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3"/>
  </p:sldMasterIdLst>
  <p:notesMasterIdLst>
    <p:notesMasterId r:id="rId16"/>
  </p:notesMasterIdLst>
  <p:handoutMasterIdLst>
    <p:handoutMasterId r:id="rId17"/>
  </p:handoutMasterIdLst>
  <p:sldIdLst>
    <p:sldId id="256" r:id="rId10"/>
    <p:sldId id="257" r:id="rId11"/>
    <p:sldId id="258" r:id="rId12"/>
    <p:sldId id="259" r:id="rId13"/>
    <p:sldId id="263" r:id="rId8"/>
    <p:sldId id="268" r:id="rId22"/>
    <p:sldId id="269" r:id="rId23"/>
    <p:sldId id="270" r:id="rId24"/>
    <p:sldId id="271" r:id="rId25"/>
    <p:sldId id="272" r:id="rId26"/>
    <p:sldId id="279" r:id="rId33"/>
    <p:sldId id="281" r:id="rId35"/>
    <p:sldId id="282" r:id="rId36"/>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řední styl 2 – zvýraznění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82" autoAdjust="0"/>
    <p:restoredTop sz="95928"/>
  </p:normalViewPr>
  <p:slideViewPr>
    <p:cSldViewPr snapToGrid="0">
      <p:cViewPr varScale="1">
        <p:scale>
          <a:sx n="113" d="100"/>
          <a:sy n="113" d="100"/>
        </p:scale>
        <p:origin x="606" y="102"/>
      </p:cViewPr>
      <p:guideLst/>
    </p:cSldViewPr>
  </p:slideViewPr>
  <p:outlineViewPr>
    <p:cViewPr>
      <p:scale>
        <a:sx n="33" d="100"/>
        <a:sy n="33" d="100"/>
      </p:scale>
      <p:origin x="0" y="-7768"/>
    </p:cViewPr>
  </p:outlineViewPr>
  <p:notesTextViewPr>
    <p:cViewPr>
      <p:scale>
        <a:sx n="1" d="1"/>
        <a:sy n="1" d="1"/>
      </p:scale>
      <p:origin x="0" y="0"/>
    </p:cViewPr>
  </p:notesTextViewPr>
  <p:notesViewPr>
    <p:cSldViewPr snapToGrid="0">
      <p:cViewPr varScale="1">
        <p:scale>
          <a:sx n="87" d="100"/>
          <a:sy n="87" d="100"/>
        </p:scale>
        <p:origin x="2696" y="192"/>
      </p:cViewPr>
      <p:guideLst/>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slideMaster" Target="slideMasters/slideMaster1.xml"/><Relationship Id="rId8" Type="http://schemas.openxmlformats.org/officeDocument/2006/relationships/slide" Target="slides/slide5.xml"/><Relationship Id="rId10" Type="http://schemas.openxmlformats.org/officeDocument/2006/relationships/slide" Target="slides/slide1.xml"/><Relationship Id="rId11" Type="http://schemas.openxmlformats.org/officeDocument/2006/relationships/slide" Target="slides/slide2.xml"/><Relationship Id="rId12" Type="http://schemas.openxmlformats.org/officeDocument/2006/relationships/slide" Target="slides/slide3.xml"/><Relationship Id="rId13" Type="http://schemas.openxmlformats.org/officeDocument/2006/relationships/slide" Target="slides/slide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slide" Target="slides/slide6.xml"/><Relationship Id="rId23" Type="http://schemas.openxmlformats.org/officeDocument/2006/relationships/slide" Target="slides/slide7.xml"/><Relationship Id="rId24" Type="http://schemas.openxmlformats.org/officeDocument/2006/relationships/slide" Target="slides/slide8.xml"/><Relationship Id="rId25" Type="http://schemas.openxmlformats.org/officeDocument/2006/relationships/slide" Target="slides/slide9.xml"/><Relationship Id="rId26" Type="http://schemas.openxmlformats.org/officeDocument/2006/relationships/slide" Target="slides/slide10.xml"/><Relationship Id="rId33" Type="http://schemas.openxmlformats.org/officeDocument/2006/relationships/slide" Target="slides/slide11.xml"/><Relationship Id="rId35" Type="http://schemas.openxmlformats.org/officeDocument/2006/relationships/slide" Target="slides/slide12.xml"/><Relationship Id="rId36"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a:extLst>
              <a:ext uri="{FF2B5EF4-FFF2-40B4-BE49-F238E27FC236}">
                <a16:creationId xmlns:a16="http://schemas.microsoft.com/office/drawing/2014/main" id="{69481172-56BA-6C88-168E-D96C21B47D0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a:extLst>
              <a:ext uri="{FF2B5EF4-FFF2-40B4-BE49-F238E27FC236}">
                <a16:creationId xmlns:a16="http://schemas.microsoft.com/office/drawing/2014/main" id="{0C878F87-09B6-0DE1-6A0A-D3E83B35E1D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53439F6-3E71-9744-A5FD-F8360DC2B55B}" type="datetimeFigureOut">
              <a:rPr lang="cs-CZ" smtClean="0"/>
              <a:t>24.01.2025</a:t>
            </a:fld>
            <a:endParaRPr lang="cs-CZ"/>
          </a:p>
        </p:txBody>
      </p:sp>
      <p:sp>
        <p:nvSpPr>
          <p:cNvPr id="4" name="Zástupný symbol pro zápatí 3">
            <a:extLst>
              <a:ext uri="{FF2B5EF4-FFF2-40B4-BE49-F238E27FC236}">
                <a16:creationId xmlns:a16="http://schemas.microsoft.com/office/drawing/2014/main" id="{7E02C864-4460-15D6-DE8C-0E643C3EE14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a:extLst>
              <a:ext uri="{FF2B5EF4-FFF2-40B4-BE49-F238E27FC236}">
                <a16:creationId xmlns:a16="http://schemas.microsoft.com/office/drawing/2014/main" id="{625D8B96-87C9-2E0D-8058-68FEE7E1CC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DFE44AF-43CC-394B-BC78-30B75A456210}" type="slidenum">
              <a:rPr lang="cs-CZ" smtClean="0"/>
              <a:t>‹#›</a:t>
            </a:fld>
            <a:endParaRPr lang="cs-CZ"/>
          </a:p>
        </p:txBody>
      </p:sp>
    </p:spTree>
    <p:extLst>
      <p:ext uri="{BB962C8B-B14F-4D97-AF65-F5344CB8AC3E}">
        <p14:creationId xmlns:p14="http://schemas.microsoft.com/office/powerpoint/2010/main" val="15402791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7F23E5-E723-4485-9A71-51DD2E0513A0}" type="datetimeFigureOut">
              <a:rPr lang="cs-CZ" smtClean="0"/>
              <a:t>24.01.2025</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0EC3DE-2A43-4B52-8ED0-7B171497C052}" type="slidenum">
              <a:rPr lang="cs-CZ" smtClean="0"/>
              <a:t>‹#›</a:t>
            </a:fld>
            <a:endParaRPr lang="cs-CZ"/>
          </a:p>
        </p:txBody>
      </p:sp>
    </p:spTree>
    <p:extLst>
      <p:ext uri="{BB962C8B-B14F-4D97-AF65-F5344CB8AC3E}">
        <p14:creationId xmlns:p14="http://schemas.microsoft.com/office/powerpoint/2010/main" val="1613447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Přivítání u poslední lekce. Jedenáct lekcí jsme procházeli jednotlivé předměty ochrany a pokaždé se ptali na totéž: komu výsledek práce zaměstnance náleží, co zůstává tvůrci a čím to zaměstnavatel doloží. Dnes z toho složíme celek. Zkrácená lekce má tři části. První je souhrn – mapa předmětu a lhůty, které nelze vrátit. Druhá jsou novinky a trendy – rozhodnutí z let 2025 a 2026, umělá inteligence a výhled; u trendů budeme důsledně rozlišovat platné právo, přijaté právo s odloženou použitelností, návrhy a pouhý výklad. Třetí částí je rozhodovací schéma sedmi otázek, vnitřní směrnice, otázky zkouškového typu a návrat k úvodní situaci – prověrce firmy před vstupem investora.</a:t>
            </a:r>
          </a:p>
          <a:p/>
          <a:p>
            <a:r>
              <a:rPr lang="cs-CZ"/>
              <a:t>Právní stav je uváděn k 28. 9. 2026. U neukončených věcí (věc C-250/25 před Soudním dvorem, sněmovní tisky 284, 300 a 301) uvádím stav ověřený 5. 10. 2026 a vždy jej tak označuji.</a:t>
            </a:r>
          </a:p>
          <a:p/>
          <a:p>
            <a:r>
              <a:rPr lang="cs-CZ"/>
              <a:t>METODIKA: Lekce je opakovací a diskusní. Studenti si měli projít lekce 1–11 a přinést jednu otázku, která pro ně zůstala sporná – vyzvěte je, ať si ji připraví na snímek 13. Hlasování na snímku 3, otázky zkouškového typu na snímku 12.</a:t>
            </a:r>
          </a:p>
          <a:p/>
          <a:p>
            <a:r>
              <a:rPr lang="cs-CZ"/>
              <a:t>PŘECHOD: Cíle lekce.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Pět výsledků učení. Za prvé projít kterýkoli výsledek práce zaměstnance sedmi otázkami – od předmětu ochrany přes právní vztah a techniku přiřazení po odměnu, území a licenci (schéma na snímku 10). Za druhé u každého předmětu určit, co nastává ze zákona, která lhůta běží a co tvůrci zůstává. Za třetí vědět, co v judikatuře Soudního dvora EU, českých soudů a Evropského patentového úřadu přibylo v letech 2025–2026; opěrná rozhodnutí uvádějí lekce 3–11 a souhrnně plná verze lekce 12, snímky 11 a 12. Za čtvrté rozlišit u trendů čtyři vrstvy: platné právo, přijaté právo s odloženou použitelností, návrh a výklad – na příkladech umělé inteligence, svolení a odměny tvůrců a otevřené vědy. Za páté sestavit pro firmu pořadí nápravných kroků před vstupem investora.</a:t>
            </a:r>
          </a:p>
          <a:p/>
          <a:p>
            <a:r>
              <a:rPr lang="cs-CZ"/>
              <a:t>METODIKA: Zkouška má podle charakteristiky předmětu dvě části – písemný test a ústní zkoušku. Otázky na snímku 12 jsou psány tak, aby odpovídaly oběma formám; návrh okruhů k ústní části je v poznámkách k témuž snímku. Lekce nepřináší nové instituty; nové jsou jen snímky 6–9 (rozhodnutí a předpisy z let 2025–2026).</a:t>
            </a:r>
          </a:p>
          <a:p/>
          <a:p>
            <a:r>
              <a:rPr lang="cs-CZ"/>
              <a:t>PŘECHOD: Úvodní situace.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Modelová situace. Investor dokončil právní prověrku softwarové firmy a poslal seznam pěti nálezů: (1) užitný vzor na senzorovou jednotku má externího spolumajitele a žádnou dohodu; (2) aplikace obsahuje modul pod licencí GPL 3.0; (3) k fotografiím externího fotografa má firma jen licenci k účelu smlouvy; (4) programátorka pracuje čtyři dny v týdnu z Vídně a písemnou dohodu o vynálezech nemá; (5) firma nemá žádná pravidla pro nástroje umělé inteligence. Vedle toho běží čas: za tři týdny uplyne rok od chvíle, kdy grafik pracující na DPČ zveřejnil tvar držáku telefonu ve svém portfoliu; návrh firmě před pěti měsíci e-mailem oznámil, firma nereagovala a vzor nikdo nepřihlásil. Jednatel navrhuje začít aplikací, protože ta investora zajímá nejvíc. Otázka k hlasování: podle čeho má firma nápravu seřadit – (a) podle hodnoty aktiva pro investora, (b) podle toho, co už nepůjde vzít zpět, (c) podle toho, co lze vyřídit nejrychleji?</a:t>
            </a:r>
          </a:p>
          <a:p/>
          <a:p>
            <a:r>
              <a:rPr lang="cs-CZ"/>
              <a:t>PŘECHOD: Nejprve mapa celého předmětu.</a:t>
            </a:r>
          </a:p>
          <a:p/>
          <a:p>
            <a:r>
              <a:rPr lang="cs-CZ"/>
              <a:t>ZDROJE: Zákon č. 207/2000 Sb., o ochraně průmyslových vzorů, § 6, 12–14, znění od 1. 2. 2022 – https://e-sbirka.gov.cz/sb/2000/207; Nařízení Evropského parlamentu a Rady (EU) 2026/715 ze dne 11. 3. 2026 o průmyslových vzorech Evropské unie (kodifikované znění; Úř. věst. L, 2026/715, 30. 3. 2026), čl. 8 odst. 2 (dvanáctiměsíční ochranná lhůta), čl. 12 (nezapsaný průmyslový vzor EU), čl. 14 odst. 3 (vzor vytvořený zaměstnancem), čl. 20 odst. 2 písm. d), čl. 163 (zrušení nařízení (ES) č. 6/2002) a čl. 164 (v platnosti od 1. 7. 2026), příloha III (srovnávací tabulka) – https://eur-lex.europa.eu/legal-content/CS/TXT/?uri=CELEX:32026R0715</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Mapa předmětu má čtyři bloky. Základy (lekce 1–3): co je předmětem ochrany a jak ochrana vzniká – vytvořením, nebo až zápisem; kdo je zaměstnanec a co znamená „ke splnění povinností“; typologie předmětů a jejich kumulace. Tvůrčí výsledky (lekce 4–6 a 8–9): u děl a softwaru vykonává majetková práva zaměstnavatel (§ 58 AZ), u vzorů a vynálezů na něj právo přechází – s oznámením, tříměsíční lhůtou a odměnou (§ 13 ZPV; § 9 ZV) –, evropský patent přidává vlastní řízení a kolizní pravidlo. Označení a tajemství (lekce 7, 2 a 3): ochranná známka, obchodní firma a doména nemají tvůrce a patří tomu, kdo je přihlásí nebo zaregistruje; obchodní tajemství patří tomu, kdo zajišťuje utajení (§ 504 OZ); k tomu mlčenlivost a zákaz konkurence. Hranice a zhodnocení (lekce 10–11): rozhodné právo a soud, zahraniční modely, licence – kdo ji smí udělit a co z výnosů náleží tvůrcům.</a:t>
            </a:r>
          </a:p>
          <a:p/>
          <a:p>
            <a:r>
              <a:rPr lang="cs-CZ"/>
              <a:t>Všemi bloky prochází jedna otázka: komu výsledek práce zaměstnance náleží, co zůstává tvůrci a čím to zaměstnavatel doloží. Třetí část otázky je praktická a u zkoušky i v praxi rozhoduje: právo, které zaměstnavatel má „ze zákona“, musí umět prokázat pracovní smlouvou, náplní práce, oznámením, uplatněním a zápisem.</a:t>
            </a:r>
          </a:p>
          <a:p/>
          <a:p>
            <a:r>
              <a:rPr lang="cs-CZ"/>
              <a:t>PŘÍKLAD: Mobilní aplikace softwarové firmy projde všemi bloky: kód je dílo (blok 2, § 58 AZ), způsob komprese vynález (blok 2, § 9 ZV), název známka (blok 3), parametry modelu obchodní tajemství (blok 3), práce programátorky z Vídně otázka rozhodného práva (blok 4) a licence pro výrobce hodinek otázka oprávnění (blok 4).</a:t>
            </a:r>
          </a:p>
          <a:p/>
          <a:p>
            <a:r>
              <a:rPr lang="cs-CZ"/>
              <a:t>PŘECHOD: Lhůty, které nelze vrátit.</a:t>
            </a:r>
          </a:p>
          <a:p/>
          <a:p>
            <a:r>
              <a:rPr lang="cs-CZ"/>
              <a:t>ZDROJE: Zákon č. 121/2000 Sb., autorský zákon, § 2, 3, 5, 11, 26, 30, 31, 35 odst. 3, § 38d, 38g, 39c, 39d, 40, 58–61, 65–67, 70, 71, 74–76, 88–94, znění od 1. 7. 2025 – https://e-sbirka.gov.cz/sb/2000/121; Zákon č. 527/1990 Sb., o vynálezech a zlepšovacích návrzích, § 3, 5, 8–11, 16, 25, 35c, 72–74, znění od 1. 2. 2022 – https://e-sbirka.gov.cz/sb/1990/527; Zákon č. 207/2000 Sb., o ochraně průmyslových vzorů, § 6, 12–14, znění od 1. 2. 2022 – https://e-sbirka.gov.cz/sb/2000/207; Zákon č. 89/2012 Sb., občanský zákoník, § 159, 504, 2358–2389, 2914, 2976, 2985, znění od 1. 1. 2026 – https://e-sbirka.gov.cz/sb/2012/89</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Sedm sloupců časové osy – lhůty, u nichž zmeškání nelze napravit, nebo jen draze. (1) Před zveřejněním: patentové právo nezná obecnou ochrannou lhůtu pro vlastní zveřejnění; přednáška, článek či prodej před podáním přihlášky ničí novost (§ 5 odst. 2 ZV; čl. 54 EPC; G 1/23 – i výrobek uvedený na trh). Výjimkou je jen zveřejnění v posledních šesti měsících, které vyplývá ze zřejmého zneužití nebo z vystavení na úřední výstavě (§ 5 odst. 5 ZV; čl. 55 EPC). (2) Bez odkladu: původce zaměstnavatele písemně vyrozumí a předá podklady (§ 9 odst. 2 ZV; § 13 odst. 2 ZPV); dokud to neudělá, lhůta zaměstnavateli neběží a původce odpovídá za škodu (§ 250 ZP). (3) Dva měsíce od nabídky: smlouva o přijetí nabídky zlepšovacího návrhu a o odměně, jinak zlepšovatel nakládá s návrhem bez omezení (§ 73 odst. 2 ZV). (4) Tři měsíce od vyrozumění: zaměstnavatel uplatní právo vůči původci, jinak právo přechází zpět na původce (§ 9 odst. 3 ZV; § 13 odst. 3 ZPV); po tuto dobu obě strany zachovávají mlčenlivost. Tříměsíční jsou i dvě lhůty mimo zaměstnanecký režim: námitky proti zveřejněné přihlášce známky – lhůtu nelze prodloužit ani prominout (§ 25 odst. 1 ZOZ; u známky EU čl. 46 odst. 1 nařízení 2017/1001) – a předložení českého překladu evropského patentu, s dodatečnou tříměsíční lhůtou za poplatek, jinak je patent v ČR od počátku neúčinný (§ 35c odst. 2–4 ZV). (5) Šest měsíců: užitný vzor snese vlastní zveřejnění přihlašovatele nebo jeho předchůdce (§ 4 odst. 3 zákona č. 478/1992 Sb.). (6) Dvanáct měsíců: právo přednosti pro zahraniční přihlášky vynálezů a užitných vzorů (čl. 4 Pařížské úmluvy; čl. 87 EPC) – u průmyslových vzorů a známek jen šest měsíců – a ochranná lhůta průmyslového vzoru po vlastním zveřejnění (§ 6 odst. 2 ZPV; čl. 8 odst. 2 nařízení (EU) 2026/715). (7) Německo – čtyři měsíce: neuvolní-li zaměstnavatel vynález, platí, že jej uplatnil (§ 6 odst. 2 ArbnErfG) – opačný následek mlčení než v ČR.</a:t>
            </a:r>
          </a:p>
          <a:p/>
          <a:p>
            <a:r>
              <a:rPr lang="cs-CZ"/>
              <a:t>Společné pravidlo: lhůty zaměstnavatele se počítají od písemného oznámení, proto je datum doručení třeba zaznamenat a potvrdit.</a:t>
            </a:r>
          </a:p>
          <a:p/>
          <a:p>
            <a:r>
              <a:rPr lang="cs-CZ"/>
              <a:t>OTÁZKA PRO STUDENTY: „Zaměstnavatel dostal písemné oznámení vynálezu a tři měsíce mlčí. Co platí v ČR a co by platilo v Německu po čtyřech měsících?“ OČEKÁVANÁ ODPOVĚĎ: V ČR právo přešlo zpět na původce (§ 9 odst. 3 ZV) a zaměstnavatel je získá jen smlouvou; v Německu by naopak nastala fikce uplatnění (§ 6 odst. 2 ArbnErfG) a zaměstnavatel by byl zavázán k odměně. TYPICKÁ CHYBA: „mlčení znamená souhlas“ – v ČR znamená ztrátu.</a:t>
            </a:r>
          </a:p>
          <a:p/>
          <a:p>
            <a:r>
              <a:rPr lang="cs-CZ"/>
              <a:t>PŘECHOD: Co přibylo v letech 2025–2026.</a:t>
            </a:r>
          </a:p>
          <a:p/>
          <a:p>
            <a:r>
              <a:rPr lang="cs-CZ"/>
              <a:t>ZDROJE: Zákon č. 527/1990 Sb., o vynálezech a zlepšovacích návrzích, § 3, 5, 8–11, 16, 25, 35c, 72–74, znění od 1. 2. 2022 – https://e-sbirka.gov.cz/sb/1990/527; Zákon č. 207/2000 Sb., o ochraně průmyslových vzorů, § 6, 12–14, znění od 1. 2. 2022 – https://e-sbirka.gov.cz/sb/2000/207; Zákon č. 478/1992 Sb., o užitných vzorech, § 4 odst. 3, § 21 odst. 2, znění od 1. 2. 2022 – https://e-sbirka.gov.cz/sb/1992/478; Zákon č. 441/2003 Sb., o ochranných známkách, § 7, 8, 10, 13, 25, 26, 26a, 31, 32, znění od 1. 2. 2022 – https://e-sbirka.gov.cz/sb/2003/441; Nařízení Evropského parlamentu a Rady (EU) 2017/1001 ze dne 14. 6. 2017 o ochranné známce Evropské unie, čl. 8 odst. 4, čl. 18, čl. 46 odst. 1, čl. 59 – https://eur-lex.europa.eu/legal-content/CS/TXT/?uri=CELEX:32017R1001; Úmluva o udělování evropských patentů (EPC; Mnichov 5. 10. 1973, revidovaná aktem z 29. 11. 2000), čl. 52–57, 60–65, 67, 69, 71–72, 75, 81, 86–87, 90, 92–94, 97, 99–101, 105a, 106, 108, 115, 123, 138–139, 142, 150, 153; Prováděcí předpis k EPC, pravidla 14, 19–21, 70, 159; Protokol o soudní pravomoci a uznávání rozhodnutí o právu na udělení evropského patentu (Protokol o uznávání), čl. 1–6 – v ČR sdělení MZV č. 69/2002 Sb. m. s. a č. 86/2007 Sb. m. s.; aktuální znění https://www.epo.org/en/legal/epc; Nařízení Evropského parlamentu a Rady (EU) 2026/715 ze dne 11. 3. 2026 o průmyslových vzorech Evropské unie (kodifikované znění; Úř. věst. L, 2026/715, 30. 3. 2026), čl. 8 odst. 2 (dvanáctiměsíční ochranná lhůta), čl. 12 (nezapsaný průmyslový vzor EU), čl. 14 odst. 3 (vzor vytvořený zaměstnancem), čl. 20 odst. 2 písm. d), čl. 163 (zrušení nařízení (ES) č. 6/2002) a čl. 164 (v platnosti od 1. 7. 2026), příloha III (srovnávací tabulka) – https://eur-lex.europa.eu/legal-content/CS/TXT/?uri=CELEX:32026R0715; Velký stížnostní senát EPO, rozhodnutí G 1/23 ze dne 2. 7. 2025 (výrobek uvedený na trh před datem podání je stavem techniky podle čl. 54 odst. 2 EPC, i když jeho složení či vnitřní strukturu nemohl odborník analyzovat a reprodukovat) – https://www.epo.org/en/boards-of-appeal/decisions/g230001ex1; Bernská úmluva o ochraně literárních a uměleckých děl, čl. 5 – https://www.wipo.int/wipolex/en/text/283698; Pařížská úmluva na ochranu průmyslového vlastnictví, čl. 4, 4bis, 4ter – https://www.wipo.int/wipolex/en/text/288514; Německo: Gesetz über Arbeitnehmererfindungen (ArbnErfG) ze dne 25. 7. 1957, naposledy změněný čl. 25 zákona ze dne 7. 7. 2021 (BGBl. I S. 2363), §§ 2–9, 11–14, 16–20, 22–26, 28–29, 34, 37, 39, 42 – https://www.gesetze-im-internet.de/arbnerfg/; Zákon č. 262/2006 Sb., zákoník práce, § 2, 3, 4a, 34, 250, 257, 301, 303–306, 310, 316, 317, 346d, znění od 29. 8. 2026 – https://e-sbirka.gov.cz/sb/2006/262</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Sedm rozhodnutí z let 2025–2026 a jedna věc, která rozhodnuta není.</a:t>
            </a:r>
          </a:p>
          <a:p/>
          <a:p>
            <a:r>
              <a:rPr lang="cs-CZ"/>
              <a:t>(1) SDEU 6. 3. 2025, C-575/23 (Orchestre national de Belgique). Hudebníkům orchestru zaměstnaným podle služebního řádu byla práva k výkonům přidělena zaměstnavateli královskou vyhláškou, proti jejich vůli. Soudní dvůr: výlučná práva výkonných umělců mají preventivní povahu – užití vyžaduje předchozí svolení (bod 106); unijní právo brání tomu, aby byla tato práva bez předchozího svolení postoupena právním předpisem (body 107, 121 a výrok). Formu svolení směrnice nepředepisují; členské státy mohou stanovit jeho podmínky – individuální nebo kolektivní vyjednávání, u služebního poměru formalizace předpisem –, musí je však vymezit striktně, aby zásada předchozího svolení nebyla zbavena obsahu (body 122–124). Pojem výkonného umělce zahrnuje i zaměstnané podle služebního řádu (bod 102). Články 18–23 směrnice (EU) 2019/790 soud již nezkoumal (bod 127). Výklad pro ČR: § 74 ve spojení s § 58 AZ přiznává zaměstnavateli výkon majetkových práv k výkonu zaměstnance ze zákona, „není-li sjednáno jinak“. Zda uzavření pracovní smlouvy na uměleckou činnost je „předchozím svolením“ v uvedeném smyslu, rozsudek neřeší a česká judikatura k tomu při přípravě dohledána nebyla – jde o otevřenou otázku. Doporučení: výslovné svolení k užití výkonů a ujednání o odměně v pracovní nebo kolektivní smlouvě. Rozsudek se týká práv výkonných umělců; k zaměstnaneckým autorským dílům se nevyjadřuje (u programů přiznává zaměstnavateli výlučné oprávnění vykonávat všechna majetková práva přímo čl. 2 odst. 3 směrnice 2009/24/ES).</a:t>
            </a:r>
          </a:p>
          <a:p/>
          <a:p>
            <a:r>
              <a:rPr lang="cs-CZ"/>
              <a:t>(2) SDEU 4. 12. 2025, C-580/23 a C-795/23 (Mio a konektra): pro užité umění neplatí přísnější měřítko původnosti (lekce 3 a 6).</a:t>
            </a:r>
          </a:p>
          <a:p/>
          <a:p>
            <a:r>
              <a:rPr lang="cs-CZ"/>
              <a:t>(3) SDEU 11. 12. 2025, C-485/24 (Locatrans) a 9. 7. 2026, C-768/24 (Hortis GRC) – obě k čl. 6 Římské úmluvy. Locatrans: změnilo-li se v průběhu poměru obvyklé místo výkonu práce, nelze zemi obvyklého výkonu práce určit (body 44–45); nastupuje právo země provozovny, která zaměstnance zaměstnala, a nové místo se zohlední při zkoumání užší vazby (body 54–57 a výrok). Hortis GRC: souvisí-li smlouva úžeji se zemí, jejíž právo strany zvolily, použije se zvolené právo a ochrannější kogentní ustanovení práva, které by se použilo bez volby, nikoli (bod 36); volba sama kritériem užší vazby není (bod 43), posuzují se všechny objektivní skutečnosti včetně těch, které při plnění smlouvy plynou z volby práva, a soud zkoumá, zda byly dohodnuty, nebo zaměstnanci vnuceny (body 45–46). Soudní dvůr připomíná, že výklad únikové doložky (body 27–28) se shoduje se zněním čl. 8 odst. 4 nařízení Řím I (body 29–30); přenositelnost závěru rozsudku Locatrans na čl. 8 odst. 2 nařízení Řím I je otázkou výkladu.</a:t>
            </a:r>
          </a:p>
          <a:p/>
          <a:p>
            <a:r>
              <a:rPr lang="cs-CZ"/>
              <a:t>(4) SDEU 19. 3. 2026, C-649/23 (Institutul G. Călinescu): kritické vydání volného díla může být dílem, odráží-li tvůrčí rozhodnutí autora a lze-li je dostatečně přesně a objektivně identifikovat. Pro nás: ediční a vědecké výstupy zaměstnanců výzkumných institucí mohou být zaměstnaneckými díly.</a:t>
            </a:r>
          </a:p>
          <a:p/>
          <a:p>
            <a:r>
              <a:rPr lang="cs-CZ"/>
              <a:t>(5) SDEU 14. 4. 2026, C-590/23 (Pelham): pastiš není zbytková výjimka; kryje tvorbu, která existující díla evokuje, zřetelně se od nich liší a užívá jejich prvky k rozpoznatelnému uměleckému nebo tvůrčímu dialogu (česká zákonná licence: § 38g AZ). Pro zaměstnance v marketingu a hudbě: mez, ne volná licence.</a:t>
            </a:r>
          </a:p>
          <a:p/>
          <a:p>
            <a:r>
              <a:rPr lang="cs-CZ"/>
              <a:t>(6) EPO: G 1/25 (3. 9. 2026) – popis je nutno přizpůsobit změněným nárokům, vede-li rozpor k nesplnění požadavků EPC; předtím G 1/24 (18. 6. 2025 – popis a výkresy se k výkladu nároků konzultují vždy) a G 1/23 (2. 7. 2025 – výrobek uvedený na trh je stavem techniky).</a:t>
            </a:r>
          </a:p>
          <a:p/>
          <a:p>
            <a:r>
              <a:rPr lang="cs-CZ"/>
              <a:t>(7) NS 29. 10. 2025, 23 Cdo 98/2025: pozdější zápis vlastního průmyslového vzoru není obranou proti staršímu vzoru (lekce 6).</a:t>
            </a:r>
          </a:p>
          <a:p/>
          <a:p>
            <a:r>
              <a:rPr lang="cs-CZ"/>
              <a:t>Nerozhodnuto: C-250/25 (Like Company) – užití tiskových publikací chatbotem s generativní AI; jednání proběhlo 10. 3. 2026, podle databáze InfoCuria je věc k 5. 10. 2026 projednávaná.</a:t>
            </a:r>
          </a:p>
          <a:p/>
          <a:p>
            <a:r>
              <a:rPr lang="cs-CZ"/>
              <a:t>UPOZORNĚNÍ: Rozsudek C-575/23 přidává k textu § 74 a § 58 AZ výkladovou výhradu – k užití výkonu zaměstnaného umělce je bezpečnější mít výslovné svolení. Podle rozsudku Locatrans se po změně obvyklého místa výkonu práce v průběhu poměru použije právo provozovny, která zaměstnance zaměstnala, ledaže je smlouva úžeji spojena s jiným státem (lekce 10).</a:t>
            </a:r>
          </a:p>
          <a:p/>
          <a:p>
            <a:r>
              <a:rPr lang="cs-CZ"/>
              <a:t>PŘECHOD: První trend – umělá inteligence.</a:t>
            </a:r>
          </a:p>
          <a:p/>
          <a:p>
            <a:r>
              <a:rPr lang="cs-CZ"/>
              <a:t>ZDROJE: Soudní dvůr EU (první senát), rozsudek ze dne 6. 3. 2025, FT a další v. État belge (Orchestre national de Belgique), C-575/23, ECLI:EU:C:2025:141, body 100–102, 104–108, 119, 121–127 a výrok (čl. 2 písm. b) a čl. 3 odst. 2 písm. a) směrnice 2001/29/ES a čl. 3 odst. 1 písm. b), čl. 7 odst. 1, čl. 8 odst. 1 a čl. 9 odst. 1 písm. a) směrnice 2006/115/ES brání vnitrostátní úpravě, která za účelem využívání zaměstnavatelem stanoví postoupení práv výkonných umělců zaměstnaných podle služebního řádu právním předpisem bez jejich předchozího svolení) – https://eur-lex.europa.eu/legal-content/CS/TXT/?uri=CELEX:62023CJ0575; Směrnice EP a Rady 2009/24/ES o právní ochraně počítačových programů, čl. 2 odst. 3 – https://eur-lex.europa.eu/legal-content/CS/TXT/?uri=CELEX:32009L0024; SDEU, rozsudek ze dne 4. 12. 2025, spojené věci C-580/23 a C-795/23, Mio a konektra (USM Haller), ECLI:EU:C:2025:941 – https://eur-lex.europa.eu/legal-content/CS/TXT/?uri=CELEX:62023CJ0580; Soudní dvůr EU (první senát), rozsudek ze dne 11. 12. 2025, Locatrans v. ES, C-485/24, ECLI:EU:C:2025:955, body 44–45, 53–57, 62–64 a výrok (čl. 3 a 6 Římské úmluvy z 19. 6. 1980: má-li zaměstnanec po určité době vykonávat práci na jiném místě, které se má stát novým obvyklým místem výkonu práce, zohlední se toto místo při posouzení všech okolností pro určení práva rozhodného při neexistenci volby) – https://eur-lex.europa.eu/legal-content/CS/TXT/?uri=CELEX:62024CJ0485; Soudní dvůr EU (sedmý senát), rozsudek ze dne 9. 7. 2026, Hortis GRC v. JA, C-768/24, ECLI:EU:C:2026:566, body 24–36, 41–48 a výrok (čl. 6 odst. 2 poslední část věty Římské úmluvy: souvisí-li pracovní smlouva s ohledem na všechny okolnosti úžeji se zemí, jejíž právo si strany zvolily, dá soud přednost zvolenému právu a nepoužije ochrannější kogentní ustanovení práva, které by se použilo bez volby podle čl. 6 odst. 2 písm. a) a b); zohlední se všechny objektivní skutečnosti včetně těch, které při plnění smlouvy plynou z volby práva; volba práva sama kritériem není) – https://eur-lex.europa.eu/legal-content/CS/TXT/?uri=CELEX:62024CJ0768; Nařízení Evropského parlamentu a Rady (ES) č. 593/2008 ze dne 17. 6. 2008 o právu rozhodném pro smluvní závazkové vztahy (Řím I), čl. 3, 8, 9, body odůvodnění 34–37 – https://eur-lex.europa.eu/legal-content/CS/TXT/?uri=CELEX:32008R0593; Soudní dvůr EU (první senát), rozsudek ze dne 19. 3. 2026, Institutul G. Călinescu, C-649/23, ECLI:EU:C:2026:213 (kritické vydání volného díla může být dílem ve smyslu čl. 2 písm. a) směrnice 2001/29/ES, je-li duševním výtvorem odrážejícím osobnost autora jako výraz jeho tvůrčích rozhodnutí a lze-li je dostatečně přesně a objektivně identifikovat) – https://eur-lex.europa.eu/legal-content/CS/TXT/?uri=CELEX:62023CJ0649; Soudní dvůr EU (velký senát), rozsudek ze dne 14. 4. 2026, CG a YN v. Pelham, C-590/23, ECLI:EU:C:2026:290 (výjimka pro pastiš podle čl. 5 odst. 3 písm. k) směrnice 2001/29/ES není zbytkovou skutkovou podstatou; vztahuje se na tvorbu, která evokuje existující díla, zřetelně se od nich liší a užívá jejich chráněné prvky s cílem rozpoznatelného uměleckého nebo tvůrčího dialogu) – https://eur-lex.europa.eu/legal-content/CS/TXT/?uri=CELEX:62023CJ0590; Velký stížnostní senát EPO, rozhodnutí G 1/25 ze dne 3. 9. 2026, ECLI:EP:BA:2026:G000125.20260903 (vnese-li změna nároků rozpor mezi nároky a popisem či výkresy, pro který nejsou splněny čl. 52–57, čl. 76 odst. 1, čl. 83, 84, čl. 123 odst. 2 nebo 3 EPC, je nutno popis změněným nárokům přizpůsobit) – https://www.epo.org/en/boards-of-appeal/decisions/g250001eu1; Velký stížnostní senát EPO, rozhodnutí G 1/24 ze dne 18. 6. 2025 (nároky jsou východiskem posouzení patentovatelnosti; popis a výkresy se k výkladu nároků konzultují vždy, nikoli jen při nejasnosti) – https://www.epo.org/en/boards-of-appeal/decisions/g240001ex1; Velký stížnostní senát EPO, rozhodnutí G 1/23 ze dne 2. 7. 2025 (výrobek uvedený na trh před datem podání je stavem techniky podle čl. 54 odst. 2 EPC, i když jeho složení či vnitřní strukturu nemohl odborník analyzovat a reprodukovat) – https://www.epo.org/en/boards-of-appeal/decisions/g230001ex1; Nejvyšší soud, rozsudek ze dne 29. 10. 2025, sp. zn. 23 Cdo 98/2025, ECLI:CZ:NS:2025:23.CDO.98.2025.1 (Salomon; pozdější zápis vlastního průmyslového vzoru není obranou proti staršímu vzoru – s odkazem na SDEU 16. 2. 2012, C-488/10, Celaya, bod 52; body 26–33) – https://rozhodnuti.nsoud.cz/; Soudní dvůr EU, věc C-250/25, Like Company (žádost o rozhodnutí o předběžné otázce soudu Budapest Környéki Törvényszék došlá 3. 4. 2025; jednání 10. 3. 2026; podle databáze InfoCuria k 5. 10. 2026 „projednávaná“ – v databázi není uvedeno stanovisko generálního advokáta ani rozsudek) – https://infocuria.curia.europa.eu/; Zákon č. 121/2000 Sb., autorský zákon, § 2, 3, 5, 11, 26, 30, 31, 35 odst. 3, § 38d, 38g, 39c, 39d, 40, 58–61, 65–67, 70, 71, 74–76, 88–94, znění od 1. 7. 2025 – https://e-sbirka.gov.cz/sb/2000/121</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Pravidlo. Autorem je fyzická osoba, která dílo vytvořila (§ 5 odst. 1 AZ); původcem ten, kdo vynález vytvořil vlastní tvůrčí prací (§ 8 odst. 2 ZV). Soudy v různých jurisdikcích došly ke stejnému závěru: Městský soud v Praze (11. 10. 2023, 10 C 13/2023) – obrázek vygenerovaný podle zadání není dílem; odvolací soud pro obvod D.C. ve věci Thaler v. Perlmutter (18. 3. 2025) – autorský zákon USA vyžaduje lidského autora, a to i u děl vytvořených v zaměstnání („work made for hire“), přičemž ochranu děl vytvořených člověkem s pomocí AI nevylučuje; Nejvyšší soud USA přezkum 2. 3. 2026 odmítl. U vynálezů: EPO J 8/20, Nejvyšší soud Spojeného království (Thaler, [2023] UKSC 49) a německý Spolkový soudní dvůr (X ZB 5/22) – původcem může být jen člověk; podle německého rozhodnutí je uvedení fyzické osoby možné a nutné i tehdy, byla-li AI použita.</a:t>
            </a:r>
          </a:p>
          <a:p/>
          <a:p>
            <a:r>
              <a:rPr lang="cs-CZ"/>
              <a:t>Výklad. Z toho plynou dvě situace. S tvůrčím vkladem člověka – zadání, výběr, úprava, ověření – vzniká dílo nebo vynález zaměstnance a nastupuje § 58 AZ nebo § 9 ZV. Bez něj nevzniká nic, co by bylo možné zaměstnavateli přiřadit: výstup není dílem, nikdo není původcem; zbývá faktická a smluvní ochrana – utajení (§ 504 OZ) a smluvní závazky. Kde přesně hranice leží, soudy dosud neřekly; v rozhodnutích Soudního dvora EU použitých v tomto předmětu se otázka autorství výstupů AI neřeší.</a:t>
            </a:r>
          </a:p>
          <a:p/>
          <a:p>
            <a:r>
              <a:rPr lang="cs-CZ"/>
              <a:t>Tři další roviny (spodní řada schématu). Vstupy: vložení obchodního tajemství, osobních údajů nebo cizích děl do nástroje může být jednáním v rozporu s oprávněnými zájmy zaměstnavatele (§ 301 písm. d) ZP) a porušením smluvní mlčenlivosti, byla-li sjednána; obchodní tajemství tím může zaniknout (§ 504 OZ). Výstupy: shoda s chráněným dílem nebo kódem se posuzuje objektivně; navenek odpovídá firma (§ 40 AZ; § 2914 OZ). Trénování: výjimka pro automatizovanou analýzu textů a dat platí, pokud si nositel práv užití nevyhradil (§ 39c AZ); poskytovatelé obecných modelů musí mít politiku dodržování autorského práva včetně respektování těchto výhrad a zveřejnit shrnutí trénovacího obsahu (čl. 53 odst. 1 písm. c) a d) aktu o AI); věc C-250/25 dosud rozhodnuta není.</a:t>
            </a:r>
          </a:p>
          <a:p/>
          <a:p>
            <a:r>
              <a:rPr lang="cs-CZ"/>
              <a:t>Doporučení. Evidovat lidský vklad (zadání, verze, úpravy), určit schválené nástroje, zakázat vkládání tajemství a osobních údajů, kontrolovat výstupy.</a:t>
            </a:r>
          </a:p>
          <a:p/>
          <a:p>
            <a:r>
              <a:rPr lang="cs-CZ"/>
              <a:t>OTÁZKA PRO STUDENTY: „Zaměstnanec zadá nástroji jednu větu a výsledný text vloží do reklamy. Kdo k textu vykonává práva?“ OČEKÁVANÁ ODPOVĚĎ: Nikdo – text není dílem, § 58 AZ se neuplatní; firma jej může užívat, ale nemůže jeho převzetí zakázat z titulu autorského práva. TYPICKÁ CHYBA: „práva má firma, protože platí licenci k nástroji“.</a:t>
            </a:r>
          </a:p>
          <a:p/>
          <a:p>
            <a:r>
              <a:rPr lang="cs-CZ"/>
              <a:t>PŘECHOD: Co o AI na pracovišti říká unijní regulace.</a:t>
            </a:r>
          </a:p>
          <a:p/>
          <a:p>
            <a:r>
              <a:rPr lang="cs-CZ"/>
              <a:t>ZDROJE: Zákon č. 121/2000 Sb., autorský zákon, § 2, 3, 5, 11, 26, 30, 31, 35 odst. 3, § 38d, 38g, 39c, 39d, 40, 58–61, 65–67, 70, 71, 74–76, 88–94, znění od 1. 7. 2025 – https://e-sbirka.gov.cz/sb/2000/121; Zákon č. 527/1990 Sb., o vynálezech a zlepšovacích návrzích, § 3, 5, 8–11, 16, 25, 35c, 72–74, znění od 1. 2. 2022 – https://e-sbirka.gov.cz/sb/1990/527; Zákon č. 89/2012 Sb., občanský zákoník, § 159, 504, 2358–2389, 2914, 2976, 2985, znění od 1. 1. 2026 – https://e-sbirka.gov.cz/sb/2012/89; Zákon č. 262/2006 Sb., zákoník práce, § 2, 3, 4a, 34, 250, 257, 301, 303–306, 310, 316, 317, 346d, znění od 29. 8. 2026 – https://e-sbirka.gov.cz/sb/2006/262; Městský soud v Praze, rozsudek ze dne 11. 10. 2023, č. j. 10 C 13/2023-16 (obrázek vygenerovaný AI) – https://msp.gov.cz/documents/14569/1865919/10C_13_2023_10/108cad3e-d9e8-454f-bfac-d58e1253c83a; U.S. Court of Appeals for the District of Columbia Circuit, Thaler v. Perlmutter, No. 23-5233, rozhodnuto 18. 3. 2025 (Copyright Act of 1976 vyžaduje, aby dílo bylo v první řadě vytvořeno člověkem; požadavek platí i pro díla vytvořená v zaměstnání – „work made for hire“; nevylučuje ochranu děl vytvořených člověkem s pomocí umělé inteligence) – https://media.cadc.uscourts.gov/opinions/docs/2025/03/23-5233.pdf; U.S. Supreme Court, No. 25-449, návrh na přezkum (petition for a writ of certiorari) zamítnut 2. 3. 2026 – https://www.supremecourt.gov/search.aspx?filename=/docket/docketfiles/html/public/25-449.html; Právní stížnostní senát EPO, rozhodnutí J 8/20 ze dne 21. 12. 2021 (DABUS, přihlášky EP 18275163 a EP 18275174 – stroj není původcem ve smyslu EPC; původcem označená osoba musí mít právní způsobilost; čl. 81, pravidlo 19) – https://www.epo.org/en/boards-of-appeal/decisions/j200008eu1; UK Supreme Court, Thaler v Comptroller-General of Patents, Designs and Trade Marks [2023] UKSC 49, rozsudek ze dne 20. 12. 2023 (Patents Act 1977, s. 13(2)(a) vyžaduje uvedení člověka jako původce; AI DABUS původcem být nemůže) – https://www.supremecourt.uk/cases/uksc-2021-0201; Bundesgerichtshof, usnesení ze dne 11. 6. 2024, X ZB 5/22 (DABUS), ECLI:DE:BGH:2024:110624BXZB5.22.0 (původcem podle § 37 odst. 1 PatG může být jen fyzická osoba; uvedení fyzické osoby je možné a nutné i tehdy, bylo-li k nalezení technického řešení použito systému umělé inteligence; nestačí uvést fyzickou osobu a zároveň žádat doplnění popisu o údaj, že vynález vytvořila umělá inteligence; dodatek o použití AI k dostatečně zřetelnému označení původce je právně nerozhodný; k míře lidského příspěvku body 38–40) – plný text čten 5. 10. 2026: https://www.bundesgerichtshof.de/SharedDocs/Entscheidungen/DE/Zivilsenate/X_ZS/2022/X_ZB___5-22.pdf?__blob=publicationFile&amp;v=1; Nařízení Evropského parlamentu a Rady (EU) 2024/1689 ze dne 13. 6. 2024 (akt o umělé inteligenci), konsolidované znění k 27. 7. 2026 (informativní), čl. 2 odst. 11, čl. 4, čl. 26 odst. 7, čl. 50, čl. 53 odst. 1 písm. c) a d), čl. 111 odst. 4, čl. 113, příloha III bod 4 – https://eur-lex.europa.eu/legal-content/CS/TXT/?uri=CELEX:02024R1689-20260727; Soudní dvůr EU, věc C-250/25, Like Company (žádost o rozhodnutí o předběžné otázce soudu Budapest Környéki Törvényszék došlá 3. 4. 2025; jednání 10. 3. 2026; podle databáze InfoCuria k 5. 10. 2026 „projednávaná“ – v databázi není uvedeno stanovisko generálního advokáta ani rozsudek) – https://infocuria.curia.europa.eu/</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Akt o umělé inteligenci – nařízení (EU) 2024/1689 – neurčuje, komu výstup patří; ukládá povinnosti těm, kdo systémy AI poskytují a nasazují. Dne 27. 7. 2026 vstoupilo v platnost nařízení (EU) 2026/1744, které akt změnilo. Pět bodů, které se týkají zaměstnavatele.</a:t>
            </a:r>
          </a:p>
          <a:p/>
          <a:p>
            <a:r>
              <a:rPr lang="cs-CZ"/>
              <a:t>(1) Gramotnost v oblasti AI (čl. 4, použitelný od 2. 2. 2025). Podle nového znění poskytovatelé a zavádějící subjekty přijímají opatření na podporu zlepšení gramotnosti v oblasti AI u svých zaměstnanců a dalších osob, které se jejich jménem zabývají provozem a používáním systémů AI; povinnost nevyžaduje zaručit u jednotlivých osob konkrétní úroveň. Původní znění požadovalo zajistit v co největší možné míře „dostatečnou úroveň“ gramotnosti.</a:t>
            </a:r>
          </a:p>
          <a:p/>
          <a:p>
            <a:r>
              <a:rPr lang="cs-CZ"/>
              <a:t>(2) Obecné modely AI (čl. 53 odst. 1 písm. c) a d), od 2. 8. 2025): politika dodržování autorského práva a shrnutí trénovacího obsahu – povinnost poskytovatelů, nikoli firmy, která model užívá.</a:t>
            </a:r>
          </a:p>
          <a:p/>
          <a:p>
            <a:r>
              <a:rPr lang="cs-CZ"/>
              <a:t>(3) Označování syntetického obsahu (čl. 50 odst. 2, od 2. 8. 2026): poskytovatelé zajistí strojově čitelné označení výstupů; u systémů uvedených na trh před 2. 8. 2026 do 2. 12. 2026 (čl. 111 odst. 4).</a:t>
            </a:r>
          </a:p>
          <a:p/>
          <a:p>
            <a:r>
              <a:rPr lang="cs-CZ"/>
              <a:t>(4) Povinnosti zavádějícího subjektu (čl. 50 odst. 4, od 2. 8. 2026): zveřejnit, že obraz, zvuk nebo video typu „deep fake“ byly uměle vytvořeny; u textu zveřejněného za účelem informování veřejnosti o záležitostech veřejného zájmu uvést, že byl vytvořen uměle – ledaže prošel lidským přezkumem nebo redakční kontrolou a za zveřejnění nese redakční odpovědnost fyzická nebo právnická osoba.</a:t>
            </a:r>
          </a:p>
          <a:p/>
          <a:p>
            <a:r>
              <a:rPr lang="cs-CZ"/>
              <a:t>(5) Vysoce rizikové systémy na pracovišti (čl. 26 odst. 7; příloha III bod 4 – nábor, rozhodování o podmínkách pracovněprávních vztahů, přidělování úkolů, sledování a hodnocení výkonu): zaměstnavatel před nasazením informuje zástupce zaměstnanců a dotčené pracovníky. Použitelnost byla odložena z 2. 8. 2026 na 2. 12. 2027 (čl. 113 třetí pododstavec písm. c) bod i) ve znění nařízení 2026/1744).</a:t>
            </a:r>
          </a:p>
          <a:p/>
          <a:p>
            <a:r>
              <a:rPr lang="cs-CZ"/>
              <a:t>Nařízení nebrání příznivějším vnitrostátním pravidlům a kolektivním smlouvám na ochranu pracovníků při používání AI zaměstnavateli (čl. 2 odst. 11).</a:t>
            </a:r>
          </a:p>
          <a:p/>
          <a:p>
            <a:r>
              <a:rPr lang="cs-CZ"/>
              <a:t>UPOZORNĚNÍ: Rozlišujte platnost a použitelnost. Konsolidované znění v EUR-Lex má informativní povahu; závazná jsou znění z Úředního věstníku.</a:t>
            </a:r>
          </a:p>
          <a:p/>
          <a:p>
            <a:r>
              <a:rPr lang="cs-CZ"/>
              <a:t>PŘÍKLAD: Marketing firmy generuje nástrojem texty a obrázky: firma je zavádějícím subjektem – opatření na podporu gramotnosti (čl. 4); u reklamního obrázku povinnost podle čl. 50 odst. 4 vzniká jen tehdy, jde-li o „deep fake“; texty na firemním blogu, které prošly redakční kontrolou, se označovat nemusejí.</a:t>
            </a:r>
          </a:p>
          <a:p/>
          <a:p>
            <a:r>
              <a:rPr lang="cs-CZ"/>
              <a:t>PŘECHOD: Výhled – co platí, co začne platit a co se teprve navrhuje.</a:t>
            </a:r>
          </a:p>
          <a:p/>
          <a:p>
            <a:r>
              <a:rPr lang="cs-CZ"/>
              <a:t>ZDROJE: Nařízení Evropského parlamentu a Rady (EU) 2024/1689 ze dne 13. 6. 2024 (akt o umělé inteligenci), konsolidované znění k 27. 7. 2026 (informativní), čl. 2 odst. 11, čl. 4, čl. 26 odst. 7, čl. 50, čl. 53 odst. 1 písm. c) a d), čl. 111 odst. 4, čl. 113, příloha III bod 4 – https://eur-lex.europa.eu/legal-content/CS/TXT/?uri=CELEX:02024R1689-20260727; Nařízení Evropského parlamentu a Rady (EU) 2026/1744 ze dne 8. 7. 2026, kterým se mění nařízení (EU) 2024/1689, (EU) 2018/1139 a (EU) 2023/1230, pokud jde o zjednodušení provádění harmonizovaných pravidel pro umělou inteligenci (Úř. věst. L, 2026/1744, 24. 7. 2026), čl. 1 body 5, 39 a 40, čl. 4 (vstup v platnost třetím dnem po vyhlášení, tj. 27. 7. 2026) – https://eur-lex.europa.eu/legal-content/CS/TXT/?uri=CELEX:32026R1744</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Vrstvy, které je u každé novinky třeba rozlišit: platí – přijato, ale dosud neúčinné nebo neprovedené – návrh; čtvrtou vrstvou je výklad soudu (snímek 6).</a:t>
            </a:r>
          </a:p>
          <a:p/>
          <a:p>
            <a:r>
              <a:rPr lang="cs-CZ"/>
              <a:t>Platí. Nařízení (EU) 2026/715 o průmyslových vzorech EU – kodifikované znění, které od 1. 7. 2026 nahradilo nařízení (ES) č. 6/2002 (čl. 163 a 164); věcně se pravidla nemění, mění se číslování. Nařízení Komise (EU) 2026/877 o dohodách o převodu technologií (od 1. 5. 2026; lekce 11). Nařízení (EU) 2025/2645 o nucených licencích Unie k řešení krizí (v platnosti od 19. 1. 2026). Nařízení (EU) 2026/1744, kterým se mění akt o AI (od 27. 7. 2026; předchozí snímek).</a:t>
            </a:r>
          </a:p>
          <a:p/>
          <a:p>
            <a:r>
              <a:rPr lang="cs-CZ"/>
              <a:t>Přijato, čeká na účinnost nebo provedení. Zákon č. 328/2025 Sb. nahradí 1. 1. 2027 zákon č. 130/2002 Sb.: úprava práv k výsledkům jako náležitost smlouvy o poskytnutí podpory (§ 64 odst. 2 písm. g)), licencování výsledků státními výzkumnými organizacemi (§ 54 odst. 4), informační povinnost výzkumných pracovníků o souběžných pracovněprávních vztazích (§ 54 odst. 5), ukládání publikací do repozitářů (§ 82 odst. 2). Směrnice (EU) 2024/2831 o práci prostřednictvím platforem má být provedena do 2. 12. 2026; zavádí vyvratitelnou domněnku pracovněprávního vztahu (čl. 5) – pro náš předmět to znamená, že tvůrce, který byl dosud „externistou“, se může ocitnout v zaměstnaneckém režimu; k české transpozici: Poslanecké sněmovně byl 8. 9. 2026 rozeslán vládní návrh zákona o platformové práci (sněmovní tisk 301); text návrhu nebyl pro tuto lekci čten. Směrnice (EU) 2024/2823 o průmyslových vzorech má být provedena do 9. 12. 2027; novela zákona č. 207/2000 Sb. k 28. 9. 2026 vyhlášena nebyla.</a:t>
            </a:r>
          </a:p>
          <a:p/>
          <a:p>
            <a:r>
              <a:rPr lang="cs-CZ"/>
              <a:t>Návrh. Sněmovní tisk 284 – poslanecký návrh novely zákona č. 328/2025 Sb. – navrhuje nové znění § 82 odst. 2: autor, který šíří výsledky výzkumu financovaného z veřejných prostředků formou publikací, by směl – i když udělil vydavateli výhradní právo k užití – uložit a zpřístupnit rozmnoženinu autorského rukopisu přijatého ke zveřejnění; u recenzované vědecké publikace by měl povinnost zajistit otevřený přístup uložením v důvěryhodném repozitáři do šesti měsíců od zveřejnění u vydavatele; práva by se nemohl vzdát; je-li publikace zaměstnaneckým dílem, vykonával by právo i povinnost příjemce podpory. Jde o tzv. sekundární publikační právo. Stav k 5. 10. 2026: návrh předložen 18. 8. 2026, souhlasné stanovisko vlády bylo Sněmovně zasláno 15. 9. 2026, projednání navrženo na schůzi od 13. 10. 2026 s návrhem na schválení již v prvém čtení; navržená účinnost 1. 1. 2027. Není to platné právo. Další návrhy: vládní návrh novely zákoníku práce (sněmovní tisk 300) a vládní návrh zákona o platformové práci (sněmovní tisk 301) byly poslancům rozeslány 8. 9. 2026 a jsou navrženy na pořad 34. schůze od 13. 10. 2026 – stav podle stránek historie tisků na psp.cz k 5. 10. 2026; texty obou návrhů nebyly pro tuto lekci čteny, jejich obsah proto nehodnotíme.</a:t>
            </a:r>
          </a:p>
          <a:p/>
          <a:p>
            <a:r>
              <a:rPr lang="cs-CZ"/>
              <a:t>Vzato zpět. Návrh nařízení o patentech nezbytných pro standardy (COM(2023) 232) vzala Komise zpět 6. 10. 2025.</a:t>
            </a:r>
          </a:p>
          <a:p/>
          <a:p>
            <a:r>
              <a:rPr lang="cs-CZ"/>
              <a:t>Společný směr. Novinky míří jedním směrem: více ochrany tvůrce jako slabší strany (svolení, odměna, transparentnost), více povinností při nasazování AI a více unijního práva tam, kde dříve stačilo právo vnitrostátní.</a:t>
            </a:r>
          </a:p>
          <a:p/>
          <a:p>
            <a:r>
              <a:rPr lang="cs-CZ"/>
              <a:t>UPOZORNĚNÍ: Stav návrhů a neukončených řízení je k 5. 10. 2026; před použitím v dalším semestru jej ověřte.</a:t>
            </a:r>
          </a:p>
          <a:p/>
          <a:p>
            <a:r>
              <a:rPr lang="cs-CZ"/>
              <a:t>K DŘÍVĚJŠÍM LEKCÍM: Původní vydání lekcí 1, 3, 5, 6, 10 a 11 citovalo nařízení (ES) č. 6/2002; to bylo k 1. 7. 2026 zrušeno a nahrazeno nařízením (EU) 2026/715 a odkazy na ně se čtou podle srovnávací tabulky (čl. 163). Opravená vydání těchto lekcí z 5. 10. 2026 již citují nové nařízení. Převod čísel článků podle srovnávací tabulky (příloha III): čl. 3 → 4 (definice); čl. 5 a 6 → 6 a 7 (novost, individuální povaha); čl. 7 odst. 2 → čl. 8 odst. 2 (ochranná lhůta); čl. 8 → 9 (technická funkce); čl. 11 → 12 (nezapsaný vzor); čl. 12 → 13 (doba ochrany); čl. 14 a 15 beze změny; čl. 19 → 20 (rozsah práv); čl. 20a → 22 (opravy); čl. 21 → 23 (vyčerpání); čl. 27 a 28 → 30 a 31; čl. 32, 33 a 34 → 36, 38 a 40 (licence, účinky vůči třetím stranám, přihláška jako předmět vlastnictví); čl. 106a až 106e → 152 až 156 (mezinárodní zápisy).</a:t>
            </a:r>
          </a:p>
          <a:p/>
          <a:p>
            <a:r>
              <a:rPr lang="cs-CZ"/>
              <a:t>PŘECHOD: Rozhodovací schéma celého předmětu.</a:t>
            </a:r>
          </a:p>
          <a:p/>
          <a:p>
            <a:r>
              <a:rPr lang="cs-CZ"/>
              <a:t>ZDROJE: Nařízení Evropského parlamentu a Rady (EU) 2026/715 ze dne 11. 3. 2026 o průmyslových vzorech Evropské unie (kodifikované znění; Úř. věst. L, 2026/715, 30. 3. 2026), čl. 8 odst. 2 (dvanáctiměsíční ochranná lhůta), čl. 12 (nezapsaný průmyslový vzor EU), čl. 14 odst. 3 (vzor vytvořený zaměstnancem), čl. 20 odst. 2 písm. d), čl. 163 (zrušení nařízení (ES) č. 6/2002) a čl. 164 (v platnosti od 1. 7. 2026), příloha III (srovnávací tabulka) – https://eur-lex.europa.eu/legal-content/CS/TXT/?uri=CELEX:32026R0715; Nařízení Komise (EU) 2026/877 ze dne 16. 4. 2026 o použití čl. 101 odst. 3 Smlouvy o fungování Evropské unie na kategorie dohod o převodu technologií (Úř. věst. L, 2026/877, 21. 4. 2026), čl. 1–5, 8, 10, 11 – v platnosti od 1. 5. 2026, použitelné do 30. 4. 2038; nahradilo nařízení (EU) č. 316/2014 – https://eur-lex.europa.eu/legal-content/CS/TXT/?uri=CELEX:32026R0877; Nařízení Evropského parlamentu a Rady (EU) 2025/2645 ze dne 16. 12. 2025 o nucených licencích k řešení krizí a o změně nařízení (ES) č. 816/2006 (Úř. věst. L, 2025/2645, 30. 12. 2025; v platnosti od 19. 1. 2026), čl. 1–5, 9 – https://eur-lex.europa.eu/legal-content/CS/TXT/?uri=CELEX:32025R2645; Nařízení Evropského parlamentu a Rady (EU) 2026/1744 ze dne 8. 7. 2026, kterým se mění nařízení (EU) 2024/1689, (EU) 2018/1139 a (EU) 2023/1230, pokud jde o zjednodušení provádění harmonizovaných pravidel pro umělou inteligenci (Úř. věst. L, 2026/1744, 24. 7. 2026), čl. 1 body 5, 39 a 40, čl. 4 (vstup v platnost třetím dnem po vyhlášení, tj. 27. 7. 2026) – https://eur-lex.europa.eu/legal-content/CS/TXT/?uri=CELEX:32026R1744; Zákon č. 328/2025 Sb., o výzkumu, vývoji, inovacích a transferu znalostí, § 54 odst. 3–5, § 64 odst. 2 písm. g), § 82, 83, 101, 102 (účinnost od 1. 1. 2027; vyjmenovaná ustanovení od 1. 1. 2026, 1. 9. 2026 a 1. 1. 2028), částečně účinné znění od 1. 9. 2026 – https://e-sbirka.gov.cz/sb/2025/328; Zákon č. 130/2002 Sb., o podpoře výzkumu, experimentálního vývoje a inovací, § 16 odst. 1–4, znění od 1. 1. 2024, účinný do 31. 12. 2026 – https://e-sbirka.gov.cz/sb/2002/130; Směrnice Evropského parlamentu a Rady (EU) 2024/2831 ze dne 23. 10. 2024 o zlepšení pracovních podmínek při práci prostřednictvím platformy, čl. 1, 2, 5 (vyvratitelná právní domněnka pracovněprávního vztahu), čl. 29 (provedení do 2. 12. 2026) – https://eur-lex.europa.eu/legal-content/CS/TXT/?uri=CELEX:32024L2831; Směrnice EP a Rady (EU) 2024/2823 o právní ochraně průmyslových vzorů (přepracované znění), čl. 36 (transpozice do 9. 12. 2027), čl. 37 (zrušení směrnice 98/71/ES k 9. 12. 2027) – https://eur-lex.europa.eu/legal-content/CS/TXT/?uri=CELEX:32024L2823; Poslanecká sněmovna, 10. volební období, sněmovní tisk 284/0 – návrh skupiny poslanců na vydání zákona, kterým se mění zákon č. 328/2025 Sb. a zákon č. 329/2025 Sb.: předložen 18. 8. 2026, rozeslán 19. 8. 2026; souhlasné stanovisko vlády zasláno 15. 9. 2026 (tisk 284/1); navrženo vyslovit souhlas již v prvém čtení (§ 90 odst. 2 zákona č. 90/1995 Sb.) a zařadit na pořad 34. schůze od 13. 10. 2026; čl. I bod 56 (nové znění § 82 a 83 zákona č. 328/2025 Sb.), čl. III (navržená účinnost 1. 1. 2027) – stav k 5. 10. 2026: NÁVRH ZÁKONA, nikoli platné právo – https://www.psp.cz/sqw/historie.sqw?O=10&amp;T=284; Poslanecká sněmovna, 10. volební období, sněmovní tisk 300 (vládní návrh novely zákoníku práce; na webu Sněmovny „Novela z. - zákoník práce - EU“) a sněmovní tisk 301 (vládní návrh zákona o platformové práci; „Vl. n. z. o platformové práci - EU“): oba předloženy a rozeslány 8. 9. 2026 a navrženy na pořad 34. schůze od 13. 10. 2026; texty návrhů nebyly čteny – stav k 5. 10. 2026: NÁVRHY ZÁKONŮ, nikoli platné právo – https://www.psp.cz/sqw/historie.sqw?O=10&amp;T=300 a https://www.psp.cz/sqw/historie.sqw?O=10&amp;T=301; Návrh nařízení Evropského parlamentu a Rady o patentech nezbytných pro standardy (standard essential patents), COM(2023) 232, řízení 2023/0133(COD) – návrh vzat Komisí zpět dne 6. 10. 2025 (stav řízení podle EUR-Lex k 4. 10. 2026) – https://eur-lex.europa.eu/procedure/EN/2023_133; Soudní dvůr EU (první senát), rozsudek ze dne 6. 3. 2025, FT a další v. État belge (Orchestre national de Belgique), C-575/23, ECLI:EU:C:2025:141, body 100–102, 104–108, 119, 121–127 a výrok (čl. 2 písm. b) a čl. 3 odst. 2 písm. a) směrnice 2001/29/ES a čl. 3 odst. 1 písm. b), čl. 7 odst. 1, čl. 8 odst. 1 a čl. 9 odst. 1 písm. a) směrnice 2006/115/ES brání vnitrostátní úpravě, která za účelem využívání zaměstnavatelem stanoví postoupení práv výkonných umělců zaměstnaných podle služebního řádu právním předpisem bez jejich předchozího svolení) – https://eur-lex.europa.eu/legal-content/CS/TXT/?uri=CELEX:62023CJ0575; Soudní dvůr EU, věc C-250/25, Like Company (žádost o rozhodnutí o předběžné otázce soudu Budapest Környéki Törvényszék došlá 3. 4. 2025; jednání 10. 3. 2026; podle databáze InfoCuria k 5. 10. 2026 „projednávaná“ – v databázi není uvedeno stanovisko generálního advokáta ani rozsudek) – https://infocuria.curia.europa.eu/</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Sedm otázek, kterými projde každý výsledek práce zaměstnance. (1) Co vzniklo? Předmět ochrany – dílo, program, databáze, vynález, vzor, označení, tajemství; jeden výstup má obvykle několik vrstev (lekce 1 a 3). (2) Kdo to vytvořil a v jakém vztahu? Zaměstnanec, dohoda, služební poměr, agentura, člen orgánu, externista, student (lekce 2). (3) Vzniklo to ke splnění povinností nebo úkolu? Rozhoduje druh práce, náplň a přijatý pokyn; doba, místo a prostředky jen napovídají (lekce 2). (4) Která technika? Výkon práv, přechod práva s lhůtou, originární nabytí – nebo žádná (lekce 3). (5) Co je třeba udělat hned? Písemné oznámení, uplatnění do tří měsíců, přihláška před zveřejněním, utajení, zápis na firmu (snímek 5). (6) Co náleží tvůrci? Jméno a osobnostní práva, odměna a dodatečné vypořádání, portfolio (lekce 4, 6 a 8). (7) Kde a jak se výsledek zhodnotí? Území a rozhodné právo, licence, cizí práva obsažená v produktu (lekce 9–11).</a:t>
            </a:r>
          </a:p>
          <a:p/>
          <a:p>
            <a:r>
              <a:rPr lang="cs-CZ"/>
              <a:t>Každá odpověď se dokládá listinou: pracovní smlouvou a náplní práce, písemným oznámením a uplatněním, smlouvou s externistou, zápisem v rejstříku, evidencí licencí. Co nelze doložit, v právní prověrce neexistuje.</a:t>
            </a:r>
          </a:p>
          <a:p/>
          <a:p>
            <a:r>
              <a:rPr lang="cs-CZ"/>
              <a:t>METODIKA: Schéma je zároveň osnovou odpovědi u ústní zkoušky: student, který projde sedm otázek, neopomene nic podstatného.</a:t>
            </a:r>
          </a:p>
          <a:p/>
          <a:p>
            <a:r>
              <a:rPr lang="cs-CZ"/>
              <a:t>PŘECHOD: Co z toho plyne pro vnitřní směrnici o duševním vlastnictví.</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Zaměstnavatel – osm částí směrnice o duševním vlastnictví. (1) Působnost a pojmy: na koho se vztahuje, co je výsledek, vazba na pracovní smlouvy a dohody. (2) Oznamování: formulář, komu se podává, potvrzení data doručení; vynálezy, užitné a průmyslové vzory, zlepšovací návrhy. (3) Rozhodnutí do tří měsíců: uplatnit, uvolnit, nebo utajit; kdo rozhoduje a jak se rozhodnutí sdělí. (4) Odměny: sazebník, podíl z výnosů, dodatečné vypořádání, přezkum. (5) Publikace a portfolio: schválení před zveřejněním, pravidla pro přednášky a odborné články. (6) Cizí práva: software, otevřené licence, obrázky a modely, nástroje AI. (7) Externisté a studenti: smlouva před zahájením práce. (8) Registr a odchody: evidence práv a licencí, výstupní protokol.</a:t>
            </a:r>
          </a:p>
          <a:p/>
          <a:p>
            <a:r>
              <a:rPr lang="cs-CZ"/>
              <a:t>Mez vnitřní směrnice: vnitřní předpis může zaměstnancům přiznávat práva – například odměny –, nové povinnosti jim však ukládat nesmí (§ 305 odst. 1 ZP); odchylně lze povinnosti zaměstnance upravit jen smlouvou (§ 4a odst. 2 ZP). To neznamená, že směrnice nezavazuje vůbec: zákonné povinnosti může rozvést pracovní řád (§ 306 ZP), zaměstnanec plní pokyny nadřízených vydané v souladu s právními předpisy a dodržuje předpisy vztahující se k jeho práci, s nimiž byl řádně seznámen (§ 301 písm. a) a c) ZP). Pravidla pro nástroje AI nebo pro oznamování vynálezů tak lze vydat jako pokyn či součást pracovního řádu, pokud jen provádějí zákonné povinnosti (§ 301 písm. d) ZP; § 9 odst. 2 ZV); co jde nad zákon – například mlčenlivost v soukromém sektoru nebo svolení k postoupení práva výkonu –, patří do smlouvy. Smluvní pokutu lze sjednat jen u konkurenční doložky (§ 310 odst. 3, § 346d odst. 7 ZP).</a:t>
            </a:r>
          </a:p>
          <a:p/>
          <a:p>
            <a:r>
              <a:rPr lang="cs-CZ"/>
              <a:t>Zaměstnanec a tvůrce: vědět, co ze své práce vlastní a co vykonává zaměstnavatel; oznamovat písemně a včas; nezveřejňovat před přihláškou; hlídat tříměsíční lhůtu a nárok na odměnu; sjednat si portfolio, uvádění jména a podíl na výnosech; vedlejší projekty mimo pracovní náplň a bez prostředků zaměstnavatele; výdělečná činnost shodná s předmětem činnosti zaměstnavatele jen s jeho předchozím písemným souhlasem – omezení se však nevztahuje na činnost vědeckou, pedagogickou, publicistickou, literární a uměleckou (§ 304 odst. 1 a 3 ZP).</a:t>
            </a:r>
          </a:p>
          <a:p/>
          <a:p>
            <a:r>
              <a:rPr lang="cs-CZ"/>
              <a:t>VZORY DOLOŽEK (doporučení, nutno přizpůsobit):</a:t>
            </a:r>
          </a:p>
          <a:p>
            <a:r>
              <a:rPr lang="cs-CZ"/>
              <a:t>(1) Pracovní smlouva – výsledky práce: „Zaměstnanec bere na vědomí, že k autorským dílům vytvořeným ke splnění povinností z tohoto pracovního poměru vykonává majetková práva zaměstnavatel, a uděluje mu svolení k postoupení práva výkonu třetí osobě. Vynálezy, užitné a průmyslové vzory vytvořené ke splnění úkolů z pracovního poměru zaměstnanec neprodleně písemně oznámí na formuláři podle směrnice … a do rozhodnutí zaměstnavatele je nezveřejní.“</a:t>
            </a:r>
          </a:p>
          <a:p>
            <a:r>
              <a:rPr lang="cs-CZ"/>
              <a:t>(2) Výkonný umělec: „Zaměstnanec uděluje zaměstnavateli svolení k užití svých uměleckých výkonů vytvořených ke splnění povinností z tohoto pracovního poměru, a to všemi způsoby užití uvedenými v § 71 odst. 2 autorského zákona, včetně poskytnutí oprávnění třetím osobám. Za užití přesahující … náleží zaměstnanci odměna ve výši …“</a:t>
            </a:r>
          </a:p>
          <a:p>
            <a:r>
              <a:rPr lang="cs-CZ"/>
              <a:t>(3) Nástroje umělé inteligence: „Zaměstnanec používá při práci jen nástroje umělé inteligence schválené zaměstnavatelem. Do nástrojů nevkládá obchodní tajemství, osobní údaje ani obsah třetích osob, k němuž zaměstnavatel nemá oprávnění. U výstupů určených ke zveřejnění nebo k začlenění do produktů zaznamená použitý nástroj a vlastní úpravy.“</a:t>
            </a:r>
          </a:p>
          <a:p>
            <a:r>
              <a:rPr lang="cs-CZ"/>
              <a:t>(4) Práce ze zahraničí: „Tato smlouva se řídí českým právem. Smluvní strany sjednávají, že vynálezy vytvořené zaměstnancem ke splnění úkolů z pracovního poměru náležejí zaměstnavateli; zaměstnanec má právo na přiměřenou zvláštní odměnu.“</a:t>
            </a:r>
          </a:p>
          <a:p/>
          <a:p>
            <a:r>
              <a:rPr lang="cs-CZ"/>
              <a:t>UPOZORNĚNÍ: Doložka (1) obsahuje svolení a oznamovací postup – patří do smlouvy; doložku (3) lze vydat i jako pokyn nebo součást pracovního řádu, pokud jen rozvádí zákonné povinnosti. Doložka (2) reaguje na rozsudek C-575/23 a je opatrnostním řešením sporné otázky. Doložka (4) neodstraní ochranná ustanovení práva, které by se použilo bez volby – zpravidla práva státu, v němž zaměstnanec obvykle pracuje (čl. 8 odst. 1 nařízení Řím I); před použitím pro konkrétní stát ji ověřte podle jeho práva – pro Rakousko jde o písemnou dohodu o služebních vynálezech, v Německu nelze zákonný režim smlouvou předem změnit v neprospěch zaměstnance (§ 22 ArbnErfG).</a:t>
            </a:r>
          </a:p>
          <a:p/>
          <a:p>
            <a:r>
              <a:rPr lang="cs-CZ"/>
              <a:t>PŘECHOD: Otázky zkouškového typu.</a:t>
            </a:r>
          </a:p>
          <a:p/>
          <a:p>
            <a:r>
              <a:rPr lang="cs-CZ"/>
              <a:t>ZDROJE: Zákon č. 262/2006 Sb., zákoník práce, § 2, 3, 4a, 34, 250, 257, 301, 303–306, 310, 316, 317, 346d, znění od 29. 8. 2026 – https://e-sbirka.gov.cz/sb/2006/262; Zákon č. 121/2000 Sb., autorský zákon, § 2, 3, 5, 11, 26, 30, 31, 35 odst. 3, § 38d, 38g, 39c, 39d, 40, 58–61, 65–67, 70, 71, 74–76, 88–94, znění od 1. 7. 2025 – https://e-sbirka.gov.cz/sb/2000/121; Zákon č. 527/1990 Sb., o vynálezech a zlepšovacích návrzích, § 3, 5, 8–11, 16, 25, 35c, 72–74, znění od 1. 2. 2022 – https://e-sbirka.gov.cz/sb/1990/527; Soudní dvůr EU (první senát), rozsudek ze dne 6. 3. 2025, FT a další v. État belge (Orchestre national de Belgique), C-575/23, ECLI:EU:C:2025:141, body 100–102, 104–108, 119, 121–127 a výrok (čl. 2 písm. b) a čl. 3 odst. 2 písm. a) směrnice 2001/29/ES a čl. 3 odst. 1 písm. b), čl. 7 odst. 1, čl. 8 odst. 1 a čl. 9 odst. 1 písm. a) směrnice 2006/115/ES brání vnitrostátní úpravě, která za účelem využívání zaměstnavatelem stanoví postoupení práv výkonných umělců zaměstnaných podle služebního řádu právním předpisem bez jejich předchozího svolení) – https://eur-lex.europa.eu/legal-content/CS/TXT/?uri=CELEX:62023CJ0575; Nařízení Evropského parlamentu a Rady (ES) č. 593/2008 ze dne 17. 6. 2008 o právu rozhodném pro smluvní závazkové vztahy (Řím I), čl. 3, 8, 9, body odůvodnění 34–37 – https://eur-lex.europa.eu/legal-content/CS/TXT/?uri=CELEX:32008R0593; Rakousko: Patentgesetz 1970, §§ 6–17, 19, 20 (konsolidované znění RIS k 4. 10. 2026) – https://www.ris.bka.gv.at/GeltendeFassung.wxe?Abfrage=Bundesnormen&amp;Gesetzesnummer=10002181; Urheberrechtsgesetz § 40b – https://www.ris.bka.gv.at/GeltendeFassung.wxe?Abfrage=Bundesnormen&amp;Gesetzesnummer=10001848; Německo: Gesetz über Arbeitnehmererfindungen (ArbnErfG) ze dne 25. 7. 1957, naposledy změněný čl. 25 zákona ze dne 7. 7. 2021 (BGBl. I S. 2363), §§ 2–9, 11–14, 16–20, 22–26, 28–29, 34, 37, 39, 42 – https://www.gesetze-im-internet.de/arbnerfg/</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METODIKA: Odpovědi písemně, poté společné vyhodnocení. Odpovědi jsou jen zde.</a:t>
            </a:r>
          </a:p>
          <a:p/>
          <a:p>
            <a:r>
              <a:rPr lang="cs-CZ"/>
              <a:t>ŘEŠENÍ:</a:t>
            </a:r>
          </a:p>
          <a:p>
            <a:r>
              <a:rPr lang="cs-CZ"/>
              <a:t>1. Autorem je grafik – fyzická osoba, která dílo vytvořila (§ 5 odst. 1 AZ). Dohoda o pracovní činnosti je základní pracovněprávní vztah (§ 3 ZP); bylo-li logo vytvořeno ke splnění sjednaných prací, vykonává majetková práva zaměstnavatel (§ 58 odst. 1 AZ) a smí logo upravit (odst. 4). Známku přihlašuje zaměstnavatel – právo ke známce vzniká zápisem přihlašovateli; přihlásil-li by ji grafik nebo jednatel na sebe, hrozí neplatnost pro zlou víru (§ 32 odst. 1 ZOZ). Grafikovi zůstává autorství a ochrana před užitím snižujícím hodnotu díla (§ 11 odst. 3 AZ).</a:t>
            </a:r>
          </a:p>
          <a:p>
            <a:r>
              <a:rPr lang="cs-CZ"/>
              <a:t>2. Zaměstnavatel by měl oznámení potvrdit a vůči původkyni uplatnit právo na patent do tří měsíců od vyrozumění; jinak právo přechází zpět na původkyni (§ 9 odst. 3 ZV). Uplatněním vzniká nárok na přiměřenou odměnu (odst. 4). Podle německého práva by naopak platilo, že zaměstnavatel vynález uplatnil, pokud jej do čtyř měsíců od řádného oznámení neuvolnil (§ 6 odst. 2 ArbnErfG).</a:t>
            </a:r>
          </a:p>
          <a:p>
            <a:r>
              <a:rPr lang="cs-CZ"/>
              <a:t>3. Originárně: zvláštní právo pořizovatele databáze (§ 88a, § 89 AZ), právo výrobce zvukového záznamu (§ 75, § 76 AZ), právo k topografii a k odrůdě. Přechod: právo na patent, užitný vzor a průmyslový vzor (§ 9 ZV; § 21 odst. 2 zákona č. 478/1992 Sb.; § 13 ZPV). Výkon: majetková práva k autorskému dílu, programu a uměleckému výkonu (§ 58, § 74 AZ). Mimo tyto tři skupiny stojí práva bez tvůrce – známka, obchodní firma, obchodní tajemství: žádná technika se neuplatní, právo má ten, kdo označení přihlásí nebo informaci utajuje.</a:t>
            </a:r>
          </a:p>
          <a:p>
            <a:r>
              <a:rPr lang="cs-CZ"/>
              <a:t>4. Původkyně: přiměřená odměna a dodatečné vypořádání při zjevném nepoměru s přínosem z využití nebo jiného uplatnění – licenční výnos je přínosem (§ 9 odst. 4 ZV). Programátorka: ze zákona nic; dodatečná odměna jen při ujednání (§ 58 odst. 6 a 7 AZ).</a:t>
            </a:r>
          </a:p>
          <a:p>
            <a:r>
              <a:rPr lang="cs-CZ"/>
              <a:t>5. Záleží na tvůrčím vkladu člověka. Bez něj dílo nevzniklo (§ 5 odst. 1, § 2 AZ; Městský soud v Praze 10 C 13/2023), práva k výstupu nemá nikdo a § 58 AZ se neuplatní. Pokud zaměstnanec výstup tvůrčím způsobem vybral, upravil a dotvořil, může jít o jeho dílo – a při plnění pracovních povinností o dílo zaměstnanecké. Rizika: shoda výstupu s chráněným dílem – navenek odpovídá firma; prozrazení tajemství a osobních údajů ve vstupech. Povinnosti: opatření na podporu gramotnosti v oblasti AI (čl. 4 aktu o AI); označení obsahu typu „deep fake“ a textů informujících veřejnost o záležitostech veřejného zájmu, neprošly-li redakční kontrolou (čl. 50 odst. 4).</a:t>
            </a:r>
          </a:p>
          <a:p/>
          <a:p>
            <a:r>
              <a:rPr lang="cs-CZ"/>
              <a:t>HODNOCENÍ: Otázky 1 a 3 ověřují systém, otázky 2 a 4 lhůty a odměny, otázka 5 trendy.</a:t>
            </a:r>
          </a:p>
          <a:p/>
          <a:p>
            <a:r>
              <a:rPr lang="cs-CZ"/>
              <a:t>NÁVRH OKRUHŮ K ÚSTNÍ ZKOUŠCE (k úpravě vyučujícím): (1) Vznik ochrany a jeho význam pro zaměstnanecký režim. (2) Test „ke splnění povinností“ a osoby tvůrců. (3) Zaměstnanecké dílo – podmínky, osobnostní práva, odměna. (4) Počítačové programy a databáze; odpovědnost zaměstnance jako uživatele. (5) Zaměstnanecký průmyslový vzor a souběh s autorským právem. (6) Označení v pracovněprávních vztazích; zlá víra. (7) Podnikový vynález – oznámení, uplatnění, odměna; zlepšovací návrh. (8) Evropský patent a zaměstnanec; původce a umělá inteligence. (9) Rozhodné právo, příslušnost a zahraniční modely. (10) Licence k výsledkům zaměstnanců a nároky tvůrců. (11) Řešení modelové situace podle rozhodovacího schématu sedmi otázek.</a:t>
            </a:r>
          </a:p>
          <a:p/>
          <a:p>
            <a:r>
              <a:rPr lang="cs-CZ"/>
              <a:t>PŘECHOD: Zpět k úvodní situaci.</a:t>
            </a:r>
          </a:p>
          <a:p/>
          <a:p>
            <a:r>
              <a:rPr lang="cs-CZ"/>
              <a:t>ZDROJE: Zákon č. 121/2000 Sb., autorský zákon, § 2, 3, 5, 11, 26, 30, 31, 35 odst. 3, § 38d, 38g, 39c, 39d, 40, 58–61, 65–67, 70, 71, 74–76, 88–94, znění od 1. 7. 2025 – https://e-sbirka.gov.cz/sb/2000/121; Zákon č. 262/2006 Sb., zákoník práce, § 2, 3, 4a, 34, 250, 257, 301, 303–306, 310, 316, 317, 346d, znění od 29. 8. 2026 – https://e-sbirka.gov.cz/sb/2006/262; Zákon č. 441/2003 Sb., o ochranných známkách, § 7, 8, 10, 13, 25, 26, 26a, 31, 32, znění od 1. 2. 2022 – https://e-sbirka.gov.cz/sb/2003/441; Zákon č. 527/1990 Sb., o vynálezech a zlepšovacích návrzích, § 3, 5, 8–11, 16, 25, 35c, 72–74, znění od 1. 2. 2022 – https://e-sbirka.gov.cz/sb/1990/527; Zákon č. 478/1992 Sb., o užitných vzorech, § 4 odst. 3, § 21 odst. 2, znění od 1. 2. 2022 – https://e-sbirka.gov.cz/sb/1992/478; Zákon č. 207/2000 Sb., o ochraně průmyslových vzorů, § 6, 12–14, znění od 1. 2. 2022 – https://e-sbirka.gov.cz/sb/2000/207; Německo: Gesetz über Arbeitnehmererfindungen (ArbnErfG) ze dne 25. 7. 1957, naposledy změněný čl. 25 zákona ze dne 7. 7. 2021 (BGBl. I S. 2363), §§ 2–9, 11–14, 16–20, 22–26, 28–29, 34, 37, 39, 42 – https://www.gesetze-im-internet.de/arbnerfg/; Městský soud v Praze, rozsudek ze dne 11. 10. 2023, č. j. 10 C 13/2023-16 (obrázek vygenerovaný AI) – https://msp.gov.cz/documents/14569/1865919/10C_13_2023_10/108cad3e-d9e8-454f-bfac-d58e1253c83a; Nařízení Evropského parlamentu a Rady (EU) 2024/1689 ze dne 13. 6. 2024 (akt o umělé inteligenci), konsolidované znění k 27. 7. 2026 (informativní), čl. 2 odst. 11, čl. 4, čl. 26 odst. 7, čl. 50, čl. 53 odst. 1 písm. c) a d), čl. 111 odst. 4, čl. 113, příloha III bod 4 – https://eur-lex.europa.eu/legal-content/CS/TXT/?uri=CELEX:02024R1689-20260727</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METODIKA: Vraťte se k hlasování ze snímku 3 a hlasujte znovu.</a:t>
            </a:r>
          </a:p>
          <a:p/>
          <a:p>
            <a:r>
              <a:rPr lang="cs-CZ"/>
              <a:t>ŘEŠENÍ: Správně je (b). Rozhoduje nevratnost. U držáku běží dvanáctiměsíční ochranná lhůta od vlastního zveřejnění (§ 6 odst. 2 ZPV; čl. 8 odst. 2 nařízení (EU) 2026/715); po jejím uplynutí zveřejnění zničí novost a zapsaný vzor už získat nelze. Navíc právo na vzor firmě nepatří: grafik jí návrh písemně oznámil, firma právo do tří měsíců neuplatnila, a to proto přešlo zpět na něj (§ 13 odst. 2 a 3 ZPV – lekce 6; dohodu o pracovní činnosti přitom řadíme pod „jiný obdobný vztah“ podle § 13 odst. 1). K podání přihlášky je tedy nejprve třeba smlouva s grafikem. Čtyři z pěti nálezů investora jsou závažné, ale během tří týdnů se nevratně nezhorší: chybějící smlouvu lze uzavřít, modul nahradit. Výjimkou je pátý nález: vkládání důvěrných údajů do nástrojů AI je třeba zastavit hned, protože prozrazené tajemství obnovit nelze. Pořadí tedy určuje nevratnost: nejprve to, kde běží lhůta nebo hrozí zničení novosti či tajemství (držák, vstupy do nástrojů AI); potom chybějící tituly (spolumajitel užitného vzoru, fotograf, práce z Vídně, modul GPL); nakonec procesy. Odpověď (a) je druhé kritérium – hodnota aktiva rozhoduje až uvnitř skupiny stejně naléhavých kroků. Odpověď (c) zaměňuje pohodlí za prioritu. TYPICKÁ CHYBA: řadit podle hodnoty aktiva nebo podle pořadí v seznamu investora a lhůtu přehlédnout.</a:t>
            </a:r>
          </a:p>
          <a:p/>
          <a:p>
            <a:r>
              <a:rPr lang="cs-CZ"/>
              <a:t>OTÁZKA K DISKUSI – VARIANTA: „Nejde o firmu, ale o veřejnou výzkumnou instituci, a výsledky vznikly s veřejnou podporou. Co se změní?“ OČEKÁVANÁ ODPOVĚĎ: Základ se nemění – § 58 AZ a § 9 ZV platí pro zaměstnance výzkumné instituce stejně. Přistupují tři vrstvy. (1) Pravidla veřejné podpory: práva k výsledkům má příjemce a nakládání s nimi upravuje vnitřním předpisem (§ 16 zákona č. 130/2002 Sb.); od 1. 1. 2027 je úprava práv k výsledkům náležitostí smlouvy o poskytnutí podpory (§ 64 odst. 2 písm. g) zákona č. 328/2025 Sb.). (2) Publikace: od 1. 1. 2027 ukládání publikací přijatých ke zveřejnění do repozitářů (§ 82 odst. 2 zákona č. 328/2025 Sb.) – o to důležitější je podat přihlášku před zveřejněním. (3) Návrh novely (sněmovní tisk 284): sekundární publikační právo autora, které by u zaměstnaneckého díla vykonával příjemce podpory – dosud jen návrh. Odborný článek o výsledku by v této variantě nebyl jen rizikem pro novost, ale i plněním publikační povinnosti – a pořadí „nejprve přihláška, potom publikace“ by muselo být součástí vnitřního předpisu.</a:t>
            </a:r>
          </a:p>
          <a:p/>
          <a:p>
            <a:r>
              <a:rPr lang="cs-CZ"/>
              <a:t>SPORNÉ OTÁZKY STUDENTŮ: Nechte zaznít otázky z domácí přípravy. U každé postupujte stejně: co říká zákon, co je výklad, jak by to vyřešila smlouva. Nejčastější bývají: hranice „úkolu“ u vynálezu mimo projekt; vedlejší projekty programátorů; výše přiměřené odměny; práce s AI.</a:t>
            </a:r>
          </a:p>
          <a:p/>
          <a:p>
            <a:r>
              <a:rPr lang="cs-CZ"/>
              <a:t>ZÁVĚR: Literaturu a přípravu ke zkoušce uvádí rámeček na snímku; stav pramenů, citace a literatura následují.</a:t>
            </a:r>
          </a:p>
          <a:p/>
          <a:p>
            <a:r>
              <a:rPr lang="cs-CZ"/>
              <a:t>ZDROJE: Zákon č. 121/2000 Sb., autorský zákon, § 2, 3, 5, 11, 26, 30, 31, 35 odst. 3, § 38d, 38g, 39c, 39d, 40, 58–61, 65–67, 70, 71, 74–76, 88–94, znění od 1. 7. 2025 – https://e-sbirka.gov.cz/sb/2000/121; Zákon č. 527/1990 Sb., o vynálezech a zlepšovacích návrzích, § 3, 5, 8–11, 16, 25, 35c, 72–74, znění od 1. 2. 2022 – https://e-sbirka.gov.cz/sb/1990/527; Zákon č. 130/2002 Sb., o podpoře výzkumu, experimentálního vývoje a inovací, § 16 odst. 1–4, znění od 1. 1. 2024, účinný do 31. 12. 2026 – https://e-sbirka.gov.cz/sb/2002/130; Zákon č. 328/2025 Sb., o výzkumu, vývoji, inovacích a transferu znalostí, § 54 odst. 3–5, § 64 odst. 2 písm. g), § 82, 83, 101, 102 (účinnost od 1. 1. 2027; vyjmenovaná ustanovení od 1. 1. 2026, 1. 9. 2026 a 1. 1. 2028), částečně účinné znění od 1. 9. 2026 – https://e-sbirka.gov.cz/sb/2025/328; Poslanecká sněmovna, 10. volební období, sněmovní tisk 284/0 – návrh skupiny poslanců na vydání zákona, kterým se mění zákon č. 328/2025 Sb. a zákon č. 329/2025 Sb.: předložen 18. 8. 2026, rozeslán 19. 8. 2026; souhlasné stanovisko vlády zasláno 15. 9. 2026 (tisk 284/1); navrženo vyslovit souhlas již v prvém čtení (§ 90 odst. 2 zákona č. 90/1995 Sb.) a zařadit na pořad 34. schůze od 13. 10. 2026; čl. I bod 56 (nové znění § 82 a 83 zákona č. 328/2025 Sb.), čl. III (navržená účinnost 1. 1. 2027) – stav k 5. 10. 2026: NÁVRH ZÁKONA, nikoli platné právo – https://www.psp.cz/sqw/historie.sqw?O=10&amp;T=284; Poslanecká sněmovna, 10. volební období, sněmovní tisk 300 (vládní návrh novely zákoníku práce; na webu Sněmovny „Novela z. - zákoník práce - EU“) a sněmovní tisk 301 (vládní návrh zákona o platformové práci; „Vl. n. z. o platformové práci - EU“): oba předloženy a rozeslány 8. 9. 2026 a navrženy na pořad 34. schůze od 13. 10. 2026; texty návrhů nebyly čteny – stav k 5. 10. 2026: NÁVRHY ZÁKONŮ, nikoli platné právo – https://www.psp.cz/sqw/historie.sqw?O=10&amp;T=300 a https://www.psp.cz/sqw/historie.sqw?O=10&amp;T=301</a:t>
            </a:r>
          </a:p>
          <a:p/>
          <a:p>
            <a:r>
              <a:rPr lang="cs-CZ"/>
              <a:t>K PRAMENŮM: Právní stav je uváděn k 28. 9. 2026; prameny byly ověřovány 4. a 5. 10. 2026. České předpisy podle e-Sbírky (autorský zákon ve znění od 1. 7. 2025; zákon o vynálezech, o užitných vzorech, o průmyslových vzorech a o ochranných známkách od 1. 2. 2022; občanský zákoník od 1. 1. 2026; zákoník práce od 29. 8. 2026; zákon č. 328/2025 Sb. v částečně účinném znění od 1. 9. 2026). Unijní předpisy a judikatura Soudního dvora podle EUR-Lex; stav věci C-250/25 podle databáze InfoCuria. Rozhodnutí EPO podle databáze stížnostních senátů. Stav sněmovních tisků 284, 300 a 301 a text návrhu ve sněmovním tisku 284 podle webu Poslanecké sněmovny k 5. 10. 2026; texty návrhů ve sněmovních tiscích 300 a 301 čteny nebyly. Americká rozhodnutí podle webu odvolacího soudu a rejstříku Nejvyššího soudu USA. Citace převzaté z lekcí 1–11 byly ověřeny při jejich přípravě; pro tuto lekci byly v plném textu nově čteny rozsudky NS 23 Cdo 3407/2010, 23 Cdo 2655/2022, 30 Cdo 1446/2009 a usnesení 5 Tdo 55/2019 a jejich popis byl zpřesněn. Platnost všech citovaných unijních předpisů byla ověřena v databázi Úřadu pro publikace EU; u unijních předpisů je jedinou změnou proti původnímu vydání lekcí 1–11 nahrazení nařízení (ES) č. 6/2002 nařízením (EU) 2026/715 k 1. 7. 2026 (převod čísel článků v poznámkách ke snímku 9). Opravená vydání lekcí 1–11 z 5. 10. 2026 tuto změnu zohledňují a zpřesňují také popis rozhodnutí NS 30 Cdo 1446/2009, 27 Cdo 754/2020, 23 Cdo 2655/2022, 23 Cdo 3407/2010 a 5 Tdo 55/2019, usnesení BGH X ZB 5/22 a rozsudků Soudního dvora C-575/23, C-485/24 a C-768/24. Usnesení BGH X ZB 5/22 bylo ověřeno v plném textu na webu soudu. Opravené vydání zkrácených verzí lekcí ze 6. 10. 2026 přebírá zpřesnění citací a formulací z opraveného vydání plných lekcí 1–12 z téhož dne; dotčená ustanovení byla 6. 10. 2026 znovu čtena v úplných zněních zveřejněných Úřadem průmyslového vlastnictví (zákony o vynálezech, užitných vzorech, průmyslových vzorech a ochranných známkách, zákon č. 221/2006 Sb.) a soukromými vydavateli předpisů (autorský zákon, občanský zákoník, trestní zákoník); z e-Sbírky se ten den znění načíst nepodařilo.</a:t>
            </a:r>
          </a:p>
          <a:p/>
          <a:p>
            <a:r>
              <a:rPr lang="cs-CZ"/>
              <a:t>NEOVĚŘENO A VÝKLAD: ECLI rozhodnutí NS 27 Cdo 2857/2019 a 23 Cdo 3407/2010 (databáze Nejvyššího soudu byla 3.–5. 10. 2026 nedostupná). Texty vládních návrhů ve sněmovních tiscích 300 (novela zákoníku práce) a 301 (zákon o platformové práci) nebyly čteny – ověřen byl jen stav jejich projednávání. Česká judikatura k § 58 AZ a § 9 ZV z roku 2026 ani novější judikatura k převodu domény podle § 2988 OZ nebyla dohledávána. Dopad rozsudku C-575/23 na § 74 a § 58 AZ a přenositelnost rozsudků Locatrans a Hortis GRC na nařízení Řím I jsou výkladem, nikoli ustáleným pravidlem.</a:t>
            </a:r>
          </a:p>
          <a:p/>
          <a:p>
            <a:r>
              <a:rPr lang="cs-CZ"/>
              <a:t>ZKRATKY UŽITÉ NA SNÍMCÍCH: AZ – zákon č. 121/2000 Sb., autorský zákon; ZV – zákon č. 527/1990 Sb., o vynálezech a zlepšovacích návrzích; ZPV – zákon č. 207/2000 Sb., o ochraně průmyslových vzorů; ZOZ – zákon č. 441/2003 Sb., o ochranných známkách; OZ – zákon č. 89/2012 Sb., občanský zákoník; ZP – zákon č. 262/2006 Sb., zákoník práce; EPC – Úmluva o udělování evropských patentů (č. 69/2002 Sb. m. s.); ArbnErfG – německý zákon o zaměstnaneckých vynálezech (Gesetz über Arbeitnehmererfindungen); EPO – Evropský patentový úřad; SDEU – Soudní dvůr Evropské unie; NS – Nejvyšší soud; AI – umělá inteligence; GPL – GNU General Public License; MS Praha – Městský soud v Praze; BGH – německý Spolkový soudní dvůr (Bundesgerichtshof); UKSC – Nejvyšší soud Spojeného království; UK – Spojené království.</a:t>
            </a:r>
          </a:p>
          <a:p/>
          <a:p>
            <a:r>
              <a:rPr lang="cs-CZ"/>
              <a:t>ÚPLNÉ CITACE JUDIKATURY SDEU A EPO:</a:t>
            </a:r>
          </a:p>
          <a:p>
            <a:r>
              <a:rPr lang="cs-CZ"/>
              <a:t>– SDEU, rozsudek ze dne 4. 12. 2025, spojené věci C-580/23 a C-795/23, Mio a konektra (USM Haller), ECLI:EU:C:2025:941 – https://eur-lex.europa.eu/legal-content/CS/TXT/?uri=CELEX:62023CJ0580</a:t>
            </a:r>
          </a:p>
          <a:p/>
          <a:p>
            <a:r>
              <a:rPr lang="cs-CZ"/>
              <a:t>LITERATURA K SAMOSTUDIU:</a:t>
            </a:r>
          </a:p>
          <a:p>
            <a:r>
              <a:rPr lang="cs-CZ"/>
              <a:t>– JAKL, L. Duševní vlastnictví a jeho právní ochrana. 2. vyd. Praha: Metropolitan University Prague Press, 2017. ISBN 978-80-87956-50-2.</a:t>
            </a:r>
          </a:p>
          <a:p>
            <a:r>
              <a:rPr lang="cs-CZ"/>
              <a:t>– SRSTKA, J. Autorské právo a práva související. Vysokoškolská učebnice. 2. vyd. Praha: Leges, 2019. ISBN 978-80-7502-386-5.</a:t>
            </a:r>
          </a:p>
          <a:p>
            <a:r>
              <a:rPr lang="cs-CZ"/>
              <a:t>– KOUKAL, Pavel. Autorské právo, public domain a lidská práva. Brno: Masarykova univerzita, 2019.</a:t>
            </a:r>
          </a:p>
          <a:p>
            <a:r>
              <a:rPr lang="cs-CZ"/>
              <a:t>– TELEC, Ivo. Pojmové znaky duševního vlastnictví. Praha: C. H. Beck, 2012.</a:t>
            </a:r>
          </a:p>
          <a:p>
            <a:r>
              <a:rPr lang="cs-CZ"/>
              <a:t>– KŘÍŽ, Jan a kol. Aktuální otázky práva autorského a práv průmyslových: evropské a mezinárodní podněty českému právu duševního vlastnictví. Praha: Univerzita Karlova, 2010.</a:t>
            </a:r>
          </a:p>
          <a:p>
            <a:r>
              <a:rPr lang="cs-CZ"/>
              <a:t>– MYŠKA, Matěj. Veřejné licence. Brno: Masarykova univerzita, 2014.</a:t>
            </a:r>
          </a:p>
          <a:p>
            <a:r>
              <a:rPr lang="cs-CZ"/>
              <a:t>(Bibliografické údaje literatury převzaty z charakteristiky předmětu; obsah publikací nebyl v této lekci citován.)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Pr>
        <a:solidFill>
          <a:schemeClr val="bg1"/>
        </a:solidFill>
        <a:effectLst/>
      </p:bgPr>
    </p:bg>
    <p:spTree>
      <p:nvGrpSpPr>
        <p:cNvPr id="1" name=""/>
        <p:cNvGrpSpPr/>
        <p:nvPr/>
      </p:nvGrpSpPr>
      <p:grpSpPr>
        <a:xfrm>
          <a:off x="0" y="0"/>
          <a:ext cx="0" cy="0"/>
          <a:chOff x="0" y="0"/>
          <a:chExt cx="0" cy="0"/>
        </a:xfrm>
      </p:grpSpPr>
      <p:pic>
        <p:nvPicPr>
          <p:cNvPr id="5" name="Obrázek 4">
            <a:extLst>
              <a:ext uri="{FF2B5EF4-FFF2-40B4-BE49-F238E27FC236}">
                <a16:creationId xmlns:a16="http://schemas.microsoft.com/office/drawing/2014/main" id="{91540E11-6C50-40B5-ED84-651C0E2EBF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96" y="0"/>
            <a:ext cx="12272394" cy="6858000"/>
          </a:xfrm>
          <a:prstGeom prst="rect">
            <a:avLst/>
          </a:prstGeom>
        </p:spPr>
      </p:pic>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2048376"/>
            <a:ext cx="9144000" cy="2387600"/>
          </a:xfrm>
        </p:spPr>
        <p:txBody>
          <a:bodyPr anchor="b">
            <a:normAutofit/>
          </a:bodyPr>
          <a:lstStyle>
            <a:lvl1pPr algn="l">
              <a:defRPr sz="3300">
                <a:solidFill>
                  <a:schemeClr val="bg1"/>
                </a:solidFill>
              </a:defRPr>
            </a:lvl1pPr>
          </a:lstStyle>
          <a:p>
            <a:r>
              <a:rPr lang="cs-CZ" dirty="0"/>
              <a:t>Kliknutím lze upravit styl.</a:t>
            </a:r>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650079" y="4712599"/>
            <a:ext cx="9144000" cy="1129401"/>
          </a:xfrm>
        </p:spPr>
        <p:txBody>
          <a:bodyPr>
            <a:normAutofit/>
          </a:bodyPr>
          <a:lstStyle>
            <a:lvl1pPr marL="0" indent="0" algn="l">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pic>
        <p:nvPicPr>
          <p:cNvPr id="10" name="Obrázek 9" descr="Obsah obrázku Písmo, Grafika, text, grafický design&#10;&#10;Popis byl vytvořen automaticky">
            <a:extLst>
              <a:ext uri="{FF2B5EF4-FFF2-40B4-BE49-F238E27FC236}">
                <a16:creationId xmlns:a16="http://schemas.microsoft.com/office/drawing/2014/main" id="{4917296F-2561-2C95-0483-5A5B5796594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0079" y="678863"/>
            <a:ext cx="3430380" cy="707025"/>
          </a:xfrm>
          <a:prstGeom prst="rect">
            <a:avLst/>
          </a:prstGeom>
        </p:spPr>
      </p:pic>
    </p:spTree>
    <p:extLst>
      <p:ext uri="{BB962C8B-B14F-4D97-AF65-F5344CB8AC3E}">
        <p14:creationId xmlns:p14="http://schemas.microsoft.com/office/powerpoint/2010/main" val="672982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ředěl 1">
    <p:bg>
      <p:bgPr>
        <a:solidFill>
          <a:schemeClr val="accent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968500"/>
            <a:ext cx="5712621" cy="4359776"/>
          </a:xfrm>
        </p:spPr>
        <p:txBody>
          <a:bodyPr anchor="b">
            <a:normAutofit/>
          </a:bodyPr>
          <a:lstStyle>
            <a:lvl1pPr algn="l">
              <a:defRPr sz="3300">
                <a:solidFill>
                  <a:schemeClr val="bg1"/>
                </a:solidFill>
              </a:defRPr>
            </a:lvl1pPr>
          </a:lstStyle>
          <a:p>
            <a:r>
              <a:rPr lang="cs-CZ"/>
              <a:t>Kliknutím lze upravit styl.</a:t>
            </a:r>
            <a:endParaRPr lang="cs-CZ" dirty="0"/>
          </a:p>
        </p:txBody>
      </p:sp>
      <p:pic>
        <p:nvPicPr>
          <p:cNvPr id="4" name="Obrázek 3">
            <a:extLst>
              <a:ext uri="{FF2B5EF4-FFF2-40B4-BE49-F238E27FC236}">
                <a16:creationId xmlns:a16="http://schemas.microsoft.com/office/drawing/2014/main" id="{D3CF39BF-5858-1FA2-AE20-3D366354171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50802" y="6275382"/>
            <a:ext cx="1370861" cy="282953"/>
          </a:xfrm>
          <a:prstGeom prst="rect">
            <a:avLst/>
          </a:prstGeom>
        </p:spPr>
      </p:pic>
    </p:spTree>
    <p:extLst>
      <p:ext uri="{BB962C8B-B14F-4D97-AF65-F5344CB8AC3E}">
        <p14:creationId xmlns:p14="http://schemas.microsoft.com/office/powerpoint/2010/main" val="1655029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ředěl 2">
    <p:bg>
      <p:bgPr>
        <a:solidFill>
          <a:schemeClr val="accent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968500"/>
            <a:ext cx="5712621" cy="4359776"/>
          </a:xfrm>
        </p:spPr>
        <p:txBody>
          <a:bodyPr anchor="b">
            <a:normAutofit/>
          </a:bodyPr>
          <a:lstStyle>
            <a:lvl1pPr algn="l">
              <a:defRPr sz="3300">
                <a:solidFill>
                  <a:schemeClr val="bg1"/>
                </a:solidFill>
              </a:defRPr>
            </a:lvl1pPr>
          </a:lstStyle>
          <a:p>
            <a:r>
              <a:rPr lang="cs-CZ"/>
              <a:t>Kliknutím lze upravit styl.</a:t>
            </a:r>
            <a:endParaRPr lang="cs-CZ" dirty="0"/>
          </a:p>
        </p:txBody>
      </p:sp>
      <p:pic>
        <p:nvPicPr>
          <p:cNvPr id="3" name="Obrázek 2">
            <a:extLst>
              <a:ext uri="{FF2B5EF4-FFF2-40B4-BE49-F238E27FC236}">
                <a16:creationId xmlns:a16="http://schemas.microsoft.com/office/drawing/2014/main" id="{5ACBBC27-DDEA-6C5A-8ACF-67EDD56D84D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8262"/>
            <a:ext cx="1370861" cy="282953"/>
          </a:xfrm>
          <a:prstGeom prst="rect">
            <a:avLst/>
          </a:prstGeom>
        </p:spPr>
      </p:pic>
    </p:spTree>
    <p:extLst>
      <p:ext uri="{BB962C8B-B14F-4D97-AF65-F5344CB8AC3E}">
        <p14:creationId xmlns:p14="http://schemas.microsoft.com/office/powerpoint/2010/main" val="3251615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Závěr">
    <p:bg>
      <p:bgPr>
        <a:solidFill>
          <a:schemeClr val="accent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692776"/>
            <a:ext cx="9144000" cy="1304424"/>
          </a:xfrm>
        </p:spPr>
        <p:txBody>
          <a:bodyPr anchor="t">
            <a:normAutofit/>
          </a:bodyPr>
          <a:lstStyle>
            <a:lvl1pPr algn="l">
              <a:defRPr sz="3300">
                <a:solidFill>
                  <a:schemeClr val="bg1"/>
                </a:solidFill>
              </a:defRPr>
            </a:lvl1pPr>
          </a:lstStyle>
          <a:p>
            <a:r>
              <a:rPr lang="cs-CZ" dirty="0"/>
              <a:t>Kliknutím lze upravit styl.</a:t>
            </a:r>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650079" y="3848999"/>
            <a:ext cx="9144000" cy="824601"/>
          </a:xfrm>
        </p:spPr>
        <p:txBody>
          <a:bodyPr>
            <a:normAutofit/>
          </a:bodyPr>
          <a:lstStyle>
            <a:lvl1pPr marL="0" indent="0" algn="l">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pic>
        <p:nvPicPr>
          <p:cNvPr id="5" name="Obrázek 4">
            <a:extLst>
              <a:ext uri="{FF2B5EF4-FFF2-40B4-BE49-F238E27FC236}">
                <a16:creationId xmlns:a16="http://schemas.microsoft.com/office/drawing/2014/main" id="{EB2BB669-96AF-C460-0644-D9B33EBD9D5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8262"/>
            <a:ext cx="1370861" cy="282953"/>
          </a:xfrm>
          <a:prstGeom prst="rect">
            <a:avLst/>
          </a:prstGeom>
        </p:spPr>
      </p:pic>
    </p:spTree>
    <p:extLst>
      <p:ext uri="{BB962C8B-B14F-4D97-AF65-F5344CB8AC3E}">
        <p14:creationId xmlns:p14="http://schemas.microsoft.com/office/powerpoint/2010/main" val="1134297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a:extLst>
              <a:ext uri="{FF2B5EF4-FFF2-40B4-BE49-F238E27FC236}">
                <a16:creationId xmlns:a16="http://schemas.microsoft.com/office/drawing/2014/main" id="{5B1D0EC9-522E-7760-9533-ED823A8D61AC}"/>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6" name="Zástupný symbol pro číslo snímku 5">
            <a:extLst>
              <a:ext uri="{FF2B5EF4-FFF2-40B4-BE49-F238E27FC236}">
                <a16:creationId xmlns:a16="http://schemas.microsoft.com/office/drawing/2014/main" id="{5A7BEC56-EE77-297B-48FC-43CFAD8E116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pic>
        <p:nvPicPr>
          <p:cNvPr id="13" name="Obrázek 12">
            <a:extLst>
              <a:ext uri="{FF2B5EF4-FFF2-40B4-BE49-F238E27FC236}">
                <a16:creationId xmlns:a16="http://schemas.microsoft.com/office/drawing/2014/main" id="{78885C40-6A50-FFD6-B978-4E000D35B9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Tree>
    <p:extLst>
      <p:ext uri="{BB962C8B-B14F-4D97-AF65-F5344CB8AC3E}">
        <p14:creationId xmlns:p14="http://schemas.microsoft.com/office/powerpoint/2010/main" val="1742429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Nadpis a obsah 2">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lvl1pPr marL="0" indent="0">
              <a:lnSpc>
                <a:spcPct val="100000"/>
              </a:lnSpc>
              <a:buFontTx/>
              <a:buNone/>
              <a:defRPr/>
            </a:lvl1pPr>
            <a:lvl2pPr marL="0" indent="0">
              <a:lnSpc>
                <a:spcPct val="100000"/>
              </a:lnSpc>
              <a:spcBef>
                <a:spcPts val="800"/>
              </a:spcBef>
              <a:buNone/>
              <a:defRPr/>
            </a:lvl2pPr>
            <a:lvl3pPr marL="177800" indent="-177800">
              <a:lnSpc>
                <a:spcPct val="100000"/>
              </a:lnSpc>
              <a:defRPr/>
            </a:lvl3pPr>
            <a:lvl4pPr marL="355600" indent="-177800">
              <a:lnSpc>
                <a:spcPct val="100000"/>
              </a:lnSpc>
              <a:defRPr/>
            </a:lvl4pPr>
            <a:lvl5pPr marL="533400" indent="-177800">
              <a:lnSpc>
                <a:spcPct val="100000"/>
              </a:lnSpc>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pic>
        <p:nvPicPr>
          <p:cNvPr id="7" name="Obrázek 6">
            <a:extLst>
              <a:ext uri="{FF2B5EF4-FFF2-40B4-BE49-F238E27FC236}">
                <a16:creationId xmlns:a16="http://schemas.microsoft.com/office/drawing/2014/main" id="{43564D70-284F-88A1-FC08-29E63F8319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
        <p:nvSpPr>
          <p:cNvPr id="8" name="Zástupný symbol pro zápatí 4">
            <a:extLst>
              <a:ext uri="{FF2B5EF4-FFF2-40B4-BE49-F238E27FC236}">
                <a16:creationId xmlns:a16="http://schemas.microsoft.com/office/drawing/2014/main" id="{B1E62B60-5FB1-9381-00CF-C665EB008B39}"/>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9" name="Zástupný symbol pro číslo snímku 5">
            <a:extLst>
              <a:ext uri="{FF2B5EF4-FFF2-40B4-BE49-F238E27FC236}">
                <a16:creationId xmlns:a16="http://schemas.microsoft.com/office/drawing/2014/main" id="{D7E0B353-40A5-48F9-C049-D884C8120556}"/>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2409072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9"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6172198"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pic>
        <p:nvPicPr>
          <p:cNvPr id="8" name="Obrázek 7">
            <a:extLst>
              <a:ext uri="{FF2B5EF4-FFF2-40B4-BE49-F238E27FC236}">
                <a16:creationId xmlns:a16="http://schemas.microsoft.com/office/drawing/2014/main" id="{9BF45EE8-2365-24C4-6E7D-F72C293DBA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
        <p:nvSpPr>
          <p:cNvPr id="9" name="Zástupný symbol pro zápatí 4">
            <a:extLst>
              <a:ext uri="{FF2B5EF4-FFF2-40B4-BE49-F238E27FC236}">
                <a16:creationId xmlns:a16="http://schemas.microsoft.com/office/drawing/2014/main" id="{77ECF020-D996-697F-4779-13801850A6BC}"/>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10" name="Zástupný symbol pro číslo snímku 5">
            <a:extLst>
              <a:ext uri="{FF2B5EF4-FFF2-40B4-BE49-F238E27FC236}">
                <a16:creationId xmlns:a16="http://schemas.microsoft.com/office/drawing/2014/main" id="{D1159978-FAB9-CBE7-228C-DA9796E0DA3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1815676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9" y="1825625"/>
            <a:ext cx="5181600" cy="4351338"/>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6172198" y="1825625"/>
            <a:ext cx="5181600" cy="4351338"/>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pic>
        <p:nvPicPr>
          <p:cNvPr id="8" name="Obrázek 7">
            <a:extLst>
              <a:ext uri="{FF2B5EF4-FFF2-40B4-BE49-F238E27FC236}">
                <a16:creationId xmlns:a16="http://schemas.microsoft.com/office/drawing/2014/main" id="{8CCBA954-9BEE-4D3C-C0ED-19047D66F1B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
        <p:nvSpPr>
          <p:cNvPr id="9" name="Zástupný symbol pro zápatí 4">
            <a:extLst>
              <a:ext uri="{FF2B5EF4-FFF2-40B4-BE49-F238E27FC236}">
                <a16:creationId xmlns:a16="http://schemas.microsoft.com/office/drawing/2014/main" id="{406CC1D3-5C60-B944-EDE9-263819023011}"/>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10" name="Zástupný symbol pro číslo snímku 5">
            <a:extLst>
              <a:ext uri="{FF2B5EF4-FFF2-40B4-BE49-F238E27FC236}">
                <a16:creationId xmlns:a16="http://schemas.microsoft.com/office/drawing/2014/main" id="{0D240CD1-21EB-CFB6-BC30-937FEEEB1F36}"/>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3626902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Obrázek a popis">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8" y="647700"/>
            <a:ext cx="8331201" cy="5529263"/>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9271000" y="1825625"/>
            <a:ext cx="2374900" cy="4351338"/>
          </a:xfrm>
        </p:spPr>
        <p:txBody>
          <a:bodyPr anchor="b">
            <a:normAutofit/>
          </a:bodyPr>
          <a:lstStyle>
            <a:lvl1pPr marL="0" indent="0">
              <a:buNone/>
              <a:defRPr sz="1500" b="0"/>
            </a:lvl1pPr>
            <a:lvl2pPr marL="0" indent="0">
              <a:buNone/>
              <a:defRPr sz="1500"/>
            </a:lvl2pPr>
            <a:lvl3pPr marL="176400" indent="-176400">
              <a:defRPr sz="1500"/>
            </a:lvl3pPr>
            <a:lvl4pPr marL="356400" indent="-176400">
              <a:defRPr sz="1500"/>
            </a:lvl4pPr>
            <a:lvl5pPr marL="532800" indent="-176400">
              <a:defRPr sz="1500"/>
            </a:lvl5pPr>
          </a:lstStyle>
          <a:p>
            <a:pPr lvl="0"/>
            <a:r>
              <a:rPr lang="cs-CZ"/>
              <a:t>Po kliknutí můžete upravovat styly textu v předloze.</a:t>
            </a:r>
          </a:p>
        </p:txBody>
      </p:sp>
      <p:pic>
        <p:nvPicPr>
          <p:cNvPr id="5" name="Obrázek 4">
            <a:extLst>
              <a:ext uri="{FF2B5EF4-FFF2-40B4-BE49-F238E27FC236}">
                <a16:creationId xmlns:a16="http://schemas.microsoft.com/office/drawing/2014/main" id="{18ECC450-B476-55C6-13E7-241DFDEEE94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78818" y="6456560"/>
            <a:ext cx="1370861" cy="286357"/>
          </a:xfrm>
          <a:prstGeom prst="rect">
            <a:avLst/>
          </a:prstGeom>
        </p:spPr>
      </p:pic>
      <p:sp>
        <p:nvSpPr>
          <p:cNvPr id="8" name="Zástupný symbol pro zápatí 4">
            <a:extLst>
              <a:ext uri="{FF2B5EF4-FFF2-40B4-BE49-F238E27FC236}">
                <a16:creationId xmlns:a16="http://schemas.microsoft.com/office/drawing/2014/main" id="{F0E1EB24-A4FD-400D-F98D-FB4FA830495F}"/>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9" name="Zástupný symbol pro číslo snímku 5">
            <a:extLst>
              <a:ext uri="{FF2B5EF4-FFF2-40B4-BE49-F238E27FC236}">
                <a16:creationId xmlns:a16="http://schemas.microsoft.com/office/drawing/2014/main" id="{5C645297-7913-9A99-1FD0-28864B28167D}"/>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3654652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itát">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2847975" y="1485900"/>
            <a:ext cx="6477000" cy="4643438"/>
          </a:xfrm>
        </p:spPr>
        <p:txBody>
          <a:bodyPr/>
          <a:lstStyle>
            <a:lvl1pPr marL="0" indent="0">
              <a:lnSpc>
                <a:spcPct val="108000"/>
              </a:lnSpc>
              <a:buNone/>
              <a:defRPr/>
            </a:lvl1pPr>
            <a:lvl2pPr marL="0" indent="0">
              <a:buNone/>
              <a:defRPr sz="1700">
                <a:solidFill>
                  <a:schemeClr val="accent1"/>
                </a:solidFill>
              </a:defRPr>
            </a:lvl2pPr>
            <a:lvl3pPr marL="0" indent="0">
              <a:buNone/>
              <a:defRPr sz="1700"/>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p:txBody>
      </p:sp>
      <p:pic>
        <p:nvPicPr>
          <p:cNvPr id="5" name="Obrázek 4">
            <a:extLst>
              <a:ext uri="{FF2B5EF4-FFF2-40B4-BE49-F238E27FC236}">
                <a16:creationId xmlns:a16="http://schemas.microsoft.com/office/drawing/2014/main" id="{E6896127-A932-05AF-19AA-A3EF7B493DE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6560"/>
            <a:ext cx="1370861" cy="286357"/>
          </a:xfrm>
          <a:prstGeom prst="rect">
            <a:avLst/>
          </a:prstGeom>
        </p:spPr>
      </p:pic>
      <p:sp>
        <p:nvSpPr>
          <p:cNvPr id="9" name="Zástupný symbol pro zápatí 4">
            <a:extLst>
              <a:ext uri="{FF2B5EF4-FFF2-40B4-BE49-F238E27FC236}">
                <a16:creationId xmlns:a16="http://schemas.microsoft.com/office/drawing/2014/main" id="{3090B9CC-DBE2-DF80-DD04-267F4BDD318B}"/>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10" name="Zástupný symbol pro číslo snímku 5">
            <a:extLst>
              <a:ext uri="{FF2B5EF4-FFF2-40B4-BE49-F238E27FC236}">
                <a16:creationId xmlns:a16="http://schemas.microsoft.com/office/drawing/2014/main" id="{201E28EC-073B-84AF-FF8E-979B5D3D62F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3649589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B7ABA3B-E3F6-9A92-9135-4EE08586C3C6}"/>
              </a:ext>
            </a:extLst>
          </p:cNvPr>
          <p:cNvSpPr>
            <a:spLocks noGrp="1"/>
          </p:cNvSpPr>
          <p:nvPr>
            <p:ph type="title"/>
          </p:nvPr>
        </p:nvSpPr>
        <p:spPr/>
        <p:txBody>
          <a:bodyPr/>
          <a:lstStyle/>
          <a:p>
            <a:r>
              <a:rPr lang="cs-CZ"/>
              <a:t>Kliknutím lze upravit styl.</a:t>
            </a:r>
          </a:p>
        </p:txBody>
      </p:sp>
      <p:pic>
        <p:nvPicPr>
          <p:cNvPr id="7" name="Obrázek 6">
            <a:extLst>
              <a:ext uri="{FF2B5EF4-FFF2-40B4-BE49-F238E27FC236}">
                <a16:creationId xmlns:a16="http://schemas.microsoft.com/office/drawing/2014/main" id="{A812DFB0-A8C7-0073-6389-FF363AEF1DF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6560"/>
            <a:ext cx="1370861" cy="286357"/>
          </a:xfrm>
          <a:prstGeom prst="rect">
            <a:avLst/>
          </a:prstGeom>
        </p:spPr>
      </p:pic>
      <p:sp>
        <p:nvSpPr>
          <p:cNvPr id="8" name="Zástupný symbol pro zápatí 4">
            <a:extLst>
              <a:ext uri="{FF2B5EF4-FFF2-40B4-BE49-F238E27FC236}">
                <a16:creationId xmlns:a16="http://schemas.microsoft.com/office/drawing/2014/main" id="{011D1AA5-5182-C810-225E-97E45E4FDB17}"/>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9" name="Zástupný symbol pro číslo snímku 5">
            <a:extLst>
              <a:ext uri="{FF2B5EF4-FFF2-40B4-BE49-F238E27FC236}">
                <a16:creationId xmlns:a16="http://schemas.microsoft.com/office/drawing/2014/main" id="{BFC91CA1-2364-05B0-0F04-690A1C5B007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1224423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79438A86-4A25-73CF-7171-B61A241DD7A7}"/>
              </a:ext>
            </a:extLst>
          </p:cNvPr>
          <p:cNvSpPr>
            <a:spLocks noGrp="1"/>
          </p:cNvSpPr>
          <p:nvPr>
            <p:ph type="dt" sz="half" idx="10"/>
          </p:nvPr>
        </p:nvSpPr>
        <p:spPr>
          <a:xfrm>
            <a:off x="838200" y="5925276"/>
            <a:ext cx="2743200" cy="365125"/>
          </a:xfrm>
          <a:prstGeom prst="rect">
            <a:avLst/>
          </a:prstGeom>
        </p:spPr>
        <p:txBody>
          <a:bodyPr/>
          <a:lstStyle/>
          <a:p>
            <a:fld id="{1A945517-90B0-4E61-B5DD-AC2B75BAD2CB}" type="datetime1">
              <a:rPr lang="cs-CZ" smtClean="0"/>
              <a:t>24.01.2025</a:t>
            </a:fld>
            <a:endParaRPr lang="cs-CZ"/>
          </a:p>
        </p:txBody>
      </p:sp>
      <p:pic>
        <p:nvPicPr>
          <p:cNvPr id="5" name="Obrázek 4">
            <a:extLst>
              <a:ext uri="{FF2B5EF4-FFF2-40B4-BE49-F238E27FC236}">
                <a16:creationId xmlns:a16="http://schemas.microsoft.com/office/drawing/2014/main" id="{501D3696-2239-C380-C5DC-7A40F1D88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6560"/>
            <a:ext cx="1370861" cy="286357"/>
          </a:xfrm>
          <a:prstGeom prst="rect">
            <a:avLst/>
          </a:prstGeom>
        </p:spPr>
      </p:pic>
      <p:sp>
        <p:nvSpPr>
          <p:cNvPr id="6" name="Zástupný symbol pro zápatí 4">
            <a:extLst>
              <a:ext uri="{FF2B5EF4-FFF2-40B4-BE49-F238E27FC236}">
                <a16:creationId xmlns:a16="http://schemas.microsoft.com/office/drawing/2014/main" id="{CA22F0A3-7A6F-26D0-F7E4-38F90D636C4D}"/>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7" name="Zástupný symbol pro číslo snímku 5">
            <a:extLst>
              <a:ext uri="{FF2B5EF4-FFF2-40B4-BE49-F238E27FC236}">
                <a16:creationId xmlns:a16="http://schemas.microsoft.com/office/drawing/2014/main" id="{70A463D7-59BA-DD1A-EE96-881BA846FA04}"/>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18749060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61818620-6694-CE30-09D5-0385EC1EA19F}"/>
              </a:ext>
            </a:extLst>
          </p:cNvPr>
          <p:cNvSpPr>
            <a:spLocks noGrp="1"/>
          </p:cNvSpPr>
          <p:nvPr>
            <p:ph type="title"/>
          </p:nvPr>
        </p:nvSpPr>
        <p:spPr>
          <a:xfrm>
            <a:off x="647699" y="717550"/>
            <a:ext cx="10706099" cy="867861"/>
          </a:xfrm>
          <a:prstGeom prst="rect">
            <a:avLst/>
          </a:prstGeom>
        </p:spPr>
        <p:txBody>
          <a:bodyPr vert="horz" lIns="0" tIns="0" rIns="0" bIns="0" rtlCol="0" anchor="t">
            <a:normAutofit/>
          </a:bodyPr>
          <a:lstStyle/>
          <a:p>
            <a:r>
              <a:rPr lang="cs-CZ" dirty="0"/>
              <a:t>Kliknutím lze upravit styl.</a:t>
            </a:r>
          </a:p>
        </p:txBody>
      </p:sp>
      <p:sp>
        <p:nvSpPr>
          <p:cNvPr id="3" name="Zástupný text 2">
            <a:extLst>
              <a:ext uri="{FF2B5EF4-FFF2-40B4-BE49-F238E27FC236}">
                <a16:creationId xmlns:a16="http://schemas.microsoft.com/office/drawing/2014/main" id="{4A359F36-CC92-C5E0-1D93-EB04F26AAC30}"/>
              </a:ext>
            </a:extLst>
          </p:cNvPr>
          <p:cNvSpPr>
            <a:spLocks noGrp="1"/>
          </p:cNvSpPr>
          <p:nvPr>
            <p:ph type="body" idx="1"/>
          </p:nvPr>
        </p:nvSpPr>
        <p:spPr>
          <a:xfrm>
            <a:off x="647700" y="1825625"/>
            <a:ext cx="10706100" cy="4351338"/>
          </a:xfrm>
          <a:prstGeom prst="rect">
            <a:avLst/>
          </a:prstGeom>
        </p:spPr>
        <p:txBody>
          <a:bodyPr vert="horz" lIns="0" tIns="0" rIns="0" bIns="0" rtlCol="0">
            <a:normAutofit/>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a:extLst>
              <a:ext uri="{FF2B5EF4-FFF2-40B4-BE49-F238E27FC236}">
                <a16:creationId xmlns:a16="http://schemas.microsoft.com/office/drawing/2014/main" id="{DD416615-ACE9-1166-FF1A-B39597AF460A}"/>
              </a:ext>
            </a:extLst>
          </p:cNvPr>
          <p:cNvSpPr>
            <a:spLocks noGrp="1"/>
          </p:cNvSpPr>
          <p:nvPr>
            <p:ph type="ftr" sz="quarter" idx="3"/>
          </p:nvPr>
        </p:nvSpPr>
        <p:spPr>
          <a:xfrm>
            <a:off x="411162" y="6417177"/>
            <a:ext cx="10942637" cy="365125"/>
          </a:xfrm>
          <a:prstGeom prst="rect">
            <a:avLst/>
          </a:prstGeom>
        </p:spPr>
        <p:txBody>
          <a:bodyPr vert="horz" lIns="0" tIns="0" rIns="0" bIns="0" rtlCol="0" anchor="ctr"/>
          <a:lstStyle>
            <a:lvl1pPr algn="l">
              <a:defRPr sz="1100">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6" name="Zástupný symbol pro číslo snímku 5">
            <a:extLst>
              <a:ext uri="{FF2B5EF4-FFF2-40B4-BE49-F238E27FC236}">
                <a16:creationId xmlns:a16="http://schemas.microsoft.com/office/drawing/2014/main" id="{762E3233-1704-433C-8B0E-4C03A48D495B}"/>
              </a:ext>
            </a:extLst>
          </p:cNvPr>
          <p:cNvSpPr>
            <a:spLocks noGrp="1"/>
          </p:cNvSpPr>
          <p:nvPr>
            <p:ph type="sldNum" sz="quarter" idx="4"/>
          </p:nvPr>
        </p:nvSpPr>
        <p:spPr>
          <a:xfrm>
            <a:off x="101600" y="6420491"/>
            <a:ext cx="272435" cy="365125"/>
          </a:xfrm>
          <a:prstGeom prst="rect">
            <a:avLst/>
          </a:prstGeom>
        </p:spPr>
        <p:txBody>
          <a:bodyPr vert="horz" lIns="0" tIns="0" rIns="0" bIns="0" rtlCol="0" anchor="ctr"/>
          <a:lstStyle>
            <a:lvl1pPr algn="r">
              <a:defRPr sz="1100" b="1">
                <a:solidFill>
                  <a:schemeClr val="accent3"/>
                </a:solidFill>
              </a:defRPr>
            </a:lvl1pPr>
          </a:lstStyle>
          <a:p>
            <a:fld id="{5E608FB1-680A-4E9D-A95E-8C4CFA1B47E3}" type="slidenum">
              <a:rPr lang="cs-CZ" smtClean="0"/>
              <a:pPr/>
              <a:t>‹#›</a:t>
            </a:fld>
            <a:endParaRPr lang="cs-CZ" dirty="0"/>
          </a:p>
        </p:txBody>
      </p:sp>
      <p:sp>
        <p:nvSpPr>
          <p:cNvPr id="33" name="TextovéPole 32">
            <a:extLst>
              <a:ext uri="{FF2B5EF4-FFF2-40B4-BE49-F238E27FC236}">
                <a16:creationId xmlns:a16="http://schemas.microsoft.com/office/drawing/2014/main" id="{B52155B1-7D35-8CBF-21B4-8799EABA85C0}"/>
              </a:ext>
            </a:extLst>
          </p:cNvPr>
          <p:cNvSpPr txBox="1"/>
          <p:nvPr userDrawn="1"/>
        </p:nvSpPr>
        <p:spPr>
          <a:xfrm>
            <a:off x="337165" y="6498434"/>
            <a:ext cx="36870" cy="169277"/>
          </a:xfrm>
          <a:prstGeom prst="rect">
            <a:avLst/>
          </a:prstGeom>
          <a:noFill/>
        </p:spPr>
        <p:txBody>
          <a:bodyPr wrap="none" lIns="0" tIns="0" rIns="0" bIns="0" rtlCol="0">
            <a:spAutoFit/>
          </a:bodyPr>
          <a:lstStyle/>
          <a:p>
            <a:r>
              <a:rPr lang="cs-CZ" sz="1100" dirty="0">
                <a:solidFill>
                  <a:schemeClr val="tx2"/>
                </a:solidFill>
              </a:rPr>
              <a:t>|</a:t>
            </a:r>
          </a:p>
        </p:txBody>
      </p:sp>
    </p:spTree>
    <p:extLst>
      <p:ext uri="{BB962C8B-B14F-4D97-AF65-F5344CB8AC3E}">
        <p14:creationId xmlns:p14="http://schemas.microsoft.com/office/powerpoint/2010/main" val="1033977603"/>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66" r:id="rId4"/>
    <p:sldLayoutId id="2147483650" r:id="rId5"/>
    <p:sldLayoutId id="2147483660" r:id="rId6"/>
    <p:sldLayoutId id="2147483652" r:id="rId7"/>
    <p:sldLayoutId id="2147483661" r:id="rId8"/>
    <p:sldLayoutId id="2147483662" r:id="rId9"/>
    <p:sldLayoutId id="2147483663" r:id="rId10"/>
    <p:sldLayoutId id="2147483654" r:id="rId11"/>
    <p:sldLayoutId id="2147483655" r:id="rId12"/>
  </p:sldLayoutIdLst>
  <p:hf hdr="0" dt="0"/>
  <p:txStyles>
    <p:titleStyle>
      <a:lvl1pPr algn="l" defTabSz="914400" rtl="0" eaLnBrk="1" latinLnBrk="0" hangingPunct="1">
        <a:lnSpc>
          <a:spcPct val="90000"/>
        </a:lnSpc>
        <a:spcBef>
          <a:spcPct val="0"/>
        </a:spcBef>
        <a:buNone/>
        <a:defRPr sz="3100" kern="1200" cap="all" baseline="0">
          <a:solidFill>
            <a:schemeClr val="accent1"/>
          </a:solidFill>
          <a:latin typeface="+mj-lt"/>
          <a:ea typeface="+mj-ea"/>
          <a:cs typeface="+mj-cs"/>
        </a:defRPr>
      </a:lvl1pPr>
    </p:titleStyle>
    <p:bodyStyle>
      <a:lvl1pPr marL="266700" indent="-266700" algn="l" defTabSz="914400" rtl="0" eaLnBrk="1" latinLnBrk="0" hangingPunct="1">
        <a:lnSpc>
          <a:spcPct val="100000"/>
        </a:lnSpc>
        <a:spcBef>
          <a:spcPts val="1000"/>
        </a:spcBef>
        <a:buFont typeface="Arial" panose="020B0604020202020204" pitchFamily="34" charset="0"/>
        <a:buChar char="•"/>
        <a:defRPr sz="2200" b="1" kern="1200">
          <a:solidFill>
            <a:schemeClr val="accent2"/>
          </a:solidFill>
          <a:latin typeface="+mn-lt"/>
          <a:ea typeface="+mn-ea"/>
          <a:cs typeface="+mn-cs"/>
        </a:defRPr>
      </a:lvl1pPr>
      <a:lvl2pPr marL="542925" indent="-276225"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buFont typeface="Arial" panose="020B0604020202020204" pitchFamily="34" charset="0"/>
        <a:buChar char="•"/>
        <a:defRPr sz="1700" kern="1200">
          <a:solidFill>
            <a:schemeClr val="tx2"/>
          </a:solidFill>
          <a:latin typeface="+mn-lt"/>
          <a:ea typeface="+mn-ea"/>
          <a:cs typeface="+mn-cs"/>
        </a:defRPr>
      </a:lvl3pPr>
      <a:lvl4pPr marL="1076325" indent="-266700" algn="l" defTabSz="914400" rtl="0" eaLnBrk="1" latinLnBrk="0" hangingPunct="1">
        <a:lnSpc>
          <a:spcPct val="100000"/>
        </a:lnSpc>
        <a:spcBef>
          <a:spcPts val="1000"/>
        </a:spcBef>
        <a:buFont typeface="Arial" panose="020B0604020202020204" pitchFamily="34" charset="0"/>
        <a:buChar char="•"/>
        <a:defRPr sz="15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p:txBody>
          <a:bodyPr/>
          <a:lstStyle/>
          <a:p>
            <a:r>
              <a:rPr lang="cs-CZ"/>
              <a:t>Duševní vlastnictví v pracovněprávních vztazích</a:t>
            </a:r>
          </a:p>
          <a:p>
            <a:r>
              <a:rPr sz="2200" lang="cs-CZ"/>
              <a:t>Lekce 12 · Souhrn, trendy a aktuální judikatura</a:t>
            </a:r>
          </a:p>
        </p:txBody>
      </p:sp>
      <p:sp>
        <p:nvSpPr>
          <p:cNvPr id="3" name="Subtitle 2"/>
          <p:cNvSpPr>
            <a:spLocks noGrp="1"/>
          </p:cNvSpPr>
          <p:nvPr>
            <p:ph type="subTitle" idx="1"/>
          </p:nvPr>
        </p:nvSpPr>
        <p:spPr/>
        <p:txBody>
          <a:bodyPr/>
          <a:lstStyle/>
          <a:p>
            <a:r>
              <a:rPr b="1" lang="cs-CZ"/>
              <a:t>JUDr. Ján Matejka, Ph.D.</a:t>
            </a:r>
          </a:p>
          <a:p>
            <a:r>
              <a:rPr sz="1200" lang="cs-CZ"/>
              <a:t>CEVRO Univerzita · 60 minut (úvodní situace, výklad, diskuse) · právní stav k 28. 9. 2026</a:t>
            </a:r>
          </a:p>
        </p:txBody>
      </p:sp>
      <p:sp>
        <p:nvSpPr>
          <p:cNvPr id="4" name="Datum"/>
          <p:cNvSpPr txBox="1"/>
          <p:nvPr/>
        </p:nvSpPr>
        <p:spPr>
          <a:xfrm>
            <a:off x="649288" y="5994401"/>
            <a:ext cx="1244600" cy="246221"/>
          </a:xfrm>
          <a:prstGeom prst="rect">
            <a:avLst/>
          </a:prstGeom>
          <a:noFill/>
        </p:spPr>
        <p:txBody>
          <a:bodyPr wrap="none" lIns="0" rIns="0" tIns="0" bIns="0">
            <a:spAutoFit/>
          </a:bodyPr>
          <a:lstStyle/>
          <a:p>
            <a:r>
              <a:rPr sz="1600">
                <a:solidFill>
                  <a:srgbClr val="FFFFFF"/>
                </a:solidFill>
              </a:rPr>
              <a:t>28 | 9 |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Cíle lekce: z jedenácti lekcí jedna mapa</a:t>
            </a:r>
          </a:p>
        </p:txBody>
      </p:sp>
      <p:sp>
        <p:nvSpPr>
          <p:cNvPr id="3" name="Content Placeholder 2"/>
          <p:cNvSpPr>
            <a:spLocks noGrp="1"/>
          </p:cNvSpPr>
          <p:nvPr>
            <p:ph idx="1"/>
          </p:nvPr>
        </p:nvSpPr>
        <p:spPr/>
        <p:txBody>
          <a:bodyPr wrap="square"/>
          <a:lstStyle/>
          <a:p>
            <a:pPr/>
            <a:r>
              <a:rPr lang="cs-CZ"/>
              <a:t>Po této lekci dokážete</a:t>
            </a:r>
          </a:p>
          <a:p>
            <a:pPr lvl="2"/>
            <a:r>
              <a:rPr sz="1600" b="1" lang="cs-CZ"/>
              <a:t>Projít</a:t>
            </a:r>
            <a:r>
              <a:rPr sz="1600" lang="cs-CZ"/>
              <a:t> kterýkoli výsledek práce zaměstnance sedmi otázkami – od předmětu ochrany přes právní vztah a techniku přiřazení po odměnu, území a licenci</a:t>
            </a:r>
          </a:p>
          <a:p>
            <a:pPr lvl="2"/>
            <a:r>
              <a:rPr sz="1600" b="1" lang="cs-CZ"/>
              <a:t>Určit</a:t>
            </a:r>
            <a:r>
              <a:rPr sz="1600" lang="cs-CZ"/>
              <a:t> u každého předmětu, co nastává ze zákona, která lhůta běží a co tvůrci zůstává</a:t>
            </a:r>
          </a:p>
          <a:p>
            <a:pPr lvl="2"/>
            <a:r>
              <a:rPr sz="1600" lang="cs-CZ" b="1"/>
              <a:t>Vědět</a:t>
            </a:r>
            <a:r>
              <a:rPr sz="1600" lang="cs-CZ"/>
              <a:t>, co v judikatuře přibylo v letech 2025–2026 – opěrná rozhodnutí uvádějí lekce 3–11</a:t>
            </a:r>
          </a:p>
          <a:p>
            <a:pPr lvl="2"/>
            <a:r>
              <a:rPr sz="1600" b="1" lang="cs-CZ"/>
              <a:t>Rozlišit</a:t>
            </a:r>
            <a:r>
              <a:rPr sz="1600" lang="cs-CZ"/>
              <a:t> u trendů platné právo, přijaté právo s odloženou použitelností, návrh a výklad: umělá inteligence, svolení a odměna tvůrců, otevřená věda</a:t>
            </a:r>
          </a:p>
          <a:p>
            <a:pPr lvl="2"/>
            <a:r>
              <a:rPr sz="1600" b="1" lang="cs-CZ"/>
              <a:t>Sestavit</a:t>
            </a:r>
            <a:r>
              <a:rPr sz="1600" lang="cs-CZ"/>
              <a:t> pořadí nápravných kroků pro firmu před vstupem investora</a:t>
            </a:r>
          </a:p>
          <a:p>
            <a:pPr lvl="1">
              <a:spcBef>
                <a:spcPts val="1400"/>
              </a:spcBef>
            </a:pPr>
            <a:r>
              <a:rPr sz="1500" lang="cs-CZ"/>
              <a:t>Zkouška: písemný test a ústní zkouška – otázky zkouškového typu na snímku 12.</a:t>
            </a:r>
          </a:p>
        </p:txBody>
      </p:sp>
      <p:sp>
        <p:nvSpPr>
          <p:cNvPr id="4" name="Zápatí"/>
          <p:cNvSpPr>
            <a:spLocks noGrp="1"/>
          </p:cNvSpPr>
          <p:nvPr>
            <p:ph type="ftr" sz="quarter" idx="11"/>
          </p:nvPr>
        </p:nvSpPr>
        <p:spPr/>
        <p:txBody>
          <a:bodyPr/>
          <a:lstStyle/>
          <a:p>
            <a:r>
              <a:rPr lang="cs-CZ"/>
              <a:t>Duševní vlastnictví v pracovněprávních vztazích | Lekce 12 | právní stav k 28. 9. 2026</a:t>
            </a:r>
          </a:p>
        </p:txBody>
      </p:sp>
      <p:sp>
        <p:nvSpPr>
          <p:cNvPr id="5" name="Číslo snímku"/>
          <p:cNvSpPr>
            <a:spLocks noGrp="1"/>
          </p:cNvSpPr>
          <p:nvPr>
            <p:ph type="sldNum" sz="quarter" idx="12"/>
          </p:nvPr>
        </p:nvSpPr>
        <p:spPr/>
        <p:txBody>
          <a:bodyPr/>
          <a:lstStyle/>
          <a:p>
            <a:fld id="{15A979D7-D0B1-4DE6-9DE9-621D9D4746C2}"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Úvodní situace: co opravit jako první</a:t>
            </a:r>
          </a:p>
        </p:txBody>
      </p:sp>
      <p:sp>
        <p:nvSpPr>
          <p:cNvPr id="3" name="Content Placeholder 2"/>
          <p:cNvSpPr>
            <a:spLocks noGrp="1"/>
          </p:cNvSpPr>
          <p:nvPr>
            <p:ph idx="1"/>
          </p:nvPr>
        </p:nvSpPr>
        <p:spPr/>
        <p:txBody>
          <a:bodyPr wrap="square"/>
          <a:lstStyle/>
          <a:p>
            <a:pPr/>
            <a:r>
              <a:rPr lang="cs-CZ"/>
              <a:t>Softwarová firma před vstupem investora (modelová situace)</a:t>
            </a:r>
          </a:p>
          <a:p>
            <a:pPr lvl="2"/>
            <a:r>
              <a:rPr lang="cs-CZ"/>
              <a:t>Investor dokončil právní prověrku a poslal </a:t>
            </a:r>
            <a:r>
              <a:rPr b="1" lang="cs-CZ"/>
              <a:t>pět nálezů</a:t>
            </a:r>
            <a:r>
              <a:rPr lang="cs-CZ"/>
              <a:t>: spolumajitel užitného vzoru bez dohody · modul GPL 3.0 v aplikaci · fotografie jen s licencí k účelu smlouvy · práce z Vídně bez dohody o vynálezech · žádná pravidla pro nástroje AI</a:t>
            </a:r>
          </a:p>
          <a:p>
            <a:pPr lvl="2"/>
            <a:r>
              <a:rPr lang="cs-CZ"/>
              <a:t>Za tři týdny uplyne rok od chvíle, kdy grafik (DPČ) zveřejnil tvar držáku telefonu ve svém portfoliu; firmě jej před pěti měsíci e-mailem oznámil, ta nereagovala – vzor nikdo nepřihlásil</a:t>
            </a:r>
          </a:p>
          <a:p>
            <a:pPr lvl="2"/>
            <a:r>
              <a:rPr lang="cs-CZ" b="1"/>
              <a:t>Jednatel</a:t>
            </a:r>
            <a:r>
              <a:rPr lang="cs-CZ"/>
              <a:t>: „Začneme aplikací – ta investora zajímá nejvíc.“</a:t>
            </a:r>
          </a:p>
          <a:p>
            <a:pPr lvl="1">
              <a:spcBef>
                <a:spcPts val="1400"/>
              </a:spcBef>
            </a:pPr>
            <a:r>
              <a:rPr sz="1700" lang="cs-CZ" b="1"/>
              <a:t>Podle čeho má firma nápravu seřadit? (a) podle hodnoty aktiva pro investora · (b) podle toho, co už nepůjde vzít zpět · (c) podle toho, co lze vyřídit nejrychleji. Hlasujte; vrátíme se k tomu na konci.</a:t>
            </a:r>
          </a:p>
        </p:txBody>
      </p:sp>
      <p:sp>
        <p:nvSpPr>
          <p:cNvPr id="4" name="Zápatí"/>
          <p:cNvSpPr>
            <a:spLocks noGrp="1"/>
          </p:cNvSpPr>
          <p:nvPr>
            <p:ph type="ftr" sz="quarter" idx="11"/>
          </p:nvPr>
        </p:nvSpPr>
        <p:spPr/>
        <p:txBody>
          <a:bodyPr/>
          <a:lstStyle/>
          <a:p>
            <a:r>
              <a:rPr lang="cs-CZ"/>
              <a:t>Duševní vlastnictví v pracovněprávních vztazích | Lekce 12 | právní stav k 28. 9. 2026</a:t>
            </a:r>
          </a:p>
        </p:txBody>
      </p:sp>
      <p:sp>
        <p:nvSpPr>
          <p:cNvPr id="5" name="Číslo snímku"/>
          <p:cNvSpPr>
            <a:spLocks noGrp="1"/>
          </p:cNvSpPr>
          <p:nvPr>
            <p:ph type="sldNum" sz="quarter" idx="12"/>
          </p:nvPr>
        </p:nvSpPr>
        <p:spPr/>
        <p:txBody>
          <a:bodyPr/>
          <a:lstStyle/>
          <a:p>
            <a:fld id="{F702D390-668A-4F93-AE9E-7FC3669E7512}"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Mapa předmětu: čtyři bloky, jedna otázka</a:t>
            </a:r>
          </a:p>
        </p:txBody>
      </p:sp>
      <p:sp>
        <p:nvSpPr>
          <p:cNvPr id="3" name="Zápatí"/>
          <p:cNvSpPr>
            <a:spLocks noGrp="1"/>
          </p:cNvSpPr>
          <p:nvPr>
            <p:ph type="ftr" sz="quarter" idx="11"/>
          </p:nvPr>
        </p:nvSpPr>
        <p:spPr/>
        <p:txBody>
          <a:bodyPr/>
          <a:lstStyle/>
          <a:p>
            <a:r>
              <a:rPr lang="cs-CZ"/>
              <a:t>Duševní vlastnictví v pracovněprávních vztazích | Lekce 12 | právní stav k 28. 9. 2026</a:t>
            </a:r>
          </a:p>
        </p:txBody>
      </p:sp>
      <p:sp>
        <p:nvSpPr>
          <p:cNvPr id="4" name="Číslo snímku"/>
          <p:cNvSpPr>
            <a:spLocks noGrp="1"/>
          </p:cNvSpPr>
          <p:nvPr>
            <p:ph type="sldNum" sz="quarter" idx="12"/>
          </p:nvPr>
        </p:nvSpPr>
        <p:spPr/>
        <p:txBody>
          <a:bodyPr/>
          <a:lstStyle/>
          <a:p>
            <a:fld id="{72415031-81CD-45AF-AFB1-D3338213A09C}"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12</a:t>
            </a:r>
          </a:p>
        </p:txBody>
      </p:sp>
      <p:sp>
        <p:nvSpPr>
          <p:cNvPr id="6" name="Blok"/>
          <p:cNvSpPr/>
          <p:nvPr/>
        </p:nvSpPr>
        <p:spPr>
          <a:xfrm>
            <a:off x="649224" y="1691640"/>
            <a:ext cx="2606040" cy="54864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100" b="1" lang="cs-CZ">
                <a:solidFill>
                  <a:srgbClr val="FFFFFF"/>
                </a:solidFill>
              </a:rPr>
              <a:t>ZÁKLADY · L1–L3</a:t>
            </a:r>
          </a:p>
        </p:txBody>
      </p:sp>
      <p:sp>
        <p:nvSpPr>
          <p:cNvPr id="7" name="Blok"/>
          <p:cNvSpPr/>
          <p:nvPr/>
        </p:nvSpPr>
        <p:spPr>
          <a:xfrm>
            <a:off x="649224" y="2286000"/>
            <a:ext cx="2606040" cy="210312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300" lang="cs-CZ">
                <a:solidFill>
                  <a:srgbClr val="000000"/>
                </a:solidFill>
              </a:rPr>
              <a:t>· co je chráněno a jak ochrana vzniká: vytvořením × zápisem</a:t>
            </a:r>
          </a:p>
          <a:p>
            <a:pPr algn="l"/>
            <a:r>
              <a:rPr sz="1300" lang="cs-CZ">
                <a:solidFill>
                  <a:srgbClr val="000000"/>
                </a:solidFill>
              </a:rPr>
              <a:t>· kdo je zaměstnanec a co znamená „ke splnění povinností“</a:t>
            </a:r>
          </a:p>
          <a:p>
            <a:pPr algn="l"/>
            <a:r>
              <a:rPr sz="1300" lang="cs-CZ">
                <a:solidFill>
                  <a:srgbClr val="000000"/>
                </a:solidFill>
              </a:rPr>
              <a:t>· typologie předmětů a kumulace práv</a:t>
            </a:r>
          </a:p>
        </p:txBody>
      </p:sp>
      <p:sp>
        <p:nvSpPr>
          <p:cNvPr id="8" name="Blok"/>
          <p:cNvSpPr/>
          <p:nvPr/>
        </p:nvSpPr>
        <p:spPr>
          <a:xfrm>
            <a:off x="3410712" y="1691640"/>
            <a:ext cx="2606040" cy="548640"/>
          </a:xfrm>
          <a:prstGeom prst="roundRect">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100" b="1" lang="cs-CZ">
                <a:solidFill>
                  <a:srgbClr val="FFFFFF"/>
                </a:solidFill>
              </a:rPr>
              <a:t>TVŮRČÍ VÝSLEDKY · L4–6, L8–9</a:t>
            </a:r>
          </a:p>
        </p:txBody>
      </p:sp>
      <p:sp>
        <p:nvSpPr>
          <p:cNvPr id="9" name="Blok"/>
          <p:cNvSpPr/>
          <p:nvPr/>
        </p:nvSpPr>
        <p:spPr>
          <a:xfrm>
            <a:off x="3410712" y="2286000"/>
            <a:ext cx="2606040" cy="210312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300" lang="cs-CZ">
                <a:solidFill>
                  <a:srgbClr val="000000"/>
                </a:solidFill>
              </a:rPr>
              <a:t>· díla a software: zaměstnavatel </a:t>
            </a:r>
            <a:r>
              <a:rPr sz="1300" b="1" lang="cs-CZ">
                <a:solidFill>
                  <a:srgbClr val="000000"/>
                </a:solidFill>
              </a:rPr>
              <a:t>vykonává</a:t>
            </a:r>
            <a:r>
              <a:rPr sz="1300" lang="cs-CZ">
                <a:solidFill>
                  <a:srgbClr val="000000"/>
                </a:solidFill>
              </a:rPr>
              <a:t> majetková práva (§ 58 AZ)</a:t>
            </a:r>
          </a:p>
          <a:p>
            <a:pPr algn="l"/>
            <a:r>
              <a:rPr sz="1300" lang="cs-CZ">
                <a:solidFill>
                  <a:srgbClr val="000000"/>
                </a:solidFill>
              </a:rPr>
              <a:t>· vzory a vynálezy: právo </a:t>
            </a:r>
            <a:r>
              <a:rPr sz="1300" b="1" lang="cs-CZ">
                <a:solidFill>
                  <a:srgbClr val="000000"/>
                </a:solidFill>
              </a:rPr>
              <a:t>přechází</a:t>
            </a:r>
            <a:r>
              <a:rPr sz="1300" lang="cs-CZ">
                <a:solidFill>
                  <a:srgbClr val="000000"/>
                </a:solidFill>
              </a:rPr>
              <a:t> – oznámení, 3 měsíce, odměna (§ 13 ZPV; § 9 ZV)</a:t>
            </a:r>
          </a:p>
          <a:p>
            <a:pPr algn="l"/>
            <a:r>
              <a:rPr sz="1300" lang="cs-CZ">
                <a:solidFill>
                  <a:srgbClr val="000000"/>
                </a:solidFill>
              </a:rPr>
              <a:t>· evropský patent</a:t>
            </a:r>
          </a:p>
        </p:txBody>
      </p:sp>
      <p:sp>
        <p:nvSpPr>
          <p:cNvPr id="10" name="Blok"/>
          <p:cNvSpPr/>
          <p:nvPr/>
        </p:nvSpPr>
        <p:spPr>
          <a:xfrm>
            <a:off x="6172200" y="1691640"/>
            <a:ext cx="2606040" cy="548640"/>
          </a:xfrm>
          <a:prstGeom prst="roundRect">
            <a:avLst/>
          </a:prstGeom>
          <a:solidFill>
            <a:srgbClr val="B9AFC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100" b="1" lang="cs-CZ">
                <a:solidFill>
                  <a:srgbClr val="000000"/>
                </a:solidFill>
              </a:rPr>
              <a:t>OZNAČENÍ A TAJEMSTVÍ · L7, L2–3</a:t>
            </a:r>
          </a:p>
        </p:txBody>
      </p:sp>
      <p:sp>
        <p:nvSpPr>
          <p:cNvPr id="11" name="Blok"/>
          <p:cNvSpPr/>
          <p:nvPr/>
        </p:nvSpPr>
        <p:spPr>
          <a:xfrm>
            <a:off x="6172200" y="2286000"/>
            <a:ext cx="2606040" cy="210312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300" lang="cs-CZ">
                <a:solidFill>
                  <a:srgbClr val="000000"/>
                </a:solidFill>
              </a:rPr>
              <a:t>· známka, firma, doména: </a:t>
            </a:r>
            <a:r>
              <a:rPr sz="1300" b="1" lang="cs-CZ">
                <a:solidFill>
                  <a:srgbClr val="000000"/>
                </a:solidFill>
              </a:rPr>
              <a:t>bez tvůrce</a:t>
            </a:r>
            <a:r>
              <a:rPr sz="1300" lang="cs-CZ">
                <a:solidFill>
                  <a:srgbClr val="000000"/>
                </a:solidFill>
              </a:rPr>
              <a:t> – patří tomu, kdo přihlásí</a:t>
            </a:r>
          </a:p>
          <a:p>
            <a:pPr algn="l"/>
            <a:r>
              <a:rPr sz="1300" lang="cs-CZ">
                <a:solidFill>
                  <a:srgbClr val="000000"/>
                </a:solidFill>
              </a:rPr>
              <a:t>· obchodní tajemství: patří tomu, kdo utajuje (§ 504 OZ)</a:t>
            </a:r>
          </a:p>
          <a:p>
            <a:pPr algn="l"/>
            <a:r>
              <a:rPr sz="1300" lang="cs-CZ">
                <a:solidFill>
                  <a:srgbClr val="000000"/>
                </a:solidFill>
              </a:rPr>
              <a:t>· mlčenlivost a zákaz konkurence</a:t>
            </a:r>
          </a:p>
        </p:txBody>
      </p:sp>
      <p:sp>
        <p:nvSpPr>
          <p:cNvPr id="12" name="Blok"/>
          <p:cNvSpPr/>
          <p:nvPr/>
        </p:nvSpPr>
        <p:spPr>
          <a:xfrm>
            <a:off x="8933688" y="1691640"/>
            <a:ext cx="2606040" cy="548640"/>
          </a:xfrm>
          <a:prstGeom prst="round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100" b="1" lang="cs-CZ">
                <a:solidFill>
                  <a:srgbClr val="000000"/>
                </a:solidFill>
              </a:rPr>
              <a:t>HRANICE A ZHODNOCENÍ · L10–11</a:t>
            </a:r>
          </a:p>
        </p:txBody>
      </p:sp>
      <p:sp>
        <p:nvSpPr>
          <p:cNvPr id="13" name="Blok"/>
          <p:cNvSpPr/>
          <p:nvPr/>
        </p:nvSpPr>
        <p:spPr>
          <a:xfrm>
            <a:off x="8933688" y="2286000"/>
            <a:ext cx="2606040" cy="210312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300" lang="cs-CZ">
                <a:solidFill>
                  <a:srgbClr val="000000"/>
                </a:solidFill>
              </a:rPr>
              <a:t>· rozhodné právo a soud</a:t>
            </a:r>
          </a:p>
          <a:p>
            <a:pPr algn="l"/>
            <a:r>
              <a:rPr sz="1300" lang="cs-CZ">
                <a:solidFill>
                  <a:srgbClr val="000000"/>
                </a:solidFill>
              </a:rPr>
              <a:t>· zahraniční modely: Německo, Rakousko, UK, USA</a:t>
            </a:r>
          </a:p>
          <a:p>
            <a:pPr algn="l"/>
            <a:r>
              <a:rPr sz="1300" lang="cs-CZ">
                <a:solidFill>
                  <a:srgbClr val="000000"/>
                </a:solidFill>
              </a:rPr>
              <a:t>· licence: kdo ji smí udělit a co z výnosů náleží tvůrcům</a:t>
            </a:r>
          </a:p>
        </p:txBody>
      </p:sp>
      <p:sp>
        <p:nvSpPr>
          <p:cNvPr id="14" name="Blok"/>
          <p:cNvSpPr/>
          <p:nvPr/>
        </p:nvSpPr>
        <p:spPr>
          <a:xfrm>
            <a:off x="649224" y="4526280"/>
            <a:ext cx="10890504" cy="73152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300" b="1" lang="cs-CZ">
                <a:solidFill>
                  <a:srgbClr val="FFFFFF"/>
                </a:solidFill>
              </a:rPr>
              <a:t>Jedna otázka ve všech lekcích:</a:t>
            </a:r>
            <a:r>
              <a:rPr sz="1300" lang="cs-CZ">
                <a:solidFill>
                  <a:srgbClr val="FFFFFF"/>
                </a:solidFill>
              </a:rPr>
              <a:t> komu výsledek práce zaměstnance náleží, co zůstává tvůrci – a čím to zaměstnavatel doloží.</a:t>
            </a:r>
          </a:p>
        </p:txBody>
      </p:sp>
      <p:sp>
        <p:nvSpPr>
          <p:cNvPr id="15" name="Text"/>
          <p:cNvSpPr txBox="1"/>
          <p:nvPr/>
        </p:nvSpPr>
        <p:spPr>
          <a:xfrm>
            <a:off x="649224" y="5394960"/>
            <a:ext cx="10881360" cy="457200"/>
          </a:xfrm>
          <a:prstGeom prst="rect">
            <a:avLst/>
          </a:prstGeom>
          <a:noFill/>
        </p:spPr>
        <p:txBody>
          <a:bodyPr wrap="square" lIns="0" rIns="0" tIns="0" bIns="0">
            <a:spAutoFit/>
          </a:bodyPr>
          <a:lstStyle/>
          <a:p>
            <a:pPr algn="l"/>
            <a:r>
              <a:rPr sz="1200" lang="cs-CZ">
                <a:solidFill>
                  <a:srgbClr val="50386F"/>
                </a:solidFill>
              </a:rPr>
              <a:t>Dnes: lhůty (snímek 5) · nová rozhodnutí (snímek 6) · umělá inteligence a výhled (snímky 7–9) · sedm otázek (snímek 10) · směrnice, zkouška a diskuse (snímky 11, 12 a 13).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Lhůty, které nelze vrátit</a:t>
            </a:r>
          </a:p>
        </p:txBody>
      </p:sp>
      <p:sp>
        <p:nvSpPr>
          <p:cNvPr id="3" name="Zápatí"/>
          <p:cNvSpPr>
            <a:spLocks noGrp="1"/>
          </p:cNvSpPr>
          <p:nvPr>
            <p:ph type="ftr" sz="quarter" idx="11"/>
          </p:nvPr>
        </p:nvSpPr>
        <p:spPr/>
        <p:txBody>
          <a:bodyPr/>
          <a:lstStyle/>
          <a:p>
            <a:r>
              <a:rPr lang="cs-CZ"/>
              <a:t>Duševní vlastnictví v pracovněprávních vztazích | Lekce 12 | právní stav k 28. 9. 2026</a:t>
            </a:r>
          </a:p>
        </p:txBody>
      </p:sp>
      <p:sp>
        <p:nvSpPr>
          <p:cNvPr id="4" name="Číslo snímku"/>
          <p:cNvSpPr>
            <a:spLocks noGrp="1"/>
          </p:cNvSpPr>
          <p:nvPr>
            <p:ph type="sldNum" sz="quarter" idx="12"/>
          </p:nvPr>
        </p:nvSpPr>
        <p:spPr/>
        <p:txBody>
          <a:bodyPr/>
          <a:lstStyle/>
          <a:p>
            <a:fld id="{337E359D-308B-459A-8496-ECCB3228BD4B}"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12</a:t>
            </a:r>
          </a:p>
        </p:txBody>
      </p:sp>
      <p:sp>
        <p:nvSpPr>
          <p:cNvPr id="6" name="Blok"/>
          <p:cNvSpPr/>
          <p:nvPr/>
        </p:nvSpPr>
        <p:spPr>
          <a:xfrm>
            <a:off x="649224" y="1737360"/>
            <a:ext cx="1463040" cy="54864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950" b="1" lang="cs-CZ">
                <a:solidFill>
                  <a:srgbClr val="FFFFFF"/>
                </a:solidFill>
              </a:rPr>
              <a:t>PŘED ZVEŘEJNĚNÍM</a:t>
            </a:r>
          </a:p>
        </p:txBody>
      </p:sp>
      <p:sp>
        <p:nvSpPr>
          <p:cNvPr id="7" name="Blok"/>
          <p:cNvSpPr/>
          <p:nvPr/>
        </p:nvSpPr>
        <p:spPr>
          <a:xfrm>
            <a:off x="649224" y="2331720"/>
            <a:ext cx="1463040" cy="210312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150" lang="cs-CZ">
                <a:solidFill>
                  <a:srgbClr val="000000"/>
                </a:solidFill>
              </a:rPr>
              <a:t>přihláška vynálezu dřív než přednáška, článek, prodej · patent nemá obecnou ochrannou lhůtu (§ 5 ZV; čl. 54–55 EPC)</a:t>
            </a:r>
          </a:p>
        </p:txBody>
      </p:sp>
      <p:sp>
        <p:nvSpPr>
          <p:cNvPr id="8" name="Blok"/>
          <p:cNvSpPr/>
          <p:nvPr/>
        </p:nvSpPr>
        <p:spPr>
          <a:xfrm>
            <a:off x="2221992" y="1737360"/>
            <a:ext cx="1463040" cy="548640"/>
          </a:xfrm>
          <a:prstGeom prst="roundRect">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950" b="1" lang="cs-CZ">
                <a:solidFill>
                  <a:srgbClr val="FFFFFF"/>
                </a:solidFill>
              </a:rPr>
              <a:t>BEZ ODKLADU</a:t>
            </a:r>
          </a:p>
        </p:txBody>
      </p:sp>
      <p:sp>
        <p:nvSpPr>
          <p:cNvPr id="9" name="Blok"/>
          <p:cNvSpPr/>
          <p:nvPr/>
        </p:nvSpPr>
        <p:spPr>
          <a:xfrm>
            <a:off x="2221992" y="2331720"/>
            <a:ext cx="1463040" cy="210312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150" lang="cs-CZ">
                <a:solidFill>
                  <a:srgbClr val="000000"/>
                </a:solidFill>
              </a:rPr>
              <a:t>písemné vyrozumění zaměstnavatele o vynálezu či vzoru (§ 9 odst. 2 ZV; § 13 odst. 2 ZPV) · dokud nepřijde, lhůta neběží</a:t>
            </a:r>
          </a:p>
        </p:txBody>
      </p:sp>
      <p:sp>
        <p:nvSpPr>
          <p:cNvPr id="10" name="Blok"/>
          <p:cNvSpPr/>
          <p:nvPr/>
        </p:nvSpPr>
        <p:spPr>
          <a:xfrm>
            <a:off x="3794760" y="1737360"/>
            <a:ext cx="1463040" cy="54864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950" b="1" lang="cs-CZ">
                <a:solidFill>
                  <a:srgbClr val="FFFFFF"/>
                </a:solidFill>
              </a:rPr>
              <a:t>2 MĚSÍCE</a:t>
            </a:r>
          </a:p>
        </p:txBody>
      </p:sp>
      <p:sp>
        <p:nvSpPr>
          <p:cNvPr id="11" name="Blok"/>
          <p:cNvSpPr/>
          <p:nvPr/>
        </p:nvSpPr>
        <p:spPr>
          <a:xfrm>
            <a:off x="3794760" y="2331720"/>
            <a:ext cx="1463040" cy="210312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150" lang="cs-CZ">
                <a:solidFill>
                  <a:srgbClr val="000000"/>
                </a:solidFill>
              </a:rPr>
              <a:t>smlouva o přijetí zlepšovacího návrhu a odměně · jinak s ním zlepšovatel nakládá volně (§ 73 odst. 2 ZV)</a:t>
            </a:r>
          </a:p>
        </p:txBody>
      </p:sp>
      <p:sp>
        <p:nvSpPr>
          <p:cNvPr id="12" name="Blok"/>
          <p:cNvSpPr/>
          <p:nvPr/>
        </p:nvSpPr>
        <p:spPr>
          <a:xfrm>
            <a:off x="5367528" y="1737360"/>
            <a:ext cx="1463040" cy="548640"/>
          </a:xfrm>
          <a:prstGeom prst="roundRect">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950" b="1" lang="cs-CZ">
                <a:solidFill>
                  <a:srgbClr val="FFFFFF"/>
                </a:solidFill>
              </a:rPr>
              <a:t>3 MĚSÍCE</a:t>
            </a:r>
          </a:p>
        </p:txBody>
      </p:sp>
      <p:sp>
        <p:nvSpPr>
          <p:cNvPr id="13" name="Blok"/>
          <p:cNvSpPr/>
          <p:nvPr/>
        </p:nvSpPr>
        <p:spPr>
          <a:xfrm>
            <a:off x="5367528" y="2331720"/>
            <a:ext cx="1463040" cy="210312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150" b="1" lang="cs-CZ">
                <a:solidFill>
                  <a:srgbClr val="000000"/>
                </a:solidFill>
              </a:rPr>
              <a:t>uplatnění práva</a:t>
            </a:r>
            <a:r>
              <a:rPr sz="1150" lang="cs-CZ">
                <a:solidFill>
                  <a:srgbClr val="000000"/>
                </a:solidFill>
              </a:rPr>
              <a:t> na patent či vzor · jinak </a:t>
            </a:r>
            <a:r>
              <a:rPr sz="1150" b="1" lang="cs-CZ">
                <a:solidFill>
                  <a:srgbClr val="000000"/>
                </a:solidFill>
              </a:rPr>
              <a:t>zpět původci</a:t>
            </a:r>
            <a:r>
              <a:rPr sz="1150" lang="cs-CZ">
                <a:solidFill>
                  <a:srgbClr val="000000"/>
                </a:solidFill>
              </a:rPr>
              <a:t> (§ 9 odst. 3 ZV; § 13 odst. 3 ZPV) · námitky proti známce (§ 25 ZOZ)</a:t>
            </a:r>
          </a:p>
        </p:txBody>
      </p:sp>
      <p:sp>
        <p:nvSpPr>
          <p:cNvPr id="14" name="Blok"/>
          <p:cNvSpPr/>
          <p:nvPr/>
        </p:nvSpPr>
        <p:spPr>
          <a:xfrm>
            <a:off x="6940296" y="1737360"/>
            <a:ext cx="1463040" cy="54864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950" b="1" lang="cs-CZ">
                <a:solidFill>
                  <a:srgbClr val="FFFFFF"/>
                </a:solidFill>
              </a:rPr>
              <a:t>6 MĚSÍCŮ</a:t>
            </a:r>
          </a:p>
        </p:txBody>
      </p:sp>
      <p:sp>
        <p:nvSpPr>
          <p:cNvPr id="15" name="Blok"/>
          <p:cNvSpPr/>
          <p:nvPr/>
        </p:nvSpPr>
        <p:spPr>
          <a:xfrm>
            <a:off x="6940296" y="2331720"/>
            <a:ext cx="1463040" cy="210312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150" lang="cs-CZ">
                <a:solidFill>
                  <a:srgbClr val="000000"/>
                </a:solidFill>
              </a:rPr>
              <a:t>přihláška užitného vzoru po vlastním zveřejnění (§ 4 odst. 3 zák. č. 478/1992 Sb.)</a:t>
            </a:r>
          </a:p>
        </p:txBody>
      </p:sp>
      <p:sp>
        <p:nvSpPr>
          <p:cNvPr id="16" name="Blok"/>
          <p:cNvSpPr/>
          <p:nvPr/>
        </p:nvSpPr>
        <p:spPr>
          <a:xfrm>
            <a:off x="8513064" y="1737360"/>
            <a:ext cx="1463040" cy="548640"/>
          </a:xfrm>
          <a:prstGeom prst="roundRect">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950" b="1" lang="cs-CZ">
                <a:solidFill>
                  <a:srgbClr val="FFFFFF"/>
                </a:solidFill>
              </a:rPr>
              <a:t>12 MĚSÍCŮ</a:t>
            </a:r>
          </a:p>
        </p:txBody>
      </p:sp>
      <p:sp>
        <p:nvSpPr>
          <p:cNvPr id="17" name="Blok"/>
          <p:cNvSpPr/>
          <p:nvPr/>
        </p:nvSpPr>
        <p:spPr>
          <a:xfrm>
            <a:off x="8513064" y="2331720"/>
            <a:ext cx="1463040" cy="210312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150" lang="cs-CZ">
                <a:solidFill>
                  <a:srgbClr val="000000"/>
                </a:solidFill>
              </a:rPr>
              <a:t>právo přednosti vynálezu pro zahraničí (čl. 87 EPC) · průmyslový vzor po vlastním zveřejnění (§ 6 odst. 2 ZPV)</a:t>
            </a:r>
          </a:p>
        </p:txBody>
      </p:sp>
      <p:sp>
        <p:nvSpPr>
          <p:cNvPr id="18" name="Blok"/>
          <p:cNvSpPr/>
          <p:nvPr/>
        </p:nvSpPr>
        <p:spPr>
          <a:xfrm>
            <a:off x="10085832" y="1737360"/>
            <a:ext cx="1463040" cy="54864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950" b="1" lang="cs-CZ">
                <a:solidFill>
                  <a:srgbClr val="FFFFFF"/>
                </a:solidFill>
              </a:rPr>
              <a:t>NĚMECKO: 4 MĚSÍCE</a:t>
            </a:r>
          </a:p>
        </p:txBody>
      </p:sp>
      <p:sp>
        <p:nvSpPr>
          <p:cNvPr id="19" name="Blok"/>
          <p:cNvSpPr/>
          <p:nvPr/>
        </p:nvSpPr>
        <p:spPr>
          <a:xfrm>
            <a:off x="10085832" y="2331720"/>
            <a:ext cx="1463040" cy="210312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150" lang="cs-CZ">
                <a:solidFill>
                  <a:srgbClr val="000000"/>
                </a:solidFill>
              </a:rPr>
              <a:t>bez uvolnění platí vynález za uplatněný (§ 6 odst. 2 ArbnErfG) – opačný následek mlčení</a:t>
            </a:r>
          </a:p>
        </p:txBody>
      </p:sp>
      <p:sp>
        <p:nvSpPr>
          <p:cNvPr id="20" name="Blok"/>
          <p:cNvSpPr/>
          <p:nvPr/>
        </p:nvSpPr>
        <p:spPr>
          <a:xfrm>
            <a:off x="649224" y="4572000"/>
            <a:ext cx="10899648" cy="68580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250" lang="cs-CZ">
                <a:solidFill>
                  <a:srgbClr val="FFFFFF"/>
                </a:solidFill>
              </a:rPr>
              <a:t>Lhůty zaměstnavatele běží od písemného oznámení – datum doručení zaznamenat a potvrdit.</a:t>
            </a:r>
          </a:p>
        </p:txBody>
      </p:sp>
      <p:sp>
        <p:nvSpPr>
          <p:cNvPr id="21" name="Text"/>
          <p:cNvSpPr txBox="1"/>
          <p:nvPr/>
        </p:nvSpPr>
        <p:spPr>
          <a:xfrm>
            <a:off x="649224" y="5349240"/>
            <a:ext cx="10881360" cy="457200"/>
          </a:xfrm>
          <a:prstGeom prst="rect">
            <a:avLst/>
          </a:prstGeom>
          <a:noFill/>
        </p:spPr>
        <p:txBody>
          <a:bodyPr wrap="square" lIns="0" rIns="0" tIns="0" bIns="0">
            <a:spAutoFit/>
          </a:bodyPr>
          <a:lstStyle/>
          <a:p>
            <a:pPr algn="l"/>
            <a:r>
              <a:rPr sz="1150" lang="cs-CZ">
                <a:solidFill>
                  <a:srgbClr val="50386F"/>
                </a:solidFill>
              </a:rPr>
              <a:t>Zmeškání zpravidla znamená ztrátu práva nebo novosti; smlouvou je lze napravit jen tam, kde právo získal někdo jiný.</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Nová rozhodnutí 2025–2026</a:t>
            </a:r>
          </a:p>
        </p:txBody>
      </p:sp>
      <p:sp>
        <p:nvSpPr>
          <p:cNvPr id="3" name="Zápatí"/>
          <p:cNvSpPr>
            <a:spLocks noGrp="1"/>
          </p:cNvSpPr>
          <p:nvPr>
            <p:ph type="ftr" sz="quarter" idx="11"/>
          </p:nvPr>
        </p:nvSpPr>
        <p:spPr/>
        <p:txBody>
          <a:bodyPr/>
          <a:lstStyle/>
          <a:p>
            <a:r>
              <a:rPr lang="cs-CZ"/>
              <a:t>Duševní vlastnictví v pracovněprávních vztazích | Lekce 12 | právní stav k 28. 9. 2026</a:t>
            </a:r>
          </a:p>
        </p:txBody>
      </p:sp>
      <p:sp>
        <p:nvSpPr>
          <p:cNvPr id="4" name="Číslo snímku"/>
          <p:cNvSpPr>
            <a:spLocks noGrp="1"/>
          </p:cNvSpPr>
          <p:nvPr>
            <p:ph type="sldNum" sz="quarter" idx="12"/>
          </p:nvPr>
        </p:nvSpPr>
        <p:spPr/>
        <p:txBody>
          <a:bodyPr/>
          <a:lstStyle/>
          <a:p>
            <a:fld id="{8FAD81F2-F647-4671-B477-3C2B418AE5CF}"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12</a:t>
            </a:r>
          </a:p>
        </p:txBody>
      </p:sp>
      <p:graphicFrame>
        <p:nvGraphicFramePr>
          <p:cNvPr id="6" name="Tabulka"/>
          <p:cNvGraphicFramePr>
            <a:graphicFrameLocks noGrp="1"/>
          </p:cNvGraphicFramePr>
          <p:nvPr/>
        </p:nvGraphicFramePr>
        <p:xfrm>
          <a:off x="649224" y="1645920"/>
          <a:ext cx="10881360" cy="3657600"/>
        </p:xfrm>
        <a:graphic>
          <a:graphicData uri="http://schemas.openxmlformats.org/drawingml/2006/table">
            <a:tbl>
              <a:tblPr firstRow="1" bandRow="1">
                <a:tableStyleId>{21E4AEA4-8DFA-4A89-87EB-49C32662AFE0}</a:tableStyleId>
              </a:tblPr>
              <a:tblGrid>
                <a:gridCol w="2834640"/>
                <a:gridCol w="4754880"/>
                <a:gridCol w="3291840"/>
              </a:tblGrid>
              <a:tr h="457200">
                <a:tc>
                  <a:txBody>
                    <a:bodyPr wrap="square"/>
                    <a:lstStyle/>
                    <a:p>
                      <a:r>
                        <a:rPr sz="1050" b="1" lang="cs-CZ">
                          <a:solidFill>
                            <a:srgbClr val="FFFFFF"/>
                          </a:solidFill>
                        </a:rPr>
                        <a:t>Rozhodnutí</a:t>
                      </a:r>
                    </a:p>
                  </a:txBody>
                  <a:tcPr anchor="ctr" marL="54864" marR="54864" marT="27432" marB="27432"/>
                </a:tc>
                <a:tc>
                  <a:txBody>
                    <a:bodyPr wrap="square"/>
                    <a:lstStyle/>
                    <a:p>
                      <a:r>
                        <a:rPr sz="1050" b="1" lang="cs-CZ">
                          <a:solidFill>
                            <a:srgbClr val="FFFFFF"/>
                          </a:solidFill>
                        </a:rPr>
                        <a:t>Co soud řekl</a:t>
                      </a:r>
                    </a:p>
                  </a:txBody>
                  <a:tcPr anchor="ctr" marL="54864" marR="54864" marT="27432" marB="27432"/>
                </a:tc>
                <a:tc>
                  <a:txBody>
                    <a:bodyPr wrap="square"/>
                    <a:lstStyle/>
                    <a:p>
                      <a:r>
                        <a:rPr sz="1050" b="1" lang="cs-CZ">
                          <a:solidFill>
                            <a:srgbClr val="FFFFFF"/>
                          </a:solidFill>
                        </a:rPr>
                        <a:t>Co z toho plyne pro předmět</a:t>
                      </a:r>
                    </a:p>
                  </a:txBody>
                  <a:tcPr anchor="ctr" marL="54864" marR="54864" marT="27432" marB="27432"/>
                </a:tc>
              </a:tr>
              <a:tr h="457200">
                <a:tc>
                  <a:txBody>
                    <a:bodyPr wrap="square"/>
                    <a:lstStyle/>
                    <a:p>
                      <a:r>
                        <a:rPr sz="1050" b="1" lang="cs-CZ"/>
                        <a:t>SDEU 6. 3. 2025, C-575/23 (ONB)</a:t>
                      </a:r>
                    </a:p>
                  </a:txBody>
                  <a:tcPr anchor="ctr" marL="54864" marR="54864" marT="27432" marB="27432">
                    <a:solidFill>
                      <a:schemeClr val="accent2">
                        <a:lumMod val="40000"/>
                        <a:lumOff val="60000"/>
                      </a:schemeClr>
                    </a:solidFill>
                  </a:tcPr>
                </a:tc>
                <a:tc>
                  <a:txBody>
                    <a:bodyPr wrap="square"/>
                    <a:lstStyle/>
                    <a:p>
                      <a:r>
                        <a:rPr sz="1050" lang="cs-CZ"/>
                        <a:t>Práva výkonných umělců zaměstnaných podle služebního řádu nelze přidělit zaměstnavateli předpisem bez jejich předchozího svolení</a:t>
                      </a:r>
                    </a:p>
                  </a:txBody>
                  <a:tcPr anchor="ctr" marL="54864" marR="54864" marT="27432" marB="27432">
                    <a:solidFill>
                      <a:schemeClr val="accent2">
                        <a:lumMod val="40000"/>
                        <a:lumOff val="60000"/>
                      </a:schemeClr>
                    </a:solidFill>
                  </a:tcPr>
                </a:tc>
                <a:tc>
                  <a:txBody>
                    <a:bodyPr wrap="square"/>
                    <a:lstStyle/>
                    <a:p>
                      <a:r>
                        <a:rPr sz="1050" lang="cs-CZ"/>
                        <a:t>Užití výkonů zaměstnanců (§ 74, § 58 AZ) opřít o výslovné svolení – výklad</a:t>
                      </a:r>
                    </a:p>
                  </a:txBody>
                  <a:tcPr anchor="ctr" marL="54864" marR="54864" marT="27432" marB="27432">
                    <a:solidFill>
                      <a:schemeClr val="accent2">
                        <a:lumMod val="40000"/>
                        <a:lumOff val="60000"/>
                      </a:schemeClr>
                    </a:solidFill>
                  </a:tcPr>
                </a:tc>
              </a:tr>
              <a:tr h="457200">
                <a:tc>
                  <a:txBody>
                    <a:bodyPr wrap="square"/>
                    <a:lstStyle/>
                    <a:p>
                      <a:r>
                        <a:rPr sz="1050" b="1" lang="cs-CZ"/>
                        <a:t>SDEU 4. 12. 2025, C-580/23 (Mio, konektra)</a:t>
                      </a:r>
                    </a:p>
                  </a:txBody>
                  <a:tcPr anchor="ctr" marL="54864" marR="54864" marT="27432" marB="27432">
                    <a:solidFill>
                      <a:schemeClr val="accent2">
                        <a:lumMod val="20000"/>
                        <a:lumOff val="80000"/>
                      </a:schemeClr>
                    </a:solidFill>
                  </a:tcPr>
                </a:tc>
                <a:tc>
                  <a:txBody>
                    <a:bodyPr wrap="square"/>
                    <a:lstStyle/>
                    <a:p>
                      <a:r>
                        <a:rPr sz="1050" lang="cs-CZ"/>
                        <a:t>Užité umění: žádné přísnější měřítko původnosti</a:t>
                      </a:r>
                    </a:p>
                  </a:txBody>
                  <a:tcPr anchor="ctr" marL="54864" marR="54864" marT="27432" marB="27432">
                    <a:solidFill>
                      <a:schemeClr val="accent2">
                        <a:lumMod val="20000"/>
                        <a:lumOff val="80000"/>
                      </a:schemeClr>
                    </a:solidFill>
                  </a:tcPr>
                </a:tc>
                <a:tc>
                  <a:txBody>
                    <a:bodyPr wrap="square"/>
                    <a:lstStyle/>
                    <a:p>
                      <a:r>
                        <a:rPr sz="1050" lang="cs-CZ"/>
                        <a:t>Design zaměstnance může být zároveň dílem – dvě techniky (L3, L6)</a:t>
                      </a:r>
                    </a:p>
                  </a:txBody>
                  <a:tcPr anchor="ctr" marL="54864" marR="54864" marT="27432" marB="27432">
                    <a:solidFill>
                      <a:schemeClr val="accent2">
                        <a:lumMod val="20000"/>
                        <a:lumOff val="80000"/>
                      </a:schemeClr>
                    </a:solidFill>
                  </a:tcPr>
                </a:tc>
              </a:tr>
              <a:tr h="457200">
                <a:tc>
                  <a:txBody>
                    <a:bodyPr wrap="square"/>
                    <a:lstStyle/>
                    <a:p>
                      <a:r>
                        <a:rPr sz="1050" b="1" lang="cs-CZ"/>
                        <a:t>SDEU 11. 12. 2025, C-485/24 (Locatrans) · 9. 7. 2026, C-768/24 (Hortis GRC)</a:t>
                      </a:r>
                    </a:p>
                  </a:txBody>
                  <a:tcPr anchor="ctr" marL="54864" marR="54864" marT="27432" marB="27432">
                    <a:solidFill>
                      <a:schemeClr val="accent2">
                        <a:lumMod val="40000"/>
                        <a:lumOff val="60000"/>
                      </a:schemeClr>
                    </a:solidFill>
                  </a:tcPr>
                </a:tc>
                <a:tc>
                  <a:txBody>
                    <a:bodyPr wrap="square"/>
                    <a:lstStyle/>
                    <a:p>
                      <a:r>
                        <a:rPr sz="1050" lang="cs-CZ"/>
                        <a:t>Římská úmluva: nové obvyklé místo práce se zohlední při hledání užší vazby · užší vazba k zemi zvoleného práva vylučuje ochranu jiného práva</a:t>
                      </a:r>
                    </a:p>
                  </a:txBody>
                  <a:tcPr anchor="ctr" marL="54864" marR="54864" marT="27432" marB="27432">
                    <a:solidFill>
                      <a:schemeClr val="accent2">
                        <a:lumMod val="40000"/>
                        <a:lumOff val="60000"/>
                      </a:schemeClr>
                    </a:solidFill>
                  </a:tcPr>
                </a:tc>
                <a:tc>
                  <a:txBody>
                    <a:bodyPr wrap="square"/>
                    <a:lstStyle/>
                    <a:p>
                      <a:r>
                        <a:rPr sz="1050" lang="cs-CZ"/>
                        <a:t>Práce ze zahraničí (L10): rozhodné právo pro vynálezy a odměnu není jisté – volba práva, evidence vazeb</a:t>
                      </a:r>
                    </a:p>
                  </a:txBody>
                  <a:tcPr anchor="ctr" marL="54864" marR="54864" marT="27432" marB="27432">
                    <a:solidFill>
                      <a:schemeClr val="accent2">
                        <a:lumMod val="40000"/>
                        <a:lumOff val="60000"/>
                      </a:schemeClr>
                    </a:solidFill>
                  </a:tcPr>
                </a:tc>
              </a:tr>
              <a:tr h="457200">
                <a:tc>
                  <a:txBody>
                    <a:bodyPr wrap="square"/>
                    <a:lstStyle/>
                    <a:p>
                      <a:r>
                        <a:rPr sz="1050" b="1" lang="cs-CZ"/>
                        <a:t>SDEU 19. 3. 2026, C-649/23 (Institutul G. Călinescu)</a:t>
                      </a:r>
                    </a:p>
                  </a:txBody>
                  <a:tcPr anchor="ctr" marL="54864" marR="54864" marT="27432" marB="27432">
                    <a:solidFill>
                      <a:schemeClr val="accent2">
                        <a:lumMod val="20000"/>
                        <a:lumOff val="80000"/>
                      </a:schemeClr>
                    </a:solidFill>
                  </a:tcPr>
                </a:tc>
                <a:tc>
                  <a:txBody>
                    <a:bodyPr wrap="square"/>
                    <a:lstStyle/>
                    <a:p>
                      <a:r>
                        <a:rPr sz="1050" lang="cs-CZ"/>
                        <a:t>Kritické vydání volného díla může být dílem, odráží-li tvůrčí rozhodnutí autora</a:t>
                      </a:r>
                    </a:p>
                  </a:txBody>
                  <a:tcPr anchor="ctr" marL="54864" marR="54864" marT="27432" marB="27432">
                    <a:solidFill>
                      <a:schemeClr val="accent2">
                        <a:lumMod val="20000"/>
                        <a:lumOff val="80000"/>
                      </a:schemeClr>
                    </a:solidFill>
                  </a:tcPr>
                </a:tc>
                <a:tc>
                  <a:txBody>
                    <a:bodyPr wrap="square"/>
                    <a:lstStyle/>
                    <a:p>
                      <a:r>
                        <a:rPr sz="1050" lang="cs-CZ"/>
                        <a:t>Ediční a vědecké výstupy zaměstnanců jako zaměstnanecká díla</a:t>
                      </a:r>
                    </a:p>
                  </a:txBody>
                  <a:tcPr anchor="ctr" marL="54864" marR="54864" marT="27432" marB="27432">
                    <a:solidFill>
                      <a:schemeClr val="accent2">
                        <a:lumMod val="20000"/>
                        <a:lumOff val="80000"/>
                      </a:schemeClr>
                    </a:solidFill>
                  </a:tcPr>
                </a:tc>
              </a:tr>
              <a:tr h="457200">
                <a:tc>
                  <a:txBody>
                    <a:bodyPr wrap="square"/>
                    <a:lstStyle/>
                    <a:p>
                      <a:r>
                        <a:rPr sz="1050" b="1" lang="cs-CZ"/>
                        <a:t>SDEU 14. 4. 2026, C-590/23 (Pelham)</a:t>
                      </a:r>
                    </a:p>
                  </a:txBody>
                  <a:tcPr anchor="ctr" marL="54864" marR="54864" marT="27432" marB="27432">
                    <a:solidFill>
                      <a:schemeClr val="accent2">
                        <a:lumMod val="40000"/>
                        <a:lumOff val="60000"/>
                      </a:schemeClr>
                    </a:solidFill>
                  </a:tcPr>
                </a:tc>
                <a:tc>
                  <a:txBody>
                    <a:bodyPr wrap="square"/>
                    <a:lstStyle/>
                    <a:p>
                      <a:r>
                        <a:rPr sz="1050" lang="cs-CZ"/>
                        <a:t>Pastiš: tvorba, která existující díla evokuje, zřetelně se liší a vede s nimi rozpoznatelný tvůrčí dialog</a:t>
                      </a:r>
                    </a:p>
                  </a:txBody>
                  <a:tcPr anchor="ctr" marL="54864" marR="54864" marT="27432" marB="27432">
                    <a:solidFill>
                      <a:schemeClr val="accent2">
                        <a:lumMod val="40000"/>
                        <a:lumOff val="60000"/>
                      </a:schemeClr>
                    </a:solidFill>
                  </a:tcPr>
                </a:tc>
                <a:tc>
                  <a:txBody>
                    <a:bodyPr wrap="square"/>
                    <a:lstStyle/>
                    <a:p>
                      <a:r>
                        <a:rPr sz="1050" lang="cs-CZ"/>
                        <a:t>Mez pro užití cizích děl v marketingu a hudbě (§ 38g AZ)</a:t>
                      </a:r>
                    </a:p>
                  </a:txBody>
                  <a:tcPr anchor="ctr" marL="54864" marR="54864" marT="27432" marB="27432">
                    <a:solidFill>
                      <a:schemeClr val="accent2">
                        <a:lumMod val="40000"/>
                        <a:lumOff val="60000"/>
                      </a:schemeClr>
                    </a:solidFill>
                  </a:tcPr>
                </a:tc>
              </a:tr>
              <a:tr h="457200">
                <a:tc>
                  <a:txBody>
                    <a:bodyPr wrap="square"/>
                    <a:lstStyle/>
                    <a:p>
                      <a:r>
                        <a:rPr sz="1050" b="1" lang="cs-CZ"/>
                        <a:t>EPO 3. 9. 2026, G 1/25</a:t>
                      </a:r>
                    </a:p>
                  </a:txBody>
                  <a:tcPr anchor="ctr" marL="54864" marR="54864" marT="27432" marB="27432">
                    <a:solidFill>
                      <a:schemeClr val="accent2">
                        <a:lumMod val="20000"/>
                        <a:lumOff val="80000"/>
                      </a:schemeClr>
                    </a:solidFill>
                  </a:tcPr>
                </a:tc>
                <a:tc>
                  <a:txBody>
                    <a:bodyPr wrap="square"/>
                    <a:lstStyle/>
                    <a:p>
                      <a:r>
                        <a:rPr sz="1050" lang="cs-CZ"/>
                        <a:t>Popis se přizpůsobí změněným nárokům, vede-li rozpor k nesplnění požadavků EPC</a:t>
                      </a:r>
                    </a:p>
                  </a:txBody>
                  <a:tcPr anchor="ctr" marL="54864" marR="54864" marT="27432" marB="27432">
                    <a:solidFill>
                      <a:schemeClr val="accent2">
                        <a:lumMod val="20000"/>
                        <a:lumOff val="80000"/>
                      </a:schemeClr>
                    </a:solidFill>
                  </a:tcPr>
                </a:tc>
                <a:tc>
                  <a:txBody>
                    <a:bodyPr wrap="square"/>
                    <a:lstStyle/>
                    <a:p>
                      <a:r>
                        <a:rPr sz="1050" lang="cs-CZ"/>
                        <a:t>Vedení evropských přihlášek (L9)</a:t>
                      </a:r>
                    </a:p>
                  </a:txBody>
                  <a:tcPr anchor="ctr" marL="54864" marR="54864" marT="27432" marB="27432">
                    <a:solidFill>
                      <a:schemeClr val="accent2">
                        <a:lumMod val="20000"/>
                        <a:lumOff val="80000"/>
                      </a:schemeClr>
                    </a:solidFill>
                  </a:tcPr>
                </a:tc>
              </a:tr>
              <a:tr h="457200">
                <a:tc>
                  <a:txBody>
                    <a:bodyPr wrap="square"/>
                    <a:lstStyle/>
                    <a:p>
                      <a:r>
                        <a:rPr sz="1050" b="1" lang="cs-CZ"/>
                        <a:t>NS 29. 10. 2025, 23 Cdo 98/2025</a:t>
                      </a:r>
                    </a:p>
                  </a:txBody>
                  <a:tcPr anchor="ctr" marL="54864" marR="54864" marT="27432" marB="27432">
                    <a:solidFill>
                      <a:schemeClr val="accent2">
                        <a:lumMod val="40000"/>
                        <a:lumOff val="60000"/>
                      </a:schemeClr>
                    </a:solidFill>
                  </a:tcPr>
                </a:tc>
                <a:tc>
                  <a:txBody>
                    <a:bodyPr wrap="square"/>
                    <a:lstStyle/>
                    <a:p>
                      <a:r>
                        <a:rPr sz="1050" lang="cs-CZ"/>
                        <a:t>Pozdější zápis vlastního vzoru není obranou proti staršímu vzoru</a:t>
                      </a:r>
                    </a:p>
                  </a:txBody>
                  <a:tcPr anchor="ctr" marL="54864" marR="54864" marT="27432" marB="27432">
                    <a:solidFill>
                      <a:schemeClr val="accent2">
                        <a:lumMod val="40000"/>
                        <a:lumOff val="60000"/>
                      </a:schemeClr>
                    </a:solidFill>
                  </a:tcPr>
                </a:tc>
                <a:tc>
                  <a:txBody>
                    <a:bodyPr wrap="square"/>
                    <a:lstStyle/>
                    <a:p>
                      <a:r>
                        <a:rPr sz="1050" lang="cs-CZ"/>
                        <a:t>Registrace nenahrazuje prověrku starších práv (L6)</a:t>
                      </a:r>
                    </a:p>
                  </a:txBody>
                  <a:tcPr anchor="ctr" marL="54864" marR="54864" marT="27432" marB="27432">
                    <a:solidFill>
                      <a:schemeClr val="accent2">
                        <a:lumMod val="40000"/>
                        <a:lumOff val="60000"/>
                      </a:schemeClr>
                    </a:solidFill>
                  </a:tcPr>
                </a:tc>
              </a:tr>
            </a:tbl>
          </a:graphicData>
        </a:graphic>
      </p:graphicFrame>
      <p:sp>
        <p:nvSpPr>
          <p:cNvPr id="7" name="Poznámka k tabulce"/>
          <p:cNvSpPr txBox="1"/>
          <p:nvPr/>
        </p:nvSpPr>
        <p:spPr>
          <a:xfrm>
            <a:off x="649224" y="5413248"/>
            <a:ext cx="10881360" cy="274320"/>
          </a:xfrm>
          <a:prstGeom prst="rect">
            <a:avLst/>
          </a:prstGeom>
          <a:noFill/>
        </p:spPr>
        <p:txBody>
          <a:bodyPr wrap="square" lIns="0" rIns="0" tIns="0" bIns="0">
            <a:spAutoFit/>
          </a:bodyPr>
          <a:lstStyle/>
          <a:p>
            <a:r>
              <a:rPr sz="1200">
                <a:solidFill>
                  <a:schemeClr val="accent2"/>
                </a:solidFill>
              </a:rPr>
              <a:t>Dosud nerozhodnuto (stav k 5. 10. 2026): SDEU C-250/25 Like Company – tiskové publikace a chatbot s generativní AI; jednání 10. 3. 2026.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Umělá inteligence: tvůrcem je jen člověk</a:t>
            </a:r>
          </a:p>
        </p:txBody>
      </p:sp>
      <p:sp>
        <p:nvSpPr>
          <p:cNvPr id="3" name="Zápatí"/>
          <p:cNvSpPr>
            <a:spLocks noGrp="1"/>
          </p:cNvSpPr>
          <p:nvPr>
            <p:ph type="ftr" sz="quarter" idx="11"/>
          </p:nvPr>
        </p:nvSpPr>
        <p:spPr/>
        <p:txBody>
          <a:bodyPr/>
          <a:lstStyle/>
          <a:p>
            <a:r>
              <a:rPr lang="cs-CZ"/>
              <a:t>Duševní vlastnictví v pracovněprávních vztazích | Lekce 12 | právní stav k 28. 9. 2026</a:t>
            </a:r>
          </a:p>
        </p:txBody>
      </p:sp>
      <p:sp>
        <p:nvSpPr>
          <p:cNvPr id="4" name="Číslo snímku"/>
          <p:cNvSpPr>
            <a:spLocks noGrp="1"/>
          </p:cNvSpPr>
          <p:nvPr>
            <p:ph type="sldNum" sz="quarter" idx="12"/>
          </p:nvPr>
        </p:nvSpPr>
        <p:spPr/>
        <p:txBody>
          <a:bodyPr/>
          <a:lstStyle/>
          <a:p>
            <a:fld id="{B939C60D-ECA9-4053-9B9E-D5172DDD7460}"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12</a:t>
            </a:r>
          </a:p>
        </p:txBody>
      </p:sp>
      <p:sp>
        <p:nvSpPr>
          <p:cNvPr id="6" name="Blok"/>
          <p:cNvSpPr/>
          <p:nvPr/>
        </p:nvSpPr>
        <p:spPr>
          <a:xfrm>
            <a:off x="649224" y="1691640"/>
            <a:ext cx="3383280" cy="54864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200" b="1" lang="cs-CZ">
                <a:solidFill>
                  <a:srgbClr val="FFFFFF"/>
                </a:solidFill>
              </a:rPr>
              <a:t>AUTORSKÉ DÍLO</a:t>
            </a:r>
          </a:p>
        </p:txBody>
      </p:sp>
      <p:sp>
        <p:nvSpPr>
          <p:cNvPr id="7" name="Blok"/>
          <p:cNvSpPr/>
          <p:nvPr/>
        </p:nvSpPr>
        <p:spPr>
          <a:xfrm>
            <a:off x="649224" y="2286000"/>
            <a:ext cx="3383280" cy="155448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250" lang="cs-CZ">
                <a:solidFill>
                  <a:srgbClr val="000000"/>
                </a:solidFill>
              </a:rPr>
              <a:t>· autorem je fyzická osoba (§ 5 odst. 1 AZ)</a:t>
            </a:r>
          </a:p>
          <a:p>
            <a:pPr algn="l"/>
            <a:r>
              <a:rPr sz="1250" lang="cs-CZ">
                <a:solidFill>
                  <a:srgbClr val="000000"/>
                </a:solidFill>
              </a:rPr>
              <a:t>· MS Praha 11. 10. 2023, 10 C 13/2023: obrázek vygenerovaný podle zadání není dílem</a:t>
            </a:r>
          </a:p>
          <a:p>
            <a:pPr algn="l"/>
            <a:r>
              <a:rPr sz="1250" lang="cs-CZ">
                <a:solidFill>
                  <a:srgbClr val="000000"/>
                </a:solidFill>
              </a:rPr>
              <a:t>· USA, Thaler v. Perlmutter (18. 3. 2025): jen lidský autor – i u děl vytvořených v zaměstnání</a:t>
            </a:r>
          </a:p>
        </p:txBody>
      </p:sp>
      <p:sp>
        <p:nvSpPr>
          <p:cNvPr id="8" name="Blok"/>
          <p:cNvSpPr/>
          <p:nvPr/>
        </p:nvSpPr>
        <p:spPr>
          <a:xfrm>
            <a:off x="4416552" y="1691640"/>
            <a:ext cx="3383280" cy="548640"/>
          </a:xfrm>
          <a:prstGeom prst="roundRect">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200" b="1" lang="cs-CZ">
                <a:solidFill>
                  <a:srgbClr val="FFFFFF"/>
                </a:solidFill>
              </a:rPr>
              <a:t>VYNÁLEZ</a:t>
            </a:r>
          </a:p>
        </p:txBody>
      </p:sp>
      <p:sp>
        <p:nvSpPr>
          <p:cNvPr id="9" name="Blok"/>
          <p:cNvSpPr/>
          <p:nvPr/>
        </p:nvSpPr>
        <p:spPr>
          <a:xfrm>
            <a:off x="4416552" y="2286000"/>
            <a:ext cx="3383280" cy="155448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250" lang="cs-CZ">
                <a:solidFill>
                  <a:srgbClr val="000000"/>
                </a:solidFill>
              </a:rPr>
              <a:t>· původcem je, kdo vynález vytvořil vlastní tvůrčí prací (§ 8 odst. 2 ZV)</a:t>
            </a:r>
          </a:p>
          <a:p>
            <a:pPr algn="l"/>
            <a:r>
              <a:rPr sz="1250" lang="cs-CZ">
                <a:solidFill>
                  <a:srgbClr val="000000"/>
                </a:solidFill>
              </a:rPr>
              <a:t>· EPO J 8/20 · UKSC Thaler [2023] UKSC 49 · BGH X ZB 5/22: původcem jen člověk</a:t>
            </a:r>
          </a:p>
          <a:p>
            <a:pPr algn="l"/>
            <a:r>
              <a:rPr sz="1250" lang="cs-CZ">
                <a:solidFill>
                  <a:srgbClr val="000000"/>
                </a:solidFill>
              </a:rPr>
              <a:t>· podle BGH jej lze a je nutno uvést i při použití AI</a:t>
            </a:r>
          </a:p>
        </p:txBody>
      </p:sp>
      <p:sp>
        <p:nvSpPr>
          <p:cNvPr id="10" name="Blok"/>
          <p:cNvSpPr/>
          <p:nvPr/>
        </p:nvSpPr>
        <p:spPr>
          <a:xfrm>
            <a:off x="8183879" y="1691640"/>
            <a:ext cx="3355848" cy="548640"/>
          </a:xfrm>
          <a:prstGeom prst="roundRect">
            <a:avLst/>
          </a:prstGeom>
          <a:solidFill>
            <a:srgbClr val="B9AFC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200" b="1" lang="cs-CZ">
                <a:solidFill>
                  <a:srgbClr val="000000"/>
                </a:solidFill>
              </a:rPr>
              <a:t>DŮSLEDEK PRO ZAMĚSTNAVATELE</a:t>
            </a:r>
          </a:p>
        </p:txBody>
      </p:sp>
      <p:sp>
        <p:nvSpPr>
          <p:cNvPr id="11" name="Blok"/>
          <p:cNvSpPr/>
          <p:nvPr/>
        </p:nvSpPr>
        <p:spPr>
          <a:xfrm>
            <a:off x="8183879" y="2286000"/>
            <a:ext cx="3355848" cy="155448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250" lang="cs-CZ">
                <a:solidFill>
                  <a:srgbClr val="000000"/>
                </a:solidFill>
              </a:rPr>
              <a:t>· </a:t>
            </a:r>
            <a:r>
              <a:rPr sz="1250" b="1" lang="cs-CZ">
                <a:solidFill>
                  <a:srgbClr val="000000"/>
                </a:solidFill>
              </a:rPr>
              <a:t>s tvůrčím vkladem člověka</a:t>
            </a:r>
            <a:r>
              <a:rPr sz="1250" lang="cs-CZ">
                <a:solidFill>
                  <a:srgbClr val="000000"/>
                </a:solidFill>
              </a:rPr>
              <a:t>: dílo či vynález zaměstnance → § 58 AZ, § 9 ZV</a:t>
            </a:r>
          </a:p>
          <a:p>
            <a:pPr algn="l"/>
            <a:r>
              <a:rPr sz="1250" lang="cs-CZ">
                <a:solidFill>
                  <a:srgbClr val="000000"/>
                </a:solidFill>
              </a:rPr>
              <a:t>· </a:t>
            </a:r>
            <a:r>
              <a:rPr sz="1250" b="1" lang="cs-CZ">
                <a:solidFill>
                  <a:srgbClr val="000000"/>
                </a:solidFill>
              </a:rPr>
              <a:t>bez něj</a:t>
            </a:r>
            <a:r>
              <a:rPr sz="1250" lang="cs-CZ">
                <a:solidFill>
                  <a:srgbClr val="000000"/>
                </a:solidFill>
              </a:rPr>
              <a:t>: není co přiřadit – ochrana jen utajením a smlouvou</a:t>
            </a:r>
          </a:p>
          <a:p>
            <a:pPr algn="l"/>
            <a:r>
              <a:rPr sz="1250" lang="cs-CZ">
                <a:solidFill>
                  <a:srgbClr val="000000"/>
                </a:solidFill>
              </a:rPr>
              <a:t>· evidovat vklad: zadání, výběr, úpravy, ověření</a:t>
            </a:r>
          </a:p>
        </p:txBody>
      </p:sp>
      <p:sp>
        <p:nvSpPr>
          <p:cNvPr id="12" name="Blok"/>
          <p:cNvSpPr/>
          <p:nvPr/>
        </p:nvSpPr>
        <p:spPr>
          <a:xfrm>
            <a:off x="649224" y="4023360"/>
            <a:ext cx="3511296" cy="41148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100" b="1" lang="cs-CZ">
                <a:solidFill>
                  <a:srgbClr val="FFFFFF"/>
                </a:solidFill>
              </a:rPr>
              <a:t>VSTUPY</a:t>
            </a:r>
          </a:p>
        </p:txBody>
      </p:sp>
      <p:sp>
        <p:nvSpPr>
          <p:cNvPr id="13" name="Blok"/>
          <p:cNvSpPr/>
          <p:nvPr/>
        </p:nvSpPr>
        <p:spPr>
          <a:xfrm>
            <a:off x="649224" y="4480560"/>
            <a:ext cx="3511296" cy="868680"/>
          </a:xfrm>
          <a:prstGeom prst="round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150" lang="cs-CZ">
                <a:solidFill>
                  <a:srgbClr val="000000"/>
                </a:solidFill>
              </a:rPr>
              <a:t>obchodní tajemství, osobní údaje a cizí díla vložené do nástroje – zájmy zaměstnavatele (§ 301 písm. d) ZP), smluvní mlčenlivost, § 504 OZ</a:t>
            </a:r>
          </a:p>
        </p:txBody>
      </p:sp>
      <p:sp>
        <p:nvSpPr>
          <p:cNvPr id="14" name="Blok"/>
          <p:cNvSpPr/>
          <p:nvPr/>
        </p:nvSpPr>
        <p:spPr>
          <a:xfrm>
            <a:off x="4338828" y="4023360"/>
            <a:ext cx="3511296" cy="41148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100" b="1" lang="cs-CZ">
                <a:solidFill>
                  <a:srgbClr val="FFFFFF"/>
                </a:solidFill>
              </a:rPr>
              <a:t>VÝSTUPY</a:t>
            </a:r>
          </a:p>
        </p:txBody>
      </p:sp>
      <p:sp>
        <p:nvSpPr>
          <p:cNvPr id="15" name="Blok"/>
          <p:cNvSpPr/>
          <p:nvPr/>
        </p:nvSpPr>
        <p:spPr>
          <a:xfrm>
            <a:off x="4338828" y="4480560"/>
            <a:ext cx="3511296" cy="868680"/>
          </a:xfrm>
          <a:prstGeom prst="round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150" lang="cs-CZ">
                <a:solidFill>
                  <a:srgbClr val="000000"/>
                </a:solidFill>
              </a:rPr>
              <a:t>shoda s chráněným dílem či kódem se posuzuje objektivně – navenek odpovídá firma (§ 40 AZ; § 2914 OZ)</a:t>
            </a:r>
          </a:p>
        </p:txBody>
      </p:sp>
      <p:sp>
        <p:nvSpPr>
          <p:cNvPr id="16" name="Blok"/>
          <p:cNvSpPr/>
          <p:nvPr/>
        </p:nvSpPr>
        <p:spPr>
          <a:xfrm>
            <a:off x="8028432" y="4023360"/>
            <a:ext cx="3511296" cy="41148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100" b="1" lang="cs-CZ">
                <a:solidFill>
                  <a:srgbClr val="FFFFFF"/>
                </a:solidFill>
              </a:rPr>
              <a:t>TRÉNOVÁNÍ</a:t>
            </a:r>
          </a:p>
        </p:txBody>
      </p:sp>
      <p:sp>
        <p:nvSpPr>
          <p:cNvPr id="17" name="Blok"/>
          <p:cNvSpPr/>
          <p:nvPr/>
        </p:nvSpPr>
        <p:spPr>
          <a:xfrm>
            <a:off x="8028432" y="4480560"/>
            <a:ext cx="3511296" cy="868680"/>
          </a:xfrm>
          <a:prstGeom prst="round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150" lang="cs-CZ">
                <a:solidFill>
                  <a:srgbClr val="000000"/>
                </a:solidFill>
              </a:rPr>
              <a:t>analýza textů a dat s možností výhrady (§ 39c AZ) · povinnosti poskytovatelů modelů (čl. 53 aktu o AI) · SDEU C-250/25 dosud nerozhodl</a:t>
            </a:r>
          </a:p>
        </p:txBody>
      </p:sp>
      <p:sp>
        <p:nvSpPr>
          <p:cNvPr id="18" name="Text"/>
          <p:cNvSpPr txBox="1"/>
          <p:nvPr/>
        </p:nvSpPr>
        <p:spPr>
          <a:xfrm>
            <a:off x="649224" y="5458968"/>
            <a:ext cx="10881360" cy="457200"/>
          </a:xfrm>
          <a:prstGeom prst="rect">
            <a:avLst/>
          </a:prstGeom>
          <a:noFill/>
        </p:spPr>
        <p:txBody>
          <a:bodyPr wrap="square" lIns="0" rIns="0" tIns="0" bIns="0">
            <a:spAutoFit/>
          </a:bodyPr>
          <a:lstStyle/>
          <a:p>
            <a:pPr algn="l"/>
            <a:r>
              <a:rPr sz="1200" lang="cs-CZ">
                <a:solidFill>
                  <a:srgbClr val="50386F"/>
                </a:solidFill>
              </a:rPr>
              <a:t>Kde přesně leží hranice tvůrčího vkladu, soudy dosud neřekly – jde o výklad, ne o ustálené pravidlo.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AI na pracovišti: akt o AI po změně 2026</a:t>
            </a:r>
          </a:p>
        </p:txBody>
      </p:sp>
      <p:sp>
        <p:nvSpPr>
          <p:cNvPr id="3" name="Zápatí"/>
          <p:cNvSpPr>
            <a:spLocks noGrp="1"/>
          </p:cNvSpPr>
          <p:nvPr>
            <p:ph type="ftr" sz="quarter" idx="11"/>
          </p:nvPr>
        </p:nvSpPr>
        <p:spPr/>
        <p:txBody>
          <a:bodyPr/>
          <a:lstStyle/>
          <a:p>
            <a:r>
              <a:rPr lang="cs-CZ"/>
              <a:t>Duševní vlastnictví v pracovněprávních vztazích | Lekce 12 | právní stav k 28. 9. 2026</a:t>
            </a:r>
          </a:p>
        </p:txBody>
      </p:sp>
      <p:sp>
        <p:nvSpPr>
          <p:cNvPr id="4" name="Číslo snímku"/>
          <p:cNvSpPr>
            <a:spLocks noGrp="1"/>
          </p:cNvSpPr>
          <p:nvPr>
            <p:ph type="sldNum" sz="quarter" idx="12"/>
          </p:nvPr>
        </p:nvSpPr>
        <p:spPr/>
        <p:txBody>
          <a:bodyPr/>
          <a:lstStyle/>
          <a:p>
            <a:fld id="{925B9300-18D6-4284-9A7D-C24DE9BBBEF0}"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12</a:t>
            </a:r>
          </a:p>
        </p:txBody>
      </p:sp>
      <p:graphicFrame>
        <p:nvGraphicFramePr>
          <p:cNvPr id="6" name="Tabulka"/>
          <p:cNvGraphicFramePr>
            <a:graphicFrameLocks noGrp="1"/>
          </p:cNvGraphicFramePr>
          <p:nvPr/>
        </p:nvGraphicFramePr>
        <p:xfrm>
          <a:off x="649224" y="1645920"/>
          <a:ext cx="10881360" cy="3968496"/>
        </p:xfrm>
        <a:graphic>
          <a:graphicData uri="http://schemas.openxmlformats.org/drawingml/2006/table">
            <a:tbl>
              <a:tblPr firstRow="1" bandRow="1">
                <a:tableStyleId>{21E4AEA4-8DFA-4A89-87EB-49C32662AFE0}</a:tableStyleId>
              </a:tblPr>
              <a:tblGrid>
                <a:gridCol w="4572000"/>
                <a:gridCol w="2651760"/>
                <a:gridCol w="1828800"/>
                <a:gridCol w="1828800"/>
              </a:tblGrid>
              <a:tr h="566928">
                <a:tc>
                  <a:txBody>
                    <a:bodyPr wrap="square"/>
                    <a:lstStyle/>
                    <a:p>
                      <a:r>
                        <a:rPr sz="1050" b="1" lang="cs-CZ">
                          <a:solidFill>
                            <a:srgbClr val="FFFFFF"/>
                          </a:solidFill>
                        </a:rPr>
                        <a:t>Povinnost</a:t>
                      </a:r>
                    </a:p>
                  </a:txBody>
                  <a:tcPr anchor="ctr" marL="54864" marR="54864" marT="27432" marB="27432"/>
                </a:tc>
                <a:tc>
                  <a:txBody>
                    <a:bodyPr wrap="square"/>
                    <a:lstStyle/>
                    <a:p>
                      <a:r>
                        <a:rPr sz="1050" b="1" lang="cs-CZ">
                          <a:solidFill>
                            <a:srgbClr val="FFFFFF"/>
                          </a:solidFill>
                        </a:rPr>
                        <a:t>Koho se týká</a:t>
                      </a:r>
                    </a:p>
                  </a:txBody>
                  <a:tcPr anchor="ctr" marL="54864" marR="54864" marT="27432" marB="27432"/>
                </a:tc>
                <a:tc>
                  <a:txBody>
                    <a:bodyPr wrap="square"/>
                    <a:lstStyle/>
                    <a:p>
                      <a:r>
                        <a:rPr sz="1050" b="1" lang="cs-CZ">
                          <a:solidFill>
                            <a:srgbClr val="FFFFFF"/>
                          </a:solidFill>
                        </a:rPr>
                        <a:t>Od kdy</a:t>
                      </a:r>
                    </a:p>
                  </a:txBody>
                  <a:tcPr anchor="ctr" marL="54864" marR="54864" marT="27432" marB="27432"/>
                </a:tc>
                <a:tc>
                  <a:txBody>
                    <a:bodyPr wrap="square"/>
                    <a:lstStyle/>
                    <a:p>
                      <a:r>
                        <a:rPr sz="1050" b="1" lang="cs-CZ">
                          <a:solidFill>
                            <a:srgbClr val="FFFFFF"/>
                          </a:solidFill>
                        </a:rPr>
                        <a:t>Ustanovení</a:t>
                      </a:r>
                    </a:p>
                  </a:txBody>
                  <a:tcPr anchor="ctr" marL="54864" marR="54864" marT="27432" marB="27432"/>
                </a:tc>
              </a:tr>
              <a:tr h="566928">
                <a:tc>
                  <a:txBody>
                    <a:bodyPr wrap="square"/>
                    <a:lstStyle/>
                    <a:p>
                      <a:r>
                        <a:rPr sz="1050" b="1" lang="cs-CZ"/>
                        <a:t>Gramotnost v oblasti AI</a:t>
                      </a:r>
                      <a:r>
                        <a:rPr sz="1050" lang="cs-CZ"/>
                        <a:t>: opatření na podporu jejího zlepšování u zaměstnanců – bez záruky konkrétní úrovně u jednotlivce</a:t>
                      </a:r>
                    </a:p>
                  </a:txBody>
                  <a:tcPr anchor="ctr" marL="54864" marR="54864" marT="27432" marB="27432">
                    <a:solidFill>
                      <a:schemeClr val="accent2">
                        <a:lumMod val="40000"/>
                        <a:lumOff val="60000"/>
                      </a:schemeClr>
                    </a:solidFill>
                  </a:tcPr>
                </a:tc>
                <a:tc>
                  <a:txBody>
                    <a:bodyPr wrap="square"/>
                    <a:lstStyle/>
                    <a:p>
                      <a:r>
                        <a:rPr sz="1050" lang="cs-CZ"/>
                        <a:t>Poskytovatelé i zavádějící subjekty – tedy i zaměstnavatel</a:t>
                      </a:r>
                    </a:p>
                  </a:txBody>
                  <a:tcPr anchor="ctr" marL="54864" marR="54864" marT="27432" marB="27432">
                    <a:solidFill>
                      <a:schemeClr val="accent2">
                        <a:lumMod val="40000"/>
                        <a:lumOff val="60000"/>
                      </a:schemeClr>
                    </a:solidFill>
                  </a:tcPr>
                </a:tc>
                <a:tc>
                  <a:txBody>
                    <a:bodyPr wrap="square"/>
                    <a:lstStyle/>
                    <a:p>
                      <a:r>
                        <a:rPr sz="1050" lang="cs-CZ"/>
                        <a:t>2. 2. 2025; nové znění od 27. 7. 2026</a:t>
                      </a:r>
                    </a:p>
                  </a:txBody>
                  <a:tcPr anchor="ctr" marL="54864" marR="54864" marT="27432" marB="27432">
                    <a:solidFill>
                      <a:schemeClr val="accent2">
                        <a:lumMod val="40000"/>
                        <a:lumOff val="60000"/>
                      </a:schemeClr>
                    </a:solidFill>
                  </a:tcPr>
                </a:tc>
                <a:tc>
                  <a:txBody>
                    <a:bodyPr wrap="square"/>
                    <a:lstStyle/>
                    <a:p>
                      <a:r>
                        <a:rPr sz="1050" lang="cs-CZ"/>
                        <a:t>čl. 4</a:t>
                      </a:r>
                    </a:p>
                  </a:txBody>
                  <a:tcPr anchor="ctr" marL="54864" marR="54864" marT="27432" marB="27432">
                    <a:solidFill>
                      <a:schemeClr val="accent2">
                        <a:lumMod val="40000"/>
                        <a:lumOff val="60000"/>
                      </a:schemeClr>
                    </a:solidFill>
                  </a:tcPr>
                </a:tc>
              </a:tr>
              <a:tr h="566928">
                <a:tc>
                  <a:txBody>
                    <a:bodyPr wrap="square"/>
                    <a:lstStyle/>
                    <a:p>
                      <a:r>
                        <a:rPr sz="1050" lang="cs-CZ"/>
                        <a:t>Politika dodržování autorského práva; shrnutí trénovacího obsahu</a:t>
                      </a:r>
                    </a:p>
                  </a:txBody>
                  <a:tcPr anchor="ctr" marL="54864" marR="54864" marT="27432" marB="27432">
                    <a:solidFill>
                      <a:schemeClr val="accent2">
                        <a:lumMod val="20000"/>
                        <a:lumOff val="80000"/>
                      </a:schemeClr>
                    </a:solidFill>
                  </a:tcPr>
                </a:tc>
                <a:tc>
                  <a:txBody>
                    <a:bodyPr wrap="square"/>
                    <a:lstStyle/>
                    <a:p>
                      <a:r>
                        <a:rPr sz="1050" lang="cs-CZ"/>
                        <a:t>Poskytovatelé obecných modelů AI</a:t>
                      </a:r>
                    </a:p>
                  </a:txBody>
                  <a:tcPr anchor="ctr" marL="54864" marR="54864" marT="27432" marB="27432">
                    <a:solidFill>
                      <a:schemeClr val="accent2">
                        <a:lumMod val="20000"/>
                        <a:lumOff val="80000"/>
                      </a:schemeClr>
                    </a:solidFill>
                  </a:tcPr>
                </a:tc>
                <a:tc>
                  <a:txBody>
                    <a:bodyPr wrap="square"/>
                    <a:lstStyle/>
                    <a:p>
                      <a:r>
                        <a:rPr sz="1050" lang="cs-CZ"/>
                        <a:t>2. 8. 2025</a:t>
                      </a:r>
                    </a:p>
                  </a:txBody>
                  <a:tcPr anchor="ctr" marL="54864" marR="54864" marT="27432" marB="27432">
                    <a:solidFill>
                      <a:schemeClr val="accent2">
                        <a:lumMod val="20000"/>
                        <a:lumOff val="80000"/>
                      </a:schemeClr>
                    </a:solidFill>
                  </a:tcPr>
                </a:tc>
                <a:tc>
                  <a:txBody>
                    <a:bodyPr wrap="square"/>
                    <a:lstStyle/>
                    <a:p>
                      <a:r>
                        <a:rPr sz="1050" lang="cs-CZ"/>
                        <a:t>čl. 53 odst. 1 písm. c), d)</a:t>
                      </a:r>
                    </a:p>
                  </a:txBody>
                  <a:tcPr anchor="ctr" marL="54864" marR="54864" marT="27432" marB="27432">
                    <a:solidFill>
                      <a:schemeClr val="accent2">
                        <a:lumMod val="20000"/>
                        <a:lumOff val="80000"/>
                      </a:schemeClr>
                    </a:solidFill>
                  </a:tcPr>
                </a:tc>
              </a:tr>
              <a:tr h="566928">
                <a:tc>
                  <a:txBody>
                    <a:bodyPr wrap="square"/>
                    <a:lstStyle/>
                    <a:p>
                      <a:r>
                        <a:rPr sz="1050" lang="cs-CZ"/>
                        <a:t>Strojově čitelné označení syntetického obsahu</a:t>
                      </a:r>
                    </a:p>
                  </a:txBody>
                  <a:tcPr anchor="ctr" marL="54864" marR="54864" marT="27432" marB="27432">
                    <a:solidFill>
                      <a:schemeClr val="accent2">
                        <a:lumMod val="40000"/>
                        <a:lumOff val="60000"/>
                      </a:schemeClr>
                    </a:solidFill>
                  </a:tcPr>
                </a:tc>
                <a:tc>
                  <a:txBody>
                    <a:bodyPr wrap="square"/>
                    <a:lstStyle/>
                    <a:p>
                      <a:r>
                        <a:rPr sz="1050" lang="cs-CZ"/>
                        <a:t>Poskytovatelé systémů AI</a:t>
                      </a:r>
                    </a:p>
                  </a:txBody>
                  <a:tcPr anchor="ctr" marL="54864" marR="54864" marT="27432" marB="27432">
                    <a:solidFill>
                      <a:schemeClr val="accent2">
                        <a:lumMod val="40000"/>
                        <a:lumOff val="60000"/>
                      </a:schemeClr>
                    </a:solidFill>
                  </a:tcPr>
                </a:tc>
                <a:tc>
                  <a:txBody>
                    <a:bodyPr wrap="square"/>
                    <a:lstStyle/>
                    <a:p>
                      <a:r>
                        <a:rPr sz="1050" lang="cs-CZ"/>
                        <a:t>2. 8. 2026; starší systémy do 2. 12. 2026</a:t>
                      </a:r>
                    </a:p>
                  </a:txBody>
                  <a:tcPr anchor="ctr" marL="54864" marR="54864" marT="27432" marB="27432">
                    <a:solidFill>
                      <a:schemeClr val="accent2">
                        <a:lumMod val="40000"/>
                        <a:lumOff val="60000"/>
                      </a:schemeClr>
                    </a:solidFill>
                  </a:tcPr>
                </a:tc>
                <a:tc>
                  <a:txBody>
                    <a:bodyPr wrap="square"/>
                    <a:lstStyle/>
                    <a:p>
                      <a:r>
                        <a:rPr sz="1050" lang="cs-CZ"/>
                        <a:t>čl. 50 odst. 2; čl. 111 odst. 4</a:t>
                      </a:r>
                    </a:p>
                  </a:txBody>
                  <a:tcPr anchor="ctr" marL="54864" marR="54864" marT="27432" marB="27432">
                    <a:solidFill>
                      <a:schemeClr val="accent2">
                        <a:lumMod val="40000"/>
                        <a:lumOff val="60000"/>
                      </a:schemeClr>
                    </a:solidFill>
                  </a:tcPr>
                </a:tc>
              </a:tr>
              <a:tr h="566928">
                <a:tc>
                  <a:txBody>
                    <a:bodyPr wrap="square"/>
                    <a:lstStyle/>
                    <a:p>
                      <a:r>
                        <a:rPr sz="1050" lang="cs-CZ"/>
                        <a:t>Zveřejnit, že obsah je uměle vytvořen: „deep fake“; text o věcech veřejného zájmu – ne po lidském přezkumu s redakční odpovědností</a:t>
                      </a:r>
                    </a:p>
                  </a:txBody>
                  <a:tcPr anchor="ctr" marL="54864" marR="54864" marT="27432" marB="27432">
                    <a:solidFill>
                      <a:schemeClr val="accent2">
                        <a:lumMod val="20000"/>
                        <a:lumOff val="80000"/>
                      </a:schemeClr>
                    </a:solidFill>
                  </a:tcPr>
                </a:tc>
                <a:tc>
                  <a:txBody>
                    <a:bodyPr wrap="square"/>
                    <a:lstStyle/>
                    <a:p>
                      <a:r>
                        <a:rPr sz="1050" lang="cs-CZ"/>
                        <a:t>Zavádějící subjekty – i firma, která obsah publikuje</a:t>
                      </a:r>
                    </a:p>
                  </a:txBody>
                  <a:tcPr anchor="ctr" marL="54864" marR="54864" marT="27432" marB="27432">
                    <a:solidFill>
                      <a:schemeClr val="accent2">
                        <a:lumMod val="20000"/>
                        <a:lumOff val="80000"/>
                      </a:schemeClr>
                    </a:solidFill>
                  </a:tcPr>
                </a:tc>
                <a:tc>
                  <a:txBody>
                    <a:bodyPr wrap="square"/>
                    <a:lstStyle/>
                    <a:p>
                      <a:r>
                        <a:rPr sz="1050" lang="cs-CZ"/>
                        <a:t>2. 8. 2026</a:t>
                      </a:r>
                    </a:p>
                  </a:txBody>
                  <a:tcPr anchor="ctr" marL="54864" marR="54864" marT="27432" marB="27432">
                    <a:solidFill>
                      <a:schemeClr val="accent2">
                        <a:lumMod val="20000"/>
                        <a:lumOff val="80000"/>
                      </a:schemeClr>
                    </a:solidFill>
                  </a:tcPr>
                </a:tc>
                <a:tc>
                  <a:txBody>
                    <a:bodyPr wrap="square"/>
                    <a:lstStyle/>
                    <a:p>
                      <a:r>
                        <a:rPr sz="1050" lang="cs-CZ"/>
                        <a:t>čl. 50 odst. 4</a:t>
                      </a:r>
                    </a:p>
                  </a:txBody>
                  <a:tcPr anchor="ctr" marL="54864" marR="54864" marT="27432" marB="27432">
                    <a:solidFill>
                      <a:schemeClr val="accent2">
                        <a:lumMod val="20000"/>
                        <a:lumOff val="80000"/>
                      </a:schemeClr>
                    </a:solidFill>
                  </a:tcPr>
                </a:tc>
              </a:tr>
              <a:tr h="566928">
                <a:tc>
                  <a:txBody>
                    <a:bodyPr wrap="square"/>
                    <a:lstStyle/>
                    <a:p>
                      <a:r>
                        <a:rPr sz="1050" lang="cs-CZ"/>
                        <a:t>Informovat zástupce zaměstnanců a dotčené pracovníky před nasazením </a:t>
                      </a:r>
                      <a:r>
                        <a:rPr sz="1050" b="1" lang="cs-CZ"/>
                        <a:t>vysoce rizikového systému</a:t>
                      </a:r>
                      <a:r>
                        <a:rPr sz="1050" lang="cs-CZ"/>
                        <a:t> (nábor, hodnocení, přidělování úkolů)</a:t>
                      </a:r>
                    </a:p>
                  </a:txBody>
                  <a:tcPr anchor="ctr" marL="54864" marR="54864" marT="27432" marB="27432">
                    <a:solidFill>
                      <a:schemeClr val="accent2">
                        <a:lumMod val="40000"/>
                        <a:lumOff val="60000"/>
                      </a:schemeClr>
                    </a:solidFill>
                  </a:tcPr>
                </a:tc>
                <a:tc>
                  <a:txBody>
                    <a:bodyPr wrap="square"/>
                    <a:lstStyle/>
                    <a:p>
                      <a:r>
                        <a:rPr sz="1050" lang="cs-CZ"/>
                        <a:t>Zaměstnavatelé</a:t>
                      </a:r>
                    </a:p>
                  </a:txBody>
                  <a:tcPr anchor="ctr" marL="54864" marR="54864" marT="27432" marB="27432">
                    <a:solidFill>
                      <a:schemeClr val="accent2">
                        <a:lumMod val="40000"/>
                        <a:lumOff val="60000"/>
                      </a:schemeClr>
                    </a:solidFill>
                  </a:tcPr>
                </a:tc>
                <a:tc>
                  <a:txBody>
                    <a:bodyPr wrap="square"/>
                    <a:lstStyle/>
                    <a:p>
                      <a:r>
                        <a:rPr sz="1050" b="1" lang="cs-CZ"/>
                        <a:t>2. 12. 2027</a:t>
                      </a:r>
                      <a:r>
                        <a:rPr sz="1050" lang="cs-CZ"/>
                        <a:t> (původně 2. 8. 2026)</a:t>
                      </a:r>
                    </a:p>
                  </a:txBody>
                  <a:tcPr anchor="ctr" marL="54864" marR="54864" marT="27432" marB="27432">
                    <a:solidFill>
                      <a:schemeClr val="accent2">
                        <a:lumMod val="40000"/>
                        <a:lumOff val="60000"/>
                      </a:schemeClr>
                    </a:solidFill>
                  </a:tcPr>
                </a:tc>
                <a:tc>
                  <a:txBody>
                    <a:bodyPr wrap="square"/>
                    <a:lstStyle/>
                    <a:p>
                      <a:r>
                        <a:rPr sz="1050" lang="cs-CZ"/>
                        <a:t>čl. 26 odst. 7; příloha III bod 4; čl. 113</a:t>
                      </a:r>
                    </a:p>
                  </a:txBody>
                  <a:tcPr anchor="ctr" marL="54864" marR="54864" marT="27432" marB="27432">
                    <a:solidFill>
                      <a:schemeClr val="accent2">
                        <a:lumMod val="40000"/>
                        <a:lumOff val="60000"/>
                      </a:schemeClr>
                    </a:solidFill>
                  </a:tcPr>
                </a:tc>
              </a:tr>
              <a:tr h="566928">
                <a:tc>
                  <a:txBody>
                    <a:bodyPr wrap="square"/>
                    <a:lstStyle/>
                    <a:p>
                      <a:r>
                        <a:rPr sz="1050" lang="cs-CZ"/>
                        <a:t>Příznivější vnitrostátní pravidla a kolektivní smlouvy zůstávají možné</a:t>
                      </a:r>
                    </a:p>
                  </a:txBody>
                  <a:tcPr anchor="ctr" marL="54864" marR="54864" marT="27432" marB="27432">
                    <a:solidFill>
                      <a:schemeClr val="accent2">
                        <a:lumMod val="20000"/>
                        <a:lumOff val="80000"/>
                      </a:schemeClr>
                    </a:solidFill>
                  </a:tcPr>
                </a:tc>
                <a:tc>
                  <a:txBody>
                    <a:bodyPr wrap="square"/>
                    <a:lstStyle/>
                    <a:p>
                      <a:r>
                        <a:rPr sz="1050" lang="cs-CZ"/>
                        <a:t>Členské státy, sociální partneři</a:t>
                      </a:r>
                    </a:p>
                  </a:txBody>
                  <a:tcPr anchor="ctr" marL="54864" marR="54864" marT="27432" marB="27432">
                    <a:solidFill>
                      <a:schemeClr val="accent2">
                        <a:lumMod val="20000"/>
                        <a:lumOff val="80000"/>
                      </a:schemeClr>
                    </a:solidFill>
                  </a:tcPr>
                </a:tc>
                <a:tc>
                  <a:txBody>
                    <a:bodyPr wrap="square"/>
                    <a:lstStyle/>
                    <a:p>
                      <a:r>
                        <a:rPr sz="1050" lang="cs-CZ"/>
                        <a:t>—</a:t>
                      </a:r>
                    </a:p>
                  </a:txBody>
                  <a:tcPr anchor="ctr" marL="54864" marR="54864" marT="27432" marB="27432">
                    <a:solidFill>
                      <a:schemeClr val="accent2">
                        <a:lumMod val="20000"/>
                        <a:lumOff val="80000"/>
                      </a:schemeClr>
                    </a:solidFill>
                  </a:tcPr>
                </a:tc>
                <a:tc>
                  <a:txBody>
                    <a:bodyPr wrap="square"/>
                    <a:lstStyle/>
                    <a:p>
                      <a:r>
                        <a:rPr sz="1050" lang="cs-CZ"/>
                        <a:t>čl. 2 odst. 11</a:t>
                      </a:r>
                    </a:p>
                  </a:txBody>
                  <a:tcPr anchor="ctr" marL="54864" marR="54864" marT="27432" marB="27432">
                    <a:solidFill>
                      <a:schemeClr val="accent2">
                        <a:lumMod val="20000"/>
                        <a:lumOff val="80000"/>
                      </a:schemeClr>
                    </a:solidFill>
                  </a:tcPr>
                </a:tc>
              </a:tr>
            </a:tbl>
          </a:graphicData>
        </a:graphic>
      </p:graphicFrame>
      <p:sp>
        <p:nvSpPr>
          <p:cNvPr id="7" name="Poznámka k tabulce"/>
          <p:cNvSpPr txBox="1"/>
          <p:nvPr/>
        </p:nvSpPr>
        <p:spPr>
          <a:xfrm>
            <a:off x="649224" y="5724144"/>
            <a:ext cx="10881360" cy="274320"/>
          </a:xfrm>
          <a:prstGeom prst="rect">
            <a:avLst/>
          </a:prstGeom>
          <a:noFill/>
        </p:spPr>
        <p:txBody>
          <a:bodyPr wrap="square" lIns="0" rIns="0" tIns="0" bIns="0">
            <a:spAutoFit/>
          </a:bodyPr>
          <a:lstStyle/>
          <a:p>
            <a:r>
              <a:rPr sz="1200">
                <a:solidFill>
                  <a:schemeClr val="accent2"/>
                </a:solidFill>
              </a:rPr>
              <a:t>Nařízení (EU) 2024/1689 ve znění nařízení (EU) 2026/1744. Akt o AI neurčuje, komu výstup patří – to zůstává autorskému a patentovému právu.</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Výhled: platné, přijaté a navrhované právo</a:t>
            </a:r>
          </a:p>
        </p:txBody>
      </p:sp>
      <p:sp>
        <p:nvSpPr>
          <p:cNvPr id="3" name="Zápatí"/>
          <p:cNvSpPr>
            <a:spLocks noGrp="1"/>
          </p:cNvSpPr>
          <p:nvPr>
            <p:ph type="ftr" sz="quarter" idx="11"/>
          </p:nvPr>
        </p:nvSpPr>
        <p:spPr/>
        <p:txBody>
          <a:bodyPr/>
          <a:lstStyle/>
          <a:p>
            <a:r>
              <a:rPr lang="cs-CZ"/>
              <a:t>Duševní vlastnictví v pracovněprávních vztazích | Lekce 12 | právní stav k 28. 9. 2026</a:t>
            </a:r>
          </a:p>
        </p:txBody>
      </p:sp>
      <p:sp>
        <p:nvSpPr>
          <p:cNvPr id="4" name="Číslo snímku"/>
          <p:cNvSpPr>
            <a:spLocks noGrp="1"/>
          </p:cNvSpPr>
          <p:nvPr>
            <p:ph type="sldNum" sz="quarter" idx="12"/>
          </p:nvPr>
        </p:nvSpPr>
        <p:spPr/>
        <p:txBody>
          <a:bodyPr/>
          <a:lstStyle/>
          <a:p>
            <a:fld id="{1F1B44D3-E740-4E64-90B8-6ECE895C8F02}"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12</a:t>
            </a:r>
          </a:p>
        </p:txBody>
      </p:sp>
      <p:sp>
        <p:nvSpPr>
          <p:cNvPr id="6" name="Blok"/>
          <p:cNvSpPr/>
          <p:nvPr/>
        </p:nvSpPr>
        <p:spPr>
          <a:xfrm>
            <a:off x="649224" y="1691640"/>
            <a:ext cx="3529584" cy="54864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200" b="1" lang="cs-CZ">
                <a:solidFill>
                  <a:srgbClr val="FFFFFF"/>
                </a:solidFill>
              </a:rPr>
              <a:t>PLATÍ</a:t>
            </a:r>
          </a:p>
        </p:txBody>
      </p:sp>
      <p:sp>
        <p:nvSpPr>
          <p:cNvPr id="7" name="Blok"/>
          <p:cNvSpPr/>
          <p:nvPr/>
        </p:nvSpPr>
        <p:spPr>
          <a:xfrm>
            <a:off x="649224" y="2286000"/>
            <a:ext cx="3529584" cy="233172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200" lang="cs-CZ">
                <a:solidFill>
                  <a:srgbClr val="000000"/>
                </a:solidFill>
              </a:rPr>
              <a:t>· nař. (EU) 2026/715 – průmyslové vzory EU, kodifikace; nahradilo č. 6/2002 (od 1. 7. 2026)</a:t>
            </a:r>
          </a:p>
          <a:p>
            <a:pPr algn="l"/>
            <a:r>
              <a:rPr sz="1200" lang="cs-CZ">
                <a:solidFill>
                  <a:srgbClr val="000000"/>
                </a:solidFill>
              </a:rPr>
              <a:t>· nař. Komise (EU) 2026/877 – převod technologií (od 1. 5. 2026)</a:t>
            </a:r>
          </a:p>
          <a:p>
            <a:pPr algn="l"/>
            <a:r>
              <a:rPr sz="1200" lang="cs-CZ">
                <a:solidFill>
                  <a:srgbClr val="000000"/>
                </a:solidFill>
              </a:rPr>
              <a:t>· nař. (EU) 2025/2645 – nucené licence Unie (od 19. 1. 2026)</a:t>
            </a:r>
          </a:p>
          <a:p>
            <a:pPr algn="l"/>
            <a:r>
              <a:rPr sz="1200" lang="cs-CZ">
                <a:solidFill>
                  <a:srgbClr val="000000"/>
                </a:solidFill>
              </a:rPr>
              <a:t>· nař. (EU) 2026/1744 – změna aktu o AI (od 27. 7. 2026)</a:t>
            </a:r>
          </a:p>
        </p:txBody>
      </p:sp>
      <p:sp>
        <p:nvSpPr>
          <p:cNvPr id="8" name="Blok"/>
          <p:cNvSpPr/>
          <p:nvPr/>
        </p:nvSpPr>
        <p:spPr>
          <a:xfrm>
            <a:off x="4329684" y="1691640"/>
            <a:ext cx="3529584" cy="548640"/>
          </a:xfrm>
          <a:prstGeom prst="roundRect">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200" b="1" lang="cs-CZ">
                <a:solidFill>
                  <a:srgbClr val="FFFFFF"/>
                </a:solidFill>
              </a:rPr>
              <a:t>PŘIJATO, ČEKÁ</a:t>
            </a:r>
          </a:p>
        </p:txBody>
      </p:sp>
      <p:sp>
        <p:nvSpPr>
          <p:cNvPr id="9" name="Blok"/>
          <p:cNvSpPr/>
          <p:nvPr/>
        </p:nvSpPr>
        <p:spPr>
          <a:xfrm>
            <a:off x="4329684" y="2286000"/>
            <a:ext cx="3529584" cy="233172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200" lang="cs-CZ">
                <a:solidFill>
                  <a:srgbClr val="000000"/>
                </a:solidFill>
              </a:rPr>
              <a:t>· zák. č. 328/2025 Sb. (od 1. 1. 2027): práva k výsledkům ve smlouvě o podpoře, publikace do repozitářů</a:t>
            </a:r>
          </a:p>
          <a:p>
            <a:pPr algn="l"/>
            <a:r>
              <a:rPr sz="1200" lang="cs-CZ">
                <a:solidFill>
                  <a:srgbClr val="000000"/>
                </a:solidFill>
              </a:rPr>
              <a:t>· směrnice (EU) 2024/2831 – platformy: domněnka pracovněprávního vztahu (do 2. 12. 2026)</a:t>
            </a:r>
          </a:p>
          <a:p>
            <a:pPr algn="l"/>
            <a:r>
              <a:rPr sz="1200" lang="cs-CZ">
                <a:solidFill>
                  <a:srgbClr val="000000"/>
                </a:solidFill>
              </a:rPr>
              <a:t>· směrnice (EU) 2024/2823 – vzory (do 9. 12. 2027)</a:t>
            </a:r>
          </a:p>
        </p:txBody>
      </p:sp>
      <p:sp>
        <p:nvSpPr>
          <p:cNvPr id="10" name="Blok"/>
          <p:cNvSpPr/>
          <p:nvPr/>
        </p:nvSpPr>
        <p:spPr>
          <a:xfrm>
            <a:off x="8010144" y="1691640"/>
            <a:ext cx="3529584" cy="548640"/>
          </a:xfrm>
          <a:prstGeom prst="roundRect">
            <a:avLst/>
          </a:prstGeom>
          <a:solidFill>
            <a:srgbClr val="B9AFC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200" b="1" lang="cs-CZ">
                <a:solidFill>
                  <a:srgbClr val="000000"/>
                </a:solidFill>
              </a:rPr>
              <a:t>NÁVRH</a:t>
            </a:r>
          </a:p>
        </p:txBody>
      </p:sp>
      <p:sp>
        <p:nvSpPr>
          <p:cNvPr id="11" name="Blok"/>
          <p:cNvSpPr/>
          <p:nvPr/>
        </p:nvSpPr>
        <p:spPr>
          <a:xfrm>
            <a:off x="8010144" y="2286000"/>
            <a:ext cx="3529584" cy="233172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200" lang="cs-CZ">
                <a:solidFill>
                  <a:srgbClr val="000000"/>
                </a:solidFill>
              </a:rPr>
              <a:t>· </a:t>
            </a:r>
            <a:r>
              <a:rPr sz="1200" lang="cs-CZ" b="1">
                <a:solidFill>
                  <a:srgbClr val="000000"/>
                </a:solidFill>
              </a:rPr>
              <a:t>sněmovní tisk 284</a:t>
            </a:r>
            <a:r>
              <a:rPr sz="1200" lang="cs-CZ">
                <a:solidFill>
                  <a:srgbClr val="000000"/>
                </a:solidFill>
              </a:rPr>
              <a:t>: autor smí zpřístupnit rukopis vědecké publikace i při výhradní licenci vydavateli; u zaměstnaneckého díla to vykonává příjemce podpory (souhlasné stanovisko vlády zasláno 15. 9. 2026)</a:t>
            </a:r>
          </a:p>
          <a:p>
            <a:pPr algn="l"/>
            <a:r>
              <a:rPr sz="1200" lang="cs-CZ">
                <a:solidFill>
                  <a:srgbClr val="000000"/>
                </a:solidFill>
              </a:rPr>
              <a:t>· </a:t>
            </a:r>
            <a:r>
              <a:rPr sz="1200" lang="cs-CZ" b="1">
                <a:solidFill>
                  <a:srgbClr val="000000"/>
                </a:solidFill>
              </a:rPr>
              <a:t>sněmovní tisky 300 a 301</a:t>
            </a:r>
            <a:r>
              <a:rPr sz="1200" lang="cs-CZ">
                <a:solidFill>
                  <a:srgbClr val="000000"/>
                </a:solidFill>
              </a:rPr>
              <a:t> (vládní návrhy, rozeslány 8. 9. 2026): novela zákoníku práce a zákon o platformové práci</a:t>
            </a:r>
          </a:p>
          <a:p>
            <a:pPr algn="l"/>
            <a:r>
              <a:rPr sz="1200" lang="cs-CZ">
                <a:solidFill>
                  <a:srgbClr val="000000"/>
                </a:solidFill>
              </a:rPr>
              <a:t>· vzat zpět: návrh nařízení o patentech nezbytných pro standardy (6. 10. 2025)</a:t>
            </a:r>
          </a:p>
        </p:txBody>
      </p:sp>
      <p:sp>
        <p:nvSpPr>
          <p:cNvPr id="14" name="Blok"/>
          <p:cNvSpPr/>
          <p:nvPr/>
        </p:nvSpPr>
        <p:spPr>
          <a:xfrm>
            <a:off x="649224" y="4754880"/>
            <a:ext cx="10890504" cy="59436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250" b="1" lang="cs-CZ">
                <a:solidFill>
                  <a:srgbClr val="FFFFFF"/>
                </a:solidFill>
              </a:rPr>
              <a:t>Společný směr:</a:t>
            </a:r>
            <a:r>
              <a:rPr sz="1250" lang="cs-CZ">
                <a:solidFill>
                  <a:srgbClr val="FFFFFF"/>
                </a:solidFill>
              </a:rPr>
              <a:t> více ochrany tvůrce jako slabší strany · více povinností při nasazování AI · více unijního práva</a:t>
            </a:r>
          </a:p>
        </p:txBody>
      </p:sp>
      <p:sp>
        <p:nvSpPr>
          <p:cNvPr id="15" name="Text"/>
          <p:cNvSpPr txBox="1"/>
          <p:nvPr/>
        </p:nvSpPr>
        <p:spPr>
          <a:xfrm>
            <a:off x="649224" y="5458968"/>
            <a:ext cx="10881360" cy="457200"/>
          </a:xfrm>
          <a:prstGeom prst="rect">
            <a:avLst/>
          </a:prstGeom>
          <a:noFill/>
        </p:spPr>
        <p:txBody>
          <a:bodyPr wrap="square" lIns="0" rIns="0" tIns="0" bIns="0">
            <a:spAutoFit/>
          </a:bodyPr>
          <a:lstStyle/>
          <a:p>
            <a:pPr algn="l"/>
            <a:r>
              <a:rPr sz="1200" lang="cs-CZ">
                <a:solidFill>
                  <a:srgbClr val="50386F"/>
                </a:solidFill>
              </a:rPr>
              <a:t>Stav návrhů a neukončených řízení k 5. 10. 2026 – před dalším použitím ověřit.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Rozhodovací schéma: sedm otázek</a:t>
            </a:r>
          </a:p>
        </p:txBody>
      </p:sp>
      <p:sp>
        <p:nvSpPr>
          <p:cNvPr id="3" name="Zápatí"/>
          <p:cNvSpPr>
            <a:spLocks noGrp="1"/>
          </p:cNvSpPr>
          <p:nvPr>
            <p:ph type="ftr" sz="quarter" idx="11"/>
          </p:nvPr>
        </p:nvSpPr>
        <p:spPr/>
        <p:txBody>
          <a:bodyPr/>
          <a:lstStyle/>
          <a:p>
            <a:r>
              <a:rPr lang="cs-CZ"/>
              <a:t>Duševní vlastnictví v pracovněprávních vztazích | Lekce 12 | právní stav k 28. 9. 2026</a:t>
            </a:r>
          </a:p>
        </p:txBody>
      </p:sp>
      <p:sp>
        <p:nvSpPr>
          <p:cNvPr id="4" name="Číslo snímku"/>
          <p:cNvSpPr>
            <a:spLocks noGrp="1"/>
          </p:cNvSpPr>
          <p:nvPr>
            <p:ph type="sldNum" sz="quarter" idx="12"/>
          </p:nvPr>
        </p:nvSpPr>
        <p:spPr/>
        <p:txBody>
          <a:bodyPr/>
          <a:lstStyle/>
          <a:p>
            <a:fld id="{C260867B-B985-4E0E-9BB8-C596BD20EBB0}"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12</a:t>
            </a:r>
          </a:p>
        </p:txBody>
      </p:sp>
      <p:sp>
        <p:nvSpPr>
          <p:cNvPr id="6" name="Blok"/>
          <p:cNvSpPr/>
          <p:nvPr/>
        </p:nvSpPr>
        <p:spPr>
          <a:xfrm>
            <a:off x="649224" y="1737360"/>
            <a:ext cx="1463040" cy="54864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950" b="1" lang="cs-CZ">
                <a:solidFill>
                  <a:srgbClr val="FFFFFF"/>
                </a:solidFill>
              </a:rPr>
              <a:t>1 · CO VZNIKLO?</a:t>
            </a:r>
          </a:p>
        </p:txBody>
      </p:sp>
      <p:sp>
        <p:nvSpPr>
          <p:cNvPr id="7" name="Blok"/>
          <p:cNvSpPr/>
          <p:nvPr/>
        </p:nvSpPr>
        <p:spPr>
          <a:xfrm>
            <a:off x="649224" y="2331720"/>
            <a:ext cx="1463040" cy="201168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200" lang="cs-CZ">
                <a:solidFill>
                  <a:srgbClr val="000000"/>
                </a:solidFill>
              </a:rPr>
              <a:t>dílo, program, databáze, vynález, vzor, označení, tajemství · jeden výstup, více vrstev</a:t>
            </a:r>
          </a:p>
        </p:txBody>
      </p:sp>
      <p:sp>
        <p:nvSpPr>
          <p:cNvPr id="8" name="Blok"/>
          <p:cNvSpPr/>
          <p:nvPr/>
        </p:nvSpPr>
        <p:spPr>
          <a:xfrm>
            <a:off x="2221992" y="1737360"/>
            <a:ext cx="1463040" cy="548640"/>
          </a:xfrm>
          <a:prstGeom prst="roundRect">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950" b="1" lang="cs-CZ">
                <a:solidFill>
                  <a:srgbClr val="FFFFFF"/>
                </a:solidFill>
              </a:rPr>
              <a:t>2 · KDO A V JAKÉM VZTAHU?</a:t>
            </a:r>
          </a:p>
        </p:txBody>
      </p:sp>
      <p:sp>
        <p:nvSpPr>
          <p:cNvPr id="9" name="Blok"/>
          <p:cNvSpPr/>
          <p:nvPr/>
        </p:nvSpPr>
        <p:spPr>
          <a:xfrm>
            <a:off x="2221992" y="2331720"/>
            <a:ext cx="1463040" cy="201168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200" lang="cs-CZ">
                <a:solidFill>
                  <a:srgbClr val="000000"/>
                </a:solidFill>
              </a:rPr>
              <a:t>zaměstnanec, dohoda, služební poměr, agentura, člen orgánu, externista, student</a:t>
            </a:r>
          </a:p>
        </p:txBody>
      </p:sp>
      <p:sp>
        <p:nvSpPr>
          <p:cNvPr id="10" name="Blok"/>
          <p:cNvSpPr/>
          <p:nvPr/>
        </p:nvSpPr>
        <p:spPr>
          <a:xfrm>
            <a:off x="3794760" y="1737360"/>
            <a:ext cx="1463040" cy="54864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950" b="1" lang="cs-CZ">
                <a:solidFill>
                  <a:srgbClr val="FFFFFF"/>
                </a:solidFill>
              </a:rPr>
              <a:t>3 · KE SPLNĚNÍ POVINNOSTÍ?</a:t>
            </a:r>
          </a:p>
        </p:txBody>
      </p:sp>
      <p:sp>
        <p:nvSpPr>
          <p:cNvPr id="11" name="Blok"/>
          <p:cNvSpPr/>
          <p:nvPr/>
        </p:nvSpPr>
        <p:spPr>
          <a:xfrm>
            <a:off x="3794760" y="2331720"/>
            <a:ext cx="1463040" cy="201168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200" lang="cs-CZ">
                <a:solidFill>
                  <a:srgbClr val="000000"/>
                </a:solidFill>
              </a:rPr>
              <a:t>druh práce, náplň, přijatý pokyn · doba, místo a prostředky jen napovídají</a:t>
            </a:r>
          </a:p>
        </p:txBody>
      </p:sp>
      <p:sp>
        <p:nvSpPr>
          <p:cNvPr id="12" name="Blok"/>
          <p:cNvSpPr/>
          <p:nvPr/>
        </p:nvSpPr>
        <p:spPr>
          <a:xfrm>
            <a:off x="5367528" y="1737360"/>
            <a:ext cx="1463040" cy="548640"/>
          </a:xfrm>
          <a:prstGeom prst="roundRect">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950" b="1" lang="cs-CZ">
                <a:solidFill>
                  <a:srgbClr val="FFFFFF"/>
                </a:solidFill>
              </a:rPr>
              <a:t>4 · KTERÁ TECHNIKA?</a:t>
            </a:r>
          </a:p>
        </p:txBody>
      </p:sp>
      <p:sp>
        <p:nvSpPr>
          <p:cNvPr id="13" name="Blok"/>
          <p:cNvSpPr/>
          <p:nvPr/>
        </p:nvSpPr>
        <p:spPr>
          <a:xfrm>
            <a:off x="5367528" y="2331720"/>
            <a:ext cx="1463040" cy="201168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200" lang="cs-CZ">
                <a:solidFill>
                  <a:srgbClr val="000000"/>
                </a:solidFill>
              </a:rPr>
              <a:t>výkon práv · přechod práva s lhůtou · originární nabytí · žádná</a:t>
            </a:r>
          </a:p>
        </p:txBody>
      </p:sp>
      <p:sp>
        <p:nvSpPr>
          <p:cNvPr id="14" name="Blok"/>
          <p:cNvSpPr/>
          <p:nvPr/>
        </p:nvSpPr>
        <p:spPr>
          <a:xfrm>
            <a:off x="6940296" y="1737360"/>
            <a:ext cx="1463040" cy="54864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950" b="1" lang="cs-CZ">
                <a:solidFill>
                  <a:srgbClr val="FFFFFF"/>
                </a:solidFill>
              </a:rPr>
              <a:t>5 · CO HNED?</a:t>
            </a:r>
          </a:p>
        </p:txBody>
      </p:sp>
      <p:sp>
        <p:nvSpPr>
          <p:cNvPr id="15" name="Blok"/>
          <p:cNvSpPr/>
          <p:nvPr/>
        </p:nvSpPr>
        <p:spPr>
          <a:xfrm>
            <a:off x="6940296" y="2331720"/>
            <a:ext cx="1463040" cy="201168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200" lang="cs-CZ">
                <a:solidFill>
                  <a:srgbClr val="000000"/>
                </a:solidFill>
              </a:rPr>
              <a:t>písemné oznámení · uplatnění do 3 měsíců · přihláška před zveřejněním · utajení</a:t>
            </a:r>
          </a:p>
        </p:txBody>
      </p:sp>
      <p:sp>
        <p:nvSpPr>
          <p:cNvPr id="16" name="Blok"/>
          <p:cNvSpPr/>
          <p:nvPr/>
        </p:nvSpPr>
        <p:spPr>
          <a:xfrm>
            <a:off x="8513064" y="1737360"/>
            <a:ext cx="1463040" cy="548640"/>
          </a:xfrm>
          <a:prstGeom prst="roundRect">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950" b="1" lang="cs-CZ">
                <a:solidFill>
                  <a:srgbClr val="FFFFFF"/>
                </a:solidFill>
              </a:rPr>
              <a:t>6 · CO NÁLEŽÍ TVŮRCI?</a:t>
            </a:r>
          </a:p>
        </p:txBody>
      </p:sp>
      <p:sp>
        <p:nvSpPr>
          <p:cNvPr id="17" name="Blok"/>
          <p:cNvSpPr/>
          <p:nvPr/>
        </p:nvSpPr>
        <p:spPr>
          <a:xfrm>
            <a:off x="8513064" y="2331720"/>
            <a:ext cx="1463040" cy="201168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200" lang="cs-CZ">
                <a:solidFill>
                  <a:srgbClr val="000000"/>
                </a:solidFill>
              </a:rPr>
              <a:t>jméno a osobnostní práva · odměna a dodatečné vypořádání · portfolio</a:t>
            </a:r>
          </a:p>
        </p:txBody>
      </p:sp>
      <p:sp>
        <p:nvSpPr>
          <p:cNvPr id="18" name="Blok"/>
          <p:cNvSpPr/>
          <p:nvPr/>
        </p:nvSpPr>
        <p:spPr>
          <a:xfrm>
            <a:off x="10085832" y="1737360"/>
            <a:ext cx="1463040" cy="54864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950" b="1" lang="cs-CZ">
                <a:solidFill>
                  <a:srgbClr val="FFFFFF"/>
                </a:solidFill>
              </a:rPr>
              <a:t>7 · KDE A JAK ZHODNOTIT?</a:t>
            </a:r>
          </a:p>
        </p:txBody>
      </p:sp>
      <p:sp>
        <p:nvSpPr>
          <p:cNvPr id="19" name="Blok"/>
          <p:cNvSpPr/>
          <p:nvPr/>
        </p:nvSpPr>
        <p:spPr>
          <a:xfrm>
            <a:off x="10085832" y="2331720"/>
            <a:ext cx="1463040" cy="201168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200" lang="cs-CZ">
                <a:solidFill>
                  <a:srgbClr val="000000"/>
                </a:solidFill>
              </a:rPr>
              <a:t>území a rozhodné právo · licence · cizí práva obsažená v produktu</a:t>
            </a:r>
          </a:p>
        </p:txBody>
      </p:sp>
      <p:sp>
        <p:nvSpPr>
          <p:cNvPr id="20" name="Blok"/>
          <p:cNvSpPr/>
          <p:nvPr/>
        </p:nvSpPr>
        <p:spPr>
          <a:xfrm>
            <a:off x="649224" y="4480560"/>
            <a:ext cx="10899648" cy="68580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250" lang="cs-CZ">
                <a:solidFill>
                  <a:srgbClr val="FFFFFF"/>
                </a:solidFill>
              </a:rPr>
              <a:t>Každá odpověď se dokládá listinou: smlouvou a náplní práce, oznámením a uplatněním, zápisem, evidencí licencí.</a:t>
            </a:r>
          </a:p>
        </p:txBody>
      </p:sp>
      <p:sp>
        <p:nvSpPr>
          <p:cNvPr id="21" name="Text"/>
          <p:cNvSpPr txBox="1"/>
          <p:nvPr/>
        </p:nvSpPr>
        <p:spPr>
          <a:xfrm>
            <a:off x="649224" y="5257800"/>
            <a:ext cx="10881360" cy="457200"/>
          </a:xfrm>
          <a:prstGeom prst="rect">
            <a:avLst/>
          </a:prstGeom>
          <a:noFill/>
        </p:spPr>
        <p:txBody>
          <a:bodyPr wrap="square" lIns="0" rIns="0" tIns="0" bIns="0">
            <a:spAutoFit/>
          </a:bodyPr>
          <a:lstStyle/>
          <a:p>
            <a:pPr algn="l"/>
            <a:r>
              <a:rPr sz="1150" lang="cs-CZ">
                <a:solidFill>
                  <a:srgbClr val="50386F"/>
                </a:solidFill>
              </a:rPr>
              <a:t>Schéma je i osnovou odpovědi u ústní zkoušky.</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Co zavést: směrnice o duševním vlastnictví</a:t>
            </a:r>
          </a:p>
        </p:txBody>
      </p:sp>
      <p:sp>
        <p:nvSpPr>
          <p:cNvPr id="3" name="Content Placeholder 2"/>
          <p:cNvSpPr>
            <a:spLocks noGrp="1"/>
          </p:cNvSpPr>
          <p:nvPr>
            <p:ph idx="1" sz="half"/>
          </p:nvPr>
        </p:nvSpPr>
        <p:spPr/>
        <p:txBody>
          <a:bodyPr wrap="square"/>
          <a:lstStyle/>
          <a:p>
            <a:pPr/>
            <a:r>
              <a:rPr lang="cs-CZ"/>
              <a:t>Zaměstnavatel: osm částí vnitřní směrnice</a:t>
            </a:r>
          </a:p>
          <a:p>
            <a:pPr lvl="2"/>
            <a:r>
              <a:rPr sz="1350" b="1" lang="cs-CZ"/>
              <a:t>Působnost a pojmy</a:t>
            </a:r>
            <a:r>
              <a:rPr sz="1350" lang="cs-CZ"/>
              <a:t> – tvůrci, výsledky, vazba na smlouvy</a:t>
            </a:r>
          </a:p>
          <a:p>
            <a:pPr lvl="2"/>
            <a:r>
              <a:rPr sz="1350" b="1" lang="cs-CZ"/>
              <a:t>Oznamování</a:t>
            </a:r>
            <a:r>
              <a:rPr sz="1350" lang="cs-CZ"/>
              <a:t> – formulář, adresát, potvrzení data</a:t>
            </a:r>
          </a:p>
          <a:p>
            <a:pPr lvl="2"/>
            <a:r>
              <a:rPr sz="1350" b="1" lang="cs-CZ"/>
              <a:t>Rozhodnutí do 3 měsíců</a:t>
            </a:r>
            <a:r>
              <a:rPr sz="1350" lang="cs-CZ"/>
              <a:t> – uplatnit, uvolnit, utajit</a:t>
            </a:r>
          </a:p>
          <a:p>
            <a:pPr lvl="2"/>
            <a:r>
              <a:rPr sz="1350" b="1" lang="cs-CZ"/>
              <a:t>Odměny</a:t>
            </a:r>
            <a:r>
              <a:rPr sz="1350" lang="cs-CZ"/>
              <a:t> – sazebník, podíl z výnosů, dodatečné vypořádání</a:t>
            </a:r>
          </a:p>
          <a:p>
            <a:pPr lvl="2"/>
            <a:r>
              <a:rPr sz="1350" b="1" lang="cs-CZ"/>
              <a:t>Publikace a portfolio</a:t>
            </a:r>
            <a:r>
              <a:rPr sz="1350" lang="cs-CZ"/>
              <a:t> – schválení před zveřejněním</a:t>
            </a:r>
          </a:p>
          <a:p>
            <a:pPr lvl="2"/>
            <a:r>
              <a:rPr sz="1350" b="1" lang="cs-CZ"/>
              <a:t>Cizí práva</a:t>
            </a:r>
            <a:r>
              <a:rPr sz="1350" lang="cs-CZ"/>
              <a:t> – software, otevřené licence, obrázky, AI</a:t>
            </a:r>
          </a:p>
          <a:p>
            <a:pPr lvl="2"/>
            <a:r>
              <a:rPr sz="1350" b="1" lang="cs-CZ"/>
              <a:t>Externisté a studenti</a:t>
            </a:r>
            <a:r>
              <a:rPr sz="1350" lang="cs-CZ"/>
              <a:t> – smlouva před zahájením práce</a:t>
            </a:r>
          </a:p>
          <a:p>
            <a:pPr lvl="2"/>
            <a:r>
              <a:rPr sz="1350" b="1" lang="cs-CZ"/>
              <a:t>Registr a odchody</a:t>
            </a:r>
            <a:r>
              <a:rPr sz="1350" lang="cs-CZ"/>
              <a:t> – evidence práv, výstupní protokol</a:t>
            </a:r>
          </a:p>
        </p:txBody>
      </p:sp>
      <p:sp>
        <p:nvSpPr>
          <p:cNvPr id="4" name="Content Placeholder 3"/>
          <p:cNvSpPr>
            <a:spLocks noGrp="1"/>
          </p:cNvSpPr>
          <p:nvPr>
            <p:ph idx="2" sz="half"/>
          </p:nvPr>
        </p:nvSpPr>
        <p:spPr/>
        <p:txBody>
          <a:bodyPr wrap="square"/>
          <a:lstStyle/>
          <a:p>
            <a:pPr/>
            <a:r>
              <a:rPr lang="cs-CZ"/>
              <a:t>Zaměstnanec / tvůrce</a:t>
            </a:r>
          </a:p>
          <a:p>
            <a:pPr lvl="2"/>
            <a:r>
              <a:rPr sz="1350" lang="cs-CZ"/>
              <a:t>Vědět, co ze své práce vlastní a co vykonává zaměstnavatel</a:t>
            </a:r>
          </a:p>
          <a:p>
            <a:pPr lvl="2"/>
            <a:r>
              <a:rPr sz="1350" lang="cs-CZ"/>
              <a:t>Oznamovat písemně a včas; nezveřejňovat před přihláškou</a:t>
            </a:r>
          </a:p>
          <a:p>
            <a:pPr lvl="2"/>
            <a:r>
              <a:rPr sz="1350" lang="cs-CZ"/>
              <a:t>Hlídat lhůtu tří měsíců a nárok na odměnu</a:t>
            </a:r>
          </a:p>
          <a:p>
            <a:pPr lvl="2"/>
            <a:r>
              <a:rPr sz="1350" lang="cs-CZ"/>
              <a:t>Sjednat si portfolio, uvádění jména, podíl na výnosech</a:t>
            </a:r>
          </a:p>
          <a:p>
            <a:pPr lvl="2"/>
            <a:r>
              <a:rPr sz="1350" lang="cs-CZ"/>
              <a:t>Vedlejší projekty: mimo náplň práce a bez prostředků zaměstnavatele; shodná výdělečná činnost jen se souhlasem; výjimka: vědecká, pedagogická, publicistická, literární a umělecká činnost (§ 304 ZP)</a:t>
            </a:r>
          </a:p>
          <a:p>
            <a:pPr lvl="2"/>
            <a:r>
              <a:rPr sz="1350" lang="cs-CZ"/>
              <a:t>Nové povinnosti jen smlouvou, nikoli vnitřním předpisem (L2)</a:t>
            </a:r>
          </a:p>
          <a:p>
            <a:pPr lvl="2"/>
            <a:r>
              <a:rPr sz="1350" lang="cs-CZ"/>
              <a:t>Vzory doložek – v poznámkách</a:t>
            </a:r>
          </a:p>
        </p:txBody>
      </p:sp>
      <p:sp>
        <p:nvSpPr>
          <p:cNvPr id="5" name="Zápatí"/>
          <p:cNvSpPr>
            <a:spLocks noGrp="1"/>
          </p:cNvSpPr>
          <p:nvPr>
            <p:ph type="ftr" sz="quarter" idx="11"/>
          </p:nvPr>
        </p:nvSpPr>
        <p:spPr/>
        <p:txBody>
          <a:bodyPr/>
          <a:lstStyle/>
          <a:p>
            <a:r>
              <a:rPr lang="cs-CZ"/>
              <a:t>Duševní vlastnictví v pracovněprávních vztazích | Lekce 12 | právní stav k 28. 9. 2026</a:t>
            </a:r>
          </a:p>
        </p:txBody>
      </p:sp>
      <p:sp>
        <p:nvSpPr>
          <p:cNvPr id="6" name="Číslo snímku"/>
          <p:cNvSpPr>
            <a:spLocks noGrp="1"/>
          </p:cNvSpPr>
          <p:nvPr>
            <p:ph type="sldNum" sz="quarter" idx="12"/>
          </p:nvPr>
        </p:nvSpPr>
        <p:spPr/>
        <p:txBody>
          <a:bodyPr/>
          <a:lstStyle/>
          <a:p>
            <a:fld id="{BB8271AA-9D7D-425E-81A7-514B63D18126}" type="slidenum">
              <a:rPr lang="cs-CZ"/>
              <a:t>1</a:t>
            </a:fld>
            <a:endParaRPr lang="cs-CZ"/>
          </a:p>
        </p:txBody>
      </p:sp>
      <p:sp>
        <p:nvSpPr>
          <p:cNvPr id="7"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Ověření: pět otázek zkouškového typu</a:t>
            </a:r>
          </a:p>
        </p:txBody>
      </p:sp>
      <p:sp>
        <p:nvSpPr>
          <p:cNvPr id="3" name="Content Placeholder 2"/>
          <p:cNvSpPr>
            <a:spLocks noGrp="1"/>
          </p:cNvSpPr>
          <p:nvPr>
            <p:ph idx="1"/>
          </p:nvPr>
        </p:nvSpPr>
        <p:spPr/>
        <p:txBody>
          <a:bodyPr wrap="square"/>
          <a:lstStyle/>
          <a:p>
            <a:pPr lvl="2"/>
            <a:r>
              <a:rPr sz="1600" b="1" lang="cs-CZ"/>
              <a:t>1</a:t>
            </a:r>
            <a:r>
              <a:rPr sz="1600" lang="cs-CZ"/>
              <a:t> · Grafik na dohodu o pracovní činnosti vytvořil logo. Kdo je autorem, kdo vykonává majetková práva a kdo smí logo přihlásit jako ochrannou známku?</a:t>
            </a:r>
          </a:p>
          <a:p>
            <a:pPr lvl="2"/>
            <a:r>
              <a:rPr sz="1600" b="1" lang="cs-CZ"/>
              <a:t>2</a:t>
            </a:r>
            <a:r>
              <a:rPr sz="1600" lang="cs-CZ"/>
              <a:t> · Zaměstnankyně písemně oznámila vynález. Co musí zaměstnavatel udělat, do kdy – a co nastane, neudělá-li nic? Jak by tomu bylo podle německého práva?</a:t>
            </a:r>
          </a:p>
          <a:p>
            <a:pPr lvl="2"/>
            <a:r>
              <a:rPr sz="1600" b="1" lang="cs-CZ"/>
              <a:t>3</a:t>
            </a:r>
            <a:r>
              <a:rPr sz="1600" lang="cs-CZ"/>
              <a:t> · Která práva nabývá zaměstnavatel originárně, která na něj přecházejí a která jen vykonává? Ke každé skupině uveďte příklad.</a:t>
            </a:r>
          </a:p>
          <a:p>
            <a:pPr lvl="2"/>
            <a:r>
              <a:rPr sz="1600" b="1" lang="cs-CZ"/>
              <a:t>4</a:t>
            </a:r>
            <a:r>
              <a:rPr sz="1600" lang="cs-CZ"/>
              <a:t> · Programátorka a původkyně vynálezu žádají podíl z licenčních výnosů. Která z nich má nárok ze zákona a proč?</a:t>
            </a:r>
          </a:p>
          <a:p>
            <a:pPr lvl="2"/>
            <a:r>
              <a:rPr sz="1600" b="1" lang="cs-CZ"/>
              <a:t>5</a:t>
            </a:r>
            <a:r>
              <a:rPr sz="1600" lang="cs-CZ"/>
              <a:t> · Zaměstnanec vygeneroval nástrojem AI text a obrázek pro kampaň. Vzniklo dílo? Kdo k němu má práva a jaká rizika a povinnosti z užití plynou?</a:t>
            </a:r>
          </a:p>
          <a:p>
            <a:pPr lvl="1">
              <a:spcBef>
                <a:spcPts val="1400"/>
              </a:spcBef>
            </a:pPr>
            <a:r>
              <a:rPr sz="1500" lang="cs-CZ"/>
              <a:t>Odpovědi písemně; vyhodnocení společně. Návrh okruhů k ústní zkoušce v poznámkách.</a:t>
            </a:r>
          </a:p>
        </p:txBody>
      </p:sp>
      <p:sp>
        <p:nvSpPr>
          <p:cNvPr id="4" name="Zápatí"/>
          <p:cNvSpPr>
            <a:spLocks noGrp="1"/>
          </p:cNvSpPr>
          <p:nvPr>
            <p:ph type="ftr" sz="quarter" idx="11"/>
          </p:nvPr>
        </p:nvSpPr>
        <p:spPr/>
        <p:txBody>
          <a:bodyPr/>
          <a:lstStyle/>
          <a:p>
            <a:r>
              <a:rPr lang="cs-CZ"/>
              <a:t>Duševní vlastnictví v pracovněprávních vztazích | Lekce 12 | právní stav k 28. 9. 2026</a:t>
            </a:r>
          </a:p>
        </p:txBody>
      </p:sp>
      <p:sp>
        <p:nvSpPr>
          <p:cNvPr id="5" name="Číslo snímku"/>
          <p:cNvSpPr>
            <a:spLocks noGrp="1"/>
          </p:cNvSpPr>
          <p:nvPr>
            <p:ph type="sldNum" sz="quarter" idx="12"/>
          </p:nvPr>
        </p:nvSpPr>
        <p:spPr/>
        <p:txBody>
          <a:bodyPr/>
          <a:lstStyle/>
          <a:p>
            <a:fld id="{A26670F5-63EE-4517-98E0-6A1FC81FFB01}"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Diskuse: zpět k prověrce investora</a:t>
            </a:r>
          </a:p>
        </p:txBody>
      </p:sp>
      <p:sp>
        <p:nvSpPr>
          <p:cNvPr id="3" name="Content Placeholder 2"/>
          <p:cNvSpPr>
            <a:spLocks noGrp="1"/>
          </p:cNvSpPr>
          <p:nvPr>
            <p:ph idx="1"/>
          </p:nvPr>
        </p:nvSpPr>
        <p:spPr/>
        <p:txBody>
          <a:bodyPr wrap="square"/>
          <a:lstStyle/>
          <a:p>
            <a:pPr/>
            <a:r>
              <a:rPr lang="cs-CZ"/>
              <a:t>Podle čeho má firma nápravu seřadit?</a:t>
            </a:r>
          </a:p>
          <a:p>
            <a:pPr lvl="2"/>
            <a:r>
              <a:rPr sz="1600" lang="cs-CZ"/>
              <a:t>Hlasujte znovu – změnil se váš názor?</a:t>
            </a:r>
          </a:p>
          <a:p>
            <a:pPr lvl="2"/>
            <a:r>
              <a:rPr sz="1600" lang="cs-CZ"/>
              <a:t>Klíč: nevratnost → chybějící titul → proces; hodnota aktiva rozhoduje až uvnitř každé skupiny</a:t>
            </a:r>
          </a:p>
          <a:p>
            <a:pPr lvl="2"/>
            <a:r>
              <a:rPr sz="1600" lang="cs-CZ"/>
              <a:t>Varianta: nejde o firmu, ale o veřejnou výzkumnou instituci a výsledky vznikly s veřejnou podporou – co se změní?</a:t>
            </a:r>
          </a:p>
          <a:p>
            <a:pPr lvl="2"/>
            <a:r>
              <a:rPr sz="1600" lang="cs-CZ"/>
              <a:t>Vaše sporné otázky z lekcí 1–11: co říká zákon, co je výklad, jak by to vyřešila smlouva</a:t>
            </a:r>
          </a:p>
          <a:p>
            <a:pPr lvl="2"/>
            <a:r>
              <a:rPr sz="1600" lang="cs-CZ"/>
              <a:t>Řešení a argumentace v poznámkách</a:t>
            </a:r>
          </a:p>
        </p:txBody>
      </p:sp>
      <p:sp>
        <p:nvSpPr>
          <p:cNvPr id="4" name="Zápatí"/>
          <p:cNvSpPr>
            <a:spLocks noGrp="1"/>
          </p:cNvSpPr>
          <p:nvPr>
            <p:ph type="ftr" sz="quarter" idx="11"/>
          </p:nvPr>
        </p:nvSpPr>
        <p:spPr/>
        <p:txBody>
          <a:bodyPr/>
          <a:lstStyle/>
          <a:p>
            <a:r>
              <a:rPr lang="cs-CZ"/>
              <a:t>Duševní vlastnictví v pracovněprávních vztazích | Lekce 12 | právní stav k 28. 9. 2026</a:t>
            </a:r>
          </a:p>
        </p:txBody>
      </p:sp>
      <p:sp>
        <p:nvSpPr>
          <p:cNvPr id="5" name="Číslo snímku"/>
          <p:cNvSpPr>
            <a:spLocks noGrp="1"/>
          </p:cNvSpPr>
          <p:nvPr>
            <p:ph type="sldNum" sz="quarter" idx="12"/>
          </p:nvPr>
        </p:nvSpPr>
        <p:spPr/>
        <p:txBody>
          <a:bodyPr/>
          <a:lstStyle/>
          <a:p>
            <a:fld id="{6C57F40B-7161-4930-B0B7-8BC78993A0CC}"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12</a:t>
            </a:r>
          </a:p>
        </p:txBody>
      </p:sp>
      <p:sp>
        <p:nvSpPr>
          <p:cNvPr id="7" name="Samostudium a příště"/>
          <p:cNvSpPr/>
          <p:nvPr/>
        </p:nvSpPr>
        <p:spPr>
          <a:xfrm>
            <a:off x="649224" y="4983480"/>
            <a:ext cx="10881360" cy="86868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l"/>
            <a:r>
              <a:rPr sz="1250" b="1" lang="cs-CZ">
                <a:solidFill>
                  <a:srgbClr val="000000"/>
                </a:solidFill>
              </a:rPr>
              <a:t>Literatura:</a:t>
            </a:r>
            <a:r>
              <a:rPr sz="1250" lang="cs-CZ">
                <a:solidFill>
                  <a:srgbClr val="000000"/>
                </a:solidFill>
              </a:rPr>
              <a:t> JAKL 2017 · SRSTKA 2019 · KOUKAL 2019 · TELEC 2012 · KŘÍŽ 2010 · MYŠKA 2014</a:t>
            </a:r>
          </a:p>
          <a:p>
            <a:pPr algn="l"/>
            <a:r>
              <a:rPr sz="1250" b="1" lang="cs-CZ">
                <a:solidFill>
                  <a:srgbClr val="000000"/>
                </a:solidFill>
              </a:rPr>
              <a:t>Ke zkoušce:</a:t>
            </a:r>
            <a:r>
              <a:rPr sz="1250" lang="cs-CZ">
                <a:solidFill>
                  <a:srgbClr val="000000"/>
                </a:solidFill>
              </a:rPr>
              <a:t> souhrnné tabulky a tři techniky (L3) · lhůty a sedm otázek z této lekce · úvodní situace lekcí s řešením · sporná místa s argumenty obou stran</a:t>
            </a:r>
          </a:p>
        </p:txBody>
      </p:sp>
    </p:spTree>
  </p:cSld>
  <p:clrMapOvr>
    <a:masterClrMapping/>
  </p:clrMapOvr>
</p:sld>
</file>

<file path=ppt/theme/theme1.xml><?xml version="1.0" encoding="utf-8"?>
<a:theme xmlns:a="http://schemas.openxmlformats.org/drawingml/2006/main" name="Motiv Office">
  <a:themeElements>
    <a:clrScheme name="CEVRO">
      <a:dk1>
        <a:srgbClr val="000000"/>
      </a:dk1>
      <a:lt1>
        <a:srgbClr val="FFFFFF"/>
      </a:lt1>
      <a:dk2>
        <a:srgbClr val="575756"/>
      </a:dk2>
      <a:lt2>
        <a:srgbClr val="E7E6E6"/>
      </a:lt2>
      <a:accent1>
        <a:srgbClr val="50386F"/>
      </a:accent1>
      <a:accent2>
        <a:srgbClr val="50386F"/>
      </a:accent2>
      <a:accent3>
        <a:srgbClr val="EA8B2D"/>
      </a:accent3>
      <a:accent4>
        <a:srgbClr val="EA8B2D"/>
      </a:accent4>
      <a:accent5>
        <a:srgbClr val="E9E9E9"/>
      </a:accent5>
      <a:accent6>
        <a:srgbClr val="D2D2D2"/>
      </a:accent6>
      <a:hlink>
        <a:srgbClr val="0563C1"/>
      </a:hlink>
      <a:folHlink>
        <a:srgbClr val="954F72"/>
      </a:folHlink>
    </a:clrScheme>
    <a:fontScheme name="Cevr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VRO_prezentace" id="{485F1B51-4886-4BEE-9303-EA422C81D8B6}" vid="{D8B64059-E0AD-44A6-B997-6DC8C4E55893}"/>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BAB6EA75DC9234BB8F7FC7985B6540D" ma:contentTypeVersion="17" ma:contentTypeDescription="Vytvoří nový dokument" ma:contentTypeScope="" ma:versionID="802e1200a6f1edf4a5c0acec655da554">
  <xsd:schema xmlns:xsd="http://www.w3.org/2001/XMLSchema" xmlns:xs="http://www.w3.org/2001/XMLSchema" xmlns:p="http://schemas.microsoft.com/office/2006/metadata/properties" xmlns:ns2="08506671-b2d8-4009-9f63-6b725a8908a0" xmlns:ns3="c96b063f-72a7-4d2b-b06d-4ecda669bddf" targetNamespace="http://schemas.microsoft.com/office/2006/metadata/properties" ma:root="true" ma:fieldsID="643927d2b1d20851b2bc9ade87ce8cba" ns2:_="" ns3:_="">
    <xsd:import namespace="08506671-b2d8-4009-9f63-6b725a8908a0"/>
    <xsd:import namespace="c96b063f-72a7-4d2b-b06d-4ecda669bdd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506671-b2d8-4009-9f63-6b725a8908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Značky obrázků" ma:readOnly="false" ma:fieldId="{5cf76f15-5ced-4ddc-b409-7134ff3c332f}" ma:taxonomyMulti="true" ma:sspId="b6f0447c-396c-41cb-bb8f-c4232058b85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6b063f-72a7-4d2b-b06d-4ecda669bddf" elementFormDefault="qualified">
    <xsd:import namespace="http://schemas.microsoft.com/office/2006/documentManagement/types"/>
    <xsd:import namespace="http://schemas.microsoft.com/office/infopath/2007/PartnerControls"/>
    <xsd:element name="SharedWithUsers" ma:index="18" nillable="true" ma:displayName="Sdílí se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dílené s podrobnostmi" ma:internalName="SharedWithDetails" ma:readOnly="true">
      <xsd:simpleType>
        <xsd:restriction base="dms:Note">
          <xsd:maxLength value="255"/>
        </xsd:restriction>
      </xsd:simpleType>
    </xsd:element>
    <xsd:element name="TaxCatchAll" ma:index="23" nillable="true" ma:displayName="Taxonomy Catch All Column" ma:hidden="true" ma:list="{a366da5d-a729-4ea0-a3c6-0f5c6526b4ca}" ma:internalName="TaxCatchAll" ma:showField="CatchAllData" ma:web="c96b063f-72a7-4d2b-b06d-4ecda669bd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92CE057-8B81-4FF9-B431-B5860F0462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506671-b2d8-4009-9f63-6b725a8908a0"/>
    <ds:schemaRef ds:uri="c96b063f-72a7-4d2b-b06d-4ecda669bd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DF6AD68-1977-4ED0-9D33-7965F88689B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152</TotalTime>
  <Words>905</Words>
  <Application>Microsoft Office PowerPoint</Application>
  <PresentationFormat>Širokoúhlá obrazovka</PresentationFormat>
  <Paragraphs>114</Paragraphs>
  <Slides>12</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12</vt:i4>
      </vt:variant>
    </vt:vector>
  </HeadingPairs>
  <TitlesOfParts>
    <vt:vector size="16" baseType="lpstr">
      <vt:lpstr>Aptos</vt:lpstr>
      <vt:lpstr>Arial</vt:lpstr>
      <vt:lpstr>Calibri</vt:lpstr>
      <vt:lpstr>Motiv Office</vt:lpstr>
      <vt:lpstr>POWERPOINT  PRESENTATION TITLE,  MAXIMUM FIVE LINES,   LIGNED BOTTOM LEFT,  NO HYPHENATION</vt:lpstr>
      <vt:lpstr>Prezentace aplikace PowerPoint</vt:lpstr>
      <vt:lpstr>CHAPTER TITLE, MAXIMUM FIVE LINES, ALIGNED BOTTOM LEFT, NO HYPHENATION</vt:lpstr>
      <vt:lpstr>ONE LINE HEADLINE, ON THE LEFT</vt:lpstr>
      <vt:lpstr>ONE LINE HEADLINE, ON THE LEFT</vt:lpstr>
      <vt:lpstr>ONE LINE HEADLINE, ON THE LEFT</vt:lpstr>
      <vt:lpstr>ONE LINE HEADLINE, ON THE LEFT</vt:lpstr>
      <vt:lpstr>ONE LINE HEADLINE, ON THE LEFT</vt:lpstr>
      <vt:lpstr>TITLE IN TWO LINES MAXIMUM, ON THE LEFT, NO HYPHENATION</vt:lpstr>
      <vt:lpstr>Prezentace aplikace PowerPoint</vt:lpstr>
      <vt:lpstr>Prezentace aplikace PowerPoint</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Duševní vlastnictví v pracovněprávních vztazích – Lekce 12 (zkrácená verze)</dc:title>
  <dc:creator>JUDr. Ján Matejka, Ph.D.</dc:creator>
  <cp:lastModifiedBy>JUDr. Ján Matejka, Ph.D.</cp:lastModifiedBy>
  <cp:revision>2</cp:revision>
  <dcterms:created xsi:type="dcterms:W3CDTF">2026-10-06T08:00:00Z</dcterms:created>
  <dcterms:modified xsi:type="dcterms:W3CDTF">2026-10-06T10:00:00Z</dcterms:modified>
  <dc:subject>Shrnutí předmětu a trendy: lhůty, nová judikatura 2025–2026, umělá inteligence, výhled</dc:subject>
  <cp:keywords>duševní vlastnictví; pracovní právo; CEVRO Univerzita; právní stav k 28. 9. 2026</cp:keywords>
  <dc:description>Zkrácená verze lekce 12, opravené vydání ze 6. 10. 2026 (zpřesnění shodná s opraveným vydáním plné lekce); dosavadní soubory zůstávají beze změny.</dc:description>
</cp:coreProperties>
</file>