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24.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16"/>
  </p:notesMasterIdLst>
  <p:handoutMasterIdLst>
    <p:handoutMasterId r:id="rId17"/>
  </p:handoutMasterIdLst>
  <p:sldIdLst>
    <p:sldId id="256" r:id="rId10"/>
    <p:sldId id="257" r:id="rId11"/>
    <p:sldId id="258" r:id="rId12"/>
    <p:sldId id="259" r:id="rId13"/>
    <p:sldId id="260" r:id="rId14"/>
    <p:sldId id="261" r:id="rId15"/>
    <p:sldId id="262" r:id="rId9"/>
    <p:sldId id="263" r:id="rId8"/>
    <p:sldId id="264" r:id="rId7"/>
    <p:sldId id="265" r:id="rId6"/>
    <p:sldId id="268" r:id="rId22"/>
    <p:sldId id="269" r:id="rId23"/>
    <p:sldId id="279" r:id="rId33"/>
    <p:sldId id="282" r:id="rId3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82" autoAdjust="0"/>
    <p:restoredTop sz="95928"/>
  </p:normalViewPr>
  <p:slideViewPr>
    <p:cSldViewPr snapToGrid="0">
      <p:cViewPr varScale="1">
        <p:scale>
          <a:sx n="113" d="100"/>
          <a:sy n="113" d="100"/>
        </p:scale>
        <p:origin x="606" y="102"/>
      </p:cViewPr>
      <p:guideLst/>
    </p:cSldViewPr>
  </p:slideViewPr>
  <p:outlineViewPr>
    <p:cViewPr>
      <p:scale>
        <a:sx n="33" d="100"/>
        <a:sy n="33" d="100"/>
      </p:scale>
      <p:origin x="0" y="-7768"/>
    </p:cViewPr>
  </p:outlineViewPr>
  <p:notesTextViewPr>
    <p:cViewPr>
      <p:scale>
        <a:sx n="1" d="1"/>
        <a:sy n="1" d="1"/>
      </p:scale>
      <p:origin x="0" y="0"/>
    </p:cViewPr>
  </p:notesTextViewPr>
  <p:notesViewPr>
    <p:cSldViewPr snapToGrid="0">
      <p:cViewPr varScale="1">
        <p:scale>
          <a:sx n="87" d="100"/>
          <a:sy n="87" d="100"/>
        </p:scale>
        <p:origin x="2696" y="192"/>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slideMaster" Target="slideMasters/slideMaster1.xml"/><Relationship Id="rId6" Type="http://schemas.openxmlformats.org/officeDocument/2006/relationships/slide" Target="slides/slide10.xml"/><Relationship Id="rId7" Type="http://schemas.openxmlformats.org/officeDocument/2006/relationships/slide" Target="slides/slide9.xml"/><Relationship Id="rId8" Type="http://schemas.openxmlformats.org/officeDocument/2006/relationships/slide" Target="slides/slide8.xml"/><Relationship Id="rId9" Type="http://schemas.openxmlformats.org/officeDocument/2006/relationships/slide" Target="slides/slide7.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slide" Target="slides/slide11.xml"/><Relationship Id="rId23" Type="http://schemas.openxmlformats.org/officeDocument/2006/relationships/slide" Target="slides/slide12.xml"/><Relationship Id="rId33" Type="http://schemas.openxmlformats.org/officeDocument/2006/relationships/slide" Target="slides/slide13.xml"/><Relationship Id="rId36" Type="http://schemas.openxmlformats.org/officeDocument/2006/relationships/slide" Target="slides/slide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69481172-56BA-6C88-168E-D96C21B47D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0C878F87-09B6-0DE1-6A0A-D3E83B35E1D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3439F6-3E71-9744-A5FD-F8360DC2B55B}" type="datetimeFigureOut">
              <a:rPr lang="cs-CZ" smtClean="0"/>
              <a:t>24.01.2025</a:t>
            </a:fld>
            <a:endParaRPr lang="cs-CZ"/>
          </a:p>
        </p:txBody>
      </p:sp>
      <p:sp>
        <p:nvSpPr>
          <p:cNvPr id="4" name="Zástupný symbol pro zápatí 3">
            <a:extLst>
              <a:ext uri="{FF2B5EF4-FFF2-40B4-BE49-F238E27FC236}">
                <a16:creationId xmlns:a16="http://schemas.microsoft.com/office/drawing/2014/main" id="{7E02C864-4460-15D6-DE8C-0E643C3EE14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625D8B96-87C9-2E0D-8058-68FEE7E1CC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FE44AF-43CC-394B-BC78-30B75A456210}" type="slidenum">
              <a:rPr lang="cs-CZ" smtClean="0"/>
              <a:t>‹#›</a:t>
            </a:fld>
            <a:endParaRPr lang="cs-CZ"/>
          </a:p>
        </p:txBody>
      </p:sp>
    </p:spTree>
    <p:extLst>
      <p:ext uri="{BB962C8B-B14F-4D97-AF65-F5344CB8AC3E}">
        <p14:creationId xmlns:p14="http://schemas.microsoft.com/office/powerpoint/2010/main" val="1540279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23E5-E723-4485-9A71-51DD2E0513A0}" type="datetimeFigureOut">
              <a:rPr lang="cs-CZ" smtClean="0"/>
              <a:t>24.01.2025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C3DE-2A43-4B52-8ED0-7B171497C052}" type="slidenum">
              <a:rPr lang="cs-CZ" smtClean="0"/>
              <a:t>‹#›</a:t>
            </a:fld>
            <a:endParaRPr lang="cs-CZ"/>
          </a:p>
        </p:txBody>
      </p:sp>
    </p:spTree>
    <p:extLst>
      <p:ext uri="{BB962C8B-B14F-4D97-AF65-F5344CB8AC3E}">
        <p14:creationId xmlns:p14="http://schemas.microsoft.com/office/powerpoint/2010/main" val="161344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Přivítání. Deset lekcí jsme řešili, komu výsledek tvůrčí práce zaměstnance patří – autorské dílo, software, vzor, známka, vynález, a to i přes hranice. Dnes otázku obrátíme: jak se s takovým výsledkem nakládá. Základním nástrojem je licence – oprávnění k výkonu práva duševního vlastnictví, které poskytovatel dává nabyvateli, aniž se práva vzdává (§ 2358 OZ). Pracovněprávní rozměr má licencování trojí. Za prvé: kdo smí licenci k zaměstnaneckému výsledku udělit – zaměstnavatel, zaměstnanec, nebo oba – a kdy k tomu potřebuje svolení tvůrce či spolumajitele. Za druhé: co z licenčních výnosů náleží tvůrci – původci vynálezu, autorovi díla, programátorovi. Za třetí: jak zaměstnanci do firmy licence „přinášejí“ (otevřený software, vlastní starší díla) a jak je z ní „vynášejí“ (zveřejnění kódu, vedlejší projekty).</a:t>
            </a:r>
          </a:p>
          <a:p/>
          <a:p>
            <a:r>
              <a:rPr lang="cs-CZ"/>
              <a:t>METODIKA: Připomeňte domácí přípravu – § 2358–2389 občanského zákoníku, § 14 zákona o vynálezech, § 18 zákona o ochranných známkách, § 58 odst. 1 autorského zákona. Lekce navazuje na lekce 4 a 5 (zaměstnanecké dílo, software), 8 (odměna původce) a 10 (zahraniční modely).</a:t>
            </a:r>
          </a:p>
          <a:p/>
          <a:p>
            <a:r>
              <a:rPr lang="cs-CZ"/>
              <a:t>PŘECHOD: Cíle lekce.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Čtyři výsledky učení. Za prvé rozlišit převod práva, licenci, podlicenci, postoupení licence a výkon majetkových práv ze zákona – pět různých právních titulů, které praxe často zaměňuje (§ 2358–2365 OZ; § 58 odst. 1 AZ). Za druhé určit, kdo může licencovat zaměstnanecký výsledek – dílo, software, vynález, vzor, známku – a kdy je třeba svolení tvůrce nebo spolumajitele. Za třetí sestavit licenční smlouvu: forma, výhradnost, rozsah, odměna, zápis do rejstříku, výpověď (§ 2358–2376 OZ; § 14 ZV; § 18 ZOZ; § 32 ZPV). Za čtvrté posoudit rizika: veřejné licence v kódu zaměstnanců, soutěžněprávní meze licenčních doložek podle nového nařízení Komise (EU) 2026/877 a nároky tvůrců na podíl z licenčních výnosů.</a:t>
            </a:r>
          </a:p>
          <a:p/>
          <a:p>
            <a:r>
              <a:rPr lang="cs-CZ"/>
              <a:t>METODIKA: Dnes neřešíme kolektivní správu práv, daně z licenčních příjmů ani oceňování nehmotného majetku. Zahraniční právo jen tam, kde navazuje na lekci 10 (německé směrnice k odměně).</a:t>
            </a:r>
          </a:p>
          <a:p/>
          <a:p>
            <a:r>
              <a:rPr lang="cs-CZ"/>
              <a:t>PŘECHOD: Úvodní situace.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Modelová situace. Výrobce chytrých hodinek nabízí softwarové firmě smlouvu: chce „výhradní celosvětovou licenci na veškerou technologii“ – aplikaci, senzorovou kalibraci tras, kompresi tras, ikony, fotografie tras i značku. Stav práv: kód a ikony vytvořili zaměstnanci; užitný vzor na kalibraci má firma společně s externím spolupůvodcem; fotografie dodal fotograf na smlouvu o dílo; aplikace obsahuje modul pod GPL; evropská patentová přihláška na kompresi a přihláška známky znějí na firmu. Jednatel je nadšen: „Všechno vzniklo u nás, podepíšeme to zítra.“ Tvůrci se ale ozývají: původci se ptají na podíl z licenčních poplatků; grafik a fotograf, zda se jich někdo zeptá. Otázka k hlasování: co z toho může firma licencovat hned a sama – (a) vše, vzniklo to ve firmě a za její peníze; (b) jen část, podle toho, kdo má u které položky právo; (c) nic, ke všemu je třeba souhlas tvůrců?</a:t>
            </a:r>
          </a:p>
          <a:p/>
          <a:p>
            <a:r>
              <a:rPr lang="cs-CZ"/>
              <a:t>PŘECHOD: Nejprve základní rozlišení – převod, licence, výkon práv.</a:t>
            </a:r>
          </a:p>
          <a:p/>
          <a:p>
            <a:r>
              <a:rPr lang="cs-CZ"/>
              <a:t>ZDROJE: Zákon č. 89/2012 Sb., občanský zákoník, § 1 odst. 2, § 430, 431, 504, 582, 1120, 1746 odst. 2, 2175, 2178, 2180 odst. 3, 2358–2389, 2914, 2985, 3029 odst. 1, znění od 1. 1. 2026 – https://e-sbirka.gov.cz/sb/2012/89; Zákon č. 121/2000 Sb., autorský zákon, § 8, 11, 12, 26, 41, 58, 59, 61, 66 odst. 6–7, znění od 1. 7. 2025 – https://e-sbirka.gov.cz/sb/2000/121; Zákon č. 527/1990 Sb., o vynálezech a zlepšovacích návrzích, § 9–11, 14–16, 19, 20, 28, 29, 69, 73, 74, znění od 1. 2. 2022 – https://e-sbirka.gov.cz/sb/1990/527; Zákon č. 478/1992 Sb., o užitných vzorech, § 12 odst. 2, § 21 odst. 2, znění od 1. 2. 2022 – https://e-sbirka.gov.cz/sb/1992/478</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Tři způsoby, jak se k výsledku dostane někdo jiný než tvůrce. (1) Převod práva: právo mění majitele. Průmyslová práva převoditelná jsou: patent písemnou smlouvou, která nabývá účinnosti vůči třetím osobám zápisem do patentového rejstříku (§ 15 ZV); užitný vzor obdobně (§ 12 odst. 2, § 21 odst. 2 zák. č. 478/1992 Sb.); zapsaný průmyslový vzor písemnou smlouvou účinnou vůči třetím osobám zápisem (§ 30 ZPV); ochranná známka písemnou smlouvou, přičemž převod nabývá účinky až zápisem do rejstříku (§ 15 odst. 1 a 3 ZOZ); evropská patentová přihláška písemně s podpisy stran (čl. 72 EPC). Autorská práva převést nelze – majetková (§ 26 odst. 1 AZ) ani osobnostní (§ 11 odst. 4 AZ). (2) Licence: právo zůstává poskytovateli, nabyvatel získává oprávnění k jeho výkonu v ujednaném omezeném nebo neomezeném rozsahu (§ 2358 odst. 1 OZ). U díla to autorský zákon říká výslovně: poskytnutím oprávnění právo autorovi nezaniká, vzniká mu jen povinnost strpět zásah v rozsahu smlouvy (§ 12 odst. 2 AZ). (3) Výkon práv ze zákona: není-li sjednáno jinak, zaměstnavatel vykonává svým jménem a na svůj účet majetková práva autora k zaměstnaneckému dílu (§ 58 odst. 1 AZ) – není to převod ani licence, ale zákonné oprávnění, jehož součástí je i udělování licencí třetím osobám. U vynálezu, užitného vzoru a průmyslového vzoru naopak právo na ochranu na zaměstnavatele přechází, není-li smlouvou stanoveno jinak (§ 9 odst. 1 ZV; § 13 odst. 1 ZPV); uplatní-li je zaměstnavatel včas, podává přihlášku svým jménem a po udělení patentu nebo zápisu vzoru licencuje jako každý jiný majitel (§ 11 odst. 1 ZV; § 32 ZPV).</a:t>
            </a:r>
          </a:p>
          <a:p/>
          <a:p>
            <a:r>
              <a:rPr lang="cs-CZ"/>
              <a:t>Spodní řada schématu ukazuje tři „druhé kroky“, které se pletou: podlicence (nabyvatel dává oprávnění dál – jen bylo-li to ujednáno, § 2363 OZ), postoupení licence (nabyvatel se nahrazuje jiným – písemný souhlas poskytovatele, § 2364 OZ) a postoupení práva výkonu k zaměstnaneckému dílu (zaměstnavatel se nahrazuje jiným – svolení autora, ledaže jde o převod obchodního závodu, § 58 odst. 1 věta třetí AZ).</a:t>
            </a:r>
          </a:p>
          <a:p/>
          <a:p>
            <a:r>
              <a:rPr lang="cs-CZ"/>
              <a:t>OTÁZKA PRO STUDENTY: „Investor chce ‚koupit autorská práva k aplikaci‘. Co mu lze nabídnout?“ OČEKÁVANÁ ODPOVĚĎ: Výhradní licenci, postoupení práva výkonu se svolením autorů, nebo koupi závodu (L4). TYPICKÁ CHYBA: „smlouva o převodu autorských práv“.</a:t>
            </a:r>
          </a:p>
          <a:p/>
          <a:p>
            <a:r>
              <a:rPr lang="cs-CZ"/>
              <a:t>PŘECHOD: Licenční smlouva v občanském zákoníku.</a:t>
            </a:r>
          </a:p>
          <a:p/>
          <a:p>
            <a:r>
              <a:rPr lang="cs-CZ"/>
              <a:t>ZDROJE: Zákon č. 89/2012 Sb., občanský zákoník, § 1 odst. 2, § 430, 431, 504, 582, 1120, 1746 odst. 2, 2175, 2178, 2180 odst. 3, 2358–2389, 2914, 2985, 3029 odst. 1, znění od 1. 1. 2026 – https://e-sbirka.gov.cz/sb/2012/89; Zákon č. 121/2000 Sb., autorský zákon, § 8, 11, 12, 26, 41, 58, 59, 61, 66 odst. 6–7, znění od 1. 7. 2025 – https://e-sbirka.gov.cz/sb/2000/121; Zákon č. 527/1990 Sb., o vynálezech a zlepšovacích návrzích, § 9–11, 14–16, 19, 20, 28, 29, 69, 73, 74, znění od 1. 2. 2022 – https://e-sbirka.gov.cz/sb/1990/527; Zákon č. 478/1992 Sb., o užitných vzorech, § 12 odst. 2, § 21 odst. 2, znění od 1. 2. 2022 – https://e-sbirka.gov.cz/sb/1992/478; Zákon č. 207/2000 Sb., o ochraně průmyslových vzorů, § 12, 13, 15–17, 30–33, znění od 1. 2. 2022 – https://e-sbirka.gov.cz/sb/2000/207; Zákon č. 441/2003 Sb., o ochranných známkách, § 13 odst. 3, § 15, 17, 18, 18a, znění od 1. 2. 2022 – https://e-sbirka.gov.cz/sb/2003/441; Úmluva o udělování evropských patentů (EPC), čl. 2 odst. 2, čl. 71–74; Prováděcí předpis k EPC, pravidla 22–24 (zápis převodů a licencí do evropského patentového rejstříku; zvláštní zápis výhradní licence a podlicence) – https://www.epo.org/en/legal/epc</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Občanský zákoník upravuje licenci ve čtyřech vrstvách: obecná ustanovení pro všechna práva duševního vlastnictví (§ 2358–2370), zvláštní ustanovení pro předměty chráněné autorským zákonem (§ 2371–2383), nakladatelskou licenci (§ 2384–2386) a práva související a databáze (§ 2387–2389). K tomu zvláštní zákony: § 14 ZV, § 18 ZOZ, § 32 ZPV. Tabulka prochází obecnou část. Pojem: licence je oprávnění k výkonu práva duševního vlastnictví; nabyvatel se zavazuje k odměně, není-li ujednáno jinak (§ 2358 odst. 1). Forma: písemná je nutná u výhradní licence a u licence, která má být zapsána do veřejného seznamu (odst. 2); u patentu vždy (§ 14 odst. 1 ZV). Nevýhradní licence k dílu může vzniknout i ústně nebo konkludentně – důkazně je to ovšem slabé. Účinky vůči třetím osobám: u předmětů průmyslového vlastnictví zapsaných ve veřejném seznamu až zápisem licence (§ 2358 odst. 3; § 14 odst. 2 ZV; § 18 odst. 4 ZOZ; § 32 odst. 3 ZPV). Využití: nabyvatel není povinen licenci využít, ledaže trvání práva závisí na jeho výkonu (§ 2359 odst. 1) – typicky známka, kterou lze pro neužívání zrušit, přičemž užívání se souhlasem vlastníka se počítá jako užívání vlastníkem (§ 13 odst. 3 ZOZ); u autorského díla je tomu naopak – nabyvatel je povinen licenci využít, není-li ujednáno jinak (§ 2372 odst. 2). Udržování: poskytovatel udržuje právo, vyžaduje-li to jeho povaha (§ 2359 odst. 2) – udržovací poplatky, obnova zápisu. Podklady a utajení: poskytovatel předá podklady a informace (§ 2367); nabyvatel je utají před třetími osobami – za třetí osobu se nepovažuje zaměstnanec ani ten, kdo se účastní na podnikání podnikatele, byl-li zavázán k mlčenlivosti (§ 2368 odst. 1). To je přímý pracovněprávní důsledek: nabyvatel licence smí licencované know-how zpřístupnit jen zaměstnancům, které k mlčenlivosti zavázal. Ohrožení licence: oznámení a součinnost (§ 2369). Výpověď: u smlouvy na dobu neurčitou nabývá účinnosti až uplynutím jednoho roku od konce kalendářního měsíce, v němž došla druhé straně (§ 2370) – strany si mohou ujednat jinak (§ 1 odst. 2 OZ).</a:t>
            </a:r>
          </a:p>
          <a:p/>
          <a:p>
            <a:r>
              <a:rPr lang="cs-CZ"/>
              <a:t>UPOZORNĚNÍ: Nedodržení písemné formy: právní jednání je neplatné, ledaže strany vadu dodatečně zhojí; vyžaduje-li formu ustanovení části čtvrté občanského zákoníku (což je případ § 2358 odst. 2), lze neplatnost namítnout, jen nebylo-li již plněno (§ 582). U patentu plyne forma ze zvláštního zákona (§ 14 odst. 1 ZV), takže toto zmírnění neplatí – výklad. § 32 odst. 4 ZPV dosud odkazuje na zrušený obchodní zákoník; na jeho místo vstupují odpovídající ustanovení občanského zákoníku (§ 3029 odst. 1 OZ).</a:t>
            </a:r>
          </a:p>
          <a:p/>
          <a:p>
            <a:r>
              <a:rPr lang="cs-CZ"/>
              <a:t>OTÁZKA PRO STUDENTY: „Licenční smlouva ke známce nebyla zapsána do rejstříku. Je neplatná?“ OČEKÁVANÁ ODPOVĚĎ: Ne – mezi stranami platí; zápis zakládá účinky vůči třetím osobám. TYPICKÁ CHYBA: zápis jako podmínka platnosti.</a:t>
            </a:r>
          </a:p>
          <a:p/>
          <a:p>
            <a:r>
              <a:rPr lang="cs-CZ"/>
              <a:t>PŘECHOD: Výhradní a nevýhradní licence.</a:t>
            </a:r>
          </a:p>
          <a:p/>
          <a:p>
            <a:r>
              <a:rPr lang="cs-CZ"/>
              <a:t>ZDROJE: Zákon č. 89/2012 Sb., občanský zákoník, § 1 odst. 2, § 430, 431, 504, 582, 1120, 1746 odst. 2, 2175, 2178, 2180 odst. 3, 2358–2389, 2914, 2985, 3029 odst. 1, znění od 1. 1. 2026 – https://e-sbirka.gov.cz/sb/2012/89; Zákon č. 527/1990 Sb., o vynálezech a zlepšovacích návrzích, § 9–11, 14–16, 19, 20, 28, 29, 69, 73, 74, znění od 1. 2. 2022 – https://e-sbirka.gov.cz/sb/1990/527; Zákon č. 441/2003 Sb., o ochranných známkách, § 13 odst. 3, § 15, 17, 18, 18a, znění od 1. 2. 2022 – https://e-sbirka.gov.cz/sb/2003/441; Zákon č. 207/2000 Sb., o ochraně průmyslových vzorů, § 12, 13, 15–17, 30–33, znění od 1. 2. 2022 – https://e-sbirka.gov.cz/sb/2000/207</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Čtyři pojmy, čtyři různé souhlasy. Výhradní licence (§ 2360): poskytovatel nesmí po dobu jejího trvání poskytnout tutéž licenci třetí osobě – a není-li výslovně ujednán opak, zdrží se výkonu práva i on sám (odst. 1 věta druhá). Česká výhradní licence tedy bez výslovné výhrady vylučuje i poskytovatele. Poskytne-li poskytovatel za trvání výhradní licence bez písemného souhlasu nabyvatele licenci třetí osobě, tato licence nevznikne; nevýhradní licence poskytnutá dříve však zůstává zachována (odst. 2) – proto se při jednání o výhradní licenci ptáme na všechny dříve udělené licence. Nejvyšší soud označil totéž pravidlo dřívější úpravy za zcela jasné a výslovně odkázal na § 2360 odst. 2 větu druhou OZ: nevýhradní licence získaná před pozdějším poskytnutím výhradní licence třetí osobě zůstává zachována (27 Cdo 754/2020, bod 19). Ve věci se pozdější nabyvatelka výhradní licence dovolávala přednosti před oprávněním objednatelky grafického návrhu obalu (§ 61 AZ); Nejvyšší soud pro tuto otázku dovolání nepřipustil právě s odkazem na jasné znění zákona a rozsudky soudů obou stupňů zrušil z jiného důvodu – soudy mají vyložit smlouvu o dílo a znovu posoudit, zda byla platně uzavřena a zda strany nesjednaly licenční smlouvu (body 28–32). Nevýhradní licence (§ 2361): poskytovatel právo dál vykonává a může licencovat dalším osobám. Domněnka (§ 2362): není-li výhradní licence ujednána výslovně, platí, že jde o nevýhradní. Opačné pravidlo má jen nakladatelská licence (§ 2384 odst. 2). Podlicence (§ 2363): nabyvatel může oprávnění poskytnout třetí osobě, jen bylo-li to ujednáno v licenční smlouvě – důležité pro výrobní závody, distributory a poskytovatele cloudových služeb nabyvatele. Postoupení licence (§ 2364): jen s písemným souhlasem poskytovatele; nabyvatel postoupení a osobu postupníka oznámí. Při převodu závodu nebo jeho samostatné části se souhlas poskytovatele vyžaduje, jen bylo-li to zvlášť ujednáno (§ 2365) – licence tedy „cestuje“ se závodem nabyvatele.</a:t>
            </a:r>
          </a:p>
          <a:p/>
          <a:p>
            <a:r>
              <a:rPr lang="cs-CZ"/>
              <a:t>Výhradní licence není převod: právo, povinnost je udržovat i odpovědnost za jeho existenci zůstávají poskytovateli (§ 2359 odst. 2). Liší se i postavení v řízení: výhradní nabyvatel licence k dílu se domáhá nároků z porušení namísto autora (§ 41 AZ); u průmyslových práv vymáhá nabyvatel licence jen se souhlasem majitele, nebo nezahájí-li majitel řízení do jednoho měsíce od oznámení (§ 2 odst. 2 zák. č. 221/2006 Sb.). Soutěžní právo užívá vlastní definici: výhradní je licence, podle níž poskytovatel sám nesmí vyrábět ani licencovat třetím stranám (čl. 1 odst. 1 písm. p) nařízení (EU) 2026/877).</a:t>
            </a:r>
          </a:p>
          <a:p/>
          <a:p>
            <a:r>
              <a:rPr lang="cs-CZ"/>
              <a:t>PŘÍKLAD: Firma udělí výrobci hodinek výhradní licenci k aplikaci a dál ji sama prodává v obchodech s aplikacemi – bez výslovné výhrady porušuje smlouvu.</a:t>
            </a:r>
          </a:p>
          <a:p/>
          <a:p>
            <a:r>
              <a:rPr lang="cs-CZ"/>
              <a:t>OTÁZKA PRO STUDENTY: „Smlouva říká jen ‚poskytovatel uděluje licenci k užití softwaru‘. Je výhradní?“ OČEKÁVANÁ ODPOVĚĎ: Nevýhradní (§ 2362). TYPICKÁ CHYBA: „kdo platí, má výhradu“.</a:t>
            </a:r>
          </a:p>
          <a:p/>
          <a:p>
            <a:r>
              <a:rPr lang="cs-CZ"/>
              <a:t>PŘECHOD: Odměna.</a:t>
            </a:r>
          </a:p>
          <a:p/>
          <a:p>
            <a:r>
              <a:rPr lang="cs-CZ"/>
              <a:t>ZDROJE: Zákon č. 89/2012 Sb., občanský zákoník, § 1 odst. 2, § 430, 431, 504, 582, 1120, 1746 odst. 2, 2175, 2178, 2180 odst. 3, 2358–2389, 2914, 2985, 3029 odst. 1, znění od 1. 1. 2026 – https://e-sbirka.gov.cz/sb/2012/89; Zákon č. 121/2000 Sb., autorský zákon, § 8, 11, 12, 26, 41, 58, 59, 61, 66 odst. 6–7, znění od 1. 7. 2025 – https://e-sbirka.gov.cz/sb/2000/121; Zákon č. 221/2006 Sb., o vymáhání práv z průmyslového vlastnictví a ochraně obchodního tajemství, § 2, 4, 5, znění od 28. 12. 2018 – https://e-sbirka.gov.cz/sb/2006/221; Nařízení Komise (EU) 2026/877 ze dne 16. 4. 2026 o použití čl. 101 odst. 3 Smlouvy o fungování Evropské unie na kategorie dohod o převodu technologií (Úř. věst. L, 2026/877, 21. 4. 2026), čl. 1–5, 8, 10, 11 – v platnosti od 1. 5. 2026, použitelné do 30. 4. 2038; nahradilo nařízení (EU) č. 316/2014 – https://eur-lex.europa.eu/legal-content/CS/TXT/?uri=CELEX:32026R0877; Nejvyšší soud, rozsudek ze dne 26. 5. 2021, sp. zn. 27 Cdo 754/2020, ECLI:CZ:NS:2021:27.CDO.754.2020.2 (věc posouzena podle autorského zákona ve znění účinném do 31. 12. 2013 – bod 21; domněnka licence k účelu smlouvy podle § 61 odst. 1 se uplatní jen tehdy, neuzavřely-li strany licenční smlouvu – body 25 a 32; nevýhradní licence získaná před pozdějším poskytnutím výhradní licence třetí osobě zůstává zachována, pro úpravu od 1. 1. 2014 srov. § 2360 odst. 2 větu druhou OZ – bod 19; rozsudky soudů obou stupňů zrušeny a věc vrácena k výkladu smlouvy – body 28–32) – ECLI ověřeno při přípravě lekce 4; text znovu čten 5. 10. 2026 v databázi kraken.slv.cz (https://kraken.slv.cz/27Cdo754/2020); úřední databáze https://rozhodnuti.nsoud.cz/ byla 3.–5. 10. 2026 nedostupná</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Obecné pravidlo (§ 2366 OZ): odměna není pojmovým znakem licence – nabyvatel se k ní zavazuje, „není-li ujednáno jinak“ (§ 2358 odst. 1). Neurčí-li smlouva výši odměny ani způsob jejího určení, je platná jen ve dvou případech: vyplývá-li z jednání stran vůle uzavřít úplatnou smlouvu i bez určení výše – pak náleží odměna obvyklá v době uzavření smlouvy za obdobných podmínek –, anebo ujednají-li strany, že se licence poskytuje bezúplatně (odst. 1). Je-li odměna závislá na výnosech, musí nabyvatel umožnit kontrolu účetních záznamů a předkládat vyúčtování v ujednaných obdobích, jinak alespoň jednou ročně; důvěrné údaje nesmí poskytovatel prozradit ani použít k jinému účelu (odst. 2–3). Autorská díla mají přísnější režim (§ 2374–2374a OZ, transpozice čl. 18–20 a 23 směrnice 2019/790): při ujednání odměny se přihlíží k účelu licence, způsobu a okolnostem užití, velikosti tvůrčího příspěvku a rozsahu licence; pevná částka jen v odůvodněných případech. Je-li odměna tak nízká, že je ve zřejmém nepoměru k výnosům z využití licence a k významu díla pro jejich dosažení, může autor požadovat přiměřenou a spravedlivou dodatečnou odměnu; k ujednáním, která toto právo vylučují nebo omezují, se nepřihlíží a autor se ho nemůže vzdát; výši určí soud (§ 2374 odst. 2–3). Nabyvatel úplatné licence předkládá autorovi alespoň jednou ročně informace o užití díla (§ 2374a odst. 1); byla-li poskytnuta podlicence, informuje autora o užití na jejím základě na jeho žádost nabyvatel licence, a nemá-li potřebné údaje, poskytne je nabyvateli licence na jeho žádost nabyvatel podlicence (odst. 3); ani to nelze vyloučit (odst. 4).</a:t>
            </a:r>
          </a:p>
          <a:p/>
          <a:p>
            <a:r>
              <a:rPr lang="cs-CZ"/>
              <a:t>Výjimky: na počítačové programy se pravidla o dodatečné odměně, informacích o užití a odstoupení nepoužijí (§ 66 odst. 7 AZ; čl. 23 odst. 2 směrnice); práva podle § 2374 a 2374a nemají ani výrobci záznamů, vysílatelé a pořizovatelé databází (§ 2388–2389 OZ).</a:t>
            </a:r>
          </a:p>
          <a:p/>
          <a:p>
            <a:r>
              <a:rPr lang="cs-CZ"/>
              <a:t>Pracovněprávní vazba: tato ochrana míří na autora jako stranu licenční smlouvy. U zaměstnaneckého díla autor licenci neposkytuje – práva vykonává zaměstnavatel ze zákona. Autorovou ochranou je tu § 58 odst. 6 AZ: přiměřená dodatečná odměna vůči zaměstnavateli, dostane-li se mzda do zjevného nepoměru k zisku z využití práv (tedy i z licencování) a k významu díla – ovšem jen „není-li sjednáno jinak“. Směrnice sama uvádí, že potřeba ochrany nevzniká, je-li protistrana konečným uživatelem a dílo sama neužívá, „například v případě některých pracovních smluv“ (bod 72). Zda lze nárok vyloučit i tam, kde zaměstnavatel dílo obchodně využívá, je sporné (výklad; judikatura k této otázce nebyla při přípravě lekce dohledána).</a:t>
            </a:r>
          </a:p>
          <a:p/>
          <a:p>
            <a:r>
              <a:rPr lang="cs-CZ"/>
              <a:t>Typy plateb jsou věcí praxe: jednorázová platba, podíl z obratu nebo z kusu, minimální roční platba, platby při dosažení milníků a jejich kombinace.</a:t>
            </a:r>
          </a:p>
          <a:p/>
          <a:p>
            <a:r>
              <a:rPr lang="cs-CZ"/>
              <a:t>OTÁZKA PRO STUDENTY: „Externí fotograf dostal za licenci jednorázově malou částku; fotografie se stala tváří úspěšné kampaně. Co může žádat? A kdyby byl zaměstnancem?“ OČEKÁVANÁ ODPOVĚĎ: Dodatečnou odměnu a informace o užití (§ 2374 odst. 2, § 2374a) – nelze vyloučit; jako zaměstnanec dodatečnou odměnu vůči zaměstnavateli podle § 58 odst. 6 AZ, nebyla-li vyloučena.</a:t>
            </a:r>
          </a:p>
          <a:p/>
          <a:p>
            <a:r>
              <a:rPr lang="cs-CZ"/>
              <a:t>PŘECHOD: Zvláštní pravidla pro díla.</a:t>
            </a:r>
          </a:p>
          <a:p/>
          <a:p>
            <a:r>
              <a:rPr lang="cs-CZ"/>
              <a:t>ZDROJE: Zákon č. 89/2012 Sb., občanský zákoník, § 1 odst. 2, § 430, 431, 504, 582, 1120, 1746 odst. 2, 2175, 2178, 2180 odst. 3, 2358–2389, 2914, 2985, 3029 odst. 1, znění od 1. 1. 2026 – https://e-sbirka.gov.cz/sb/2012/89; Zákon č. 121/2000 Sb., autorský zákon, § 8, 11, 12, 26, 41, 58, 59, 61, 66 odst. 6–7, znění od 1. 7. 2025 – https://e-sbirka.gov.cz/sb/2000/121; Směrnice Evropského parlamentu a Rady (EU) 2019/790 ze dne 17. 4. 2019 o autorském právu a právech s ním souvisejících na jednotném digitálním trhu, čl. 18–23, bod odůvodnění 72 – https://eur-lex.europa.eu/legal-content/CS/TXT/?uri=CELEX:32019L0790</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Zvláštní ustanovení pro licenci k předmětům chráněným autorským zákonem (§ 2371–2383 OZ) chrání autora jako slabší stranu. Rozsah: licenci lze poskytnout jen ke způsobům užití, které jsou v době uzavření smlouvy známy; k opačnému ujednání se nepřihlíží (§ 2372 odst. 1). Licence může být omezena na jednotlivé způsoby užití a ty zase co do množství, místa nebo času (§ 2376 odst. 1). Kde smlouva mlčí, nastupují vyvratitelné domněnky: licence byla poskytnuta ke způsobům užití a v rozsahu nutném k dosažení účelu smlouvy (odst. 2); nevyplývá-li z účelu jinak, je omezena na území České republiky, na dobu obvyklou u daného druhu díla a způsobu užití, nejdéle však na jeden rok, a na obvyklé množství (odst. 3). Uzavření smlouvy (§ 2373): návrhem je i projev vůle vůči neurčitému počtu osob; obsah smlouvy lze určit odkazem na licenční podmínky stranám známé nebo veřejně dostupné; návrh lze přijmout provedením určitého úkonu bez vyrozumění navrhovatele – to je zákonný základ veřejných licencí. Zásahy do díla (§ 2375): označení autora smí nabyvatel upravit či změnit, jen bylo-li to ujednáno (odst. 1) – bez výjimky. Dílo a jeho název smí měnit rovněž jen při ujednání, ledaže jde o změnu, u níž lze spravedlivě očekávat, že by k ní autor vzhledem k okolnostem užití svolil; ani tehdy ne, vyhradil-li si autor svolení a nabyvatel o výhradě ví (odst. 2). Totéž platí obdobně pro spojení s jiným dílem a zařazení do díla souborného (odst. 3). Ukončení ze strany autora: nevyužívá-li nabyvatel výhradní licenci vůbec, může autor po výzvě s přiměřenou lhůtou odstoupit, licenci omezit nebo ukončit její výhradní povahu – nejdříve po dvou letech od poskytnutí licence či odevzdání díla (§ 2378–2379); odstoupit lze také pro změnu přesvědčení autora u dosud nezveřejněného díla, a to s povinností nahradit škodu (§ 2382). Nástupnictví: práva a povinnosti z licenční smlouvy přecházejí na právního nástupce nabyvatele, nevyloučí-li to smlouva (§ 2383).</a:t>
            </a:r>
          </a:p>
          <a:p/>
          <a:p>
            <a:r>
              <a:rPr lang="cs-CZ"/>
              <a:t>UPOZORNĚNÍ: Na počítačové programy se nepoužijí pravidla o dodatečné odměně, informacích o užití, odstoupení pro nečinnost a pro změnu přesvědčení (§ 66 odst. 7 AZ); ostatní ustanovení – známé způsoby užití, domněnky rozsahu, uzavírání vůči neurčitému počtu osob – platí i pro ně.</a:t>
            </a:r>
          </a:p>
          <a:p/>
          <a:p>
            <a:r>
              <a:rPr lang="cs-CZ"/>
              <a:t>Pracovněprávní vazba: tato ustanovení upravují smlouvu, kterou licenci poskytuje autor. U zaměstnaneckého díla autor licenci neposkytuje – zaměstnavatel vykonává práva ze zákona a zásahy do díla řeší zákonná domněnka svolení ke zveřejnění, úpravám, spojení a uvádění pod jménem zaměstnavatele (§ 58 odst. 4 AZ). Zda a v jakém rozsahu se zvláštní ustanovení použijí na licenci, kterou třetí osobě uděluje zaměstnavatel, je sporné (výklad). Plně se použijí tam, kde licenci poskytuje autor sám: u díla zaměstnance vytvořeného mimo pracovní povinnosti a u děl externistů.</a:t>
            </a:r>
          </a:p>
          <a:p/>
          <a:p>
            <a:r>
              <a:rPr lang="cs-CZ"/>
              <a:t>PŘÍKLAD: „Licence k užití fotografií“ bez dalšího: rozsah určí účel smlouvy; kde účel mlčí, platí území České republiky, nejdéle jeden rok a obvyklé množství – mezinárodní kampaň je mimo licenci.</a:t>
            </a:r>
          </a:p>
          <a:p/>
          <a:p>
            <a:r>
              <a:rPr lang="cs-CZ"/>
              <a:t>PŘECHOD: Průmyslová práva – forma, zápis a žaloba.</a:t>
            </a:r>
          </a:p>
          <a:p/>
          <a:p>
            <a:r>
              <a:rPr lang="cs-CZ"/>
              <a:t>ZDROJE: Zákon č. 89/2012 Sb., občanský zákoník, § 1 odst. 2, § 430, 431, 504, 582, 1120, 1746 odst. 2, 2175, 2178, 2180 odst. 3, 2358–2389, 2914, 2985, 3029 odst. 1, znění od 1. 1. 2026 – https://e-sbirka.gov.cz/sb/2012/89; Zákon č. 121/2000 Sb., autorský zákon, § 8, 11, 12, 26, 41, 58, 59, 61, 66 odst. 6–7, znění od 1. 7. 2025 – https://e-sbirka.gov.cz/sb/2000/121</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Tabulka shrnuje, co k obecné úpravě přidávají zvláštní předpisy. Patent a užitný vzor: licence se poskytuje písemnou smlouvou (§ 14 odst. 1 ZV) a vůči třetím osobám nabývá účinnosti zápisem do patentového rejstříku (odst. 2); pro užitné vzory platí obdobně (§ 12 odst. 2, § 21 odst. 2 zák. č. 478/1992 Sb.). Spolumajitelé: k platnému uzavření licenční smlouvy je třeba, není-li dohodnuto jinak, souhlasu všech; nároky z porušení uplatňuje každý samostatně (§ 16 odst. 3 ZV) – zvláštní pravidlo proti obecnému většinovému rozhodování spoluvlastníků. Evropská patentová přihláška: lze ji licencovat zcela nebo zčásti pro celé území určených států nebo jeho část (čl. 73 EPC); jako předmět vlastnictví se v každém určeném státě řídí právem platným pro národní přihlášky (čl. 74); licence se zapisuje do evropského patentového rejstříku, zvlášť se vyznačí výhradní licence a podlicence (pravidla 22–24). Po udělení má evropský patent v každém státě účinky národního patentu a podléhá stejným podmínkám (čl. 2 odst. 2) – licence k české části se zapisuje do rejstříku evropských patentů vedeného ÚPV (§ 69 odst. 2 ZV). Jednotný patent lze převést jen pro všechny zúčastněné státy, licencovat však i pro část jejich území (čl. 3 odst. 2 nařízení č. 1257/2012); jako s předmětem vlastnictví se s ním zachází jako s národním patentem jednoho státu určeného podle sídla přihlašovatele (čl. 7). Průmyslový vzor: licenční smlouva, licence výlučná či nevýlučná, účinnost vůči třetím osobám zápisem (§ 32 ZPV); spoluvlastníci – souhlas všech (§ 33 odst. 3); u průmyslového vzoru EU čl. 36 a 38 nařízení (EU) 2026/715, které od 1. 7. 2026 nahradilo nařízení č. 6/2002. Ochranná známka: licence pro všechny nebo některé výrobky a služby, výhradní nebo nevýhradní (§ 18 odst. 1 ZOZ); poruší-li nabyvatel licenční smlouvu co do doby, podoby známky, rozsahu výrobků a služeb, území nebo jakosti, může se vlastník dovolat práv ze známky – nejde jen o porušení smlouvy (odst. 2); licenci lze poskytnout i k přihlášce (odst. 8); spoluvlastníci – souhlas všech (§ 18a odst. 3). Známka EU: čl. 25–28 nařízení 2017/1001 – licence pro celou Unii nebo její část.</a:t>
            </a:r>
          </a:p>
          <a:p/>
          <a:p>
            <a:r>
              <a:rPr lang="cs-CZ"/>
              <a:t>Terminologie: občanský zákoník a zákon o ochranných známkách mluví o licenci výhradní, zákon o průmyslových vzorech a česká znění unijních nařízení o licenci výlučné – jde o týž pojem.</a:t>
            </a:r>
          </a:p>
          <a:p/>
          <a:p>
            <a:r>
              <a:rPr lang="cs-CZ"/>
              <a:t>Kdo žaluje porušení: podle českého zákona nabyvatel licence se souhlasem majitele; souhlasu není třeba, nezahájí-li majitel řízení do jednoho měsíce od oznámení nabyvatele (§ 2 odst. 2 zák. č. 221/2006 Sb.). U známky a vzoru EU nabyvatel se souhlasem majitele, výlučný nabyvatel po marné výzvě i bez něj (čl. 25 odst. 3 nařízení 2017/1001; čl. 36 odst. 3 nařízení (EU) 2026/715). Soudní dvůr pro známku a vzor EU dovodil, že nabyvatel licence může žalovat, i když licence nebyla zapsána do rejstříku (Hassan, C-163/15; Thomas Philipps, C-419/15); české zákony zápis jako podmínku žaloby nabyvatele rovněž nestanoví (výklad § 2 zák. č. 221/2006 Sb.). Zápis tedy není podmínkou platnosti licence; chrání nabyvatele před třetími osobami, zejména před pozdějším nabyvatelem práva (čl. 27 odst. 1 nařízení 2017/1001). Licence slouží i jako měřítko náhrady: soud může na návrh stanovit škodu, bezdůvodné obohacení a zadostiučinění paušálně nejméně ve výši dvojnásobku obvyklého licenčního poplatku; nevěděl-li porušovatel a nemohl-li vědět, že právo porušuje, nejméně ve výši tohoto poplatku (§ 5 odst. 2 a 3 zák. č. 221/2006 Sb.).</a:t>
            </a:r>
          </a:p>
          <a:p/>
          <a:p>
            <a:r>
              <a:rPr lang="cs-CZ"/>
              <a:t>OTÁZKA PRO STUDENTY: „Proč zapisovat licenci, když platí i bez zápisu?“ OČEKÁVANÁ ODPOVĚĎ: Kvůli účinkům vůči třetím osobám – nový majitel práva, konkurenční nabyvatel, insolvence. TYPICKÁ CHYBA: „bez zápisu licence neexistuje“.</a:t>
            </a:r>
          </a:p>
          <a:p/>
          <a:p>
            <a:r>
              <a:rPr lang="cs-CZ"/>
              <a:t>PŘECHOD: Kdo smí licencovat výsledek práce zaměstnance.</a:t>
            </a:r>
          </a:p>
          <a:p/>
          <a:p>
            <a:r>
              <a:rPr lang="cs-CZ"/>
              <a:t>ZDROJE: Zákon č. 527/1990 Sb., o vynálezech a zlepšovacích návrzích, § 9–11, 14–16, 19, 20, 28, 29, 69, 73, 74, znění od 1. 2. 2022 – https://e-sbirka.gov.cz/sb/1990/527; Zákon č. 478/1992 Sb., o užitných vzorech, § 12 odst. 2, § 21 odst. 2, znění od 1. 2. 2022 – https://e-sbirka.gov.cz/sb/1992/478; Zákon č. 207/2000 Sb., o ochraně průmyslových vzorů, § 12, 13, 15–17, 30–33, znění od 1. 2. 2022 – https://e-sbirka.gov.cz/sb/2000/207; Zákon č. 441/2003 Sb., o ochranných známkách, § 13 odst. 3, § 15, 17, 18, 18a, znění od 1. 2. 2022 – https://e-sbirka.gov.cz/sb/2003/441; Zákon č. 221/2006 Sb., o vymáhání práv z průmyslového vlastnictví a ochraně obchodního tajemství, § 2, 4, 5, znění od 28. 12. 2018 – https://e-sbirka.gov.cz/sb/2006/221; Úmluva o udělování evropských patentů (EPC), čl. 2 odst. 2, čl. 71–74; Prováděcí předpis k EPC, pravidla 22–24 (zápis převodů a licencí do evropského patentového rejstříku; zvláštní zápis výhradní licence a podlicence) – https://www.epo.org/en/legal/epc; Nařízení Evropského parlamentu a Rady (EU) č. 1257/2012 ze dne 17. 12. 2012 (jednotná patentová ochrana), čl. 3 odst. 2, čl. 7, čl. 8, čl. 11 odst. 3 – https://eur-lex.europa.eu/legal-content/CS/TXT/?uri=CELEX:32012R1257; Nařízení Evropského parlamentu a Rady (EU) 2017/1001 ze dne 14. 6. 2017 o ochranné známce Evropské unie, čl. 19, 20, 25–28 – https://eur-lex.europa.eu/legal-content/CS/TXT/?uri=CELEX:32017R1001; Nařízení Evropského parlamentu a Rady (EU) 2026/715 ze dne 11. 3. 2026 o průmyslových vzorech Evropské unie (kodifikované znění; Úř. věst. L, 2026/715, 30. 3. 2026; v platnosti od 1. 7. 2026; čl. 163 zrušil nařízení Rady (ES) č. 6/2002, odkazy na ně se čtou podle srovnávací tabulky v příloze III), čl. 30, 31, 36, 38, 40 (dříve čl. 27, 28, 32, 33, 34 nařízení č. 6/2002) – https://eur-lex.europa.eu/legal-content/CS/TXT/?uri=CELEX:32026R0715; Soudní dvůr EU, rozsudek ze dne 4. 2. 2016, Hassan v. Breiding Vertriebsgesellschaft, C-163/15, ECLI:EU:C:2016:71 (nabyvatel licence může uplatnit nároky z porušení práv k ochranné známce Společenství, i když licence nebyla zapsána do rejstříku) – https://eur-lex.europa.eu/legal-content/CS/TXT/?uri=CELEX:62015CJ0163; Soudní dvůr EU, rozsudek ze dne 22. 6. 2016, Thomas Philipps v. Grüne Welle Vertriebs, C-419/15, ECLI:EU:C:2016:468 (nabyvatel licence může uplatnit nároky z porušení zapsaného vzoru Společenství i bez zápisu licence do rejstříku a v řízení, které zahájil, může uplatnit náhradu škody, která mu náleží) – https://eur-lex.europa.eu/legal-content/CS/TXT/?uri=CELEX:62015CJ0419</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Jádro lekce z pohledu pracovního práva: u každého výsledku je třeba vědět, kdo je oprávněn licenci udělit. Zaměstnanecké dílo: není-li sjednáno jinak, majetková práva vykonává zaměstnavatel svým jménem a na svůj účet (§ 58 odst. 1 AZ); licenci třetí osobě uděluje sám a svolení autora k tomu nepotřebuje. Svolení autora potřebuje až k postoupení práva výkonu třetí osobě – ledaže jde o převod obchodního závodu; má se za to, že svolení je neodvolatelné a vztahuje se i na další postoupení. Autorovi zůstávají osobnostní práva (odst. 4), právo žádat za obvyklých podmínek licenci, nevykonává-li zaměstnavatel práva vůbec nebo nedostatečně – ledaže má zaměstnavatel závažný důvod k odmítnutí (odst. 3) –, a právo na dodatečnou odměnu (odst. 6). Totéž platí pro agenturní zaměstnance ve vztahu k uživateli (odst. 9) a obdobně pro členy orgánů právnické osoby (odst. 10); skončení pracovního poměru na tom nic nemění (odst. 8). Software a databáze: stejný režim i tehdy, byly-li vytvořeny na objednávku – objednatel se považuje za zaměstnavatele (odst. 7); dodatečná odměna jen při ujednání (odst. 6). U počítačových programů se navíc nepoužijí ani ustanovení občanského zákoníku o dodatečné odměně a o informacích o užití (§ 66 odst. 7 AZ); u databází takové vyloučení platí jen pro zvláštní právo pořizovatele (§ 2389 OZ). Vynález, užitný a průmyslový vzor: právo na zaměstnavatele přechází, není-li smlouvou stanoveno jinak, a zaměstnavatel je musí včas uplatnit (§ 9 ZV; § 13 ZPV); po udělení patentu či zápisu vzoru licencuje jako majitel (§ 11 odst. 1, § 14 ZV; § 32 ZPV); původce má právo na odměnu, nikoli na spolurozhodování. Pozor na spolumajitele – externí spolupůvodce, univerzitu: souhlas všech, není-li dohodnuto jinak (§ 16 odst. 3 ZV; § 33 odst. 3 ZPV). Po prohraném sporu o právo na průmyslový vzor licence udělené původně zapsaným vlastníkem zanikají, s možností pokračovat na základě nevýlučné licence při žádosti do dvou měsíců (§ 17 ZPV); zákon o vynálezech takové pravidlo neobsahuje (§ 29 ZV upravuje jen přepis). Ochranná známka: právo bez tvůrce – licencuje zapsaný vlastník (§ 18 ZOZ); je-li však logo autorským dílem, musí mít vlastník známky vyřešena i práva k dílu (L7).</a:t>
            </a:r>
          </a:p>
          <a:p/>
          <a:p>
            <a:r>
              <a:rPr lang="cs-CZ"/>
              <a:t>Dílo externisty na objednávku: licenci uděluje autor. Neuzavřou-li strany licenční smlouvu, platí zákonná domněnka: autor poskytl objednateli – za úplatu zahrnutou v ceně díla – nevýhradní licenci k takovým způsobům užití a v takovém rozsahu, jak je nutné k dosažení účelu smlouvy o dílo (§ 61 odst. 1 AZ; NS 27 Cdo 2857/2019, bod 36; 27 Cdo 754/2020, body 25 a 32). Účel může vyžadovat i oprávnění poskytnout podlicenci nebo licenci postoupit – pak se má za to, že autor souhlasil, a to i bez písemné formy (27 Cdo 2857/2019, bod 38); břemeno tvrzení a důkazní o účelu ovšem nese ten, komu je účel ku prospěchu, zpravidla objednatel (bod 37). Obě rozhodnutí posuzovala věci podle znění účinného do 31. 12. 2013; Nejvyšší soud v nich ale odkazuje i na úpravu od roku 2014. Praktický závěr: jistotu dává jen písemná licence s výslovnou podlicencí, územím a dobou.</a:t>
            </a:r>
          </a:p>
          <a:p/>
          <a:p>
            <a:r>
              <a:rPr lang="cs-CZ"/>
              <a:t>Know-how a obchodní tajemství: nejde o zapsané právo; oprávnění poskytuje vlastník tajemství (§ 504 OZ) smlouvou – licenční smlouva se použije, popřípadě jde o smlouvu nepojmenovanou (§ 1746 odst. 2; výklad). Volný výsledek zaměstnance – dílo mimo pracovní povinnosti, vynález, na který zaměstnavatel právo neuplatnil (§ 9 odst. 3 ZV): licencuje zaměstnanec; zaměstnavatel, který chce výsledek užívat, potřebuje licenční smlouvu. Zaměstnanec přitom nesmí bez předchozího písemného souhlasu vykonávat výdělečnou činnost shodnou s předmětem činnosti zaměstnavatele; omezení se nevztahuje na činnost vědeckou, pedagogickou, publicistickou, literární a uměleckou (§ 304 ZP).</a:t>
            </a:r>
          </a:p>
          <a:p/>
          <a:p>
            <a:r>
              <a:rPr lang="cs-CZ"/>
              <a:t>UPOZORNĚNÍ: Od 1. 1. 2027 bude organizační složka státu nebo státní příspěvková organizace, která je výzkumnou organizací, oprávněna za účelem transferu znalostí uzavírat licenční smlouvy a smlouvy o postoupení majetkových práv nebo jejich výkonu k výsledkům vlastního výzkumu, a to bez souhlasu zřizovatele (§ 54 odst. 4 zák. č. 328/2025 Sb. – přijaté, dosud neúčinné právo; L8).</a:t>
            </a:r>
          </a:p>
          <a:p/>
          <a:p>
            <a:r>
              <a:rPr lang="cs-CZ"/>
              <a:t>OTÁZKA PRO STUDENTY: „Kdo licencuje ikony vytvořené grafikem na DPČ a kdo fotografie od fotografa – OSVČ?“ OČEKÁVANÁ ODPOVĚĎ: Ikony zaměstnavatel (DPČ je pracovněprávní vztah – § 58 AZ); fotografie autor, firma má jen licenci nutnou k účelu smlouvy (§ 61 AZ). TYPICKÁ CHYBA: „obojí jsme zaplatili, obojí je naše“.</a:t>
            </a:r>
          </a:p>
          <a:p/>
          <a:p>
            <a:r>
              <a:rPr lang="cs-CZ"/>
              <a:t>LICENČNÍ VÝNOSY A ODMĚNA TVŮRCE (plná verze lekce 11, snímek 11): Licenční poplatky inkasuje zaměstnavatel – tvůrce má však podle druhu výsledku zákonný nárok na účast. Původce vynálezu a užitného vzoru: přiměřená odměna podle technického a hospodářského významu a „přínosu dosaženého možným využitím nebo jiným uplatněním“ vynálezu; dostane-li se vyplacená odměna do zjevného nepoměru s přínosem z pozdějšího využití nebo jiného uplatnění, má původce právo na dodatečné vypořádání (§ 9 odst. 4 ZV; pro užitné vzory § 21 odst. 2 zák. č. 478/1992 Sb.). Licence je typickým „jiným uplatněním“ – přínos lze dokonce přesně změřit licenčními výnosy. Původce průmyslového vzoru: stejná konstrukce – přínos z užívání nebo jiného uplatnění (§ 13 odst. 4 ZPV). Nedispozitivnost těchto nároků je výklad (L8). Autor zaměstnaneckého díla: přiměřená dodatečná odměna, dostane-li se mzda nebo jiná odměna do zjevného nepoměru k zisku z využití práv a významu díla pro jeho dosažení – není-li sjednáno jinak (§ 58 odst. 6 AZ). Autor softwaru, databáze a kartografického díla: toto právo nemá, ledaže je sjednáno (§ 58 odst. 6 část za středníkem a odst. 7). Autor, který licenci poskytuje sám (externista, zaměstnanec u volného díla): odměna podle kritérií § 2374 odst. 1 OZ, nevylučitelná dodatečná odměna a informace o užití (§ 2374 odst. 2, § 2374a). Zlepšovatel: odměna podle smlouvy o přijetí nabídky zlepšovacího návrhu (§ 73–74 ZV). Pro srovnání Německo: při využití vynálezu udělováním licencí se hodnota vynálezu rovná čistému licenčnímu výnosu (směrnice z roku 1959, č. 14), pomocně se vychází z podílu, jaký z hrubého licenčního výnosu obvykle získává volný vynálezce (č. 15 – směrnice uvádí zhruba 20–50 %, ve zvláštních případech více); výsledek se násobí podílovým faktorem (č. 39) a nárok nelze předem smluvně zhoršit (§ 22 ArbnErfG).</a:t>
            </a:r>
          </a:p>
          <a:p/>
          <a:p>
            <a:r>
              <a:rPr lang="cs-CZ"/>
              <a:t>PŘECHOD: Otevřený software v pracovním poměru.</a:t>
            </a:r>
          </a:p>
          <a:p/>
          <a:p>
            <a:r>
              <a:rPr lang="cs-CZ"/>
              <a:t>ZDROJE: Zákon č. 121/2000 Sb., autorský zákon, § 8, 11, 12, 26, 41, 58, 59, 61, 66 odst. 6–7, znění od 1. 7. 2025 – https://e-sbirka.gov.cz/sb/2000/121; Zákon č. 527/1990 Sb., o vynálezech a zlepšovacích návrzích, § 9–11, 14–16, 19, 20, 28, 29, 69, 73, 74, znění od 1. 2. 2022 – https://e-sbirka.gov.cz/sb/1990/527; Zákon č. 207/2000 Sb., o ochraně průmyslových vzorů, § 12, 13, 15–17, 30–33, znění od 1. 2. 2022 – https://e-sbirka.gov.cz/sb/2000/207; Zákon č. 441/2003 Sb., o ochranných známkách, § 13 odst. 3, § 15, 17, 18, 18a, znění od 1. 2. 2022 – https://e-sbirka.gov.cz/sb/2003/441; Zákon č. 89/2012 Sb., občanský zákoník, § 1 odst. 2, § 430, 431, 504, 582, 1120, 1746 odst. 2, 2175, 2178, 2180 odst. 3, 2358–2389, 2914, 2985, 3029 odst. 1, znění od 1. 1. 2026 – https://e-sbirka.gov.cz/sb/2012/89; Zákon č. 262/2006 Sb., zákoník práce, § 249, 250, 257, 301, 304, 338, znění od 29. 8. 2026 – https://e-sbirka.gov.cz/sb/2006/262; Nejvyšší soud, rozsudek ze dne 6. 4. 2021, sp. zn. 27 Cdo 2857/2019, č. j. 27 Cdo 2857/2019-517 (věc posouzena podle znění účinného do 31. 12. 2013 – bod 32; podle § 61 odst. 1 AZ autor poskytuje objednateli za úplatu zahrnutou v ceně díla nevýhradní licenci v rozsahu nutném k dosažení účelu smlouvy o dílo – bod 36; břemeno tvrzení a důkazní o účelu nese ten, komu je účel ku prospěchu – bod 37; vyžaduje-li to účel smlouvy, zahrnuje licence i oprávnění poskytnout podlicenci nebo licenci postoupit, aniž je třeba písemný souhlas – bod 38) – text čten 5. 10. 2026 v databázi kraken.slv.cz (https://kraken.slv.cz/27Cdo2857/2019); ECLI neověřeno – úřední databáze https://rozhodnuti.nsoud.cz/ byla 3.–5. 10. 2026 nedostupná; Nejvyšší soud, rozsudek ze dne 26. 5. 2021, sp. zn. 27 Cdo 754/2020, ECLI:CZ:NS:2021:27.CDO.754.2020.2 (věc posouzena podle autorského zákona ve znění účinném do 31. 12. 2013 – bod 21; domněnka licence k účelu smlouvy podle § 61 odst. 1 se uplatní jen tehdy, neuzavřely-li strany licenční smlouvu – body 25 a 32; nevýhradní licence získaná před pozdějším poskytnutím výhradní licence třetí osobě zůstává zachována, pro úpravu od 1. 1. 2014 srov. § 2360 odst. 2 větu druhou OZ – bod 19; rozsudky soudů obou stupňů zrušeny a věc vrácena k výkladu smlouvy – body 28–32) – ECLI ověřeno při přípravě lekce 4; text znovu čten 5. 10. 2026 v databázi kraken.slv.cz (https://kraken.slv.cz/27Cdo754/2020); úřední databáze https://rozhodnuti.nsoud.cz/ byla 3.–5. 10. 2026 nedostupná; Zákon č. 328/2025 Sb., o výzkumu, vývoji, inovacích a transferu znalostí, § 54 odst. 4, § 102 (účinnost od 1. 1. 2027) – https://e-sbirka.gov.cz/sb/2025/328</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Veřejné licence se do firmy dostávají a z firmy odcházejí rukama zaměstnanců – proto jsou pracovněprávním tématem. Směr dovnitř: zaměstnanec vloží do firemního produktu cizí kód pod veřejnou licencí. Licenční smlouva vzniká užitím (§ 2373 OZ) a podmínky váží toho, kdo dílo užívá a šíří – tedy firmu. U licencí typu MIT a Apache stačí splnit oznamovací podmínky; u copyleftu (GPL) musí firma při šíření licencovat celé dílo pod GPL a dát k dispozici zdrojový kód – to je konec výhradních licencí k produktu i utajení kódu. Nesplní-li podmínky, užívá cizí dílo mimo licenci a vystavuje se nárokům z porušení práva duševního vlastnictví (IT Development; výklad). Navenek odpovídá firma – za zaměstnance jako za pomocníka (§ 2914 OZ). Vůči firmě odpovídá zaměstnanec jen za zaviněné porušení povinností (§ 250 odst. 1 ZP): je povinen počínat si tak, aby nedocházelo ke škodě (§ 249), a nejednat v rozporu s oprávněnými zájmy zaměstnavatele (§ 301 písm. d)); náhrada při nedbalosti nepřesáhne čtyřapůlnásobek průměrného měsíčního výdělku (§ 257 odst. 2). Chybějí-li ve firmě pravidla pro otevřený software, může se náhrada poměrně omezit, pokud tím zaměstnavatel sám porušil své povinnosti (§ 250 odst. 2 – výklad).</a:t>
            </a:r>
          </a:p>
          <a:p/>
          <a:p>
            <a:r>
              <a:rPr lang="cs-CZ"/>
              <a:t>Směr ven: zaměstnanec zveřejní firemní kód pod veřejnou licencí nebo jej přispěje do cizího projektu. Kód vytvořený ke splnění pracovních povinností je zaměstnanecké dílo – práva vykonává zaměstnavatel (§ 58 odst. 1 AZ). Jedná-li zaměstnanec vlastním jménem, licenci udělit nemůže, protože práva nevykonává; dobrou víru nabyvatelů licence zákon výslovně nechrání (výklad). Jedná-li za firmu, záleží na tom, zda byl takovou činností pověřen: pověřený zaměstnanec zastupuje podnikatele ve všech jednáních, k nimž při této činnosti obvykle dochází, a překročení oprávnění podnikatele zavazuje, ledaže o něm třetí osoba věděla nebo musela vědět (§ 430–431 OZ). Proto má vnitřní předpis výslovně určit, kdo smí kód uvolnit. Zveřejnění navíc může zničit obchodní tajemství (§ 504, § 2985 OZ) a novost technického řešení před podáním přihlášky (L8). Příspěvky do cizích projektů v pracovní době: přispět smí zaměstnavatel nebo zaměstnanec s jeho pověřením; smlouvy přispěvatelů a prohlášení o původu příspěvku, které projekty vyžadují, má činit ten, kdo práva vykonává (praxe). Vlastní projekt ve volném čase a mimo pracovní povinnosti je volným dílem zaměstnance; hranicí je vazba na pracovní povinnosti (§ 58 odst. 1 AZ), užití firemního obchodního tajemství a shodná výdělečná činnost (§ 304 ZP).</a:t>
            </a:r>
          </a:p>
          <a:p/>
          <a:p>
            <a:r>
              <a:rPr lang="cs-CZ"/>
              <a:t>Doporučení: politika otevřeného softwaru – seznam povolených a zakázaných licencí, schvalování nových komponent, evidence použitých komponent a jejich licencí, pravidlo pro uvolňování vlastního kódu a pro nástroje umělé inteligence (L5).</a:t>
            </a:r>
          </a:p>
          <a:p/>
          <a:p>
            <a:r>
              <a:rPr lang="cs-CZ"/>
              <a:t>OTÁZKA PRO STUDENTY: „Vývojář nahrál firemní modul na veřejný repozitář pod licencí MIT ‚aby pomohl komunitě‘. Vznikla třetím osobám licence?“ OČEKÁVANÁ ODPOVĚĎ: Jeho jménem ne – práva nevykonává; za firmu jen, pokud byl takovou činností pověřen nebo k jeho činnosti obvykle patří (§ 430–431 OZ). Firma se může domáhat odstranění; pracovněprávně jde o porušení povinností. TYPICKÁ CHYBA: „je autor, může zveřejnit“.</a:t>
            </a:r>
          </a:p>
          <a:p/>
          <a:p>
            <a:r>
              <a:rPr lang="cs-CZ"/>
              <a:t>PŘECHOD: Soutěžní meze licenčních smluv.</a:t>
            </a:r>
          </a:p>
          <a:p/>
          <a:p>
            <a:r>
              <a:rPr lang="cs-CZ"/>
              <a:t>ZDROJE: Zákon č. 89/2012 Sb., občanský zákoník, § 1 odst. 2, § 430, 431, 504, 582, 1120, 1746 odst. 2, 2175, 2178, 2180 odst. 3, 2358–2389, 2914, 2985, 3029 odst. 1, znění od 1. 1. 2026 – https://e-sbirka.gov.cz/sb/2012/89; Zákon č. 121/2000 Sb., autorský zákon, § 8, 11, 12, 26, 41, 58, 59, 61, 66 odst. 6–7, znění od 1. 7. 2025 – https://e-sbirka.gov.cz/sb/2000/121; Zákon č. 262/2006 Sb., zákoník práce, § 249, 250, 257, 301, 304, 338, znění od 29. 8. 2026 – https://e-sbirka.gov.cz/sb/2006/262; Texty veřejných licencí: MIT License – https://opensource.org/license/mit; Apache License, Version 2.0 (leden 2004), čl. 3, 4, 6 – https://www.apache.org/licenses/LICENSE-2.0; GNU General Public License, verze 3 (29. 6. 2007), čl. 0, 2, 5, 6, 8, 10–12 – https://opensource.org/license/gpl-3-0; GNU Affero General Public License, verze 3, čl. 13 – https://opensource.org/license/agpl-v3; Creative Commons Attribution 4.0 International, čl. 2, 3, 6 – https://creativecommons.org/licenses/by/4.0/legalcode; Soudní dvůr EU, rozsudek ze dne 18. 12. 2019, IT Development v. Free Mobile, C-666/18, ECLI:EU:C:2019:1099 (porušení ustanovení licenční smlouvy k počítačovému programu týkajícího se práv duševního vlastnictví spadá pod pojem „porušení práv duševního vlastnictví“ ve smyslu směrnice 2004/48/ES bez ohledu na režim odpovědnosti podle vnitrostátního práva) – https://eur-lex.europa.eu/legal-content/CS/TXT/?uri=CELEX:62018CJ0666</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Licenční smlouva je smlouvou mezi podniky a podléhá zákazu dohod narušujících soutěž: takové dohody jsou zakázané a neplatné (čl. 101 odst. 1 a 2 SFEU; § 3 odst. 1 ZOHS); týká-li se zákaz jen oddělitelné části, je neplatná jen ta (§ 3 odst. 3). Licenční dohody o technologiích mají blokovou výjimku – od 1. 5. 2026 nové nařízení Komise (EU) 2026/877, které nahradilo nařízení č. 316/2014 a použije se do 30. 4. 2038; dohody platné k 30. 4. 2026, které vyhovovaly staré výjimce, jsou kryty do 30. 4. 2027 (čl. 10–11). Pro dohody bez vlivu na obchod mezi členskými státy se unijní blokové výjimky použijí obdobně (§ 4 odst. 1 ZOHS). Co výjimka kryje: dohodu o udělení licence na technologická práva mezi dvěma podniky za účelem výroby smluvních výrobků (čl. 1 odst. 1 písm. c)); technologickými právy jsou know-how, patenty, užitné vzory, práva k průmyslovým vzorům, topografie, dodatková ochranná osvědčení, šlechtitelská osvědčení a autorská práva k softwaru (písm. b)). Známky a jiná autorská díla jsou kryty, jen pokud se ustanovení o nich přímo týkají výroby nebo prodeje smluvních výrobků (čl. 2 odst. 3). Podmínkou jsou tržní podíly: soutěžící podniky (konkurenti) společně nejvýše 20 %, podniky, které si nekonkurují, každý nejvýše 30 % (čl. 3); při pozdějším překročení výjimka dobíhá tři kalendářní roky (čl. 8 písm. e)).</a:t>
            </a:r>
          </a:p>
          <a:p/>
          <a:p>
            <a:r>
              <a:rPr lang="cs-CZ"/>
              <a:t>Dvě kategorie problémových doložek. Tvrdá omezení (čl. 4) vyřazují z výjimky celou dohodu: mezi konkurenty omezení možnosti stanovovat ceny pro třetí strany, omezení výroby, rozdělení trhů nebo zákazníků a omezení možnosti nabyvatele využívat vlastní technologická práva nebo omezení možnosti kterékoli strany provádět výzkum a vývoj, ledaže je toto druhé omezení nezbytné k tomu, aby se zabránilo vyzrazení licencovaného know-how třetím osobám (čl. 4 odst. 1 písm. c) a d)); mezi podniky, které si nekonkurují, omezení ceny (maximální a doporučené ceny jsou přípustné), omezení pasivního prodeje s vyjmenovanými výjimkami a omezení prodeje konečným uživatelům v selektivní distribuci. Vyloučená omezení (čl. 5) vyřazují z výjimky jen danou doložku: závazek nabyvatele udělit poskytovateli výhradní licenci ke zlepšením licencované technologie nebo je na něj převést; závazek nenapadat platnost práv duševního vlastnictví druhé strany – u výhradní licence však lze sjednat právo smlouvu ukončit, napadne-li nabyvatel platnost licencovaného práva; mezi nekonkurenty též omezení vlastní technologie či výzkumu. Nevýhradní zpětná licence ke zlepšením kryta je (výklad a contrario). Dohoda nebo doložka mimo výjimku není automaticky zakázaná – posoudí se individuálně (čl. 101 odst. 3 SFEU; § 3 odst. 4 ZOHS).</a:t>
            </a:r>
          </a:p>
          <a:p/>
          <a:p>
            <a:r>
              <a:rPr lang="cs-CZ"/>
              <a:t>Pozor na pojmy: nařízení pracuje se „soutěžícími podniky“, tedy konkurenty; český zákon nazývá „soutěžitelem“ každého účastníka hospodářské soutěže.</a:t>
            </a:r>
          </a:p>
          <a:p/>
          <a:p>
            <a:r>
              <a:rPr lang="cs-CZ"/>
              <a:t>Pracovněprávní vazba: doložky o zlepšeních předpokládají, že nabyvatel má práva ke zlepšením od vlastních zaměstnanců řádně nabytá (uplatnění podle § 9 ZV); omezení výzkumu a vývoje dopadá na to, na čem smějí zaměstnanci nabyvatele pracovat.</a:t>
            </a:r>
          </a:p>
          <a:p/>
          <a:p>
            <a:r>
              <a:rPr lang="cs-CZ"/>
              <a:t>UPOZORNĚNÍ: Komise k blokové výjimce vydává pokyny k dohodám o převodu technologií; nové znění pokynů k nařízení 2026/877 nebylo při přípravě lekce ověřováno.</a:t>
            </a:r>
          </a:p>
          <a:p/>
          <a:p>
            <a:r>
              <a:rPr lang="cs-CZ"/>
              <a:t>OTÁZKA PRO STUDENTY: „Poskytovatel chce, aby mu nabyvatel převedl všechna svá zlepšení licencované technologie. Lze to sjednat?“ OČEKÁVANÁ ODPOVĚĎ: Převod a výhradní zpětná licence jsou mimo blokovou výjimku (čl. 5 odst. 1 písm. a)); bezpečná je nevýhradní zpětná licence.</a:t>
            </a:r>
          </a:p>
          <a:p/>
          <a:p>
            <a:r>
              <a:rPr lang="cs-CZ"/>
              <a:t>PŘECHOD: Co zavést a sjednat.</a:t>
            </a:r>
          </a:p>
          <a:p/>
          <a:p>
            <a:r>
              <a:rPr lang="cs-CZ"/>
              <a:t>ZDROJE: Nařízení Komise (EU) 2026/877 ze dne 16. 4. 2026 o použití čl. 101 odst. 3 Smlouvy o fungování Evropské unie na kategorie dohod o převodu technologií (Úř. věst. L, 2026/877, 21. 4. 2026), čl. 1–5, 8, 10, 11 – v platnosti od 1. 5. 2026, použitelné do 30. 4. 2038; nahradilo nařízení (EU) č. 316/2014 – https://eur-lex.europa.eu/legal-content/CS/TXT/?uri=CELEX:32026R0877; Zákon č. 143/2001 Sb., o ochraně hospodářské soutěže, § 3 odst. 1–4, § 4 odst. 1, znění od 3. 4. 2025 – https://e-sbirka.gov.cz/sb/2001/143</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Zaměstnavatel. Registr práv a licencí: u každého výsledku, zda jej firma vlastní, vykonává k němu práva, nebo má jen licenci – s tvůrci, daty oznámení a uplatnění, čísly zápisů a s přijatými i poskytnutými licencemi. Pracovní smlouvy a dohody: svolení k postoupení práva výkonu (§ 58 odst. 1 AZ); zákaz udělovat a přijímat licence jménem firmy bez pověření; pravidla pro otevřený software. Externisté: písemná licence s rozsahem, územím, podlicencí a postoupením – nespoléhat na zákonnou licenci k účelu podle § 61 AZ, jejíž rozsah musí objednatel prokazovat. Směrnice o odměnách: podíl původců na licenčních výnosech a pravidelný přezkum. Vzorová licenční smlouva: předmět, výhradnost a vlastní užití, podlicence, odměna a kontrola, zápis, zlepšení, vymáhání, ukončení. Zaměstnanec a tvůrce: vědět, zda výsledek patří firmě, nebo jemu, a neudělovat licence k cizímu; otevřený kód vkládat jen podle pravidel; u vynálezu a vzoru sledovat licenční výnosy; dílo vytvořené mimo pracovní povinnosti licencovat zaměstnavateli písemně a za odměnu; při vedlejším licencování vlastních výsledků pamatovat na § 304 ZP.</a:t>
            </a:r>
          </a:p>
          <a:p/>
          <a:p>
            <a:r>
              <a:rPr lang="cs-CZ"/>
              <a:t>VZORY DOLOŽEK (doporučení, nutno přizpůsobit):</a:t>
            </a:r>
          </a:p>
          <a:p>
            <a:r>
              <a:rPr lang="cs-CZ"/>
              <a:t>(1) Pracovní smlouva nebo dohoda: „Zaměstnanec uděluje zaměstnavateli svolení k postoupení práva výkonu majetkových práv autorských k zaměstnaneckým dílům třetí osobě. Bez předchozího písemného pověření zaměstnanec neposkytne třetí osobě oprávnění k výsledkům vytvořeným při plnění pracovních úkolů ani je nezveřejní pod veřejnou licencí. Software a jiný obsah třetích osob, včetně obsahu pod veřejnými licencemi, zařadí do výsledků jen v souladu s vnitřním předpisem … a použité licence zaeviduje.“</a:t>
            </a:r>
          </a:p>
          <a:p>
            <a:r>
              <a:rPr lang="cs-CZ"/>
              <a:t>(2) Směrnice o odměnách: „Poskytne-li zaměstnavatel třetí osobě licenci k vynálezu, užitnému vzoru nebo průmyslovému vzoru, k němuž uplatnil právo, náleží původcům podíl ve výši … % z čistých licenčních výnosů, rozdělený podle jejich spolupůvodcovských podílů; právo na dodatečné vypořádání podle § 9 odst. 4 zákona č. 527/1990 Sb. tím není dotčeno.“</a:t>
            </a:r>
          </a:p>
          <a:p>
            <a:r>
              <a:rPr lang="cs-CZ"/>
              <a:t>(3) Smlouva s externím autorem: „Autor poskytuje objednateli výhradní licenci ke všem způsobům užití díla známým v době uzavření smlouvy, bez územního a množstevního omezení, na dobu trvání majetkových práv, včetně oprávnění dílo upravit, spojit s jiným dílem a zařadit do díla souborného. Objednatel je oprávněn poskytnout podlicenci a licenci postoupit; licenci není povinen využít. Odměna činí …; právo autora na dodatečnou odměnu a na informace o užití díla není dotčeno.“</a:t>
            </a:r>
          </a:p>
          <a:p/>
          <a:p>
            <a:r>
              <a:rPr lang="cs-CZ"/>
              <a:t>UPOZORNĚNÍ: Doložka (1) nenahrazuje pravidla o odměně; doložka (3) nemůže vyloučit § 2374 odst. 2 ani § 2374a OZ a u počítačových programů se tato ustanovení nepoužijí vůbec (§ 66 odst. 7 AZ).</a:t>
            </a:r>
          </a:p>
          <a:p/>
          <a:p>
            <a:r>
              <a:rPr lang="cs-CZ"/>
              <a:t>PŘECHOD: Vraťme se k licenci z úvodu lekce.</a:t>
            </a:r>
          </a:p>
          <a:p/>
          <a:p>
            <a:r>
              <a:rPr lang="cs-CZ"/>
              <a:t>ZDROJE: Zákon č. 121/2000 Sb., autorský zákon, § 8, 11, 12, 26, 41, 58, 59, 61, 66 odst. 6–7, znění od 1. 7. 2025 – https://e-sbirka.gov.cz/sb/2000/121; Zákon č. 89/2012 Sb., občanský zákoník, § 1 odst. 2, § 430, 431, 504, 582, 1120, 1746 odst. 2, 2175, 2178, 2180 odst. 3, 2358–2389, 2914, 2985, 3029 odst. 1, znění od 1. 1. 2026 – https://e-sbirka.gov.cz/sb/2012/89; Zákon č. 527/1990 Sb., o vynálezech a zlepšovacích návrzích, § 9–11, 14–16, 19, 20, 28, 29, 69, 73, 74, znění od 1. 2. 2022 – https://e-sbirka.gov.cz/sb/1990/527; Zákon č. 262/2006 Sb., zákoník práce, § 249, 250, 257, 301, 304, 338, znění od 29. 8. 2026 – https://e-sbirka.gov.cz/sb/2006/262</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METODIKA: Vraťte se k hlasování ze snímku 3 a hlasujte znovu.</a:t>
            </a:r>
          </a:p>
          <a:p/>
          <a:p>
            <a:r>
              <a:rPr lang="cs-CZ"/>
              <a:t>ŘEŠENÍ: Správně (b) – jen část, podle toho, kdo má u které položky právo. Firma může sama a hned licencovat kód a ikony svých zaměstnanců (zaměstnanecká díla – § 58 odst. 1 AZ), evropskou patentovou přihlášku (čl. 73 EPC) a přihlášku známky (§ 18 odst. 8 ZOZ). Nemůže sama licencovat užitný vzor (souhlas spolumajitele – § 16 odst. 3 ZV ve spojení s § 21 odst. 2 zák. č. 478/1992 Sb.), fotografie externího fotografa (jen licence nutná k účelu smlouvy, z něhož podlicence pro cizí hodinky neplyne – § 61 AZ, § 2363 OZ) ani aplikaci jako celek výhradně, dokud obsahuje modul pod GPL. A i tam, kde licencovat smí, vznikají nároky tvůrců na účast na výnosech. Odpověď (c) je opačný omyl: u zaměstnaneckého díla ani u uplatněného vynálezu zaměstnavatel svolení tvůrce k udělení licence nepotřebuje. TYPICKÁ CHYBA: záměna „pracovali na tom naši lidé“ za „máme k tomu práva“.</a:t>
            </a:r>
          </a:p>
          <a:p/>
          <a:p>
            <a:r>
              <a:rPr lang="cs-CZ"/>
              <a:t>OTÁZKA K DISKUSI: „Zájemce nechce licenci, chce ‚všechna práva koupit‘. Co lze převést a co ne?“ OČEKÁVANÁ ODPOVĚĎ: Převést lze užitný vzor – písemně, se zápisem a se souhlasem všech spolumajitelů; podíl lze převést na třetí osobu až po marné měsíční nabídce spolumajiteli (§ 16 odst. 4 ZV ve spojení s § 21 odst. 2 zák. č. 478/1992 Sb.); evropskou přihlášku – písemně s podpisy stran (čl. 72 EPC); přihlášku známky – písemně, účinky zápisem (§ 15 odst. 1, 3 a 8 ZOZ). Převést nelze autorská práva ke kódu, ikonám a fotografiím (§ 26 odst. 1, § 11 odst. 4 AZ): u zaměstnaneckých děl přichází v úvahu postoupení práva výkonu se svolením autorů – nabyvatel by se pak považoval za zaměstnavatele (§ 58 odst. 1) –, nebo výhradní neomezená licence; u fotografií jen licence od fotografa nebo postoupení licence s jeho písemným souhlasem (§ 2364 OZ). Know-how se „převádí“ předáním a závazkem mlčenlivosti a nevyužívání. Odměny tvůrců prodejem nezanikají: výnos z prodeje je přínosem z „jiného uplatnění“ vynálezu (§ 9 odst. 4 ZV – výklad); německé směrnice s prodejem počítají výslovně (č. 16). Zaměstnanci s jednotlivými právy nepřecházejí – k přechodu práv a povinností z pracovněprávních vztahů dochází jen v případech stanovených zákonem, zejména při převodu činnosti zaměstnavatele (§ 338 odst. 1 a 2 ZP).</a:t>
            </a:r>
          </a:p>
          <a:p/>
          <a:p>
            <a:r>
              <a:rPr lang="cs-CZ"/>
              <a:t>ZÁVĚR: Samostudium a přípravu na lekci 12 uvádí rámeček na snímku; stav pramenů, citace a literatura následují.</a:t>
            </a:r>
          </a:p>
          <a:p/>
          <a:p>
            <a:r>
              <a:rPr lang="cs-CZ"/>
              <a:t>ZDROJE: Zákon č. 121/2000 Sb., autorský zákon, § 8, 11, 12, 26, 41, 58, 59, 61, 66 odst. 6–7, znění od 1. 7. 2025 – https://e-sbirka.gov.cz/sb/2000/121; Zákon č. 527/1990 Sb., o vynálezech a zlepšovacích návrzích, § 9–11, 14–16, 19, 20, 28, 29, 69, 73, 74, znění od 1. 2. 2022 – https://e-sbirka.gov.cz/sb/1990/527; Zákon č. 478/1992 Sb., o užitných vzorech, § 12 odst. 2, § 21 odst. 2, znění od 1. 2. 2022 – https://e-sbirka.gov.cz/sb/1992/478; Zákon č. 441/2003 Sb., o ochranných známkách, § 13 odst. 3, § 15, 17, 18, 18a, znění od 1. 2. 2022 – https://e-sbirka.gov.cz/sb/2003/441; Zákon č. 89/2012 Sb., občanský zákoník, § 1 odst. 2, § 430, 431, 504, 582, 1120, 1746 odst. 2, 2175, 2178, 2180 odst. 3, 2358–2389, 2914, 2985, 3029 odst. 1, znění od 1. 1. 2026 – https://e-sbirka.gov.cz/sb/2012/89; Úmluva o udělování evropských patentů (EPC), čl. 2 odst. 2, čl. 71–74; Prováděcí předpis k EPC, pravidla 22–24 (zápis převodů a licencí do evropského patentového rejstříku; zvláštní zápis výhradní licence a podlicence) – https://www.epo.org/en/legal/epc; Zákon č. 262/2006 Sb., zákoník práce, § 249, 250, 257, 301, 304, 338, znění od 29. 8. 2026 – https://e-sbirka.gov.cz/sb/2006/262; Německo: Richtlinien für die Vergütung von Arbeitnehmererfindungen im privaten Dienst ze dne 20. 7. 1959, č. 14 (při využití vynálezu udělováním licencí se hodnota vynálezu rovná čistému licenčnímu výnosu), č. 15 (pomocně podíl obvyklý u volného vynálezce z hrubého licenčního výnosu), č. 16 (prodej vynálezu), č. 39 (V = E × A) – https://www.dpma.de/docs/dpma/richtlinienfuerdieverguetungvonarbeitnehmererfindungen.pdf</a:t>
            </a:r>
          </a:p>
          <a:p/>
          <a:p>
            <a:r>
              <a:rPr lang="cs-CZ"/>
              <a:t>K PRAMENŮM: Právní stav je uváděn k 28. 9. 2026; prameny byly ověřovány 4. a 5. 10. 2026 a u citovaných ustanovení nebyla mezi těmito daty zjištěna změna znění. České předpisy podle e-Sbírky (občanský zákoník ve znění od 1. 1. 2026; autorský zákon od 1. 7. 2025; zákon o vynálezech, o užitných vzorech, o průmyslových vzorech a o ochranných známkách od 1. 2. 2022; zákon o ochraně hospodářské soutěže od 3. 4. 2025; zákoník práce od 29. 8. 2026). Unijní předpisy a judikatura Soudního dvora podle EUR-Lex; nařízení Komise (EU) 2026/877 a nařízení (EU) 2025/2645 jsou nové předpisy – při dalším použití ověřte případné změny a pokyny Komise. Texty veřejných licencí podle jejich správců. Rozsudky Nejvyššího soudu 27 Cdo 754/2020 a 27 Cdo 2857/2019 byly čteny v plném znění v databázi kraken.slv.cz, protože databáze rozhodnutí Nejvyššího soudu byla ve dnech 3.–5. 10. 2026 nedostupná; ECLI druhého rozhodnutí proto nebylo ověřeno a další česká judikatura k licenčním smlouvám nebyla dohledávána.</a:t>
            </a:r>
          </a:p>
          <a:p/>
          <a:p>
            <a:r>
              <a:rPr lang="cs-CZ"/>
              <a:t>ZKRATKY UŽITÉ NA SNÍMCÍCH: AZ – zákon č. 121/2000 Sb., autorský zákon; ZV – zákon č. 527/1990 Sb., o vynálezech a zlepšovacích návrzích; ZPV – zákon č. 207/2000 Sb., o ochraně průmyslových vzorů; ZOZ – zákon č. 441/2003 Sb., o ochranných známkách; OZ – zákon č. 89/2012 Sb., občanský zákoník; ZP – zákon č. 262/2006 Sb., zákoník práce; ZOHS – zákon č. 143/2001 Sb., o ochraně hospodářské soutěže; EPC – Úmluva o udělování evropských patentů (č. 69/2002 Sb. m. s.); NS – Nejvyšší soud; GPL – GNU General Public License; SFEU – Smlouva o fungování Evropské unie.</a:t>
            </a:r>
          </a:p>
          <a:p/>
          <a:p>
            <a:r>
              <a:rPr lang="cs-CZ"/>
              <a:t>LITERATURA K SAMOSTUDIU:</a:t>
            </a:r>
          </a:p>
          <a:p>
            <a:r>
              <a:rPr lang="cs-CZ"/>
              <a:t>– JAKL, L. Duševní vlastnictví a jeho právní ochrana. 2. vyd. Praha: Metropolitan University Prague Press, 2017.</a:t>
            </a:r>
          </a:p>
          <a:p>
            <a:r>
              <a:rPr lang="cs-CZ"/>
              <a:t>– SRSTKA, J. a kol. Autorské právo a práva související. 2. vyd. Praha: Leges, 2019.</a:t>
            </a:r>
          </a:p>
          <a:p>
            <a:r>
              <a:rPr lang="cs-CZ"/>
              <a:t>– TELEC, I. Pojmové znaky duševního vlastnictví. Praha: C. H. Beck, 2012.</a:t>
            </a:r>
          </a:p>
          <a:p>
            <a:r>
              <a:rPr lang="cs-CZ"/>
              <a:t>– MYŠKA, M. Veřejné licence. Brno: Masarykova univerzita, 2014.</a:t>
            </a:r>
          </a:p>
          <a:p>
            <a:r>
              <a:rPr lang="cs-CZ"/>
              <a:t>(Bibliografické údaje literatury převzaty z charakteristiky předmětu; obsah publikací nebyl v této lekci citován.)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91540E11-6C50-40B5-ED84-651C0E2EBF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96" y="0"/>
            <a:ext cx="12272394" cy="6858000"/>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2048376"/>
            <a:ext cx="9144000" cy="2387600"/>
          </a:xfrm>
        </p:spPr>
        <p:txBody>
          <a:bodyPr anchor="b">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4712599"/>
            <a:ext cx="9144000" cy="11294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10" name="Obrázek 9" descr="Obsah obrázku Písmo, Grafika, text, grafický design&#10;&#10;Popis byl vytvořen automaticky">
            <a:extLst>
              <a:ext uri="{FF2B5EF4-FFF2-40B4-BE49-F238E27FC236}">
                <a16:creationId xmlns:a16="http://schemas.microsoft.com/office/drawing/2014/main" id="{4917296F-2561-2C95-0483-5A5B579659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0079" y="678863"/>
            <a:ext cx="3430380" cy="707025"/>
          </a:xfrm>
          <a:prstGeom prst="rect">
            <a:avLst/>
          </a:prstGeom>
        </p:spPr>
      </p:pic>
    </p:spTree>
    <p:extLst>
      <p:ext uri="{BB962C8B-B14F-4D97-AF65-F5344CB8AC3E}">
        <p14:creationId xmlns:p14="http://schemas.microsoft.com/office/powerpoint/2010/main" val="67298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4" name="Obrázek 3">
            <a:extLst>
              <a:ext uri="{FF2B5EF4-FFF2-40B4-BE49-F238E27FC236}">
                <a16:creationId xmlns:a16="http://schemas.microsoft.com/office/drawing/2014/main" id="{D3CF39BF-5858-1FA2-AE20-3D366354171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50802" y="6275382"/>
            <a:ext cx="1370861" cy="282953"/>
          </a:xfrm>
          <a:prstGeom prst="rect">
            <a:avLst/>
          </a:prstGeom>
        </p:spPr>
      </p:pic>
    </p:spTree>
    <p:extLst>
      <p:ext uri="{BB962C8B-B14F-4D97-AF65-F5344CB8AC3E}">
        <p14:creationId xmlns:p14="http://schemas.microsoft.com/office/powerpoint/2010/main" val="1655029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3" name="Obrázek 2">
            <a:extLst>
              <a:ext uri="{FF2B5EF4-FFF2-40B4-BE49-F238E27FC236}">
                <a16:creationId xmlns:a16="http://schemas.microsoft.com/office/drawing/2014/main" id="{5ACBBC27-DDEA-6C5A-8ACF-67EDD56D84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325161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Závěr">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692776"/>
            <a:ext cx="9144000" cy="1304424"/>
          </a:xfrm>
        </p:spPr>
        <p:txBody>
          <a:bodyPr anchor="t">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3848999"/>
            <a:ext cx="9144000" cy="8246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5" name="Obrázek 4">
            <a:extLst>
              <a:ext uri="{FF2B5EF4-FFF2-40B4-BE49-F238E27FC236}">
                <a16:creationId xmlns:a16="http://schemas.microsoft.com/office/drawing/2014/main" id="{EB2BB669-96AF-C460-0644-D9B33EBD9D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113429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pic>
        <p:nvPicPr>
          <p:cNvPr id="13" name="Obrázek 12">
            <a:extLst>
              <a:ext uri="{FF2B5EF4-FFF2-40B4-BE49-F238E27FC236}">
                <a16:creationId xmlns:a16="http://schemas.microsoft.com/office/drawing/2014/main" id="{78885C40-6A50-FFD6-B978-4E000D35B9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Tree>
    <p:extLst>
      <p:ext uri="{BB962C8B-B14F-4D97-AF65-F5344CB8AC3E}">
        <p14:creationId xmlns:p14="http://schemas.microsoft.com/office/powerpoint/2010/main" val="174242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800"/>
              </a:spcBef>
              <a:buNone/>
              <a:defRPr/>
            </a:lvl2pPr>
            <a:lvl3pPr marL="177800" indent="-177800">
              <a:lnSpc>
                <a:spcPct val="100000"/>
              </a:lnSpc>
              <a:defRPr/>
            </a:lvl3pPr>
            <a:lvl4pPr marL="355600" indent="-177800">
              <a:lnSpc>
                <a:spcPct val="100000"/>
              </a:lnSpc>
              <a:defRPr/>
            </a:lvl4pPr>
            <a:lvl5pPr marL="533400" indent="-177800">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7" name="Obrázek 6">
            <a:extLst>
              <a:ext uri="{FF2B5EF4-FFF2-40B4-BE49-F238E27FC236}">
                <a16:creationId xmlns:a16="http://schemas.microsoft.com/office/drawing/2014/main" id="{43564D70-284F-88A1-FC08-29E63F8319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8" name="Zástupný symbol pro zápatí 4">
            <a:extLst>
              <a:ext uri="{FF2B5EF4-FFF2-40B4-BE49-F238E27FC236}">
                <a16:creationId xmlns:a16="http://schemas.microsoft.com/office/drawing/2014/main" id="{B1E62B60-5FB1-9381-00CF-C665EB008B39}"/>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D7E0B353-40A5-48F9-C049-D884C812055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240907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9BF45EE8-2365-24C4-6E7D-F72C293DBA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77ECF020-D996-697F-4779-13801850A6B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D1159978-FAB9-CBE7-228C-DA9796E0DA3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15676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8CCBA954-9BEE-4D3C-C0ED-19047D66F1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406CC1D3-5C60-B944-EDE9-263819023011}"/>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0D240CD1-21EB-CFB6-BC30-937FEEEB1F3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269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8" y="647700"/>
            <a:ext cx="8331201" cy="5529263"/>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9271000" y="1825625"/>
            <a:ext cx="2374900" cy="4351338"/>
          </a:xfrm>
        </p:spPr>
        <p:txBody>
          <a:bodyPr anchor="b">
            <a:normAutofit/>
          </a:bodyPr>
          <a:lstStyle>
            <a:lvl1pPr marL="0" indent="0">
              <a:buNone/>
              <a:defRPr sz="1500" b="0"/>
            </a:lvl1pPr>
            <a:lvl2pPr marL="0" indent="0">
              <a:buNone/>
              <a:defRPr sz="1500"/>
            </a:lvl2pPr>
            <a:lvl3pPr marL="176400" indent="-176400">
              <a:defRPr sz="1500"/>
            </a:lvl3pPr>
            <a:lvl4pPr marL="356400" indent="-176400">
              <a:defRPr sz="1500"/>
            </a:lvl4pPr>
            <a:lvl5pPr marL="532800" indent="-176400">
              <a:defRPr sz="1500"/>
            </a:lvl5pPr>
          </a:lstStyle>
          <a:p>
            <a:pPr lvl="0"/>
            <a:r>
              <a:rPr lang="cs-CZ"/>
              <a:t>Po kliknutí můžete upravovat styly textu v předloze.</a:t>
            </a:r>
          </a:p>
        </p:txBody>
      </p:sp>
      <p:pic>
        <p:nvPicPr>
          <p:cNvPr id="5" name="Obrázek 4">
            <a:extLst>
              <a:ext uri="{FF2B5EF4-FFF2-40B4-BE49-F238E27FC236}">
                <a16:creationId xmlns:a16="http://schemas.microsoft.com/office/drawing/2014/main" id="{18ECC450-B476-55C6-13E7-241DFDEEE9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78818" y="6456560"/>
            <a:ext cx="1370861" cy="286357"/>
          </a:xfrm>
          <a:prstGeom prst="rect">
            <a:avLst/>
          </a:prstGeom>
        </p:spPr>
      </p:pic>
      <p:sp>
        <p:nvSpPr>
          <p:cNvPr id="8" name="Zástupný symbol pro zápatí 4">
            <a:extLst>
              <a:ext uri="{FF2B5EF4-FFF2-40B4-BE49-F238E27FC236}">
                <a16:creationId xmlns:a16="http://schemas.microsoft.com/office/drawing/2014/main" id="{F0E1EB24-A4FD-400D-F98D-FB4FA830495F}"/>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5C645297-7913-9A99-1FD0-28864B28167D}"/>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5465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847975" y="1485900"/>
            <a:ext cx="6477000" cy="4643438"/>
          </a:xfrm>
        </p:spPr>
        <p:txBody>
          <a:bodyPr/>
          <a:lstStyle>
            <a:lvl1pPr marL="0" indent="0">
              <a:lnSpc>
                <a:spcPct val="108000"/>
              </a:lnSpc>
              <a:buNone/>
              <a:defRPr/>
            </a:lvl1pPr>
            <a:lvl2pPr marL="0" indent="0">
              <a:buNone/>
              <a:defRPr sz="1700">
                <a:solidFill>
                  <a:schemeClr val="accent1"/>
                </a:solidFill>
              </a:defRPr>
            </a:lvl2pPr>
            <a:lvl3pPr marL="0" indent="0">
              <a:buNone/>
              <a:defRPr sz="1700"/>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p:txBody>
      </p:sp>
      <p:pic>
        <p:nvPicPr>
          <p:cNvPr id="5" name="Obrázek 4">
            <a:extLst>
              <a:ext uri="{FF2B5EF4-FFF2-40B4-BE49-F238E27FC236}">
                <a16:creationId xmlns:a16="http://schemas.microsoft.com/office/drawing/2014/main" id="{E6896127-A932-05AF-19AA-A3EF7B493D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9" name="Zástupný symbol pro zápatí 4">
            <a:extLst>
              <a:ext uri="{FF2B5EF4-FFF2-40B4-BE49-F238E27FC236}">
                <a16:creationId xmlns:a16="http://schemas.microsoft.com/office/drawing/2014/main" id="{3090B9CC-DBE2-DF80-DD04-267F4BDD318B}"/>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201E28EC-073B-84AF-FF8E-979B5D3D62F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49589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pic>
        <p:nvPicPr>
          <p:cNvPr id="7" name="Obrázek 6">
            <a:extLst>
              <a:ext uri="{FF2B5EF4-FFF2-40B4-BE49-F238E27FC236}">
                <a16:creationId xmlns:a16="http://schemas.microsoft.com/office/drawing/2014/main" id="{A812DFB0-A8C7-0073-6389-FF363AEF1D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8" name="Zástupný symbol pro zápatí 4">
            <a:extLst>
              <a:ext uri="{FF2B5EF4-FFF2-40B4-BE49-F238E27FC236}">
                <a16:creationId xmlns:a16="http://schemas.microsoft.com/office/drawing/2014/main" id="{011D1AA5-5182-C810-225E-97E45E4FDB17}"/>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BFC91CA1-2364-05B0-0F04-690A1C5B007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224423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838200" y="5925276"/>
            <a:ext cx="2743200" cy="365125"/>
          </a:xfrm>
          <a:prstGeom prst="rect">
            <a:avLst/>
          </a:prstGeom>
        </p:spPr>
        <p:txBody>
          <a:bodyPr/>
          <a:lstStyle/>
          <a:p>
            <a:fld id="{1A945517-90B0-4E61-B5DD-AC2B75BAD2CB}" type="datetime1">
              <a:rPr lang="cs-CZ" smtClean="0"/>
              <a:t>24.01.2025</a:t>
            </a:fld>
            <a:endParaRPr lang="cs-CZ"/>
          </a:p>
        </p:txBody>
      </p:sp>
      <p:pic>
        <p:nvPicPr>
          <p:cNvPr id="5" name="Obrázek 4">
            <a:extLst>
              <a:ext uri="{FF2B5EF4-FFF2-40B4-BE49-F238E27FC236}">
                <a16:creationId xmlns:a16="http://schemas.microsoft.com/office/drawing/2014/main" id="{501D3696-2239-C380-C5DC-7A40F1D88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6" name="Zástupný symbol pro zápatí 4">
            <a:extLst>
              <a:ext uri="{FF2B5EF4-FFF2-40B4-BE49-F238E27FC236}">
                <a16:creationId xmlns:a16="http://schemas.microsoft.com/office/drawing/2014/main" id="{CA22F0A3-7A6F-26D0-F7E4-38F90D636C4D}"/>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7" name="Zástupný symbol pro číslo snímku 5">
            <a:extLst>
              <a:ext uri="{FF2B5EF4-FFF2-40B4-BE49-F238E27FC236}">
                <a16:creationId xmlns:a16="http://schemas.microsoft.com/office/drawing/2014/main" id="{70A463D7-59BA-DD1A-EE96-881BA846FA04}"/>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749060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647699" y="717550"/>
            <a:ext cx="10706099" cy="867861"/>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647700" y="1825625"/>
            <a:ext cx="10706100" cy="4351338"/>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411162" y="6417177"/>
            <a:ext cx="10942637" cy="365125"/>
          </a:xfrm>
          <a:prstGeom prst="rect">
            <a:avLst/>
          </a:prstGeom>
        </p:spPr>
        <p:txBody>
          <a:bodyPr vert="horz" lIns="0" tIns="0" rIns="0" bIns="0" rtlCol="0" anchor="ctr"/>
          <a:lstStyle>
            <a:lvl1pPr algn="l">
              <a:defRPr sz="1100">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101600" y="6420491"/>
            <a:ext cx="272435" cy="365125"/>
          </a:xfrm>
          <a:prstGeom prst="rect">
            <a:avLst/>
          </a:prstGeom>
        </p:spPr>
        <p:txBody>
          <a:bodyPr vert="horz" lIns="0" tIns="0" rIns="0" bIns="0" rtlCol="0" anchor="ctr"/>
          <a:lstStyle>
            <a:lvl1pPr algn="r">
              <a:defRPr sz="1100" b="1">
                <a:solidFill>
                  <a:schemeClr val="accent3"/>
                </a:solidFill>
              </a:defRPr>
            </a:lvl1pPr>
          </a:lstStyle>
          <a:p>
            <a:fld id="{5E608FB1-680A-4E9D-A95E-8C4CFA1B47E3}" type="slidenum">
              <a:rPr lang="cs-CZ" smtClean="0"/>
              <a:pPr/>
              <a:t>‹#›</a:t>
            </a:fld>
            <a:endParaRPr lang="cs-CZ" dirty="0"/>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337165" y="6498434"/>
            <a:ext cx="36870" cy="169277"/>
          </a:xfrm>
          <a:prstGeom prst="rect">
            <a:avLst/>
          </a:prstGeom>
          <a:noFill/>
        </p:spPr>
        <p:txBody>
          <a:bodyPr wrap="none" lIns="0" tIns="0" rIns="0" bIns="0" rtlCol="0">
            <a:spAutoFit/>
          </a:bodyPr>
          <a:lstStyle/>
          <a:p>
            <a:r>
              <a:rPr lang="cs-CZ" sz="1100" dirty="0">
                <a:solidFill>
                  <a:schemeClr val="tx2"/>
                </a:solidFill>
              </a:rPr>
              <a:t>|</a:t>
            </a:r>
          </a:p>
        </p:txBody>
      </p:sp>
    </p:spTree>
    <p:extLst>
      <p:ext uri="{BB962C8B-B14F-4D97-AF65-F5344CB8AC3E}">
        <p14:creationId xmlns:p14="http://schemas.microsoft.com/office/powerpoint/2010/main" val="103397760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50" r:id="rId5"/>
    <p:sldLayoutId id="2147483660" r:id="rId6"/>
    <p:sldLayoutId id="2147483652" r:id="rId7"/>
    <p:sldLayoutId id="2147483661" r:id="rId8"/>
    <p:sldLayoutId id="2147483662" r:id="rId9"/>
    <p:sldLayoutId id="2147483663" r:id="rId10"/>
    <p:sldLayoutId id="2147483654" r:id="rId11"/>
    <p:sldLayoutId id="2147483655" r:id="rId12"/>
  </p:sldLayoutIdLst>
  <p:hf hdr="0" dt="0"/>
  <p:txStyles>
    <p:titleStyle>
      <a:lvl1pPr algn="l" defTabSz="914400" rtl="0" eaLnBrk="1" latinLnBrk="0" hangingPunct="1">
        <a:lnSpc>
          <a:spcPct val="90000"/>
        </a:lnSpc>
        <a:spcBef>
          <a:spcPct val="0"/>
        </a:spcBef>
        <a:buNone/>
        <a:defRPr sz="3100" kern="1200" cap="all" baseline="0">
          <a:solidFill>
            <a:schemeClr val="accent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200" b="1" kern="1200">
          <a:solidFill>
            <a:schemeClr val="accent2"/>
          </a:solidFill>
          <a:latin typeface="+mn-lt"/>
          <a:ea typeface="+mn-ea"/>
          <a:cs typeface="+mn-cs"/>
        </a:defRPr>
      </a:lvl1pPr>
      <a:lvl2pPr marL="542925" indent="-276225"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buFont typeface="Arial" panose="020B0604020202020204" pitchFamily="34" charset="0"/>
        <a:buChar char="•"/>
        <a:defRPr sz="1700" kern="1200">
          <a:solidFill>
            <a:schemeClr val="tx2"/>
          </a:solidFill>
          <a:latin typeface="+mn-lt"/>
          <a:ea typeface="+mn-ea"/>
          <a:cs typeface="+mn-cs"/>
        </a:defRPr>
      </a:lvl3pPr>
      <a:lvl4pPr marL="1076325" indent="-266700" algn="l" defTabSz="914400" rtl="0" eaLnBrk="1" latinLnBrk="0" hangingPunct="1">
        <a:lnSpc>
          <a:spcPct val="100000"/>
        </a:lnSpc>
        <a:spcBef>
          <a:spcPts val="1000"/>
        </a:spcBef>
        <a:buFont typeface="Arial" panose="020B0604020202020204" pitchFamily="34" charset="0"/>
        <a:buChar char="•"/>
        <a:defRPr sz="15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rPr lang="cs-CZ"/>
              <a:t>Duševní vlastnictví v pracovněprávních vztazích</a:t>
            </a:r>
          </a:p>
          <a:p>
            <a:r>
              <a:rPr sz="2200" lang="cs-CZ"/>
              <a:t>Lekce 11 · Licencování duševního vlastnictví</a:t>
            </a:r>
          </a:p>
        </p:txBody>
      </p:sp>
      <p:sp>
        <p:nvSpPr>
          <p:cNvPr id="3" name="Subtitle 2"/>
          <p:cNvSpPr>
            <a:spLocks noGrp="1"/>
          </p:cNvSpPr>
          <p:nvPr>
            <p:ph type="subTitle" idx="1"/>
          </p:nvPr>
        </p:nvSpPr>
        <p:spPr/>
        <p:txBody>
          <a:bodyPr/>
          <a:lstStyle/>
          <a:p>
            <a:r>
              <a:rPr b="1" lang="cs-CZ"/>
              <a:t>JUDr. Ján Matejka, Ph.D.</a:t>
            </a:r>
          </a:p>
          <a:p>
            <a:r>
              <a:rPr sz="1200" lang="cs-CZ"/>
              <a:t>CEVRO Univerzita · 60 minut (úvodní situace, výklad, diskuse) · právní stav k 28. 9. 2026</a:t>
            </a:r>
          </a:p>
        </p:txBody>
      </p:sp>
      <p:sp>
        <p:nvSpPr>
          <p:cNvPr id="4" name="Datum"/>
          <p:cNvSpPr txBox="1"/>
          <p:nvPr/>
        </p:nvSpPr>
        <p:spPr>
          <a:xfrm>
            <a:off x="649288" y="5994401"/>
            <a:ext cx="1244600" cy="246221"/>
          </a:xfrm>
          <a:prstGeom prst="rect">
            <a:avLst/>
          </a:prstGeom>
          <a:noFill/>
        </p:spPr>
        <p:txBody>
          <a:bodyPr wrap="none" lIns="0" rIns="0" tIns="0" bIns="0">
            <a:spAutoFit/>
          </a:bodyPr>
          <a:lstStyle/>
          <a:p>
            <a:r>
              <a:rPr sz="1600">
                <a:solidFill>
                  <a:srgbClr val="FFFFFF"/>
                </a:solidFill>
              </a:rPr>
              <a:t>28 | 9 |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Cíle lekce: od práva k licenci</a:t>
            </a:r>
          </a:p>
        </p:txBody>
      </p:sp>
      <p:sp>
        <p:nvSpPr>
          <p:cNvPr id="3" name="Content Placeholder 2"/>
          <p:cNvSpPr>
            <a:spLocks noGrp="1"/>
          </p:cNvSpPr>
          <p:nvPr>
            <p:ph idx="1"/>
          </p:nvPr>
        </p:nvSpPr>
        <p:spPr/>
        <p:txBody>
          <a:bodyPr wrap="square"/>
          <a:lstStyle/>
          <a:p>
            <a:pPr/>
            <a:r>
              <a:rPr lang="cs-CZ"/>
              <a:t>Po této lekci dokážete</a:t>
            </a:r>
          </a:p>
          <a:p>
            <a:pPr lvl="2"/>
            <a:r>
              <a:rPr sz="1600" b="1" lang="cs-CZ"/>
              <a:t>Rozlišit</a:t>
            </a:r>
            <a:r>
              <a:rPr sz="1600" lang="cs-CZ"/>
              <a:t> převod práva, licenci, podlicenci, postoupení licence a výkon majetkových práv ze zákona (§ 2358–2365 OZ; § 58 odst. 1 AZ)</a:t>
            </a:r>
          </a:p>
          <a:p>
            <a:pPr lvl="2"/>
            <a:r>
              <a:rPr sz="1600" b="1" lang="cs-CZ"/>
              <a:t>Určit</a:t>
            </a:r>
            <a:r>
              <a:rPr sz="1600" lang="cs-CZ"/>
              <a:t>, kdo může licencovat zaměstnanecký výsledek – dílo, software, vynález, vzor, známku – a kdy je třeba svolení tvůrce nebo spolumajitele</a:t>
            </a:r>
          </a:p>
          <a:p>
            <a:pPr lvl="2"/>
            <a:r>
              <a:rPr sz="1600" b="1" lang="cs-CZ"/>
              <a:t>Sestavit</a:t>
            </a:r>
            <a:r>
              <a:rPr sz="1600" lang="cs-CZ"/>
              <a:t> licenční smlouvu: forma, výhradnost, rozsah, odměna, zápis do rejstříku, výpověď (§ 2358–2376 OZ; § 14 ZV; § 18 ZOZ; § 32 ZPV)</a:t>
            </a:r>
          </a:p>
          <a:p>
            <a:pPr lvl="2"/>
            <a:r>
              <a:rPr sz="1600" b="1" lang="cs-CZ"/>
              <a:t>Posoudit</a:t>
            </a:r>
            <a:r>
              <a:rPr sz="1600" lang="cs-CZ"/>
              <a:t> rizika: veřejné licence v kódu zaměstnanců, soutěžní meze licenčních doložek (nařízení (EU) 2026/877), nároky tvůrců na podíl z licenčních výnosů</a:t>
            </a:r>
          </a:p>
          <a:p>
            <a:pPr lvl="1">
              <a:spcBef>
                <a:spcPts val="1400"/>
              </a:spcBef>
            </a:pPr>
            <a:r>
              <a:rPr sz="1500" lang="cs-CZ"/>
              <a:t>Dnes neřešíme kolektivní správu práv, daně z licenčních příjmů ani oceňování nehmotného majetku.</a:t>
            </a:r>
          </a:p>
        </p:txBody>
      </p:sp>
      <p:sp>
        <p:nvSpPr>
          <p:cNvPr id="4" name="Zápatí"/>
          <p:cNvSpPr>
            <a:spLocks noGrp="1"/>
          </p:cNvSpPr>
          <p:nvPr>
            <p:ph type="ftr" sz="quarter" idx="11"/>
          </p:nvPr>
        </p:nvSpPr>
        <p:spPr/>
        <p:txBody>
          <a:bodyPr/>
          <a:lstStyle/>
          <a:p>
            <a:r>
              <a:rPr lang="cs-CZ"/>
              <a:t>Duševní vlastnictví v pracovněprávních vztazích | Lekce 11 | právní stav k 28. 9. 2026</a:t>
            </a:r>
          </a:p>
        </p:txBody>
      </p:sp>
      <p:sp>
        <p:nvSpPr>
          <p:cNvPr id="5" name="Číslo snímku"/>
          <p:cNvSpPr>
            <a:spLocks noGrp="1"/>
          </p:cNvSpPr>
          <p:nvPr>
            <p:ph type="sldNum" sz="quarter" idx="12"/>
          </p:nvPr>
        </p:nvSpPr>
        <p:spPr/>
        <p:txBody>
          <a:bodyPr/>
          <a:lstStyle/>
          <a:p>
            <a:fld id="{28769968-A867-4DAD-948D-CAB08D63F004}"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Úvodní situace: licence na „všechno“</a:t>
            </a:r>
          </a:p>
        </p:txBody>
      </p:sp>
      <p:sp>
        <p:nvSpPr>
          <p:cNvPr id="3" name="Content Placeholder 2"/>
          <p:cNvSpPr>
            <a:spLocks noGrp="1"/>
          </p:cNvSpPr>
          <p:nvPr>
            <p:ph idx="1"/>
          </p:nvPr>
        </p:nvSpPr>
        <p:spPr/>
        <p:txBody>
          <a:bodyPr wrap="square"/>
          <a:lstStyle/>
          <a:p>
            <a:pPr/>
            <a:r>
              <a:rPr lang="cs-CZ"/>
              <a:t>Softwarová firma a její technologie (modelová situace)</a:t>
            </a:r>
          </a:p>
          <a:p>
            <a:pPr lvl="2"/>
            <a:r>
              <a:rPr lang="cs-CZ" b="1"/>
              <a:t>Výrobce chytrých hodinek</a:t>
            </a:r>
            <a:r>
              <a:rPr lang="cs-CZ"/>
              <a:t> chce „výhradní celosvětovou licenci na veškerou technologii“ firmy – aplikaci, senzorovou kalibraci a kompresi tras, ikony, fotografie tras i značku</a:t>
            </a:r>
          </a:p>
          <a:p>
            <a:pPr lvl="2"/>
            <a:r>
              <a:rPr lang="cs-CZ" b="1"/>
              <a:t>Stav práv:</a:t>
            </a:r>
            <a:r>
              <a:rPr lang="cs-CZ"/>
              <a:t> kód a ikony vytvořili zaměstnanci · užitný vzor na kalibraci má firma společně s externím spolupůvodcem · fotografie dodal fotograf na smlouvu o dílo · aplikace obsahuje modul pod GPL · evropská patentová přihláška (komprese) a přihláška známky znějí na firmu</a:t>
            </a:r>
          </a:p>
          <a:p>
            <a:pPr lvl="2"/>
            <a:r>
              <a:rPr lang="cs-CZ" b="1"/>
              <a:t>Jednatel:</a:t>
            </a:r>
            <a:r>
              <a:rPr lang="cs-CZ"/>
              <a:t> „Všechno vzniklo u nás, podepíšeme to zítra.“ Původci se ptají na podíl z licenčních poplatků; grafik a fotograf, zda se jich někdo zeptá</a:t>
            </a:r>
          </a:p>
          <a:p>
            <a:pPr lvl="1">
              <a:spcBef>
                <a:spcPts val="1400"/>
              </a:spcBef>
            </a:pPr>
            <a:r>
              <a:rPr sz="1700" lang="cs-CZ" b="1"/>
              <a:t>Co z toho může firma licencovat hned a sama? (a) vše – vzniklo to ve firmě a za její peníze · (b) jen část – podle toho, kdo má u které položky právo · (c) nic – ke všemu je třeba souhlas tvůrců. Hlasujte; vrátíme se k tomu na konci.</a:t>
            </a:r>
          </a:p>
        </p:txBody>
      </p:sp>
      <p:sp>
        <p:nvSpPr>
          <p:cNvPr id="4" name="Zápatí"/>
          <p:cNvSpPr>
            <a:spLocks noGrp="1"/>
          </p:cNvSpPr>
          <p:nvPr>
            <p:ph type="ftr" sz="quarter" idx="11"/>
          </p:nvPr>
        </p:nvSpPr>
        <p:spPr/>
        <p:txBody>
          <a:bodyPr/>
          <a:lstStyle/>
          <a:p>
            <a:r>
              <a:rPr lang="cs-CZ"/>
              <a:t>Duševní vlastnictví v pracovněprávních vztazích | Lekce 11 | právní stav k 28. 9. 2026</a:t>
            </a:r>
          </a:p>
        </p:txBody>
      </p:sp>
      <p:sp>
        <p:nvSpPr>
          <p:cNvPr id="5" name="Číslo snímku"/>
          <p:cNvSpPr>
            <a:spLocks noGrp="1"/>
          </p:cNvSpPr>
          <p:nvPr>
            <p:ph type="sldNum" sz="quarter" idx="12"/>
          </p:nvPr>
        </p:nvSpPr>
        <p:spPr/>
        <p:txBody>
          <a:bodyPr/>
          <a:lstStyle/>
          <a:p>
            <a:fld id="{09C6B239-D60E-486F-8E51-AC8648ECC867}"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Převod, licence a výkon práv ze zákona</a:t>
            </a:r>
          </a:p>
        </p:txBody>
      </p:sp>
      <p:sp>
        <p:nvSpPr>
          <p:cNvPr id="3" name="Zápatí"/>
          <p:cNvSpPr>
            <a:spLocks noGrp="1"/>
          </p:cNvSpPr>
          <p:nvPr>
            <p:ph type="ftr" sz="quarter" idx="11"/>
          </p:nvPr>
        </p:nvSpPr>
        <p:spPr/>
        <p:txBody>
          <a:bodyPr/>
          <a:lstStyle/>
          <a:p>
            <a:r>
              <a:rPr lang="cs-CZ"/>
              <a:t>Duševní vlastnictví v pracovněprávních vztazích | Lekce 11 | právní stav k 28. 9. 2026</a:t>
            </a:r>
          </a:p>
        </p:txBody>
      </p:sp>
      <p:sp>
        <p:nvSpPr>
          <p:cNvPr id="4" name="Číslo snímku"/>
          <p:cNvSpPr>
            <a:spLocks noGrp="1"/>
          </p:cNvSpPr>
          <p:nvPr>
            <p:ph type="sldNum" sz="quarter" idx="12"/>
          </p:nvPr>
        </p:nvSpPr>
        <p:spPr/>
        <p:txBody>
          <a:bodyPr/>
          <a:lstStyle/>
          <a:p>
            <a:fld id="{491A57C7-1E4D-4CE2-A808-FDFD0D1CE157}"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11</a:t>
            </a:r>
          </a:p>
        </p:txBody>
      </p:sp>
      <p:sp>
        <p:nvSpPr>
          <p:cNvPr id="6" name="Blok"/>
          <p:cNvSpPr/>
          <p:nvPr/>
        </p:nvSpPr>
        <p:spPr>
          <a:xfrm>
            <a:off x="649224" y="1691640"/>
            <a:ext cx="3383280"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FFFFFF"/>
                </a:solidFill>
              </a:rPr>
              <a:t>PŘEVOD PRÁVA</a:t>
            </a:r>
          </a:p>
        </p:txBody>
      </p:sp>
      <p:sp>
        <p:nvSpPr>
          <p:cNvPr id="7" name="Blok"/>
          <p:cNvSpPr/>
          <p:nvPr/>
        </p:nvSpPr>
        <p:spPr>
          <a:xfrm>
            <a:off x="649224" y="2286000"/>
            <a:ext cx="3383280" cy="14630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právo </a:t>
            </a:r>
            <a:r>
              <a:rPr sz="1150" b="1" lang="cs-CZ">
                <a:solidFill>
                  <a:srgbClr val="000000"/>
                </a:solidFill>
              </a:rPr>
              <a:t>mění majitele</a:t>
            </a:r>
          </a:p>
          <a:p>
            <a:pPr algn="l"/>
            <a:r>
              <a:rPr sz="1150" lang="cs-CZ">
                <a:solidFill>
                  <a:srgbClr val="000000"/>
                </a:solidFill>
              </a:rPr>
              <a:t>· patent, užitný a průmyslový vzor, známka: písemně a se zápisem (§ 15 ZV; § 30 ZPV; § 15 ZOZ)</a:t>
            </a:r>
          </a:p>
          <a:p>
            <a:pPr algn="l"/>
            <a:r>
              <a:rPr sz="1150" lang="cs-CZ">
                <a:solidFill>
                  <a:srgbClr val="000000"/>
                </a:solidFill>
              </a:rPr>
              <a:t>· </a:t>
            </a:r>
            <a:r>
              <a:rPr sz="1150" b="1" lang="cs-CZ">
                <a:solidFill>
                  <a:srgbClr val="000000"/>
                </a:solidFill>
              </a:rPr>
              <a:t>autorská práva převést nelze</a:t>
            </a:r>
            <a:r>
              <a:rPr sz="1150" lang="cs-CZ">
                <a:solidFill>
                  <a:srgbClr val="000000"/>
                </a:solidFill>
              </a:rPr>
              <a:t> (§ 26 odst. 1, § 11 odst. 4 AZ)</a:t>
            </a:r>
          </a:p>
        </p:txBody>
      </p:sp>
      <p:sp>
        <p:nvSpPr>
          <p:cNvPr id="8" name="Blok"/>
          <p:cNvSpPr/>
          <p:nvPr/>
        </p:nvSpPr>
        <p:spPr>
          <a:xfrm>
            <a:off x="4416552" y="1691640"/>
            <a:ext cx="3383280" cy="54864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FFFFFF"/>
                </a:solidFill>
              </a:rPr>
              <a:t>LICENCE</a:t>
            </a:r>
          </a:p>
        </p:txBody>
      </p:sp>
      <p:sp>
        <p:nvSpPr>
          <p:cNvPr id="9" name="Blok"/>
          <p:cNvSpPr/>
          <p:nvPr/>
        </p:nvSpPr>
        <p:spPr>
          <a:xfrm>
            <a:off x="4416552" y="2286000"/>
            <a:ext cx="3383280" cy="14630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právo </a:t>
            </a:r>
            <a:r>
              <a:rPr sz="1150" b="1" lang="cs-CZ">
                <a:solidFill>
                  <a:srgbClr val="000000"/>
                </a:solidFill>
              </a:rPr>
              <a:t>zůstává poskytovateli</a:t>
            </a:r>
            <a:r>
              <a:rPr sz="1150" lang="cs-CZ">
                <a:solidFill>
                  <a:srgbClr val="000000"/>
                </a:solidFill>
              </a:rPr>
              <a:t>; nabyvatel je smí vykonávat v ujednaném rozsahu (§ 2358 odst. 1 OZ)</a:t>
            </a:r>
          </a:p>
          <a:p>
            <a:pPr algn="l"/>
            <a:r>
              <a:rPr sz="1150" lang="cs-CZ">
                <a:solidFill>
                  <a:srgbClr val="000000"/>
                </a:solidFill>
              </a:rPr>
              <a:t>· autor jen strpí zásah do práva dílo užít (§ 12 odst. 2 AZ)</a:t>
            </a:r>
          </a:p>
          <a:p>
            <a:pPr algn="l"/>
            <a:r>
              <a:rPr sz="1150" lang="cs-CZ">
                <a:solidFill>
                  <a:srgbClr val="000000"/>
                </a:solidFill>
              </a:rPr>
              <a:t>· výhradní nebo nevýhradní</a:t>
            </a:r>
          </a:p>
        </p:txBody>
      </p:sp>
      <p:sp>
        <p:nvSpPr>
          <p:cNvPr id="10" name="Blok"/>
          <p:cNvSpPr/>
          <p:nvPr/>
        </p:nvSpPr>
        <p:spPr>
          <a:xfrm>
            <a:off x="8183879" y="1691640"/>
            <a:ext cx="3355848" cy="548640"/>
          </a:xfrm>
          <a:prstGeom prst="roundRect">
            <a:avLst/>
          </a:prstGeom>
          <a:solidFill>
            <a:srgbClr val="B9AFC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000000"/>
                </a:solidFill>
              </a:rPr>
              <a:t>VÝKON PRÁV ZE ZÁKONA</a:t>
            </a:r>
          </a:p>
        </p:txBody>
      </p:sp>
      <p:sp>
        <p:nvSpPr>
          <p:cNvPr id="11" name="Blok"/>
          <p:cNvSpPr/>
          <p:nvPr/>
        </p:nvSpPr>
        <p:spPr>
          <a:xfrm>
            <a:off x="8183879" y="2286000"/>
            <a:ext cx="3355848" cy="14630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zaměstnavatel vykonává majetková práva autora </a:t>
            </a:r>
            <a:r>
              <a:rPr sz="1150" lang="cs-CZ" b="1">
                <a:solidFill>
                  <a:srgbClr val="000000"/>
                </a:solidFill>
              </a:rPr>
              <a:t>svým jménem a na svůj účet</a:t>
            </a:r>
            <a:r>
              <a:rPr sz="1150" lang="cs-CZ">
                <a:solidFill>
                  <a:srgbClr val="000000"/>
                </a:solidFill>
              </a:rPr>
              <a:t> – včetně udělování licencí (§ 58 odst. 1 AZ; L4)</a:t>
            </a:r>
          </a:p>
          <a:p>
            <a:pPr algn="l"/>
            <a:r>
              <a:rPr sz="1150" lang="cs-CZ">
                <a:solidFill>
                  <a:srgbClr val="000000"/>
                </a:solidFill>
              </a:rPr>
              <a:t>· vynález a vzor: právo na zaměstnavatele </a:t>
            </a:r>
            <a:r>
              <a:rPr sz="1150" lang="cs-CZ" b="1">
                <a:solidFill>
                  <a:srgbClr val="000000"/>
                </a:solidFill>
              </a:rPr>
              <a:t>přechází</a:t>
            </a:r>
            <a:r>
              <a:rPr sz="1150" lang="cs-CZ">
                <a:solidFill>
                  <a:srgbClr val="000000"/>
                </a:solidFill>
              </a:rPr>
              <a:t> (L6, L8)</a:t>
            </a:r>
          </a:p>
        </p:txBody>
      </p:sp>
      <p:sp>
        <p:nvSpPr>
          <p:cNvPr id="18" name="Text"/>
          <p:cNvSpPr txBox="1"/>
          <p:nvPr/>
        </p:nvSpPr>
        <p:spPr>
          <a:xfrm>
            <a:off x="649224" y="3977639"/>
            <a:ext cx="10881360" cy="640080"/>
          </a:xfrm>
          <a:prstGeom prst="rect">
            <a:avLst/>
          </a:prstGeom>
          <a:noFill/>
        </p:spPr>
        <p:txBody>
          <a:bodyPr wrap="square" lIns="0" rIns="0" tIns="0" bIns="0">
            <a:spAutoFit/>
          </a:bodyPr>
          <a:lstStyle/>
          <a:p>
            <a:pPr algn="l"/>
            <a:r>
              <a:rPr sz="1250" lang="cs-CZ">
                <a:solidFill>
                  <a:srgbClr val="50386F"/>
                </a:solidFill>
              </a:rPr>
              <a:t>Podlicence a postoupení licence: snímek 6 · postoupení práva výkonu zaměstnavatelem (§ 58 odst. 1 AZ): L4. Pracovněprávní otázka je vždy stejná: má firma právo samo, jeho výkon ze zákona, nebo jen licenci – a od koho?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Licenční smlouva v občanském zákoníku</a:t>
            </a:r>
          </a:p>
        </p:txBody>
      </p:sp>
      <p:sp>
        <p:nvSpPr>
          <p:cNvPr id="3" name="Zápatí"/>
          <p:cNvSpPr>
            <a:spLocks noGrp="1"/>
          </p:cNvSpPr>
          <p:nvPr>
            <p:ph type="ftr" sz="quarter" idx="11"/>
          </p:nvPr>
        </p:nvSpPr>
        <p:spPr/>
        <p:txBody>
          <a:bodyPr/>
          <a:lstStyle/>
          <a:p>
            <a:r>
              <a:rPr lang="cs-CZ"/>
              <a:t>Duševní vlastnictví v pracovněprávních vztazích | Lekce 11 | právní stav k 28. 9. 2026</a:t>
            </a:r>
          </a:p>
        </p:txBody>
      </p:sp>
      <p:sp>
        <p:nvSpPr>
          <p:cNvPr id="4" name="Číslo snímku"/>
          <p:cNvSpPr>
            <a:spLocks noGrp="1"/>
          </p:cNvSpPr>
          <p:nvPr>
            <p:ph type="sldNum" sz="quarter" idx="12"/>
          </p:nvPr>
        </p:nvSpPr>
        <p:spPr/>
        <p:txBody>
          <a:bodyPr/>
          <a:lstStyle/>
          <a:p>
            <a:fld id="{B6E8628F-9363-4737-8DD0-CBF2E4D5A315}"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11</a:t>
            </a:r>
          </a:p>
        </p:txBody>
      </p:sp>
      <p:graphicFrame>
        <p:nvGraphicFramePr>
          <p:cNvPr id="6" name="Tabulka"/>
          <p:cNvGraphicFramePr>
            <a:graphicFrameLocks noGrp="1"/>
          </p:cNvGraphicFramePr>
          <p:nvPr/>
        </p:nvGraphicFramePr>
        <p:xfrm>
          <a:off x="649224" y="1691640"/>
          <a:ext cx="10881360" cy="3968496"/>
        </p:xfrm>
        <a:graphic>
          <a:graphicData uri="http://schemas.openxmlformats.org/drawingml/2006/table">
            <a:tbl>
              <a:tblPr firstRow="1" bandRow="1">
                <a:tableStyleId>{21E4AEA4-8DFA-4A89-87EB-49C32662AFE0}</a:tableStyleId>
              </a:tblPr>
              <a:tblGrid>
                <a:gridCol w="1600200"/>
                <a:gridCol w="4434840"/>
                <a:gridCol w="2194560"/>
                <a:gridCol w="2651760"/>
              </a:tblGrid>
              <a:tr h="566928">
                <a:tc>
                  <a:txBody>
                    <a:bodyPr wrap="square"/>
                    <a:lstStyle/>
                    <a:p>
                      <a:r>
                        <a:rPr sz="1050" b="1" lang="cs-CZ">
                          <a:solidFill>
                            <a:srgbClr val="FFFFFF"/>
                          </a:solidFill>
                        </a:rPr>
                        <a:t>Otázka</a:t>
                      </a:r>
                    </a:p>
                  </a:txBody>
                  <a:tcPr anchor="ctr" marL="54864" marR="54864" marT="27432" marB="27432"/>
                </a:tc>
                <a:tc>
                  <a:txBody>
                    <a:bodyPr wrap="square"/>
                    <a:lstStyle/>
                    <a:p>
                      <a:r>
                        <a:rPr sz="1050" b="1" lang="cs-CZ">
                          <a:solidFill>
                            <a:srgbClr val="FFFFFF"/>
                          </a:solidFill>
                        </a:rPr>
                        <a:t>Pravidlo</a:t>
                      </a:r>
                    </a:p>
                  </a:txBody>
                  <a:tcPr anchor="ctr" marL="54864" marR="54864" marT="27432" marB="27432"/>
                </a:tc>
                <a:tc>
                  <a:txBody>
                    <a:bodyPr wrap="square"/>
                    <a:lstStyle/>
                    <a:p>
                      <a:r>
                        <a:rPr sz="1050" b="1" lang="cs-CZ">
                          <a:solidFill>
                            <a:srgbClr val="FFFFFF"/>
                          </a:solidFill>
                        </a:rPr>
                        <a:t>Pramen</a:t>
                      </a:r>
                    </a:p>
                  </a:txBody>
                  <a:tcPr anchor="ctr" marL="54864" marR="54864" marT="27432" marB="27432"/>
                </a:tc>
                <a:tc>
                  <a:txBody>
                    <a:bodyPr wrap="square"/>
                    <a:lstStyle/>
                    <a:p>
                      <a:r>
                        <a:rPr sz="1050" b="1" lang="cs-CZ">
                          <a:solidFill>
                            <a:srgbClr val="FFFFFF"/>
                          </a:solidFill>
                        </a:rPr>
                        <a:t>Důsledek pro praxi</a:t>
                      </a:r>
                    </a:p>
                  </a:txBody>
                  <a:tcPr anchor="ctr" marL="54864" marR="54864" marT="27432" marB="27432"/>
                </a:tc>
              </a:tr>
              <a:tr h="566928">
                <a:tc>
                  <a:txBody>
                    <a:bodyPr wrap="square"/>
                    <a:lstStyle/>
                    <a:p>
                      <a:r>
                        <a:rPr sz="1050" b="1" lang="cs-CZ"/>
                        <a:t>Co je licence</a:t>
                      </a:r>
                    </a:p>
                  </a:txBody>
                  <a:tcPr anchor="ctr" marL="54864" marR="54864" marT="27432" marB="27432">
                    <a:solidFill>
                      <a:schemeClr val="accent2">
                        <a:lumMod val="40000"/>
                        <a:lumOff val="60000"/>
                      </a:schemeClr>
                    </a:solidFill>
                  </a:tcPr>
                </a:tc>
                <a:tc>
                  <a:txBody>
                    <a:bodyPr wrap="square"/>
                    <a:lstStyle/>
                    <a:p>
                      <a:r>
                        <a:rPr sz="1050" lang="cs-CZ"/>
                        <a:t>Oprávnění k výkonu práva duševního vlastnictví v ujednaném rozsahu; nabyvatel platí odměnu, není-li ujednáno jinak</a:t>
                      </a:r>
                    </a:p>
                  </a:txBody>
                  <a:tcPr anchor="ctr" marL="54864" marR="54864" marT="27432" marB="27432">
                    <a:solidFill>
                      <a:schemeClr val="accent2">
                        <a:lumMod val="40000"/>
                        <a:lumOff val="60000"/>
                      </a:schemeClr>
                    </a:solidFill>
                  </a:tcPr>
                </a:tc>
                <a:tc>
                  <a:txBody>
                    <a:bodyPr wrap="square"/>
                    <a:lstStyle/>
                    <a:p>
                      <a:r>
                        <a:rPr sz="1050" lang="cs-CZ"/>
                        <a:t>§ 2358 odst. 1 OZ</a:t>
                      </a:r>
                    </a:p>
                  </a:txBody>
                  <a:tcPr anchor="ctr" marL="54864" marR="54864" marT="27432" marB="27432">
                    <a:solidFill>
                      <a:schemeClr val="accent2">
                        <a:lumMod val="40000"/>
                        <a:lumOff val="60000"/>
                      </a:schemeClr>
                    </a:solidFill>
                  </a:tcPr>
                </a:tc>
                <a:tc>
                  <a:txBody>
                    <a:bodyPr wrap="square"/>
                    <a:lstStyle/>
                    <a:p>
                      <a:r>
                        <a:rPr sz="1050" lang="cs-CZ"/>
                        <a:t>Právo zůstává poskytovateli – licence není převod</a:t>
                      </a:r>
                    </a:p>
                  </a:txBody>
                  <a:tcPr anchor="ctr" marL="54864" marR="54864" marT="27432" marB="27432">
                    <a:solidFill>
                      <a:schemeClr val="accent2">
                        <a:lumMod val="40000"/>
                        <a:lumOff val="60000"/>
                      </a:schemeClr>
                    </a:solidFill>
                  </a:tcPr>
                </a:tc>
              </a:tr>
              <a:tr h="566928">
                <a:tc>
                  <a:txBody>
                    <a:bodyPr wrap="square"/>
                    <a:lstStyle/>
                    <a:p>
                      <a:r>
                        <a:rPr sz="1050" b="1" lang="cs-CZ"/>
                        <a:t>Forma a zápis</a:t>
                      </a:r>
                    </a:p>
                  </a:txBody>
                  <a:tcPr anchor="ctr" marL="54864" marR="54864" marT="27432" marB="27432">
                    <a:solidFill>
                      <a:schemeClr val="accent2">
                        <a:lumMod val="20000"/>
                        <a:lumOff val="80000"/>
                      </a:schemeClr>
                    </a:solidFill>
                  </a:tcPr>
                </a:tc>
                <a:tc>
                  <a:txBody>
                    <a:bodyPr wrap="square"/>
                    <a:lstStyle/>
                    <a:p>
                      <a:r>
                        <a:rPr sz="1050" lang="cs-CZ" b="1"/>
                        <a:t>Písemně</a:t>
                      </a:r>
                      <a:r>
                        <a:rPr sz="1050" lang="cs-CZ"/>
                        <a:t>: výhradní licence a licence zapisovaná do veřejného seznamu · u zapsaných průmyslových práv účinnost vůči třetím osobám </a:t>
                      </a:r>
                      <a:r>
                        <a:rPr sz="1050" lang="cs-CZ" b="1"/>
                        <a:t>zápisem</a:t>
                      </a:r>
                      <a:r>
                        <a:rPr sz="1050" lang="cs-CZ"/>
                        <a:t> (podle práv: snímek 9)</a:t>
                      </a:r>
                    </a:p>
                  </a:txBody>
                  <a:tcPr anchor="ctr" marL="54864" marR="54864" marT="27432" marB="27432">
                    <a:solidFill>
                      <a:schemeClr val="accent2">
                        <a:lumMod val="20000"/>
                        <a:lumOff val="80000"/>
                      </a:schemeClr>
                    </a:solidFill>
                  </a:tcPr>
                </a:tc>
                <a:tc>
                  <a:txBody>
                    <a:bodyPr wrap="square"/>
                    <a:lstStyle/>
                    <a:p>
                      <a:r>
                        <a:rPr sz="1050" lang="cs-CZ"/>
                        <a:t>§ 2358 odst. 2–3 OZ</a:t>
                      </a:r>
                    </a:p>
                  </a:txBody>
                  <a:tcPr anchor="ctr" marL="54864" marR="54864" marT="27432" marB="27432">
                    <a:solidFill>
                      <a:schemeClr val="accent2">
                        <a:lumMod val="20000"/>
                        <a:lumOff val="80000"/>
                      </a:schemeClr>
                    </a:solidFill>
                  </a:tcPr>
                </a:tc>
                <a:tc>
                  <a:txBody>
                    <a:bodyPr wrap="square"/>
                    <a:lstStyle/>
                    <a:p>
                      <a:r>
                        <a:rPr sz="1050" lang="cs-CZ"/>
                        <a:t>Bez zápisu platí mezi stranami; nevýhradní licence k dílu i ústně</a:t>
                      </a:r>
                    </a:p>
                  </a:txBody>
                  <a:tcPr anchor="ctr" marL="54864" marR="54864" marT="27432" marB="27432">
                    <a:solidFill>
                      <a:schemeClr val="accent2">
                        <a:lumMod val="20000"/>
                        <a:lumOff val="80000"/>
                      </a:schemeClr>
                    </a:solidFill>
                  </a:tcPr>
                </a:tc>
              </a:tr>
              <a:tr h="566928">
                <a:tc>
                  <a:txBody>
                    <a:bodyPr wrap="square"/>
                    <a:lstStyle/>
                    <a:p>
                      <a:r>
                        <a:rPr sz="1050" b="1" lang="cs-CZ"/>
                        <a:t>Využití a udržování</a:t>
                      </a:r>
                    </a:p>
                  </a:txBody>
                  <a:tcPr anchor="ctr" marL="54864" marR="54864" marT="27432" marB="27432">
                    <a:solidFill>
                      <a:schemeClr val="accent2">
                        <a:lumMod val="40000"/>
                        <a:lumOff val="60000"/>
                      </a:schemeClr>
                    </a:solidFill>
                  </a:tcPr>
                </a:tc>
                <a:tc>
                  <a:txBody>
                    <a:bodyPr wrap="square"/>
                    <a:lstStyle/>
                    <a:p>
                      <a:r>
                        <a:rPr sz="1050" lang="cs-CZ"/>
                        <a:t>Nabyvatel licenci využít nemusí, ledaže trvání práva závisí na jeho výkonu; </a:t>
                      </a:r>
                      <a:r>
                        <a:rPr sz="1050" b="1" lang="cs-CZ"/>
                        <a:t>u díla naopak musí</a:t>
                      </a:r>
                      <a:r>
                        <a:rPr sz="1050" lang="cs-CZ"/>
                        <a:t>, není-li ujednáno jinak · poskytovatel právo udržuje</a:t>
                      </a:r>
                    </a:p>
                  </a:txBody>
                  <a:tcPr anchor="ctr" marL="54864" marR="54864" marT="27432" marB="27432">
                    <a:solidFill>
                      <a:schemeClr val="accent2">
                        <a:lumMod val="40000"/>
                        <a:lumOff val="60000"/>
                      </a:schemeClr>
                    </a:solidFill>
                  </a:tcPr>
                </a:tc>
                <a:tc>
                  <a:txBody>
                    <a:bodyPr wrap="square"/>
                    <a:lstStyle/>
                    <a:p>
                      <a:r>
                        <a:rPr sz="1050" lang="cs-CZ"/>
                        <a:t>§ 2359; § 2372 odst. 2 OZ</a:t>
                      </a:r>
                    </a:p>
                  </a:txBody>
                  <a:tcPr anchor="ctr" marL="54864" marR="54864" marT="27432" marB="27432">
                    <a:solidFill>
                      <a:schemeClr val="accent2">
                        <a:lumMod val="40000"/>
                        <a:lumOff val="60000"/>
                      </a:schemeClr>
                    </a:solidFill>
                  </a:tcPr>
                </a:tc>
                <a:tc>
                  <a:txBody>
                    <a:bodyPr wrap="square"/>
                    <a:lstStyle/>
                    <a:p>
                      <a:r>
                        <a:rPr sz="1050" lang="cs-CZ"/>
                        <a:t>Užívání známky nabyvatelem se počítá vlastníkovi (§ 13 odst. 3 ZOZ)</a:t>
                      </a:r>
                    </a:p>
                  </a:txBody>
                  <a:tcPr anchor="ctr" marL="54864" marR="54864" marT="27432" marB="27432">
                    <a:solidFill>
                      <a:schemeClr val="accent2">
                        <a:lumMod val="40000"/>
                        <a:lumOff val="60000"/>
                      </a:schemeClr>
                    </a:solidFill>
                  </a:tcPr>
                </a:tc>
              </a:tr>
              <a:tr h="566928">
                <a:tc>
                  <a:txBody>
                    <a:bodyPr wrap="square"/>
                    <a:lstStyle/>
                    <a:p>
                      <a:r>
                        <a:rPr sz="1050" b="1" lang="cs-CZ"/>
                        <a:t>Podklady a utajení</a:t>
                      </a:r>
                    </a:p>
                  </a:txBody>
                  <a:tcPr anchor="ctr" marL="54864" marR="54864" marT="27432" marB="27432">
                    <a:solidFill>
                      <a:schemeClr val="accent2">
                        <a:lumMod val="20000"/>
                        <a:lumOff val="80000"/>
                      </a:schemeClr>
                    </a:solidFill>
                  </a:tcPr>
                </a:tc>
                <a:tc>
                  <a:txBody>
                    <a:bodyPr wrap="square"/>
                    <a:lstStyle/>
                    <a:p>
                      <a:r>
                        <a:rPr sz="1050" lang="cs-CZ"/>
                        <a:t>Poskytovatel předá podklady; nabyvatel je utají a po zániku licence vrátí · </a:t>
                      </a:r>
                      <a:r>
                        <a:rPr sz="1050" b="1" lang="cs-CZ"/>
                        <a:t>zaměstnanec není třetí osobou, byl-li zavázán k mlčenlivosti</a:t>
                      </a:r>
                    </a:p>
                  </a:txBody>
                  <a:tcPr anchor="ctr" marL="54864" marR="54864" marT="27432" marB="27432">
                    <a:solidFill>
                      <a:schemeClr val="accent2">
                        <a:lumMod val="20000"/>
                        <a:lumOff val="80000"/>
                      </a:schemeClr>
                    </a:solidFill>
                  </a:tcPr>
                </a:tc>
                <a:tc>
                  <a:txBody>
                    <a:bodyPr wrap="square"/>
                    <a:lstStyle/>
                    <a:p>
                      <a:r>
                        <a:rPr sz="1050" lang="cs-CZ"/>
                        <a:t>§ 2367–2368 OZ</a:t>
                      </a:r>
                    </a:p>
                  </a:txBody>
                  <a:tcPr anchor="ctr" marL="54864" marR="54864" marT="27432" marB="27432">
                    <a:solidFill>
                      <a:schemeClr val="accent2">
                        <a:lumMod val="20000"/>
                        <a:lumOff val="80000"/>
                      </a:schemeClr>
                    </a:solidFill>
                  </a:tcPr>
                </a:tc>
                <a:tc>
                  <a:txBody>
                    <a:bodyPr wrap="square"/>
                    <a:lstStyle/>
                    <a:p>
                      <a:r>
                        <a:rPr sz="1050" lang="cs-CZ"/>
                        <a:t>Know-how jen zaměstnancům s doložkou mlčenlivosti</a:t>
                      </a:r>
                    </a:p>
                  </a:txBody>
                  <a:tcPr anchor="ctr" marL="54864" marR="54864" marT="27432" marB="27432">
                    <a:solidFill>
                      <a:schemeClr val="accent2">
                        <a:lumMod val="20000"/>
                        <a:lumOff val="80000"/>
                      </a:schemeClr>
                    </a:solidFill>
                  </a:tcPr>
                </a:tc>
              </a:tr>
              <a:tr h="566928">
                <a:tc>
                  <a:txBody>
                    <a:bodyPr wrap="square"/>
                    <a:lstStyle/>
                    <a:p>
                      <a:r>
                        <a:rPr sz="1050" b="1" lang="cs-CZ"/>
                        <a:t>Ohrožení licence</a:t>
                      </a:r>
                    </a:p>
                  </a:txBody>
                  <a:tcPr anchor="ctr" marL="54864" marR="54864" marT="27432" marB="27432">
                    <a:solidFill>
                      <a:schemeClr val="accent2">
                        <a:lumMod val="40000"/>
                        <a:lumOff val="60000"/>
                      </a:schemeClr>
                    </a:solidFill>
                  </a:tcPr>
                </a:tc>
                <a:tc>
                  <a:txBody>
                    <a:bodyPr wrap="square"/>
                    <a:lstStyle/>
                    <a:p>
                      <a:r>
                        <a:rPr sz="1050" lang="cs-CZ"/>
                        <a:t>Nabyvatel oznámí ohrožení či porušení; poskytovatel poskytne součinnost k právní ochraně</a:t>
                      </a:r>
                    </a:p>
                  </a:txBody>
                  <a:tcPr anchor="ctr" marL="54864" marR="54864" marT="27432" marB="27432">
                    <a:solidFill>
                      <a:schemeClr val="accent2">
                        <a:lumMod val="40000"/>
                        <a:lumOff val="60000"/>
                      </a:schemeClr>
                    </a:solidFill>
                  </a:tcPr>
                </a:tc>
                <a:tc>
                  <a:txBody>
                    <a:bodyPr wrap="square"/>
                    <a:lstStyle/>
                    <a:p>
                      <a:r>
                        <a:rPr sz="1050" lang="cs-CZ"/>
                        <a:t>§ 2369 OZ</a:t>
                      </a:r>
                    </a:p>
                  </a:txBody>
                  <a:tcPr anchor="ctr" marL="54864" marR="54864" marT="27432" marB="27432">
                    <a:solidFill>
                      <a:schemeClr val="accent2">
                        <a:lumMod val="40000"/>
                        <a:lumOff val="60000"/>
                      </a:schemeClr>
                    </a:solidFill>
                  </a:tcPr>
                </a:tc>
                <a:tc>
                  <a:txBody>
                    <a:bodyPr wrap="square"/>
                    <a:lstStyle/>
                    <a:p>
                      <a:r>
                        <a:rPr sz="1050" lang="cs-CZ"/>
                        <a:t>Sjednat, kdo porušení žaluje</a:t>
                      </a:r>
                    </a:p>
                  </a:txBody>
                  <a:tcPr anchor="ctr" marL="54864" marR="54864" marT="27432" marB="27432">
                    <a:solidFill>
                      <a:schemeClr val="accent2">
                        <a:lumMod val="40000"/>
                        <a:lumOff val="60000"/>
                      </a:schemeClr>
                    </a:solidFill>
                  </a:tcPr>
                </a:tc>
              </a:tr>
              <a:tr h="566928">
                <a:tc>
                  <a:txBody>
                    <a:bodyPr wrap="square"/>
                    <a:lstStyle/>
                    <a:p>
                      <a:r>
                        <a:rPr sz="1050" b="1" lang="cs-CZ"/>
                        <a:t>Výpověď</a:t>
                      </a:r>
                    </a:p>
                  </a:txBody>
                  <a:tcPr anchor="ctr" marL="54864" marR="54864" marT="27432" marB="27432">
                    <a:solidFill>
                      <a:schemeClr val="accent2">
                        <a:lumMod val="20000"/>
                        <a:lumOff val="80000"/>
                      </a:schemeClr>
                    </a:solidFill>
                  </a:tcPr>
                </a:tc>
                <a:tc>
                  <a:txBody>
                    <a:bodyPr wrap="square"/>
                    <a:lstStyle/>
                    <a:p>
                      <a:r>
                        <a:rPr sz="1050" lang="cs-CZ"/>
                        <a:t>Smlouva na dobu neurčitou: výpověď účinná </a:t>
                      </a:r>
                      <a:r>
                        <a:rPr sz="1050" b="1" lang="cs-CZ"/>
                        <a:t>uplynutím jednoho roku</a:t>
                      </a:r>
                      <a:r>
                        <a:rPr sz="1050" lang="cs-CZ"/>
                        <a:t> od konce měsíce, v němž došla druhé straně</a:t>
                      </a:r>
                    </a:p>
                  </a:txBody>
                  <a:tcPr anchor="ctr" marL="54864" marR="54864" marT="27432" marB="27432">
                    <a:solidFill>
                      <a:schemeClr val="accent2">
                        <a:lumMod val="20000"/>
                        <a:lumOff val="80000"/>
                      </a:schemeClr>
                    </a:solidFill>
                  </a:tcPr>
                </a:tc>
                <a:tc>
                  <a:txBody>
                    <a:bodyPr wrap="square"/>
                    <a:lstStyle/>
                    <a:p>
                      <a:r>
                        <a:rPr sz="1050" lang="cs-CZ"/>
                        <a:t>§ 2370 OZ</a:t>
                      </a:r>
                    </a:p>
                  </a:txBody>
                  <a:tcPr anchor="ctr" marL="54864" marR="54864" marT="27432" marB="27432">
                    <a:solidFill>
                      <a:schemeClr val="accent2">
                        <a:lumMod val="20000"/>
                        <a:lumOff val="80000"/>
                      </a:schemeClr>
                    </a:solidFill>
                  </a:tcPr>
                </a:tc>
                <a:tc>
                  <a:txBody>
                    <a:bodyPr wrap="square"/>
                    <a:lstStyle/>
                    <a:p>
                      <a:r>
                        <a:rPr sz="1050" lang="cs-CZ"/>
                        <a:t>Sjednat dobu určitou nebo vlastní výpovědní dobu</a:t>
                      </a:r>
                    </a:p>
                  </a:txBody>
                  <a:tcPr anchor="ctr" marL="54864" marR="54864" marT="27432" marB="27432">
                    <a:solidFill>
                      <a:schemeClr val="accent2">
                        <a:lumMod val="20000"/>
                        <a:lumOff val="80000"/>
                      </a:schemeClr>
                    </a:solidFill>
                  </a:tcPr>
                </a:tc>
              </a:tr>
            </a:tbl>
          </a:graphicData>
        </a:graphic>
      </p:graphicFrame>
      <p:sp>
        <p:nvSpPr>
          <p:cNvPr id="7" name="Poznámka k tabulce"/>
          <p:cNvSpPr txBox="1"/>
          <p:nvPr/>
        </p:nvSpPr>
        <p:spPr>
          <a:xfrm>
            <a:off x="649224" y="5769864"/>
            <a:ext cx="10881360" cy="274320"/>
          </a:xfrm>
          <a:prstGeom prst="rect">
            <a:avLst/>
          </a:prstGeom>
          <a:noFill/>
        </p:spPr>
        <p:txBody>
          <a:bodyPr wrap="square" lIns="0" rIns="0" tIns="0" bIns="0">
            <a:spAutoFit/>
          </a:bodyPr>
          <a:lstStyle/>
          <a:p>
            <a:r>
              <a:rPr sz="1200">
                <a:solidFill>
                  <a:schemeClr val="accent2"/>
                </a:solidFill>
              </a:rPr>
              <a:t>Zvláštní pravidla: licence k dílu § 2371–2383, nakladatelská licence § 2384–2386, práva související a databáze § 2387–2389 OZ.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Výhradnost, podlicence a postoupení</a:t>
            </a:r>
          </a:p>
        </p:txBody>
      </p:sp>
      <p:sp>
        <p:nvSpPr>
          <p:cNvPr id="3" name="Zápatí"/>
          <p:cNvSpPr>
            <a:spLocks noGrp="1"/>
          </p:cNvSpPr>
          <p:nvPr>
            <p:ph type="ftr" sz="quarter" idx="11"/>
          </p:nvPr>
        </p:nvSpPr>
        <p:spPr/>
        <p:txBody>
          <a:bodyPr/>
          <a:lstStyle/>
          <a:p>
            <a:r>
              <a:rPr lang="cs-CZ"/>
              <a:t>Duševní vlastnictví v pracovněprávních vztazích | Lekce 11 | právní stav k 28. 9. 2026</a:t>
            </a:r>
          </a:p>
        </p:txBody>
      </p:sp>
      <p:sp>
        <p:nvSpPr>
          <p:cNvPr id="4" name="Číslo snímku"/>
          <p:cNvSpPr>
            <a:spLocks noGrp="1"/>
          </p:cNvSpPr>
          <p:nvPr>
            <p:ph type="sldNum" sz="quarter" idx="12"/>
          </p:nvPr>
        </p:nvSpPr>
        <p:spPr/>
        <p:txBody>
          <a:bodyPr/>
          <a:lstStyle/>
          <a:p>
            <a:fld id="{7698F50A-5E29-4EC0-A792-5A3E8F87FD78}"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11</a:t>
            </a:r>
          </a:p>
        </p:txBody>
      </p:sp>
      <p:sp>
        <p:nvSpPr>
          <p:cNvPr id="6" name="Blok"/>
          <p:cNvSpPr/>
          <p:nvPr/>
        </p:nvSpPr>
        <p:spPr>
          <a:xfrm>
            <a:off x="649224" y="1691640"/>
            <a:ext cx="2606040"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50" b="1" lang="cs-CZ">
                <a:solidFill>
                  <a:srgbClr val="FFFFFF"/>
                </a:solidFill>
              </a:rPr>
              <a:t>VÝHRADNÍ (§ 2360)</a:t>
            </a:r>
          </a:p>
        </p:txBody>
      </p:sp>
      <p:sp>
        <p:nvSpPr>
          <p:cNvPr id="7" name="Blok"/>
          <p:cNvSpPr/>
          <p:nvPr/>
        </p:nvSpPr>
        <p:spPr>
          <a:xfrm>
            <a:off x="649224" y="2286000"/>
            <a:ext cx="2606040" cy="21488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 poskytovatel nesmí tutéž licenci dát třetí osobě</a:t>
            </a:r>
          </a:p>
          <a:p>
            <a:pPr algn="l"/>
            <a:r>
              <a:rPr sz="1200" lang="cs-CZ">
                <a:solidFill>
                  <a:srgbClr val="000000"/>
                </a:solidFill>
              </a:rPr>
              <a:t>· </a:t>
            </a:r>
            <a:r>
              <a:rPr sz="1200" b="1" lang="cs-CZ">
                <a:solidFill>
                  <a:srgbClr val="000000"/>
                </a:solidFill>
              </a:rPr>
              <a:t>sám se výkonu práva zdrží</a:t>
            </a:r>
            <a:r>
              <a:rPr sz="1200" lang="cs-CZ">
                <a:solidFill>
                  <a:srgbClr val="000000"/>
                </a:solidFill>
              </a:rPr>
              <a:t>, není-li výslovně ujednán opak</a:t>
            </a:r>
          </a:p>
          <a:p>
            <a:pPr algn="l"/>
            <a:r>
              <a:rPr sz="1200" lang="cs-CZ">
                <a:solidFill>
                  <a:srgbClr val="000000"/>
                </a:solidFill>
              </a:rPr>
              <a:t>· pozdější licence bez písemného souhlasu nabyvatele </a:t>
            </a:r>
            <a:r>
              <a:rPr sz="1200" lang="cs-CZ" b="1">
                <a:solidFill>
                  <a:srgbClr val="000000"/>
                </a:solidFill>
              </a:rPr>
              <a:t>nevznikne</a:t>
            </a:r>
            <a:r>
              <a:rPr sz="1200" lang="cs-CZ">
                <a:solidFill>
                  <a:srgbClr val="000000"/>
                </a:solidFill>
              </a:rPr>
              <a:t>; dřívější nevýhradní zůstává (NS 27 Cdo 754/2020 – L4) → ptát se na všechny dřívější licence</a:t>
            </a:r>
          </a:p>
        </p:txBody>
      </p:sp>
      <p:sp>
        <p:nvSpPr>
          <p:cNvPr id="8" name="Blok"/>
          <p:cNvSpPr/>
          <p:nvPr/>
        </p:nvSpPr>
        <p:spPr>
          <a:xfrm>
            <a:off x="3410712" y="1691640"/>
            <a:ext cx="2606040" cy="54864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50" b="1" lang="cs-CZ">
                <a:solidFill>
                  <a:srgbClr val="FFFFFF"/>
                </a:solidFill>
              </a:rPr>
              <a:t>NEVÝHRADNÍ (§ 2361–2362)</a:t>
            </a:r>
          </a:p>
        </p:txBody>
      </p:sp>
      <p:sp>
        <p:nvSpPr>
          <p:cNvPr id="9" name="Blok"/>
          <p:cNvSpPr/>
          <p:nvPr/>
        </p:nvSpPr>
        <p:spPr>
          <a:xfrm>
            <a:off x="3410712" y="2286000"/>
            <a:ext cx="2606040" cy="21488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 poskytovatel právo vykonává dál a může licencovat dalším osobám</a:t>
            </a:r>
          </a:p>
          <a:p>
            <a:pPr algn="l"/>
            <a:r>
              <a:rPr sz="1200" lang="cs-CZ">
                <a:solidFill>
                  <a:srgbClr val="000000"/>
                </a:solidFill>
              </a:rPr>
              <a:t>· </a:t>
            </a:r>
            <a:r>
              <a:rPr sz="1200" b="1" lang="cs-CZ">
                <a:solidFill>
                  <a:srgbClr val="000000"/>
                </a:solidFill>
              </a:rPr>
              <a:t>není-li výhradnost ujednána výslovně, platí nevýhradní licence</a:t>
            </a:r>
          </a:p>
          <a:p>
            <a:pPr algn="l"/>
            <a:r>
              <a:rPr sz="1200" lang="cs-CZ">
                <a:solidFill>
                  <a:srgbClr val="000000"/>
                </a:solidFill>
              </a:rPr>
              <a:t>· opačná domněnka jen u nakladatelské licence (§ 2384 odst. 2)</a:t>
            </a:r>
          </a:p>
        </p:txBody>
      </p:sp>
      <p:sp>
        <p:nvSpPr>
          <p:cNvPr id="10" name="Blok"/>
          <p:cNvSpPr/>
          <p:nvPr/>
        </p:nvSpPr>
        <p:spPr>
          <a:xfrm>
            <a:off x="6172200" y="1691640"/>
            <a:ext cx="2606040" cy="548640"/>
          </a:xfrm>
          <a:prstGeom prst="roundRect">
            <a:avLst/>
          </a:prstGeom>
          <a:solidFill>
            <a:srgbClr val="B9AFC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50" b="1" lang="cs-CZ">
                <a:solidFill>
                  <a:srgbClr val="000000"/>
                </a:solidFill>
              </a:rPr>
              <a:t>PODLICENCE (§ 2363)</a:t>
            </a:r>
          </a:p>
        </p:txBody>
      </p:sp>
      <p:sp>
        <p:nvSpPr>
          <p:cNvPr id="11" name="Blok"/>
          <p:cNvSpPr/>
          <p:nvPr/>
        </p:nvSpPr>
        <p:spPr>
          <a:xfrm>
            <a:off x="6172200" y="2286000"/>
            <a:ext cx="2606040" cy="21488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 nabyvatel poskytne oprávnění třetí osobě </a:t>
            </a:r>
            <a:r>
              <a:rPr sz="1200" b="1" lang="cs-CZ">
                <a:solidFill>
                  <a:srgbClr val="000000"/>
                </a:solidFill>
              </a:rPr>
              <a:t>jen bylo-li to ujednáno</a:t>
            </a:r>
          </a:p>
          <a:p>
            <a:pPr algn="l"/>
            <a:r>
              <a:rPr sz="1200" lang="cs-CZ">
                <a:solidFill>
                  <a:srgbClr val="000000"/>
                </a:solidFill>
              </a:rPr>
              <a:t>· výrobní závody, distributoři, cloudové služby</a:t>
            </a:r>
          </a:p>
          <a:p>
            <a:pPr algn="l"/>
            <a:r>
              <a:rPr sz="1200" lang="cs-CZ">
                <a:solidFill>
                  <a:srgbClr val="000000"/>
                </a:solidFill>
              </a:rPr>
              <a:t>· u děl: o užití z podlicence informuje autora na žádost nabyvatel licence; chybějící údaje si vyžádá od nabyvatele podlicence (§ 2374a odst. 3)</a:t>
            </a:r>
          </a:p>
        </p:txBody>
      </p:sp>
      <p:sp>
        <p:nvSpPr>
          <p:cNvPr id="12" name="Blok"/>
          <p:cNvSpPr/>
          <p:nvPr/>
        </p:nvSpPr>
        <p:spPr>
          <a:xfrm>
            <a:off x="8933688" y="1691640"/>
            <a:ext cx="2606040" cy="54864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50" b="1" lang="cs-CZ">
                <a:solidFill>
                  <a:srgbClr val="000000"/>
                </a:solidFill>
              </a:rPr>
              <a:t>POSTOUPENÍ (§ 2364–2365)</a:t>
            </a:r>
          </a:p>
        </p:txBody>
      </p:sp>
      <p:sp>
        <p:nvSpPr>
          <p:cNvPr id="13" name="Blok"/>
          <p:cNvSpPr/>
          <p:nvPr/>
        </p:nvSpPr>
        <p:spPr>
          <a:xfrm>
            <a:off x="8933688" y="2286000"/>
            <a:ext cx="2606040" cy="21488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 jen s </a:t>
            </a:r>
            <a:r>
              <a:rPr sz="1200" b="1" lang="cs-CZ">
                <a:solidFill>
                  <a:srgbClr val="000000"/>
                </a:solidFill>
              </a:rPr>
              <a:t>písemným souhlasem</a:t>
            </a:r>
            <a:r>
              <a:rPr sz="1200" lang="cs-CZ">
                <a:solidFill>
                  <a:srgbClr val="000000"/>
                </a:solidFill>
              </a:rPr>
              <a:t> poskytovatele; oznámit osobu postupníka</a:t>
            </a:r>
          </a:p>
          <a:p>
            <a:pPr algn="l"/>
            <a:r>
              <a:rPr sz="1200" lang="cs-CZ">
                <a:solidFill>
                  <a:srgbClr val="000000"/>
                </a:solidFill>
              </a:rPr>
              <a:t>· převod závodu nabyvatele: souhlas jen bylo-li to zvlášť ujednáno</a:t>
            </a:r>
          </a:p>
          <a:p>
            <a:pPr algn="l"/>
            <a:r>
              <a:rPr sz="1200" lang="cs-CZ">
                <a:solidFill>
                  <a:srgbClr val="000000"/>
                </a:solidFill>
              </a:rPr>
              <a:t>· postoupení práva výkonu u zaměstnaneckého díla: svolení autora (L4)</a:t>
            </a:r>
          </a:p>
        </p:txBody>
      </p:sp>
      <p:sp>
        <p:nvSpPr>
          <p:cNvPr id="14" name="Blok"/>
          <p:cNvSpPr/>
          <p:nvPr/>
        </p:nvSpPr>
        <p:spPr>
          <a:xfrm>
            <a:off x="649224" y="4572000"/>
            <a:ext cx="10890504" cy="7772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150" lang="cs-CZ" b="1">
                <a:solidFill>
                  <a:srgbClr val="FFFFFF"/>
                </a:solidFill>
              </a:rPr>
              <a:t>Výhradní licence není převod:</a:t>
            </a:r>
            <a:r>
              <a:rPr sz="1150" lang="cs-CZ">
                <a:solidFill>
                  <a:srgbClr val="FFFFFF"/>
                </a:solidFill>
              </a:rPr>
              <a:t> právo, jeho udržování i poplatky zůstávají poskytovateli (§ 2359 odst. 2). Kdo žaluje porušení: tabulka na snímku 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Odměna, vyúčtování a kontrola</a:t>
            </a:r>
          </a:p>
        </p:txBody>
      </p:sp>
      <p:sp>
        <p:nvSpPr>
          <p:cNvPr id="3" name="Content Placeholder 2"/>
          <p:cNvSpPr>
            <a:spLocks noGrp="1"/>
          </p:cNvSpPr>
          <p:nvPr>
            <p:ph idx="1"/>
          </p:nvPr>
        </p:nvSpPr>
        <p:spPr/>
        <p:txBody>
          <a:bodyPr wrap="square"/>
          <a:lstStyle/>
          <a:p>
            <a:pPr/>
            <a:r>
              <a:rPr sz="1700" lang="cs-CZ"/>
              <a:t>Každá licence (§ 2366 OZ)</a:t>
            </a:r>
          </a:p>
          <a:p>
            <a:pPr lvl="2"/>
            <a:r>
              <a:rPr sz="1500" lang="cs-CZ"/>
              <a:t>Odměna „není-li ujednáno jinak“ (§ 2358 odst. 1) · bez určení výše je smlouva platná, plyne-li z jednání vůle uzavřít ji úplatně – pak </a:t>
            </a:r>
            <a:r>
              <a:rPr sz="1500" b="1" lang="cs-CZ"/>
              <a:t>odměna obvyklá</a:t>
            </a:r>
            <a:r>
              <a:rPr sz="1500" lang="cs-CZ"/>
              <a:t> –, nebo je-li výslovně bezúplatná · odměna z výnosů: </a:t>
            </a:r>
            <a:r>
              <a:rPr sz="1500" b="1" lang="cs-CZ"/>
              <a:t>kontrola účetních záznamů</a:t>
            </a:r>
            <a:r>
              <a:rPr sz="1500" lang="cs-CZ"/>
              <a:t> a vyúčtování alespoň jednou ročně</a:t>
            </a:r>
          </a:p>
          <a:p>
            <a:pPr>
              <a:spcBef>
                <a:spcPts val="600"/>
              </a:spcBef>
            </a:pPr>
            <a:r>
              <a:rPr sz="1700" lang="cs-CZ"/>
              <a:t>Autorská díla navíc (§ 2374–2374a OZ; směrnice (EU) 2019/790 čl. 18–20)</a:t>
            </a:r>
          </a:p>
          <a:p>
            <a:pPr lvl="2"/>
            <a:r>
              <a:rPr sz="1500" lang="cs-CZ"/>
              <a:t>Kritéria: účel licence, způsob užití, tvůrčí příspěvek, rozsah; pevná částka jen v odůvodněných případech · </a:t>
            </a:r>
            <a:r>
              <a:rPr sz="1500" lang="cs-CZ" b="1"/>
              <a:t>dodatečná odměna</a:t>
            </a:r>
            <a:r>
              <a:rPr sz="1500" lang="cs-CZ"/>
              <a:t> při zřejmém nepoměru k výnosům – nelze ji vyloučit ani se jí vzdát; výši určí soud · </a:t>
            </a:r>
            <a:r>
              <a:rPr sz="1500" lang="cs-CZ" b="1"/>
              <a:t>informace o užití</a:t>
            </a:r>
            <a:r>
              <a:rPr sz="1500" lang="cs-CZ"/>
              <a:t> u úplatné licence alespoň jednou ročně; k podlicenci snímek 6</a:t>
            </a:r>
          </a:p>
          <a:p>
            <a:pPr>
              <a:spcBef>
                <a:spcPts val="600"/>
              </a:spcBef>
            </a:pPr>
            <a:r>
              <a:rPr sz="1700" lang="cs-CZ"/>
              <a:t>Výjimky</a:t>
            </a:r>
          </a:p>
          <a:p>
            <a:pPr lvl="2"/>
            <a:r>
              <a:rPr sz="1500" lang="cs-CZ"/>
              <a:t>Počítačové programy (§ 66 odst. 7 AZ; L5) · výrobci záznamů a pořizovatelé databází (§ 2388–2389 OZ)</a:t>
            </a:r>
          </a:p>
        </p:txBody>
      </p:sp>
      <p:sp>
        <p:nvSpPr>
          <p:cNvPr id="4" name="Zápatí"/>
          <p:cNvSpPr>
            <a:spLocks noGrp="1"/>
          </p:cNvSpPr>
          <p:nvPr>
            <p:ph type="ftr" sz="quarter" idx="11"/>
          </p:nvPr>
        </p:nvSpPr>
        <p:spPr/>
        <p:txBody>
          <a:bodyPr/>
          <a:lstStyle/>
          <a:p>
            <a:r>
              <a:rPr lang="cs-CZ"/>
              <a:t>Duševní vlastnictví v pracovněprávních vztazích | Lekce 11 | právní stav k 28. 9. 2026</a:t>
            </a:r>
          </a:p>
        </p:txBody>
      </p:sp>
      <p:sp>
        <p:nvSpPr>
          <p:cNvPr id="5" name="Číslo snímku"/>
          <p:cNvSpPr>
            <a:spLocks noGrp="1"/>
          </p:cNvSpPr>
          <p:nvPr>
            <p:ph type="sldNum" sz="quarter" idx="12"/>
          </p:nvPr>
        </p:nvSpPr>
        <p:spPr/>
        <p:txBody>
          <a:bodyPr/>
          <a:lstStyle/>
          <a:p>
            <a:fld id="{DA528BAE-6C1E-4CFA-B8FC-917CC5B006F1}"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Licence k dílu: zvláštní pravidla</a:t>
            </a:r>
          </a:p>
        </p:txBody>
      </p:sp>
      <p:sp>
        <p:nvSpPr>
          <p:cNvPr id="3" name="Content Placeholder 2"/>
          <p:cNvSpPr>
            <a:spLocks noGrp="1"/>
          </p:cNvSpPr>
          <p:nvPr>
            <p:ph idx="1"/>
          </p:nvPr>
        </p:nvSpPr>
        <p:spPr/>
        <p:txBody>
          <a:bodyPr wrap="square"/>
          <a:lstStyle/>
          <a:p>
            <a:pPr/>
            <a:r>
              <a:rPr sz="1700" lang="cs-CZ"/>
              <a:t>Rozsah (§ 2372, § 2376 OZ)</a:t>
            </a:r>
          </a:p>
          <a:p>
            <a:pPr lvl="2"/>
            <a:r>
              <a:rPr sz="1500" lang="cs-CZ"/>
              <a:t>Jen způsoby užití </a:t>
            </a:r>
            <a:r>
              <a:rPr sz="1500" b="1" lang="cs-CZ"/>
              <a:t>známé v době uzavření smlouvy</a:t>
            </a:r>
            <a:r>
              <a:rPr sz="1500" lang="cs-CZ"/>
              <a:t> · omezení způsobem, množstvím, místem a časem · mlčí-li smlouva: rozsah nutný k dosažení </a:t>
            </a:r>
            <a:r>
              <a:rPr sz="1500" b="1" lang="cs-CZ"/>
              <a:t>účelu smlouvy</a:t>
            </a:r>
            <a:r>
              <a:rPr sz="1500" lang="cs-CZ"/>
              <a:t>; jinak území ČR, doba obvyklá – nejdéle 1 rok, množství obvyklé</a:t>
            </a:r>
          </a:p>
          <a:p>
            <a:pPr>
              <a:spcBef>
                <a:spcPts val="600"/>
              </a:spcBef>
            </a:pPr>
            <a:r>
              <a:rPr sz="1700" lang="cs-CZ"/>
              <a:t>Uzavření (§ 2373)</a:t>
            </a:r>
          </a:p>
          <a:p>
            <a:pPr lvl="2"/>
            <a:r>
              <a:rPr sz="1500" lang="cs-CZ"/>
              <a:t>Návrh i vůči neurčitému počtu osob · obsah odkazem na veřejně dostupné licenční podmínky · přijetí úkonem bez vyrozumění navrhovatele → základ veřejných licencí</a:t>
            </a:r>
          </a:p>
          <a:p>
            <a:pPr>
              <a:spcBef>
                <a:spcPts val="600"/>
              </a:spcBef>
            </a:pPr>
            <a:r>
              <a:rPr sz="1700" lang="cs-CZ"/>
              <a:t>Zásahy do díla (§ 2375)</a:t>
            </a:r>
          </a:p>
          <a:p>
            <a:pPr lvl="2"/>
            <a:r>
              <a:rPr sz="1500" lang="cs-CZ"/>
              <a:t>Označení autora měnit jen bylo-li to ujednáno · dílo a jeho název rovněž, ledaže lze svolení autora spravedlivě očekávat a autor si je nevyhradil</a:t>
            </a:r>
          </a:p>
          <a:p>
            <a:pPr>
              <a:spcBef>
                <a:spcPts val="600"/>
              </a:spcBef>
            </a:pPr>
            <a:r>
              <a:rPr sz="1700" lang="cs-CZ"/>
              <a:t>Ukončení a nástupnictví (§ 2378–2383)</a:t>
            </a:r>
          </a:p>
          <a:p>
            <a:pPr lvl="2"/>
            <a:r>
              <a:rPr sz="1500" lang="cs-CZ"/>
              <a:t>Nečinnost nabyvatele </a:t>
            </a:r>
            <a:r>
              <a:rPr sz="1500" b="1" lang="cs-CZ"/>
              <a:t>výhradní</a:t>
            </a:r>
            <a:r>
              <a:rPr sz="1500" lang="cs-CZ"/>
              <a:t> licence: po výzvě, nejdříve po 2 letech – odstoupení, omezení licence nebo ukončení výhradnosti · změna přesvědčení autora u nezveřejněného díla (s náhradou škody) · licence přechází na právního nástupce nabyvatele, nevyloučí-li to smlouva</a:t>
            </a:r>
          </a:p>
          <a:p>
            <a:pPr lvl="1">
              <a:spcBef>
                <a:spcPts val="800"/>
              </a:spcBef>
            </a:pPr>
            <a:r>
              <a:rPr sz="1400" lang="cs-CZ"/>
              <a:t>U zaměstnaneckého díla vykonává práva zaměstnavatel ze zákona (§ 58 AZ); tato pravidla míří na licence, které poskytuje autor sám – externista nebo zaměstnanec u díla mimo pracovní povinnosti.</a:t>
            </a:r>
          </a:p>
        </p:txBody>
      </p:sp>
      <p:sp>
        <p:nvSpPr>
          <p:cNvPr id="4" name="Zápatí"/>
          <p:cNvSpPr>
            <a:spLocks noGrp="1"/>
          </p:cNvSpPr>
          <p:nvPr>
            <p:ph type="ftr" sz="quarter" idx="11"/>
          </p:nvPr>
        </p:nvSpPr>
        <p:spPr/>
        <p:txBody>
          <a:bodyPr/>
          <a:lstStyle/>
          <a:p>
            <a:r>
              <a:rPr lang="cs-CZ"/>
              <a:t>Duševní vlastnictví v pracovněprávních vztazích | Lekce 11 | právní stav k 28. 9. 2026</a:t>
            </a:r>
          </a:p>
        </p:txBody>
      </p:sp>
      <p:sp>
        <p:nvSpPr>
          <p:cNvPr id="5" name="Číslo snímku"/>
          <p:cNvSpPr>
            <a:spLocks noGrp="1"/>
          </p:cNvSpPr>
          <p:nvPr>
            <p:ph type="sldNum" sz="quarter" idx="12"/>
          </p:nvPr>
        </p:nvSpPr>
        <p:spPr/>
        <p:txBody>
          <a:bodyPr/>
          <a:lstStyle/>
          <a:p>
            <a:fld id="{724C17E3-8506-479A-B223-14CB8E9F32C7}"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Průmyslová práva: forma, zápis, žaloba</a:t>
            </a:r>
          </a:p>
        </p:txBody>
      </p:sp>
      <p:sp>
        <p:nvSpPr>
          <p:cNvPr id="3" name="Zápatí"/>
          <p:cNvSpPr>
            <a:spLocks noGrp="1"/>
          </p:cNvSpPr>
          <p:nvPr>
            <p:ph type="ftr" sz="quarter" idx="11"/>
          </p:nvPr>
        </p:nvSpPr>
        <p:spPr/>
        <p:txBody>
          <a:bodyPr/>
          <a:lstStyle/>
          <a:p>
            <a:r>
              <a:rPr lang="cs-CZ"/>
              <a:t>Duševní vlastnictví v pracovněprávních vztazích | Lekce 11 | právní stav k 28. 9. 2026</a:t>
            </a:r>
          </a:p>
        </p:txBody>
      </p:sp>
      <p:sp>
        <p:nvSpPr>
          <p:cNvPr id="4" name="Číslo snímku"/>
          <p:cNvSpPr>
            <a:spLocks noGrp="1"/>
          </p:cNvSpPr>
          <p:nvPr>
            <p:ph type="sldNum" sz="quarter" idx="12"/>
          </p:nvPr>
        </p:nvSpPr>
        <p:spPr/>
        <p:txBody>
          <a:bodyPr/>
          <a:lstStyle/>
          <a:p>
            <a:fld id="{9194B776-79DD-4392-B1AA-7925FECDDDC2}"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11</a:t>
            </a:r>
          </a:p>
        </p:txBody>
      </p:sp>
      <p:graphicFrame>
        <p:nvGraphicFramePr>
          <p:cNvPr id="6" name="Tabulka"/>
          <p:cNvGraphicFramePr>
            <a:graphicFrameLocks noGrp="1"/>
          </p:cNvGraphicFramePr>
          <p:nvPr/>
        </p:nvGraphicFramePr>
        <p:xfrm>
          <a:off x="649224" y="1691640"/>
          <a:ext cx="10881359" cy="3840480"/>
        </p:xfrm>
        <a:graphic>
          <a:graphicData uri="http://schemas.openxmlformats.org/drawingml/2006/table">
            <a:tbl>
              <a:tblPr firstRow="1" bandRow="1">
                <a:tableStyleId>{21E4AEA4-8DFA-4A89-87EB-49C32662AFE0}</a:tableStyleId>
              </a:tblPr>
              <a:tblGrid>
                <a:gridCol w="1737360"/>
                <a:gridCol w="3749039"/>
                <a:gridCol w="2651760"/>
                <a:gridCol w="2743200"/>
              </a:tblGrid>
              <a:tr h="640080">
                <a:tc>
                  <a:txBody>
                    <a:bodyPr wrap="square"/>
                    <a:lstStyle/>
                    <a:p>
                      <a:r>
                        <a:rPr sz="1050" b="1" lang="cs-CZ">
                          <a:solidFill>
                            <a:srgbClr val="FFFFFF"/>
                          </a:solidFill>
                        </a:rPr>
                        <a:t>Předmět</a:t>
                      </a:r>
                    </a:p>
                  </a:txBody>
                  <a:tcPr anchor="ctr" marL="54864" marR="54864" marT="27432" marB="27432"/>
                </a:tc>
                <a:tc>
                  <a:txBody>
                    <a:bodyPr wrap="square"/>
                    <a:lstStyle/>
                    <a:p>
                      <a:r>
                        <a:rPr sz="1050" b="1" lang="cs-CZ">
                          <a:solidFill>
                            <a:srgbClr val="FFFFFF"/>
                          </a:solidFill>
                        </a:rPr>
                        <a:t>Forma a rozsah licence</a:t>
                      </a:r>
                    </a:p>
                  </a:txBody>
                  <a:tcPr anchor="ctr" marL="54864" marR="54864" marT="27432" marB="27432"/>
                </a:tc>
                <a:tc>
                  <a:txBody>
                    <a:bodyPr wrap="square"/>
                    <a:lstStyle/>
                    <a:p>
                      <a:r>
                        <a:rPr sz="1050" b="1" lang="cs-CZ">
                          <a:solidFill>
                            <a:srgbClr val="FFFFFF"/>
                          </a:solidFill>
                        </a:rPr>
                        <a:t>Zápis a účinky</a:t>
                      </a:r>
                    </a:p>
                  </a:txBody>
                  <a:tcPr anchor="ctr" marL="54864" marR="54864" marT="27432" marB="27432"/>
                </a:tc>
                <a:tc>
                  <a:txBody>
                    <a:bodyPr wrap="square"/>
                    <a:lstStyle/>
                    <a:p>
                      <a:r>
                        <a:rPr sz="1050" b="1" lang="cs-CZ">
                          <a:solidFill>
                            <a:srgbClr val="FFFFFF"/>
                          </a:solidFill>
                        </a:rPr>
                        <a:t>Kdo žaluje porušení</a:t>
                      </a:r>
                    </a:p>
                  </a:txBody>
                  <a:tcPr anchor="ctr" marL="54864" marR="54864" marT="27432" marB="27432"/>
                </a:tc>
              </a:tr>
              <a:tr h="640080">
                <a:tc>
                  <a:txBody>
                    <a:bodyPr wrap="square"/>
                    <a:lstStyle/>
                    <a:p>
                      <a:r>
                        <a:rPr sz="1050" b="1" lang="cs-CZ"/>
                        <a:t>Patent, užitný vzor (ČR)</a:t>
                      </a:r>
                    </a:p>
                  </a:txBody>
                  <a:tcPr anchor="ctr" marL="54864" marR="54864" marT="27432" marB="27432">
                    <a:solidFill>
                      <a:schemeClr val="accent2">
                        <a:lumMod val="40000"/>
                        <a:lumOff val="60000"/>
                      </a:schemeClr>
                    </a:solidFill>
                  </a:tcPr>
                </a:tc>
                <a:tc>
                  <a:txBody>
                    <a:bodyPr wrap="square"/>
                    <a:lstStyle/>
                    <a:p>
                      <a:r>
                        <a:rPr sz="1050" lang="cs-CZ" b="1"/>
                        <a:t>Písemně</a:t>
                      </a:r>
                      <a:r>
                        <a:rPr sz="1050" lang="cs-CZ"/>
                        <a:t> (§ 14 odst. 1 ZV; § 21 odst. 2 zák. č. 478/1992 Sb.)</a:t>
                      </a:r>
                    </a:p>
                  </a:txBody>
                  <a:tcPr anchor="ctr" marL="54864" marR="54864" marT="27432" marB="27432">
                    <a:solidFill>
                      <a:schemeClr val="accent2">
                        <a:lumMod val="40000"/>
                        <a:lumOff val="60000"/>
                      </a:schemeClr>
                    </a:solidFill>
                  </a:tcPr>
                </a:tc>
                <a:tc>
                  <a:txBody>
                    <a:bodyPr wrap="square"/>
                    <a:lstStyle/>
                    <a:p>
                      <a:r>
                        <a:rPr sz="1050" lang="cs-CZ"/>
                        <a:t>Účinnost vůči třetím osobám zápisem do rejstříku (§ 14 odst. 2 ZV)</a:t>
                      </a:r>
                    </a:p>
                  </a:txBody>
                  <a:tcPr anchor="ctr" marL="54864" marR="54864" marT="27432" marB="27432">
                    <a:solidFill>
                      <a:schemeClr val="accent2">
                        <a:lumMod val="40000"/>
                        <a:lumOff val="60000"/>
                      </a:schemeClr>
                    </a:solidFill>
                  </a:tcPr>
                </a:tc>
                <a:tc>
                  <a:txBody>
                    <a:bodyPr wrap="square"/>
                    <a:lstStyle/>
                    <a:p>
                      <a:r>
                        <a:rPr sz="1050" lang="cs-CZ"/>
                        <a:t>Majitel; nabyvatel licence se souhlasem majitele, bez něj po 1 měsíci nečinnosti (§ 2 zák. č. 221/2006 Sb.)</a:t>
                      </a:r>
                    </a:p>
                  </a:txBody>
                  <a:tcPr anchor="ctr" marL="54864" marR="54864" marT="27432" marB="27432">
                    <a:solidFill>
                      <a:schemeClr val="accent2">
                        <a:lumMod val="40000"/>
                        <a:lumOff val="60000"/>
                      </a:schemeClr>
                    </a:solidFill>
                  </a:tcPr>
                </a:tc>
              </a:tr>
              <a:tr h="640080">
                <a:tc>
                  <a:txBody>
                    <a:bodyPr wrap="square"/>
                    <a:lstStyle/>
                    <a:p>
                      <a:r>
                        <a:rPr sz="1050" b="1" lang="cs-CZ"/>
                        <a:t>Evropská přihláška a patent</a:t>
                      </a:r>
                    </a:p>
                  </a:txBody>
                  <a:tcPr anchor="ctr" marL="54864" marR="54864" marT="27432" marB="27432">
                    <a:solidFill>
                      <a:schemeClr val="accent2">
                        <a:lumMod val="20000"/>
                        <a:lumOff val="80000"/>
                      </a:schemeClr>
                    </a:solidFill>
                  </a:tcPr>
                </a:tc>
                <a:tc>
                  <a:txBody>
                    <a:bodyPr wrap="square"/>
                    <a:lstStyle/>
                    <a:p>
                      <a:r>
                        <a:rPr sz="1050" lang="cs-CZ"/>
                        <a:t>Přihlášku lze licencovat pro celé území určených států nebo jeho část (čl. 73 EPC) · jednotný patent i pro část území (čl. 3 odst. 2 nař. 1257/2012)</a:t>
                      </a:r>
                    </a:p>
                  </a:txBody>
                  <a:tcPr anchor="ctr" marL="54864" marR="54864" marT="27432" marB="27432">
                    <a:solidFill>
                      <a:schemeClr val="accent2">
                        <a:lumMod val="20000"/>
                        <a:lumOff val="80000"/>
                      </a:schemeClr>
                    </a:solidFill>
                  </a:tcPr>
                </a:tc>
                <a:tc>
                  <a:txBody>
                    <a:bodyPr wrap="square"/>
                    <a:lstStyle/>
                    <a:p>
                      <a:r>
                        <a:rPr sz="1050" lang="cs-CZ"/>
                        <a:t>Evropský patentový rejstřík – výhradní licence a podlicence zvlášť (pravidla 23–24); po udělení národní rejstříky</a:t>
                      </a:r>
                    </a:p>
                  </a:txBody>
                  <a:tcPr anchor="ctr" marL="54864" marR="54864" marT="27432" marB="27432">
                    <a:solidFill>
                      <a:schemeClr val="accent2">
                        <a:lumMod val="20000"/>
                        <a:lumOff val="80000"/>
                      </a:schemeClr>
                    </a:solidFill>
                  </a:tcPr>
                </a:tc>
                <a:tc>
                  <a:txBody>
                    <a:bodyPr wrap="square"/>
                    <a:lstStyle/>
                    <a:p>
                      <a:r>
                        <a:rPr sz="1050" lang="cs-CZ"/>
                        <a:t>Podle práva státu ochrany; u jednotného patentu Jednotný patentový soud (L9)</a:t>
                      </a:r>
                    </a:p>
                  </a:txBody>
                  <a:tcPr anchor="ctr" marL="54864" marR="54864" marT="27432" marB="27432">
                    <a:solidFill>
                      <a:schemeClr val="accent2">
                        <a:lumMod val="20000"/>
                        <a:lumOff val="80000"/>
                      </a:schemeClr>
                    </a:solidFill>
                  </a:tcPr>
                </a:tc>
              </a:tr>
              <a:tr h="640080">
                <a:tc>
                  <a:txBody>
                    <a:bodyPr wrap="square"/>
                    <a:lstStyle/>
                    <a:p>
                      <a:r>
                        <a:rPr sz="1050" b="1" lang="cs-CZ"/>
                        <a:t>Průmyslový vzor (ČR / EU)</a:t>
                      </a:r>
                    </a:p>
                  </a:txBody>
                  <a:tcPr anchor="ctr" marL="54864" marR="54864" marT="27432" marB="27432">
                    <a:solidFill>
                      <a:schemeClr val="accent2">
                        <a:lumMod val="40000"/>
                        <a:lumOff val="60000"/>
                      </a:schemeClr>
                    </a:solidFill>
                  </a:tcPr>
                </a:tc>
                <a:tc>
                  <a:txBody>
                    <a:bodyPr wrap="square"/>
                    <a:lstStyle/>
                    <a:p>
                      <a:r>
                        <a:rPr sz="1050" lang="cs-CZ"/>
                        <a:t>Výlučná nebo nevýlučná (§ 32 ZPV) · EU: pro celou Unii nebo její část (čl. 36 nař. 2026/715)</a:t>
                      </a:r>
                    </a:p>
                  </a:txBody>
                  <a:tcPr anchor="ctr" marL="54864" marR="54864" marT="27432" marB="27432">
                    <a:solidFill>
                      <a:schemeClr val="accent2">
                        <a:lumMod val="40000"/>
                        <a:lumOff val="60000"/>
                      </a:schemeClr>
                    </a:solidFill>
                  </a:tcPr>
                </a:tc>
                <a:tc>
                  <a:txBody>
                    <a:bodyPr wrap="square"/>
                    <a:lstStyle/>
                    <a:p>
                      <a:r>
                        <a:rPr sz="1050" lang="cs-CZ"/>
                        <a:t>Zápisem (§ 32 odst. 3 ZPV; čl. 38 odst. 1)</a:t>
                      </a:r>
                    </a:p>
                  </a:txBody>
                  <a:tcPr anchor="ctr" marL="54864" marR="54864" marT="27432" marB="27432">
                    <a:solidFill>
                      <a:schemeClr val="accent2">
                        <a:lumMod val="40000"/>
                        <a:lumOff val="60000"/>
                      </a:schemeClr>
                    </a:solidFill>
                  </a:tcPr>
                </a:tc>
                <a:tc>
                  <a:txBody>
                    <a:bodyPr wrap="square"/>
                    <a:lstStyle/>
                    <a:p>
                      <a:r>
                        <a:rPr sz="1050" lang="cs-CZ"/>
                        <a:t>EU: nabyvatel se souhlasem majitele, výlučný po marné výzvě – </a:t>
                      </a:r>
                      <a:r>
                        <a:rPr sz="1050" b="1" lang="cs-CZ"/>
                        <a:t>i bez zápisu licence</a:t>
                      </a:r>
                      <a:r>
                        <a:rPr sz="1050" lang="cs-CZ"/>
                        <a:t> (Thomas Philipps, C-419/15)</a:t>
                      </a:r>
                    </a:p>
                  </a:txBody>
                  <a:tcPr anchor="ctr" marL="54864" marR="54864" marT="27432" marB="27432">
                    <a:solidFill>
                      <a:schemeClr val="accent2">
                        <a:lumMod val="40000"/>
                        <a:lumOff val="60000"/>
                      </a:schemeClr>
                    </a:solidFill>
                  </a:tcPr>
                </a:tc>
              </a:tr>
              <a:tr h="640080">
                <a:tc>
                  <a:txBody>
                    <a:bodyPr wrap="square"/>
                    <a:lstStyle/>
                    <a:p>
                      <a:r>
                        <a:rPr sz="1050" b="1" lang="cs-CZ"/>
                        <a:t>Ochranná známka (ČR / EU)</a:t>
                      </a:r>
                    </a:p>
                  </a:txBody>
                  <a:tcPr anchor="ctr" marL="54864" marR="54864" marT="27432" marB="27432">
                    <a:solidFill>
                      <a:schemeClr val="accent2">
                        <a:lumMod val="20000"/>
                        <a:lumOff val="80000"/>
                      </a:schemeClr>
                    </a:solidFill>
                  </a:tcPr>
                </a:tc>
                <a:tc>
                  <a:txBody>
                    <a:bodyPr wrap="square"/>
                    <a:lstStyle/>
                    <a:p>
                      <a:r>
                        <a:rPr sz="1050" lang="cs-CZ"/>
                        <a:t>Pro všechny nebo některé výrobky a služby; i k přihlášce (§ 18 odst. 1, 8 ZOZ) · EU: i pro část Unie (čl. 25, 28 nař. 2017/1001)</a:t>
                      </a:r>
                    </a:p>
                  </a:txBody>
                  <a:tcPr anchor="ctr" marL="54864" marR="54864" marT="27432" marB="27432">
                    <a:solidFill>
                      <a:schemeClr val="accent2">
                        <a:lumMod val="20000"/>
                        <a:lumOff val="80000"/>
                      </a:schemeClr>
                    </a:solidFill>
                  </a:tcPr>
                </a:tc>
                <a:tc>
                  <a:txBody>
                    <a:bodyPr wrap="square"/>
                    <a:lstStyle/>
                    <a:p>
                      <a:r>
                        <a:rPr sz="1050" lang="cs-CZ"/>
                        <a:t>Zápisem (§ 18 odst. 4 ZOZ; čl. 27) · překročení mezí licence = porušení známky (§ 18 odst. 2)</a:t>
                      </a:r>
                    </a:p>
                  </a:txBody>
                  <a:tcPr anchor="ctr" marL="54864" marR="54864" marT="27432" marB="27432">
                    <a:solidFill>
                      <a:schemeClr val="accent2">
                        <a:lumMod val="20000"/>
                        <a:lumOff val="80000"/>
                      </a:schemeClr>
                    </a:solidFill>
                  </a:tcPr>
                </a:tc>
                <a:tc>
                  <a:txBody>
                    <a:bodyPr wrap="square"/>
                    <a:lstStyle/>
                    <a:p>
                      <a:r>
                        <a:rPr sz="1050" lang="cs-CZ"/>
                        <a:t>ČR: § 2 zák. č. 221/2006 Sb. · EU: čl. 25 odst. 3–4 – </a:t>
                      </a:r>
                      <a:r>
                        <a:rPr sz="1050" b="1" lang="cs-CZ"/>
                        <a:t>i bez zápisu licence</a:t>
                      </a:r>
                      <a:r>
                        <a:rPr sz="1050" lang="cs-CZ"/>
                        <a:t> (Hassan, C-163/15)</a:t>
                      </a:r>
                    </a:p>
                  </a:txBody>
                  <a:tcPr anchor="ctr" marL="54864" marR="54864" marT="27432" marB="27432">
                    <a:solidFill>
                      <a:schemeClr val="accent2">
                        <a:lumMod val="20000"/>
                        <a:lumOff val="80000"/>
                      </a:schemeClr>
                    </a:solidFill>
                  </a:tcPr>
                </a:tc>
              </a:tr>
              <a:tr h="640080">
                <a:tc>
                  <a:txBody>
                    <a:bodyPr wrap="square"/>
                    <a:lstStyle/>
                    <a:p>
                      <a:r>
                        <a:rPr sz="1050" b="1" lang="cs-CZ"/>
                        <a:t>Autorské dílo (srovnání)</a:t>
                      </a:r>
                    </a:p>
                  </a:txBody>
                  <a:tcPr anchor="ctr" marL="54864" marR="54864" marT="27432" marB="27432">
                    <a:solidFill>
                      <a:schemeClr val="accent2">
                        <a:lumMod val="40000"/>
                        <a:lumOff val="60000"/>
                      </a:schemeClr>
                    </a:solidFill>
                  </a:tcPr>
                </a:tc>
                <a:tc>
                  <a:txBody>
                    <a:bodyPr wrap="square"/>
                    <a:lstStyle/>
                    <a:p>
                      <a:r>
                        <a:rPr sz="1050" lang="cs-CZ"/>
                        <a:t>Písemně jen výhradní licence (§ 2358 odst. 2 OZ); rozsah podle účelu (§ 2376)</a:t>
                      </a:r>
                    </a:p>
                  </a:txBody>
                  <a:tcPr anchor="ctr" marL="54864" marR="54864" marT="27432" marB="27432">
                    <a:solidFill>
                      <a:schemeClr val="accent2">
                        <a:lumMod val="40000"/>
                        <a:lumOff val="60000"/>
                      </a:schemeClr>
                    </a:solidFill>
                  </a:tcPr>
                </a:tc>
                <a:tc>
                  <a:txBody>
                    <a:bodyPr wrap="square"/>
                    <a:lstStyle/>
                    <a:p>
                      <a:r>
                        <a:rPr sz="1050" lang="cs-CZ"/>
                        <a:t>Rejstřík neexistuje</a:t>
                      </a:r>
                    </a:p>
                  </a:txBody>
                  <a:tcPr anchor="ctr" marL="54864" marR="54864" marT="27432" marB="27432">
                    <a:solidFill>
                      <a:schemeClr val="accent2">
                        <a:lumMod val="40000"/>
                        <a:lumOff val="60000"/>
                      </a:schemeClr>
                    </a:solidFill>
                  </a:tcPr>
                </a:tc>
                <a:tc>
                  <a:txBody>
                    <a:bodyPr wrap="square"/>
                    <a:lstStyle/>
                    <a:p>
                      <a:r>
                        <a:rPr sz="1050" lang="cs-CZ"/>
                        <a:t>Výhradní nabyvatel licence </a:t>
                      </a:r>
                      <a:r>
                        <a:rPr sz="1050" b="1" lang="cs-CZ"/>
                        <a:t>namísto autora</a:t>
                      </a:r>
                      <a:r>
                        <a:rPr sz="1050" lang="cs-CZ"/>
                        <a:t> (§ 41 AZ)</a:t>
                      </a:r>
                    </a:p>
                  </a:txBody>
                  <a:tcPr anchor="ctr" marL="54864" marR="54864" marT="27432" marB="27432">
                    <a:solidFill>
                      <a:schemeClr val="accent2">
                        <a:lumMod val="40000"/>
                        <a:lumOff val="60000"/>
                      </a:schemeClr>
                    </a:solidFill>
                  </a:tcPr>
                </a:tc>
              </a:tr>
            </a:tbl>
          </a:graphicData>
        </a:graphic>
      </p:graphicFrame>
      <p:sp>
        <p:nvSpPr>
          <p:cNvPr id="7" name="Poznámka k tabulce"/>
          <p:cNvSpPr txBox="1"/>
          <p:nvPr/>
        </p:nvSpPr>
        <p:spPr>
          <a:xfrm>
            <a:off x="649224" y="5641847"/>
            <a:ext cx="10881360" cy="274320"/>
          </a:xfrm>
          <a:prstGeom prst="rect">
            <a:avLst/>
          </a:prstGeom>
          <a:noFill/>
        </p:spPr>
        <p:txBody>
          <a:bodyPr wrap="square" lIns="0" rIns="0" tIns="0" bIns="0">
            <a:spAutoFit/>
          </a:bodyPr>
          <a:lstStyle/>
          <a:p>
            <a:r>
              <a:rPr sz="1200">
                <a:solidFill>
                  <a:schemeClr val="accent2"/>
                </a:solidFill>
              </a:rPr>
              <a:t>Zápis není podmínkou platnosti licence; chrání nabyvatele před třetími osobami. „Výhradní“ (OZ) a „výlučná“ (ZPV, předpisy EU) označují týž pojem. Náhrada: na návrh paušál nejméně ve výši dvojnásobku obvyklého licenčního poplatku (§ 5 odst. 2 zák. č. 221/2006 Sb.).</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Kdo licencuje výsledek zaměstnance</a:t>
            </a:r>
          </a:p>
        </p:txBody>
      </p:sp>
      <p:sp>
        <p:nvSpPr>
          <p:cNvPr id="3" name="Zápatí"/>
          <p:cNvSpPr>
            <a:spLocks noGrp="1"/>
          </p:cNvSpPr>
          <p:nvPr>
            <p:ph type="ftr" sz="quarter" idx="11"/>
          </p:nvPr>
        </p:nvSpPr>
        <p:spPr/>
        <p:txBody>
          <a:bodyPr/>
          <a:lstStyle/>
          <a:p>
            <a:r>
              <a:rPr lang="cs-CZ"/>
              <a:t>Duševní vlastnictví v pracovněprávních vztazích | Lekce 11 | právní stav k 28. 9. 2026</a:t>
            </a:r>
          </a:p>
        </p:txBody>
      </p:sp>
      <p:sp>
        <p:nvSpPr>
          <p:cNvPr id="4" name="Číslo snímku"/>
          <p:cNvSpPr>
            <a:spLocks noGrp="1"/>
          </p:cNvSpPr>
          <p:nvPr>
            <p:ph type="sldNum" sz="quarter" idx="12"/>
          </p:nvPr>
        </p:nvSpPr>
        <p:spPr/>
        <p:txBody>
          <a:bodyPr/>
          <a:lstStyle/>
          <a:p>
            <a:fld id="{1E5F3841-C051-459D-942E-61BD93C4375F}"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11</a:t>
            </a:r>
          </a:p>
        </p:txBody>
      </p:sp>
      <p:graphicFrame>
        <p:nvGraphicFramePr>
          <p:cNvPr id="6" name="Tabulka"/>
          <p:cNvGraphicFramePr>
            <a:graphicFrameLocks noGrp="1"/>
          </p:cNvGraphicFramePr>
          <p:nvPr/>
        </p:nvGraphicFramePr>
        <p:xfrm>
          <a:off x="649224" y="1645920"/>
          <a:ext cx="10881360" cy="4242816"/>
        </p:xfrm>
        <a:graphic>
          <a:graphicData uri="http://schemas.openxmlformats.org/drawingml/2006/table">
            <a:tbl>
              <a:tblPr firstRow="1" bandRow="1">
                <a:tableStyleId>{21E4AEA4-8DFA-4A89-87EB-49C32662AFE0}</a:tableStyleId>
              </a:tblPr>
              <a:tblGrid>
                <a:gridCol w="1828800"/>
                <a:gridCol w="3383280"/>
                <a:gridCol w="2651760"/>
                <a:gridCol w="3017520"/>
              </a:tblGrid>
              <a:tr h="530352">
                <a:tc>
                  <a:txBody>
                    <a:bodyPr wrap="square"/>
                    <a:lstStyle/>
                    <a:p>
                      <a:r>
                        <a:rPr sz="1050" b="1" lang="cs-CZ">
                          <a:solidFill>
                            <a:srgbClr val="FFFFFF"/>
                          </a:solidFill>
                        </a:rPr>
                        <a:t>Výsledek</a:t>
                      </a:r>
                    </a:p>
                  </a:txBody>
                  <a:tcPr anchor="ctr" marL="54864" marR="54864" marT="27432" marB="27432"/>
                </a:tc>
                <a:tc>
                  <a:txBody>
                    <a:bodyPr wrap="square"/>
                    <a:lstStyle/>
                    <a:p>
                      <a:r>
                        <a:rPr sz="1050" b="1" lang="cs-CZ">
                          <a:solidFill>
                            <a:srgbClr val="FFFFFF"/>
                          </a:solidFill>
                        </a:rPr>
                        <a:t>Kdo licenci uděluje</a:t>
                      </a:r>
                    </a:p>
                  </a:txBody>
                  <a:tcPr anchor="ctr" marL="54864" marR="54864" marT="27432" marB="27432"/>
                </a:tc>
                <a:tc>
                  <a:txBody>
                    <a:bodyPr wrap="square"/>
                    <a:lstStyle/>
                    <a:p>
                      <a:r>
                        <a:rPr sz="1050" b="1" lang="cs-CZ">
                          <a:solidFill>
                            <a:srgbClr val="FFFFFF"/>
                          </a:solidFill>
                        </a:rPr>
                        <a:t>Svolení tvůrce</a:t>
                      </a:r>
                    </a:p>
                  </a:txBody>
                  <a:tcPr anchor="ctr" marL="54864" marR="54864" marT="27432" marB="27432"/>
                </a:tc>
                <a:tc>
                  <a:txBody>
                    <a:bodyPr wrap="square"/>
                    <a:lstStyle/>
                    <a:p>
                      <a:r>
                        <a:rPr sz="1050" b="1" lang="cs-CZ">
                          <a:solidFill>
                            <a:srgbClr val="FFFFFF"/>
                          </a:solidFill>
                        </a:rPr>
                        <a:t>Pozor</a:t>
                      </a:r>
                    </a:p>
                  </a:txBody>
                  <a:tcPr anchor="ctr" marL="54864" marR="54864" marT="27432" marB="27432"/>
                </a:tc>
              </a:tr>
              <a:tr h="530352">
                <a:tc>
                  <a:txBody>
                    <a:bodyPr wrap="square"/>
                    <a:lstStyle/>
                    <a:p>
                      <a:r>
                        <a:rPr sz="1050" b="1" lang="cs-CZ"/>
                        <a:t>Zaměstnanecké dílo</a:t>
                      </a:r>
                    </a:p>
                    <a:p>
                      <a:r>
                        <a:rPr sz="1050" b="1" lang="cs-CZ"/>
                        <a:t>(§ 58 AZ)</a:t>
                      </a:r>
                    </a:p>
                  </a:txBody>
                  <a:tcPr anchor="ctr" marL="54864" marR="54864" marT="27432" marB="27432">
                    <a:solidFill>
                      <a:schemeClr val="accent2">
                        <a:lumMod val="40000"/>
                        <a:lumOff val="60000"/>
                      </a:schemeClr>
                    </a:solidFill>
                  </a:tcPr>
                </a:tc>
                <a:tc>
                  <a:txBody>
                    <a:bodyPr wrap="square"/>
                    <a:lstStyle/>
                    <a:p>
                      <a:r>
                        <a:rPr sz="1050" lang="cs-CZ" b="1"/>
                        <a:t>Zaměstnavatel</a:t>
                      </a:r>
                      <a:r>
                        <a:rPr sz="1050" lang="cs-CZ"/>
                        <a:t> jako vykonavatel majetkových práv (L4)</a:t>
                      </a:r>
                    </a:p>
                  </a:txBody>
                  <a:tcPr anchor="ctr" marL="54864" marR="54864" marT="27432" marB="27432">
                    <a:solidFill>
                      <a:schemeClr val="accent2">
                        <a:lumMod val="40000"/>
                        <a:lumOff val="60000"/>
                      </a:schemeClr>
                    </a:solidFill>
                  </a:tcPr>
                </a:tc>
                <a:tc>
                  <a:txBody>
                    <a:bodyPr wrap="square"/>
                    <a:lstStyle/>
                    <a:p>
                      <a:r>
                        <a:rPr sz="1050" lang="cs-CZ"/>
                        <a:t>K licenci ne; </a:t>
                      </a:r>
                      <a:r>
                        <a:rPr sz="1050" b="1" lang="cs-CZ"/>
                        <a:t>ano k postoupení práva výkonu</a:t>
                      </a:r>
                      <a:r>
                        <a:rPr sz="1050" lang="cs-CZ"/>
                        <a:t> (ne při převodu závodu)</a:t>
                      </a:r>
                    </a:p>
                  </a:txBody>
                  <a:tcPr anchor="ctr" marL="54864" marR="54864" marT="27432" marB="27432">
                    <a:solidFill>
                      <a:schemeClr val="accent2">
                        <a:lumMod val="40000"/>
                        <a:lumOff val="60000"/>
                      </a:schemeClr>
                    </a:solidFill>
                  </a:tcPr>
                </a:tc>
                <a:tc>
                  <a:txBody>
                    <a:bodyPr wrap="square"/>
                    <a:lstStyle/>
                    <a:p>
                      <a:r>
                        <a:rPr sz="1050" lang="cs-CZ"/>
                        <a:t>Osobnostní práva, dodatečná odměna a právo autora na licenci při nevyužívání díla (L4)</a:t>
                      </a:r>
                    </a:p>
                  </a:txBody>
                  <a:tcPr anchor="ctr" marL="54864" marR="54864" marT="27432" marB="27432">
                    <a:solidFill>
                      <a:schemeClr val="accent2">
                        <a:lumMod val="40000"/>
                        <a:lumOff val="60000"/>
                      </a:schemeClr>
                    </a:solidFill>
                  </a:tcPr>
                </a:tc>
              </a:tr>
              <a:tr h="530352">
                <a:tc>
                  <a:txBody>
                    <a:bodyPr wrap="square"/>
                    <a:lstStyle/>
                    <a:p>
                      <a:r>
                        <a:rPr sz="1050" b="1" lang="cs-CZ"/>
                        <a:t>Software, databáze</a:t>
                      </a:r>
                    </a:p>
                    <a:p>
                      <a:r>
                        <a:rPr sz="1050" b="1" lang="cs-CZ"/>
                        <a:t>(§ 58 odst. 7 AZ)</a:t>
                      </a:r>
                    </a:p>
                  </a:txBody>
                  <a:tcPr anchor="ctr" marL="54864" marR="54864" marT="27432" marB="27432">
                    <a:solidFill>
                      <a:schemeClr val="accent2">
                        <a:lumMod val="20000"/>
                        <a:lumOff val="80000"/>
                      </a:schemeClr>
                    </a:solidFill>
                  </a:tcPr>
                </a:tc>
                <a:tc>
                  <a:txBody>
                    <a:bodyPr wrap="square"/>
                    <a:lstStyle/>
                    <a:p>
                      <a:r>
                        <a:rPr sz="1050" lang="cs-CZ"/>
                        <a:t>Zaměstnavatel; u díla na objednávku objednatel</a:t>
                      </a:r>
                    </a:p>
                  </a:txBody>
                  <a:tcPr anchor="ctr" marL="54864" marR="54864" marT="27432" marB="27432">
                    <a:solidFill>
                      <a:schemeClr val="accent2">
                        <a:lumMod val="20000"/>
                        <a:lumOff val="80000"/>
                      </a:schemeClr>
                    </a:solidFill>
                  </a:tcPr>
                </a:tc>
                <a:tc>
                  <a:txBody>
                    <a:bodyPr wrap="square"/>
                    <a:lstStyle/>
                    <a:p>
                      <a:r>
                        <a:rPr sz="1050" lang="cs-CZ"/>
                        <a:t>Ne</a:t>
                      </a:r>
                    </a:p>
                  </a:txBody>
                  <a:tcPr anchor="ctr" marL="54864" marR="54864" marT="27432" marB="27432">
                    <a:solidFill>
                      <a:schemeClr val="accent2">
                        <a:lumMod val="20000"/>
                        <a:lumOff val="80000"/>
                      </a:schemeClr>
                    </a:solidFill>
                  </a:tcPr>
                </a:tc>
                <a:tc>
                  <a:txBody>
                    <a:bodyPr wrap="square"/>
                    <a:lstStyle/>
                    <a:p>
                      <a:r>
                        <a:rPr sz="1050" lang="cs-CZ"/>
                        <a:t>Dodatečná odměna jen při ujednání; pravidla OZ o dodatečné odměně a o informacích o užití se u programů nepoužijí (L5)</a:t>
                      </a:r>
                    </a:p>
                  </a:txBody>
                  <a:tcPr anchor="ctr" marL="54864" marR="54864" marT="27432" marB="27432">
                    <a:solidFill>
                      <a:schemeClr val="accent2">
                        <a:lumMod val="20000"/>
                        <a:lumOff val="80000"/>
                      </a:schemeClr>
                    </a:solidFill>
                  </a:tcPr>
                </a:tc>
              </a:tr>
              <a:tr h="530352">
                <a:tc>
                  <a:txBody>
                    <a:bodyPr wrap="square"/>
                    <a:lstStyle/>
                    <a:p>
                      <a:r>
                        <a:rPr sz="1050" b="1" lang="cs-CZ"/>
                        <a:t>Vynález, užitný a průmyslový vzor</a:t>
                      </a:r>
                    </a:p>
                  </a:txBody>
                  <a:tcPr anchor="ctr" marL="54864" marR="54864" marT="27432" marB="27432">
                    <a:solidFill>
                      <a:schemeClr val="accent2">
                        <a:lumMod val="40000"/>
                        <a:lumOff val="60000"/>
                      </a:schemeClr>
                    </a:solidFill>
                  </a:tcPr>
                </a:tc>
                <a:tc>
                  <a:txBody>
                    <a:bodyPr wrap="square"/>
                    <a:lstStyle/>
                    <a:p>
                      <a:r>
                        <a:rPr sz="1050" lang="cs-CZ"/>
                        <a:t>Zaměstnavatel, na něhož právo přešlo a který je </a:t>
                      </a:r>
                      <a:r>
                        <a:rPr sz="1050" b="1" lang="cs-CZ"/>
                        <a:t>včas uplatnil</a:t>
                      </a:r>
                      <a:r>
                        <a:rPr sz="1050" lang="cs-CZ"/>
                        <a:t> – jako majitel patentu či vzoru (§ 9, § 11 ZV; § 13, § 32 ZPV)</a:t>
                      </a:r>
                    </a:p>
                  </a:txBody>
                  <a:tcPr anchor="ctr" marL="54864" marR="54864" marT="27432" marB="27432">
                    <a:solidFill>
                      <a:schemeClr val="accent2">
                        <a:lumMod val="40000"/>
                        <a:lumOff val="60000"/>
                      </a:schemeClr>
                    </a:solidFill>
                  </a:tcPr>
                </a:tc>
                <a:tc>
                  <a:txBody>
                    <a:bodyPr wrap="square"/>
                    <a:lstStyle/>
                    <a:p>
                      <a:r>
                        <a:rPr sz="1050" lang="cs-CZ"/>
                        <a:t>Ne</a:t>
                      </a:r>
                    </a:p>
                  </a:txBody>
                  <a:tcPr anchor="ctr" marL="54864" marR="54864" marT="27432" marB="27432">
                    <a:solidFill>
                      <a:schemeClr val="accent2">
                        <a:lumMod val="40000"/>
                        <a:lumOff val="60000"/>
                      </a:schemeClr>
                    </a:solidFill>
                  </a:tcPr>
                </a:tc>
                <a:tc>
                  <a:txBody>
                    <a:bodyPr wrap="square"/>
                    <a:lstStyle/>
                    <a:p>
                      <a:r>
                        <a:rPr sz="1050" lang="cs-CZ"/>
                        <a:t>Spolumajitelé: souhlas všech (§ 16 odst. 3 ZV; § 33 odst. 3 ZPV) · licenční výnos je „jiným uplatněním“ → dodatečné vypořádání s původcem (§ 9 odst. 4 ZV; § 13 odst. 4 ZPV)</a:t>
                      </a:r>
                    </a:p>
                  </a:txBody>
                  <a:tcPr anchor="ctr" marL="54864" marR="54864" marT="27432" marB="27432">
                    <a:solidFill>
                      <a:schemeClr val="accent2">
                        <a:lumMod val="40000"/>
                        <a:lumOff val="60000"/>
                      </a:schemeClr>
                    </a:solidFill>
                  </a:tcPr>
                </a:tc>
              </a:tr>
              <a:tr h="530352">
                <a:tc>
                  <a:txBody>
                    <a:bodyPr wrap="square"/>
                    <a:lstStyle/>
                    <a:p>
                      <a:r>
                        <a:rPr sz="1050" b="1" lang="cs-CZ"/>
                        <a:t>Ochranná známka</a:t>
                      </a:r>
                    </a:p>
                  </a:txBody>
                  <a:tcPr anchor="ctr" marL="54864" marR="54864" marT="27432" marB="27432">
                    <a:solidFill>
                      <a:schemeClr val="accent2">
                        <a:lumMod val="20000"/>
                        <a:lumOff val="80000"/>
                      </a:schemeClr>
                    </a:solidFill>
                  </a:tcPr>
                </a:tc>
                <a:tc>
                  <a:txBody>
                    <a:bodyPr wrap="square"/>
                    <a:lstStyle/>
                    <a:p>
                      <a:r>
                        <a:rPr sz="1050" lang="cs-CZ"/>
                        <a:t>Zapsaný vlastník (§ 18 ZOZ)</a:t>
                      </a:r>
                    </a:p>
                  </a:txBody>
                  <a:tcPr anchor="ctr" marL="54864" marR="54864" marT="27432" marB="27432">
                    <a:solidFill>
                      <a:schemeClr val="accent2">
                        <a:lumMod val="20000"/>
                        <a:lumOff val="80000"/>
                      </a:schemeClr>
                    </a:solidFill>
                  </a:tcPr>
                </a:tc>
                <a:tc>
                  <a:txBody>
                    <a:bodyPr wrap="square"/>
                    <a:lstStyle/>
                    <a:p>
                      <a:r>
                        <a:rPr sz="1050" lang="cs-CZ"/>
                        <a:t>— (právo bez tvůrce)</a:t>
                      </a:r>
                    </a:p>
                  </a:txBody>
                  <a:tcPr anchor="ctr" marL="54864" marR="54864" marT="27432" marB="27432">
                    <a:solidFill>
                      <a:schemeClr val="accent2">
                        <a:lumMod val="20000"/>
                        <a:lumOff val="80000"/>
                      </a:schemeClr>
                    </a:solidFill>
                  </a:tcPr>
                </a:tc>
                <a:tc>
                  <a:txBody>
                    <a:bodyPr wrap="square"/>
                    <a:lstStyle/>
                    <a:p>
                      <a:r>
                        <a:rPr sz="1050" lang="cs-CZ"/>
                        <a:t>Logo jako dílo: vlastník známky musí mít i práva k dílu (L7)</a:t>
                      </a:r>
                    </a:p>
                  </a:txBody>
                  <a:tcPr anchor="ctr" marL="54864" marR="54864" marT="27432" marB="27432">
                    <a:solidFill>
                      <a:schemeClr val="accent2">
                        <a:lumMod val="20000"/>
                        <a:lumOff val="80000"/>
                      </a:schemeClr>
                    </a:solidFill>
                  </a:tcPr>
                </a:tc>
              </a:tr>
              <a:tr h="530352">
                <a:tc>
                  <a:txBody>
                    <a:bodyPr wrap="square"/>
                    <a:lstStyle/>
                    <a:p>
                      <a:r>
                        <a:rPr sz="1050" b="1" lang="cs-CZ"/>
                        <a:t>Dílo externisty</a:t>
                      </a:r>
                    </a:p>
                    <a:p>
                      <a:r>
                        <a:rPr sz="1050" b="1" lang="cs-CZ"/>
                        <a:t>(§ 61 AZ)</a:t>
                      </a:r>
                    </a:p>
                  </a:txBody>
                  <a:tcPr anchor="ctr" marL="54864" marR="54864" marT="27432" marB="27432">
                    <a:solidFill>
                      <a:schemeClr val="accent2">
                        <a:lumMod val="40000"/>
                        <a:lumOff val="60000"/>
                      </a:schemeClr>
                    </a:solidFill>
                  </a:tcPr>
                </a:tc>
                <a:tc>
                  <a:txBody>
                    <a:bodyPr wrap="square"/>
                    <a:lstStyle/>
                    <a:p>
                      <a:r>
                        <a:rPr sz="1050" b="1" lang="cs-CZ"/>
                        <a:t>Autor</a:t>
                      </a:r>
                      <a:r>
                        <a:rPr sz="1050" lang="cs-CZ"/>
                        <a:t>; objednatel má bez licenční smlouvy jen nevýhradní licenci nutnou k účelu smlouvy o dílo</a:t>
                      </a:r>
                    </a:p>
                  </a:txBody>
                  <a:tcPr anchor="ctr" marL="54864" marR="54864" marT="27432" marB="27432">
                    <a:solidFill>
                      <a:schemeClr val="accent2">
                        <a:lumMod val="40000"/>
                        <a:lumOff val="60000"/>
                      </a:schemeClr>
                    </a:solidFill>
                  </a:tcPr>
                </a:tc>
                <a:tc>
                  <a:txBody>
                    <a:bodyPr wrap="square"/>
                    <a:lstStyle/>
                    <a:p>
                      <a:r>
                        <a:rPr sz="1050" lang="cs-CZ"/>
                        <a:t>Podlicence jen při ujednání, nebo vyžaduje-li ji účel smlouvy (NS 27 Cdo 2857/2019)</a:t>
                      </a:r>
                    </a:p>
                  </a:txBody>
                  <a:tcPr anchor="ctr" marL="54864" marR="54864" marT="27432" marB="27432">
                    <a:solidFill>
                      <a:schemeClr val="accent2">
                        <a:lumMod val="40000"/>
                        <a:lumOff val="60000"/>
                      </a:schemeClr>
                    </a:solidFill>
                  </a:tcPr>
                </a:tc>
                <a:tc>
                  <a:txBody>
                    <a:bodyPr wrap="square"/>
                    <a:lstStyle/>
                    <a:p>
                      <a:r>
                        <a:rPr sz="1050" lang="cs-CZ"/>
                        <a:t>Účel zpravidla prokazuje objednatel; jistotu dává písemná licence s podlicencí a územím</a:t>
                      </a:r>
                    </a:p>
                  </a:txBody>
                  <a:tcPr anchor="ctr" marL="54864" marR="54864" marT="27432" marB="27432">
                    <a:solidFill>
                      <a:schemeClr val="accent2">
                        <a:lumMod val="40000"/>
                        <a:lumOff val="60000"/>
                      </a:schemeClr>
                    </a:solidFill>
                  </a:tcPr>
                </a:tc>
              </a:tr>
              <a:tr h="530352">
                <a:tc>
                  <a:txBody>
                    <a:bodyPr wrap="square"/>
                    <a:lstStyle/>
                    <a:p>
                      <a:r>
                        <a:rPr sz="1050" b="1" lang="cs-CZ"/>
                        <a:t>Know-how, obchodní tajemství</a:t>
                      </a:r>
                    </a:p>
                  </a:txBody>
                  <a:tcPr anchor="ctr" marL="54864" marR="54864" marT="27432" marB="27432">
                    <a:solidFill>
                      <a:schemeClr val="accent2">
                        <a:lumMod val="20000"/>
                        <a:lumOff val="80000"/>
                      </a:schemeClr>
                    </a:solidFill>
                  </a:tcPr>
                </a:tc>
                <a:tc>
                  <a:txBody>
                    <a:bodyPr wrap="square"/>
                    <a:lstStyle/>
                    <a:p>
                      <a:r>
                        <a:rPr sz="1050" lang="cs-CZ"/>
                        <a:t>Vlastník tajemství – zaměstnavatel (§ 504 OZ)</a:t>
                      </a:r>
                    </a:p>
                  </a:txBody>
                  <a:tcPr anchor="ctr" marL="54864" marR="54864" marT="27432" marB="27432">
                    <a:solidFill>
                      <a:schemeClr val="accent2">
                        <a:lumMod val="20000"/>
                        <a:lumOff val="80000"/>
                      </a:schemeClr>
                    </a:solidFill>
                  </a:tcPr>
                </a:tc>
                <a:tc>
                  <a:txBody>
                    <a:bodyPr wrap="square"/>
                    <a:lstStyle/>
                    <a:p>
                      <a:r>
                        <a:rPr sz="1050" lang="cs-CZ"/>
                        <a:t>—</a:t>
                      </a:r>
                    </a:p>
                  </a:txBody>
                  <a:tcPr anchor="ctr" marL="54864" marR="54864" marT="27432" marB="27432">
                    <a:solidFill>
                      <a:schemeClr val="accent2">
                        <a:lumMod val="20000"/>
                        <a:lumOff val="80000"/>
                      </a:schemeClr>
                    </a:solidFill>
                  </a:tcPr>
                </a:tc>
                <a:tc>
                  <a:txBody>
                    <a:bodyPr wrap="square"/>
                    <a:lstStyle/>
                    <a:p>
                      <a:r>
                        <a:rPr sz="1050" lang="cs-CZ"/>
                        <a:t>Smlouvou; mlčenlivost zaměstnanců nabyvatele (§ 2368 odst. 1 OZ)</a:t>
                      </a:r>
                    </a:p>
                  </a:txBody>
                  <a:tcPr anchor="ctr" marL="54864" marR="54864" marT="27432" marB="27432">
                    <a:solidFill>
                      <a:schemeClr val="accent2">
                        <a:lumMod val="20000"/>
                        <a:lumOff val="80000"/>
                      </a:schemeClr>
                    </a:solidFill>
                  </a:tcPr>
                </a:tc>
              </a:tr>
              <a:tr h="530352">
                <a:tc>
                  <a:txBody>
                    <a:bodyPr wrap="square"/>
                    <a:lstStyle/>
                    <a:p>
                      <a:r>
                        <a:rPr sz="1050" b="1" lang="cs-CZ"/>
                        <a:t>Volný výsledek zaměstnance</a:t>
                      </a:r>
                    </a:p>
                  </a:txBody>
                  <a:tcPr anchor="ctr" marL="54864" marR="54864" marT="27432" marB="27432">
                    <a:solidFill>
                      <a:schemeClr val="accent2">
                        <a:lumMod val="40000"/>
                        <a:lumOff val="60000"/>
                      </a:schemeClr>
                    </a:solidFill>
                  </a:tcPr>
                </a:tc>
                <a:tc>
                  <a:txBody>
                    <a:bodyPr wrap="square"/>
                    <a:lstStyle/>
                    <a:p>
                      <a:r>
                        <a:rPr sz="1050" b="1" lang="cs-CZ"/>
                        <a:t>Zaměstnanec</a:t>
                      </a:r>
                      <a:r>
                        <a:rPr sz="1050" lang="cs-CZ"/>
                        <a:t> – dílo mimo pracovní povinnosti; vynález bez uplatnění (§ 9 odst. 3 ZV)</a:t>
                      </a:r>
                    </a:p>
                  </a:txBody>
                  <a:tcPr anchor="ctr" marL="54864" marR="54864" marT="27432" marB="27432">
                    <a:solidFill>
                      <a:schemeClr val="accent2">
                        <a:lumMod val="40000"/>
                        <a:lumOff val="60000"/>
                      </a:schemeClr>
                    </a:solidFill>
                  </a:tcPr>
                </a:tc>
                <a:tc>
                  <a:txBody>
                    <a:bodyPr wrap="square"/>
                    <a:lstStyle/>
                    <a:p>
                      <a:r>
                        <a:rPr sz="1050" lang="cs-CZ"/>
                        <a:t>Zaměstnavatel potřebuje licenci</a:t>
                      </a:r>
                    </a:p>
                  </a:txBody>
                  <a:tcPr anchor="ctr" marL="54864" marR="54864" marT="27432" marB="27432">
                    <a:solidFill>
                      <a:schemeClr val="accent2">
                        <a:lumMod val="40000"/>
                        <a:lumOff val="60000"/>
                      </a:schemeClr>
                    </a:solidFill>
                  </a:tcPr>
                </a:tc>
                <a:tc>
                  <a:txBody>
                    <a:bodyPr wrap="square"/>
                    <a:lstStyle/>
                    <a:p>
                      <a:r>
                        <a:rPr sz="1050" lang="cs-CZ"/>
                        <a:t>Shodná výdělečná činnost jen s písemným souhlasem (§ 304 ZP)</a:t>
                      </a:r>
                    </a:p>
                  </a:txBody>
                  <a:tcPr anchor="ctr" marL="54864" marR="54864" marT="27432" marB="27432">
                    <a:solidFill>
                      <a:schemeClr val="accent2">
                        <a:lumMod val="40000"/>
                        <a:lumOff val="60000"/>
                      </a:schemeClr>
                    </a:solidFill>
                  </a:tcPr>
                </a:tc>
              </a:tr>
            </a:tbl>
          </a:graphicData>
        </a:graphic>
      </p:graphicFrame>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Otevřený software v pracovním poměru</a:t>
            </a:r>
          </a:p>
        </p:txBody>
      </p:sp>
      <p:sp>
        <p:nvSpPr>
          <p:cNvPr id="3" name="Content Placeholder 2"/>
          <p:cNvSpPr>
            <a:spLocks noGrp="1"/>
          </p:cNvSpPr>
          <p:nvPr>
            <p:ph idx="1" sz="half"/>
          </p:nvPr>
        </p:nvSpPr>
        <p:spPr/>
        <p:txBody>
          <a:bodyPr wrap="square"/>
          <a:lstStyle/>
          <a:p>
            <a:pPr/>
            <a:r>
              <a:rPr lang="cs-CZ"/>
              <a:t>Dovnitř: zaměstnanec vkládá cizí kód</a:t>
            </a:r>
          </a:p>
          <a:p>
            <a:pPr lvl="2"/>
            <a:r>
              <a:rPr sz="1450" lang="cs-CZ"/>
              <a:t>Licence vzniká užitím (§ 2373 OZ) – podmínky váží </a:t>
            </a:r>
            <a:r>
              <a:rPr sz="1450" b="1" lang="cs-CZ"/>
              <a:t>firmu</a:t>
            </a:r>
            <a:r>
              <a:rPr sz="1450" lang="cs-CZ"/>
              <a:t>, která produkt šíří</a:t>
            </a:r>
          </a:p>
          <a:p>
            <a:pPr lvl="2"/>
            <a:r>
              <a:rPr sz="1450" lang="cs-CZ"/>
              <a:t>Copyleft (typy licencí: L5): při šíření celé dílo pod GPL a zdrojový kód → konec výhradních licencí a utajení</a:t>
            </a:r>
          </a:p>
          <a:p>
            <a:pPr lvl="2"/>
            <a:r>
              <a:rPr sz="1450" lang="cs-CZ"/>
              <a:t>Porušení licenční podmínky je porušením práva duševního vlastnictví (IT Development, C-666/18); navenek odpovídá firma, regres vůči zaměstnanci v mezích zákoníku práce (L5)</a:t>
            </a:r>
          </a:p>
        </p:txBody>
      </p:sp>
      <p:sp>
        <p:nvSpPr>
          <p:cNvPr id="4" name="Content Placeholder 3"/>
          <p:cNvSpPr>
            <a:spLocks noGrp="1"/>
          </p:cNvSpPr>
          <p:nvPr>
            <p:ph idx="2" sz="half"/>
          </p:nvPr>
        </p:nvSpPr>
        <p:spPr/>
        <p:txBody>
          <a:bodyPr wrap="square"/>
          <a:lstStyle/>
          <a:p>
            <a:pPr/>
            <a:r>
              <a:rPr lang="cs-CZ"/>
              <a:t>Ven: zaměstnanec zveřejňuje kód</a:t>
            </a:r>
          </a:p>
          <a:p>
            <a:pPr lvl="2"/>
            <a:r>
              <a:rPr sz="1450" lang="cs-CZ"/>
              <a:t>Práva vykonává zaměstnavatel (§ 58 odst. 1 AZ) → zaměstnanec </a:t>
            </a:r>
            <a:r>
              <a:rPr sz="1450" b="1" lang="cs-CZ"/>
              <a:t>svým jménem licenci udělit nemůže</a:t>
            </a:r>
          </a:p>
          <a:p>
            <a:pPr lvl="2"/>
            <a:r>
              <a:rPr sz="1450" lang="cs-CZ"/>
              <a:t>Jedná-li za firmu: zaváže ji, byl-li tou činností pověřen – i při překročení oprávnění, ledaže o něm nabyvatel věděl nebo vědět musel (§ 430–431 OZ)</a:t>
            </a:r>
          </a:p>
          <a:p>
            <a:pPr lvl="2"/>
            <a:r>
              <a:rPr sz="1450" lang="cs-CZ"/>
              <a:t>Zveřejnění ničí obchodní tajemství (§ 504 OZ) a novost řešení před přihláškou (L8)</a:t>
            </a:r>
          </a:p>
          <a:p>
            <a:pPr lvl="2"/>
            <a:r>
              <a:rPr sz="1450" lang="cs-CZ"/>
              <a:t>Příspěvky do cizích projektů v pracovní době jen s pověřením · vlastní projekt ve volném čase: hranice § 58 AZ a § 304 ZP</a:t>
            </a:r>
          </a:p>
          <a:p>
            <a:pPr lvl="2"/>
            <a:r>
              <a:rPr sz="1450" lang="cs-CZ"/>
              <a:t>Doporučení: politika otevřeného softwaru (L5) a pravidlo pro uvolnění vlastního kódu</a:t>
            </a:r>
          </a:p>
        </p:txBody>
      </p:sp>
      <p:sp>
        <p:nvSpPr>
          <p:cNvPr id="5" name="Zápatí"/>
          <p:cNvSpPr>
            <a:spLocks noGrp="1"/>
          </p:cNvSpPr>
          <p:nvPr>
            <p:ph type="ftr" sz="quarter" idx="11"/>
          </p:nvPr>
        </p:nvSpPr>
        <p:spPr/>
        <p:txBody>
          <a:bodyPr/>
          <a:lstStyle/>
          <a:p>
            <a:r>
              <a:rPr lang="cs-CZ"/>
              <a:t>Duševní vlastnictví v pracovněprávních vztazích | Lekce 11 | právní stav k 28. 9. 2026</a:t>
            </a:r>
          </a:p>
        </p:txBody>
      </p:sp>
      <p:sp>
        <p:nvSpPr>
          <p:cNvPr id="6" name="Číslo snímku"/>
          <p:cNvSpPr>
            <a:spLocks noGrp="1"/>
          </p:cNvSpPr>
          <p:nvPr>
            <p:ph type="sldNum" sz="quarter" idx="12"/>
          </p:nvPr>
        </p:nvSpPr>
        <p:spPr/>
        <p:txBody>
          <a:bodyPr/>
          <a:lstStyle/>
          <a:p>
            <a:fld id="{35805F47-32D6-441A-A0ED-628F79451435}" type="slidenum">
              <a:rPr lang="cs-CZ"/>
              <a:t>1</a:t>
            </a:fld>
            <a:endParaRPr lang="cs-CZ"/>
          </a:p>
        </p:txBody>
      </p:sp>
      <p:sp>
        <p:nvSpPr>
          <p:cNvPr id="7"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Soutěžní meze: nařízení (EU) 2026/877</a:t>
            </a:r>
          </a:p>
        </p:txBody>
      </p:sp>
      <p:sp>
        <p:nvSpPr>
          <p:cNvPr id="3" name="Content Placeholder 2"/>
          <p:cNvSpPr>
            <a:spLocks noGrp="1"/>
          </p:cNvSpPr>
          <p:nvPr>
            <p:ph idx="1"/>
          </p:nvPr>
        </p:nvSpPr>
        <p:spPr/>
        <p:txBody>
          <a:bodyPr wrap="square"/>
          <a:lstStyle/>
          <a:p>
            <a:pPr/>
            <a:r>
              <a:rPr sz="1700" lang="cs-CZ"/>
              <a:t>Zákaz a bloková výjimka</a:t>
            </a:r>
          </a:p>
          <a:p>
            <a:pPr lvl="2"/>
            <a:r>
              <a:rPr sz="1450" lang="cs-CZ"/>
              <a:t>Dohody narušující soutěž jsou zakázané a neplatné (čl. 101 SFEU; § 3 odst. 1 ZOHS) · licence k technologiím kryje </a:t>
            </a:r>
            <a:r>
              <a:rPr sz="1450" b="1" lang="cs-CZ"/>
              <a:t>nařízení Komise (EU) 2026/877</a:t>
            </a:r>
            <a:r>
              <a:rPr sz="1450" lang="cs-CZ"/>
              <a:t> – od 1. 5. 2026 do 30. 4. 2038, nahradilo č. 316/2014; starší dohody kryty do 30. 4. 2027 · vnitrostátní dohody obdobně (§ 4 odst. 1 ZOHS)</a:t>
            </a:r>
          </a:p>
          <a:p>
            <a:pPr>
              <a:spcBef>
                <a:spcPts val="600"/>
              </a:spcBef>
            </a:pPr>
            <a:r>
              <a:rPr sz="1700" lang="cs-CZ"/>
              <a:t>Podmínky (čl. 1–3)</a:t>
            </a:r>
          </a:p>
          <a:p>
            <a:pPr lvl="2"/>
            <a:r>
              <a:rPr sz="1450" lang="cs-CZ"/>
              <a:t>Technologická práva: know-how, patenty, užitné a průmyslové vzory, topografie, autorská práva k softwaru – známky a jiná díla jen jako doplněk · podíl na trhu: konkurenti společně do 20 %, podniky, které si nekonkurují, každý do 30 %</a:t>
            </a:r>
          </a:p>
          <a:p>
            <a:pPr>
              <a:spcBef>
                <a:spcPts val="600"/>
              </a:spcBef>
            </a:pPr>
            <a:r>
              <a:rPr sz="1700" lang="cs-CZ"/>
              <a:t>Tvrdá omezení – výjimku ztrácí celá dohoda (čl. 4)</a:t>
            </a:r>
          </a:p>
          <a:p>
            <a:pPr lvl="2"/>
            <a:r>
              <a:rPr sz="1450" lang="cs-CZ"/>
              <a:t>Mezi konkurenty: určování cen pro třetí strany, omezení výroby, rozdělení trhů nebo zákazníků, omezení nabyvatele ve využívání vlastní technologie, omezení výzkumu a vývoje kterékoli strany (ledaže je nezbytné k ochraně know-how) · mezi nekonkurenty: ceny (maximální a doporučené lze) a pasivní prodej</a:t>
            </a:r>
          </a:p>
          <a:p>
            <a:pPr>
              <a:spcBef>
                <a:spcPts val="600"/>
              </a:spcBef>
            </a:pPr>
            <a:r>
              <a:rPr sz="1700" lang="cs-CZ"/>
              <a:t>Vyloučená omezení – výjimku ztrácí jen doložka (čl. 5)</a:t>
            </a:r>
          </a:p>
          <a:p>
            <a:pPr lvl="2"/>
            <a:r>
              <a:rPr sz="1450" b="1" lang="cs-CZ"/>
              <a:t>Výhradní zpětná licence nebo převod zlepšení</a:t>
            </a:r>
            <a:r>
              <a:rPr sz="1450" lang="cs-CZ"/>
              <a:t> nabyvatele · </a:t>
            </a:r>
            <a:r>
              <a:rPr sz="1450" b="1" lang="cs-CZ"/>
              <a:t>závazek nenapadat platnost</a:t>
            </a:r>
            <a:r>
              <a:rPr sz="1450" lang="cs-CZ"/>
              <a:t> práv – u výhradní licence lze sjednat ukončení smlouvy</a:t>
            </a:r>
          </a:p>
          <a:p>
            <a:pPr lvl="1">
              <a:spcBef>
                <a:spcPts val="800"/>
              </a:spcBef>
            </a:pPr>
            <a:r>
              <a:rPr sz="1400" lang="cs-CZ"/>
              <a:t>Doložka o zlepšeních předpokládá, že nabyvatel má práva od vlastních zaměstnanců řádně nabytá (§ 9 ZV).</a:t>
            </a:r>
          </a:p>
        </p:txBody>
      </p:sp>
      <p:sp>
        <p:nvSpPr>
          <p:cNvPr id="4" name="Zápatí"/>
          <p:cNvSpPr>
            <a:spLocks noGrp="1"/>
          </p:cNvSpPr>
          <p:nvPr>
            <p:ph type="ftr" sz="quarter" idx="11"/>
          </p:nvPr>
        </p:nvSpPr>
        <p:spPr/>
        <p:txBody>
          <a:bodyPr/>
          <a:lstStyle/>
          <a:p>
            <a:r>
              <a:rPr lang="cs-CZ"/>
              <a:t>Duševní vlastnictví v pracovněprávních vztazích | Lekce 11 | právní stav k 28. 9. 2026</a:t>
            </a:r>
          </a:p>
        </p:txBody>
      </p:sp>
      <p:sp>
        <p:nvSpPr>
          <p:cNvPr id="5" name="Číslo snímku"/>
          <p:cNvSpPr>
            <a:spLocks noGrp="1"/>
          </p:cNvSpPr>
          <p:nvPr>
            <p:ph type="sldNum" sz="quarter" idx="12"/>
          </p:nvPr>
        </p:nvSpPr>
        <p:spPr/>
        <p:txBody>
          <a:bodyPr/>
          <a:lstStyle/>
          <a:p>
            <a:fld id="{58755036-C898-446A-87C6-C12542AC3F11}"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Co zavést a sjednat: licenční politika</a:t>
            </a:r>
          </a:p>
        </p:txBody>
      </p:sp>
      <p:sp>
        <p:nvSpPr>
          <p:cNvPr id="3" name="Content Placeholder 2"/>
          <p:cNvSpPr>
            <a:spLocks noGrp="1"/>
          </p:cNvSpPr>
          <p:nvPr>
            <p:ph idx="1" sz="half"/>
          </p:nvPr>
        </p:nvSpPr>
        <p:spPr/>
        <p:txBody>
          <a:bodyPr wrap="square"/>
          <a:lstStyle/>
          <a:p>
            <a:pPr/>
            <a:r>
              <a:rPr lang="cs-CZ"/>
              <a:t>Zaměstnavatel</a:t>
            </a:r>
          </a:p>
          <a:p>
            <a:pPr lvl="2"/>
            <a:r>
              <a:rPr sz="1350" b="1" lang="cs-CZ"/>
              <a:t>Registr práv a licencí</a:t>
            </a:r>
            <a:r>
              <a:rPr sz="1350" lang="cs-CZ"/>
              <a:t>: co firma vlastní, co vykonává, co má jen v licenci – s tvůrci, daty uplatnění a zápisy</a:t>
            </a:r>
          </a:p>
          <a:p>
            <a:pPr lvl="2"/>
            <a:r>
              <a:rPr sz="1350" b="1" lang="cs-CZ"/>
              <a:t>Pracovní smlouvy a dohody</a:t>
            </a:r>
            <a:r>
              <a:rPr sz="1350" lang="cs-CZ"/>
              <a:t>: svolení k postoupení práva výkonu (§ 58 odst. 1 AZ); zákaz udělovat a přijímat licence bez pověření; pravidla pro otevřený software</a:t>
            </a:r>
          </a:p>
          <a:p>
            <a:pPr lvl="2"/>
            <a:r>
              <a:rPr sz="1350" b="1" lang="cs-CZ"/>
              <a:t>Externisté</a:t>
            </a:r>
            <a:r>
              <a:rPr sz="1350" lang="cs-CZ"/>
              <a:t>: písemná licence s rozsahem, územím, podlicencí a postoupením – nespoléhat na § 61 AZ</a:t>
            </a:r>
          </a:p>
          <a:p>
            <a:pPr lvl="2"/>
            <a:r>
              <a:rPr sz="1350" b="1" lang="cs-CZ"/>
              <a:t>Směrnice o odměnách</a:t>
            </a:r>
            <a:r>
              <a:rPr sz="1350" lang="cs-CZ"/>
              <a:t>: podíl původců na licenčních výnosech; pravidelný přezkum</a:t>
            </a:r>
          </a:p>
          <a:p>
            <a:pPr lvl="2"/>
            <a:r>
              <a:rPr sz="1350" b="1" lang="cs-CZ"/>
              <a:t>Vzorová licenční smlouva</a:t>
            </a:r>
            <a:r>
              <a:rPr sz="1350" lang="cs-CZ"/>
              <a:t>: předmět, výhradnost a vlastní užití, podlicence, odměna a kontrola, zápis, zlepšení, ukončení</a:t>
            </a:r>
          </a:p>
        </p:txBody>
      </p:sp>
      <p:sp>
        <p:nvSpPr>
          <p:cNvPr id="4" name="Content Placeholder 3"/>
          <p:cNvSpPr>
            <a:spLocks noGrp="1"/>
          </p:cNvSpPr>
          <p:nvPr>
            <p:ph idx="2" sz="half"/>
          </p:nvPr>
        </p:nvSpPr>
        <p:spPr/>
        <p:txBody>
          <a:bodyPr wrap="square"/>
          <a:lstStyle/>
          <a:p>
            <a:pPr/>
            <a:r>
              <a:rPr lang="cs-CZ"/>
              <a:t>Zaměstnanec / tvůrce</a:t>
            </a:r>
          </a:p>
          <a:p>
            <a:pPr lvl="2"/>
            <a:r>
              <a:rPr sz="1350" lang="cs-CZ"/>
              <a:t>Vědět, zda výsledek patří firmě, nebo jemu – a neudělovat licence k cizímu</a:t>
            </a:r>
          </a:p>
          <a:p>
            <a:pPr lvl="2"/>
            <a:r>
              <a:rPr sz="1350" lang="cs-CZ"/>
              <a:t>Otevřený kód vkládat jen podle firemních pravidel; licence evidovat</a:t>
            </a:r>
          </a:p>
          <a:p>
            <a:pPr lvl="2"/>
            <a:r>
              <a:rPr sz="1350" lang="cs-CZ"/>
              <a:t>U vynálezu a vzoru sledovat licenční výnosy – nárok na dodatečné vypořádání</a:t>
            </a:r>
          </a:p>
          <a:p>
            <a:pPr lvl="2"/>
            <a:r>
              <a:rPr sz="1350" lang="cs-CZ"/>
              <a:t>Dílo vytvořené mimo pracovní povinnosti licencovat písemně a za odměnu</a:t>
            </a:r>
          </a:p>
          <a:p>
            <a:pPr lvl="2"/>
            <a:r>
              <a:rPr sz="1350" lang="cs-CZ"/>
              <a:t>Vzory doložek – v poznámkách</a:t>
            </a:r>
          </a:p>
        </p:txBody>
      </p:sp>
      <p:sp>
        <p:nvSpPr>
          <p:cNvPr id="5" name="Zápatí"/>
          <p:cNvSpPr>
            <a:spLocks noGrp="1"/>
          </p:cNvSpPr>
          <p:nvPr>
            <p:ph type="ftr" sz="quarter" idx="11"/>
          </p:nvPr>
        </p:nvSpPr>
        <p:spPr/>
        <p:txBody>
          <a:bodyPr/>
          <a:lstStyle/>
          <a:p>
            <a:r>
              <a:rPr lang="cs-CZ"/>
              <a:t>Duševní vlastnictví v pracovněprávních vztazích | Lekce 11 | právní stav k 28. 9. 2026</a:t>
            </a:r>
          </a:p>
        </p:txBody>
      </p:sp>
      <p:sp>
        <p:nvSpPr>
          <p:cNvPr id="6" name="Číslo snímku"/>
          <p:cNvSpPr>
            <a:spLocks noGrp="1"/>
          </p:cNvSpPr>
          <p:nvPr>
            <p:ph type="sldNum" sz="quarter" idx="12"/>
          </p:nvPr>
        </p:nvSpPr>
        <p:spPr/>
        <p:txBody>
          <a:bodyPr/>
          <a:lstStyle/>
          <a:p>
            <a:fld id="{7FA006AA-7E33-4A1C-B83B-3DA5FF67E516}" type="slidenum">
              <a:rPr lang="cs-CZ"/>
              <a:t>1</a:t>
            </a:fld>
            <a:endParaRPr lang="cs-CZ"/>
          </a:p>
        </p:txBody>
      </p:sp>
      <p:sp>
        <p:nvSpPr>
          <p:cNvPr id="7"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Diskuse: zpět k licenci na „všechno“</a:t>
            </a:r>
          </a:p>
        </p:txBody>
      </p:sp>
      <p:sp>
        <p:nvSpPr>
          <p:cNvPr id="3" name="Content Placeholder 2"/>
          <p:cNvSpPr>
            <a:spLocks noGrp="1"/>
          </p:cNvSpPr>
          <p:nvPr>
            <p:ph idx="1"/>
          </p:nvPr>
        </p:nvSpPr>
        <p:spPr/>
        <p:txBody>
          <a:bodyPr wrap="square"/>
          <a:lstStyle/>
          <a:p>
            <a:pPr/>
            <a:r>
              <a:rPr lang="cs-CZ"/>
              <a:t>Co může firma licencovat hned a sama?</a:t>
            </a:r>
          </a:p>
          <a:p>
            <a:pPr lvl="2"/>
            <a:r>
              <a:rPr sz="1600" lang="cs-CZ"/>
              <a:t>Hlasujte znovu – změnil se váš názor po výkladu § 58 a § 61 AZ, § 16 ZV a podmínek GPL?</a:t>
            </a:r>
          </a:p>
          <a:p>
            <a:pPr lvl="2"/>
            <a:r>
              <a:rPr sz="1600" lang="cs-CZ"/>
              <a:t>Klíčové otázky: kdo právo má nebo vykonává · v jakém rozsahu · co z výnosů náleží tvůrcům</a:t>
            </a:r>
          </a:p>
          <a:p>
            <a:pPr lvl="2"/>
            <a:r>
              <a:rPr sz="1600" lang="cs-CZ"/>
              <a:t>Varianta: zájemce nechce licenci, chce „všechna práva koupit“ – co lze převést a co ne?</a:t>
            </a:r>
          </a:p>
          <a:p>
            <a:pPr lvl="2"/>
            <a:r>
              <a:rPr sz="1600" lang="cs-CZ"/>
              <a:t>Řešení a argumentace v poznámkách</a:t>
            </a:r>
          </a:p>
        </p:txBody>
      </p:sp>
      <p:sp>
        <p:nvSpPr>
          <p:cNvPr id="4" name="Zápatí"/>
          <p:cNvSpPr>
            <a:spLocks noGrp="1"/>
          </p:cNvSpPr>
          <p:nvPr>
            <p:ph type="ftr" sz="quarter" idx="11"/>
          </p:nvPr>
        </p:nvSpPr>
        <p:spPr/>
        <p:txBody>
          <a:bodyPr/>
          <a:lstStyle/>
          <a:p>
            <a:r>
              <a:rPr lang="cs-CZ"/>
              <a:t>Duševní vlastnictví v pracovněprávních vztazích | Lekce 11 | právní stav k 28. 9. 2026</a:t>
            </a:r>
          </a:p>
        </p:txBody>
      </p:sp>
      <p:sp>
        <p:nvSpPr>
          <p:cNvPr id="5" name="Číslo snímku"/>
          <p:cNvSpPr>
            <a:spLocks noGrp="1"/>
          </p:cNvSpPr>
          <p:nvPr>
            <p:ph type="sldNum" sz="quarter" idx="12"/>
          </p:nvPr>
        </p:nvSpPr>
        <p:spPr/>
        <p:txBody>
          <a:bodyPr/>
          <a:lstStyle/>
          <a:p>
            <a:fld id="{47ADFD40-B1A0-421D-BF0E-52CD25DB89BA}"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11</a:t>
            </a:r>
          </a:p>
        </p:txBody>
      </p:sp>
      <p:sp>
        <p:nvSpPr>
          <p:cNvPr id="7" name="Samostudium a příště"/>
          <p:cNvSpPr/>
          <p:nvPr/>
        </p:nvSpPr>
        <p:spPr>
          <a:xfrm>
            <a:off x="649224" y="4983480"/>
            <a:ext cx="10881360" cy="868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50" b="1" lang="cs-CZ">
                <a:solidFill>
                  <a:srgbClr val="000000"/>
                </a:solidFill>
              </a:rPr>
              <a:t>Samostudium:</a:t>
            </a:r>
            <a:r>
              <a:rPr sz="1250" lang="cs-CZ">
                <a:solidFill>
                  <a:srgbClr val="000000"/>
                </a:solidFill>
              </a:rPr>
              <a:t> MYŠKA 2014 – veřejné licence · SRSTKA 2019 · JAKL 2017</a:t>
            </a:r>
          </a:p>
          <a:p>
            <a:pPr algn="l"/>
            <a:r>
              <a:rPr sz="1250" b="1" lang="cs-CZ">
                <a:solidFill>
                  <a:srgbClr val="000000"/>
                </a:solidFill>
              </a:rPr>
              <a:t>Příště – lekce 12:</a:t>
            </a:r>
            <a:r>
              <a:rPr sz="1250" lang="cs-CZ">
                <a:solidFill>
                  <a:srgbClr val="000000"/>
                </a:solidFill>
              </a:rPr>
              <a:t> shrnutí lekcí 1–11; jedna sporná otázka k diskusi</a:t>
            </a:r>
          </a:p>
        </p:txBody>
      </p:sp>
    </p:spTree>
  </p:cSld>
  <p:clrMapOvr>
    <a:masterClrMapping/>
  </p:clrMapOvr>
</p:sld>
</file>

<file path=ppt/theme/theme1.xml><?xml version="1.0" encoding="utf-8"?>
<a:theme xmlns:a="http://schemas.openxmlformats.org/drawingml/2006/main" name="Motiv Office">
  <a:themeElements>
    <a:clrScheme name="CEVRO">
      <a:dk1>
        <a:srgbClr val="000000"/>
      </a:dk1>
      <a:lt1>
        <a:srgbClr val="FFFFFF"/>
      </a:lt1>
      <a:dk2>
        <a:srgbClr val="575756"/>
      </a:dk2>
      <a:lt2>
        <a:srgbClr val="E7E6E6"/>
      </a:lt2>
      <a:accent1>
        <a:srgbClr val="50386F"/>
      </a:accent1>
      <a:accent2>
        <a:srgbClr val="50386F"/>
      </a:accent2>
      <a:accent3>
        <a:srgbClr val="EA8B2D"/>
      </a:accent3>
      <a:accent4>
        <a:srgbClr val="EA8B2D"/>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 id="{485F1B51-4886-4BEE-9303-EA422C81D8B6}" vid="{D8B64059-E0AD-44A6-B997-6DC8C4E55893}"/>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AB6EA75DC9234BB8F7FC7985B6540D" ma:contentTypeVersion="17" ma:contentTypeDescription="Vytvoří nový dokument" ma:contentTypeScope="" ma:versionID="802e1200a6f1edf4a5c0acec655da554">
  <xsd:schema xmlns:xsd="http://www.w3.org/2001/XMLSchema" xmlns:xs="http://www.w3.org/2001/XMLSchema" xmlns:p="http://schemas.microsoft.com/office/2006/metadata/properties" xmlns:ns2="08506671-b2d8-4009-9f63-6b725a8908a0" xmlns:ns3="c96b063f-72a7-4d2b-b06d-4ecda669bddf" targetNamespace="http://schemas.microsoft.com/office/2006/metadata/properties" ma:root="true" ma:fieldsID="643927d2b1d20851b2bc9ade87ce8cba" ns2:_="" ns3:_="">
    <xsd:import namespace="08506671-b2d8-4009-9f63-6b725a8908a0"/>
    <xsd:import namespace="c96b063f-72a7-4d2b-b06d-4ecda669bd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06671-b2d8-4009-9f63-6b725a890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b6f0447c-396c-41cb-bb8f-c4232058b8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6b063f-72a7-4d2b-b06d-4ecda669bddf" elementFormDefault="qualified">
    <xsd:import namespace="http://schemas.microsoft.com/office/2006/documentManagement/types"/>
    <xsd:import namespace="http://schemas.microsoft.com/office/infopath/2007/PartnerControls"/>
    <xsd:element name="SharedWithUsers" ma:index="1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a366da5d-a729-4ea0-a3c6-0f5c6526b4ca}" ma:internalName="TaxCatchAll" ma:showField="CatchAllData" ma:web="c96b063f-72a7-4d2b-b06d-4ecda669bd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2CE057-8B81-4FF9-B431-B5860F0462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506671-b2d8-4009-9f63-6b725a8908a0"/>
    <ds:schemaRef ds:uri="c96b063f-72a7-4d2b-b06d-4ecda669bd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F6AD68-1977-4ED0-9D33-7965F88689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152</TotalTime>
  <Words>905</Words>
  <Application>Microsoft Office PowerPoint</Application>
  <PresentationFormat>Širokoúhlá obrazovka</PresentationFormat>
  <Paragraphs>114</Paragraphs>
  <Slides>12</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12</vt:i4>
      </vt:variant>
    </vt:vector>
  </HeadingPairs>
  <TitlesOfParts>
    <vt:vector size="16" baseType="lpstr">
      <vt:lpstr>Aptos</vt:lpstr>
      <vt:lpstr>Arial</vt:lpstr>
      <vt:lpstr>Calibri</vt:lpstr>
      <vt:lpstr>Motiv Office</vt:lpstr>
      <vt:lpstr>POWERPOINT  PRESENTATION TITLE,  MAXIMUM FIVE LINES,   LIGNED BOTTOM LEFT,  NO HYPHENATION</vt:lpstr>
      <vt:lpstr>Prezentace aplikace PowerPoint</vt:lpstr>
      <vt:lpstr>CHAPTER TITLE, MAXIMUM FIVE LINES, ALIGNED BOTTOM LEFT, NO HYPHENATION</vt:lpstr>
      <vt:lpstr>ONE LINE HEADLINE, ON THE LEFT</vt:lpstr>
      <vt:lpstr>ONE LINE HEADLINE, ON THE LEFT</vt:lpstr>
      <vt:lpstr>ONE LINE HEADLINE, ON THE LEFT</vt:lpstr>
      <vt:lpstr>ONE LINE HEADLINE, ON THE LEFT</vt:lpstr>
      <vt:lpstr>ONE LINE HEADLINE, ON THE LEFT</vt:lpstr>
      <vt:lpstr>TITLE IN TWO LINES MAXIMUM, ON THE LEFT, NO HYPHENATION</vt:lpstr>
      <vt:lpstr>Prezentace aplikace PowerPoint</vt:lpstr>
      <vt:lpstr>Prezentace aplikace PowerPoint</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Duševní vlastnictví v pracovněprávních vztazích – Lekce 11 (zkrácená verze)</dc:title>
  <dc:creator>JUDr. Ján Matejka, Ph.D.</dc:creator>
  <cp:lastModifiedBy>JUDr. Ján Matejka, Ph.D.</cp:lastModifiedBy>
  <cp:revision>2</cp:revision>
  <dcterms:created xsi:type="dcterms:W3CDTF">2026-10-06T08:00:00Z</dcterms:created>
  <dcterms:modified xsi:type="dcterms:W3CDTF">2026-10-06T10:00:00Z</dcterms:modified>
  <dc:subject>Licenční smlouva; kdo licencuje výsledek zaměstnance; otevřený software a soutěžní meze</dc:subject>
  <cp:keywords>duševní vlastnictví; pracovní právo; CEVRO Univerzita; právní stav k 28. 9. 2026</cp:keywords>
  <dc:description>Zkrácená verze lekce 11, opravené vydání ze 6. 10. 2026 (zpřesnění shodná s opraveným vydáním plné lekce); dosavadní soubory zůstávají beze změny.</dc:description>
</cp:coreProperties>
</file>