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24.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3"/>
  </p:sldMasterIdLst>
  <p:notesMasterIdLst>
    <p:notesMasterId r:id="rId16"/>
  </p:notesMasterIdLst>
  <p:handoutMasterIdLst>
    <p:handoutMasterId r:id="rId17"/>
  </p:handoutMasterIdLst>
  <p:sldIdLst>
    <p:sldId id="256" r:id="rId10"/>
    <p:sldId id="257" r:id="rId11"/>
    <p:sldId id="258" r:id="rId12"/>
    <p:sldId id="259" r:id="rId13"/>
    <p:sldId id="261" r:id="rId15"/>
    <p:sldId id="260" r:id="rId14"/>
    <p:sldId id="262" r:id="rId9"/>
    <p:sldId id="267" r:id="rId4"/>
    <p:sldId id="268" r:id="rId22"/>
    <p:sldId id="270" r:id="rId24"/>
    <p:sldId id="271" r:id="rId25"/>
    <p:sldId id="279" r:id="rId33"/>
    <p:sldId id="282" r:id="rId36"/>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řední styl 2 – zvýraznění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82" autoAdjust="0"/>
    <p:restoredTop sz="95928"/>
  </p:normalViewPr>
  <p:slideViewPr>
    <p:cSldViewPr snapToGrid="0">
      <p:cViewPr varScale="1">
        <p:scale>
          <a:sx n="113" d="100"/>
          <a:sy n="113" d="100"/>
        </p:scale>
        <p:origin x="606" y="102"/>
      </p:cViewPr>
      <p:guideLst/>
    </p:cSldViewPr>
  </p:slideViewPr>
  <p:outlineViewPr>
    <p:cViewPr>
      <p:scale>
        <a:sx n="33" d="100"/>
        <a:sy n="33" d="100"/>
      </p:scale>
      <p:origin x="0" y="-7768"/>
    </p:cViewPr>
  </p:outlineViewPr>
  <p:notesTextViewPr>
    <p:cViewPr>
      <p:scale>
        <a:sx n="1" d="1"/>
        <a:sy n="1" d="1"/>
      </p:scale>
      <p:origin x="0" y="0"/>
    </p:cViewPr>
  </p:notesTextViewPr>
  <p:notesViewPr>
    <p:cSldViewPr snapToGrid="0">
      <p:cViewPr varScale="1">
        <p:scale>
          <a:sx n="87" d="100"/>
          <a:sy n="87" d="100"/>
        </p:scale>
        <p:origin x="2696" y="192"/>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slideMaster" Target="slideMasters/slideMaster1.xml"/><Relationship Id="rId4" Type="http://schemas.openxmlformats.org/officeDocument/2006/relationships/slide" Target="slides/slide8.xml"/><Relationship Id="rId9" Type="http://schemas.openxmlformats.org/officeDocument/2006/relationships/slide" Target="slides/slide7.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6.xml"/><Relationship Id="rId15" Type="http://schemas.openxmlformats.org/officeDocument/2006/relationships/slide" Target="slides/slide5.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slide" Target="slides/slide9.xml"/><Relationship Id="rId24" Type="http://schemas.openxmlformats.org/officeDocument/2006/relationships/slide" Target="slides/slide10.xml"/><Relationship Id="rId25" Type="http://schemas.openxmlformats.org/officeDocument/2006/relationships/slide" Target="slides/slide11.xml"/><Relationship Id="rId33" Type="http://schemas.openxmlformats.org/officeDocument/2006/relationships/slide" Target="slides/slide12.xml"/><Relationship Id="rId36"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a:extLst>
              <a:ext uri="{FF2B5EF4-FFF2-40B4-BE49-F238E27FC236}">
                <a16:creationId xmlns:a16="http://schemas.microsoft.com/office/drawing/2014/main" id="{69481172-56BA-6C88-168E-D96C21B47D0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a:extLst>
              <a:ext uri="{FF2B5EF4-FFF2-40B4-BE49-F238E27FC236}">
                <a16:creationId xmlns:a16="http://schemas.microsoft.com/office/drawing/2014/main" id="{0C878F87-09B6-0DE1-6A0A-D3E83B35E1D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53439F6-3E71-9744-A5FD-F8360DC2B55B}" type="datetimeFigureOut">
              <a:rPr lang="cs-CZ" smtClean="0"/>
              <a:t>24.01.2025</a:t>
            </a:fld>
            <a:endParaRPr lang="cs-CZ"/>
          </a:p>
        </p:txBody>
      </p:sp>
      <p:sp>
        <p:nvSpPr>
          <p:cNvPr id="4" name="Zástupný symbol pro zápatí 3">
            <a:extLst>
              <a:ext uri="{FF2B5EF4-FFF2-40B4-BE49-F238E27FC236}">
                <a16:creationId xmlns:a16="http://schemas.microsoft.com/office/drawing/2014/main" id="{7E02C864-4460-15D6-DE8C-0E643C3EE14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5" name="Zástupný symbol pro číslo snímku 4">
            <a:extLst>
              <a:ext uri="{FF2B5EF4-FFF2-40B4-BE49-F238E27FC236}">
                <a16:creationId xmlns:a16="http://schemas.microsoft.com/office/drawing/2014/main" id="{625D8B96-87C9-2E0D-8058-68FEE7E1CC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DFE44AF-43CC-394B-BC78-30B75A456210}" type="slidenum">
              <a:rPr lang="cs-CZ" smtClean="0"/>
              <a:t>‹#›</a:t>
            </a:fld>
            <a:endParaRPr lang="cs-CZ"/>
          </a:p>
        </p:txBody>
      </p:sp>
    </p:spTree>
    <p:extLst>
      <p:ext uri="{BB962C8B-B14F-4D97-AF65-F5344CB8AC3E}">
        <p14:creationId xmlns:p14="http://schemas.microsoft.com/office/powerpoint/2010/main" val="1540279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F23E5-E723-4485-9A71-51DD2E0513A0}" type="datetimeFigureOut">
              <a:rPr lang="cs-CZ" smtClean="0"/>
              <a:t>24.01.2025</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0EC3DE-2A43-4B52-8ED0-7B171497C052}" type="slidenum">
              <a:rPr lang="cs-CZ" smtClean="0"/>
              <a:t>‹#›</a:t>
            </a:fld>
            <a:endParaRPr lang="cs-CZ"/>
          </a:p>
        </p:txBody>
      </p:sp>
    </p:spTree>
    <p:extLst>
      <p:ext uri="{BB962C8B-B14F-4D97-AF65-F5344CB8AC3E}">
        <p14:creationId xmlns:p14="http://schemas.microsoft.com/office/powerpoint/2010/main" val="161344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Přivítání. Minule jsme viděli, že Evropská patentová úmluva zaměstnanecký vynález sama neupravuje – jen odkazuje na právo státu, kde je zaměstnanec převážně zaměstnán. Dnes se podíváme, kam ten odkaz vede: jak vypadá německý, rakouský, slovenský, britský a americký model, a hlavně jak se určuje, které právo se na přeshraniční tým použije. Uvidíme čtyři různé otázky se čtyřmi různými kolizními pravidly: komu výsledek patří, co si zaměstnanec a zaměstnavatel dluží, podle čeho se posuzuje porušení práva a který soud rozhoduje. Na závěr dva mezinárodní zápisné systémy – Madridský pro známky a Haagský pro průmyslové vzory.</a:t>
            </a:r>
          </a:p>
          <a:p/>
          <a:p>
            <a:r>
              <a:rPr lang="cs-CZ"/>
              <a:t>METODIKA: Připomeňte domácí přípravu – čl. 8 nařízení Řím I, čl. 20–24 nařízení Brusel I bis, §§ 4–9 ArbnErfG. Cílem není znát cizí právo nazpaměť, ale umět položit správnou otázku ve správném pořadí.</a:t>
            </a:r>
          </a:p>
          <a:p/>
          <a:p>
            <a:r>
              <a:rPr lang="cs-CZ"/>
              <a:t>PŘECHOD: Cíle lekce.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Čtyři výsledky učení. Za prvé rozlišit čtyři kolizní otázky – první nositel práva, vztah zaměstnanec–zaměstnavatel, porušení práva, příslušný soud – a přiřadit jim pravidlo: teritorialitu a čl. 60 EPC, čl. 8 nařízení Řím I, čl. 8 nařízení Řím II, nařízení Brusel I bis. Za druhé popsat hlavní zahraniční modely zaměstnaneckého vynálezu: německý ArbnErfG s fikcí uplatnění a propracovanou odměnou, rakouský model písemné dohody, slovenskou úpravu včetně nové akademické výjimky, britský Patents Act 1977 a americký smluvní model. Za třetí aplikovat čl. 8 Řím I na doložky o duševním vlastnictví: co volba práva smí a co nesmí. Za čtvrté vyřešit praktické situace: přeshraniční práce na dálku, celoskupinové převodní smlouvy, příslušnost soudů a mezinárodní zápis známek a vzorů.</a:t>
            </a:r>
          </a:p>
          <a:p/>
          <a:p>
            <a:r>
              <a:rPr lang="cs-CZ"/>
              <a:t>METODIKA: Dnes neřešíme licenční smlouvy (L11), daně a sociální pojištění při přeshraniční práci ani podrobnosti řízení před zahraničními úřady.</a:t>
            </a:r>
          </a:p>
          <a:p/>
          <a:p>
            <a:r>
              <a:rPr lang="cs-CZ"/>
              <a:t>PŘECHOD: Úvodní situace.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Modelová situace. Česká softwarová firma má lidi ve třech státech a tři různé smlouvy. Vývojář v berlínské pobočce má německou pracovní smlouvu, do níž skupinová šablona vložila volbu českého práva a doložku, že veškeré vynálezy náleží zaměstnavateli bez nároku na zvláštní odměnu. Programátorka z pražské centrály od ledna pracuje čtyři dny v týdnu z Vídně. Americký investor žádá, aby všichni podepsali převodní smlouvu podle práva Kalifornie se soudy v San Franciscu. Otázka k hlasování: kterým právem se řídí nárok berlínského vývojáře na odměnu za vynález – (a) českým, protože bylo zvoleno; (b) německým, protože tam obvykle pracuje a jeho ochranu volba neodstraní; (c) žádným, odměnu smlouva vyloučila?</a:t>
            </a:r>
          </a:p>
          <a:p/>
          <a:p>
            <a:r>
              <a:rPr lang="cs-CZ"/>
              <a:t>PŘECHOD: Čtyři otázky, čtyři pravidla.</a:t>
            </a:r>
          </a:p>
          <a:p/>
          <a:p>
            <a:r>
              <a:rPr lang="cs-CZ"/>
              <a:t>ZDROJE: Nařízení Evropského parlamentu a Rady (ES) č. 593/2008 ze dne 17. 6. 2008 o právu rozhodném pro smluvní závazkové vztahy (Řím I), čl. 3, 8, 9, body odůvodnění 34–37 – https://eur-lex.europa.eu/legal-content/CS/TXT/?uri=CELEX:32008R0593; Soudní dvůr EU, rozsudek ze dne 15. 7. 2021, SC Gruber Logistics, spojené věci C-152/20 a C-218/20, ECLI:EU:C:2021:600 (zvolené právo se použije s výjimkou ustanovení objektivně rozhodného práva, od nichž se nelze smluvně odchýlit; volba je možná i v doložce sepsané zaměstnavatelem); Německo: Gesetz über Arbeitnehmererfindungen (ArbnErfG) ze dne 25. 7. 1957, naposledy změněný čl. 25 zákona ze dne 7. 7. 2021 (BGBl. I S. 2363), §§ 2–9, 11–14, 16–20, 22–26, 28–29, 34, 37, 39, 42 – https://www.gesetze-im-internet.de/arbnerfg/; Zákon č. 527/1990 Sb., o vynálezech a zlepšovacích návrzích, § 2–13, 14–23, 24–35, 67–69, 72–75, znění od 1. 2. 2022 – https://e-sbirka.gov.cz/sb/1990/527</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Mapa lekce. U každého přeshraničního výsledku je třeba položit čtyři otázky – a každá má jiné kolizní pravidlo. První: komu výsledek patří, kdo je prvním nositelem práva. U evropského patentu výslovná kolizní norma čl. 60 odst. 1 EPC (právo státu převážného zaměstnání); u ostatních práv zásada teritoriality – právo státu, který právo přiznává a poskytuje mu ochranu (§ 80 ZMPS), tedy pro každý stát zvlášť. Druhá: co si zaměstnanec a zaměstnavatel navzájem dluží – oznámení, mlčenlivost, součinnost, odměna. To je obsah pracovního poměru: čl. 8 nařízení Řím I – volba práva omezená ochrannými ustanoveními práva, které by se použilo bez volby (zpravidla práva místa obvyklého výkonu práce). Třetí: porušení práva třetí osobou – čl. 8 nařízení Řím II: právo země, pro kterou se ochrana uplatňuje, a strany si jiné právo zvolit nemohou (odst. 3). Čtvrtá: který soud – nařízení Brusel I bis: ochranná pravidla pro pracovní spory (čl. 20–23), výlučná příslušnost pro zápis a platnost (čl. 24 bod 4) a u práva na evropský patent Protokol o uznávání.</a:t>
            </a:r>
          </a:p>
          <a:p/>
          <a:p>
            <a:r>
              <a:rPr lang="cs-CZ"/>
              <a:t>UPOZORNĚNÍ: Hranice mezi první a druhou otázkou je sporná. Je nárok na odměnu za vynález otázkou pracovní smlouvy, nebo patentového statutu? Převažující přístup – a přístup německé nauky k ArbnErfG – jej řadí k pracovnímu statutu; označujte to jako výklad.</a:t>
            </a:r>
          </a:p>
          <a:p/>
          <a:p>
            <a:r>
              <a:rPr lang="cs-CZ"/>
              <a:t>PŘÍKLAD: Vynález berlínského vývojáře: právo na patent podle německého práva, odměna podle německého práva i přes volbu českého, porušení patentu v Rakousku podle rakouského práva, žaloba o odměnu v Německu nebo v ČR.</a:t>
            </a:r>
          </a:p>
          <a:p/>
          <a:p>
            <a:r>
              <a:rPr lang="cs-CZ"/>
              <a:t>PŘECHOD: První otázka – komu výsledek patří.</a:t>
            </a:r>
          </a:p>
          <a:p/>
          <a:p>
            <a:r>
              <a:rPr lang="cs-CZ"/>
              <a:t>ZDROJE: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Zákon č. 91/2012 Sb., o mezinárodním právu soukromém, § 2, 3, 80, 87–89, znění od 23. 9. 2023 – https://e-sbirka.gov.cz/sb/2012/91; Nařízení Evropského parlamentu a Rady (ES) č. 593/2008 ze dne 17. 6. 2008 o právu rozhodném pro smluvní závazkové vztahy (Řím I), čl. 3, 8, 9, body odůvodnění 34–37 – https://eur-lex.europa.eu/legal-content/CS/TXT/?uri=CELEX:32008R0593; Nařízení Evropského parlamentu a Rady (ES) č. 864/2007 ze dne 11. 7. 2007 o právu rozhodném pro mimosmluvní závazkové vztahy (Řím II), čl. 8, 13, bod odůvodnění 26 – https://eur-lex.europa.eu/legal-content/CS/TXT/?uri=CELEX:32007R0864; Nařízení Evropského parlamentu a Rady (EU) č. 1215/2012 ze dne 12. 12. 2012 o příslušnosti a uznávání a výkonu soudních rozhodnutí v občanských a obchodních věcech (Brusel I bis), čl. 4, 7 bod 2, 20–23, 24 bod 4, 25 – https://eur-lex.europa.eu/legal-content/CS/TXT/?uri=CELEX:32012R1215</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Individuální pracovní smlouva se řídí právem zvoleným stranami (čl. 8 odst. 1, čl. 3 Řím I) – volba může být i v doložce sepsané zaměstnavatelem, kterou zaměstnanec jen přijal (Gruber Logistics). Volba však nesmí zaměstnance zbavit ochrany, kterou mu poskytují ustanovení, od nichž se nelze smluvně odchýlit, podle práva, které by se použilo bez volby (čl. 8 odst. 1 věta druhá; bod 35 odůvodnění nařízení). Prakticky: soud určí objektivně rozhodné právo, najde jeho ochranná ustanovení, porovná je se zvoleným právem a použije to, co je pro zaměstnance příznivější. Bez volby: právo země, v níž nebo z níž zaměstnanec obvykle vykonává práci (odst. 2) – tedy kde plní podstatnou část svých povinností (Koelzsch); dočasný výkon práce jinde tuto zemi nemění, má-li se zaměstnanec po splnění úkolu vrátit (odst. 2 věta druhá; bod 36 odůvodnění nařízení). Podpůrně právo země provozovny, která zaměstnance zaměstnala (odst. 3). Úniková doložka: je-li smlouva podle celkových okolností úžeji spojena s jinou zemí, použije se její právo – i když zaměstnanec pracuje dlouhodobě v jedné zemi (odst. 4; Schlecker). K tomu dvě novější rozhodnutí k čl. 6 Římské úmluvy, předchůdci čl. 8 nařízení Řím I. Locatrans (C-485/24): změní-li se obvyklé místo výkonu práce v průběhu pracovního poměru, hodnotí se poměr jako celek a zemi obvyklého výkonu práce určit nelze – nastupuje právo provozovny, která zaměstnance zaměstnala, a nové místo se zohlední při hledání užší vazby (body 44–45, 54–57 rozsudku). Hortis GRC (C-768/24): souvisí-li smlouva úžeji se zemí, jejíž právo si strany zvolily, použije se zvolené právo bez ochrannějších ustanovení práva, které by se jinak použilo podle místa výkonu práce nebo provozovny; volba sama kritériem není, objektivní skutečnosti, které z ní při plnění smlouvy plynou, ano, a soud zkoumá, zda nebyly zaměstnanci vnuceny (body 36 a 43–46 rozsudku). Přenos obou závěrů na nařízení Řím I je výklad; Soudní dvůr sám na čl. 8 nařízení odkazuje (Locatrans, bod 53; Hortis GRC, body 29–30). Imperativní ustanovení státu soudu (čl. 9; § 3 ZMPS) jsou užší kategorií než „ustanovení, od nichž se nelze odchýlit“ (bod 37 odůvodnění nařízení). Pro duševní vlastnictví: ochrannými ustanoveními jsou § 22 ArbnErfG, § 17 rakouského patentového zákona a s. 42 britského Patents Act; u § 9 odst. 4 ZV je nedispozitivnost výkladová (L8).</a:t>
            </a:r>
          </a:p>
          <a:p/>
          <a:p>
            <a:r>
              <a:rPr lang="cs-CZ"/>
              <a:t>OTÁZKA PRO STUDENTY: „Může česká firma ve smlouvě s vídeňským zaměstnancem zvolit české právo a tím vyloučit rakouskou zvláštní odměnu za vynález?“ OČEKÁVANÁ ODPOVĚĎ: Volit ano, vyloučit zpravidla ne – je-li rakouské právo právem, které by se použilo bez volby, zůstávají § 8 a § 17 rakouského patentového zákona jako ochranná ustanovení. Je-li však smlouva podle všech objektivních okolností úžeji spojena s Českou republikou, není rakouské právo právem použitelným bez volby a jeho ochranná ustanovení se neuplatní (čl. 8 odst. 4; srov. Hortis GRC, k Římské úmluvě). TYPICKÁ CHYBA: „volba práva řeší vše“.</a:t>
            </a:r>
          </a:p>
          <a:p/>
          <a:p>
            <a:r>
              <a:rPr lang="cs-CZ"/>
              <a:t>PŘECHOD: Který soud.</a:t>
            </a:r>
          </a:p>
          <a:p/>
          <a:p>
            <a:r>
              <a:rPr lang="cs-CZ"/>
              <a:t>ZDROJE: Nařízení Evropského parlamentu a Rady (ES) č. 593/2008 ze dne 17. 6. 2008 o právu rozhodném pro smluvní závazkové vztahy (Řím I), čl. 3, 8, 9, body odůvodnění 34–37 – https://eur-lex.europa.eu/legal-content/CS/TXT/?uri=CELEX:32008R0593; Soudní dvůr EU, rozsudek ze dne 15. 7. 2021, SC Gruber Logistics, spojené věci C-152/20 a C-218/20, ECLI:EU:C:2021:600 (zvolené právo se použije s výjimkou ustanovení objektivně rozhodného práva, od nichž se nelze smluvně odchýlit; volba je možná i v doložce sepsané zaměstnavatelem); Soudní dvůr EU (velký senát), rozsudek ze dne 15. 3. 2011, Koelzsch, C-29/10, ECLI:EU:C:2011:151 (zemí obvyklého výkonu práce je země, v níž nebo z níž zaměstnanec plní podstatnou část svých povinností vůči zaměstnavateli); Soudní dvůr EU, rozsudek ze dne 12. 9. 2013, Schlecker, C-64/12, ECLI:EU:C:2013:551 (i při dlouhodobém a nepřetržitém výkonu práce v jedné zemi lze použít právo jiné země, s níž je smlouva podle celkových okolností úžeji spojena); Soudní dvůr EU (první senát), rozsudek ze dne 11. 12. 2025, Locatrans v. ES, C-485/24, ECLI:EU:C:2025:955, body 44–45, 53–57, 62–64 a výrok (čl. 3 a 6 Římské úmluvy z 19. 6. 1980: má-li zaměstnanec po určité době vykonávat práci na jiném místě, které se má stát novým obvyklým místem výkonu práce, zohlední se toto místo při posouzení všech okolností pro určení práva rozhodného při neexistenci volby; změnilo-li se obvyklé místo výkonu práce v průběhu poměru jako celku, nelze zemi obvyklého výkonu práce určit a použije se určovatel provozovny, u které je zaměstnanec zaměstnán) – https://eur-lex.europa.eu/legal-content/CS/TXT/?uri=CELEX:62024CJ0485; Soudní dvůr EU (sedmý senát), rozsudek ze dne 9. 7. 2026, Hortis GRC v. JA, C-768/24, ECLI:EU:C:2026:566, body 24–36, 41–48 a výrok (čl. 6 odst. 2 poslední část věty Římské úmluvy: souvisí-li pracovní smlouva s ohledem na všechny okolnosti úžeji se zemí, jejíž právo si strany zvolily, dá soud přednost zvolenému právu a nepoužije ochrannější kogentní ustanovení práva, které by se použilo bez volby podle čl. 6 odst. 2 písm. a) a b); zohlední se všechny objektivní skutečnosti včetně těch, které při plnění smlouvy plynou z volby práva; volba práva sama kritériem není) – https://eur-lex.europa.eu/legal-content/CS/TXT/?uri=CELEX:62024CJ0768; Zákon č. 91/2012 Sb., o mezinárodním právu soukromém, § 2, 3, 80, 87–89, znění od 23. 9. 2023 – https://e-sbirka.gov.cz/sb/2012/91</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Tabulka prvního nositele. Práva duševního vlastnictví jsou teritoriální: český zákon o mezinárodním právu soukromém je podřizuje právu státu, který je přiznává a poskytuje jim ochranu (§ 80 ZMPS); Bernská úmluva vychází z národního zacházení a nezávislosti ochrany na zemi původu (čl. 5); patenty v různých zemích jsou na sobě nezávislé (čl. 4bis Pařížské úmluvy). Evropský patent: čl. 60 odst. 1 EPC – právo státu, kde je zaměstnanec převážně zaměstnán; pro každého spolupůvodce zvlášť (L9). Národní patenty: každý stát vlastním pravidlem, někdy s výslovným vymezením dosahu – britský Patents Act se použije, je-li zaměstnanec převážně zaměstnán ve Spojeném království (s. 43(2)); německý ArbnErfG se podle převažujícího výkladu váže na německý pracovní statut; § 9 ZV vymezení dosahu nemá – je sporné, zda rozhoduje pracovní statut, nebo země ochrany. Autorská díla a software: právo země, pro kterou se ochrana uplatňuje – tentýž kód má v ČR režim výkonu práv zaměstnavatelem (§ 58 AZ), ve Spojeném království je zaměstnavatel vlastníkem a v USA autorem. Průmyslový vzor EU má jednotné unijní pravidlo (čl. 14 odst. 3 nařízení (EU) 2026/715). Známka patří přihlašovateli. Naproti tomu povinnosti a odměna mezi zaměstnancem a zaměstnavatelem se řídí pracovním statutem (Řím I čl. 8) a porušení práva právem země ochrany (Řím II čl. 8).</a:t>
            </a:r>
          </a:p>
          <a:p/>
          <a:p>
            <a:r>
              <a:rPr lang="cs-CZ"/>
              <a:t>UPOZORNĚNÍ: Otázku, které právo určuje prvního nositele autorského práva, unijní právo neharmonizuje; některé právní řády vycházejí ze země původu díla (výklad, v této lekci neověřováno).</a:t>
            </a:r>
          </a:p>
          <a:p/>
          <a:p>
            <a:r>
              <a:rPr lang="cs-CZ"/>
              <a:t>PŘECHOD: Druhá otázka – co si strany dluží: nařízení Řím I.</a:t>
            </a:r>
          </a:p>
          <a:p/>
          <a:p>
            <a:r>
              <a:rPr lang="cs-CZ"/>
              <a:t>ZDROJE: Zákon č. 91/2012 Sb., o mezinárodním právu soukromém, § 2, 3, 80, 87–89, znění od 23. 9. 2023 – https://e-sbirka.gov.cz/sb/2012/91; Bernská úmluva o ochraně literárních a uměleckých děl, čl. 5 – https://www.wipo.int/wipolex/en/text/283698; Pařížská úmluva na ochranu průmyslového vlastnictví, čl. 4, 4bis, 4ter – https://www.wipo.int/wipolex/en/text/288514;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Spojené království: Patents Act 1977, ss. 39–43 (ve znění Patents Act 2004) – https://www.legislation.gov.uk/ukpga/1977/37/part/I/crossheading/employees-inventions; Copyright, Designs and Patents Act 1988, s. 11, s. 79 – https://www.legislation.gov.uk/ukpga/1988/48; Registered Designs Act 1949, s. 2(1B); Nařízení Evropského parlamentu a Rady (ES) č. 864/2007 ze dne 11. 7. 2007 o právu rozhodném pro mimosmluvní závazkové vztahy (Řím II), čl. 8, 13, bod odůvodnění 26 – https://eur-lex.europa.eu/legal-content/CS/TXT/?uri=CELEX:32007R0864; Zákon č. 121/2000 Sb., autorský zákon, § 11 odst. 4, § 26 odst. 1, § 58, znění od 1. 7. 2025 – https://e-sbirka.gov.cz/sb/2000/121</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Pracovní spory mají v nařízení Brusel I bis vlastní oddíl (čl. 20–23). Zaměstnanec může zaměstnavatele žalovat ve státě jeho bydliště (sídla), nebo u soudu místa, kde nebo odkud obvykle vykonává práci či ji vykonával naposledy, případně u soudu provozovny, která jej přijala (čl. 21); zaměstnavatele ze třetího státu u soudu podle čl. 21 odst. 1 písm. b) (odst. 2). Zaměstnavatel může žalovat jen ve státě bydliště zaměstnance (čl. 22 odst. 1). Dohoda o příslušnosti je možná jen po vzniku sporu, nebo pokud zaměstnanci přidává další soudy (čl. 23) – a to i ve vztahu k soudům mimo Unii (Mahamdia); totéž říká § 88 odst. 2 ZMPS. Výlučná příslušnost soudů státu zápisu (čl. 24 bod 4) se týká jen zápisu a platnosti: spor zaměstnance a zaměstnavatele o to, komu patent náleží, sem nepatří (Duijnstee – přímo zaměstnanecký vynález), stejně jako spor o to, kdo je právem zapsán jako majitel známky (Hanssen), a spor o právo k vynálezům z přihlášek ve třetích zemích (IRnova). Porušení: soud bydliště žalovaného (čl. 4) může rozhodovat i o porušení zahraničních patentů, a to i když žalovaný namítne neplatnost (BSH Hausgeräte); dále soud místa škodné události (čl. 7 bod 2). Zvláštní režimy: právo na evropský patent – Protokol o uznávání čl. 4 (L9); Německo – před žalobou řízení u rozhodčího místa při DPMA (§ 28, 37 ArbnErfG) a poté soudy pro patentové spory (§ 39); ČR – Městský soud v Praze (§ 6 zák. č. 221/2006 Sb.).</a:t>
            </a:r>
          </a:p>
          <a:p/>
          <a:p>
            <a:r>
              <a:rPr lang="cs-CZ"/>
              <a:t>PŘÍKLAD: Firma chce v Praze žalovat berlínského vývojáře na určení, že nemá nárok na odměnu: nelze – zaměstnavatel smí žalovat jen v Německu (čl. 22 odst. 1). Zaměstnanec naopak může žalovat v Německu i v ČR.</a:t>
            </a:r>
          </a:p>
          <a:p/>
          <a:p>
            <a:r>
              <a:rPr lang="cs-CZ"/>
              <a:t>PŘECHOD: Zahraniční modely zaměstnaneckého vynálezu v jedné tabulce.</a:t>
            </a:r>
          </a:p>
          <a:p/>
          <a:p>
            <a:r>
              <a:rPr lang="cs-CZ"/>
              <a:t>ZDROJE: Nařízení Evropského parlamentu a Rady (EU) č. 1215/2012 ze dne 12. 12. 2012 o příslušnosti a uznávání a výkonu soudních rozhodnutí v občanských a obchodních věcech (Brusel I bis), čl. 4, 7 bod 2, 20–23, 24 bod 4, 25 – https://eur-lex.europa.eu/legal-content/CS/TXT/?uri=CELEX:32012R1215; Soudní dvůr EU (velký senát), rozsudek ze dne 19. 7. 2012, Mahamdia, C-154/11, ECLI:EU:C:2012:491 (dohoda o příslušnosti uzavřená před vznikem sporu je účinná jen v rozsahu, v němž zaměstnanci přidává další soudy, případně i soudy mimo Unii); Soudní dvůr ES, rozsudek ze dne 15. 11. 1983, Duijnstee v. Goderbauer, 288/82, ECLI:EU:C:1983:326 (spor zaměstnance a zaměstnavatele o jejich práva k patentu plynoucí z pracovní smlouvy není řízením o zápisu nebo platnosti patentu); Soudní dvůr EU, rozsudek ze dne 5. 10. 2017, Hanssen Beleggingen, C-341/16, ECLI:EU:C:2017:738 (výlučná příslušnost se nevztahuje na spor o to, zda byla osoba právem zapsána jako majitelka ochranné známky); Soudní dvůr EU, rozsudek ze dne 8. 9. 2022, IRnova v. FLIR Systems, C-399/21, ECLI:EU:C:2022:648 (čl. 24 bod 4 se nepoužije na spor o to, kdo je nositelem práva k vynálezům z přihlášek a patentů ve třetích zemích); Soudní dvůr EU (velký senát), rozsudek ze dne 25. 2. 2025, BSH Hausgeräte v. Electrolux, C-339/22, ECLI:EU:C:2025:108 (soud bydliště žalovaného zůstává příslušný pro žalobu z porušení patentu uděleného v jiném členském státě i při námitce neplatnosti; u patentů třetích států rozhoduje o námitce s účinky mezi stranami); Zákon č. 91/2012 Sb., o mezinárodním právu soukromém, § 2, 3, 80, 87–89, znění od 23. 9. 2023 – https://e-sbirka.gov.cz/sb/2012/91; Německo: Gesetz über Arbeitnehmererfindungen (ArbnErfG) ze dne 25. 7. 1957, naposledy změněný čl. 25 zákona ze dne 7. 7. 2021 (BGBl. I S. 2363), §§ 2–9, 11–14, 16–20, 22–26, 28–29, 34, 37, 39, 42 – https://www.gesetze-im-internet.de/arbnerfg/; Zákon č. 221/2006 Sb., o vymáhání práv z průmyslového vlastnictví a ochraně obchodního tajemství, § 4–6, znění od 28. 12. 2018 – https://e-sbirka.gov.cz/sb/2006/221</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Tabulka staví vedle sebe šest modelů podle čtyř otázek: komu vynález patří, jaká formalita je nutná, jaká je odměna a kolik prostoru má smlouva. ČR: přechod práva při úkolu z pracovního poměru, podmíněný uplatněním do tří měsíců; přiměřená odměna se čtyřmi kritérii (§ 9 ZV). Slovensko: stejný základ (§ 11 zák. č. 435/2001 Z. z.), ale propracovanější – za uplatnění se považuje i podání přihlášky, zaměstnavatel musí původce informovat o zvoleném způsobu ochrany, odměna je splatná do měsíce od uplatnění, dodatečné vyrovnání lze uplatnit po třech letech a původce má právo na podklady; spolupůvodci mají při neexistenci dohody stejné podíly. Od 1. 9. 2026 novinka: vynález zaměstnance veřejné vysoké školy nebo Slovenské akademie věd patří zaměstnanci, není-li dohodnuto jinak (odst. 11), a studentský vynález studentovi (§ 11a) – opačný směr než Německo, které akademickou výjimku nahradilo podílem 30 % z výnosů (§ 42 ArbnErfG), a než ČR, kde § 9 ZV platí na vysokých školách bez výjimky. Německo: fikce uplatnění, povinnost přihlásit, směrnice k odměně. Rakousko: výchozí pravidlo je opačné – zaměstnanec má nárok na patent i u vynálezů z doby pracovního poměru (§ 6 PatG); zaměstnavatel je získá jen písemnou dohodou nebo kolektivní smlouvou a jen u služebních vynálezů (§ 7 odst. 1 a 3), u veřejnoprávního poměru i bez dohody (odst. 2); po oznámení se musí do čtyř měsíců vyjádřit, jinak vynález zůstává zaměstnanci (§ 12); zvláštní odměna náleží vždy, s výjimkou osob výslovně přijatých k vynalézání, jejichž vyšší mzda ji již zahrnuje (§ 8); práva zaměstnance nelze dohodou zrušit ani omezit (§ 17); promlčení tři roky (§ 19). Spojené království a USA: řádky tabulky; podrobný výklad obsahuje plná verze lekce 10, snímky 10 a 11.</a:t>
            </a:r>
          </a:p>
          <a:p/>
          <a:p>
            <a:r>
              <a:rPr lang="cs-CZ"/>
              <a:t>NĚMECKO – MECHANISMUS (plná verze lekce 10, snímek 8): Schéma německého zákona o zaměstnaneckých vynálezech. Zákon se týká jen vynálezů schopných patentové ochrany nebo ochrany užitným vzorem (§ 2) a technických zlepšovacích návrhů (§ 3). Služební vynález (Diensterfindung) je vynález vytvořený za trvání pracovního poměru, který buď vznikl z činnosti, jež zaměstnanci v podniku přísluší, nebo se rozhodujícím způsobem zakládá na zkušenostech či pracích podniku (§ 4 odst. 2) – druhá varianta je širší než český „úkol z pracovního poměru“. Ostatní vynálezy jsou volné, s omezeními § 18 a 19. Oznámení (Meldung, § 5): neprodleně, zvlášť, v textové formě, s označením, že jde o oznámení vynálezu; popis technického úkolu, řešení a vzniku vynálezu; zaměstnavatel potvrdí datum přijetí; nevytkne-li vady do dvou měsíců, platí oznámení za řádné. Uplatnění (Inanspruchnahme, § 6): prohlášením vůči zaměstnanci, nebo fikcí – uplatnění se považuje za prohlášené, pokud zaměstnavatel vynález do čtyř měsíců od přijetí řádného oznámení neuvolní prohlášením v textové formě. Účinek (§ 7): na zaměstnavatele přecházejí všechna majetková práva k vynálezu; dřívější dispozice zaměstnance jsou vůči němu neúčinné. Uvolnění (Freigabe, § 8): zaměstnanec s vynálezem volně nakládá. Odměna (§ 9, 12) a povinnost zaměstnavatele vynález neprodleně přihlásit v tuzemsku (§ 13) – s výjimkou podnikového tajemství, uzná-li zaměstnavatel schopnost ochrany (§ 17).</a:t>
            </a:r>
          </a:p>
          <a:p/>
          <a:p>
            <a:r>
              <a:rPr lang="cs-CZ"/>
              <a:t>NĚMECKO – ODMĚNA A OCHRANA ZAMĚSTNANCE (plná verze lekce 10, snímek 9): Odměna vzniká okamžikem uplatnění (§ 9 odst. 1); rozhodná je zejména hospodářská využitelnost vynálezu, úkoly a postavení zaměstnance v podniku a podíl podniku na vzniku vynálezu (odst. 2). Ministerstvo práce vydává směrnice (§ 11) – platí Richtlinien z 20. 7. 1959: hodnota vynálezu E se určí licenční analogií, zjistitelným podnikovým užitkem nebo odhadem a násobí se podílovým faktorem A, který odráží zadání úkolu, řešení úkolu a úkoly a postavení zaměstnance; V = E × A. Výše se má sjednat dohodou v přiměřené lhůtě; jinak ji zaměstnavatel stanoví odůvodněným prohlášením nejpozději tři měsíce po udělení ochranného práva a zaměstnanec může do dvou měsíců odporovat (§ 12); při podstatné změně okolností lze žádat úpravu (§ 12 odst. 6). Zahraničí: zaměstnavatel je oprávněn přihlašovat v cizině; pro státy, kde ochranu nechce, musí vynález zaměstnanci uvolnit včas, aby mohl využít prioritní lhůty (§ 14). Chce-li přihlášku či patent opustit dříve, než odměnu plně uhradil, musí právo nabídnout zaměstnanci (§ 16). Volné vynálezy: zaměstnanec je oznámí (§ 18) a před jiným využitím nabídne zaměstnavateli alespoň nevýhradní právo za přiměřených podmínek, spadá-li vynález do oboru podniku (§ 19). Technické zlepšovací návrhy, které dávají zaměstnavateli obdobné postavení jako ochranné právo, zakládají nárok na odměnu při využití (§ 20). Ochrana zaměstnance: od zákona se nelze odchýlit v jeho neprospěch, dohody až po oznámení (§ 22); zjevně nespravedlivé dohody jsou neúčinné, namítnout to lze do šesti měsíců po skončení poměru (§ 23); práva a povinnosti trvají po skončení poměru (§ 26). Spory: rozhodčí místo při DPMA (§ 28–29), smírčí návrh se stává závazným, není-li do měsíce odporováno (§ 34); žaloba zpravidla až poté (§ 37). Vysoké školy: původce má 30 % z výnosů a zvláštní publikační svobodu (§ 42).</a:t>
            </a:r>
          </a:p>
          <a:p/>
          <a:p>
            <a:r>
              <a:rPr lang="cs-CZ"/>
              <a:t>METODIKA: Nechte studenty seřadit modely od nejpříznivějšího pro zaměstnance (Rakousko, Německo) po nejpříznivější pro zaměstnavatele (USA, Spojené království).</a:t>
            </a:r>
          </a:p>
          <a:p/>
          <a:p>
            <a:r>
              <a:rPr lang="cs-CZ"/>
              <a:t>PŘECHOD: Autorská díla, software a design.</a:t>
            </a:r>
          </a:p>
          <a:p/>
          <a:p>
            <a:r>
              <a:rPr lang="cs-CZ"/>
              <a:t>ZDROJE: Zákon č. 527/1990 Sb., o vynálezech a zlepšovacích návrzích, § 2–13, 14–23, 24–35, 67–69, 72–75, znění od 1. 2. 2022 – https://e-sbirka.gov.cz/sb/1990/527; Slovensko: zákon č. 435/2001 Z. z., patentový zákon, § 11 a § 11a, znění účinné od 1. 9. 2026 (§ 11 odst. 11 a § 11a ve znění do 31. 8. 2026 obsaženy nebyly; změna zákonem č. 300/2025 Z. z., o vysokých školách) – https://www.slov-lex.sk/ezbierky/pravne-predpisy/SK/ZZ/2001/435/; Německo: Gesetz über Arbeitnehmererfindungen (ArbnErfG) ze dne 25. 7. 1957, naposledy změněný čl. 25 zákona ze dne 7. 7. 2021 (BGBl. I S. 2363), §§ 2–9, 11–14, 16–20, 22–26, 28–29, 34, 37, 39, 42 – https://www.gesetze-im-internet.de/arbnerfg/; Rakousko: Patentgesetz 1970, §§ 6–17, 19, 20 (konsolidované znění RIS k 4. 10. 2026) – https://www.ris.bka.gv.at/GeltendeFassung.wxe?Abfrage=Bundesnormen&amp;Gesetzesnummer=10002181; Urheberrechtsgesetz § 40b – https://www.ris.bka.gv.at/GeltendeFassung.wxe?Abfrage=Bundesnormen&amp;Gesetzesnummer=10001848; Spojené království: Patents Act 1977, ss. 39–43 (ve znění Patents Act 2004) – https://www.legislation.gov.uk/ukpga/1977/37/part/I/crossheading/employees-inventions; Copyright, Designs and Patents Act 1988, s. 11, s. 79 – https://www.legislation.gov.uk/ukpga/1988/48; Registered Designs Act 1949, s. 2(1B); USA: 35 U.S.C. § 101, § 115, § 118, § 261; 17 U.S.C. § 101 („work made for hire“), § 201 – https://www.law.cornell.edu/uscode/; California Labor Code § 2870 – https://leginfo.legislature.ca.gov/faces/codes_displaySection.xhtml?lawCode=LAB&amp;sectionNum=2870</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U autorských děl jsou rozdíly ještě větší než u vynálezů, protože tu proti sobě stojí kontinentální pojetí (autorem je vždy člověk, právo je nepřevoditelné) a pojetí copyrightu (právo je převoditelný majetek). ČR: autor zůstává autorem; zaměstnavatel vykonává majetková práva svým jménem a na svůj účet (§ 58 odst. 1 AZ); majetková ani osobnostní práva nelze převést (§ 26 odst. 1, § 11 odst. 4); právo výkonu lze postoupit třetí osobě jen se svolením autora, ledaže jde o převod závodu (§ 58 odst. 1). Německo: autorské právo je nepřevoditelné (§ 29 UrhG); u zaměstnaneckých děl se obecná pravidla o užívacích právech použijí, nevyplývá-li z obsahu nebo povahy pracovního poměru něco jiného (§ 43); u počítačových programů je k výkonu všech majetkových oprávnění výlučně oprávněn zaměstnavatel (§ 69b). Rakousko: u programu vytvořeného při plnění služebních povinností má zaměstnavatel neomezené právo užití, není-li dohodnuto jinak (§ 40b UrhG); zvláštní zákonné pravidlo se týká jen programů. Spojené království: zaměstnavatel je prvním vlastníkem copyrightu (CDPA s. 11(2)). USA: zaměstnavatel je autorem (work made for hire). Unijní právo sjednotilo jen programy (směrnice 2009/24/ES čl. 2 odst. 3) a průmyslové vzory EU (čl. 14 odst. 3 nařízení (EU) 2026/715); národní vzory: Německo – zaměstnavatel (§ 7 odst. 2 DesignG), Spojené království – zaměstnavatel (RDA s. 2(1B)), ČR – zadavatel, na kterého právo přechází ze zákona; do tří měsíců od vyrozumění je však musí uplatnit, jinak přechází zpět na původce (§ 13 ZPV).</a:t>
            </a:r>
          </a:p>
          <a:p/>
          <a:p>
            <a:r>
              <a:rPr lang="cs-CZ"/>
              <a:t>Důsledek: doložka „Employee hereby assigns all copyrights including moral rights“ je v USA běžná, pro české území však nemůže mít převodní účinek – o převoditelnosti rozhoduje právo země ochrany (§ 80 ZMPS).</a:t>
            </a:r>
          </a:p>
          <a:p/>
          <a:p>
            <a:r>
              <a:rPr lang="cs-CZ"/>
              <a:t>PŘÍKLAD: Petřin kód užívaný v ČR, Německu, Londýně a Kalifornii: čtyři režimy, výsledek pro firmu podobný – u grafiky, textů a dokumentace už ne.</a:t>
            </a:r>
          </a:p>
          <a:p/>
          <a:p>
            <a:r>
              <a:rPr lang="cs-CZ"/>
              <a:t>PŘECHOD: Mezinárodní zápis známek a vzorů – Madrid a Haag.</a:t>
            </a:r>
          </a:p>
          <a:p/>
          <a:p>
            <a:r>
              <a:rPr lang="cs-CZ"/>
              <a:t>ZDROJE: Zákon č. 121/2000 Sb., autorský zákon, § 11 odst. 4, § 26 odst. 1, § 58, znění od 1. 7. 2025 – https://e-sbirka.gov.cz/sb/2000/121; Německo: Patentgesetz § 6, § 37; Urheberrechtsgesetz § 29, § 43, § 69b; Designgesetz § 7 – https://www.gesetze-im-internet.de/; Rakousko: Patentgesetz 1970, §§ 6–17, 19, 20 (konsolidované znění RIS k 4. 10. 2026) – https://www.ris.bka.gv.at/GeltendeFassung.wxe?Abfrage=Bundesnormen&amp;Gesetzesnummer=10002181; Urheberrechtsgesetz § 40b – https://www.ris.bka.gv.at/GeltendeFassung.wxe?Abfrage=Bundesnormen&amp;Gesetzesnummer=10001848; Spojené království: Patents Act 1977, ss. 39–43 (ve znění Patents Act 2004) – https://www.legislation.gov.uk/ukpga/1977/37/part/I/crossheading/employees-inventions; Copyright, Designs and Patents Act 1988, s. 11, s. 79 – https://www.legislation.gov.uk/ukpga/1988/48; Registered Designs Act 1949, s. 2(1B); USA: 35 U.S.C. § 101, § 115, § 118, § 261; 17 U.S.C. § 101 („work made for hire“), § 201 – https://www.law.cornell.edu/uscode/; California Labor Code § 2870 – https://leginfo.legislature.ca.gov/faces/codes_displaySection.xhtml?lawCode=LAB&amp;sectionNum=2870; Směrnice EP a Rady 2009/24/ES o právní ochraně počítačových programů, čl. 2 odst. 3 – https://eur-lex.europa.eu/legal-content/CS/TXT/?uri=CELEX:32009L0024; Ženevský akt Haagské dohody o mezinárodním zápisu průmyslových vzorů (2. 7. 1999), čl. 3, 4, 11, 12, 14, 17 – https://www.wipo.int/wipolex/en/text/285214; Prováděcí řád k Ženevskému aktu ve znění účinném od 1. 7. 2026, pravidla 7, 16, 18; smluvní strany: EU od 1. 1. 2008, ČR smluvní stranou není – https://www.wipo.int/export/sites/www/treaties/en/docs/pdf/hague.pdf; nařízení (EU) 2026/715 o průmyslových vzorech Evropské unie (kodifikované znění, v platnosti od 1. 7. 2026; nahradilo nařízení (ES) č. 6/2002), čl. 14 odst. 3, čl. 152–156 (dříve čl. 106a–106e) – https://eur-lex.europa.eu/legal-content/CS/TXT/?uri=CELEX:32026R0715; Zákon č. 207/2000 Sb., o ochraně průmyslových vzorů, § 1–19, 23–27, 30–38, znění od 1. 2. 2022 (bez pozdějších novel; k 28. 9. 2026 není v e-Sbírce vyhlášena novela transponující směrnici (EU) 2024/2823) – https://e-sbirka.gov.cz/sb/2000/207; Zákon č. 91/2012 Sb., o mezinárodním právu soukromém, § 2, 3, 80, 87–89, znění od 23. 9. 2023 – https://e-sbirka.gov.cz/sb/2012/91</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 MADRIDSKÝ SYSTÉM: Časová osa mezinárodního zápisu známky podle Protokolu k Madridské dohodě. Základ: přihláška nebo zápis u úřadu původu – přihlašovatel musí být státním příslušníkem, mít bydliště nebo skutečný a činný závod ve smluvní straně (čl. 2 odst. 1); pro české subjekty ÚPV (§ 47 ZOZ) nebo, na základě známky EU, EUIPO (čl. 183 nařízení 2017/1001). Mezinárodní přihláška se podává u Mezinárodního úřadu WIPO prostřednictvím úřadu původu (čl. 2 odst. 2) s vyznačením smluvních stran, pro něž se ochrana žádá – stát úřadu původu vyznačit nelze (čl. 3bis); další území lze přidat později (čl. 3ter). Účinky: ode dne zápisu je známka v každé vyznačené straně chráněna, jako by tam byla přihlášena přímo, a neodmítne-li ji úřad, jako by tam byla zapsána (čl. 4 odst. 1); unijní priorita šest měsíců (čl. 4 odst. 2). Odmítnutí: vyznačený úřad do jednoho roku, při prohlášení do 18 měsíců, déle při námitkách (čl. 5) – EUIPO provádí průzkum absolutních důvodů a námitkové řízení (čl. 193, 196). Trvání deset let s obnovou (čl. 6 odst. 1, čl. 7). Závislost: pět let od mezinárodního zápisu závisí ochrana na základní přihlášce či zápisu – zanikne-li základ, nelze se mezinárodního zápisu dovolávat („centrální útok“, čl. 6 odst. 2–3); do tří měsíců lze požádat o přeměnu na národní či regionální přihlášky se zachováním data (čl. 9quinquies; čl. 204 nařízení). Mezinárodní známka s vyznačením ČR má účinky národní přihlášky a po přiznání ochrany národní známky (§ 48 ZOZ); s vyznačením EU účinky známky EU (čl. 189).</a:t>
            </a:r>
          </a:p>
          <a:p/>
          <a:p>
            <a:r>
              <a:rPr lang="cs-CZ"/>
              <a:t>VÝKLAD: Haagský systém mezinárodního zápisu průmyslových vzorů (Ženevský akt z roku 1999) funguje jinak než Madridský: není třeba základní zápis ani úřad původu. Jedna mezinárodní přihláška u Mezinárodního úřadu WIPO může obsahovat až 100 vzorů téže třídy mezinárodního (Locarnského) třídění (pravidlo 7) a určuje smluvní strany, pro něž se ochrana žádá. Mezinárodní zápis má od svého data účinek řádně podané přihlášky a, neodmítne-li jej úřad určené strany ve lhůtě šesti měsíců (při prohlášení dvanácti) od zveřejnění, účinek udělení ochrany podle práva této strany (čl. 12, 14; pravidlo 18). Zveřejnění lze odložit až o 30 měsíců od podání či priority (čl. 11; pravidlo 16). Zápis platí pět let a obnovuje se po pěti letech, v každé určené straně nejméně 15 let (čl. 17). Oprávněn je státní příslušník smluvní strany nebo členského státu mezivládní organizace, která je smluvní stranou, a osoba s bydlištěm, obvyklým pobytem či skutečným závodem na území smluvní strany (čl. 3).</a:t>
            </a:r>
          </a:p>
          <a:p/>
          <a:p>
            <a:r>
              <a:rPr lang="cs-CZ"/>
              <a:t>Česká republika smluvní stranou Haagské dohody není; Evropská unie je (od 1. 1. 2008). Český přihlašovatel je proto oprávněn díky členství ČR v EU, podává přímo u WIPO – unijní právo podání prostřednictvím EUIPO nepřipouští (čl. 153 nařízení (EU) 2026/715) – a může určit EU (účinky jako průmyslový vzor EU, čl. 152 a 155), Spojené království, Švýcarsko, USA, Čínu a další; samotnou ČR určit nemůže, pro čistě české území zbývá národní vzor u ÚPV.</a:t>
            </a:r>
          </a:p>
          <a:p/>
          <a:p>
            <a:r>
              <a:rPr lang="cs-CZ"/>
              <a:t>Pracovněprávní vazba: kdo má na vzor právo, určuje právo každé určené strany – EU: zaměstnavatel, není-li dohodnuto nebo vnitrostátně stanoveno jinak (čl. 14 odst. 3); Spojené království a Německo: zaměstnavatel; ČR: zadavatel, na kterého právo přechází ze zákona; do tří měsíců od vyrozumění je však musí uplatnit, jinak přechází zpět na původce (§ 13 ZPV). Před podáním je třeba mít vyřešeno, že přihlašovatel má právo ve všech určených stranách.</a:t>
            </a:r>
          </a:p>
          <a:p/>
          <a:p>
            <a:r>
              <a:rPr lang="cs-CZ"/>
              <a:t>PŘECHOD: Práce na dálku a vyslání.</a:t>
            </a:r>
          </a:p>
          <a:p/>
          <a:p>
            <a:r>
              <a:rPr lang="cs-CZ"/>
              <a:t>ZDROJE: Ženevský akt Haagské dohody o mezinárodním zápisu průmyslových vzorů (2. 7. 1999), čl. 3, 4, 11, 12, 14, 17 – https://www.wipo.int/wipolex/en/text/285214; Prováděcí řád k Ženevskému aktu ve znění účinném od 1. 7. 2026, pravidla 7, 16, 18; smluvní strany: EU od 1. 1. 2008, ČR smluvní stranou není – https://www.wipo.int/export/sites/www/treaties/en/docs/pdf/hague.pdf; nařízení (EU) 2026/715 o průmyslových vzorech Evropské unie (kodifikované znění, v platnosti od 1. 7. 2026; nahradilo nařízení (ES) č. 6/2002), čl. 14 odst. 3, čl. 152–156 (dříve čl. 106a–106e) – https://eur-lex.europa.eu/legal-content/CS/TXT/?uri=CELEX:32026R0715; Spojené království: Patents Act 1977, ss. 39–43 (ve znění Patents Act 2004) – https://www.legislation.gov.uk/ukpga/1977/37/part/I/crossheading/employees-inventions; Copyright, Designs and Patents Act 1988, s. 11, s. 79 – https://www.legislation.gov.uk/ukpga/1988/48; Registered Designs Act 1949, s. 2(1B); Německo: Patentgesetz § 6, § 37; Urheberrechtsgesetz § 29, § 43, § 69b; Designgesetz § 7 – https://www.gesetze-im-internet.de/; Zákon č. 207/2000 Sb., o ochraně průmyslových vzorů, § 1–19, 23–27, 30–38, znění od 1. 2. 2022 (bez pozdějších novel; k 28. 9. 2026 není v e-Sbírce vyhlášena novela transponující směrnici (EU) 2024/2823) – https://e-sbirka.gov.cz/sb/2000/207</a:t>
            </a:r>
          </a:p>
          <a:p/>
          <a:p>
            <a:r>
              <a:rPr lang="cs-CZ"/>
              <a:t>ZDROJE K MADRIDSKÉMU SYSTÉMU: Protokol k Madridské dohodě o mezinárodním zápisu známek (Madrid, 27. 6. 1989, ve znění z 12. 11. 2007), čl. 2, 3bis, 3ter, 4, 4bis, 5, 6, 7, 9quinquies – https://www.wipo.int/wipolex/en/text/283484; Madridská unie: 117 členů k 8. 7. 2026 (ČR: Dohoda 1. 1. 1993, Protokol 25. 9. 1996; EU: Protokol 1. 10. 2004; USA 2. 11. 2003); zák. č. 441/2003 Sb., § 2 písm. b), § 47–48a; nařízení (EU) 2017/1001, čl. 182–184, 189, 193, 196, 202, 204; Bernská úmluva o ochraně literárních a uměleckých děl, čl. 5 – https://www.wipo.int/wipolex/en/text/283698; Pařížská úmluva na ochranu průmyslového vlastnictví, čl. 4, 4bis, 4ter – https://www.wipo.int/wipolex/en/text/288514</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Dvě situace je třeba oddělit. Dočasné vyslání: pracuje-li zaměstnanec přechodně v jiném státě a má se po splnění úkolu vrátit, obvyklé místo výkonu práce se nemění (čl. 8 odst. 2 věta druhá Řím I; bod 36 odůvodnění) – pracovní statut i režim výsledků zůstávají. Pravidla o vysílání pracovníků (směrnice 96/71/ES; u nás § 319 a 319a ZP) ukládají dodržet „tvrdé jádro“ podmínek hostitelského státu – pracovní dobu, dovolenou, mzdu, bezpečnost práce, rovné zacházení – práva k výsledkům práce mezi nimi nejsou. Trvalá práce na dálku z jiného státu: plní-li zaměstnanec podstatnou část povinností z jiného státu (Koelzsch), stává se tento stát zemí obvyklého výkonu práce. Bez volby práva se pak smlouva řídí jeho právem; s volbou se uplatní jeho ochranná ustanovení (čl. 8 odst. 1). Korekci nabízí úniková doložka (čl. 8 odst. 4; Schlecker – pojištění, daně, parametry odměňování). To platí, pracuje-li zaměstnanec z jiného státu po celou dobu poměru. Přesune-li se obvyklé místo výkonu práce až v jeho průběhu, hodnotí se podle rozsudku Locatrans (C-485/24, k čl. 6 Římské úmluvy) poměr jako celek: zemi obvyklého výkonu práce pak určit nelze, nastupuje právo provozovny, která zaměstnance zaměstnala (čl. 8 odst. 3), a nové místo se zohlední při hledání užší vazby (body 44–45, 54–57) – přenos na nařízení Řím I je výklad. Pro právo na evropský patent rozhoduje, kde je zaměstnanec „převážně zaměstnán“ (čl. 60 odst. 1 EPC): u trvalé práce z Vídně lze dovodit rakouské právo – a to bez písemné dohody přiznává vynález zaměstnanci (§ 6–7 PatG). Judikatura přímo k práci na dálku chybí; označujte jako výklad. Co s tím: dohoda o práci na dálku musí být písemná (§ 317 ZP) – určete v ní stát a rozsah; sjednejte volbu práva a doložku o právech k výsledkům, která vyhoví oběma právním řádům (písemná forma, odměna); evidujte, kde výsledek vznikl. Daně a sociální pojištění jsou mimo rozsah předmětu.</a:t>
            </a:r>
          </a:p>
          <a:p/>
          <a:p>
            <a:r>
              <a:rPr lang="cs-CZ"/>
              <a:t>OTÁZKA PRO STUDENTY: „Zaměstnanec pracuje z chalupy v Rakousku dva měsíce v létě. Mění se něco?“ OČEKÁVANÁ ODPOVĚĎ: Ne – dočasný výkon práce, návrat se předpokládá. TYPICKÁ CHYBA: záměna dočasného pobytu s trvalým přesunem.</a:t>
            </a:r>
          </a:p>
          <a:p/>
          <a:p>
            <a:r>
              <a:rPr lang="cs-CZ"/>
              <a:t>PŘECHOD: Co zavést a sjednat.</a:t>
            </a:r>
          </a:p>
          <a:p/>
          <a:p>
            <a:r>
              <a:rPr lang="cs-CZ"/>
              <a:t>ZDROJE: Nařízení Evropského parlamentu a Rady (ES) č. 593/2008 ze dne 17. 6. 2008 o právu rozhodném pro smluvní závazkové vztahy (Řím I), čl. 3, 8, 9, body odůvodnění 34–37 – https://eur-lex.europa.eu/legal-content/CS/TXT/?uri=CELEX:32008R0593; Soudní dvůr EU (velký senát), rozsudek ze dne 15. 3. 2011, Koelzsch, C-29/10, ECLI:EU:C:2011:151 (zemí obvyklého výkonu práce je země, v níž nebo z níž zaměstnanec plní podstatnou část svých povinností vůči zaměstnavateli); Soudní dvůr EU, rozsudek ze dne 12. 9. 2013, Schlecker, C-64/12, ECLI:EU:C:2013:551 (i při dlouhodobém a nepřetržitém výkonu práce v jedné zemi lze použít právo jiné země, s níž je smlouva podle celkových okolností úžeji spojena); Soudní dvůr EU (první senát), rozsudek ze dne 11. 12. 2025, Locatrans v. ES, C-485/24, ECLI:EU:C:2025:955, body 44–45, 53–57, 62–64 a výrok (čl. 3 a 6 Římské úmluvy z 19. 6. 1980: má-li zaměstnanec po určité době vykonávat práci na jiném místě, které se má stát novým obvyklým místem výkonu práce, zohlední se toto místo při posouzení všech okolností pro určení práva rozhodného při neexistenci volby; změnilo-li se obvyklé místo výkonu práce v průběhu poměru jako celku, nelze zemi obvyklého výkonu práce určit a použije se určovatel provozovny, u které je zaměstnanec zaměstnán) – https://eur-lex.europa.eu/legal-content/CS/TXT/?uri=CELEX:62024CJ0485; Zákon č. 262/2006 Sb., zákoník práce, § 34, 317, 319, 319a, znění od 29. 8. 2026 – https://e-sbirka.gov.cz/sb/2006/262;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Rakousko: Patentgesetz 1970, §§ 6–17, 19, 20 (konsolidované znění RIS k 4. 10. 2026) – https://www.ris.bka.gv.at/GeltendeFassung.wxe?Abfrage=Bundesnormen&amp;Gesetzesnummer=10002181; Urheberrechtsgesetz § 40b – https://www.ris.bka.gv.at/GeltendeFassung.wxe?Abfrage=Bundesnormen&amp;Gesetzesnummer=10001848</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VÝKLAD: Zaměstnavatel – mapa týmu: u každého tvůrce stát obvyklého výkonu práce, zvolené právo a ochranná ustanovení; doložky podle státu, nikoli jedna šablona. ČR: oznamovací formulář a uplatnění do tří měsíců (§ 9 ZV). Německo: formulář oznámení, potvrzení data přijetí, rozhodnutí do čtyř měsíců, odměna podle směrnic, uvolnění pro zahraničí. Rakousko: písemná dohoda o služebních vynálezech již v pracovní smlouvě, vyjádření do čtyř měsíců, zvláštní odměna. Spojené království: pozor na neúčinnost ujednání zmenšujících práva zaměstnance (s. 42). USA: převodní smlouva s formulací „hereby assign“ a respektem ke státním limitům. Dále: volba práva s vědomím jejích mezí; žádná výlučná cizí příslušnost vůči zaměstnancům v EU; potvrzující převodní listiny pro zahraniční přihlášky; svolení autorů k postoupení práva výkonu pro případ vstupu investora (§ 58 odst. 1 AZ); dohoda o práci na dálku se státem a rozsahem; základní známka na firmě a pětileté hlídání; Haag přímo u WIPO s ověřeným právem ke vzoru. Zaměstnanec: vědět, které právo jej chrání; oznamovat písemně a s datem; nárok na odměnu nelze předem vyloučit v Německu a Rakousku (v ČR výklad); žalovat může doma; před podpisem smlouvy podle cizího práva si ujasnit, co se z ní vůči němu uplatní.</a:t>
            </a:r>
          </a:p>
          <a:p/>
          <a:p>
            <a:r>
              <a:rPr lang="cs-CZ"/>
              <a:t>Vzor doložky: „Práva a povinnosti stran k vynálezům, užitným a průmyslovým vzorům, autorským dílům a jiným výsledkům vytvořeným zaměstnancem při plnění pracovních úkolů se řídí právem státu, v němž zaměstnanec obvykle vykonává práci; ustanovení tohoto práva, od nichž se nelze odchýlit v neprospěch zaměstnance, zůstávají nedotčena. Zaměstnanec oznámí výsledek písemně na formuláři …; zaměstnavatel potvrdí datum doručení a do … měsíců sdělí, zda právo uplatňuje. Zaměstnanec poskytne součinnost při zahraničních přihláškách včetně podpisu potvrzujících převodních listin. Změní-li zaměstnanec stát, z něhož práci vykonává, na dobu delší než … měsíců, strany tuto doložku upraví.“</a:t>
            </a:r>
          </a:p>
          <a:p/>
          <a:p>
            <a:r>
              <a:rPr lang="cs-CZ"/>
              <a:t>PŘECHOD: Vraťme se ke třem smlouvám z úvodu lekce.</a:t>
            </a:r>
          </a:p>
          <a:p/>
          <a:p>
            <a:r>
              <a:rPr lang="cs-CZ"/>
              <a:t>ZDROJE: Nařízení Evropského parlamentu a Rady (ES) č. 593/2008 ze dne 17. 6. 2008 o právu rozhodném pro smluvní závazkové vztahy (Řím I), čl. 3, 8, 9, body odůvodnění 34–37 – https://eur-lex.europa.eu/legal-content/CS/TXT/?uri=CELEX:32008R0593; Německo: Gesetz über Arbeitnehmererfindungen (ArbnErfG) ze dne 25. 7. 1957, naposledy změněný čl. 25 zákona ze dne 7. 7. 2021 (BGBl. I S. 2363), §§ 2–9, 11–14, 16–20, 22–26, 28–29, 34, 37, 39, 42 – https://www.gesetze-im-internet.de/arbnerfg/; Rakousko: Patentgesetz 1970, §§ 6–17, 19, 20 (konsolidované znění RIS k 4. 10. 2026) – https://www.ris.bka.gv.at/GeltendeFassung.wxe?Abfrage=Bundesnormen&amp;Gesetzesnummer=10002181; Urheberrechtsgesetz § 40b – https://www.ris.bka.gv.at/GeltendeFassung.wxe?Abfrage=Bundesnormen&amp;Gesetzesnummer=10001848; Spojené království: Patents Act 1977, ss. 39–43 (ve znění Patents Act 2004) – https://www.legislation.gov.uk/ukpga/1977/37/part/I/crossheading/employees-inventions; Copyright, Designs and Patents Act 1988, s. 11, s. 79 – https://www.legislation.gov.uk/ukpga/1988/48; Registered Designs Act 1949, s. 2(1B); USA: 35 U.S.C. § 101, § 115, § 118, § 261; 17 U.S.C. § 101 („work made for hire“), § 201 – https://www.law.cornell.edu/uscode/; California Labor Code § 2870 – https://leginfo.legislature.ca.gov/faces/codes_displaySection.xhtml?lawCode=LAB&amp;sectionNum=2870; Zákon č. 121/2000 Sb., autorský zákon, § 11 odst. 4, § 26 odst. 1, § 58, znění od 1. 7. 2025 – https://e-sbirka.gov.cz/sb/2000/121; Zákon č. 262/2006 Sb., zákoník práce, § 34, 317, 319, 319a, znění od 29. 8. 2026 – https://e-sbirka.gov.cz/sb/2006/262</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rPr lang="cs-CZ"/>
              <a:t>METODIKA: Vraťte se k hlasování ze snímku 3 a hlasujte znovu.</a:t>
            </a:r>
          </a:p>
          <a:p/>
          <a:p>
            <a:r>
              <a:rPr lang="cs-CZ"/>
              <a:t>ŘEŠENÍ: Správně (b). Nárok berlínského vývojáře na odměnu: volba českého práva platí, německá ochranná ustanovení však zůstávají (čl. 8 odst. 1 Řím I; § 22 ArbnErfG) – nárok na přiměřenou odměnu podle § 9 ArbnErfG trvá a doložka „bez odměny“ je neúčinná; odpověď (c) neobstojí ani podle českého práva (§ 9 odst. 4 ZV – výklad). Vynález sám přešel na firmu fikcí uplatnění (§ 6 odst. 2, § 7 odst. 1 ArbnErfG). Programátorka pracující z Vídně: bez písemné dohody o služebních vynálezech může vynález z Vídně patřit jí (§ 6–7 rakouského PatG ve spojení s čl. 60 odst. 1 EPC). Investor: převodní smlouva podle kalifornského práva nenahradí doložky podle státu; má smysl jako potvrzující převod pro americké přihlášky. TYPICKÁ CHYBA: „zvolili jsme české právo, německé nás nezajímá“.</a:t>
            </a:r>
          </a:p>
          <a:p/>
          <a:p>
            <a:r>
              <a:rPr lang="cs-CZ"/>
              <a:t>OTÁZKA K DISKUSI: „Vývojář se přestěhuje z Berlína do Prahy a bude pracovat odtud. Co se změní?“ OČEKÁVANÁ ODPOVĚĎ: Pro právo na evropský patent k budoucím vynálezům rozhoduje stát, kde bude převážně zaměstnán – ČR, tedy § 9 ZV (čl. 60 odst. 1 EPC). Pracovní statut (odměna, povinnosti) se dál řídí zvoleným českým právem; které právo by platilo bez volby – a čí ochranná ustanovení tedy zůstávají – je po rozsudku Locatrans nejisté: obvyklé místo se v průběhu poměru změnilo, takže nastupuje právo provozovny, která jej zaměstnala (Německo), ledaže je smlouva úžeji spojena s ČR (výklad; rozsudek se týká Římské úmluvy). Pro dřívější vynález zůstává německé právo: práva a povinnosti trvají i po změně či skončení poměru (§ 26 ArbnErfG). Poučení: změna státu výkonu práce je okamžik, kdy se má doložka přepsat a staré vynálezy inventarizovat.</a:t>
            </a:r>
          </a:p>
          <a:p/>
          <a:p>
            <a:r>
              <a:rPr lang="cs-CZ"/>
              <a:t>ZÁVĚR: Samostudium a přípravu na lekci 11 uvádí rámeček na snímku; stav pramenů, citace a literatura následují.</a:t>
            </a:r>
          </a:p>
          <a:p/>
          <a:p>
            <a:r>
              <a:rPr lang="cs-CZ"/>
              <a:t>ZDROJE: Nařízení Evropského parlamentu a Rady (ES) č. 593/2008 ze dne 17. 6. 2008 o právu rozhodném pro smluvní závazkové vztahy (Řím I), čl. 3, 8, 9, body odůvodnění 34–37 – https://eur-lex.europa.eu/legal-content/CS/TXT/?uri=CELEX:32008R0593; Německo: Gesetz über Arbeitnehmererfindungen (ArbnErfG) ze dne 25. 7. 1957, naposledy změněný čl. 25 zákona ze dne 7. 7. 2021 (BGBl. I S. 2363), §§ 2–9, 11–14, 16–20, 22–26, 28–29, 34, 37, 39, 42 – https://www.gesetze-im-internet.de/arbnerfg/; Rakousko: Patentgesetz 1970, §§ 6–17, 19, 20 (konsolidované znění RIS k 4. 10. 2026) – https://www.ris.bka.gv.at/GeltendeFassung.wxe?Abfrage=Bundesnormen&amp;Gesetzesnummer=10002181; Urheberrechtsgesetz § 40b – https://www.ris.bka.gv.at/GeltendeFassung.wxe?Abfrage=Bundesnormen&amp;Gesetzesnummer=10001848; Úmluva o udělování evropských patentů (EPC; Mnichov 5. 10. 1973, revidovaná aktem z 29. 11. 2000), čl. 52–57, 60–65, 67, 69, 71–72, 75, 81, 86–87, 90, 92–94, 97, 99–101, 105a, 106, 108, 115, 123, 138–139, 142, 150, 153; Prováděcí předpis k EPC, pravidla 14, 19–21, 70, 159; Protokol o soudní pravomoci a uznávání rozhodnutí o právu na udělení evropského patentu (Protokol o uznávání), čl. 1–6 – v ČR sdělení MZV č. 69/2002 Sb. m. s. a č. 86/2007 Sb. m. s.; aktuální znění https://www.epo.org/en/legal/epc; Soudní dvůr EU (první senát), rozsudek ze dne 11. 12. 2025, Locatrans v. ES, C-485/24, ECLI:EU:C:2025:955, body 44–45, 53–57, 62–64 a výrok (čl. 3 a 6 Římské úmluvy z 19. 6. 1980: má-li zaměstnanec po určité době vykonávat práci na jiném místě, které se má stát novým obvyklým místem výkonu práce, zohlední se toto místo při posouzení všech okolností pro určení práva rozhodného při neexistenci volby; změnilo-li se obvyklé místo výkonu práce v průběhu poměru jako celku, nelze zemi obvyklého výkonu práce určit a použije se určovatel provozovny, u které je zaměstnanec zaměstnán) – https://eur-lex.europa.eu/legal-content/CS/TXT/?uri=CELEX:62024CJ0485</a:t>
            </a:r>
          </a:p>
          <a:p/>
          <a:p>
            <a:r>
              <a:rPr lang="cs-CZ"/>
              <a:t>K PRAMENŮM: Unijní předpisy a judikatura SDEU podle EUR-Lex; český zákon o mezinárodním právu soukromém ve znění od 23. 9. 2023; zahraniční předpisy podle úředních sbírek (gesetze-im-internet.de, RIS, Slov-Lex, legislation.gov.uk, U.S. Code, California Legislative Information) ve znění dostupném k 4. 10. 2026; mezinárodní smlouvy podle WIPO Lex. Rozsudky Soudního dvora Locatrans (11. 12. 2025) a Hortis GRC (9. 7. 2026) byly do lekce doplněny dodatečně (5. 10. 2026); týkají se Římské úmluvy a jejich použití na čl. 8 nařízení Řím I je výklad. Zahraniční právo je podáno v rozsahu potřebném pro srovnání – před použitím v konkrétní věci je třeba ověřit aktuální znění a judikaturu daného státu.</a:t>
            </a:r>
          </a:p>
          <a:p/>
          <a:p>
            <a:r>
              <a:rPr lang="cs-CZ"/>
              <a:t>ZKRATKY UŽITÉ NA SNÍMCÍCH: AZ – zákon č. 121/2000 Sb., autorský zákon; ZV – zákon č. 527/1990 Sb., o vynálezech a zlepšovacích návrzích; ZPV – zákon č. 207/2000 Sb., o ochraně průmyslových vzorů; ZOZ – zákon č. 441/2003 Sb., o ochranných známkách; OZ – zákon č. 89/2012 Sb., občanský zákoník; ZP – zákon č. 262/2006 Sb., zákoník práce; ZMPS – zákon č. 91/2012 Sb., o mezinárodním právu soukromém; EPC – Úmluva o udělování evropských patentů (č. 69/2002 Sb. m. s.); ArbnErfG – německý zákon o zaměstnaneckých vynálezech (Gesetz über Arbeitnehmererfindungen); ÚPV – Úřad průmyslového vlastnictví; EUIPO – Úřad Evropské unie pro duševní vlastnictví; WIPO – Světová organizace duševního vlastnictví; VŠ – vysoká škola; DPMA – Německý patentový a známkový úřad; SAV – Slovenská akademie věd; PZ – slovenský patentový zákon č. 435/2001 Z. z.; PatG – patentový zákon (Patentgesetz) – v tabulce rakouský; UrhG – autorský zákon (Urheberrechtsgesetz) – německý, resp. rakouský; DesignG – německý zákon o designu (Designgesetz); CDPA – britský Copyright, Designs and Patents Act 1988; RDA – britský Registered Designs Act 1949; UK – Spojené království.</a:t>
            </a:r>
          </a:p>
          <a:p/>
          <a:p>
            <a:r>
              <a:rPr lang="cs-CZ"/>
              <a:t>LITERATURA K SAMOSTUDIU:</a:t>
            </a:r>
          </a:p>
          <a:p>
            <a:r>
              <a:rPr lang="cs-CZ"/>
              <a:t>– JAKL, L. Duševní vlastnictví a jeho právní ochrana. 2. vyd. Praha: Metropolitan University Prague Press, 2017.</a:t>
            </a:r>
          </a:p>
          <a:p>
            <a:r>
              <a:rPr lang="cs-CZ"/>
              <a:t>– TELEC, I. Pojmové znaky duševního vlastnictví. Praha: C. H. Beck, 2012.</a:t>
            </a:r>
          </a:p>
          <a:p>
            <a:r>
              <a:rPr lang="cs-CZ"/>
              <a:t>(Bibliografické údaje literatury převzaty z charakteristiky předmětu; obsah publikací nebyl v této lekci citován.)</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Pr>
        <a:solidFill>
          <a:schemeClr val="bg1"/>
        </a:solidFill>
        <a:effectLst/>
      </p:bgPr>
    </p:bg>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91540E11-6C50-40B5-ED84-651C0E2EBF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0196" y="0"/>
            <a:ext cx="12272394" cy="6858000"/>
          </a:xfrm>
          <a:prstGeom prst="rect">
            <a:avLst/>
          </a:prstGeom>
        </p:spPr>
      </p:pic>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2048376"/>
            <a:ext cx="9144000" cy="2387600"/>
          </a:xfrm>
        </p:spPr>
        <p:txBody>
          <a:bodyPr anchor="b">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4712599"/>
            <a:ext cx="9144000" cy="11294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10" name="Obrázek 9" descr="Obsah obrázku Písmo, Grafika, text, grafický design&#10;&#10;Popis byl vytvořen automaticky">
            <a:extLst>
              <a:ext uri="{FF2B5EF4-FFF2-40B4-BE49-F238E27FC236}">
                <a16:creationId xmlns:a16="http://schemas.microsoft.com/office/drawing/2014/main" id="{4917296F-2561-2C95-0483-5A5B5796594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50079" y="678863"/>
            <a:ext cx="3430380" cy="707025"/>
          </a:xfrm>
          <a:prstGeom prst="rect">
            <a:avLst/>
          </a:prstGeom>
        </p:spPr>
      </p:pic>
    </p:spTree>
    <p:extLst>
      <p:ext uri="{BB962C8B-B14F-4D97-AF65-F5344CB8AC3E}">
        <p14:creationId xmlns:p14="http://schemas.microsoft.com/office/powerpoint/2010/main" val="672982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Předěl 1">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4" name="Obrázek 3">
            <a:extLst>
              <a:ext uri="{FF2B5EF4-FFF2-40B4-BE49-F238E27FC236}">
                <a16:creationId xmlns:a16="http://schemas.microsoft.com/office/drawing/2014/main" id="{D3CF39BF-5858-1FA2-AE20-3D366354171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550802" y="6275382"/>
            <a:ext cx="1370861" cy="282953"/>
          </a:xfrm>
          <a:prstGeom prst="rect">
            <a:avLst/>
          </a:prstGeom>
        </p:spPr>
      </p:pic>
    </p:spTree>
    <p:extLst>
      <p:ext uri="{BB962C8B-B14F-4D97-AF65-F5344CB8AC3E}">
        <p14:creationId xmlns:p14="http://schemas.microsoft.com/office/powerpoint/2010/main" val="1655029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ředěl 2">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968500"/>
            <a:ext cx="5712621" cy="4359776"/>
          </a:xfrm>
        </p:spPr>
        <p:txBody>
          <a:bodyPr anchor="b">
            <a:normAutofit/>
          </a:bodyPr>
          <a:lstStyle>
            <a:lvl1pPr algn="l">
              <a:defRPr sz="3300">
                <a:solidFill>
                  <a:schemeClr val="bg1"/>
                </a:solidFill>
              </a:defRPr>
            </a:lvl1pPr>
          </a:lstStyle>
          <a:p>
            <a:r>
              <a:rPr lang="cs-CZ"/>
              <a:t>Kliknutím lze upravit styl.</a:t>
            </a:r>
            <a:endParaRPr lang="cs-CZ" dirty="0"/>
          </a:p>
        </p:txBody>
      </p:sp>
      <p:pic>
        <p:nvPicPr>
          <p:cNvPr id="3" name="Obrázek 2">
            <a:extLst>
              <a:ext uri="{FF2B5EF4-FFF2-40B4-BE49-F238E27FC236}">
                <a16:creationId xmlns:a16="http://schemas.microsoft.com/office/drawing/2014/main" id="{5ACBBC27-DDEA-6C5A-8ACF-67EDD56D84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3251615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Závěr">
    <p:bg>
      <p:bgPr>
        <a:solidFill>
          <a:schemeClr val="accent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8C8328B-5CE4-7A03-03BD-AA46BAACABC4}"/>
              </a:ext>
            </a:extLst>
          </p:cNvPr>
          <p:cNvSpPr>
            <a:spLocks noGrp="1"/>
          </p:cNvSpPr>
          <p:nvPr>
            <p:ph type="ctrTitle"/>
          </p:nvPr>
        </p:nvSpPr>
        <p:spPr>
          <a:xfrm>
            <a:off x="650079" y="1692776"/>
            <a:ext cx="9144000" cy="1304424"/>
          </a:xfrm>
        </p:spPr>
        <p:txBody>
          <a:bodyPr anchor="t">
            <a:normAutofit/>
          </a:bodyPr>
          <a:lstStyle>
            <a:lvl1pPr algn="l">
              <a:defRPr sz="3300">
                <a:solidFill>
                  <a:schemeClr val="bg1"/>
                </a:solidFill>
              </a:defRPr>
            </a:lvl1pPr>
          </a:lstStyle>
          <a:p>
            <a:r>
              <a:rPr lang="cs-CZ" dirty="0"/>
              <a:t>Kliknutím lze upravit styl.</a:t>
            </a:r>
          </a:p>
        </p:txBody>
      </p:sp>
      <p:sp>
        <p:nvSpPr>
          <p:cNvPr id="3" name="Podnadpis 2">
            <a:extLst>
              <a:ext uri="{FF2B5EF4-FFF2-40B4-BE49-F238E27FC236}">
                <a16:creationId xmlns:a16="http://schemas.microsoft.com/office/drawing/2014/main" id="{33A880A5-CC4C-E83E-2A77-2EAA9E5DFE92}"/>
              </a:ext>
            </a:extLst>
          </p:cNvPr>
          <p:cNvSpPr>
            <a:spLocks noGrp="1"/>
          </p:cNvSpPr>
          <p:nvPr>
            <p:ph type="subTitle" idx="1"/>
          </p:nvPr>
        </p:nvSpPr>
        <p:spPr>
          <a:xfrm>
            <a:off x="650079" y="3848999"/>
            <a:ext cx="9144000" cy="824601"/>
          </a:xfrm>
        </p:spPr>
        <p:txBody>
          <a:bodyPr>
            <a:normAutofit/>
          </a:bodyPr>
          <a:lstStyle>
            <a:lvl1pPr marL="0" indent="0" algn="l">
              <a:spcBef>
                <a:spcPts val="0"/>
              </a:spcBef>
              <a:buNone/>
              <a:defRPr sz="16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dirty="0"/>
              <a:t>Kliknutím můžete upravit styl předlohy.</a:t>
            </a:r>
          </a:p>
        </p:txBody>
      </p:sp>
      <p:pic>
        <p:nvPicPr>
          <p:cNvPr id="5" name="Obrázek 4">
            <a:extLst>
              <a:ext uri="{FF2B5EF4-FFF2-40B4-BE49-F238E27FC236}">
                <a16:creationId xmlns:a16="http://schemas.microsoft.com/office/drawing/2014/main" id="{EB2BB669-96AF-C460-0644-D9B33EBD9D5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8262"/>
            <a:ext cx="1370861" cy="282953"/>
          </a:xfrm>
          <a:prstGeom prst="rect">
            <a:avLst/>
          </a:prstGeom>
        </p:spPr>
      </p:pic>
    </p:spTree>
    <p:extLst>
      <p:ext uri="{BB962C8B-B14F-4D97-AF65-F5344CB8AC3E}">
        <p14:creationId xmlns:p14="http://schemas.microsoft.com/office/powerpoint/2010/main" val="1134297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5B1D0EC9-522E-7760-9533-ED823A8D61A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5A7BEC56-EE77-297B-48FC-43CFAD8E116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pic>
        <p:nvPicPr>
          <p:cNvPr id="13" name="Obrázek 12">
            <a:extLst>
              <a:ext uri="{FF2B5EF4-FFF2-40B4-BE49-F238E27FC236}">
                <a16:creationId xmlns:a16="http://schemas.microsoft.com/office/drawing/2014/main" id="{78885C40-6A50-FFD6-B978-4E000D35B9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Tree>
    <p:extLst>
      <p:ext uri="{BB962C8B-B14F-4D97-AF65-F5344CB8AC3E}">
        <p14:creationId xmlns:p14="http://schemas.microsoft.com/office/powerpoint/2010/main" val="17424291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Nadpis a obsah 2">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C78FD6-2722-2821-10E5-2E697D7B0CD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D497FA54-5776-58AE-AEC4-FAE86FE9D78B}"/>
              </a:ext>
            </a:extLst>
          </p:cNvPr>
          <p:cNvSpPr>
            <a:spLocks noGrp="1"/>
          </p:cNvSpPr>
          <p:nvPr>
            <p:ph idx="1"/>
          </p:nvPr>
        </p:nvSpPr>
        <p:spPr/>
        <p:txBody>
          <a:bodyPr/>
          <a:lstStyle>
            <a:lvl1pPr marL="0" indent="0">
              <a:lnSpc>
                <a:spcPct val="100000"/>
              </a:lnSpc>
              <a:buFontTx/>
              <a:buNone/>
              <a:defRPr/>
            </a:lvl1pPr>
            <a:lvl2pPr marL="0" indent="0">
              <a:lnSpc>
                <a:spcPct val="100000"/>
              </a:lnSpc>
              <a:spcBef>
                <a:spcPts val="800"/>
              </a:spcBef>
              <a:buNone/>
              <a:defRPr/>
            </a:lvl2pPr>
            <a:lvl3pPr marL="177800" indent="-177800">
              <a:lnSpc>
                <a:spcPct val="100000"/>
              </a:lnSpc>
              <a:defRPr/>
            </a:lvl3pPr>
            <a:lvl4pPr marL="355600" indent="-177800">
              <a:lnSpc>
                <a:spcPct val="100000"/>
              </a:lnSpc>
              <a:defRPr/>
            </a:lvl4pPr>
            <a:lvl5pPr marL="533400" indent="-177800">
              <a:lnSpc>
                <a:spcPct val="100000"/>
              </a:lnSpc>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7" name="Obrázek 6">
            <a:extLst>
              <a:ext uri="{FF2B5EF4-FFF2-40B4-BE49-F238E27FC236}">
                <a16:creationId xmlns:a16="http://schemas.microsoft.com/office/drawing/2014/main" id="{43564D70-284F-88A1-FC08-29E63F8319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8" name="Zástupný symbol pro zápatí 4">
            <a:extLst>
              <a:ext uri="{FF2B5EF4-FFF2-40B4-BE49-F238E27FC236}">
                <a16:creationId xmlns:a16="http://schemas.microsoft.com/office/drawing/2014/main" id="{B1E62B60-5FB1-9381-00CF-C665EB008B39}"/>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D7E0B353-40A5-48F9-C049-D884C812055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24090722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9BF45EE8-2365-24C4-6E7D-F72C293DBA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77ECF020-D996-697F-4779-13801850A6BC}"/>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D1159978-FAB9-CBE7-228C-DA9796E0DA3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15676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C6898E9-BDDF-2C46-A65A-B5D157FBFAEC}"/>
              </a:ext>
            </a:extLst>
          </p:cNvPr>
          <p:cNvSpPr>
            <a:spLocks noGrp="1"/>
          </p:cNvSpPr>
          <p:nvPr>
            <p:ph type="title"/>
          </p:nvPr>
        </p:nvSpPr>
        <p:spPr/>
        <p:txBody>
          <a:bodyPr/>
          <a:lstStyle/>
          <a:p>
            <a:r>
              <a:rPr lang="cs-CZ"/>
              <a:t>Kliknutím lze upravit styl.</a:t>
            </a:r>
          </a:p>
        </p:txBody>
      </p:sp>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9"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6172198" y="1825625"/>
            <a:ext cx="5181600" cy="4351338"/>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pic>
        <p:nvPicPr>
          <p:cNvPr id="8" name="Obrázek 7">
            <a:extLst>
              <a:ext uri="{FF2B5EF4-FFF2-40B4-BE49-F238E27FC236}">
                <a16:creationId xmlns:a16="http://schemas.microsoft.com/office/drawing/2014/main" id="{8CCBA954-9BEE-4D3C-C0ED-19047D66F1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7926"/>
            <a:ext cx="1370861" cy="283626"/>
          </a:xfrm>
          <a:prstGeom prst="rect">
            <a:avLst/>
          </a:prstGeom>
        </p:spPr>
      </p:pic>
      <p:sp>
        <p:nvSpPr>
          <p:cNvPr id="9" name="Zástupný symbol pro zápatí 4">
            <a:extLst>
              <a:ext uri="{FF2B5EF4-FFF2-40B4-BE49-F238E27FC236}">
                <a16:creationId xmlns:a16="http://schemas.microsoft.com/office/drawing/2014/main" id="{406CC1D3-5C60-B944-EDE9-263819023011}"/>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0D240CD1-21EB-CFB6-BC30-937FEEEB1F36}"/>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269021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Obrázek a popis">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647698" y="647700"/>
            <a:ext cx="8331201" cy="5529263"/>
          </a:xfrm>
        </p:spPr>
        <p:txBody>
          <a:bodyPr/>
          <a:lstStyle>
            <a:lvl1pPr marL="0" indent="0">
              <a:buNone/>
              <a:defRPr/>
            </a:lvl1pPr>
            <a:lvl2pPr marL="0" indent="0">
              <a:buNone/>
              <a:defRPr/>
            </a:lvl2pPr>
            <a:lvl3pPr marL="176400" indent="-176400">
              <a:defRPr/>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cs-CZ" dirty="0"/>
          </a:p>
        </p:txBody>
      </p:sp>
      <p:sp>
        <p:nvSpPr>
          <p:cNvPr id="4" name="Zástupný obsah 3">
            <a:extLst>
              <a:ext uri="{FF2B5EF4-FFF2-40B4-BE49-F238E27FC236}">
                <a16:creationId xmlns:a16="http://schemas.microsoft.com/office/drawing/2014/main" id="{B6D9E3CA-86C1-4CCA-2FC2-451A03D057C1}"/>
              </a:ext>
            </a:extLst>
          </p:cNvPr>
          <p:cNvSpPr>
            <a:spLocks noGrp="1"/>
          </p:cNvSpPr>
          <p:nvPr>
            <p:ph sz="half" idx="2"/>
          </p:nvPr>
        </p:nvSpPr>
        <p:spPr>
          <a:xfrm>
            <a:off x="9271000" y="1825625"/>
            <a:ext cx="2374900" cy="4351338"/>
          </a:xfrm>
        </p:spPr>
        <p:txBody>
          <a:bodyPr anchor="b">
            <a:normAutofit/>
          </a:bodyPr>
          <a:lstStyle>
            <a:lvl1pPr marL="0" indent="0">
              <a:buNone/>
              <a:defRPr sz="1500" b="0"/>
            </a:lvl1pPr>
            <a:lvl2pPr marL="0" indent="0">
              <a:buNone/>
              <a:defRPr sz="1500"/>
            </a:lvl2pPr>
            <a:lvl3pPr marL="176400" indent="-176400">
              <a:defRPr sz="1500"/>
            </a:lvl3pPr>
            <a:lvl4pPr marL="356400" indent="-176400">
              <a:defRPr sz="1500"/>
            </a:lvl4pPr>
            <a:lvl5pPr marL="532800" indent="-176400">
              <a:defRPr sz="1500"/>
            </a:lvl5pPr>
          </a:lstStyle>
          <a:p>
            <a:pPr lvl="0"/>
            <a:r>
              <a:rPr lang="cs-CZ"/>
              <a:t>Po kliknutí můžete upravovat styly textu v předloze.</a:t>
            </a:r>
          </a:p>
        </p:txBody>
      </p:sp>
      <p:pic>
        <p:nvPicPr>
          <p:cNvPr id="5" name="Obrázek 4">
            <a:extLst>
              <a:ext uri="{FF2B5EF4-FFF2-40B4-BE49-F238E27FC236}">
                <a16:creationId xmlns:a16="http://schemas.microsoft.com/office/drawing/2014/main" id="{18ECC450-B476-55C6-13E7-241DFDEEE9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78818" y="6456560"/>
            <a:ext cx="1370861" cy="286357"/>
          </a:xfrm>
          <a:prstGeom prst="rect">
            <a:avLst/>
          </a:prstGeom>
        </p:spPr>
      </p:pic>
      <p:sp>
        <p:nvSpPr>
          <p:cNvPr id="8" name="Zástupný symbol pro zápatí 4">
            <a:extLst>
              <a:ext uri="{FF2B5EF4-FFF2-40B4-BE49-F238E27FC236}">
                <a16:creationId xmlns:a16="http://schemas.microsoft.com/office/drawing/2014/main" id="{F0E1EB24-A4FD-400D-F98D-FB4FA830495F}"/>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5C645297-7913-9A99-1FD0-28864B28167D}"/>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54652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itát">
    <p:bg>
      <p:bgPr>
        <a:solidFill>
          <a:schemeClr val="bg1"/>
        </a:solidFill>
        <a:effectLst/>
      </p:bgPr>
    </p:bg>
    <p:spTree>
      <p:nvGrpSpPr>
        <p:cNvPr id="1" name=""/>
        <p:cNvGrpSpPr/>
        <p:nvPr/>
      </p:nvGrpSpPr>
      <p:grpSpPr>
        <a:xfrm>
          <a:off x="0" y="0"/>
          <a:ext cx="0" cy="0"/>
          <a:chOff x="0" y="0"/>
          <a:chExt cx="0" cy="0"/>
        </a:xfrm>
      </p:grpSpPr>
      <p:sp>
        <p:nvSpPr>
          <p:cNvPr id="3" name="Zástupný obsah 2">
            <a:extLst>
              <a:ext uri="{FF2B5EF4-FFF2-40B4-BE49-F238E27FC236}">
                <a16:creationId xmlns:a16="http://schemas.microsoft.com/office/drawing/2014/main" id="{078BEF76-B4E5-F95D-2B21-2DE64B7C25B0}"/>
              </a:ext>
            </a:extLst>
          </p:cNvPr>
          <p:cNvSpPr>
            <a:spLocks noGrp="1"/>
          </p:cNvSpPr>
          <p:nvPr>
            <p:ph sz="half" idx="1"/>
          </p:nvPr>
        </p:nvSpPr>
        <p:spPr>
          <a:xfrm>
            <a:off x="2847975" y="1485900"/>
            <a:ext cx="6477000" cy="4643438"/>
          </a:xfrm>
        </p:spPr>
        <p:txBody>
          <a:bodyPr/>
          <a:lstStyle>
            <a:lvl1pPr marL="0" indent="0">
              <a:lnSpc>
                <a:spcPct val="108000"/>
              </a:lnSpc>
              <a:buNone/>
              <a:defRPr/>
            </a:lvl1pPr>
            <a:lvl2pPr marL="0" indent="0">
              <a:buNone/>
              <a:defRPr sz="1700">
                <a:solidFill>
                  <a:schemeClr val="accent1"/>
                </a:solidFill>
              </a:defRPr>
            </a:lvl2pPr>
            <a:lvl3pPr marL="0" indent="0">
              <a:buNone/>
              <a:defRPr sz="1700"/>
            </a:lvl3pPr>
            <a:lvl4pPr marL="356400" indent="-176400">
              <a:defRPr/>
            </a:lvl4pPr>
            <a:lvl5pPr marL="532800" indent="-176400">
              <a:defRPr/>
            </a:lvl5pPr>
          </a:lstStyle>
          <a:p>
            <a:pPr lvl="0"/>
            <a:r>
              <a:rPr lang="cs-CZ"/>
              <a:t>Po kliknutí můžete upravovat styly textu v předloze.</a:t>
            </a:r>
          </a:p>
          <a:p>
            <a:pPr lvl="1"/>
            <a:r>
              <a:rPr lang="cs-CZ"/>
              <a:t>Druhá úroveň</a:t>
            </a:r>
          </a:p>
          <a:p>
            <a:pPr lvl="2"/>
            <a:r>
              <a:rPr lang="cs-CZ"/>
              <a:t>Třetí úroveň</a:t>
            </a:r>
          </a:p>
        </p:txBody>
      </p:sp>
      <p:pic>
        <p:nvPicPr>
          <p:cNvPr id="5" name="Obrázek 4">
            <a:extLst>
              <a:ext uri="{FF2B5EF4-FFF2-40B4-BE49-F238E27FC236}">
                <a16:creationId xmlns:a16="http://schemas.microsoft.com/office/drawing/2014/main" id="{E6896127-A932-05AF-19AA-A3EF7B493DE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9" name="Zástupný symbol pro zápatí 4">
            <a:extLst>
              <a:ext uri="{FF2B5EF4-FFF2-40B4-BE49-F238E27FC236}">
                <a16:creationId xmlns:a16="http://schemas.microsoft.com/office/drawing/2014/main" id="{3090B9CC-DBE2-DF80-DD04-267F4BDD318B}"/>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10" name="Zástupný symbol pro číslo snímku 5">
            <a:extLst>
              <a:ext uri="{FF2B5EF4-FFF2-40B4-BE49-F238E27FC236}">
                <a16:creationId xmlns:a16="http://schemas.microsoft.com/office/drawing/2014/main" id="{201E28EC-073B-84AF-FF8E-979B5D3D62F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3649589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7ABA3B-E3F6-9A92-9135-4EE08586C3C6}"/>
              </a:ext>
            </a:extLst>
          </p:cNvPr>
          <p:cNvSpPr>
            <a:spLocks noGrp="1"/>
          </p:cNvSpPr>
          <p:nvPr>
            <p:ph type="title"/>
          </p:nvPr>
        </p:nvSpPr>
        <p:spPr/>
        <p:txBody>
          <a:bodyPr/>
          <a:lstStyle/>
          <a:p>
            <a:r>
              <a:rPr lang="cs-CZ"/>
              <a:t>Kliknutím lze upravit styl.</a:t>
            </a:r>
          </a:p>
        </p:txBody>
      </p:sp>
      <p:pic>
        <p:nvPicPr>
          <p:cNvPr id="7" name="Obrázek 6">
            <a:extLst>
              <a:ext uri="{FF2B5EF4-FFF2-40B4-BE49-F238E27FC236}">
                <a16:creationId xmlns:a16="http://schemas.microsoft.com/office/drawing/2014/main" id="{A812DFB0-A8C7-0073-6389-FF363AEF1DF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8" name="Zástupný symbol pro zápatí 4">
            <a:extLst>
              <a:ext uri="{FF2B5EF4-FFF2-40B4-BE49-F238E27FC236}">
                <a16:creationId xmlns:a16="http://schemas.microsoft.com/office/drawing/2014/main" id="{011D1AA5-5182-C810-225E-97E45E4FDB17}"/>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9" name="Zástupný symbol pro číslo snímku 5">
            <a:extLst>
              <a:ext uri="{FF2B5EF4-FFF2-40B4-BE49-F238E27FC236}">
                <a16:creationId xmlns:a16="http://schemas.microsoft.com/office/drawing/2014/main" id="{BFC91CA1-2364-05B0-0F04-690A1C5B007B}"/>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2244232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79438A86-4A25-73CF-7171-B61A241DD7A7}"/>
              </a:ext>
            </a:extLst>
          </p:cNvPr>
          <p:cNvSpPr>
            <a:spLocks noGrp="1"/>
          </p:cNvSpPr>
          <p:nvPr>
            <p:ph type="dt" sz="half" idx="10"/>
          </p:nvPr>
        </p:nvSpPr>
        <p:spPr>
          <a:xfrm>
            <a:off x="838200" y="5925276"/>
            <a:ext cx="2743200" cy="365125"/>
          </a:xfrm>
          <a:prstGeom prst="rect">
            <a:avLst/>
          </a:prstGeom>
        </p:spPr>
        <p:txBody>
          <a:bodyPr/>
          <a:lstStyle/>
          <a:p>
            <a:fld id="{1A945517-90B0-4E61-B5DD-AC2B75BAD2CB}" type="datetime1">
              <a:rPr lang="cs-CZ" smtClean="0"/>
              <a:t>24.01.2025</a:t>
            </a:fld>
            <a:endParaRPr lang="cs-CZ"/>
          </a:p>
        </p:txBody>
      </p:sp>
      <p:pic>
        <p:nvPicPr>
          <p:cNvPr id="5" name="Obrázek 4">
            <a:extLst>
              <a:ext uri="{FF2B5EF4-FFF2-40B4-BE49-F238E27FC236}">
                <a16:creationId xmlns:a16="http://schemas.microsoft.com/office/drawing/2014/main" id="{501D3696-2239-C380-C5DC-7A40F1D888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687962" y="6456560"/>
            <a:ext cx="1370861" cy="286357"/>
          </a:xfrm>
          <a:prstGeom prst="rect">
            <a:avLst/>
          </a:prstGeom>
        </p:spPr>
      </p:pic>
      <p:sp>
        <p:nvSpPr>
          <p:cNvPr id="6" name="Zástupný symbol pro zápatí 4">
            <a:extLst>
              <a:ext uri="{FF2B5EF4-FFF2-40B4-BE49-F238E27FC236}">
                <a16:creationId xmlns:a16="http://schemas.microsoft.com/office/drawing/2014/main" id="{CA22F0A3-7A6F-26D0-F7E4-38F90D636C4D}"/>
              </a:ext>
            </a:extLst>
          </p:cNvPr>
          <p:cNvSpPr>
            <a:spLocks noGrp="1"/>
          </p:cNvSpPr>
          <p:nvPr>
            <p:ph type="ftr" sz="quarter" idx="11"/>
          </p:nvPr>
        </p:nvSpPr>
        <p:spPr>
          <a:xfrm>
            <a:off x="411162" y="6417177"/>
            <a:ext cx="10942637" cy="365125"/>
          </a:xfrm>
          <a:prstGeom prst="rect">
            <a:avLst/>
          </a:prstGeom>
        </p:spPr>
        <p:txBody>
          <a:bodyPr/>
          <a:lstStyle>
            <a:lvl1pPr>
              <a:defRPr>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7" name="Zástupný symbol pro číslo snímku 5">
            <a:extLst>
              <a:ext uri="{FF2B5EF4-FFF2-40B4-BE49-F238E27FC236}">
                <a16:creationId xmlns:a16="http://schemas.microsoft.com/office/drawing/2014/main" id="{70A463D7-59BA-DD1A-EE96-881BA846FA04}"/>
              </a:ext>
            </a:extLst>
          </p:cNvPr>
          <p:cNvSpPr>
            <a:spLocks noGrp="1"/>
          </p:cNvSpPr>
          <p:nvPr>
            <p:ph type="sldNum" sz="quarter" idx="12"/>
          </p:nvPr>
        </p:nvSpPr>
        <p:spPr>
          <a:xfrm>
            <a:off x="87457" y="6421831"/>
            <a:ext cx="272435" cy="365125"/>
          </a:xfrm>
          <a:prstGeom prst="rect">
            <a:avLst/>
          </a:prstGeom>
        </p:spPr>
        <p:txBody>
          <a:bodyPr/>
          <a:lstStyle>
            <a:lvl1pPr>
              <a:defRPr>
                <a:solidFill>
                  <a:schemeClr val="accent3"/>
                </a:solidFill>
              </a:defRPr>
            </a:lvl1pPr>
          </a:lstStyle>
          <a:p>
            <a:fld id="{5E608FB1-680A-4E9D-A95E-8C4CFA1B47E3}" type="slidenum">
              <a:rPr lang="cs-CZ" smtClean="0"/>
              <a:pPr/>
              <a:t>‹#›</a:t>
            </a:fld>
            <a:endParaRPr lang="cs-CZ" dirty="0"/>
          </a:p>
        </p:txBody>
      </p:sp>
    </p:spTree>
    <p:extLst>
      <p:ext uri="{BB962C8B-B14F-4D97-AF65-F5344CB8AC3E}">
        <p14:creationId xmlns:p14="http://schemas.microsoft.com/office/powerpoint/2010/main" val="18749060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61818620-6694-CE30-09D5-0385EC1EA19F}"/>
              </a:ext>
            </a:extLst>
          </p:cNvPr>
          <p:cNvSpPr>
            <a:spLocks noGrp="1"/>
          </p:cNvSpPr>
          <p:nvPr>
            <p:ph type="title"/>
          </p:nvPr>
        </p:nvSpPr>
        <p:spPr>
          <a:xfrm>
            <a:off x="647699" y="717550"/>
            <a:ext cx="10706099" cy="867861"/>
          </a:xfrm>
          <a:prstGeom prst="rect">
            <a:avLst/>
          </a:prstGeom>
        </p:spPr>
        <p:txBody>
          <a:bodyPr vert="horz" lIns="0" tIns="0" rIns="0" bIns="0" rtlCol="0" anchor="t">
            <a:normAutofit/>
          </a:bodyPr>
          <a:lstStyle/>
          <a:p>
            <a:r>
              <a:rPr lang="cs-CZ" dirty="0"/>
              <a:t>Kliknutím lze upravit styl.</a:t>
            </a:r>
          </a:p>
        </p:txBody>
      </p:sp>
      <p:sp>
        <p:nvSpPr>
          <p:cNvPr id="3" name="Zástupný text 2">
            <a:extLst>
              <a:ext uri="{FF2B5EF4-FFF2-40B4-BE49-F238E27FC236}">
                <a16:creationId xmlns:a16="http://schemas.microsoft.com/office/drawing/2014/main" id="{4A359F36-CC92-C5E0-1D93-EB04F26AAC30}"/>
              </a:ext>
            </a:extLst>
          </p:cNvPr>
          <p:cNvSpPr>
            <a:spLocks noGrp="1"/>
          </p:cNvSpPr>
          <p:nvPr>
            <p:ph type="body" idx="1"/>
          </p:nvPr>
        </p:nvSpPr>
        <p:spPr>
          <a:xfrm>
            <a:off x="647700" y="1825625"/>
            <a:ext cx="10706100" cy="4351338"/>
          </a:xfrm>
          <a:prstGeom prst="rect">
            <a:avLst/>
          </a:prstGeom>
        </p:spPr>
        <p:txBody>
          <a:bodyPr vert="horz" lIns="0" tIns="0" rIns="0" bIns="0" rtlCol="0">
            <a:normAutofit/>
          </a:bodyPr>
          <a:lstStyle/>
          <a:p>
            <a:pPr lvl="0"/>
            <a:r>
              <a:rPr lang="cs-CZ" dirty="0"/>
              <a:t>Po kliknutí můžete upravovat styly textu v předloze.</a:t>
            </a:r>
          </a:p>
          <a:p>
            <a:pPr lvl="1"/>
            <a:r>
              <a:rPr lang="cs-CZ" dirty="0"/>
              <a:t>Druhá úroveň</a:t>
            </a:r>
          </a:p>
          <a:p>
            <a:pPr lvl="2"/>
            <a:r>
              <a:rPr lang="cs-CZ" dirty="0"/>
              <a:t>Třetí úroveň</a:t>
            </a:r>
          </a:p>
          <a:p>
            <a:pPr lvl="3"/>
            <a:r>
              <a:rPr lang="cs-CZ" dirty="0"/>
              <a:t>Čtvrtá úroveň</a:t>
            </a:r>
          </a:p>
          <a:p>
            <a:pPr lvl="4"/>
            <a:r>
              <a:rPr lang="cs-CZ" dirty="0"/>
              <a:t>Pátá úroveň</a:t>
            </a:r>
          </a:p>
        </p:txBody>
      </p:sp>
      <p:sp>
        <p:nvSpPr>
          <p:cNvPr id="5" name="Zástupný symbol pro zápatí 4">
            <a:extLst>
              <a:ext uri="{FF2B5EF4-FFF2-40B4-BE49-F238E27FC236}">
                <a16:creationId xmlns:a16="http://schemas.microsoft.com/office/drawing/2014/main" id="{DD416615-ACE9-1166-FF1A-B39597AF460A}"/>
              </a:ext>
            </a:extLst>
          </p:cNvPr>
          <p:cNvSpPr>
            <a:spLocks noGrp="1"/>
          </p:cNvSpPr>
          <p:nvPr>
            <p:ph type="ftr" sz="quarter" idx="3"/>
          </p:nvPr>
        </p:nvSpPr>
        <p:spPr>
          <a:xfrm>
            <a:off x="411162" y="6417177"/>
            <a:ext cx="10942637" cy="365125"/>
          </a:xfrm>
          <a:prstGeom prst="rect">
            <a:avLst/>
          </a:prstGeom>
        </p:spPr>
        <p:txBody>
          <a:bodyPr vert="horz" lIns="0" tIns="0" rIns="0" bIns="0" rtlCol="0" anchor="ctr"/>
          <a:lstStyle>
            <a:lvl1pPr algn="l">
              <a:defRPr sz="1100">
                <a:solidFill>
                  <a:schemeClr val="accent2"/>
                </a:solidFill>
              </a:defRPr>
            </a:lvl1pPr>
          </a:lstStyle>
          <a:p>
            <a:r>
              <a:rPr lang="en-US" dirty="0"/>
              <a:t>Short name of the </a:t>
            </a:r>
            <a:r>
              <a:rPr lang="en-US" dirty="0" err="1"/>
              <a:t>powerpoint</a:t>
            </a:r>
            <a:r>
              <a:rPr lang="en-US" dirty="0"/>
              <a:t> presentation, maximum length two thirds of the page</a:t>
            </a:r>
            <a:endParaRPr lang="cs-CZ" dirty="0"/>
          </a:p>
        </p:txBody>
      </p:sp>
      <p:sp>
        <p:nvSpPr>
          <p:cNvPr id="6" name="Zástupný symbol pro číslo snímku 5">
            <a:extLst>
              <a:ext uri="{FF2B5EF4-FFF2-40B4-BE49-F238E27FC236}">
                <a16:creationId xmlns:a16="http://schemas.microsoft.com/office/drawing/2014/main" id="{762E3233-1704-433C-8B0E-4C03A48D495B}"/>
              </a:ext>
            </a:extLst>
          </p:cNvPr>
          <p:cNvSpPr>
            <a:spLocks noGrp="1"/>
          </p:cNvSpPr>
          <p:nvPr>
            <p:ph type="sldNum" sz="quarter" idx="4"/>
          </p:nvPr>
        </p:nvSpPr>
        <p:spPr>
          <a:xfrm>
            <a:off x="101600" y="6420491"/>
            <a:ext cx="272435" cy="365125"/>
          </a:xfrm>
          <a:prstGeom prst="rect">
            <a:avLst/>
          </a:prstGeom>
        </p:spPr>
        <p:txBody>
          <a:bodyPr vert="horz" lIns="0" tIns="0" rIns="0" bIns="0" rtlCol="0" anchor="ctr"/>
          <a:lstStyle>
            <a:lvl1pPr algn="r">
              <a:defRPr sz="1100" b="1">
                <a:solidFill>
                  <a:schemeClr val="accent3"/>
                </a:solidFill>
              </a:defRPr>
            </a:lvl1pPr>
          </a:lstStyle>
          <a:p>
            <a:fld id="{5E608FB1-680A-4E9D-A95E-8C4CFA1B47E3}" type="slidenum">
              <a:rPr lang="cs-CZ" smtClean="0"/>
              <a:pPr/>
              <a:t>‹#›</a:t>
            </a:fld>
            <a:endParaRPr lang="cs-CZ" dirty="0"/>
          </a:p>
        </p:txBody>
      </p:sp>
      <p:sp>
        <p:nvSpPr>
          <p:cNvPr id="33" name="TextovéPole 32">
            <a:extLst>
              <a:ext uri="{FF2B5EF4-FFF2-40B4-BE49-F238E27FC236}">
                <a16:creationId xmlns:a16="http://schemas.microsoft.com/office/drawing/2014/main" id="{B52155B1-7D35-8CBF-21B4-8799EABA85C0}"/>
              </a:ext>
            </a:extLst>
          </p:cNvPr>
          <p:cNvSpPr txBox="1"/>
          <p:nvPr userDrawn="1"/>
        </p:nvSpPr>
        <p:spPr>
          <a:xfrm>
            <a:off x="337165" y="6498434"/>
            <a:ext cx="36870" cy="169277"/>
          </a:xfrm>
          <a:prstGeom prst="rect">
            <a:avLst/>
          </a:prstGeom>
          <a:noFill/>
        </p:spPr>
        <p:txBody>
          <a:bodyPr wrap="none" lIns="0" tIns="0" rIns="0" bIns="0" rtlCol="0">
            <a:spAutoFit/>
          </a:bodyPr>
          <a:lstStyle/>
          <a:p>
            <a:r>
              <a:rPr lang="cs-CZ" sz="1100" dirty="0">
                <a:solidFill>
                  <a:schemeClr val="tx2"/>
                </a:solidFill>
              </a:rPr>
              <a:t>|</a:t>
            </a:r>
          </a:p>
        </p:txBody>
      </p:sp>
    </p:spTree>
    <p:extLst>
      <p:ext uri="{BB962C8B-B14F-4D97-AF65-F5344CB8AC3E}">
        <p14:creationId xmlns:p14="http://schemas.microsoft.com/office/powerpoint/2010/main" val="1033977603"/>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5" r:id="rId3"/>
    <p:sldLayoutId id="2147483666" r:id="rId4"/>
    <p:sldLayoutId id="2147483650" r:id="rId5"/>
    <p:sldLayoutId id="2147483660" r:id="rId6"/>
    <p:sldLayoutId id="2147483652" r:id="rId7"/>
    <p:sldLayoutId id="2147483661" r:id="rId8"/>
    <p:sldLayoutId id="2147483662" r:id="rId9"/>
    <p:sldLayoutId id="2147483663" r:id="rId10"/>
    <p:sldLayoutId id="2147483654" r:id="rId11"/>
    <p:sldLayoutId id="2147483655" r:id="rId12"/>
  </p:sldLayoutIdLst>
  <p:hf hdr="0" dt="0"/>
  <p:txStyles>
    <p:titleStyle>
      <a:lvl1pPr algn="l" defTabSz="914400" rtl="0" eaLnBrk="1" latinLnBrk="0" hangingPunct="1">
        <a:lnSpc>
          <a:spcPct val="90000"/>
        </a:lnSpc>
        <a:spcBef>
          <a:spcPct val="0"/>
        </a:spcBef>
        <a:buNone/>
        <a:defRPr sz="3100" kern="1200" cap="all" baseline="0">
          <a:solidFill>
            <a:schemeClr val="accent1"/>
          </a:solidFill>
          <a:latin typeface="+mj-lt"/>
          <a:ea typeface="+mj-ea"/>
          <a:cs typeface="+mj-cs"/>
        </a:defRPr>
      </a:lvl1pPr>
    </p:titleStyle>
    <p:bodyStyle>
      <a:lvl1pPr marL="266700" indent="-266700" algn="l" defTabSz="914400" rtl="0" eaLnBrk="1" latinLnBrk="0" hangingPunct="1">
        <a:lnSpc>
          <a:spcPct val="100000"/>
        </a:lnSpc>
        <a:spcBef>
          <a:spcPts val="1000"/>
        </a:spcBef>
        <a:buFont typeface="Arial" panose="020B0604020202020204" pitchFamily="34" charset="0"/>
        <a:buChar char="•"/>
        <a:defRPr sz="2200" b="1" kern="1200">
          <a:solidFill>
            <a:schemeClr val="accent2"/>
          </a:solidFill>
          <a:latin typeface="+mn-lt"/>
          <a:ea typeface="+mn-ea"/>
          <a:cs typeface="+mn-cs"/>
        </a:defRPr>
      </a:lvl1pPr>
      <a:lvl2pPr marL="542925" indent="-276225"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buFont typeface="Arial" panose="020B0604020202020204" pitchFamily="34" charset="0"/>
        <a:buChar char="•"/>
        <a:defRPr sz="1700" kern="1200">
          <a:solidFill>
            <a:schemeClr val="tx2"/>
          </a:solidFill>
          <a:latin typeface="+mn-lt"/>
          <a:ea typeface="+mn-ea"/>
          <a:cs typeface="+mn-cs"/>
        </a:defRPr>
      </a:lvl3pPr>
      <a:lvl4pPr marL="1076325" indent="-266700" algn="l" defTabSz="914400" rtl="0" eaLnBrk="1" latinLnBrk="0" hangingPunct="1">
        <a:lnSpc>
          <a:spcPct val="100000"/>
        </a:lnSpc>
        <a:spcBef>
          <a:spcPts val="1000"/>
        </a:spcBef>
        <a:buFont typeface="Arial" panose="020B0604020202020204" pitchFamily="34" charset="0"/>
        <a:buChar char="•"/>
        <a:defRPr sz="15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ctrTitle"/>
          </p:nvPr>
        </p:nvSpPr>
        <p:spPr/>
        <p:txBody>
          <a:bodyPr/>
          <a:lstStyle/>
          <a:p>
            <a:r>
              <a:rPr lang="cs-CZ"/>
              <a:t>Duševní vlastnictví v pracovněprávních vztazích</a:t>
            </a:r>
          </a:p>
          <a:p>
            <a:r>
              <a:rPr sz="2200" lang="cs-CZ"/>
              <a:t>Lekce 10 · Zahraniční systémy a rozhodné právo</a:t>
            </a:r>
          </a:p>
        </p:txBody>
      </p:sp>
      <p:sp>
        <p:nvSpPr>
          <p:cNvPr id="3" name="Subtitle 2"/>
          <p:cNvSpPr>
            <a:spLocks noGrp="1"/>
          </p:cNvSpPr>
          <p:nvPr>
            <p:ph type="subTitle" idx="1"/>
          </p:nvPr>
        </p:nvSpPr>
        <p:spPr/>
        <p:txBody>
          <a:bodyPr/>
          <a:lstStyle/>
          <a:p>
            <a:r>
              <a:rPr b="1" lang="cs-CZ"/>
              <a:t>JUDr. Ján Matejka, Ph.D.</a:t>
            </a:r>
          </a:p>
          <a:p>
            <a:r>
              <a:rPr sz="1200" lang="cs-CZ"/>
              <a:t>CEVRO Univerzita · 60 minut (úvodní situace, výklad, diskuse) · právní stav k 28. 9. 2026</a:t>
            </a:r>
          </a:p>
        </p:txBody>
      </p:sp>
      <p:sp>
        <p:nvSpPr>
          <p:cNvPr id="4" name="Datum"/>
          <p:cNvSpPr txBox="1"/>
          <p:nvPr/>
        </p:nvSpPr>
        <p:spPr>
          <a:xfrm>
            <a:off x="649288" y="5994401"/>
            <a:ext cx="1244600" cy="246221"/>
          </a:xfrm>
          <a:prstGeom prst="rect">
            <a:avLst/>
          </a:prstGeom>
          <a:noFill/>
        </p:spPr>
        <p:txBody>
          <a:bodyPr wrap="none" lIns="0" rIns="0" tIns="0" bIns="0">
            <a:spAutoFit/>
          </a:bodyPr>
          <a:lstStyle/>
          <a:p>
            <a:r>
              <a:rPr sz="1600">
                <a:solidFill>
                  <a:srgbClr val="FFFFFF"/>
                </a:solidFill>
              </a:rPr>
              <a:t>28 | 9 |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Cíle lekce: právo přes hranice</a:t>
            </a:r>
          </a:p>
        </p:txBody>
      </p:sp>
      <p:sp>
        <p:nvSpPr>
          <p:cNvPr id="3" name="Content Placeholder 2"/>
          <p:cNvSpPr>
            <a:spLocks noGrp="1"/>
          </p:cNvSpPr>
          <p:nvPr>
            <p:ph idx="1"/>
          </p:nvPr>
        </p:nvSpPr>
        <p:spPr/>
        <p:txBody>
          <a:bodyPr wrap="square"/>
          <a:lstStyle/>
          <a:p>
            <a:pPr/>
            <a:r>
              <a:rPr lang="cs-CZ"/>
              <a:t>Po této lekci dokážete</a:t>
            </a:r>
          </a:p>
          <a:p>
            <a:pPr lvl="2"/>
            <a:r>
              <a:rPr sz="1600" b="1" lang="cs-CZ"/>
              <a:t>Rozlišit</a:t>
            </a:r>
            <a:r>
              <a:rPr sz="1600" lang="cs-CZ"/>
              <a:t> čtyři kolizní otázky – první nositel práva, vztah zaměstnanec–zaměstnavatel, porušení práva, příslušný soud – a přiřadit jim pravidlo (teritorialita a čl. 60 EPC; Řím I čl. 8; Řím II čl. 8; Brusel I bis)</a:t>
            </a:r>
          </a:p>
          <a:p>
            <a:pPr lvl="2"/>
            <a:r>
              <a:rPr sz="1600" lang="cs-CZ" b="1"/>
              <a:t>Porovnat</a:t>
            </a:r>
            <a:r>
              <a:rPr sz="1600" lang="cs-CZ"/>
              <a:t> hlavní zahraniční modely zaměstnaneckého vynálezu: německý ArbnErfG, rakouský a slovenský patentový zákon, britský Patents Act 1977 a americký smluvní model</a:t>
            </a:r>
          </a:p>
          <a:p>
            <a:pPr lvl="2"/>
            <a:r>
              <a:rPr sz="1600" b="1" lang="cs-CZ"/>
              <a:t>Aplikovat</a:t>
            </a:r>
            <a:r>
              <a:rPr sz="1600" lang="cs-CZ"/>
              <a:t> čl. 8 nařízení Řím I na doložky o duševním vlastnictví: co volba práva smí a co zaměstnanci odebrat nemůže</a:t>
            </a:r>
          </a:p>
          <a:p>
            <a:pPr lvl="2"/>
            <a:r>
              <a:rPr sz="1600" b="1" lang="cs-CZ"/>
              <a:t>Vyřešit</a:t>
            </a:r>
            <a:r>
              <a:rPr sz="1600" lang="cs-CZ"/>
              <a:t> praktické situace: práce na dálku z jiného státu, celoskupinové převodní smlouvy, příslušnost soudů, mezinárodní zápis známek (Madrid) a vzorů (Haag)</a:t>
            </a:r>
          </a:p>
          <a:p>
            <a:pPr lvl="1">
              <a:spcBef>
                <a:spcPts val="1400"/>
              </a:spcBef>
            </a:pPr>
            <a:r>
              <a:rPr sz="1500" lang="cs-CZ"/>
              <a:t>Dnes neřešíme licenční smlouvy (L11), daně a sociální pojištění při přeshraniční práci ani řízení před zahraničními úřady.</a:t>
            </a:r>
          </a:p>
        </p:txBody>
      </p:sp>
      <p:sp>
        <p:nvSpPr>
          <p:cNvPr id="4"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5" name="Číslo snímku"/>
          <p:cNvSpPr>
            <a:spLocks noGrp="1"/>
          </p:cNvSpPr>
          <p:nvPr>
            <p:ph type="sldNum" sz="quarter" idx="12"/>
          </p:nvPr>
        </p:nvSpPr>
        <p:spPr/>
        <p:txBody>
          <a:bodyPr/>
          <a:lstStyle/>
          <a:p>
            <a:fld id="{6F7C7224-4326-4109-B250-76D7F34799D6}"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Úvodní situace: tři smlouvy, tři práva</a:t>
            </a:r>
          </a:p>
        </p:txBody>
      </p:sp>
      <p:sp>
        <p:nvSpPr>
          <p:cNvPr id="3" name="Content Placeholder 2"/>
          <p:cNvSpPr>
            <a:spLocks noGrp="1"/>
          </p:cNvSpPr>
          <p:nvPr>
            <p:ph idx="1"/>
          </p:nvPr>
        </p:nvSpPr>
        <p:spPr/>
        <p:txBody>
          <a:bodyPr wrap="square"/>
          <a:lstStyle/>
          <a:p>
            <a:pPr/>
            <a:r>
              <a:rPr lang="cs-CZ"/>
              <a:t>Česká softwarová firma s pobočkou v Berlíně (modelová situace)</a:t>
            </a:r>
          </a:p>
          <a:p>
            <a:pPr lvl="2"/>
            <a:r>
              <a:rPr lang="cs-CZ" b="1"/>
              <a:t>Vývojář v Berlíně</a:t>
            </a:r>
            <a:r>
              <a:rPr lang="cs-CZ"/>
              <a:t>: německá pracovní smlouva podle skupinové šablony – volba českého práva a doložka „veškeré vynálezy náleží zaměstnavateli bez nároku na zvláštní odměnu“</a:t>
            </a:r>
          </a:p>
          <a:p>
            <a:pPr lvl="2"/>
            <a:r>
              <a:rPr lang="cs-CZ" b="1"/>
              <a:t>Programátorka</a:t>
            </a:r>
            <a:r>
              <a:rPr lang="cs-CZ"/>
              <a:t> od ledna pracuje čtyři dny v týdnu z Vídně; smlouva česká, bez volby práva</a:t>
            </a:r>
          </a:p>
          <a:p>
            <a:pPr lvl="2"/>
            <a:r>
              <a:rPr b="1" lang="cs-CZ"/>
              <a:t>Investor z USA</a:t>
            </a:r>
            <a:r>
              <a:rPr lang="cs-CZ"/>
              <a:t> žádá, aby všichni podepsali převodní smlouvu podle práva Kalifornie se soudy v San Franciscu</a:t>
            </a:r>
          </a:p>
          <a:p>
            <a:pPr lvl="1">
              <a:spcBef>
                <a:spcPts val="1400"/>
              </a:spcBef>
            </a:pPr>
            <a:r>
              <a:rPr sz="1700" lang="cs-CZ" b="1"/>
              <a:t>Kterým právem se řídí nárok berlínského vývojáře na odměnu za vynález? (a) českým – bylo zvoleno · (b) německým – tam obvykle pracuje a jeho ochranu volba neodstraní · (c) žádným – odměnu smlouva vyloučila. Hlasujte; vrátíme se k tomu na konci.</a:t>
            </a:r>
          </a:p>
        </p:txBody>
      </p:sp>
      <p:sp>
        <p:nvSpPr>
          <p:cNvPr id="4"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5" name="Číslo snímku"/>
          <p:cNvSpPr>
            <a:spLocks noGrp="1"/>
          </p:cNvSpPr>
          <p:nvPr>
            <p:ph type="sldNum" sz="quarter" idx="12"/>
          </p:nvPr>
        </p:nvSpPr>
        <p:spPr/>
        <p:txBody>
          <a:bodyPr/>
          <a:lstStyle/>
          <a:p>
            <a:fld id="{BA7D7AF3-C94C-4BFE-9C9E-01A0AE68A911}"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Čtyři otázky, čtyři kolizní pravidla</a:t>
            </a:r>
          </a:p>
        </p:txBody>
      </p:sp>
      <p:sp>
        <p:nvSpPr>
          <p:cNvPr id="3"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4" name="Číslo snímku"/>
          <p:cNvSpPr>
            <a:spLocks noGrp="1"/>
          </p:cNvSpPr>
          <p:nvPr>
            <p:ph type="sldNum" sz="quarter" idx="12"/>
          </p:nvPr>
        </p:nvSpPr>
        <p:spPr/>
        <p:txBody>
          <a:bodyPr/>
          <a:lstStyle/>
          <a:p>
            <a:fld id="{630BA1D9-9D1B-4847-92AF-235424A3B318}"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sp>
        <p:nvSpPr>
          <p:cNvPr id="6" name="Blok"/>
          <p:cNvSpPr/>
          <p:nvPr/>
        </p:nvSpPr>
        <p:spPr>
          <a:xfrm>
            <a:off x="649224" y="1691640"/>
            <a:ext cx="2606040" cy="54864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50" b="1" lang="cs-CZ">
                <a:solidFill>
                  <a:srgbClr val="FFFFFF"/>
                </a:solidFill>
              </a:rPr>
              <a:t>1 · KOMU VÝSLEDEK PATŘÍ</a:t>
            </a:r>
          </a:p>
        </p:txBody>
      </p:sp>
      <p:sp>
        <p:nvSpPr>
          <p:cNvPr id="7" name="Blok"/>
          <p:cNvSpPr/>
          <p:nvPr/>
        </p:nvSpPr>
        <p:spPr>
          <a:xfrm>
            <a:off x="649224" y="2286000"/>
            <a:ext cx="2606040" cy="205740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50" lang="cs-CZ">
                <a:solidFill>
                  <a:srgbClr val="000000"/>
                </a:solidFill>
              </a:rPr>
              <a:t>první nositel práva</a:t>
            </a:r>
          </a:p>
          <a:p>
            <a:pPr algn="l"/>
            <a:r>
              <a:rPr sz="1250" lang="cs-CZ">
                <a:solidFill>
                  <a:srgbClr val="000000"/>
                </a:solidFill>
              </a:rPr>
              <a:t>· evropský patent: právo státu </a:t>
            </a:r>
            <a:r>
              <a:rPr sz="1250" b="1" lang="cs-CZ">
                <a:solidFill>
                  <a:srgbClr val="000000"/>
                </a:solidFill>
              </a:rPr>
              <a:t>převážného zaměstnání</a:t>
            </a:r>
            <a:r>
              <a:rPr sz="1250" lang="cs-CZ">
                <a:solidFill>
                  <a:srgbClr val="000000"/>
                </a:solidFill>
              </a:rPr>
              <a:t> (čl. 60 odst. 1 EPC)</a:t>
            </a:r>
          </a:p>
          <a:p>
            <a:pPr algn="l"/>
            <a:r>
              <a:rPr sz="1250" lang="cs-CZ">
                <a:solidFill>
                  <a:srgbClr val="000000"/>
                </a:solidFill>
              </a:rPr>
              <a:t>· ostatní práva: právo státu, který je přiznává a chrání (§ 80 ZMPS) → </a:t>
            </a:r>
            <a:r>
              <a:rPr sz="1250" b="1" lang="cs-CZ">
                <a:solidFill>
                  <a:srgbClr val="000000"/>
                </a:solidFill>
              </a:rPr>
              <a:t>pro každý stát zvlášť</a:t>
            </a:r>
          </a:p>
        </p:txBody>
      </p:sp>
      <p:sp>
        <p:nvSpPr>
          <p:cNvPr id="8" name="Blok"/>
          <p:cNvSpPr/>
          <p:nvPr/>
        </p:nvSpPr>
        <p:spPr>
          <a:xfrm>
            <a:off x="3410712" y="1691640"/>
            <a:ext cx="2606040" cy="548640"/>
          </a:xfrm>
          <a:prstGeom prst="roundRect">
            <a:avLst/>
          </a:prstGeom>
          <a:solidFill>
            <a:srgbClr val="EA8B2D"/>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50" b="1" lang="cs-CZ">
                <a:solidFill>
                  <a:srgbClr val="FFFFFF"/>
                </a:solidFill>
              </a:rPr>
              <a:t>2 · CO SI STRANY DLUŽÍ</a:t>
            </a:r>
          </a:p>
        </p:txBody>
      </p:sp>
      <p:sp>
        <p:nvSpPr>
          <p:cNvPr id="9" name="Blok"/>
          <p:cNvSpPr/>
          <p:nvPr/>
        </p:nvSpPr>
        <p:spPr>
          <a:xfrm>
            <a:off x="3410712" y="2286000"/>
            <a:ext cx="2606040" cy="205740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50" lang="cs-CZ">
                <a:solidFill>
                  <a:srgbClr val="000000"/>
                </a:solidFill>
              </a:rPr>
              <a:t>oznámení, mlčenlivost, součinnost, </a:t>
            </a:r>
            <a:r>
              <a:rPr sz="1250" b="1" lang="cs-CZ">
                <a:solidFill>
                  <a:srgbClr val="000000"/>
                </a:solidFill>
              </a:rPr>
              <a:t>odměna</a:t>
            </a:r>
          </a:p>
          <a:p>
            <a:pPr algn="l"/>
            <a:r>
              <a:rPr sz="1250" lang="cs-CZ">
                <a:solidFill>
                  <a:srgbClr val="000000"/>
                </a:solidFill>
              </a:rPr>
              <a:t>· pracovní statut: </a:t>
            </a:r>
            <a:r>
              <a:rPr sz="1250" b="1" lang="cs-CZ">
                <a:solidFill>
                  <a:srgbClr val="000000"/>
                </a:solidFill>
              </a:rPr>
              <a:t>Řím I čl. 8</a:t>
            </a:r>
          </a:p>
          <a:p>
            <a:pPr algn="l"/>
            <a:r>
              <a:rPr sz="1250" lang="cs-CZ">
                <a:solidFill>
                  <a:srgbClr val="000000"/>
                </a:solidFill>
              </a:rPr>
              <a:t>· volba práva + ochranná ustanovení práva použitelného bez volby</a:t>
            </a:r>
          </a:p>
        </p:txBody>
      </p:sp>
      <p:sp>
        <p:nvSpPr>
          <p:cNvPr id="10" name="Blok"/>
          <p:cNvSpPr/>
          <p:nvPr/>
        </p:nvSpPr>
        <p:spPr>
          <a:xfrm>
            <a:off x="6172200" y="1691640"/>
            <a:ext cx="2606040" cy="548640"/>
          </a:xfrm>
          <a:prstGeom prst="roundRect">
            <a:avLst/>
          </a:prstGeom>
          <a:solidFill>
            <a:srgbClr val="B9AFC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50" b="1" lang="cs-CZ">
                <a:solidFill>
                  <a:srgbClr val="000000"/>
                </a:solidFill>
              </a:rPr>
              <a:t>3 · PORUŠENÍ PRÁVA</a:t>
            </a:r>
          </a:p>
        </p:txBody>
      </p:sp>
      <p:sp>
        <p:nvSpPr>
          <p:cNvPr id="11" name="Blok"/>
          <p:cNvSpPr/>
          <p:nvPr/>
        </p:nvSpPr>
        <p:spPr>
          <a:xfrm>
            <a:off x="6172200" y="2286000"/>
            <a:ext cx="2606040" cy="205740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50" lang="cs-CZ">
                <a:solidFill>
                  <a:srgbClr val="000000"/>
                </a:solidFill>
              </a:rPr>
              <a:t>třetí osobou</a:t>
            </a:r>
          </a:p>
          <a:p>
            <a:pPr algn="l"/>
            <a:r>
              <a:rPr sz="1250" lang="cs-CZ">
                <a:solidFill>
                  <a:srgbClr val="000000"/>
                </a:solidFill>
              </a:rPr>
              <a:t>· </a:t>
            </a:r>
            <a:r>
              <a:rPr sz="1250" b="1" lang="cs-CZ">
                <a:solidFill>
                  <a:srgbClr val="000000"/>
                </a:solidFill>
              </a:rPr>
              <a:t>Řím II čl. 8</a:t>
            </a:r>
            <a:r>
              <a:rPr sz="1250" lang="cs-CZ">
                <a:solidFill>
                  <a:srgbClr val="000000"/>
                </a:solidFill>
              </a:rPr>
              <a:t>: právo země, pro kterou se ochrana uplatňuje</a:t>
            </a:r>
          </a:p>
          <a:p>
            <a:pPr algn="l"/>
            <a:r>
              <a:rPr sz="1250" lang="cs-CZ">
                <a:solidFill>
                  <a:srgbClr val="000000"/>
                </a:solidFill>
              </a:rPr>
              <a:t>· volba práva vyloučena (odst. 3)</a:t>
            </a:r>
          </a:p>
          <a:p>
            <a:pPr algn="l"/>
            <a:r>
              <a:rPr sz="1250" lang="cs-CZ">
                <a:solidFill>
                  <a:srgbClr val="000000"/>
                </a:solidFill>
              </a:rPr>
              <a:t>· jednotná práva EU: unijní akt + země porušení (odst. 2)</a:t>
            </a:r>
          </a:p>
        </p:txBody>
      </p:sp>
      <p:sp>
        <p:nvSpPr>
          <p:cNvPr id="12" name="Blok"/>
          <p:cNvSpPr/>
          <p:nvPr/>
        </p:nvSpPr>
        <p:spPr>
          <a:xfrm>
            <a:off x="8933688" y="1691640"/>
            <a:ext cx="2606040" cy="548640"/>
          </a:xfrm>
          <a:prstGeom prst="roundRect">
            <a:avLst/>
          </a:prstGeom>
          <a:solidFill>
            <a:srgbClr val="E7E6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ctr"/>
            <a:r>
              <a:rPr sz="1150" b="1" lang="cs-CZ">
                <a:solidFill>
                  <a:srgbClr val="000000"/>
                </a:solidFill>
              </a:rPr>
              <a:t>4 · KTERÝ SOUD</a:t>
            </a:r>
          </a:p>
        </p:txBody>
      </p:sp>
      <p:sp>
        <p:nvSpPr>
          <p:cNvPr id="13" name="Blok"/>
          <p:cNvSpPr/>
          <p:nvPr/>
        </p:nvSpPr>
        <p:spPr>
          <a:xfrm>
            <a:off x="8933688" y="2286000"/>
            <a:ext cx="2606040" cy="205740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73152" rIns="73152"/>
          <a:lstStyle/>
          <a:p>
            <a:pPr algn="l"/>
            <a:r>
              <a:rPr sz="1250" b="1" lang="cs-CZ">
                <a:solidFill>
                  <a:srgbClr val="000000"/>
                </a:solidFill>
              </a:rPr>
              <a:t>Brusel I bis</a:t>
            </a:r>
          </a:p>
          <a:p>
            <a:pPr algn="l"/>
            <a:r>
              <a:rPr sz="1250" lang="cs-CZ">
                <a:solidFill>
                  <a:srgbClr val="000000"/>
                </a:solidFill>
              </a:rPr>
              <a:t>· pracovní spory: čl. 20–23</a:t>
            </a:r>
          </a:p>
          <a:p>
            <a:pPr algn="l"/>
            <a:r>
              <a:rPr sz="1250" lang="cs-CZ">
                <a:solidFill>
                  <a:srgbClr val="000000"/>
                </a:solidFill>
              </a:rPr>
              <a:t>· zápis a platnost: čl. 24 bod 4</a:t>
            </a:r>
          </a:p>
          <a:p>
            <a:pPr algn="l"/>
            <a:r>
              <a:rPr sz="1250" lang="cs-CZ">
                <a:solidFill>
                  <a:srgbClr val="000000"/>
                </a:solidFill>
              </a:rPr>
              <a:t>· porušení: čl. 4, čl. 7 bod 2</a:t>
            </a:r>
          </a:p>
          <a:p>
            <a:pPr algn="l"/>
            <a:r>
              <a:rPr sz="1250" lang="cs-CZ">
                <a:solidFill>
                  <a:srgbClr val="000000"/>
                </a:solidFill>
              </a:rPr>
              <a:t>· právo na evropský patent: Protokol o uznávání</a:t>
            </a:r>
          </a:p>
        </p:txBody>
      </p:sp>
      <p:sp>
        <p:nvSpPr>
          <p:cNvPr id="14" name="Blok"/>
          <p:cNvSpPr/>
          <p:nvPr/>
        </p:nvSpPr>
        <p:spPr>
          <a:xfrm>
            <a:off x="649224" y="4480560"/>
            <a:ext cx="10890504" cy="731520"/>
          </a:xfrm>
          <a:prstGeom prst="roundRect">
            <a:avLst/>
          </a:prstGeom>
          <a:solidFill>
            <a:srgbClr val="50386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00" lang="cs-CZ">
                <a:solidFill>
                  <a:srgbClr val="FFFFFF"/>
                </a:solidFill>
              </a:rPr>
              <a:t>Jeden vynález zaměstnance v Berlíně, čtyři práva: </a:t>
            </a:r>
            <a:r>
              <a:rPr sz="1200" lang="cs-CZ" b="1">
                <a:solidFill>
                  <a:srgbClr val="FFFFFF"/>
                </a:solidFill>
              </a:rPr>
              <a:t>právo na patent</a:t>
            </a:r>
            <a:r>
              <a:rPr sz="1200" lang="cs-CZ">
                <a:solidFill>
                  <a:srgbClr val="FFFFFF"/>
                </a:solidFill>
              </a:rPr>
              <a:t> podle německého práva · </a:t>
            </a:r>
            <a:r>
              <a:rPr sz="1200" lang="cs-CZ" b="1">
                <a:solidFill>
                  <a:srgbClr val="FFFFFF"/>
                </a:solidFill>
              </a:rPr>
              <a:t>odměna</a:t>
            </a:r>
            <a:r>
              <a:rPr sz="1200" lang="cs-CZ">
                <a:solidFill>
                  <a:srgbClr val="FFFFFF"/>
                </a:solidFill>
              </a:rPr>
              <a:t> podle německého práva i přes volbu českého · </a:t>
            </a:r>
            <a:r>
              <a:rPr sz="1200" lang="cs-CZ" b="1">
                <a:solidFill>
                  <a:srgbClr val="FFFFFF"/>
                </a:solidFill>
              </a:rPr>
              <a:t>porušení</a:t>
            </a:r>
            <a:r>
              <a:rPr sz="1200" lang="cs-CZ">
                <a:solidFill>
                  <a:srgbClr val="FFFFFF"/>
                </a:solidFill>
              </a:rPr>
              <a:t> v Rakousku podle rakouského práva · </a:t>
            </a:r>
            <a:r>
              <a:rPr sz="1200" lang="cs-CZ" b="1">
                <a:solidFill>
                  <a:srgbClr val="FFFFFF"/>
                </a:solidFill>
              </a:rPr>
              <a:t>žaloba</a:t>
            </a:r>
            <a:r>
              <a:rPr sz="1200" lang="cs-CZ">
                <a:solidFill>
                  <a:srgbClr val="FFFFFF"/>
                </a:solidFill>
              </a:rPr>
              <a:t> o odměnu v Německu nebo v ČR</a:t>
            </a:r>
          </a:p>
        </p:txBody>
      </p:sp>
      <p:sp>
        <p:nvSpPr>
          <p:cNvPr id="15" name="Text"/>
          <p:cNvSpPr txBox="1"/>
          <p:nvPr/>
        </p:nvSpPr>
        <p:spPr>
          <a:xfrm>
            <a:off x="649224" y="5303520"/>
            <a:ext cx="10881360" cy="502920"/>
          </a:xfrm>
          <a:prstGeom prst="rect">
            <a:avLst/>
          </a:prstGeom>
          <a:noFill/>
        </p:spPr>
        <p:txBody>
          <a:bodyPr wrap="square" lIns="0" rIns="0" tIns="0" bIns="0">
            <a:spAutoFit/>
          </a:bodyPr>
          <a:lstStyle/>
          <a:p>
            <a:pPr algn="l"/>
            <a:r>
              <a:rPr sz="1200" lang="cs-CZ">
                <a:solidFill>
                  <a:srgbClr val="50386F"/>
                </a:solidFill>
              </a:rPr>
              <a:t>Hranice mezi otázkou 1 a 2 je sporná: patří nárok na odměnu za vynález k pracovnímu statutu, nebo k patentovému? Převažující přístup jej řadí k pracovnímu statutu (výklad).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Právo k výsledku: zásada teritoriality</a:t>
            </a:r>
          </a:p>
        </p:txBody>
      </p:sp>
      <p:sp>
        <p:nvSpPr>
          <p:cNvPr id="3"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4" name="Číslo snímku"/>
          <p:cNvSpPr>
            <a:spLocks noGrp="1"/>
          </p:cNvSpPr>
          <p:nvPr>
            <p:ph type="sldNum" sz="quarter" idx="12"/>
          </p:nvPr>
        </p:nvSpPr>
        <p:spPr/>
        <p:txBody>
          <a:bodyPr/>
          <a:lstStyle/>
          <a:p>
            <a:fld id="{36F887AC-65AD-441E-9282-C8A853DC5CAA}"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graphicFrame>
        <p:nvGraphicFramePr>
          <p:cNvPr id="6" name="Tabulka"/>
          <p:cNvGraphicFramePr>
            <a:graphicFrameLocks noGrp="1"/>
          </p:cNvGraphicFramePr>
          <p:nvPr/>
        </p:nvGraphicFramePr>
        <p:xfrm>
          <a:off x="649224" y="1691640"/>
          <a:ext cx="10881360" cy="3968496"/>
        </p:xfrm>
        <a:graphic>
          <a:graphicData uri="http://schemas.openxmlformats.org/drawingml/2006/table">
            <a:tbl>
              <a:tblPr firstRow="1" bandRow="1">
                <a:tableStyleId>{21E4AEA4-8DFA-4A89-87EB-49C32662AFE0}</a:tableStyleId>
              </a:tblPr>
              <a:tblGrid>
                <a:gridCol w="1737360"/>
                <a:gridCol w="3840480"/>
                <a:gridCol w="2377440"/>
                <a:gridCol w="2926080"/>
              </a:tblGrid>
              <a:tr h="566928">
                <a:tc>
                  <a:txBody>
                    <a:bodyPr wrap="square"/>
                    <a:lstStyle/>
                    <a:p>
                      <a:r>
                        <a:rPr sz="1050" b="1" lang="cs-CZ">
                          <a:solidFill>
                            <a:srgbClr val="FFFFFF"/>
                          </a:solidFill>
                        </a:rPr>
                        <a:t>Předmět</a:t>
                      </a:r>
                    </a:p>
                  </a:txBody>
                  <a:tcPr anchor="ctr" marL="54864" marR="54864" marT="27432" marB="27432"/>
                </a:tc>
                <a:tc>
                  <a:txBody>
                    <a:bodyPr wrap="square"/>
                    <a:lstStyle/>
                    <a:p>
                      <a:r>
                        <a:rPr sz="1050" b="1" lang="cs-CZ">
                          <a:solidFill>
                            <a:srgbClr val="FFFFFF"/>
                          </a:solidFill>
                        </a:rPr>
                        <a:t>Které právo určuje prvního nositele</a:t>
                      </a:r>
                    </a:p>
                  </a:txBody>
                  <a:tcPr anchor="ctr" marL="54864" marR="54864" marT="27432" marB="27432"/>
                </a:tc>
                <a:tc>
                  <a:txBody>
                    <a:bodyPr wrap="square"/>
                    <a:lstStyle/>
                    <a:p>
                      <a:r>
                        <a:rPr sz="1050" b="1" lang="cs-CZ">
                          <a:solidFill>
                            <a:srgbClr val="FFFFFF"/>
                          </a:solidFill>
                        </a:rPr>
                        <a:t>Pramen</a:t>
                      </a:r>
                    </a:p>
                  </a:txBody>
                  <a:tcPr anchor="ctr" marL="54864" marR="54864" marT="27432" marB="27432"/>
                </a:tc>
                <a:tc>
                  <a:txBody>
                    <a:bodyPr wrap="square"/>
                    <a:lstStyle/>
                    <a:p>
                      <a:r>
                        <a:rPr sz="1050" b="1" lang="cs-CZ">
                          <a:solidFill>
                            <a:srgbClr val="FFFFFF"/>
                          </a:solidFill>
                        </a:rPr>
                        <a:t>Důsledek pro zaměstnavatele</a:t>
                      </a:r>
                    </a:p>
                  </a:txBody>
                  <a:tcPr anchor="ctr" marL="54864" marR="54864" marT="27432" marB="27432"/>
                </a:tc>
              </a:tr>
              <a:tr h="566928">
                <a:tc>
                  <a:txBody>
                    <a:bodyPr wrap="square"/>
                    <a:lstStyle/>
                    <a:p>
                      <a:r>
                        <a:rPr sz="1050" b="1" lang="cs-CZ"/>
                        <a:t>Evropský patent</a:t>
                      </a:r>
                    </a:p>
                  </a:txBody>
                  <a:tcPr anchor="ctr" marL="54864" marR="54864" marT="27432" marB="27432">
                    <a:solidFill>
                      <a:schemeClr val="accent2">
                        <a:lumMod val="40000"/>
                        <a:lumOff val="60000"/>
                      </a:schemeClr>
                    </a:solidFill>
                  </a:tcPr>
                </a:tc>
                <a:tc>
                  <a:txBody>
                    <a:bodyPr wrap="square"/>
                    <a:lstStyle/>
                    <a:p>
                      <a:r>
                        <a:rPr sz="1050" lang="cs-CZ"/>
                        <a:t>Právo státu </a:t>
                      </a:r>
                      <a:r>
                        <a:rPr sz="1050" lang="cs-CZ" b="1"/>
                        <a:t>převážného zaměstnání</a:t>
                      </a:r>
                      <a:r>
                        <a:rPr sz="1050" lang="cs-CZ"/>
                        <a:t> (L9)</a:t>
                      </a:r>
                    </a:p>
                  </a:txBody>
                  <a:tcPr anchor="ctr" marL="54864" marR="54864" marT="27432" marB="27432">
                    <a:solidFill>
                      <a:schemeClr val="accent2">
                        <a:lumMod val="40000"/>
                        <a:lumOff val="60000"/>
                      </a:schemeClr>
                    </a:solidFill>
                  </a:tcPr>
                </a:tc>
                <a:tc>
                  <a:txBody>
                    <a:bodyPr wrap="square"/>
                    <a:lstStyle/>
                    <a:p>
                      <a:r>
                        <a:rPr sz="1050" lang="cs-CZ"/>
                        <a:t>čl. 60 odst. 1 EPC; Protokol o uznávání čl. 4</a:t>
                      </a:r>
                    </a:p>
                  </a:txBody>
                  <a:tcPr anchor="ctr" marL="54864" marR="54864" marT="27432" marB="27432">
                    <a:solidFill>
                      <a:schemeClr val="accent2">
                        <a:lumMod val="40000"/>
                        <a:lumOff val="60000"/>
                      </a:schemeClr>
                    </a:solidFill>
                  </a:tcPr>
                </a:tc>
                <a:tc>
                  <a:txBody>
                    <a:bodyPr wrap="square"/>
                    <a:lstStyle/>
                    <a:p>
                      <a:r>
                        <a:rPr sz="1050" lang="cs-CZ"/>
                        <a:t>Pro každého spolupůvodce zvlášť</a:t>
                      </a:r>
                    </a:p>
                  </a:txBody>
                  <a:tcPr anchor="ctr" marL="54864" marR="54864" marT="27432" marB="27432">
                    <a:solidFill>
                      <a:schemeClr val="accent2">
                        <a:lumMod val="40000"/>
                        <a:lumOff val="60000"/>
                      </a:schemeClr>
                    </a:solidFill>
                  </a:tcPr>
                </a:tc>
              </a:tr>
              <a:tr h="566928">
                <a:tc>
                  <a:txBody>
                    <a:bodyPr wrap="square"/>
                    <a:lstStyle/>
                    <a:p>
                      <a:r>
                        <a:rPr sz="1050" b="1" lang="cs-CZ"/>
                        <a:t>Národní patent</a:t>
                      </a:r>
                    </a:p>
                  </a:txBody>
                  <a:tcPr anchor="ctr" marL="54864" marR="54864" marT="27432" marB="27432">
                    <a:solidFill>
                      <a:schemeClr val="accent2">
                        <a:lumMod val="20000"/>
                        <a:lumOff val="80000"/>
                      </a:schemeClr>
                    </a:solidFill>
                  </a:tcPr>
                </a:tc>
                <a:tc>
                  <a:txBody>
                    <a:bodyPr wrap="square"/>
                    <a:lstStyle/>
                    <a:p>
                      <a:r>
                        <a:rPr sz="1050" lang="cs-CZ"/>
                        <a:t>Patentové právo státu ochrany; někdy s vlastním dosahem (UK: „mainly employed in the UK“; DE: německý pracovní statut – výklad)</a:t>
                      </a:r>
                    </a:p>
                  </a:txBody>
                  <a:tcPr anchor="ctr" marL="54864" marR="54864" marT="27432" marB="27432">
                    <a:solidFill>
                      <a:schemeClr val="accent2">
                        <a:lumMod val="20000"/>
                        <a:lumOff val="80000"/>
                      </a:schemeClr>
                    </a:solidFill>
                  </a:tcPr>
                </a:tc>
                <a:tc>
                  <a:txBody>
                    <a:bodyPr wrap="square"/>
                    <a:lstStyle/>
                    <a:p>
                      <a:r>
                        <a:rPr sz="1050" lang="cs-CZ"/>
                        <a:t>§ 80 ZMPS; Patents Act s. 43(2); čl. 4bis Pařížské úmluvy</a:t>
                      </a:r>
                    </a:p>
                  </a:txBody>
                  <a:tcPr anchor="ctr" marL="54864" marR="54864" marT="27432" marB="27432">
                    <a:solidFill>
                      <a:schemeClr val="accent2">
                        <a:lumMod val="20000"/>
                        <a:lumOff val="80000"/>
                      </a:schemeClr>
                    </a:solidFill>
                  </a:tcPr>
                </a:tc>
                <a:tc>
                  <a:txBody>
                    <a:bodyPr wrap="square"/>
                    <a:lstStyle/>
                    <a:p>
                      <a:r>
                        <a:rPr sz="1050" lang="cs-CZ"/>
                        <a:t>U zahraničních přihlášek ověřit místní pravidlo a formu převodu (USA: písemně)</a:t>
                      </a:r>
                    </a:p>
                  </a:txBody>
                  <a:tcPr anchor="ctr" marL="54864" marR="54864" marT="27432" marB="27432">
                    <a:solidFill>
                      <a:schemeClr val="accent2">
                        <a:lumMod val="20000"/>
                        <a:lumOff val="80000"/>
                      </a:schemeClr>
                    </a:solidFill>
                  </a:tcPr>
                </a:tc>
              </a:tr>
              <a:tr h="566928">
                <a:tc>
                  <a:txBody>
                    <a:bodyPr wrap="square"/>
                    <a:lstStyle/>
                    <a:p>
                      <a:r>
                        <a:rPr sz="1050" b="1" lang="cs-CZ"/>
                        <a:t>Autorské dílo, software</a:t>
                      </a:r>
                    </a:p>
                  </a:txBody>
                  <a:tcPr anchor="ctr" marL="54864" marR="54864" marT="27432" marB="27432">
                    <a:solidFill>
                      <a:schemeClr val="accent2">
                        <a:lumMod val="40000"/>
                        <a:lumOff val="60000"/>
                      </a:schemeClr>
                    </a:solidFill>
                  </a:tcPr>
                </a:tc>
                <a:tc>
                  <a:txBody>
                    <a:bodyPr wrap="square"/>
                    <a:lstStyle/>
                    <a:p>
                      <a:r>
                        <a:rPr sz="1050" lang="cs-CZ"/>
                        <a:t>Právo země, </a:t>
                      </a:r>
                      <a:r>
                        <a:rPr sz="1050" b="1" lang="cs-CZ"/>
                        <a:t>pro kterou se ochrana uplatňuje</a:t>
                      </a:r>
                    </a:p>
                  </a:txBody>
                  <a:tcPr anchor="ctr" marL="54864" marR="54864" marT="27432" marB="27432">
                    <a:solidFill>
                      <a:schemeClr val="accent2">
                        <a:lumMod val="40000"/>
                        <a:lumOff val="60000"/>
                      </a:schemeClr>
                    </a:solidFill>
                  </a:tcPr>
                </a:tc>
                <a:tc>
                  <a:txBody>
                    <a:bodyPr wrap="square"/>
                    <a:lstStyle/>
                    <a:p>
                      <a:r>
                        <a:rPr sz="1050" lang="cs-CZ"/>
                        <a:t>§ 80 ZMPS; Bernská úmluva čl. 5</a:t>
                      </a:r>
                    </a:p>
                  </a:txBody>
                  <a:tcPr anchor="ctr" marL="54864" marR="54864" marT="27432" marB="27432">
                    <a:solidFill>
                      <a:schemeClr val="accent2">
                        <a:lumMod val="40000"/>
                        <a:lumOff val="60000"/>
                      </a:schemeClr>
                    </a:solidFill>
                  </a:tcPr>
                </a:tc>
                <a:tc>
                  <a:txBody>
                    <a:bodyPr wrap="square"/>
                    <a:lstStyle/>
                    <a:p>
                      <a:r>
                        <a:rPr sz="1050" lang="cs-CZ"/>
                        <a:t>Stejný kód: v ČR výkon práv, v UK vlastnictví, v USA autorství zaměstnavatele</a:t>
                      </a:r>
                    </a:p>
                  </a:txBody>
                  <a:tcPr anchor="ctr" marL="54864" marR="54864" marT="27432" marB="27432">
                    <a:solidFill>
                      <a:schemeClr val="accent2">
                        <a:lumMod val="40000"/>
                        <a:lumOff val="60000"/>
                      </a:schemeClr>
                    </a:solidFill>
                  </a:tcPr>
                </a:tc>
              </a:tr>
              <a:tr h="566928">
                <a:tc>
                  <a:txBody>
                    <a:bodyPr wrap="square"/>
                    <a:lstStyle/>
                    <a:p>
                      <a:r>
                        <a:rPr sz="1050" b="1" lang="cs-CZ"/>
                        <a:t>Průmyslový vzor EU</a:t>
                      </a:r>
                    </a:p>
                  </a:txBody>
                  <a:tcPr anchor="ctr" marL="54864" marR="54864" marT="27432" marB="27432">
                    <a:solidFill>
                      <a:schemeClr val="accent2">
                        <a:lumMod val="20000"/>
                        <a:lumOff val="80000"/>
                      </a:schemeClr>
                    </a:solidFill>
                  </a:tcPr>
                </a:tc>
                <a:tc>
                  <a:txBody>
                    <a:bodyPr wrap="square"/>
                    <a:lstStyle/>
                    <a:p>
                      <a:r>
                        <a:rPr sz="1050" lang="cs-CZ"/>
                        <a:t>Jednotné unijní pravidlo: zaměstnavatel, není-li dohodnuto či vnitrostátně stanoveno jinak</a:t>
                      </a:r>
                    </a:p>
                  </a:txBody>
                  <a:tcPr anchor="ctr" marL="54864" marR="54864" marT="27432" marB="27432">
                    <a:solidFill>
                      <a:schemeClr val="accent2">
                        <a:lumMod val="20000"/>
                        <a:lumOff val="80000"/>
                      </a:schemeClr>
                    </a:solidFill>
                  </a:tcPr>
                </a:tc>
                <a:tc>
                  <a:txBody>
                    <a:bodyPr wrap="square"/>
                    <a:lstStyle/>
                    <a:p>
                      <a:r>
                        <a:rPr sz="1050" lang="cs-CZ"/>
                        <a:t>čl. 14 odst. 3 nař. 2026/715</a:t>
                      </a:r>
                    </a:p>
                  </a:txBody>
                  <a:tcPr anchor="ctr" marL="54864" marR="54864" marT="27432" marB="27432">
                    <a:solidFill>
                      <a:schemeClr val="accent2">
                        <a:lumMod val="20000"/>
                        <a:lumOff val="80000"/>
                      </a:schemeClr>
                    </a:solidFill>
                  </a:tcPr>
                </a:tc>
                <a:tc>
                  <a:txBody>
                    <a:bodyPr wrap="square"/>
                    <a:lstStyle/>
                    <a:p>
                      <a:r>
                        <a:rPr sz="1050" lang="cs-CZ"/>
                        <a:t>Národní vzory podle národního práva (ČR § 13 ZPV)</a:t>
                      </a:r>
                    </a:p>
                  </a:txBody>
                  <a:tcPr anchor="ctr" marL="54864" marR="54864" marT="27432" marB="27432">
                    <a:solidFill>
                      <a:schemeClr val="accent2">
                        <a:lumMod val="20000"/>
                        <a:lumOff val="80000"/>
                      </a:schemeClr>
                    </a:solidFill>
                  </a:tcPr>
                </a:tc>
              </a:tr>
              <a:tr h="566928">
                <a:tc>
                  <a:txBody>
                    <a:bodyPr wrap="square"/>
                    <a:lstStyle/>
                    <a:p>
                      <a:r>
                        <a:rPr sz="1050" b="1" lang="cs-CZ"/>
                        <a:t>Ochranná známka</a:t>
                      </a:r>
                    </a:p>
                  </a:txBody>
                  <a:tcPr anchor="ctr" marL="54864" marR="54864" marT="27432" marB="27432">
                    <a:solidFill>
                      <a:schemeClr val="accent2">
                        <a:lumMod val="40000"/>
                        <a:lumOff val="60000"/>
                      </a:schemeClr>
                    </a:solidFill>
                  </a:tcPr>
                </a:tc>
                <a:tc>
                  <a:txBody>
                    <a:bodyPr wrap="square"/>
                    <a:lstStyle/>
                    <a:p>
                      <a:r>
                        <a:rPr sz="1050" lang="cs-CZ"/>
                        <a:t>Přihlašovatel – právo bez tvůrce</a:t>
                      </a:r>
                    </a:p>
                  </a:txBody>
                  <a:tcPr anchor="ctr" marL="54864" marR="54864" marT="27432" marB="27432">
                    <a:solidFill>
                      <a:schemeClr val="accent2">
                        <a:lumMod val="40000"/>
                        <a:lumOff val="60000"/>
                      </a:schemeClr>
                    </a:solidFill>
                  </a:tcPr>
                </a:tc>
                <a:tc>
                  <a:txBody>
                    <a:bodyPr wrap="square"/>
                    <a:lstStyle/>
                    <a:p>
                      <a:r>
                        <a:rPr sz="1050" lang="cs-CZ"/>
                        <a:t>zápisný princip (L7)</a:t>
                      </a:r>
                    </a:p>
                  </a:txBody>
                  <a:tcPr anchor="ctr" marL="54864" marR="54864" marT="27432" marB="27432">
                    <a:solidFill>
                      <a:schemeClr val="accent2">
                        <a:lumMod val="40000"/>
                        <a:lumOff val="60000"/>
                      </a:schemeClr>
                    </a:solidFill>
                  </a:tcPr>
                </a:tc>
                <a:tc>
                  <a:txBody>
                    <a:bodyPr wrap="square"/>
                    <a:lstStyle/>
                    <a:p>
                      <a:r>
                        <a:rPr sz="1050" lang="cs-CZ"/>
                        <a:t>Přihlásit na správný subjekt</a:t>
                      </a:r>
                    </a:p>
                  </a:txBody>
                  <a:tcPr anchor="ctr" marL="54864" marR="54864" marT="27432" marB="27432">
                    <a:solidFill>
                      <a:schemeClr val="accent2">
                        <a:lumMod val="40000"/>
                        <a:lumOff val="60000"/>
                      </a:schemeClr>
                    </a:solidFill>
                  </a:tcPr>
                </a:tc>
              </a:tr>
              <a:tr h="566928">
                <a:tc>
                  <a:txBody>
                    <a:bodyPr wrap="square"/>
                    <a:lstStyle/>
                    <a:p>
                      <a:r>
                        <a:rPr sz="1050" b="1" lang="cs-CZ"/>
                        <a:t>Odměna a povinnosti</a:t>
                      </a:r>
                    </a:p>
                  </a:txBody>
                  <a:tcPr anchor="ctr" marL="54864" marR="54864" marT="27432" marB="27432">
                    <a:solidFill>
                      <a:schemeClr val="accent2">
                        <a:lumMod val="20000"/>
                        <a:lumOff val="80000"/>
                      </a:schemeClr>
                    </a:solidFill>
                  </a:tcPr>
                </a:tc>
                <a:tc>
                  <a:txBody>
                    <a:bodyPr wrap="square"/>
                    <a:lstStyle/>
                    <a:p>
                      <a:r>
                        <a:rPr sz="1050" lang="cs-CZ"/>
                        <a:t>Pracovní statut – </a:t>
                      </a:r>
                      <a:r>
                        <a:rPr sz="1050" b="1" lang="cs-CZ"/>
                        <a:t>nikoli</a:t>
                      </a:r>
                      <a:r>
                        <a:rPr sz="1050" lang="cs-CZ"/>
                        <a:t> teritorialita</a:t>
                      </a:r>
                    </a:p>
                  </a:txBody>
                  <a:tcPr anchor="ctr" marL="54864" marR="54864" marT="27432" marB="27432">
                    <a:solidFill>
                      <a:schemeClr val="accent2">
                        <a:lumMod val="20000"/>
                        <a:lumOff val="80000"/>
                      </a:schemeClr>
                    </a:solidFill>
                  </a:tcPr>
                </a:tc>
                <a:tc>
                  <a:txBody>
                    <a:bodyPr wrap="square"/>
                    <a:lstStyle/>
                    <a:p>
                      <a:r>
                        <a:rPr sz="1050" lang="cs-CZ"/>
                        <a:t>Řím I čl. 8</a:t>
                      </a:r>
                    </a:p>
                  </a:txBody>
                  <a:tcPr anchor="ctr" marL="54864" marR="54864" marT="27432" marB="27432">
                    <a:solidFill>
                      <a:schemeClr val="accent2">
                        <a:lumMod val="20000"/>
                        <a:lumOff val="80000"/>
                      </a:schemeClr>
                    </a:solidFill>
                  </a:tcPr>
                </a:tc>
                <a:tc>
                  <a:txBody>
                    <a:bodyPr wrap="square"/>
                    <a:lstStyle/>
                    <a:p>
                      <a:r>
                        <a:rPr sz="1050" lang="cs-CZ"/>
                        <a:t>Další snímek</a:t>
                      </a:r>
                    </a:p>
                  </a:txBody>
                  <a:tcPr anchor="ctr" marL="54864" marR="54864" marT="27432" marB="27432">
                    <a:solidFill>
                      <a:schemeClr val="accent2">
                        <a:lumMod val="20000"/>
                        <a:lumOff val="80000"/>
                      </a:schemeClr>
                    </a:solidFill>
                  </a:tcPr>
                </a:tc>
              </a:tr>
            </a:tbl>
          </a:graphicData>
        </a:graphic>
      </p:graphicFrame>
      <p:sp>
        <p:nvSpPr>
          <p:cNvPr id="7" name="Poznámka k tabulce"/>
          <p:cNvSpPr txBox="1"/>
          <p:nvPr/>
        </p:nvSpPr>
        <p:spPr>
          <a:xfrm>
            <a:off x="649224" y="5769864"/>
            <a:ext cx="10881359" cy="274320"/>
          </a:xfrm>
          <a:prstGeom prst="rect">
            <a:avLst/>
          </a:prstGeom>
          <a:noFill/>
        </p:spPr>
        <p:txBody>
          <a:bodyPr wrap="square" lIns="0" rIns="0" tIns="0" bIns="0">
            <a:spAutoFit/>
          </a:bodyPr>
          <a:lstStyle/>
          <a:p>
            <a:r>
              <a:rPr sz="1200">
                <a:solidFill>
                  <a:schemeClr val="accent2"/>
                </a:solidFill>
              </a:rPr>
              <a:t>§ 9 ZV vlastní vymezení dosahu nemá – je sporné, zda rozhoduje pracovní statut, nebo země ochrany (výklad).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Řím I: právo rozhodné pro pracovní smlouvu</a:t>
            </a:r>
          </a:p>
        </p:txBody>
      </p:sp>
      <p:sp>
        <p:nvSpPr>
          <p:cNvPr id="3" name="Content Placeholder 2"/>
          <p:cNvSpPr>
            <a:spLocks noGrp="1"/>
          </p:cNvSpPr>
          <p:nvPr>
            <p:ph idx="1"/>
          </p:nvPr>
        </p:nvSpPr>
        <p:spPr/>
        <p:txBody>
          <a:bodyPr wrap="square"/>
          <a:lstStyle/>
          <a:p>
            <a:pPr/>
            <a:r>
              <a:rPr sz="1700" lang="cs-CZ"/>
              <a:t>Volba práva a její mez (čl. 3, čl. 8 odst. 1)</a:t>
            </a:r>
          </a:p>
          <a:p>
            <a:pPr lvl="2"/>
            <a:r>
              <a:rPr sz="1500" lang="cs-CZ"/>
              <a:t>Strany si právo zvolit mohou – i v doložce sepsané zaměstnavatelem (</a:t>
            </a:r>
            <a:r>
              <a:rPr sz="1500" b="1" lang="cs-CZ"/>
              <a:t>Gruber Logistics</a:t>
            </a:r>
            <a:r>
              <a:rPr sz="1500" lang="cs-CZ"/>
              <a:t>, C-152/20) · volba ale nesmí zaměstnance zbavit ochrany ustanovení, </a:t>
            </a:r>
            <a:r>
              <a:rPr sz="1500" b="1" lang="cs-CZ"/>
              <a:t>od nichž se nelze smluvně odchýlit</a:t>
            </a:r>
            <a:r>
              <a:rPr sz="1500" lang="cs-CZ"/>
              <a:t>, podle práva použitelného bez volby (bod 35 odůvodnění) → soud porovná a použije příznivější</a:t>
            </a:r>
          </a:p>
          <a:p>
            <a:pPr>
              <a:spcBef>
                <a:spcPts val="600"/>
              </a:spcBef>
            </a:pPr>
            <a:r>
              <a:rPr sz="1700" lang="cs-CZ"/>
              <a:t>Právo bez volby (čl. 8 odst. 2–4)</a:t>
            </a:r>
          </a:p>
          <a:p>
            <a:pPr lvl="2"/>
            <a:r>
              <a:rPr sz="1500" lang="cs-CZ"/>
              <a:t>Země, v níž nebo z níž zaměstnanec </a:t>
            </a:r>
            <a:r>
              <a:rPr sz="1500" lang="cs-CZ" b="1"/>
              <a:t>obvykle vykonává práci</a:t>
            </a:r>
            <a:r>
              <a:rPr sz="1500" lang="cs-CZ"/>
              <a:t> – kde plní podstatnou část povinností (</a:t>
            </a:r>
            <a:r>
              <a:rPr sz="1500" lang="cs-CZ" b="1"/>
              <a:t>Koelzsch</a:t>
            </a:r>
            <a:r>
              <a:rPr sz="1500" lang="cs-CZ"/>
              <a:t>, C-29/10); k vyslání a práci na dálku snímek 11</a:t>
            </a:r>
          </a:p>
          <a:p>
            <a:pPr lvl="2"/>
            <a:r>
              <a:rPr sz="1500" lang="cs-CZ"/>
              <a:t>Podpůrně země provozovny, která zaměstnance zaměstnala (odst. 3) · úniková doložka: užší spojení s jinou zemí – i při dlouhodobé práci v jedné zemi (odst. 4; </a:t>
            </a:r>
            <a:r>
              <a:rPr sz="1500" b="1" lang="cs-CZ"/>
              <a:t>Schlecker</a:t>
            </a:r>
            <a:r>
              <a:rPr sz="1500" lang="cs-CZ"/>
              <a:t>, C-64/12) · nově k Římské úmluvě: změna obvyklého místa během poměru (</a:t>
            </a:r>
            <a:r>
              <a:rPr sz="1500" b="1" lang="cs-CZ"/>
              <a:t>Locatrans</a:t>
            </a:r>
            <a:r>
              <a:rPr sz="1500" lang="cs-CZ"/>
              <a:t>, C-485/24); užší vazba k zemi zvoleného práva (</a:t>
            </a:r>
            <a:r>
              <a:rPr sz="1500" b="1" lang="cs-CZ"/>
              <a:t>Hortis GRC</a:t>
            </a:r>
            <a:r>
              <a:rPr sz="1500" lang="cs-CZ"/>
              <a:t>, C-768/24)</a:t>
            </a:r>
          </a:p>
          <a:p>
            <a:pPr>
              <a:spcBef>
                <a:spcPts val="600"/>
              </a:spcBef>
            </a:pPr>
            <a:r>
              <a:rPr sz="1700" lang="cs-CZ"/>
              <a:t>Imperativní ustanovení (čl. 9; § 3 ZMPS)</a:t>
            </a:r>
          </a:p>
          <a:p>
            <a:pPr lvl="2"/>
            <a:r>
              <a:rPr sz="1500" lang="cs-CZ"/>
              <a:t>Normy zásadní pro veřejné zájmy státu soudu – užší kategorie než ochranná ustanovení podle čl. 8 (bod 37 odůvodnění)</a:t>
            </a:r>
          </a:p>
          <a:p>
            <a:pPr lvl="1">
              <a:spcBef>
                <a:spcPts val="800"/>
              </a:spcBef>
            </a:pPr>
            <a:r>
              <a:rPr sz="1400" lang="cs-CZ"/>
              <a:t>Pro duševní vlastnictví: § 22 ArbnErfG, § 17 rakouského patentového zákona, s. 42 Patents Act – volba jiného práva je neodstraní, je-li jejich právní řád právem použitelným bez volby (čl. 8 odst. 1; srov. Hortis GRC); u § 9 odst. 4 ZV výklad.</a:t>
            </a:r>
          </a:p>
        </p:txBody>
      </p:sp>
      <p:sp>
        <p:nvSpPr>
          <p:cNvPr id="4"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5" name="Číslo snímku"/>
          <p:cNvSpPr>
            <a:spLocks noGrp="1"/>
          </p:cNvSpPr>
          <p:nvPr>
            <p:ph type="sldNum" sz="quarter" idx="12"/>
          </p:nvPr>
        </p:nvSpPr>
        <p:spPr/>
        <p:txBody>
          <a:bodyPr/>
          <a:lstStyle/>
          <a:p>
            <a:fld id="{44E2B62F-59F8-468F-B615-1240E8E514E3}"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Který soud: Brusel I bis a čl. 24 bod 4</a:t>
            </a:r>
          </a:p>
        </p:txBody>
      </p:sp>
      <p:sp>
        <p:nvSpPr>
          <p:cNvPr id="3" name="Content Placeholder 2"/>
          <p:cNvSpPr>
            <a:spLocks noGrp="1"/>
          </p:cNvSpPr>
          <p:nvPr>
            <p:ph idx="1"/>
          </p:nvPr>
        </p:nvSpPr>
        <p:spPr/>
        <p:txBody>
          <a:bodyPr wrap="square"/>
          <a:lstStyle/>
          <a:p>
            <a:pPr/>
            <a:r>
              <a:rPr sz="1700" lang="cs-CZ"/>
              <a:t>Pracovní spory (čl. 20–23)</a:t>
            </a:r>
          </a:p>
          <a:p>
            <a:pPr lvl="2"/>
            <a:r>
              <a:rPr sz="1500" lang="cs-CZ"/>
              <a:t>Zaměstnanec žaluje ve státě sídla zaměstnavatele, nebo u soudu místa, kde (odkud) obvykle pracuje či naposledy pracoval, případně provozovny, která jej přijala (čl. 21) · zaměstnavatel žaluje </a:t>
            </a:r>
            <a:r>
              <a:rPr sz="1500" b="1" lang="cs-CZ"/>
              <a:t>jen ve státě bydliště zaměstnance</a:t>
            </a:r>
            <a:r>
              <a:rPr sz="1500" lang="cs-CZ"/>
              <a:t> (čl. 22) · dohoda o příslušnosti jen po vzniku sporu nebo přidává-li zaměstnanci soudy – i vůči soudům mimo EU (čl. 23; </a:t>
            </a:r>
            <a:r>
              <a:rPr sz="1500" b="1" lang="cs-CZ"/>
              <a:t>Mahamdia</a:t>
            </a:r>
            <a:r>
              <a:rPr sz="1500" lang="cs-CZ"/>
              <a:t>, C-154/11; § 88 odst. 2 ZMPS)</a:t>
            </a:r>
          </a:p>
          <a:p>
            <a:pPr>
              <a:spcBef>
                <a:spcPts val="600"/>
              </a:spcBef>
            </a:pPr>
            <a:r>
              <a:rPr sz="1700" lang="cs-CZ"/>
              <a:t>Výlučná příslušnost: jen zápis a platnost (čl. 24 bod 4)</a:t>
            </a:r>
          </a:p>
          <a:p>
            <a:pPr lvl="2"/>
            <a:r>
              <a:rPr sz="1500" b="1" lang="cs-CZ"/>
              <a:t>Spor zaměstnance a zaměstnavatele o právo k patentu sem nepatří</a:t>
            </a:r>
            <a:r>
              <a:rPr sz="1500" lang="cs-CZ"/>
              <a:t> (</a:t>
            </a:r>
            <a:r>
              <a:rPr sz="1500" b="1" lang="cs-CZ"/>
              <a:t>Duijnstee</a:t>
            </a:r>
            <a:r>
              <a:rPr sz="1500" lang="cs-CZ"/>
              <a:t>, 288/82) · ani spor, kdo je právem zapsán jako majitel známky (Hanssen, C-341/16), ani spor o právo k vynálezům z přihlášek ve třetích zemích (IRnova, C-399/21)</a:t>
            </a:r>
          </a:p>
          <a:p>
            <a:pPr lvl="2"/>
            <a:r>
              <a:rPr sz="1500" lang="cs-CZ"/>
              <a:t>Porušení: soud bydliště žalovaného i pro zahraniční patenty, i při námitce neplatnosti (</a:t>
            </a:r>
            <a:r>
              <a:rPr sz="1500" b="1" lang="cs-CZ"/>
              <a:t>BSH Hausgeräte</a:t>
            </a:r>
            <a:r>
              <a:rPr sz="1500" lang="cs-CZ"/>
              <a:t>, C-339/22); soud místa škodné události (čl. 7 bod 2)</a:t>
            </a:r>
          </a:p>
          <a:p>
            <a:pPr>
              <a:spcBef>
                <a:spcPts val="600"/>
              </a:spcBef>
            </a:pPr>
            <a:r>
              <a:rPr sz="1700" lang="cs-CZ"/>
              <a:t>Zvláštní režimy</a:t>
            </a:r>
          </a:p>
          <a:p>
            <a:pPr lvl="2"/>
            <a:r>
              <a:rPr sz="1500" lang="cs-CZ"/>
              <a:t>Právo na evropský patent: Protokol o uznávání čl. 4 (L9) · Německo: rozhodčí místo při DPMA před žalobou (§ 28, 37 ArbnErfG), poté patentové soudy (§ 39) · ČR: Městský soud v Praze (L8)</a:t>
            </a:r>
          </a:p>
        </p:txBody>
      </p:sp>
      <p:sp>
        <p:nvSpPr>
          <p:cNvPr id="4"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5" name="Číslo snímku"/>
          <p:cNvSpPr>
            <a:spLocks noGrp="1"/>
          </p:cNvSpPr>
          <p:nvPr>
            <p:ph type="sldNum" sz="quarter" idx="12"/>
          </p:nvPr>
        </p:nvSpPr>
        <p:spPr/>
        <p:txBody>
          <a:bodyPr/>
          <a:lstStyle/>
          <a:p>
            <a:fld id="{A10E5000-2448-43BD-8831-96DD85850B25}"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Šest modelů zaměstnaneckého vynálezu</a:t>
            </a:r>
          </a:p>
        </p:txBody>
      </p:sp>
      <p:sp>
        <p:nvSpPr>
          <p:cNvPr id="3"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4" name="Číslo snímku"/>
          <p:cNvSpPr>
            <a:spLocks noGrp="1"/>
          </p:cNvSpPr>
          <p:nvPr>
            <p:ph type="sldNum" sz="quarter" idx="12"/>
          </p:nvPr>
        </p:nvSpPr>
        <p:spPr/>
        <p:txBody>
          <a:bodyPr/>
          <a:lstStyle/>
          <a:p>
            <a:fld id="{9F1E7967-CB1D-4B1A-BD28-096428A4744C}"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graphicFrame>
        <p:nvGraphicFramePr>
          <p:cNvPr id="6" name="Tabulka"/>
          <p:cNvGraphicFramePr>
            <a:graphicFrameLocks noGrp="1"/>
          </p:cNvGraphicFramePr>
          <p:nvPr/>
        </p:nvGraphicFramePr>
        <p:xfrm>
          <a:off x="649224" y="1691640"/>
          <a:ext cx="10881360" cy="4352544"/>
        </p:xfrm>
        <a:graphic>
          <a:graphicData uri="http://schemas.openxmlformats.org/drawingml/2006/table">
            <a:tbl>
              <a:tblPr firstRow="1" bandRow="1">
                <a:tableStyleId>{21E4AEA4-8DFA-4A89-87EB-49C32662AFE0}</a:tableStyleId>
              </a:tblPr>
              <a:tblGrid>
                <a:gridCol w="1234440"/>
                <a:gridCol w="2606040"/>
                <a:gridCol w="2743200"/>
                <a:gridCol w="2377440"/>
                <a:gridCol w="1920240"/>
              </a:tblGrid>
              <a:tr h="621792">
                <a:tc>
                  <a:txBody>
                    <a:bodyPr wrap="square"/>
                    <a:lstStyle/>
                    <a:p>
                      <a:r>
                        <a:rPr sz="1050" b="1" lang="cs-CZ">
                          <a:solidFill>
                            <a:srgbClr val="FFFFFF"/>
                          </a:solidFill>
                        </a:rPr>
                        <a:t>Stát</a:t>
                      </a:r>
                    </a:p>
                  </a:txBody>
                  <a:tcPr anchor="ctr" marL="54864" marR="54864" marT="27432" marB="27432"/>
                </a:tc>
                <a:tc>
                  <a:txBody>
                    <a:bodyPr wrap="square"/>
                    <a:lstStyle/>
                    <a:p>
                      <a:r>
                        <a:rPr sz="1050" b="1" lang="cs-CZ">
                          <a:solidFill>
                            <a:srgbClr val="FFFFFF"/>
                          </a:solidFill>
                        </a:rPr>
                        <a:t>Komu vynález patří</a:t>
                      </a:r>
                    </a:p>
                  </a:txBody>
                  <a:tcPr anchor="ctr" marL="54864" marR="54864" marT="27432" marB="27432"/>
                </a:tc>
                <a:tc>
                  <a:txBody>
                    <a:bodyPr wrap="square"/>
                    <a:lstStyle/>
                    <a:p>
                      <a:r>
                        <a:rPr sz="1050" b="1" lang="cs-CZ">
                          <a:solidFill>
                            <a:srgbClr val="FFFFFF"/>
                          </a:solidFill>
                        </a:rPr>
                        <a:t>Formalita a mlčení zaměstnavatele</a:t>
                      </a:r>
                    </a:p>
                  </a:txBody>
                  <a:tcPr anchor="ctr" marL="54864" marR="54864" marT="27432" marB="27432"/>
                </a:tc>
                <a:tc>
                  <a:txBody>
                    <a:bodyPr wrap="square"/>
                    <a:lstStyle/>
                    <a:p>
                      <a:r>
                        <a:rPr sz="1050" b="1" lang="cs-CZ">
                          <a:solidFill>
                            <a:srgbClr val="FFFFFF"/>
                          </a:solidFill>
                        </a:rPr>
                        <a:t>Odměna</a:t>
                      </a:r>
                    </a:p>
                  </a:txBody>
                  <a:tcPr anchor="ctr" marL="54864" marR="54864" marT="27432" marB="27432"/>
                </a:tc>
                <a:tc>
                  <a:txBody>
                    <a:bodyPr wrap="square"/>
                    <a:lstStyle/>
                    <a:p>
                      <a:r>
                        <a:rPr sz="1050" b="1" lang="cs-CZ">
                          <a:solidFill>
                            <a:srgbClr val="FFFFFF"/>
                          </a:solidFill>
                        </a:rPr>
                        <a:t>Smluvní volnost</a:t>
                      </a:r>
                    </a:p>
                  </a:txBody>
                  <a:tcPr anchor="ctr" marL="54864" marR="54864" marT="27432" marB="27432"/>
                </a:tc>
              </a:tr>
              <a:tr h="621792">
                <a:tc>
                  <a:txBody>
                    <a:bodyPr wrap="square"/>
                    <a:lstStyle/>
                    <a:p>
                      <a:r>
                        <a:rPr sz="1050" b="1" lang="cs-CZ"/>
                        <a:t>ČR</a:t>
                      </a:r>
                    </a:p>
                    <a:p>
                      <a:r>
                        <a:rPr sz="1050" b="1" lang="cs-CZ"/>
                        <a:t>§ 9–10 ZV</a:t>
                      </a:r>
                    </a:p>
                  </a:txBody>
                  <a:tcPr anchor="ctr" marL="54864" marR="54864" marT="27432" marB="27432">
                    <a:solidFill>
                      <a:schemeClr val="accent2">
                        <a:lumMod val="40000"/>
                        <a:lumOff val="60000"/>
                      </a:schemeClr>
                    </a:solidFill>
                  </a:tcPr>
                </a:tc>
                <a:tc>
                  <a:txBody>
                    <a:bodyPr wrap="square"/>
                    <a:lstStyle/>
                    <a:p>
                      <a:r>
                        <a:rPr sz="1050" lang="cs-CZ"/>
                        <a:t>Zaměstnavateli při úkolu z pracovního poměru</a:t>
                      </a:r>
                    </a:p>
                  </a:txBody>
                  <a:tcPr anchor="ctr" marL="54864" marR="54864" marT="27432" marB="27432">
                    <a:solidFill>
                      <a:schemeClr val="accent2">
                        <a:lumMod val="40000"/>
                        <a:lumOff val="60000"/>
                      </a:schemeClr>
                    </a:solidFill>
                  </a:tcPr>
                </a:tc>
                <a:tc>
                  <a:txBody>
                    <a:bodyPr wrap="square"/>
                    <a:lstStyle/>
                    <a:p>
                      <a:r>
                        <a:rPr sz="1050" lang="cs-CZ"/>
                        <a:t>Písemné oznámení; uplatnění do 3 měsíců, </a:t>
                      </a:r>
                      <a:r>
                        <a:rPr sz="1050" b="1" lang="cs-CZ"/>
                        <a:t>jinak zpět původci</a:t>
                      </a:r>
                    </a:p>
                  </a:txBody>
                  <a:tcPr anchor="ctr" marL="54864" marR="54864" marT="27432" marB="27432">
                    <a:solidFill>
                      <a:schemeClr val="accent2">
                        <a:lumMod val="40000"/>
                        <a:lumOff val="60000"/>
                      </a:schemeClr>
                    </a:solidFill>
                  </a:tcPr>
                </a:tc>
                <a:tc>
                  <a:txBody>
                    <a:bodyPr wrap="square"/>
                    <a:lstStyle/>
                    <a:p>
                      <a:r>
                        <a:rPr sz="1050" lang="cs-CZ"/>
                        <a:t>Přiměřená, 4 kritéria; dodatečné vypořádání</a:t>
                      </a:r>
                    </a:p>
                  </a:txBody>
                  <a:tcPr anchor="ctr" marL="54864" marR="54864" marT="27432" marB="27432">
                    <a:solidFill>
                      <a:schemeClr val="accent2">
                        <a:lumMod val="40000"/>
                        <a:lumOff val="60000"/>
                      </a:schemeClr>
                    </a:solidFill>
                  </a:tcPr>
                </a:tc>
                <a:tc>
                  <a:txBody>
                    <a:bodyPr wrap="square"/>
                    <a:lstStyle/>
                    <a:p>
                      <a:r>
                        <a:rPr sz="1050" lang="cs-CZ"/>
                        <a:t>Přechod práva dispozitivní; odměna nikoli (výklad)</a:t>
                      </a:r>
                    </a:p>
                  </a:txBody>
                  <a:tcPr anchor="ctr" marL="54864" marR="54864" marT="27432" marB="27432">
                    <a:solidFill>
                      <a:schemeClr val="accent2">
                        <a:lumMod val="40000"/>
                        <a:lumOff val="60000"/>
                      </a:schemeClr>
                    </a:solidFill>
                  </a:tcPr>
                </a:tc>
              </a:tr>
              <a:tr h="621792">
                <a:tc>
                  <a:txBody>
                    <a:bodyPr wrap="square"/>
                    <a:lstStyle/>
                    <a:p>
                      <a:r>
                        <a:rPr sz="1050" b="1" lang="cs-CZ"/>
                        <a:t>Slovensko</a:t>
                      </a:r>
                    </a:p>
                    <a:p>
                      <a:r>
                        <a:rPr sz="1050" b="1" lang="cs-CZ"/>
                        <a:t>§ 11 PZ</a:t>
                      </a:r>
                    </a:p>
                  </a:txBody>
                  <a:tcPr anchor="ctr" marL="54864" marR="54864" marT="27432" marB="27432">
                    <a:solidFill>
                      <a:schemeClr val="accent2">
                        <a:lumMod val="20000"/>
                        <a:lumOff val="80000"/>
                      </a:schemeClr>
                    </a:solidFill>
                  </a:tcPr>
                </a:tc>
                <a:tc>
                  <a:txBody>
                    <a:bodyPr wrap="square"/>
                    <a:lstStyle/>
                    <a:p>
                      <a:r>
                        <a:rPr sz="1050" lang="cs-CZ"/>
                        <a:t>Zaměstnavateli; </a:t>
                      </a:r>
                      <a:r>
                        <a:rPr sz="1050" b="1" lang="cs-CZ"/>
                        <a:t>veřejné VŠ a SAV: zaměstnanci</a:t>
                      </a:r>
                      <a:r>
                        <a:rPr sz="1050" lang="cs-CZ"/>
                        <a:t> (od 1. 9. 2026)</a:t>
                      </a:r>
                    </a:p>
                  </a:txBody>
                  <a:tcPr anchor="ctr" marL="54864" marR="54864" marT="27432" marB="27432">
                    <a:solidFill>
                      <a:schemeClr val="accent2">
                        <a:lumMod val="20000"/>
                        <a:lumOff val="80000"/>
                      </a:schemeClr>
                    </a:solidFill>
                  </a:tcPr>
                </a:tc>
                <a:tc>
                  <a:txBody>
                    <a:bodyPr wrap="square"/>
                    <a:lstStyle/>
                    <a:p>
                      <a:r>
                        <a:rPr sz="1050" lang="cs-CZ"/>
                        <a:t>Uplatnění písemně do 3 měsíců – i podáním přihlášky; jinak původci</a:t>
                      </a:r>
                    </a:p>
                  </a:txBody>
                  <a:tcPr anchor="ctr" marL="54864" marR="54864" marT="27432" marB="27432">
                    <a:solidFill>
                      <a:schemeClr val="accent2">
                        <a:lumMod val="20000"/>
                        <a:lumOff val="80000"/>
                      </a:schemeClr>
                    </a:solidFill>
                  </a:tcPr>
                </a:tc>
                <a:tc>
                  <a:txBody>
                    <a:bodyPr wrap="square"/>
                    <a:lstStyle/>
                    <a:p>
                      <a:r>
                        <a:rPr sz="1050" lang="cs-CZ"/>
                        <a:t>Splatná do 1 měsíce; dodatečné vyrovnání po 3 letech, právo na podklady</a:t>
                      </a:r>
                    </a:p>
                  </a:txBody>
                  <a:tcPr anchor="ctr" marL="54864" marR="54864" marT="27432" marB="27432">
                    <a:solidFill>
                      <a:schemeClr val="accent2">
                        <a:lumMod val="20000"/>
                        <a:lumOff val="80000"/>
                      </a:schemeClr>
                    </a:solidFill>
                  </a:tcPr>
                </a:tc>
                <a:tc>
                  <a:txBody>
                    <a:bodyPr wrap="square"/>
                    <a:lstStyle/>
                    <a:p>
                      <a:r>
                        <a:rPr sz="1050" lang="cs-CZ"/>
                        <a:t>Dohoda možná</a:t>
                      </a:r>
                    </a:p>
                  </a:txBody>
                  <a:tcPr anchor="ctr" marL="54864" marR="54864" marT="27432" marB="27432">
                    <a:solidFill>
                      <a:schemeClr val="accent2">
                        <a:lumMod val="20000"/>
                        <a:lumOff val="80000"/>
                      </a:schemeClr>
                    </a:solidFill>
                  </a:tcPr>
                </a:tc>
              </a:tr>
              <a:tr h="621792">
                <a:tc>
                  <a:txBody>
                    <a:bodyPr wrap="square"/>
                    <a:lstStyle/>
                    <a:p>
                      <a:r>
                        <a:rPr sz="1050" b="1" lang="cs-CZ"/>
                        <a:t>Německo</a:t>
                      </a:r>
                    </a:p>
                    <a:p>
                      <a:r>
                        <a:rPr sz="1050" b="1" lang="cs-CZ"/>
                        <a:t>ArbnErfG</a:t>
                      </a:r>
                    </a:p>
                  </a:txBody>
                  <a:tcPr anchor="ctr" marL="54864" marR="54864" marT="27432" marB="27432">
                    <a:solidFill>
                      <a:schemeClr val="accent2">
                        <a:lumMod val="40000"/>
                        <a:lumOff val="60000"/>
                      </a:schemeClr>
                    </a:solidFill>
                  </a:tcPr>
                </a:tc>
                <a:tc>
                  <a:txBody>
                    <a:bodyPr wrap="square"/>
                    <a:lstStyle/>
                    <a:p>
                      <a:r>
                        <a:rPr sz="1050" lang="cs-CZ"/>
                        <a:t>Zaměstnavateli po uplatnění; i „zkušenostní“ vynálezy</a:t>
                      </a:r>
                    </a:p>
                  </a:txBody>
                  <a:tcPr anchor="ctr" marL="54864" marR="54864" marT="27432" marB="27432">
                    <a:solidFill>
                      <a:schemeClr val="accent2">
                        <a:lumMod val="40000"/>
                        <a:lumOff val="60000"/>
                      </a:schemeClr>
                    </a:solidFill>
                  </a:tcPr>
                </a:tc>
                <a:tc>
                  <a:txBody>
                    <a:bodyPr wrap="square"/>
                    <a:lstStyle/>
                    <a:p>
                      <a:r>
                        <a:rPr sz="1050" lang="cs-CZ"/>
                        <a:t>Oznámení v textové formě; </a:t>
                      </a:r>
                      <a:r>
                        <a:rPr sz="1050" b="1" lang="cs-CZ"/>
                        <a:t>fikce uplatnění po 4 měsících</a:t>
                      </a:r>
                      <a:r>
                        <a:rPr sz="1050" lang="cs-CZ"/>
                        <a:t>; povinnost přihlásit</a:t>
                      </a:r>
                    </a:p>
                  </a:txBody>
                  <a:tcPr anchor="ctr" marL="54864" marR="54864" marT="27432" marB="27432">
                    <a:solidFill>
                      <a:schemeClr val="accent2">
                        <a:lumMod val="40000"/>
                        <a:lumOff val="60000"/>
                      </a:schemeClr>
                    </a:solidFill>
                  </a:tcPr>
                </a:tc>
                <a:tc>
                  <a:txBody>
                    <a:bodyPr wrap="square"/>
                    <a:lstStyle/>
                    <a:p>
                      <a:r>
                        <a:rPr sz="1050" lang="cs-CZ"/>
                        <a:t>Přiměřená; směrnice 1959 (V = E × A); VŠ 30 %</a:t>
                      </a:r>
                    </a:p>
                  </a:txBody>
                  <a:tcPr anchor="ctr" marL="54864" marR="54864" marT="27432" marB="27432">
                    <a:solidFill>
                      <a:schemeClr val="accent2">
                        <a:lumMod val="40000"/>
                        <a:lumOff val="60000"/>
                      </a:schemeClr>
                    </a:solidFill>
                  </a:tcPr>
                </a:tc>
                <a:tc>
                  <a:txBody>
                    <a:bodyPr wrap="square"/>
                    <a:lstStyle/>
                    <a:p>
                      <a:r>
                        <a:rPr sz="1050" lang="cs-CZ"/>
                        <a:t>Ne v neprospěch zaměstnance před oznámením (§ 22)</a:t>
                      </a:r>
                    </a:p>
                  </a:txBody>
                  <a:tcPr anchor="ctr" marL="54864" marR="54864" marT="27432" marB="27432">
                    <a:solidFill>
                      <a:schemeClr val="accent2">
                        <a:lumMod val="40000"/>
                        <a:lumOff val="60000"/>
                      </a:schemeClr>
                    </a:solidFill>
                  </a:tcPr>
                </a:tc>
              </a:tr>
              <a:tr h="621792">
                <a:tc>
                  <a:txBody>
                    <a:bodyPr wrap="square"/>
                    <a:lstStyle/>
                    <a:p>
                      <a:r>
                        <a:rPr sz="1050" b="1" lang="cs-CZ"/>
                        <a:t>Rakousko</a:t>
                      </a:r>
                    </a:p>
                    <a:p>
                      <a:r>
                        <a:rPr sz="1050" b="1" lang="cs-CZ"/>
                        <a:t>PatG § 6–19</a:t>
                      </a:r>
                    </a:p>
                  </a:txBody>
                  <a:tcPr anchor="ctr" marL="54864" marR="54864" marT="27432" marB="27432">
                    <a:solidFill>
                      <a:schemeClr val="accent2">
                        <a:lumMod val="20000"/>
                        <a:lumOff val="80000"/>
                      </a:schemeClr>
                    </a:solidFill>
                  </a:tcPr>
                </a:tc>
                <a:tc>
                  <a:txBody>
                    <a:bodyPr wrap="square"/>
                    <a:lstStyle/>
                    <a:p>
                      <a:r>
                        <a:rPr sz="1050" b="1" lang="cs-CZ"/>
                        <a:t>Zaměstnanci</a:t>
                      </a:r>
                      <a:r>
                        <a:rPr sz="1050" lang="cs-CZ"/>
                        <a:t>, ledaže písemná dohoda či kolektivní smlouva o služebních vynálezech</a:t>
                      </a:r>
                    </a:p>
                  </a:txBody>
                  <a:tcPr anchor="ctr" marL="54864" marR="54864" marT="27432" marB="27432">
                    <a:solidFill>
                      <a:schemeClr val="accent2">
                        <a:lumMod val="20000"/>
                        <a:lumOff val="80000"/>
                      </a:schemeClr>
                    </a:solidFill>
                  </a:tcPr>
                </a:tc>
                <a:tc>
                  <a:txBody>
                    <a:bodyPr wrap="square"/>
                    <a:lstStyle/>
                    <a:p>
                      <a:r>
                        <a:rPr sz="1050" lang="cs-CZ"/>
                        <a:t>Vyjádření zaměstnavatele do 4 měsíců, </a:t>
                      </a:r>
                      <a:r>
                        <a:rPr sz="1050" b="1" lang="cs-CZ"/>
                        <a:t>jinak zůstává zaměstnanci</a:t>
                      </a:r>
                    </a:p>
                  </a:txBody>
                  <a:tcPr anchor="ctr" marL="54864" marR="54864" marT="27432" marB="27432">
                    <a:solidFill>
                      <a:schemeClr val="accent2">
                        <a:lumMod val="20000"/>
                        <a:lumOff val="80000"/>
                      </a:schemeClr>
                    </a:solidFill>
                  </a:tcPr>
                </a:tc>
                <a:tc>
                  <a:txBody>
                    <a:bodyPr wrap="square"/>
                    <a:lstStyle/>
                    <a:p>
                      <a:r>
                        <a:rPr sz="1050" lang="cs-CZ"/>
                        <a:t>Zvláštní odměna vždy; výjimka u přijatých k vynalézání (§ 8)</a:t>
                      </a:r>
                    </a:p>
                  </a:txBody>
                  <a:tcPr anchor="ctr" marL="54864" marR="54864" marT="27432" marB="27432">
                    <a:solidFill>
                      <a:schemeClr val="accent2">
                        <a:lumMod val="20000"/>
                        <a:lumOff val="80000"/>
                      </a:schemeClr>
                    </a:solidFill>
                  </a:tcPr>
                </a:tc>
                <a:tc>
                  <a:txBody>
                    <a:bodyPr wrap="square"/>
                    <a:lstStyle/>
                    <a:p>
                      <a:r>
                        <a:rPr sz="1050" lang="cs-CZ"/>
                        <a:t>Práva zaměstnance nelze zrušit ani omezit (§ 17)</a:t>
                      </a:r>
                    </a:p>
                  </a:txBody>
                  <a:tcPr anchor="ctr" marL="54864" marR="54864" marT="27432" marB="27432">
                    <a:solidFill>
                      <a:schemeClr val="accent2">
                        <a:lumMod val="20000"/>
                        <a:lumOff val="80000"/>
                      </a:schemeClr>
                    </a:solidFill>
                  </a:tcPr>
                </a:tc>
              </a:tr>
              <a:tr h="621792">
                <a:tc>
                  <a:txBody>
                    <a:bodyPr wrap="square"/>
                    <a:lstStyle/>
                    <a:p>
                      <a:r>
                        <a:rPr sz="1050" b="1" lang="cs-CZ"/>
                        <a:t>UK</a:t>
                      </a:r>
                    </a:p>
                    <a:p>
                      <a:r>
                        <a:rPr sz="1050" b="1" lang="cs-CZ"/>
                        <a:t>Patents Act</a:t>
                      </a:r>
                    </a:p>
                  </a:txBody>
                  <a:tcPr anchor="ctr" marL="54864" marR="54864" marT="27432" marB="27432">
                    <a:solidFill>
                      <a:schemeClr val="accent2">
                        <a:lumMod val="40000"/>
                        <a:lumOff val="60000"/>
                      </a:schemeClr>
                    </a:solidFill>
                  </a:tcPr>
                </a:tc>
                <a:tc>
                  <a:txBody>
                    <a:bodyPr wrap="square"/>
                    <a:lstStyle/>
                    <a:p>
                      <a:r>
                        <a:rPr sz="1050" lang="cs-CZ"/>
                        <a:t>Zaměstnavateli při běžných či uložených povinnostech nebo zvláštním závazku</a:t>
                      </a:r>
                    </a:p>
                  </a:txBody>
                  <a:tcPr anchor="ctr" marL="54864" marR="54864" marT="27432" marB="27432">
                    <a:solidFill>
                      <a:schemeClr val="accent2">
                        <a:lumMod val="40000"/>
                        <a:lumOff val="60000"/>
                      </a:schemeClr>
                    </a:solidFill>
                  </a:tcPr>
                </a:tc>
                <a:tc>
                  <a:txBody>
                    <a:bodyPr wrap="square"/>
                    <a:lstStyle/>
                    <a:p>
                      <a:r>
                        <a:rPr sz="1050" lang="cs-CZ"/>
                        <a:t>Žádná</a:t>
                      </a:r>
                    </a:p>
                  </a:txBody>
                  <a:tcPr anchor="ctr" marL="54864" marR="54864" marT="27432" marB="27432">
                    <a:solidFill>
                      <a:schemeClr val="accent2">
                        <a:lumMod val="40000"/>
                        <a:lumOff val="60000"/>
                      </a:schemeClr>
                    </a:solidFill>
                  </a:tcPr>
                </a:tc>
                <a:tc>
                  <a:txBody>
                    <a:bodyPr wrap="square"/>
                    <a:lstStyle/>
                    <a:p>
                      <a:r>
                        <a:rPr sz="1050" lang="cs-CZ"/>
                        <a:t>Jen při „outstanding benefit“ (Shanks: 2 mil. GBP)</a:t>
                      </a:r>
                    </a:p>
                  </a:txBody>
                  <a:tcPr anchor="ctr" marL="54864" marR="54864" marT="27432" marB="27432">
                    <a:solidFill>
                      <a:schemeClr val="accent2">
                        <a:lumMod val="40000"/>
                        <a:lumOff val="60000"/>
                      </a:schemeClr>
                    </a:solidFill>
                  </a:tcPr>
                </a:tc>
                <a:tc>
                  <a:txBody>
                    <a:bodyPr wrap="square"/>
                    <a:lstStyle/>
                    <a:p>
                      <a:r>
                        <a:rPr sz="1050" lang="cs-CZ"/>
                        <a:t>Zmenšení práv k budoucím vynálezům nevymahatelné (s. 42)</a:t>
                      </a:r>
                    </a:p>
                  </a:txBody>
                  <a:tcPr anchor="ctr" marL="54864" marR="54864" marT="27432" marB="27432">
                    <a:solidFill>
                      <a:schemeClr val="accent2">
                        <a:lumMod val="40000"/>
                        <a:lumOff val="60000"/>
                      </a:schemeClr>
                    </a:solidFill>
                  </a:tcPr>
                </a:tc>
              </a:tr>
              <a:tr h="621792">
                <a:tc>
                  <a:txBody>
                    <a:bodyPr wrap="square"/>
                    <a:lstStyle/>
                    <a:p>
                      <a:r>
                        <a:rPr sz="1050" b="1" lang="cs-CZ"/>
                        <a:t>USA</a:t>
                      </a:r>
                    </a:p>
                  </a:txBody>
                  <a:tcPr anchor="ctr" marL="54864" marR="54864" marT="27432" marB="27432">
                    <a:solidFill>
                      <a:schemeClr val="accent2">
                        <a:lumMod val="20000"/>
                        <a:lumOff val="80000"/>
                      </a:schemeClr>
                    </a:solidFill>
                  </a:tcPr>
                </a:tc>
                <a:tc>
                  <a:txBody>
                    <a:bodyPr wrap="square"/>
                    <a:lstStyle/>
                    <a:p>
                      <a:r>
                        <a:rPr sz="1050" b="1" lang="cs-CZ"/>
                        <a:t>Původci</a:t>
                      </a:r>
                      <a:r>
                        <a:rPr sz="1050" lang="cs-CZ"/>
                        <a:t>; zaměstnavateli jen převodem (hired to invent; shop right)</a:t>
                      </a:r>
                    </a:p>
                  </a:txBody>
                  <a:tcPr anchor="ctr" marL="54864" marR="54864" marT="27432" marB="27432">
                    <a:solidFill>
                      <a:schemeClr val="accent2">
                        <a:lumMod val="20000"/>
                        <a:lumOff val="80000"/>
                      </a:schemeClr>
                    </a:solidFill>
                  </a:tcPr>
                </a:tc>
                <a:tc>
                  <a:txBody>
                    <a:bodyPr wrap="square"/>
                    <a:lstStyle/>
                    <a:p>
                      <a:r>
                        <a:rPr sz="1050" lang="cs-CZ"/>
                        <a:t>Písemný assignment (§ 261)</a:t>
                      </a:r>
                    </a:p>
                  </a:txBody>
                  <a:tcPr anchor="ctr" marL="54864" marR="54864" marT="27432" marB="27432">
                    <a:solidFill>
                      <a:schemeClr val="accent2">
                        <a:lumMod val="20000"/>
                        <a:lumOff val="80000"/>
                      </a:schemeClr>
                    </a:solidFill>
                  </a:tcPr>
                </a:tc>
                <a:tc>
                  <a:txBody>
                    <a:bodyPr wrap="square"/>
                    <a:lstStyle/>
                    <a:p>
                      <a:r>
                        <a:rPr sz="1050" lang="cs-CZ"/>
                        <a:t>Žádná zákonná</a:t>
                      </a:r>
                    </a:p>
                  </a:txBody>
                  <a:tcPr anchor="ctr" marL="54864" marR="54864" marT="27432" marB="27432">
                    <a:solidFill>
                      <a:schemeClr val="accent2">
                        <a:lumMod val="20000"/>
                        <a:lumOff val="80000"/>
                      </a:schemeClr>
                    </a:solidFill>
                  </a:tcPr>
                </a:tc>
                <a:tc>
                  <a:txBody>
                    <a:bodyPr wrap="square"/>
                    <a:lstStyle/>
                    <a:p>
                      <a:r>
                        <a:rPr sz="1050" lang="cs-CZ"/>
                        <a:t>Široká; státní limity (Cal. § 2870)</a:t>
                      </a:r>
                    </a:p>
                  </a:txBody>
                  <a:tcPr anchor="ctr" marL="54864" marR="54864" marT="27432" marB="27432">
                    <a:solidFill>
                      <a:schemeClr val="accent2">
                        <a:lumMod val="20000"/>
                        <a:lumOff val="80000"/>
                      </a:schemeClr>
                    </a:solidFill>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Autorská díla, software a design v cizině</a:t>
            </a:r>
          </a:p>
        </p:txBody>
      </p:sp>
      <p:sp>
        <p:nvSpPr>
          <p:cNvPr id="3"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4" name="Číslo snímku"/>
          <p:cNvSpPr>
            <a:spLocks noGrp="1"/>
          </p:cNvSpPr>
          <p:nvPr>
            <p:ph type="sldNum" sz="quarter" idx="12"/>
          </p:nvPr>
        </p:nvSpPr>
        <p:spPr/>
        <p:txBody>
          <a:bodyPr/>
          <a:lstStyle/>
          <a:p>
            <a:fld id="{6C878452-4221-4525-97EC-2D9AEFB255B2}" type="slidenum">
              <a:rPr lang="cs-CZ"/>
              <a:t>1</a:t>
            </a:fld>
            <a:endParaRPr lang="cs-CZ"/>
          </a:p>
        </p:txBody>
      </p:sp>
      <p:sp>
        <p:nvSpPr>
          <p:cNvPr id="5"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graphicFrame>
        <p:nvGraphicFramePr>
          <p:cNvPr id="6" name="Tabulka"/>
          <p:cNvGraphicFramePr>
            <a:graphicFrameLocks noGrp="1"/>
          </p:cNvGraphicFramePr>
          <p:nvPr/>
        </p:nvGraphicFramePr>
        <p:xfrm>
          <a:off x="649224" y="1691640"/>
          <a:ext cx="10881360" cy="3968496"/>
        </p:xfrm>
        <a:graphic>
          <a:graphicData uri="http://schemas.openxmlformats.org/drawingml/2006/table">
            <a:tbl>
              <a:tblPr firstRow="1" bandRow="1">
                <a:tableStyleId>{21E4AEA4-8DFA-4A89-87EB-49C32662AFE0}</a:tableStyleId>
              </a:tblPr>
              <a:tblGrid>
                <a:gridCol w="1188720"/>
                <a:gridCol w="4023360"/>
                <a:gridCol w="3200400"/>
                <a:gridCol w="2468880"/>
              </a:tblGrid>
              <a:tr h="566928">
                <a:tc>
                  <a:txBody>
                    <a:bodyPr wrap="square"/>
                    <a:lstStyle/>
                    <a:p>
                      <a:r>
                        <a:rPr sz="1050" b="1" lang="cs-CZ">
                          <a:solidFill>
                            <a:srgbClr val="FFFFFF"/>
                          </a:solidFill>
                        </a:rPr>
                        <a:t>Stát</a:t>
                      </a:r>
                    </a:p>
                  </a:txBody>
                  <a:tcPr anchor="ctr" marL="54864" marR="54864" marT="27432" marB="27432"/>
                </a:tc>
                <a:tc>
                  <a:txBody>
                    <a:bodyPr wrap="square"/>
                    <a:lstStyle/>
                    <a:p>
                      <a:r>
                        <a:rPr sz="1050" b="1" lang="cs-CZ">
                          <a:solidFill>
                            <a:srgbClr val="FFFFFF"/>
                          </a:solidFill>
                        </a:rPr>
                        <a:t>Zaměstnanecké dílo obecně</a:t>
                      </a:r>
                    </a:p>
                  </a:txBody>
                  <a:tcPr anchor="ctr" marL="54864" marR="54864" marT="27432" marB="27432"/>
                </a:tc>
                <a:tc>
                  <a:txBody>
                    <a:bodyPr wrap="square"/>
                    <a:lstStyle/>
                    <a:p>
                      <a:r>
                        <a:rPr sz="1050" b="1" lang="cs-CZ">
                          <a:solidFill>
                            <a:srgbClr val="FFFFFF"/>
                          </a:solidFill>
                        </a:rPr>
                        <a:t>Počítačový program</a:t>
                      </a:r>
                    </a:p>
                  </a:txBody>
                  <a:tcPr anchor="ctr" marL="54864" marR="54864" marT="27432" marB="27432"/>
                </a:tc>
                <a:tc>
                  <a:txBody>
                    <a:bodyPr wrap="square"/>
                    <a:lstStyle/>
                    <a:p>
                      <a:r>
                        <a:rPr sz="1050" b="1" lang="cs-CZ">
                          <a:solidFill>
                            <a:srgbClr val="FFFFFF"/>
                          </a:solidFill>
                        </a:rPr>
                        <a:t>Průmyslový vzor / design</a:t>
                      </a:r>
                    </a:p>
                  </a:txBody>
                  <a:tcPr anchor="ctr" marL="54864" marR="54864" marT="27432" marB="27432"/>
                </a:tc>
              </a:tr>
              <a:tr h="566928">
                <a:tc>
                  <a:txBody>
                    <a:bodyPr wrap="square"/>
                    <a:lstStyle/>
                    <a:p>
                      <a:r>
                        <a:rPr sz="1050" b="1" lang="cs-CZ"/>
                        <a:t>ČR</a:t>
                      </a:r>
                    </a:p>
                  </a:txBody>
                  <a:tcPr anchor="ctr" marL="54864" marR="54864" marT="27432" marB="27432">
                    <a:solidFill>
                      <a:schemeClr val="accent2">
                        <a:lumMod val="40000"/>
                        <a:lumOff val="60000"/>
                      </a:schemeClr>
                    </a:solidFill>
                  </a:tcPr>
                </a:tc>
                <a:tc>
                  <a:txBody>
                    <a:bodyPr wrap="square"/>
                    <a:lstStyle/>
                    <a:p>
                      <a:r>
                        <a:rPr sz="1050" lang="cs-CZ"/>
                        <a:t>Autor zůstává autorem; zaměstnavatel </a:t>
                      </a:r>
                      <a:r>
                        <a:rPr sz="1050" b="1" lang="cs-CZ"/>
                        <a:t>vykonává</a:t>
                      </a:r>
                      <a:r>
                        <a:rPr sz="1050" lang="cs-CZ"/>
                        <a:t> majetková práva (§ 58 AZ); práva nepřevoditelná (§ 26, § 11 odst. 4)</a:t>
                      </a:r>
                    </a:p>
                  </a:txBody>
                  <a:tcPr anchor="ctr" marL="54864" marR="54864" marT="27432" marB="27432">
                    <a:solidFill>
                      <a:schemeClr val="accent2">
                        <a:lumMod val="40000"/>
                        <a:lumOff val="60000"/>
                      </a:schemeClr>
                    </a:solidFill>
                  </a:tcPr>
                </a:tc>
                <a:tc>
                  <a:txBody>
                    <a:bodyPr wrap="square"/>
                    <a:lstStyle/>
                    <a:p>
                      <a:r>
                        <a:rPr sz="1050" lang="cs-CZ"/>
                        <a:t>Stejně; bez dodatečné odměny, není-li sjednáno jinak (§ 58 odst. 6 a 7)</a:t>
                      </a:r>
                    </a:p>
                  </a:txBody>
                  <a:tcPr anchor="ctr" marL="54864" marR="54864" marT="27432" marB="27432">
                    <a:solidFill>
                      <a:schemeClr val="accent2">
                        <a:lumMod val="40000"/>
                        <a:lumOff val="60000"/>
                      </a:schemeClr>
                    </a:solidFill>
                  </a:tcPr>
                </a:tc>
                <a:tc>
                  <a:txBody>
                    <a:bodyPr wrap="square"/>
                    <a:lstStyle/>
                    <a:p>
                      <a:r>
                        <a:rPr sz="1050" lang="cs-CZ"/>
                        <a:t>Zadavatel; právo musí uplatnit do 3 měsíců (§ 13 ZPV; L6)</a:t>
                      </a:r>
                    </a:p>
                  </a:txBody>
                  <a:tcPr anchor="ctr" marL="54864" marR="54864" marT="27432" marB="27432">
                    <a:solidFill>
                      <a:schemeClr val="accent2">
                        <a:lumMod val="40000"/>
                        <a:lumOff val="60000"/>
                      </a:schemeClr>
                    </a:solidFill>
                  </a:tcPr>
                </a:tc>
              </a:tr>
              <a:tr h="566928">
                <a:tc>
                  <a:txBody>
                    <a:bodyPr wrap="square"/>
                    <a:lstStyle/>
                    <a:p>
                      <a:r>
                        <a:rPr sz="1050" b="1" lang="cs-CZ"/>
                        <a:t>Německo</a:t>
                      </a:r>
                    </a:p>
                  </a:txBody>
                  <a:tcPr anchor="ctr" marL="54864" marR="54864" marT="27432" marB="27432">
                    <a:solidFill>
                      <a:schemeClr val="accent2">
                        <a:lumMod val="20000"/>
                        <a:lumOff val="80000"/>
                      </a:schemeClr>
                    </a:solidFill>
                  </a:tcPr>
                </a:tc>
                <a:tc>
                  <a:txBody>
                    <a:bodyPr wrap="square"/>
                    <a:lstStyle/>
                    <a:p>
                      <a:r>
                        <a:rPr sz="1050" lang="cs-CZ"/>
                        <a:t>Autorské právo nepřevoditelné (§ 29 UrhG); užívací práva podle obsahu a povahy pracovního poměru (§ 43)</a:t>
                      </a:r>
                    </a:p>
                  </a:txBody>
                  <a:tcPr anchor="ctr" marL="54864" marR="54864" marT="27432" marB="27432">
                    <a:solidFill>
                      <a:schemeClr val="accent2">
                        <a:lumMod val="20000"/>
                        <a:lumOff val="80000"/>
                      </a:schemeClr>
                    </a:solidFill>
                  </a:tcPr>
                </a:tc>
                <a:tc>
                  <a:txBody>
                    <a:bodyPr wrap="square"/>
                    <a:lstStyle/>
                    <a:p>
                      <a:r>
                        <a:rPr sz="1050" lang="cs-CZ"/>
                        <a:t>Zaměstnavatel výlučně oprávněn k výkonu všech majetkových oprávnění (§ 69b)</a:t>
                      </a:r>
                    </a:p>
                  </a:txBody>
                  <a:tcPr anchor="ctr" marL="54864" marR="54864" marT="27432" marB="27432">
                    <a:solidFill>
                      <a:schemeClr val="accent2">
                        <a:lumMod val="20000"/>
                        <a:lumOff val="80000"/>
                      </a:schemeClr>
                    </a:solidFill>
                  </a:tcPr>
                </a:tc>
                <a:tc>
                  <a:txBody>
                    <a:bodyPr wrap="square"/>
                    <a:lstStyle/>
                    <a:p>
                      <a:r>
                        <a:rPr sz="1050" lang="cs-CZ"/>
                        <a:t>Zaměstnavatel (§ 7 odst. 2 DesignG)</a:t>
                      </a:r>
                    </a:p>
                  </a:txBody>
                  <a:tcPr anchor="ctr" marL="54864" marR="54864" marT="27432" marB="27432">
                    <a:solidFill>
                      <a:schemeClr val="accent2">
                        <a:lumMod val="20000"/>
                        <a:lumOff val="80000"/>
                      </a:schemeClr>
                    </a:solidFill>
                  </a:tcPr>
                </a:tc>
              </a:tr>
              <a:tr h="566928">
                <a:tc>
                  <a:txBody>
                    <a:bodyPr wrap="square"/>
                    <a:lstStyle/>
                    <a:p>
                      <a:r>
                        <a:rPr sz="1050" b="1" lang="cs-CZ"/>
                        <a:t>Rakousko</a:t>
                      </a:r>
                    </a:p>
                  </a:txBody>
                  <a:tcPr anchor="ctr" marL="54864" marR="54864" marT="27432" marB="27432">
                    <a:solidFill>
                      <a:schemeClr val="accent2">
                        <a:lumMod val="40000"/>
                        <a:lumOff val="60000"/>
                      </a:schemeClr>
                    </a:solidFill>
                  </a:tcPr>
                </a:tc>
                <a:tc>
                  <a:txBody>
                    <a:bodyPr wrap="square"/>
                    <a:lstStyle/>
                    <a:p>
                      <a:r>
                        <a:rPr sz="1050" lang="cs-CZ"/>
                        <a:t>Zvláštní zákonné pravidlo jen pro programy → smlouva</a:t>
                      </a:r>
                    </a:p>
                  </a:txBody>
                  <a:tcPr anchor="ctr" marL="54864" marR="54864" marT="27432" marB="27432">
                    <a:solidFill>
                      <a:schemeClr val="accent2">
                        <a:lumMod val="40000"/>
                        <a:lumOff val="60000"/>
                      </a:schemeClr>
                    </a:solidFill>
                  </a:tcPr>
                </a:tc>
                <a:tc>
                  <a:txBody>
                    <a:bodyPr wrap="square"/>
                    <a:lstStyle/>
                    <a:p>
                      <a:r>
                        <a:rPr sz="1050" lang="cs-CZ"/>
                        <a:t>Neomezené právo užití pro zaměstnavatele (§ 40b UrhG)</a:t>
                      </a:r>
                    </a:p>
                  </a:txBody>
                  <a:tcPr anchor="ctr" marL="54864" marR="54864" marT="27432" marB="27432">
                    <a:solidFill>
                      <a:schemeClr val="accent2">
                        <a:lumMod val="40000"/>
                        <a:lumOff val="60000"/>
                      </a:schemeClr>
                    </a:solidFill>
                  </a:tcPr>
                </a:tc>
                <a:tc>
                  <a:txBody>
                    <a:bodyPr wrap="square"/>
                    <a:lstStyle/>
                    <a:p>
                      <a:r>
                        <a:rPr sz="1050" lang="cs-CZ"/>
                        <a:t>—</a:t>
                      </a:r>
                    </a:p>
                  </a:txBody>
                  <a:tcPr anchor="ctr" marL="54864" marR="54864" marT="27432" marB="27432">
                    <a:solidFill>
                      <a:schemeClr val="accent2">
                        <a:lumMod val="40000"/>
                        <a:lumOff val="60000"/>
                      </a:schemeClr>
                    </a:solidFill>
                  </a:tcPr>
                </a:tc>
              </a:tr>
              <a:tr h="566928">
                <a:tc>
                  <a:txBody>
                    <a:bodyPr wrap="square"/>
                    <a:lstStyle/>
                    <a:p>
                      <a:r>
                        <a:rPr sz="1050" b="1" lang="cs-CZ"/>
                        <a:t>UK</a:t>
                      </a:r>
                    </a:p>
                  </a:txBody>
                  <a:tcPr anchor="ctr" marL="54864" marR="54864" marT="27432" marB="27432">
                    <a:solidFill>
                      <a:schemeClr val="accent2">
                        <a:lumMod val="20000"/>
                        <a:lumOff val="80000"/>
                      </a:schemeClr>
                    </a:solidFill>
                  </a:tcPr>
                </a:tc>
                <a:tc>
                  <a:txBody>
                    <a:bodyPr wrap="square"/>
                    <a:lstStyle/>
                    <a:p>
                      <a:r>
                        <a:rPr sz="1050" lang="cs-CZ"/>
                        <a:t>Zaměstnavatel </a:t>
                      </a:r>
                      <a:r>
                        <a:rPr sz="1050" b="1" lang="cs-CZ"/>
                        <a:t>prvním vlastníkem</a:t>
                      </a:r>
                      <a:r>
                        <a:rPr sz="1050" lang="cs-CZ"/>
                        <a:t> copyrightu (CDPA s. 11(2))</a:t>
                      </a:r>
                    </a:p>
                  </a:txBody>
                  <a:tcPr anchor="ctr" marL="54864" marR="54864" marT="27432" marB="27432">
                    <a:solidFill>
                      <a:schemeClr val="accent2">
                        <a:lumMod val="20000"/>
                        <a:lumOff val="80000"/>
                      </a:schemeClr>
                    </a:solidFill>
                  </a:tcPr>
                </a:tc>
                <a:tc>
                  <a:txBody>
                    <a:bodyPr wrap="square"/>
                    <a:lstStyle/>
                    <a:p>
                      <a:r>
                        <a:rPr sz="1050" lang="cs-CZ"/>
                        <a:t>Stejně</a:t>
                      </a:r>
                    </a:p>
                  </a:txBody>
                  <a:tcPr anchor="ctr" marL="54864" marR="54864" marT="27432" marB="27432">
                    <a:solidFill>
                      <a:schemeClr val="accent2">
                        <a:lumMod val="20000"/>
                        <a:lumOff val="80000"/>
                      </a:schemeClr>
                    </a:solidFill>
                  </a:tcPr>
                </a:tc>
                <a:tc>
                  <a:txBody>
                    <a:bodyPr wrap="square"/>
                    <a:lstStyle/>
                    <a:p>
                      <a:r>
                        <a:rPr sz="1050" lang="cs-CZ"/>
                        <a:t>Zaměstnavatel původním vlastníkem (RDA s. 2(1B))</a:t>
                      </a:r>
                    </a:p>
                  </a:txBody>
                  <a:tcPr anchor="ctr" marL="54864" marR="54864" marT="27432" marB="27432">
                    <a:solidFill>
                      <a:schemeClr val="accent2">
                        <a:lumMod val="20000"/>
                        <a:lumOff val="80000"/>
                      </a:schemeClr>
                    </a:solidFill>
                  </a:tcPr>
                </a:tc>
              </a:tr>
              <a:tr h="566928">
                <a:tc>
                  <a:txBody>
                    <a:bodyPr wrap="square"/>
                    <a:lstStyle/>
                    <a:p>
                      <a:r>
                        <a:rPr sz="1050" b="1" lang="cs-CZ"/>
                        <a:t>USA</a:t>
                      </a:r>
                    </a:p>
                  </a:txBody>
                  <a:tcPr anchor="ctr" marL="54864" marR="54864" marT="27432" marB="27432">
                    <a:solidFill>
                      <a:schemeClr val="accent2">
                        <a:lumMod val="40000"/>
                        <a:lumOff val="60000"/>
                      </a:schemeClr>
                    </a:solidFill>
                  </a:tcPr>
                </a:tc>
                <a:tc>
                  <a:txBody>
                    <a:bodyPr wrap="square"/>
                    <a:lstStyle/>
                    <a:p>
                      <a:r>
                        <a:rPr sz="1050" lang="cs-CZ"/>
                        <a:t>Work made for hire – zaměstnavatel je </a:t>
                      </a:r>
                      <a:r>
                        <a:rPr sz="1050" b="1" lang="cs-CZ"/>
                        <a:t>autorem</a:t>
                      </a:r>
                      <a:r>
                        <a:rPr sz="1050" lang="cs-CZ"/>
                        <a:t> (17 U.S.C. § 201(b))</a:t>
                      </a:r>
                    </a:p>
                  </a:txBody>
                  <a:tcPr anchor="ctr" marL="54864" marR="54864" marT="27432" marB="27432">
                    <a:solidFill>
                      <a:schemeClr val="accent2">
                        <a:lumMod val="40000"/>
                        <a:lumOff val="60000"/>
                      </a:schemeClr>
                    </a:solidFill>
                  </a:tcPr>
                </a:tc>
                <a:tc>
                  <a:txBody>
                    <a:bodyPr wrap="square"/>
                    <a:lstStyle/>
                    <a:p>
                      <a:r>
                        <a:rPr sz="1050" lang="cs-CZ"/>
                        <a:t>Stejně</a:t>
                      </a:r>
                    </a:p>
                  </a:txBody>
                  <a:tcPr anchor="ctr" marL="54864" marR="54864" marT="27432" marB="27432">
                    <a:solidFill>
                      <a:schemeClr val="accent2">
                        <a:lumMod val="40000"/>
                        <a:lumOff val="60000"/>
                      </a:schemeClr>
                    </a:solidFill>
                  </a:tcPr>
                </a:tc>
                <a:tc>
                  <a:txBody>
                    <a:bodyPr wrap="square"/>
                    <a:lstStyle/>
                    <a:p>
                      <a:r>
                        <a:rPr sz="1050" lang="cs-CZ"/>
                        <a:t>—</a:t>
                      </a:r>
                    </a:p>
                  </a:txBody>
                  <a:tcPr anchor="ctr" marL="54864" marR="54864" marT="27432" marB="27432">
                    <a:solidFill>
                      <a:schemeClr val="accent2">
                        <a:lumMod val="40000"/>
                        <a:lumOff val="60000"/>
                      </a:schemeClr>
                    </a:solidFill>
                  </a:tcPr>
                </a:tc>
              </a:tr>
              <a:tr h="566928">
                <a:tc>
                  <a:txBody>
                    <a:bodyPr wrap="square"/>
                    <a:lstStyle/>
                    <a:p>
                      <a:r>
                        <a:rPr sz="1050" b="1" lang="cs-CZ"/>
                        <a:t>EU</a:t>
                      </a:r>
                    </a:p>
                  </a:txBody>
                  <a:tcPr anchor="ctr" marL="54864" marR="54864" marT="27432" marB="27432">
                    <a:solidFill>
                      <a:schemeClr val="accent2">
                        <a:lumMod val="20000"/>
                        <a:lumOff val="80000"/>
                      </a:schemeClr>
                    </a:solidFill>
                  </a:tcPr>
                </a:tc>
                <a:tc>
                  <a:txBody>
                    <a:bodyPr wrap="square"/>
                    <a:lstStyle/>
                    <a:p>
                      <a:r>
                        <a:rPr sz="1050" lang="cs-CZ"/>
                        <a:t>Neharmonizováno</a:t>
                      </a:r>
                    </a:p>
                  </a:txBody>
                  <a:tcPr anchor="ctr" marL="54864" marR="54864" marT="27432" marB="27432">
                    <a:solidFill>
                      <a:schemeClr val="accent2">
                        <a:lumMod val="20000"/>
                        <a:lumOff val="80000"/>
                      </a:schemeClr>
                    </a:solidFill>
                  </a:tcPr>
                </a:tc>
                <a:tc>
                  <a:txBody>
                    <a:bodyPr wrap="square"/>
                    <a:lstStyle/>
                    <a:p>
                      <a:r>
                        <a:rPr sz="1050" lang="cs-CZ"/>
                        <a:t>Zaměstnavatel vykonává všechna majetková práva (směrnice 2009/24/ES čl. 2 odst. 3)</a:t>
                      </a:r>
                    </a:p>
                  </a:txBody>
                  <a:tcPr anchor="ctr" marL="54864" marR="54864" marT="27432" marB="27432">
                    <a:solidFill>
                      <a:schemeClr val="accent2">
                        <a:lumMod val="20000"/>
                        <a:lumOff val="80000"/>
                      </a:schemeClr>
                    </a:solidFill>
                  </a:tcPr>
                </a:tc>
                <a:tc>
                  <a:txBody>
                    <a:bodyPr wrap="square"/>
                    <a:lstStyle/>
                    <a:p>
                      <a:r>
                        <a:rPr sz="1050" lang="cs-CZ"/>
                        <a:t>Zaměstnavatel (čl. 14 odst. 3 nař. 2026/715)</a:t>
                      </a:r>
                    </a:p>
                  </a:txBody>
                  <a:tcPr anchor="ctr" marL="54864" marR="54864" marT="27432" marB="27432">
                    <a:solidFill>
                      <a:schemeClr val="accent2">
                        <a:lumMod val="20000"/>
                        <a:lumOff val="80000"/>
                      </a:schemeClr>
                    </a:solidFill>
                  </a:tcPr>
                </a:tc>
              </a:tr>
            </a:tbl>
          </a:graphicData>
        </a:graphic>
      </p:graphicFrame>
      <p:sp>
        <p:nvSpPr>
          <p:cNvPr id="7" name="Poznámka k tabulce"/>
          <p:cNvSpPr txBox="1"/>
          <p:nvPr/>
        </p:nvSpPr>
        <p:spPr>
          <a:xfrm>
            <a:off x="649224" y="5769864"/>
            <a:ext cx="10881359" cy="274320"/>
          </a:xfrm>
          <a:prstGeom prst="rect">
            <a:avLst/>
          </a:prstGeom>
          <a:noFill/>
        </p:spPr>
        <p:txBody>
          <a:bodyPr wrap="square" lIns="0" rIns="0" tIns="0" bIns="0">
            <a:spAutoFit/>
          </a:bodyPr>
          <a:lstStyle/>
          <a:p>
            <a:r>
              <a:rPr sz="1200">
                <a:solidFill>
                  <a:schemeClr val="accent2"/>
                </a:solidFill>
              </a:rPr>
              <a:t>O převoditelnosti rozhoduje právo země ochrany (§ 80 ZMPS): doložka „assigns all copyrights including moral rights“ nemá pro české území převodní účinek.</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Madrid a Haag: mezinárodní známky a vzory</a:t>
            </a:r>
          </a:p>
        </p:txBody>
      </p:sp>
      <p:sp>
        <p:nvSpPr>
          <p:cNvPr id="3" name="Content Placeholder 2"/>
          <p:cNvSpPr>
            <a:spLocks noGrp="1"/>
          </p:cNvSpPr>
          <p:nvPr>
            <p:ph idx="1"/>
          </p:nvPr>
        </p:nvSpPr>
        <p:spPr/>
        <p:txBody>
          <a:bodyPr wrap="square"/>
          <a:lstStyle/>
          <a:p>
            <a:pPr/>
            <a:r>
              <a:rPr sz="1700" lang="cs-CZ"/>
              <a:t>Madridský systém – známky</a:t>
            </a:r>
          </a:p>
          <a:p>
            <a:pPr lvl="2"/>
            <a:r>
              <a:rPr sz="1500" lang="cs-CZ" b="1"/>
              <a:t>Základ a mezinárodní přihláška:</a:t>
            </a:r>
            <a:r>
              <a:rPr sz="1500" lang="cs-CZ"/>
              <a:t> přihláška nebo zápis u úřadu původu – ÚPV (§ 47 ZOZ) nebo EUIPO (čl. 183 nař. 2017/1001) → mezinárodní přihláška u WIPO s vyznačením smluvních stran; ochrana jako při přímém podání, neodmítne-li vyznačený úřad do 12 (při prohlášení 18) měsíců (čl. 4 a 5 Madridského protokolu)</a:t>
            </a:r>
          </a:p>
          <a:p>
            <a:pPr lvl="2"/>
            <a:r>
              <a:rPr sz="1500" lang="cs-CZ" b="1"/>
              <a:t>10 let</a:t>
            </a:r>
            <a:r>
              <a:rPr sz="1500" lang="cs-CZ"/>
              <a:t>, obnova (čl. 6–7) · prvních </a:t>
            </a:r>
            <a:r>
              <a:rPr sz="1500" lang="cs-CZ" b="1"/>
              <a:t>5 let závislost</a:t>
            </a:r>
            <a:r>
              <a:rPr sz="1500" lang="cs-CZ"/>
              <a:t> na základní známce – „centrální útok“ (čl. 6 odst. 2–3) → základní známka musí být zapsána na zaměstnavatele, ne na jednatele či zaměstnance</a:t>
            </a:r>
          </a:p>
          <a:p>
            <a:pPr>
              <a:spcBef>
                <a:spcPts val="600"/>
              </a:spcBef>
            </a:pPr>
            <a:r>
              <a:rPr sz="1700" lang="cs-CZ"/>
              <a:t>Haagský systém – vzory (Ženevský akt 1999)</a:t>
            </a:r>
          </a:p>
          <a:p>
            <a:pPr lvl="2"/>
            <a:r>
              <a:rPr sz="1500" lang="cs-CZ"/>
              <a:t>Jedna mezinárodní přihláška přímo u WIPO – až </a:t>
            </a:r>
            <a:r>
              <a:rPr sz="1500" lang="cs-CZ" b="1"/>
              <a:t>100 vzorů</a:t>
            </a:r>
            <a:r>
              <a:rPr sz="1500" lang="cs-CZ"/>
              <a:t> téže třídy – s určením smluvních stran; </a:t>
            </a:r>
            <a:r>
              <a:rPr sz="1500" lang="cs-CZ" b="1"/>
              <a:t>bez základního zápisu</a:t>
            </a:r>
            <a:r>
              <a:rPr sz="1500" lang="cs-CZ"/>
              <a:t> a bez úřadu původu · 5 let, obnova po 5 letech, nejméně 15 let (čl. 17)</a:t>
            </a:r>
          </a:p>
          <a:p>
            <a:pPr lvl="2"/>
            <a:r>
              <a:rPr sz="1500" lang="cs-CZ" b="1"/>
              <a:t>ČR smluvní stranou není</a:t>
            </a:r>
            <a:r>
              <a:rPr sz="1500" lang="cs-CZ"/>
              <a:t>; EU je (od 1. 1. 2008) → český přihlašovatel podává přímo u WIPO (čl. 153 nař. 2026/715) a může určit EU, Spojené království, Švýcarsko, USA…; samotnou ČR určit nelze → národní vzor u ÚPV</a:t>
            </a:r>
          </a:p>
          <a:p>
            <a:pPr>
              <a:spcBef>
                <a:spcPts val="600"/>
              </a:spcBef>
            </a:pPr>
            <a:r>
              <a:rPr sz="1700" lang="cs-CZ"/>
              <a:t>Pracovněprávní vazba</a:t>
            </a:r>
          </a:p>
          <a:p>
            <a:pPr lvl="2"/>
            <a:r>
              <a:rPr sz="1500" lang="cs-CZ"/>
              <a:t>Právo na vzor zaměstnance se řídí právem </a:t>
            </a:r>
            <a:r>
              <a:rPr sz="1500" lang="cs-CZ" b="1"/>
              <a:t>každé určené strany</a:t>
            </a:r>
            <a:r>
              <a:rPr sz="1500" lang="cs-CZ"/>
              <a:t> (tabulka na snímku 9) → před podáním ověřit, že přihlašovatel má právo všude</a:t>
            </a:r>
          </a:p>
        </p:txBody>
      </p:sp>
      <p:sp>
        <p:nvSpPr>
          <p:cNvPr id="4"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5" name="Číslo snímku"/>
          <p:cNvSpPr>
            <a:spLocks noGrp="1"/>
          </p:cNvSpPr>
          <p:nvPr>
            <p:ph type="sldNum" sz="quarter" idx="12"/>
          </p:nvPr>
        </p:nvSpPr>
        <p:spPr/>
        <p:txBody>
          <a:bodyPr/>
          <a:lstStyle/>
          <a:p>
            <a:fld id="{47CE921E-90A9-4ECB-A996-36B8C17F9177}"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Práce na dálku a vyslání do jiného státu</a:t>
            </a:r>
          </a:p>
        </p:txBody>
      </p:sp>
      <p:sp>
        <p:nvSpPr>
          <p:cNvPr id="3" name="Content Placeholder 2"/>
          <p:cNvSpPr>
            <a:spLocks noGrp="1"/>
          </p:cNvSpPr>
          <p:nvPr>
            <p:ph idx="1"/>
          </p:nvPr>
        </p:nvSpPr>
        <p:spPr/>
        <p:txBody>
          <a:bodyPr wrap="square"/>
          <a:lstStyle/>
          <a:p>
            <a:pPr/>
            <a:r>
              <a:rPr sz="1700" lang="cs-CZ"/>
              <a:t>Dočasné vyslání</a:t>
            </a:r>
          </a:p>
          <a:p>
            <a:pPr lvl="2"/>
            <a:r>
              <a:rPr sz="1500" lang="cs-CZ"/>
              <a:t>Má-li se zaměstnanec po splnění úkolu vrátit, obvyklé místo výkonu práce se nemění (čl. 8 odst. 2 Řím I; bod 36 odůvodnění) → pracovní statut i režim výsledků zůstávají · „tvrdé jádro“ podmínek hostitelského státu (směrnice 96/71/ES; § 319 ZP) práva k výsledkům </a:t>
            </a:r>
            <a:r>
              <a:rPr sz="1500" b="1" lang="cs-CZ"/>
              <a:t>nezahrnuje</a:t>
            </a:r>
          </a:p>
          <a:p>
            <a:pPr>
              <a:spcBef>
                <a:spcPts val="600"/>
              </a:spcBef>
            </a:pPr>
            <a:r>
              <a:rPr sz="1700" lang="cs-CZ"/>
              <a:t>Trvalá práce na dálku z jiného státu</a:t>
            </a:r>
          </a:p>
          <a:p>
            <a:pPr lvl="2"/>
            <a:r>
              <a:rPr sz="1500" lang="cs-CZ"/>
              <a:t>Plní-li zaměstnanec podstatnou část povinností z jiného státu, je tento stát zemí obvyklého výkonu práce (pravidla snímku 6) → bez volby jeho právo; s volbou jeho ochranná ustanovení · změní-li se obvyklé místo až během poměru, určit je nelze → právo provozovny, která zaměstnance zaměstnala; nové místo jako okolnost užší vazby (Locatrans – výklad)</a:t>
            </a:r>
          </a:p>
          <a:p>
            <a:pPr lvl="2"/>
            <a:r>
              <a:rPr sz="1500" lang="cs-CZ"/>
              <a:t>Právo na evropský patent se řídí státem </a:t>
            </a:r>
            <a:r>
              <a:rPr sz="1500" lang="cs-CZ" b="1"/>
              <a:t>převážného zaměstnání</a:t>
            </a:r>
            <a:r>
              <a:rPr sz="1500" lang="cs-CZ"/>
              <a:t> (L9) – např. Rakousko: bez písemné dohody vynález patří zaměstnanci (§ 6–7 PatG) · judikatura k práci na dálku chybí (výklad)</a:t>
            </a:r>
          </a:p>
          <a:p>
            <a:pPr>
              <a:spcBef>
                <a:spcPts val="600"/>
              </a:spcBef>
            </a:pPr>
            <a:r>
              <a:rPr sz="1700" lang="cs-CZ"/>
              <a:t>Co s tím</a:t>
            </a:r>
          </a:p>
          <a:p>
            <a:pPr lvl="2"/>
            <a:r>
              <a:rPr sz="1500" lang="cs-CZ"/>
              <a:t>Dohoda o práci na dálku písemně (§ 317 ZP) – určit stát a rozsah · volba práva a doložka o právech k výsledkům vyhovující </a:t>
            </a:r>
            <a:r>
              <a:rPr sz="1500" b="1" lang="cs-CZ"/>
              <a:t>oběma</a:t>
            </a:r>
            <a:r>
              <a:rPr sz="1500" lang="cs-CZ"/>
              <a:t> právním řádům (písemná forma, odměna) · evidence, kde výsledek vznikl · daně a pojištění mimo rozsah předmětu</a:t>
            </a:r>
          </a:p>
        </p:txBody>
      </p:sp>
      <p:sp>
        <p:nvSpPr>
          <p:cNvPr id="4"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5" name="Číslo snímku"/>
          <p:cNvSpPr>
            <a:spLocks noGrp="1"/>
          </p:cNvSpPr>
          <p:nvPr>
            <p:ph type="sldNum" sz="quarter" idx="12"/>
          </p:nvPr>
        </p:nvSpPr>
        <p:spPr/>
        <p:txBody>
          <a:bodyPr/>
          <a:lstStyle/>
          <a:p>
            <a:fld id="{91CA5BF1-C9B8-4B4A-BF9B-1EC60396118C}"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Co zavést a sjednat: přeshraniční tým</a:t>
            </a:r>
          </a:p>
        </p:txBody>
      </p:sp>
      <p:sp>
        <p:nvSpPr>
          <p:cNvPr id="3" name="Content Placeholder 2"/>
          <p:cNvSpPr>
            <a:spLocks noGrp="1"/>
          </p:cNvSpPr>
          <p:nvPr>
            <p:ph idx="1" sz="half"/>
          </p:nvPr>
        </p:nvSpPr>
        <p:spPr/>
        <p:txBody>
          <a:bodyPr wrap="square"/>
          <a:lstStyle/>
          <a:p>
            <a:pPr/>
            <a:r>
              <a:rPr lang="cs-CZ"/>
              <a:t>Zaměstnavatel</a:t>
            </a:r>
          </a:p>
          <a:p>
            <a:pPr lvl="2"/>
            <a:r>
              <a:rPr sz="1350" b="1" lang="cs-CZ"/>
              <a:t>Mapa týmu</a:t>
            </a:r>
            <a:r>
              <a:rPr sz="1350" lang="cs-CZ"/>
              <a:t>: stát obvyklého výkonu práce, zvolené právo, ochranná ustanovení – doložky podle státu, ne jedna šablona</a:t>
            </a:r>
          </a:p>
          <a:p>
            <a:pPr lvl="2"/>
            <a:r>
              <a:rPr sz="1350" lang="cs-CZ" b="1"/>
              <a:t>Formality podle státu</a:t>
            </a:r>
            <a:r>
              <a:rPr sz="1350" lang="cs-CZ"/>
              <a:t> (tabulka na snímku 8) · navíc </a:t>
            </a:r>
            <a:r>
              <a:rPr sz="1350" lang="cs-CZ" b="1"/>
              <a:t>DE</a:t>
            </a:r>
            <a:r>
              <a:rPr sz="1350" lang="cs-CZ"/>
              <a:t> potvrzení data oznámení a uvolnění pro zahraničí · </a:t>
            </a:r>
            <a:r>
              <a:rPr sz="1350" lang="cs-CZ" b="1"/>
              <a:t>USA</a:t>
            </a:r>
            <a:r>
              <a:rPr sz="1350" lang="cs-CZ"/>
              <a:t> formulace „hereby assign“ (okamžitý převod budoucích práv)</a:t>
            </a:r>
          </a:p>
          <a:p>
            <a:pPr lvl="2"/>
            <a:r>
              <a:rPr sz="1350" lang="cs-CZ"/>
              <a:t>Žádná výlučná cizí příslušnost vůči zaměstnancům v EU · potvrzující převodní listiny pro zahraniční přihlášky · svolení autorů k postoupení práva výkonu (§ 58 odst. 1 AZ)</a:t>
            </a:r>
          </a:p>
          <a:p>
            <a:pPr lvl="2"/>
            <a:r>
              <a:rPr sz="1350" lang="cs-CZ"/>
              <a:t>Základní známka na firmě, 5 let hlídat · Haag přímo u WIPO s ověřeným právem ke vzoru</a:t>
            </a:r>
          </a:p>
        </p:txBody>
      </p:sp>
      <p:sp>
        <p:nvSpPr>
          <p:cNvPr id="4" name="Content Placeholder 3"/>
          <p:cNvSpPr>
            <a:spLocks noGrp="1"/>
          </p:cNvSpPr>
          <p:nvPr>
            <p:ph idx="2" sz="half"/>
          </p:nvPr>
        </p:nvSpPr>
        <p:spPr/>
        <p:txBody>
          <a:bodyPr wrap="square"/>
          <a:lstStyle/>
          <a:p>
            <a:pPr/>
            <a:r>
              <a:rPr lang="cs-CZ"/>
              <a:t>Zaměstnanec / původce</a:t>
            </a:r>
          </a:p>
          <a:p>
            <a:pPr lvl="2"/>
            <a:r>
              <a:rPr sz="1350" lang="cs-CZ"/>
              <a:t>Vědět, které právo jej chrání – stát, kde obvykle pracuje</a:t>
            </a:r>
          </a:p>
          <a:p>
            <a:pPr lvl="2"/>
            <a:r>
              <a:rPr sz="1350" lang="cs-CZ"/>
              <a:t>Oznamovat písemně a s datem; chtít potvrzení</a:t>
            </a:r>
          </a:p>
          <a:p>
            <a:pPr lvl="2"/>
            <a:r>
              <a:rPr sz="1350" lang="cs-CZ"/>
              <a:t>Před podpisem smlouvy podle cizího práva zjistit, co se z ní vůči němu uplatní</a:t>
            </a:r>
          </a:p>
          <a:p>
            <a:pPr lvl="2"/>
            <a:r>
              <a:rPr sz="1350" lang="cs-CZ"/>
              <a:t>Vzor doložky – v poznámkách</a:t>
            </a:r>
          </a:p>
        </p:txBody>
      </p:sp>
      <p:sp>
        <p:nvSpPr>
          <p:cNvPr id="5"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6" name="Číslo snímku"/>
          <p:cNvSpPr>
            <a:spLocks noGrp="1"/>
          </p:cNvSpPr>
          <p:nvPr>
            <p:ph type="sldNum" sz="quarter" idx="12"/>
          </p:nvPr>
        </p:nvSpPr>
        <p:spPr/>
        <p:txBody>
          <a:bodyPr/>
          <a:lstStyle/>
          <a:p>
            <a:fld id="{538BBA7C-FC6A-4871-B302-0CBE994BF953}" type="slidenum">
              <a:rPr lang="cs-CZ"/>
              <a:t>1</a:t>
            </a:fld>
            <a:endParaRPr lang="cs-CZ"/>
          </a:p>
        </p:txBody>
      </p:sp>
      <p:sp>
        <p:nvSpPr>
          <p:cNvPr id="7"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rPr lang="cs-CZ"/>
              <a:t>Diskuse: zpět ke třem smlouvám</a:t>
            </a:r>
          </a:p>
        </p:txBody>
      </p:sp>
      <p:sp>
        <p:nvSpPr>
          <p:cNvPr id="3" name="Content Placeholder 2"/>
          <p:cNvSpPr>
            <a:spLocks noGrp="1"/>
          </p:cNvSpPr>
          <p:nvPr>
            <p:ph idx="1"/>
          </p:nvPr>
        </p:nvSpPr>
        <p:spPr/>
        <p:txBody>
          <a:bodyPr wrap="square"/>
          <a:lstStyle/>
          <a:p>
            <a:pPr/>
            <a:r>
              <a:rPr lang="cs-CZ"/>
              <a:t>Kterým právem se řídí nárok berlínského vývojáře na odměnu?</a:t>
            </a:r>
          </a:p>
          <a:p>
            <a:pPr lvl="2"/>
            <a:r>
              <a:rPr sz="1600" lang="cs-CZ"/>
              <a:t>Hlasujte znovu – změnil se váš názor po výkladu čl. 8 Řím I a § 22 ArbnErfG?</a:t>
            </a:r>
          </a:p>
          <a:p>
            <a:pPr lvl="2"/>
            <a:r>
              <a:rPr sz="1600" lang="cs-CZ"/>
              <a:t>Klíčové otázky: co je „ustanovení, od něhož se nelze odchýlit“ · kde kdo </a:t>
            </a:r>
            <a:r>
              <a:rPr sz="1600" b="1" lang="cs-CZ"/>
              <a:t>obvykle</a:t>
            </a:r>
            <a:r>
              <a:rPr sz="1600" lang="cs-CZ"/>
              <a:t> pracuje · co patří k vlastnictví a co k pracovní smlouvě</a:t>
            </a:r>
          </a:p>
          <a:p>
            <a:pPr lvl="2"/>
            <a:r>
              <a:rPr sz="1600" lang="cs-CZ"/>
              <a:t>Varianta: vývojář se přestěhuje do Prahy a bude pracovat odtud – co se změní pro staré a pro nové vynálezy?</a:t>
            </a:r>
          </a:p>
          <a:p>
            <a:pPr lvl="2"/>
            <a:r>
              <a:rPr sz="1600" lang="cs-CZ"/>
              <a:t>Řešení a argumentace v poznámkách</a:t>
            </a:r>
          </a:p>
        </p:txBody>
      </p:sp>
      <p:sp>
        <p:nvSpPr>
          <p:cNvPr id="4" name="Zápatí"/>
          <p:cNvSpPr>
            <a:spLocks noGrp="1"/>
          </p:cNvSpPr>
          <p:nvPr>
            <p:ph type="ftr" sz="quarter" idx="11"/>
          </p:nvPr>
        </p:nvSpPr>
        <p:spPr/>
        <p:txBody>
          <a:bodyPr/>
          <a:lstStyle/>
          <a:p>
            <a:r>
              <a:rPr lang="cs-CZ"/>
              <a:t>Duševní vlastnictví v pracovněprávních vztazích | Lekce 10 | právní stav k 28. 9. 2026</a:t>
            </a:r>
          </a:p>
        </p:txBody>
      </p:sp>
      <p:sp>
        <p:nvSpPr>
          <p:cNvPr id="5" name="Číslo snímku"/>
          <p:cNvSpPr>
            <a:spLocks noGrp="1"/>
          </p:cNvSpPr>
          <p:nvPr>
            <p:ph type="sldNum" sz="quarter" idx="12"/>
          </p:nvPr>
        </p:nvSpPr>
        <p:spPr/>
        <p:txBody>
          <a:bodyPr/>
          <a:lstStyle/>
          <a:p>
            <a:fld id="{B4E47297-4A53-47C3-BDA3-18F7A30D4FDE}" type="slidenum">
              <a:rPr lang="cs-CZ"/>
              <a:t>1</a:t>
            </a:fld>
            <a:endParaRPr lang="cs-CZ"/>
          </a:p>
        </p:txBody>
      </p:sp>
      <p:sp>
        <p:nvSpPr>
          <p:cNvPr id="6" name="Označení lekce"/>
          <p:cNvSpPr txBox="1"/>
          <p:nvPr/>
        </p:nvSpPr>
        <p:spPr>
          <a:xfrm>
            <a:off x="10600000" y="228645"/>
            <a:ext cx="1376098" cy="230832"/>
          </a:xfrm>
          <a:prstGeom prst="rect">
            <a:avLst/>
          </a:prstGeom>
          <a:noFill/>
        </p:spPr>
        <p:txBody>
          <a:bodyPr wrap="square" lIns="0" rIns="0" tIns="0" bIns="0">
            <a:spAutoFit/>
          </a:bodyPr>
          <a:lstStyle/>
          <a:p>
            <a:pPr algn="r"/>
            <a:r>
              <a:rPr sz="1500" lang="cs-CZ">
                <a:solidFill>
                  <a:schemeClr val="accent2"/>
                </a:solidFill>
              </a:rPr>
              <a:t>Lekce 10</a:t>
            </a:r>
          </a:p>
        </p:txBody>
      </p:sp>
      <p:sp>
        <p:nvSpPr>
          <p:cNvPr id="7" name="Samostudium a příště"/>
          <p:cNvSpPr/>
          <p:nvPr/>
        </p:nvSpPr>
        <p:spPr>
          <a:xfrm>
            <a:off x="649224" y="4983480"/>
            <a:ext cx="10881360" cy="868680"/>
          </a:xfrm>
          <a:prstGeom prst="roundRect">
            <a:avLst/>
          </a:prstGeom>
          <a:solidFill>
            <a:srgbClr val="DCD7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a:lstStyle/>
          <a:p>
            <a:pPr algn="l"/>
            <a:r>
              <a:rPr sz="1250" b="1" lang="cs-CZ">
                <a:solidFill>
                  <a:srgbClr val="000000"/>
                </a:solidFill>
              </a:rPr>
              <a:t>Samostudium:</a:t>
            </a:r>
            <a:r>
              <a:rPr sz="1250" lang="cs-CZ">
                <a:solidFill>
                  <a:srgbClr val="000000"/>
                </a:solidFill>
              </a:rPr>
              <a:t> JAKL 2017 · zahraniční právo je podáno pro srovnání – v konkrétní věci ověřit aktuální znění</a:t>
            </a:r>
          </a:p>
          <a:p>
            <a:pPr algn="l"/>
            <a:r>
              <a:rPr sz="1250" b="1" lang="cs-CZ">
                <a:solidFill>
                  <a:srgbClr val="000000"/>
                </a:solidFill>
              </a:rPr>
              <a:t>Příště – lekce 11:</a:t>
            </a:r>
            <a:r>
              <a:rPr sz="1250" lang="cs-CZ">
                <a:solidFill>
                  <a:srgbClr val="000000"/>
                </a:solidFill>
              </a:rPr>
              <a:t> § 2358–2389 OZ; § 14 ZV; § 18 ZOZ; § 58 odst. 1 AZ</a:t>
            </a:r>
          </a:p>
        </p:txBody>
      </p:sp>
    </p:spTree>
  </p:cSld>
  <p:clrMapOvr>
    <a:masterClrMapping/>
  </p:clrMapOvr>
</p:sld>
</file>

<file path=ppt/theme/theme1.xml><?xml version="1.0" encoding="utf-8"?>
<a:theme xmlns:a="http://schemas.openxmlformats.org/drawingml/2006/main" name="Motiv Office">
  <a:themeElements>
    <a:clrScheme name="CEVRO">
      <a:dk1>
        <a:srgbClr val="000000"/>
      </a:dk1>
      <a:lt1>
        <a:srgbClr val="FFFFFF"/>
      </a:lt1>
      <a:dk2>
        <a:srgbClr val="575756"/>
      </a:dk2>
      <a:lt2>
        <a:srgbClr val="E7E6E6"/>
      </a:lt2>
      <a:accent1>
        <a:srgbClr val="50386F"/>
      </a:accent1>
      <a:accent2>
        <a:srgbClr val="50386F"/>
      </a:accent2>
      <a:accent3>
        <a:srgbClr val="EA8B2D"/>
      </a:accent3>
      <a:accent4>
        <a:srgbClr val="EA8B2D"/>
      </a:accent4>
      <a:accent5>
        <a:srgbClr val="E9E9E9"/>
      </a:accent5>
      <a:accent6>
        <a:srgbClr val="D2D2D2"/>
      </a:accent6>
      <a:hlink>
        <a:srgbClr val="0563C1"/>
      </a:hlink>
      <a:folHlink>
        <a:srgbClr val="954F72"/>
      </a:folHlink>
    </a:clrScheme>
    <a:fontScheme name="Cevr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EVRO_prezentace" id="{485F1B51-4886-4BEE-9303-EA422C81D8B6}" vid="{D8B64059-E0AD-44A6-B997-6DC8C4E55893}"/>
    </a:ext>
  </a:ext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tiv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BAB6EA75DC9234BB8F7FC7985B6540D" ma:contentTypeVersion="17" ma:contentTypeDescription="Vytvoří nový dokument" ma:contentTypeScope="" ma:versionID="802e1200a6f1edf4a5c0acec655da554">
  <xsd:schema xmlns:xsd="http://www.w3.org/2001/XMLSchema" xmlns:xs="http://www.w3.org/2001/XMLSchema" xmlns:p="http://schemas.microsoft.com/office/2006/metadata/properties" xmlns:ns2="08506671-b2d8-4009-9f63-6b725a8908a0" xmlns:ns3="c96b063f-72a7-4d2b-b06d-4ecda669bddf" targetNamespace="http://schemas.microsoft.com/office/2006/metadata/properties" ma:root="true" ma:fieldsID="643927d2b1d20851b2bc9ade87ce8cba" ns2:_="" ns3:_="">
    <xsd:import namespace="08506671-b2d8-4009-9f63-6b725a8908a0"/>
    <xsd:import namespace="c96b063f-72a7-4d2b-b06d-4ecda669bdd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506671-b2d8-4009-9f63-6b725a8908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Značky obrázků" ma:readOnly="false" ma:fieldId="{5cf76f15-5ced-4ddc-b409-7134ff3c332f}" ma:taxonomyMulti="true" ma:sspId="b6f0447c-396c-41cb-bb8f-c4232058b85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96b063f-72a7-4d2b-b06d-4ecda669bddf" elementFormDefault="qualified">
    <xsd:import namespace="http://schemas.microsoft.com/office/2006/documentManagement/types"/>
    <xsd:import namespace="http://schemas.microsoft.com/office/infopath/2007/PartnerControls"/>
    <xsd:element name="SharedWithUsers" ma:index="18" nillable="true" ma:displayName="Sdílí se 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dílené s podrobnostmi" ma:internalName="SharedWithDetails" ma:readOnly="true">
      <xsd:simpleType>
        <xsd:restriction base="dms:Note">
          <xsd:maxLength value="255"/>
        </xsd:restriction>
      </xsd:simpleType>
    </xsd:element>
    <xsd:element name="TaxCatchAll" ma:index="23" nillable="true" ma:displayName="Taxonomy Catch All Column" ma:hidden="true" ma:list="{a366da5d-a729-4ea0-a3c6-0f5c6526b4ca}" ma:internalName="TaxCatchAll" ma:showField="CatchAllData" ma:web="c96b063f-72a7-4d2b-b06d-4ecda669bdd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92CE057-8B81-4FF9-B431-B5860F0462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506671-b2d8-4009-9f63-6b725a8908a0"/>
    <ds:schemaRef ds:uri="c96b063f-72a7-4d2b-b06d-4ecda669bd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DF6AD68-1977-4ED0-9D33-7965F88689B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152</TotalTime>
  <Words>905</Words>
  <Application>Microsoft Office PowerPoint</Application>
  <PresentationFormat>Širokoúhlá obrazovka</PresentationFormat>
  <Paragraphs>114</Paragraphs>
  <Slides>12</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12</vt:i4>
      </vt:variant>
    </vt:vector>
  </HeadingPairs>
  <TitlesOfParts>
    <vt:vector size="16" baseType="lpstr">
      <vt:lpstr>Aptos</vt:lpstr>
      <vt:lpstr>Arial</vt:lpstr>
      <vt:lpstr>Calibri</vt:lpstr>
      <vt:lpstr>Motiv Office</vt:lpstr>
      <vt:lpstr>POWERPOINT  PRESENTATION TITLE,  MAXIMUM FIVE LINES,   LIGNED BOTTOM LEFT,  NO HYPHENATION</vt:lpstr>
      <vt:lpstr>Prezentace aplikace PowerPoint</vt:lpstr>
      <vt:lpstr>CHAPTER TITLE, MAXIMUM FIVE LINES, ALIGNED BOTTOM LEFT, NO HYPHENATION</vt:lpstr>
      <vt:lpstr>ONE LINE HEADLINE, ON THE LEFT</vt:lpstr>
      <vt:lpstr>ONE LINE HEADLINE, ON THE LEFT</vt:lpstr>
      <vt:lpstr>ONE LINE HEADLINE, ON THE LEFT</vt:lpstr>
      <vt:lpstr>ONE LINE HEADLINE, ON THE LEFT</vt:lpstr>
      <vt:lpstr>ONE LINE HEADLINE, ON THE LEFT</vt:lpstr>
      <vt:lpstr>TITLE IN TWO LINES MAXIMUM, ON THE LEFT, NO HYPHENATION</vt:lpstr>
      <vt:lpstr>Prezentace aplikace PowerPoint</vt:lpstr>
      <vt:lpstr>Prezentace aplikace PowerPoint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Duševní vlastnictví v pracovněprávních vztazích – Lekce 10 (zkrácená verze)</dc:title>
  <dc:creator>JUDr. Ján Matejka, Ph.D.</dc:creator>
  <cp:lastModifiedBy>JUDr. Ján Matejka, Ph.D.</cp:lastModifiedBy>
  <cp:revision>2</cp:revision>
  <dcterms:created xsi:type="dcterms:W3CDTF">2026-10-06T08:00:00Z</dcterms:created>
  <dcterms:modified xsi:type="dcterms:W3CDTF">2026-10-06T10:00:00Z</dcterms:modified>
  <dc:subject>Přeshraniční vztahy: kolizní pravidla, zahraniční modely zaměstnaneckého vynálezu, Madrid a Haag</dc:subject>
  <cp:keywords>duševní vlastnictví; pracovní právo; CEVRO Univerzita; právní stav k 28. 9. 2026</cp:keywords>
  <dc:description>Zkrácená verze lekce 10, opravené vydání ze 6. 10. 2026 (zpřesnění shodná s opraveným vydáním plné lekce); dosavadní soubory zůstávají beze změny.</dc:description>
</cp:coreProperties>
</file>