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24.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3"/>
  </p:sldMasterIdLst>
  <p:notesMasterIdLst>
    <p:notesMasterId r:id="rId16"/>
  </p:notesMasterIdLst>
  <p:handoutMasterIdLst>
    <p:handoutMasterId r:id="rId17"/>
  </p:handoutMasterIdLst>
  <p:sldIdLst>
    <p:sldId id="256" r:id="rId10"/>
    <p:sldId id="257" r:id="rId11"/>
    <p:sldId id="258" r:id="rId12"/>
    <p:sldId id="259" r:id="rId13"/>
    <p:sldId id="261" r:id="rId15"/>
    <p:sldId id="262" r:id="rId9"/>
    <p:sldId id="263" r:id="rId8"/>
    <p:sldId id="264" r:id="rId7"/>
    <p:sldId id="265" r:id="rId6"/>
    <p:sldId id="267" r:id="rId4"/>
    <p:sldId id="268" r:id="rId22"/>
    <p:sldId id="279" r:id="rId33"/>
    <p:sldId id="282" r:id="rId36"/>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řední styl 2 – zvýraznění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82" autoAdjust="0"/>
    <p:restoredTop sz="95928"/>
  </p:normalViewPr>
  <p:slideViewPr>
    <p:cSldViewPr snapToGrid="0">
      <p:cViewPr varScale="1">
        <p:scale>
          <a:sx n="113" d="100"/>
          <a:sy n="113" d="100"/>
        </p:scale>
        <p:origin x="606" y="102"/>
      </p:cViewPr>
      <p:guideLst/>
    </p:cSldViewPr>
  </p:slideViewPr>
  <p:outlineViewPr>
    <p:cViewPr>
      <p:scale>
        <a:sx n="33" d="100"/>
        <a:sy n="33" d="100"/>
      </p:scale>
      <p:origin x="0" y="-7768"/>
    </p:cViewPr>
  </p:outlineViewPr>
  <p:notesTextViewPr>
    <p:cViewPr>
      <p:scale>
        <a:sx n="1" d="1"/>
        <a:sy n="1" d="1"/>
      </p:scale>
      <p:origin x="0" y="0"/>
    </p:cViewPr>
  </p:notesTextViewPr>
  <p:notesViewPr>
    <p:cSldViewPr snapToGrid="0">
      <p:cViewPr varScale="1">
        <p:scale>
          <a:sx n="87" d="100"/>
          <a:sy n="87" d="100"/>
        </p:scale>
        <p:origin x="2696" y="192"/>
      </p:cViewPr>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slideMaster" Target="slideMasters/slideMaster1.xml"/><Relationship Id="rId4" Type="http://schemas.openxmlformats.org/officeDocument/2006/relationships/slide" Target="slides/slide10.xml"/><Relationship Id="rId6" Type="http://schemas.openxmlformats.org/officeDocument/2006/relationships/slide" Target="slides/slide9.xml"/><Relationship Id="rId7" Type="http://schemas.openxmlformats.org/officeDocument/2006/relationships/slide" Target="slides/slide8.xml"/><Relationship Id="rId8" Type="http://schemas.openxmlformats.org/officeDocument/2006/relationships/slide" Target="slides/slide7.xml"/><Relationship Id="rId9" Type="http://schemas.openxmlformats.org/officeDocument/2006/relationships/slide" Target="slides/slide6.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5" Type="http://schemas.openxmlformats.org/officeDocument/2006/relationships/slide" Target="slides/slide5.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slide" Target="slides/slide11.xml"/><Relationship Id="rId33" Type="http://schemas.openxmlformats.org/officeDocument/2006/relationships/slide" Target="slides/slide12.xml"/><Relationship Id="rId36"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69481172-56BA-6C88-168E-D96C21B47D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a:extLst>
              <a:ext uri="{FF2B5EF4-FFF2-40B4-BE49-F238E27FC236}">
                <a16:creationId xmlns:a16="http://schemas.microsoft.com/office/drawing/2014/main" id="{0C878F87-09B6-0DE1-6A0A-D3E83B35E1D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3439F6-3E71-9744-A5FD-F8360DC2B55B}" type="datetimeFigureOut">
              <a:rPr lang="cs-CZ" smtClean="0"/>
              <a:t>24.01.2025</a:t>
            </a:fld>
            <a:endParaRPr lang="cs-CZ"/>
          </a:p>
        </p:txBody>
      </p:sp>
      <p:sp>
        <p:nvSpPr>
          <p:cNvPr id="4" name="Zástupný symbol pro zápatí 3">
            <a:extLst>
              <a:ext uri="{FF2B5EF4-FFF2-40B4-BE49-F238E27FC236}">
                <a16:creationId xmlns:a16="http://schemas.microsoft.com/office/drawing/2014/main" id="{7E02C864-4460-15D6-DE8C-0E643C3EE14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a:extLst>
              <a:ext uri="{FF2B5EF4-FFF2-40B4-BE49-F238E27FC236}">
                <a16:creationId xmlns:a16="http://schemas.microsoft.com/office/drawing/2014/main" id="{625D8B96-87C9-2E0D-8058-68FEE7E1CC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FE44AF-43CC-394B-BC78-30B75A456210}" type="slidenum">
              <a:rPr lang="cs-CZ" smtClean="0"/>
              <a:t>‹#›</a:t>
            </a:fld>
            <a:endParaRPr lang="cs-CZ"/>
          </a:p>
        </p:txBody>
      </p:sp>
    </p:spTree>
    <p:extLst>
      <p:ext uri="{BB962C8B-B14F-4D97-AF65-F5344CB8AC3E}">
        <p14:creationId xmlns:p14="http://schemas.microsoft.com/office/powerpoint/2010/main" val="1540279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F23E5-E723-4485-9A71-51DD2E0513A0}" type="datetimeFigureOut">
              <a:rPr lang="cs-CZ" smtClean="0"/>
              <a:t>24.01.2025</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0EC3DE-2A43-4B52-8ED0-7B171497C052}" type="slidenum">
              <a:rPr lang="cs-CZ" smtClean="0"/>
              <a:t>‹#›</a:t>
            </a:fld>
            <a:endParaRPr lang="cs-CZ"/>
          </a:p>
        </p:txBody>
      </p:sp>
    </p:spTree>
    <p:extLst>
      <p:ext uri="{BB962C8B-B14F-4D97-AF65-F5344CB8AC3E}">
        <p14:creationId xmlns:p14="http://schemas.microsoft.com/office/powerpoint/2010/main" val="1613447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Přivítání. Minule jsme skončili u českého patentu a Úřadu průmyslového vlastnictví. Dnes překročíme hranice: evropský patent podle Evropské patentové úmluvy, řízení před Evropským patentovým úřadem v Mnichově, validace v České republice, jednotný patent a Jednotný patentový soud, a mezinárodní přihláška podle PCT. Pracovněprávní nit zůstává: kdo má právo na evropský patent, když je původcem zaměstnanec (čl. 60 odst. 1 EPC), jak se zaměstnanec objeví v evropském řízení a co znamená, že Česká republika stojí mimo jednotný patent. Na konci se podíváme na dvě aktuální otázky – vynálezy realizované počítačem u EPO a na to, zda může být původcem umělá inteligence.</a:t>
            </a:r>
          </a:p>
          <a:p/>
          <a:p>
            <a:r>
              <a:rPr lang="cs-CZ"/>
              <a:t>METODIKA: Připomeňte domácí přípravu – čl. 52–57 a 60 EPC, § 35a–35d ZV. Studenti by měli vědět, že EPC není právem EU (členy jsou i Spojené království, Švýcarsko, Norsko, Turecko) a že jednotný patent je naopak nástrojem posílené spolupráce EU.</a:t>
            </a:r>
          </a:p>
          <a:p/>
          <a:p>
            <a:r>
              <a:rPr lang="cs-CZ"/>
              <a:t>PŘECHOD: Cíle lekce.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Čtyři výsledky učení. Za prvé orientovat se ve třech cestách k patentové ochraně v Evropě – národní přihlášky, evropský patent jako svazek národních patentů a evropský patent s jednotným účinkem – a v PCT jako vstupní bráně; vědět, že EPC sdružuje 40 států včetně mimounijních (od 1. 6. 2026 i Moldavsko), zatímco jednotný patent platí v 18 členských státech EU a Česká republika mezi nimi není. Za druhé popsat řízení před EPO od podání k udělení, odpor, stížnost a validaci v ČR podle § 35a–35g ZV. Za třetí aplikovat čl. 60 EPC: právo na evropský patent zaměstnance se řídí právem státu, kde je převážně zaměstnán; EPO oprávnění neověřuje; spory řeší národní soudy podle Protokolu o uznávání; původce má právo být uveden. Za čtvrté vyřešit praktické situace: smíšené týmy, priorita z české přihlášky, volba jednotného patentu a validací, umělá inteligence jako nástroj při vynalézání.</a:t>
            </a:r>
          </a:p>
          <a:p/>
          <a:p>
            <a:r>
              <a:rPr lang="cs-CZ"/>
              <a:t>METODIKA: Dnes neřešíme zahraniční národní úpravy zaměstnaneckých vynálezů (DE, UK, US – L10), kolizní normy pro pracovní smlouvu (Řím I – L10), licenční smlouvy (L11) ani umělou inteligenci jako „původce“ (L12).</a:t>
            </a:r>
          </a:p>
          <a:p/>
          <a:p>
            <a:r>
              <a:rPr lang="cs-CZ"/>
              <a:t>PŘECHOD: Úvodní situace.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Modelová situace. Softwarová firma otevřela pobočku v Berlíně. Programátorka v pracovním poměru v Praze a vývojář zaměstnaný v berlínské pobočce podle německé smlouvy vymysleli způsob a zařízení pro adaptivní kompresi GPS stop s učícím se modelem rozpoznávajícím typ pohybu. Firma podala před deseti měsíci českou přihlášku vynálezu u ÚPV. Investor podmiňuje vstup „patentem pro celou EU“ a ptá se, zda jednotný patent pokryje i český trh. Otázka k hlasování: (a) ano, jednotný patent platí v celé EU včetně ČR; (b) ne – v ČR je nutná validace evropského patentu; (c) ne – ČR musí mít zvláštní národní přihlášku.</a:t>
            </a:r>
          </a:p>
          <a:p/>
          <a:p>
            <a:r>
              <a:rPr lang="cs-CZ"/>
              <a:t>PŘECHOD: Tři cesty k patentu v Evropě.</a:t>
            </a:r>
          </a:p>
          <a:p/>
          <a:p>
            <a:r>
              <a:rPr lang="cs-CZ"/>
              <a:t>ZDROJE: Nařízení Evropského parlamentu a Rady (EU) č. 1257/2012 ze dne 17. 12. 2012, kterým se provádí posílená spolupráce v oblasti vytvoření jednotné patentové ochrany, čl. 2–5, 7–9, 11–12, 18 – https://eur-lex.europa.eu/legal-content/CS/TXT/?uri=CELEX:32012R1257; Dohoda o Jednotném patentovém soudu (Brusel, 19. 2. 2013; v platnosti od 1. 6. 2023), čl. 1–3, 7, 9, 24, 32–33, 83, 89 – https://eur-lex.europa.eu/legal-content/CS/TXT/?uri=CELEX:42013A0620(01); stav ratifikací k 3. 10. 2026: 18 států (AT, BE, BG, DK, EE, FI, FR, DE, IT, LV, LT, LU, MT, NL, PT, RO, SI, SE); podepsaly, neratifikovaly: CY, CZ, GR, HU, IE, SK; nepodepsaly: HR, PL, ES – https://www.unifiedpatentcourt.org/en/organisation/upc-member-states; Zákon č. 527/1990 Sb., o vynálezech a zlepšovacích návrzích, § 5 odst. 3, § 8–10, § 11 odst. 3–4, § 24 odst. 2–5, § 35a–35g, znění od 1. 2. 2022 – https://e-sbirka.gov.cz/sb/1990/527</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Diagram tří cest. Národní cesta: přihláška u každého národního úřadu (ÚPV, DPMA, INPI…), národní řízení, národní patent – vhodné pro jeden nebo dva trhy. Evropská cesta podle EPC: jedna přihláška u EPO (nebo prostřednictvím ÚPV – § 24 odst. 3 ZV, čl. 75 odst. 1 písm. b) EPC), jedno řízení v jednom jazyce, jedno udělení – evropský patent se však po udělení rozpadá na svazek národních patentů ve státech, kde jej majitel validuje (čl. 64 odst. 1, čl. 65 EPC); EPC má 40 smluvních států (od 1. 6. 2026 včetně Moldavska) včetně Spojeného království, Švýcarska, Norska nebo Turecka – není to právo EU. Jednotná cesta: týž evropský patent, pro který majitel do jednoho měsíce od oznámení o udělení požádá o zápis jednotného účinku (čl. 9 odst. 1 písm. g) nařízení č. 1257/2012) – jednotná ochrana v 18 zúčastněných státech, jedna udržovací platba EPO (čl. 11), jeden soud (UPC); pro ostatní státy EPC zůstává validace. PCT není cestou k patentu, ale bránou: mezinárodní přihláška u ÚPV jako přijímacího úřadu (§ 24 odst. 2 ZV) odkládá volbu států až na 30–31 měsíců od priority a vede do národní nebo evropské fáze (Euro-PCT – čl. 153 EPC). Volba závisí na trzích, výrobě, konkurenci a rozpočtu; cesty se kombinují: česká prioritní přihláška → PCT → EP s jednotným účinkem + validace v ČR, GB, CH.</a:t>
            </a:r>
          </a:p>
          <a:p/>
          <a:p>
            <a:r>
              <a:rPr lang="cs-CZ"/>
              <a:t>OTÁZKA PRO STUDENTY: „Firma vyrábí v ČR, prodává v Německu, Rakousku a Polsku. Co stačí?“ OČEKÁVANÁ ODPOVĚĎ: Evropský patent s jednotným účinkem (pokrývá DE, AT) + validace v ČR a v Polsku (PL dohodu nepodepsalo) – nebo klasické validace DE, AT, PL, CZ. TYPICKÁ CHYBA: „jednotný patent = celá EU“.</a:t>
            </a:r>
          </a:p>
          <a:p/>
          <a:p>
            <a:r>
              <a:rPr lang="cs-CZ"/>
              <a:t>PŘECHOD: Podmínky patentovatelnosti jsou s českým zákonem harmonizovány (L8); přejděme k tomu, komu právo na evropský patent náleží.</a:t>
            </a:r>
          </a:p>
          <a:p/>
          <a:p>
            <a:r>
              <a:rPr lang="cs-CZ"/>
              <a:t>ZDROJE: Úmluva o udělování evropských patentů (EPC; Mnichov 5. 10. 1973, revidovaná aktem z 29. 11. 2000), čl. 52–57, 60–65, 67, 69, 71–72, 75, 81, 86–87, 90, 92–94, 97, 99–101, 105a, 106, 108, 115, 123, 138–139, 142, 150, 153; Prováděcí předpis k EPC, pravidla 14, 19–21, 70, 159; Protokol o soudní pravomoci a uznávání rozhodnutí o právu na udělení evropského patentu (Protokol o uznávání), čl. 1–6 – v ČR sdělení MZV č. 69/2002 Sb. m. s. a č. 86/2007 Sb. m. s.; aktuální znění https://www.epo.org/en/legal/epc; Nařízení Evropského parlamentu a Rady (EU) č. 1257/2012 ze dne 17. 12. 2012, kterým se provádí posílená spolupráce v oblasti vytvoření jednotné patentové ochrany, čl. 2–5, 7–9, 11–12, 18 – https://eur-lex.europa.eu/legal-content/CS/TXT/?uri=CELEX:32012R1257; Smlouva o patentové spolupráci (PCT; Washington 17. 6. 1970), čl. 3–4, 11, 15, 18, 21–22, 31, 33, 39; v ČR sdělení FMZV č. 296/1991 Sb. – https://www.wipo.int/pct/en/texts/; lhůty pro vstup do národní/regionální fáze (CZ 31 měsíců, EPO 31 měsíců, DE 31, SK 31, HU 31, PL 30, GB 31, US 30, JP 30, CN 30/32) – https://www.wipo.int/pct/en/texts/time_limits.html; Zákon č. 527/1990 Sb., o vynálezech a zlepšovacích návrzích, § 5 odst. 3, § 8–10, § 11 odst. 3–4, § 24 odst. 2–5, § 35a–35g, znění od 1. 2. 2022 – https://e-sbirka.gov.cz/sb/1990/527</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Schéma čl. 60–62 EPC. Právo na evropský patent náleží původci nebo jeho právnímu nástupci (čl. 60 odst. 1 věta první). Je-li původcem zaměstnanec, určí se právo na evropský patent podle práva státu, v němž je zaměstnanec převážně zaměstnán; nelze-li tento stát určit, podle práva státu, v němž má zaměstnavatel závod, k němuž je zaměstnanec přidělen (věta druhá) – kolizní norma, která odkazuje u českého zaměstnance na § 9 ZV, u německého na ArbnErfG (L10); EPC sama hmotněprávní pravidlo o zaměstnaneckém vynálezu nemá. Při nezávislém vytvoření rozhoduje dřívější datum podání, byla-li přihláška zveřejněna (odst. 2). V řízení před EPO se přihlašovatel považuje za oprávněného (odst. 3) – EPO oprávnění nezkoumá; podle pravidla 19 odst. 2 neověřuje ani správnost označení původce. Přihláška musí původce označit; není-li přihlašovatel původcem, uvede se původ práva – u zaměstnavatele „zaměstnanecký vynález“ (čl. 81, pravidlo 19 odst. 1); původce má právo být uveden (čl. 62) a může se zveřejnění jména písemně vzdát (pravidlo 20 odst. 1); nesprávné označení se opravuje jen se souhlasem (pravidlo 21). Spor o právo: rozhodne-li soud pravomocně, že právo náleží jinému, může tento převzít přihlášku, podat novou se stejným datem, nebo žádat zamítnutí (čl. 61); řízení se na důkaz o zahájení sporu přeruší (pravidlo 14). Příslušnost: Protokol o uznávání – u zaměstnaneckého vynálezu výlučně soudy státu, jehož právo určuje právo na patent podle čl. 60 odst. 1 (čl. 4); dohoda o příslušnosti mezi zaměstnancem a zaměstnavatelem jen v mezích práva rozhodného pro pracovní smlouvu (čl. 5 odst. 2); jinak soudy státu sídla přihlašovatele (čl. 2), podpůrně Německo (čl. 6).</a:t>
            </a:r>
          </a:p>
          <a:p/>
          <a:p>
            <a:r>
              <a:rPr lang="cs-CZ"/>
              <a:t>PŘÍKLAD: Dva spolupůvodci z úvodní situace – programátorka pracuje v Praze, vývojář v Berlíně: její podíl se řídí § 9 ZV, jeho ArbnErfG; její spor se zaměstnavatelem by řešil český soud (Městský soud v Praze – § 6 zák. č. 221/2006 Sb.), jeho spor německý soud.</a:t>
            </a:r>
          </a:p>
          <a:p/>
          <a:p>
            <a:r>
              <a:rPr lang="cs-CZ"/>
              <a:t>PŘECHOD: Řízení před EPO.</a:t>
            </a:r>
          </a:p>
          <a:p/>
          <a:p>
            <a:r>
              <a:rPr lang="cs-CZ"/>
              <a:t>ZDROJE: Úmluva o udělování evropských patentů (EPC; Mnichov 5. 10. 1973, revidovaná aktem z 29. 11. 2000), čl. 52–57, 60–65, 67, 69, 71–72, 75, 81, 86–87, 90, 92–94, 97, 99–101, 105a, 106, 108, 115, 123, 138–139, 142, 150, 153; Prováděcí předpis k EPC, pravidla 14, 19–21, 70, 159; Protokol o soudní pravomoci a uznávání rozhodnutí o právu na udělení evropského patentu (Protokol o uznávání), čl. 1–6 – v ČR sdělení MZV č. 69/2002 Sb. m. s. a č. 86/2007 Sb. m. s.; aktuální znění https://www.epo.org/en/legal/epc; Zákon č. 527/1990 Sb., o vynálezech a zlepšovacích návrzích, § 2–13, 14–23, 24–35, 67–69, 72–75, znění od 1. 2. 2022 – https://e-sbirka.gov.cz/sb/1990/527; Zákon č. 221/2006 Sb., o vymáhání práv z průmyslového vlastnictví a ochraně obchodního tajemství, § 4–6, znění od 28. 12. 2018 – https://e-sbirka.gov.cz/sb/2006/221</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Časová osa. Podání: u EPO v Mnichově, Haagu nebo Berlíně, nebo u ÚPV (čl. 75 odst. 1; § 24 odst. 3 ZV) – v kterémkoli jazyce s překladem do angličtiny, francouzštiny nebo němčiny, které jsou jazyky řízení (čl. 14). Průzkum při podání a formální průzkum (čl. 90). Evropská rešeršní zpráva s písemným stanoviskem (čl. 92; rozšířená rešeršní zpráva podle pravidla 62). Zveřejnění po 18 měsících od priority, dříve na žádost (čl. 93) – od zveřejnění prozatímní ochrana (čl. 67), v ČR až po zpřístupnění českého překladu nároků (§ 35a odst. 4 ZV). Žádost o průzkum: do šesti měsíců od oznámení o zveřejnění rešeršní zprávy (čl. 94 odst. 1, pravidlo 70 odst. 1), jinak se přihláška považuje za vzatou zpět (čl. 94 odst. 2); průzkumové oddělení vyzývá k vyjádření a změnám (odst. 3; změny nesmí přesáhnout původní podání – čl. 123 odst. 2); připomínky třetích osob kdykoli po zveřejnění (čl. 115). Udělení (čl. 97) – účinky od zveřejnění oznámení o udělení v Evropském patentovém věstníku (čl. 64, čl. 97 odst. 3); udržovací poplatky EPO od třetího roku do roku udělení (čl. 86), poté národní (§ 35g ZV) nebo jednotné (čl. 11 nařízení č. 1257/2012). Odpor: kdokoli do devíti měsíců (čl. 99), důvody: nepatentovatelnost, nedostatečné vysvětlení, rozšíření (čl. 100); výsledek zrušení, zachování, zachování v pozměněném znění (čl. 101) s účinky ve všech státech. Stížnost: dva měsíce na podání, čtyři na odůvodnění (čl. 106, 108) ke stížnostním senátům; Velký stížnostní senát sjednocuje (G rozhodnutí). Omezení nebo zrušení na žádost majitele (čl. 105a). Doba platnosti 20 let od podání (čl. 63).</a:t>
            </a:r>
          </a:p>
          <a:p/>
          <a:p>
            <a:r>
              <a:rPr lang="cs-CZ"/>
              <a:t>UPOZORNĚNÍ: EPO od 1. 4. 2027 přechází na plně digitální řízení (oznámení na epo.org) – praktická změna, nikoli změna hmotného práva.</a:t>
            </a:r>
          </a:p>
          <a:p/>
          <a:p>
            <a:r>
              <a:rPr lang="cs-CZ"/>
              <a:t>PŘECHOD: Validace v ČR.</a:t>
            </a:r>
          </a:p>
          <a:p/>
          <a:p>
            <a:r>
              <a:rPr lang="cs-CZ"/>
              <a:t>ZDROJE: Úmluva o udělování evropských patentů (EPC; Mnichov 5. 10. 1973, revidovaná aktem z 29. 11. 2000), čl. 52–57, 60–65, 67, 69, 71–72, 75, 81, 86–87, 90, 92–94, 97, 99–101, 105a, 106, 108, 115, 123, 138–139, 142, 150, 153; Prováděcí předpis k EPC, pravidla 14, 19–21, 70, 159; Protokol o soudní pravomoci a uznávání rozhodnutí o právu na udělení evropského patentu (Protokol o uznávání), čl. 1–6 – v ČR sdělení MZV č. 69/2002 Sb. m. s. a č. 86/2007 Sb. m. s.; aktuální znění https://www.epo.org/en/legal/epc; Zákon č. 527/1990 Sb., o vynálezech a zlepšovacích návrzích, § 5 odst. 3, § 8–10, § 11 odst. 3–4, § 24 odst. 2–5, § 35a–35g, znění od 1. 2. 2022 – https://e-sbirka.gov.cz/sb/1990/527; Nařízení Evropského parlamentu a Rady (EU) č. 1257/2012 ze dne 17. 12. 2012, kterým se provádí posílená spolupráce v oblasti vytvoření jednotné patentové ochrany, čl. 2–5, 7–9, 11–12, 18 – https://eur-lex.europa.eu/legal-content/CS/TXT/?uri=CELEX:32012R1257</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Evropský patent s účinky pro ČR má stejné účinky jako národní patent (§ 35c odst. 1 ZV; čl. 64 odst. 1 EPC); účinky nastávají dnem oznámení o udělení v Evropském patentovém věstníku (§ 35c odst. 2). Podmínka: majitel do 3 měsíců od tohoto dne předá ÚPV překlad patentového spisu do češtiny, zaplatí správní poplatek za zveřejnění a sdělí adresu v ČR pro doručování (§ 35c odst. 2); dodatečná lhůta 3 měsíce s dalším poplatkem (odst. 3); jinak se evropský patent v ČR pokládá za neúčinný od samého počátku (odst. 4) – nejčastější způsob, jak firma o ochranu v ČR přijde. ČR není stranou Londýnské dohody, proto vyžaduje úplný překlad (čl. 65 EPC); ve státech Londýnské dohody (DE, FR, GB, CH, NL…) se překlad spisu nevyžaduje nebo stačí překlad nároků. Rozsah ochrany určuje znění v jazyce řízení; je-li český překlad užší, mohou se třetí osoby dovolávat překladu (§ 35d odst. 1); opravený překlad platí od zveřejnění, práva osob jednajících v dobré víře podle starého překladu zůstávají (§ 35d odst. 2 a 3). Prozatímní ochrana ze zveřejněné evropské přihlášky: po zpřístupnění českého překladu nároků ÚPV (§ 35a odst. 4) – přiměřená náhrada podle § 11 odst. 3. Změna evropské přihlášky na národní (čl. 135 a 137 EPC; § 35b ZV), i na přihlášku užitného vzoru (§ 35b odst. 4); právo přednosti z evropské přihlášky se přizná, splní-li přihlašovatel podmínky odst. 2 (překlad a poplatek do tří měsíců od výzvy) a dojde-li žádost ÚPV do 20 měsíců ode dne jeho vzniku (§ 35b odst. 2 a 3). Pozor na rozsah: § 35b odst. 1 ZV dosud odkazuje na čl. 136 odst. 2 EPC ve znění z roku 1973, který se týkal přihlášek podaných u národního úřadu a včas nepostoupených EPO (dnes čl. 135 odst. 1 písm. a) ve spojení s čl. 77 odst. 3 EPC); v jakých případech lze o změnu žádat, je proto věcí výkladu. Zákaz dvojí ochrany: národní patent se stejnou prioritou téhož majitele se v rozsahu shody stává neúčinným dnem marného uplynutí odporové lhůty, a byl-li odpor podán, dnem právní moci rozhodnutí, jímž byl evropský patent zachován (§ 35e odst. 1); je-li národní patent udělen až poté, účinků v tomto rozsahu nenabude (odst. 2). Zrušení: rozhodnutí EPO v řízení o odporu platí v ČR; po uplynutí odporové lhůty může evropský patent zrušit ÚPV podle § 23, s přerušením po dobu odporu (§ 35f); zachování v pozměněném znění vyžaduje nový překlad do 3 měsíců (§ 35f odst. 3–4). Udržovací poplatky ÚPV (§ 35g). Rejstřík evropských patentů ÚPV (§ 35c odst. 5).</a:t>
            </a:r>
          </a:p>
          <a:p/>
          <a:p>
            <a:r>
              <a:rPr lang="cs-CZ"/>
              <a:t>PŘÍKLAD: Firma získá evropský patent 15. 3.; do 15. 6. musí ÚPV dodat český překlad, jinak v ČR ochrana nikdy nevznikla – i když má jednotný účinek v Německu.</a:t>
            </a:r>
          </a:p>
          <a:p/>
          <a:p>
            <a:r>
              <a:rPr lang="cs-CZ"/>
              <a:t>PŘECHOD: Jednotný patent.</a:t>
            </a:r>
          </a:p>
          <a:p/>
          <a:p>
            <a:r>
              <a:rPr lang="cs-CZ"/>
              <a:t>ZDROJE: Zákon č. 527/1990 Sb., o vynálezech a zlepšovacích návrzích, § 5 odst. 3, § 8–10, § 11 odst. 3–4, § 24 odst. 2–5, § 35a–35g, znění od 1. 2. 2022 – https://e-sbirka.gov.cz/sb/1990/527; Úmluva o udělování evropských patentů (EPC; Mnichov 5. 10. 1973, revidovaná aktem z 29. 11. 2000), čl. 52–57, 60–65, 67, 69, 71–72, 75, 81, 86–87, 90, 92–94, 97, 99–101, 105a, 106, 108, 115, 123, 138–139, 142, 150, 153; Prováděcí předpis k EPC, pravidla 14, 19–21, 70, 159; Protokol o soudní pravomoci a uznávání rozhodnutí o právu na udělení evropského patentu (Protokol o uznávání), čl. 1–6 – v ČR sdělení MZV č. 69/2002 Sb. m. s. a č. 86/2007 Sb. m. s.; aktuální znění https://www.epo.org/en/legal/epc; Dohoda o aplikaci článku 65 EPC (Londýnská dohoda, 17. 10. 2000, v platnosti od 1. 5. 2008) – ČR není smluvní stranou; seznam smluvních států v poznámce k čl. 65 EPC na https://www.epo.org/en/legal/epc/2020/a65.html</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Jednotný patent není nový druh patentu – je to evropský patent udělený EPO se stejným souborem nároků pro všechny zúčastněné státy, jehož jednotný účinek je na žádost zapsán v rejstříku jednotné patentové ochrany (čl. 3 odst. 1 nařízení č. 1257/2012); žádost se podává v jazyce řízení do jednoho měsíce od zveřejnění oznámení o udělení (čl. 9 odst. 1 písm. g)). Účinek od oznámení o udělení (čl. 4); jednotná povaha – omezení, převod, zrušení a zánik jen pro všechny státy, licence i pro část území (čl. 3 odst. 2); jednotná ochrana a její omezení podle práva zúčastněného státu rozhodného pro patent jako předmět vlastnictví (čl. 5). Čl. 7 – pro českého zaměstnavatele zásadní: s jednotným patentem jako předmětem vlastnictví se zachází jako s národním patentem toho zúčastněného státu, v němž má patent jednotný účinek a kde měl přihlašovatel sídlo nebo hlavní místo podnikání v den podání (odst. 1 písm. a)), jinak kde měl místo podnikání (písm. b)), a nemá-li nic z toho v žádném zúčastněném státě, v němž má patent jednotný účinek, jako s německým patentem – stát sídla Evropské patentové organizace (odst. 3); u společných přihlašovatelů rozhoduje pořadí (odst. 2). Česká s. r. o. bez provozovny v takovém státě má tedy jednotný patent jako předmět vlastnictví podle německého práva – převody, zástavy, licence jako věcné právo. Překlady: během přechodného období (nejdéle 12 let od 1. 6. 2023; Komise může po hodnocení strojových překladů, poprvé po 6 letech, navrhnout dřívější ukončení – čl. 6 odst. 3–5) se k žádosti přikládá úplný překlad do angličtiny (je-li jazykem řízení FR/DE) nebo do kteréhokoli jazyka EU (je-li jazykem EN) – jen informativně (čl. 6 nařízení č. 1260/2012); ve sporu překlad pro údajného porušovatele a soud na náklady majitele (čl. 4); náhrady překladů pro MSP, univerzity a výzkumné organizace (čl. 5). Udržovací poplatky jedné organizaci – EPO (čl. 11–12); nabídka licence s nižšími poplatky (čl. 8, čl. 11 odst. 3). Území: jednotný účinek jen ve státech, kde má UPC v den zápisu výlučnou pravomoc (čl. 18 odst. 2) – 18 států; signatáři bez ratifikace (CY, CZ, GR, HU, IE, SK) a nesignatáři (HR, PL, ES) jen validací; mimounijní státy EPC (GB, CH, NO, TR…) jen validací.</a:t>
            </a:r>
          </a:p>
          <a:p/>
          <a:p>
            <a:r>
              <a:rPr lang="cs-CZ"/>
              <a:t>OTÁZKA PRO STUDENTY: „Může mít česká firma jednotný patent a zároveň validaci v ČR?“ OČEKÁVANÁ ODPOVĚĎ: Ano – jednotný účinek pro 18 států, validace podle § 35c ZV pro ČR; nelze však mít pro tentýž stát jednotný účinek i národní validaci (čl. 4 odst. 2).</a:t>
            </a:r>
          </a:p>
          <a:p/>
          <a:p>
            <a:r>
              <a:rPr lang="cs-CZ"/>
              <a:t>PŘECHOD: Jednotný patentový soud.</a:t>
            </a:r>
          </a:p>
          <a:p/>
          <a:p>
            <a:r>
              <a:rPr lang="cs-CZ"/>
              <a:t>ZDROJE: Nařízení Evropského parlamentu a Rady (EU) č. 1257/2012 ze dne 17. 12. 2012, kterým se provádí posílená spolupráce v oblasti vytvoření jednotné patentové ochrany, čl. 2–5, 7–9, 11–12, 18 – https://eur-lex.europa.eu/legal-content/CS/TXT/?uri=CELEX:32012R1257; Nařízení Rady (EU) č. 1260/2012 ze dne 17. 12. 2012, kterým se provádí posílená spolupráce v oblasti vytvoření jednotné patentové ochrany, pokud jde o příslušná ustanovení o překladu, čl. 3–6 – https://eur-lex.europa.eu/legal-content/CS/TXT/?uri=CELEX:32012R1260; Dohoda o Jednotném patentovém soudu (Brusel, 19. 2. 2013; v platnosti od 1. 6. 2023), čl. 1–3, 7, 9, 24, 32–33, 83, 89 – https://eur-lex.europa.eu/legal-content/CS/TXT/?uri=CELEX:42013A0620(01); stav ratifikací k 3. 10. 2026: 18 států (AT, BE, BG, DK, EE, FI, FR, DE, IT, LV, LT, LU, MT, NL, PT, RO, SI, SE); podepsaly, neratifikovaly: CY, CZ, GR, HU, IE, SK; nepodepsaly: HR, PL, ES – https://www.unifiedpatentcourt.org/en/organisation/upc-member-states; Zákon č. 527/1990 Sb., o vynálezech a zlepšovacích návrzích, § 5 odst. 3, § 8–10, § 11 odst. 3–4, § 24 odst. 2–5, § 35a–35g, znění od 1. 2. 2022 – https://e-sbirka.gov.cz/sb/1990/527</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Jednotný patentový soud (UPC) je společným soudem smluvních členských států pro spory z evropských patentů s jednotným účinkem i z klasických evropských patentů (čl. 1, 3 Dohody o UPC); není orgánem EU, ale má stejné povinnosti z práva EU jako vnitrostátní soudy (čl. 1 věta druhá). Struktura: soud prvního stupně – ústřední komora se sídlem v Paříži a sekcemi v Mnichově a Miláně (Milán nahradil Londýn po brexitu), místní komory (Düsseldorf, Mnichov, Hamburk, Mannheim, Paříž, Milán, Haag, Vídeň, Brusel, Kodaň, Helsinky, Lisabon, Lublaň) a severobaltská regionální komora (Stockholm); odvolací soud v Lucemburku (čl. 7, 9); senáty mezinárodní, s technicky kvalifikovanými soudci. Výlučná pravomoc: žaloby na porušení a hrozící porušení, určení neporušení, předběžná opatření, zrušení a protižaloby na zrušení, náhrady za prozatímní ochranu, předchozí užívání (čl. 32 odst. 1); příslušnost komor – místní komora státu porušení nebo sídla žalovaného, ústřední komora pro zrušení (čl. 33). Prameny práva včetně vnitrostátního (čl. 24). Přechodný režim sedm let od 1. 6. 2023 (do 31. 5. 2030, prodloužitelně): u klasických evropských patentů lze žalovat i u národních soudů a majitel může patent z pravomoci UPC vyjmout (opt-out) – do měsíce před koncem období, s možností zpětvzetí (čl. 83); u jednotných patentů opt-out nelze. Pro ČR: Dohoda podepsána 19. 2. 2013, neratifikována – české validace evropských patentů zůstávají u českých soudů (Městský soud v Praze podle zák. č. 221/2006 Sb.), česká část nikdy nespadá pod UPC. Pro českého zaměstnavatele s jednotným patentem nebo validacemi v DE/FR/IT: žaloba u UPC s účinky pro všechna zúčastněná území – rychlé řízení, ale i riziko centrálního zrušení; opt-out zvažovat u klíčových klasických EP. Pracovněprávní spory o právo na patent (čl. 60 EPC) před UPC nepatří – příslušnost podle Protokolu o uznávání, případně nařízení Brusel I bis (L10).</a:t>
            </a:r>
          </a:p>
          <a:p/>
          <a:p>
            <a:r>
              <a:rPr lang="cs-CZ"/>
              <a:t>PŘECHOD: Jak cesty a lhůty poskládat – strategie zaměstnavatele.</a:t>
            </a:r>
          </a:p>
          <a:p/>
          <a:p>
            <a:r>
              <a:rPr lang="cs-CZ"/>
              <a:t>ZDROJE: Dohoda o Jednotném patentovém soudu (Brusel, 19. 2. 2013; v platnosti od 1. 6. 2023), čl. 1–3, 7, 9, 24, 32–33, 83, 89 – https://eur-lex.europa.eu/legal-content/CS/TXT/?uri=CELEX:42013A0620(01); stav ratifikací k 3. 10. 2026: 18 států (AT, BE, BG, DK, EE, FI, FR, DE, IT, LV, LT, LU, MT, NL, PT, RO, SI, SE); podepsaly, neratifikovaly: CY, CZ, GR, HU, IE, SK; nepodepsaly: HR, PL, ES – https://www.unifiedpatentcourt.org/en/organisation/upc-member-states; Jednotný patentový soud – sídla: odvolací soud Lucemburk; ústřední komora Paříž, sekce Mnichov a Milán; místní komory Vídeň, Brusel, Kodaň, Helsinky, Paříž, Düsseldorf, Hamburk, Mannheim, Mnichov, Milán, Haag, Lisabon, Lublaň; severobaltská regionální komora Stockholm (jednací místa Riga, Tallinn, Vilnius) – https://www.unifiedpatentcourt.org/en/court/locations; Úmluva o udělování evropských patentů (EPC; Mnichov 5. 10. 1973, revidovaná aktem z 29. 11. 2000), čl. 52–57, 60–65, 67, 69, 71–72, 75, 81, 86–87, 90, 92–94, 97, 99–101, 105a, 106, 108, 115, 123, 138–139, 142, 150, 153; Prováděcí předpis k EPC, pravidla 14, 19–21, 70, 159; Protokol o soudní pravomoci a uznávání rozhodnutí o právu na udělení evropského patentu (Protokol o uznávání), čl. 1–6 – v ČR sdělení MZV č. 69/2002 Sb. m. s. a č. 86/2007 Sb. m. s.; aktuální znění https://www.epo.org/en/legal/epc; Zákon č. 221/2006 Sb., o vymáhání práv z průmyslového vlastnictví a ochraně obchodního tajemství, § 4–6, znění od 28. 12. 2018 – https://e-sbirka.gov.cz/sb/2006/221</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Tabulka lhůt, které rozhodují. Měsíc 0: první přihláška – u českých firem zpravidla u ÚPV (levná, česky), dnem podání vzniká priorita (§ 27 ZV; čl. 87 EPC – 12 měsíců pro patent i užitný vzor). Před podáním: nic nezveřejnit (konference, články, prodej prototypu – G 1/23), interní oznámení a uplatnění práva (§ 9 ZV), smlouvy se spolupůvodci a externisty, dokumentace původcovství. Měsíc 12: PCT nebo EP (nebo národní přihlášky) – nevratná volba; priorita se uplatňuje v přihlášce; oprávnění k prioritě: podle G 1/22 platí vyvratitelná domněnka, že přihlašovatel uplatňující prioritu je k ní oprávněn, a společná přihláška PCT implikuje dohodu – přesto u zaměstnaneckých vynálezů, kde českou prioritní přihlášku podal zaměstnanec sám (po marném uplynutí lhůty podle § 9 odst. 3 ZV), převod práva k prioritě písemně. Měsíc 18: zveřejnění – prozatímní ochrana (čl. 67 EPC; § 35a odst. 4 ZV) a začátek viditelnosti pro konkurenci. Měsíc 30/31: národní a regionální fáze – překlady a poplatky, hlavní nákladový skok. Udělení (typicky 3–5 let od podání): do 1 měsíce žádost o jednotný účinek, do 3 měsíců validace s překlady (§ 35c ZV; čl. 65 EPC), do 9 měsíců odporová lhůta pro konkurenty (čl. 99). Dále: udržovací poplatky každoročně, u jednotného patentu EPO, jinak národním úřadům. Nákladové faktory: překlady (jazyk řízení, nároky do dvou dalších úředních jazyků při udělení, validační překlady), počet států, zástupci, poplatky EPO a národní; úspory: VPI jako ISA, jednotný účinek místo mnoha validací, omezení států podle trhů, PCT jako odklad. Strategie pro MSP: priorita CZ → PCT (VPI/EPO) → EP s jednotným účinkem + CZ, GB, případně US/JP přes národní fázi; opustit přihlášky bez obchodního smyslu včas.</a:t>
            </a:r>
          </a:p>
          <a:p/>
          <a:p>
            <a:r>
              <a:rPr lang="cs-CZ"/>
              <a:t>PŘECHOD: Vynálezy realizované počítačem.</a:t>
            </a:r>
          </a:p>
          <a:p/>
          <a:p>
            <a:r>
              <a:rPr lang="cs-CZ"/>
              <a:t>ZDROJE: Úmluva o udělování evropských patentů (EPC; Mnichov 5. 10. 1973, revidovaná aktem z 29. 11. 2000), čl. 52–57, 60–65, 67, 69, 71–72, 75, 81, 86–87, 90, 92–94, 97, 99–101, 105a, 106, 108, 115, 123, 138–139, 142, 150, 153; Prováděcí předpis k EPC, pravidla 14, 19–21, 70, 159; Protokol o soudní pravomoci a uznávání rozhodnutí o právu na udělení evropského patentu (Protokol o uznávání), čl. 1–6 – v ČR sdělení MZV č. 69/2002 Sb. m. s. a č. 86/2007 Sb. m. s.; aktuální znění https://www.epo.org/en/legal/epc; Smlouva o patentové spolupráci (PCT; Washington 17. 6. 1970), čl. 3–4, 11, 15, 18, 21–22, 31, 33, 39; v ČR sdělení FMZV č. 296/1991 Sb. – https://www.wipo.int/pct/en/texts/; lhůty pro vstup do národní/regionální fáze (CZ 31 měsíců, EPO 31 měsíců, DE 31, SK 31, HU 31, PL 30, GB 31, US 30, JP 30, CN 30/32) – https://www.wipo.int/pct/en/texts/time_limits.html; Zákon č. 527/1990 Sb., o vynálezech a zlepšovacích návrzích, § 5 odst. 3, § 8–10, § 11 odst. 3–4, § 24 odst. 2–5, § 35a–35g, znění od 1. 2. 2022 – https://e-sbirka.gov.cz/sb/1990/527; Velký stížnostní senát EPO, rozhodnutí G 1/22 a G 2/22 ze dne 10. 10. 2023 (EPO je příslušný posuzovat oprávnění k uplatnění priority podle čl. 87 odst. 1 EPC; vyvratitelná domněnka, že přihlašovatel uplatňující prioritu je k ní oprávněn; společná přihláška PCT implikuje dohodu o prioritě) – https://www.epo.org/en/boards-of-appeal/decisions/g220001ex1; Velký stížnostní senát EPO, rozhodnutí G 1/23 ze dne 2. 7. 2025 (výrobek uvedený na trh před datem podání je stavem techniky podle čl. 54 odst. 2 EPC, i když jeho složení či vnitřní strukturu nemohl odborník analyzovat a reprodukovat) – https://www.epo.org/en/boards-of-appeal/decisions/g230001ex1; Visegrádský patentový institut (VPI; sídlo Budapešť) – mezinárodní rešeršní orgán a orgán pro mezinárodní předběžný průzkum podle PCT, v provozu od 1. 7. 2016, pro přihlašovatele z ČR, Maďarska, Polska a Slovenska (a Litvy a Srbska); rešerše provádějí národní úřady smluvních států – https://vpi.int/en/02-about-the-vpi/</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Programy počítačů „jako takové“ jsou vyloučeny (čl. 52 odst. 2 písm. c), odst. 3 EPC). Praxe EPO ve dvou krocích. První krok – technický charakter: nárok zahrnující technické prostředky (počítač, paměťové médium, zařízení) je vynálezem ve smyslu čl. 52 odst. 1 (T 258/03 Hitachi); program jako takový má technický charakter, vyvolává-li při běhu „další technický účinek“ přesahující běžné fyzikální interakce softwaru a hardwaru – řízení technického procesu, vnitřní fungování počítače či rozhraní (T 1173/97; G 3/08; Guidelines G-II 3.6). Druhý krok – vynálezecká činnost: podle T 641/00 (Comvik) se zohledňují jen znaky přispívající k technickému charakteru; netechnický cíl (obchodní, administrativní, herní) smí být součástí formulace problému jako omezující podmínka, ale sám o sobě nezakládá vynálezeckou činnost; úpravy obchodního schématu obcházející technický problém nepřispívají (Hitachi). Simulace: podle G 1/19 může počítačová simulace technického systému řešit technický problém, vyvolává-li technický účinek přesahující implementaci na počítači; nestačí, že vychází z technických principů. Umělá inteligence a strojové učení: modely a algoritmy jsou samy o sobě abstraktní matematické povahy; k technickému charakteru přispívají, jsou-li aplikovány v oblasti techniky (neuronová síť v monitoru srdeční činnosti, klasifikace obrazu podle nízkoúrovňových znaků) nebo přizpůsobeny konkrétní technické implementaci; klasifikace textu podle obsahu je jazykový, nikoli technický účel (Guidelines G-II 3.3.1). Pro zaměstnavatele: nárok psát jako zařízení/způsob s technickým účinkem (komprese signálu, snížení energetické náročnosti, přesnost senzoru), dokumentovat technický problém, oddělit obchodní logiku; čtyři vrstvy ochrany (L8: kód, patent, tajemství, vzor).</a:t>
            </a:r>
          </a:p>
          <a:p/>
          <a:p>
            <a:r>
              <a:rPr lang="cs-CZ"/>
              <a:t>PŘÍKLAD: Způsob komprese GPS stop z úvodní situace s učícím se modelem detekujícím typ pohybu: technický účel (menší objem dat, delší výdrž baterie) – patentovatelný při vynálezecké činnosti; „model doporučující trasy podle oblíbenosti“ – netechnický cíl.</a:t>
            </a:r>
          </a:p>
          <a:p/>
          <a:p>
            <a:r>
              <a:rPr lang="cs-CZ"/>
              <a:t>PŘECHOD: Co zavést a sjednat.</a:t>
            </a:r>
          </a:p>
          <a:p/>
          <a:p>
            <a:r>
              <a:rPr lang="cs-CZ"/>
              <a:t>ZDROJE: Úmluva o udělování evropských patentů (EPC; Mnichov 5. 10. 1973, revidovaná aktem z 29. 11. 2000), čl. 52–57, 60–65, 67, 69, 71–72, 75, 81, 86–87, 90, 92–94, 97, 99–101, 105a, 106, 108, 115, 123, 138–139, 142, 150, 153; Prováděcí předpis k EPC, pravidla 14, 19–21, 70, 159; Protokol o soudní pravomoci a uznávání rozhodnutí o právu na udělení evropského patentu (Protokol o uznávání), čl. 1–6 – v ČR sdělení MZV č. 69/2002 Sb. m. s. a č. 86/2007 Sb. m. s.; aktuální znění https://www.epo.org/en/legal/epc; Technický stížnostní senát EPO, rozhodnutí T 258/03 (Hitachi) ze dne 21. 4. 2004 (způsob zahrnující technické prostředky je vynálezem ve smyslu čl. 52 odst. 1 EPC; úpravy obchodního schématu obcházející technický problém k technickému charakteru nepřispívají) – https://www.epo.org/en/boards-of-appeal/decisions/t030258ex1; Technický stížnostní senát EPO, rozhodnutí T 641/00 (Comvik) ze dne 26. 9. 2002 (u nároků s technickými i netechnickými znaky smí netechnický cíl vystupovat ve formulaci technického problému jako omezující podmínka; vynálezecká činnost se posuzuje jen z technických znaků) – https://www.epo.org/en/boards-of-appeal/decisions/t000641ex1; Velký stížnostní senát EPO, stanovisko G 3/08 ze dne 12. 5. 2010 (programy počítačů – předložení prezidenta EPO nepřípustné; T 424/03 je legitimním vývojem judikatury po T 1173/97, nikoli rozporem) – https://www.epo.org/en/boards-of-appeal/decisions/g080003ex1; Velký stížnostní senát EPO, rozhodnutí G 1/19 ze dne 10. 3. 2021 (počítačová simulace technického systému může řešit technický problém, vyvolává-li technický účinek přesahující její implementaci na počítači) – https://www.epo.org/en/boards-of-appeal/decisions/g190001ex1; Guidelines for Examination in the European Patent Office, vydání duben 2026, část G, kapitola II, 3.3.1 (Artificial intelligence and machine learning) a 3.6 (Programs for computers) – https://www.epo.org/en/legal/guidelines-epc/2026/g_ii_3_3_1.html; https://www.epo.org/en/legal/guidelines-epc/2026/g_ii_3_6.html</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Zaměstnavatel – patentová politika s evropským rozměrem: interní lhůtník (12 měsíců priorita, 18 měsíců zveřejnění, 30/31 měsíců národní fáze, 6 měsíců průzkum, 1 měsíc jednotný účinek, 3 měsíce validace, 9 měsíců odpor, roční poplatky); rozhodovací matice území podle trhů a výroby; publikační embargo do podání první přihlášky a pravidlo „nový obsah = nová přihláška před zveřejněním“; evidence původců včetně AI vkladu (kdo zadal, vybral, ověřil); písemná dokumentace převodů podílů a práva přednosti (pro převod evropské přihlášky vyžaduje čl. 72 EPC písemnou formu a podpisy stran); u smíšených týmů mapa rozhodného práva pro každého spolupůvodce (čl. 60 odst. 1) a vnitřní předpisy pro každou jurisdikci; NDA s investory a partnery; rozhodnutí o opt-outu pro klíčové klasické EP; freedom-to-operate rešerše před vstupem na trhy UPC; rozpočet na překlady a validace. Zaměstnanec – původce: vědět, že právo na evropský patent se řídí právem státu, kde pracuje (čl. 60 odst. 1), a odměna jeho pracovní smlouvou; trvat na označení původce (čl. 62, 81) nebo na vyloučení jména (pravidlo 20); nepublikovat před přihláškou, ani „jen whitepaper“; dokumentovat vlastní vklad při práci s AI; sjednat informace o využití v zahraničí pro dodatečné vypořádání (§ 9 odst. 4 ZV). Vzor doložky do smlouvy o výkonu práce v zahraniční pobočce: „Práva k vynálezům vytvořeným zaměstnancem při plnění úkolů se řídí právem státu, v němž je zaměstnanec převážně zaměstnán; zaměstnavatel vede evidenci oznámení a uplatnění podle tohoto práva; zaměstnanec poskytne součinnost při označení původce a při převodu práva přednosti pro zahraniční přihlášky.“ Vnitřní předpis smí práva přiznat a proces konkretizovat, nikoli uložit povinnosti nad zákon (§ 305 ZP).</a:t>
            </a:r>
          </a:p>
          <a:p/>
          <a:p>
            <a:r>
              <a:rPr lang="cs-CZ"/>
              <a:t>PŘECHOD: Vraťme se k investorovi z úvodu lekce.</a:t>
            </a:r>
          </a:p>
          <a:p/>
          <a:p>
            <a:r>
              <a:rPr lang="cs-CZ"/>
              <a:t>ZDROJE: Úmluva o udělování evropských patentů (EPC; Mnichov 5. 10. 1973, revidovaná aktem z 29. 11. 2000), čl. 52–57, 60–65, 67, 69, 71–72, 75, 81, 86–87, 90, 92–94, 97, 99–101, 105a, 106, 108, 115, 123, 138–139, 142, 150, 153; Prováděcí předpis k EPC, pravidla 14, 19–21, 70, 159; Protokol o soudní pravomoci a uznávání rozhodnutí o právu na udělení evropského patentu (Protokol o uznávání), čl. 1–6 – v ČR sdělení MZV č. 69/2002 Sb. m. s. a č. 86/2007 Sb. m. s.; aktuální znění https://www.epo.org/en/legal/epc; Zákon č. 527/1990 Sb., o vynálezech a zlepšovacích návrzích, § 2–13, 14–23, 24–35, 67–69, 72–75, znění od 1. 2. 2022 – https://e-sbirka.gov.cz/sb/1990/527; Zákon č. 262/2006 Sb., zákoník práce, § 250, 257, 301, 304, 305, znění od 29. 8. 2026 – https://e-sbirka.gov.cz/sb/2006/262; Dohoda o Jednotném patentovém soudu (Brusel, 19. 2. 2013; v platnosti od 1. 6. 2023), čl. 1–3, 7, 9, 24, 32–33, 83, 89 – https://eur-lex.europa.eu/legal-content/CS/TXT/?uri=CELEX:42013A0620(01); stav ratifikací k 3. 10. 2026: 18 států (AT, BE, BG, DK, EE, FI, FR, DE, IT, LV, LT, LU, MT, NL, PT, RO, SI, SE); podepsaly, neratifikovaly: CY, CZ, GR, HU, IE, SK; nepodepsaly: HR, PL, ES – https://www.unifiedpatentcourt.org/en/organisation/upc-member-states</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METODIKA: Vraťte se k hlasování ze snímku 3 a hlasujte znovu.</a:t>
            </a:r>
          </a:p>
          <a:p/>
          <a:p>
            <a:r>
              <a:rPr lang="cs-CZ"/>
              <a:t>ŘEŠENÍ: Správně (b): jednotný patent ČR nepokryje (čl. 18 odst. 2 nařízení č. 1257/2012; ČR neratifikovala Dohodu o UPC), evropský patent se pro ČR validuje překladem do 3 měsíců (§ 35c ZV); zvláštní národní přihláška není nutná – česká prioritní přihláška může běžet dál, ale národní patent na ni udělený se v rozsahu shody stane neúčinným marným uplynutím lhůty pro odpor proti evropskému patentu, při odporu právní mocí rozhodnutí o jeho zachování (§ 35e). Investorovi se předloží mapa: jednotný účinek (18 států) + validace CZ, PL, případně GB/CH; harmonogram a náklady. TYPICKÁ CHYBA: ztotožnění EU, EPC a jednotného patentu.</a:t>
            </a:r>
          </a:p>
          <a:p/>
          <a:p>
            <a:r>
              <a:rPr lang="cs-CZ"/>
              <a:t>OTÁZKA K DISKUSI: „Změnilo by se něco, kdyby ČR Dohodu o UPC ratifikovala?“ OČEKÁVANÁ ODPOVĚĎ: Jednotný účinek by pokrýval i ČR u patentů zapsaných po ratifikaci (čl. 18 odst. 2 – rozhodný den zápisu), validace v ČR by u nich odpadla, spory z nich by rozhodoval UPC (s možnou místní komorou), čeští zaměstnavatelé by čelili celoevropským žalobám i doma; klasické EP validované v ČR by přešly pod UPC s možností opt-outu během přechodného období; zaměstnanecké spory o právo na patent by zůstaly u českých soudů (Protokol o uznávání).</a:t>
            </a:r>
          </a:p>
          <a:p/>
          <a:p>
            <a:r>
              <a:rPr lang="cs-CZ"/>
              <a:t>ZÁVĚR: Samostudium a přípravu na lekci 10 uvádí rámeček na snímku; stav pramenů, citace a literatura následují.</a:t>
            </a:r>
          </a:p>
          <a:p/>
          <a:p>
            <a:r>
              <a:rPr lang="cs-CZ"/>
              <a:t>ZDROJE: Nařízení Evropského parlamentu a Rady (EU) č. 1257/2012 ze dne 17. 12. 2012, kterým se provádí posílená spolupráce v oblasti vytvoření jednotné patentové ochrany, čl. 2–5, 7–9, 11–12, 18 – https://eur-lex.europa.eu/legal-content/CS/TXT/?uri=CELEX:32012R1257; Dohoda o Jednotném patentovém soudu (Brusel, 19. 2. 2013; v platnosti od 1. 6. 2023), čl. 1–3, 7, 9, 24, 32–33, 83, 89 – https://eur-lex.europa.eu/legal-content/CS/TXT/?uri=CELEX:42013A0620(01); stav ratifikací k 3. 10. 2026: 18 států (AT, BE, BG, DK, EE, FI, FR, DE, IT, LV, LT, LU, MT, NL, PT, RO, SI, SE); podepsaly, neratifikovaly: CY, CZ, GR, HU, IE, SK; nepodepsaly: HR, PL, ES – https://www.unifiedpatentcourt.org/en/organisation/upc-member-states; Zákon č. 527/1990 Sb., o vynálezech a zlepšovacích návrzích, § 5 odst. 3, § 8–10, § 11 odst. 3–4, § 24 odst. 2–5, § 35a–35g, znění od 1. 2. 2022 – https://e-sbirka.gov.cz/sb/1990/527; Úmluva o udělování evropských patentů (EPC; Mnichov 5. 10. 1973, revidovaná aktem z 29. 11. 2000), čl. 52–57, 60–65, 67, 69, 71–72, 75, 81, 86–87, 90, 92–94, 97, 99–101, 105a, 106, 108, 115, 123, 138–139, 142, 150, 153; Prováděcí předpis k EPC, pravidla 14, 19–21, 70, 159; Protokol o soudní pravomoci a uznávání rozhodnutí o právu na udělení evropského patentu (Protokol o uznávání), čl. 1–6 – v ČR sdělení MZV č. 69/2002 Sb. m. s. a č. 86/2007 Sb. m. s.; aktuální znění https://www.epo.org/en/legal/epc</a:t>
            </a:r>
          </a:p>
          <a:p/>
          <a:p>
            <a:r>
              <a:rPr lang="cs-CZ"/>
              <a:t>K PRAMENŮM: Předpisy citovány ve znění k 28. 9. 2026 (EPC ve znění revize 2000 a aktuálních prováděcích pravidel na epo.org; nařízení č. 1257/2012 a 1260/2012 v původním znění; Dohoda o UPC s 18 ratifikacemi k 3. 10. 2026; ZV od 1. 2. 2022; Guidelines EPO vydání duben 2026). Judikatura EPO podle databáze stížnostních senátů; UKSC podle supremecourt.uk; BGH podle plného textu rozhodnutí na bundesgerichtshof.de (dodatečně ověřeno 5. 10. 2026).</a:t>
            </a:r>
          </a:p>
          <a:p/>
          <a:p>
            <a:r>
              <a:rPr lang="cs-CZ"/>
              <a:t>ZKRATKY UŽITÉ NA SNÍMCÍCH: ZV – zákon č. 527/1990 Sb., o vynálezech a zlepšovacích návrzích; EPC – Úmluva o udělování evropských patentů (č. 69/2002 Sb. m. s.); PCT – Smlouva o patentové spolupráci (č. 296/1991 Sb.); ArbnErfG – německý zákon o zaměstnaneckých vynálezech (Gesetz über Arbeitnehmererfindungen); ÚPV – Úřad průmyslového vlastnictví; EPO – Evropský patentový úřad; UPC – Jednotný patentový soud; AI – umělá inteligence; NDA – dohoda o mlčenlivosti (non-disclosure agreement); FTO – rešerše volnosti k využití (freedom to operate); EP – evropský patent; PACE – program zrychleného řízení před EPO; DPMA – Německý patentový a známkový úřad; INPI – francouzský Národní institut průmyslového vlastnictví.</a:t>
            </a:r>
          </a:p>
          <a:p/>
          <a:p>
            <a:r>
              <a:rPr lang="cs-CZ"/>
              <a:t>LITERATURA K SAMOSTUDIU:</a:t>
            </a:r>
          </a:p>
          <a:p>
            <a:r>
              <a:rPr lang="cs-CZ"/>
              <a:t>– JAKL, L. Duševní vlastnictví a jeho právní ochrana. 2. vyd. Praha: Metropolitan University Prague Press, 2017.</a:t>
            </a:r>
          </a:p>
          <a:p>
            <a:r>
              <a:rPr lang="cs-CZ"/>
              <a:t>(Bibliografické údaje literatury převzaty z charakteristiky předmětu; obsah publikace nebyl v této lekci citován.)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bg1"/>
        </a:solidFill>
        <a:effectLst/>
      </p:bgPr>
    </p:bg>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91540E11-6C50-40B5-ED84-651C0E2EBF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96" y="0"/>
            <a:ext cx="12272394" cy="6858000"/>
          </a:xfrm>
          <a:prstGeom prst="rect">
            <a:avLst/>
          </a:prstGeom>
        </p:spPr>
      </p:pic>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2048376"/>
            <a:ext cx="9144000" cy="2387600"/>
          </a:xfrm>
        </p:spPr>
        <p:txBody>
          <a:bodyPr anchor="b">
            <a:normAutofit/>
          </a:bodyPr>
          <a:lstStyle>
            <a:lvl1pPr algn="l">
              <a:defRPr sz="3300">
                <a:solidFill>
                  <a:schemeClr val="bg1"/>
                </a:solidFill>
              </a:defRPr>
            </a:lvl1pPr>
          </a:lstStyle>
          <a:p>
            <a:r>
              <a:rPr lang="cs-CZ" dirty="0"/>
              <a:t>Kliknutím lze upravit styl.</a:t>
            </a:r>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4712599"/>
            <a:ext cx="9144000" cy="11294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10" name="Obrázek 9" descr="Obsah obrázku Písmo, Grafika, text, grafický design&#10;&#10;Popis byl vytvořen automaticky">
            <a:extLst>
              <a:ext uri="{FF2B5EF4-FFF2-40B4-BE49-F238E27FC236}">
                <a16:creationId xmlns:a16="http://schemas.microsoft.com/office/drawing/2014/main" id="{4917296F-2561-2C95-0483-5A5B579659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0079" y="678863"/>
            <a:ext cx="3430380" cy="707025"/>
          </a:xfrm>
          <a:prstGeom prst="rect">
            <a:avLst/>
          </a:prstGeom>
        </p:spPr>
      </p:pic>
    </p:spTree>
    <p:extLst>
      <p:ext uri="{BB962C8B-B14F-4D97-AF65-F5344CB8AC3E}">
        <p14:creationId xmlns:p14="http://schemas.microsoft.com/office/powerpoint/2010/main" val="672982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ředěl 1">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pic>
        <p:nvPicPr>
          <p:cNvPr id="4" name="Obrázek 3">
            <a:extLst>
              <a:ext uri="{FF2B5EF4-FFF2-40B4-BE49-F238E27FC236}">
                <a16:creationId xmlns:a16="http://schemas.microsoft.com/office/drawing/2014/main" id="{D3CF39BF-5858-1FA2-AE20-3D366354171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50802" y="6275382"/>
            <a:ext cx="1370861" cy="282953"/>
          </a:xfrm>
          <a:prstGeom prst="rect">
            <a:avLst/>
          </a:prstGeom>
        </p:spPr>
      </p:pic>
    </p:spTree>
    <p:extLst>
      <p:ext uri="{BB962C8B-B14F-4D97-AF65-F5344CB8AC3E}">
        <p14:creationId xmlns:p14="http://schemas.microsoft.com/office/powerpoint/2010/main" val="1655029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ředěl 2">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pic>
        <p:nvPicPr>
          <p:cNvPr id="3" name="Obrázek 2">
            <a:extLst>
              <a:ext uri="{FF2B5EF4-FFF2-40B4-BE49-F238E27FC236}">
                <a16:creationId xmlns:a16="http://schemas.microsoft.com/office/drawing/2014/main" id="{5ACBBC27-DDEA-6C5A-8ACF-67EDD56D84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8262"/>
            <a:ext cx="1370861" cy="282953"/>
          </a:xfrm>
          <a:prstGeom prst="rect">
            <a:avLst/>
          </a:prstGeom>
        </p:spPr>
      </p:pic>
    </p:spTree>
    <p:extLst>
      <p:ext uri="{BB962C8B-B14F-4D97-AF65-F5344CB8AC3E}">
        <p14:creationId xmlns:p14="http://schemas.microsoft.com/office/powerpoint/2010/main" val="3251615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Závěr">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692776"/>
            <a:ext cx="9144000" cy="1304424"/>
          </a:xfrm>
        </p:spPr>
        <p:txBody>
          <a:bodyPr anchor="t">
            <a:normAutofit/>
          </a:bodyPr>
          <a:lstStyle>
            <a:lvl1pPr algn="l">
              <a:defRPr sz="3300">
                <a:solidFill>
                  <a:schemeClr val="bg1"/>
                </a:solidFill>
              </a:defRPr>
            </a:lvl1pPr>
          </a:lstStyle>
          <a:p>
            <a:r>
              <a:rPr lang="cs-CZ" dirty="0"/>
              <a:t>Kliknutím lze upravit styl.</a:t>
            </a:r>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3848999"/>
            <a:ext cx="9144000" cy="8246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5" name="Obrázek 4">
            <a:extLst>
              <a:ext uri="{FF2B5EF4-FFF2-40B4-BE49-F238E27FC236}">
                <a16:creationId xmlns:a16="http://schemas.microsoft.com/office/drawing/2014/main" id="{EB2BB669-96AF-C460-0644-D9B33EBD9D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8262"/>
            <a:ext cx="1370861" cy="282953"/>
          </a:xfrm>
          <a:prstGeom prst="rect">
            <a:avLst/>
          </a:prstGeom>
        </p:spPr>
      </p:pic>
    </p:spTree>
    <p:extLst>
      <p:ext uri="{BB962C8B-B14F-4D97-AF65-F5344CB8AC3E}">
        <p14:creationId xmlns:p14="http://schemas.microsoft.com/office/powerpoint/2010/main" val="113429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pic>
        <p:nvPicPr>
          <p:cNvPr id="13" name="Obrázek 12">
            <a:extLst>
              <a:ext uri="{FF2B5EF4-FFF2-40B4-BE49-F238E27FC236}">
                <a16:creationId xmlns:a16="http://schemas.microsoft.com/office/drawing/2014/main" id="{78885C40-6A50-FFD6-B978-4E000D35B9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Tree>
    <p:extLst>
      <p:ext uri="{BB962C8B-B14F-4D97-AF65-F5344CB8AC3E}">
        <p14:creationId xmlns:p14="http://schemas.microsoft.com/office/powerpoint/2010/main" val="1742429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Nadpis a obsah 2">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lvl1pPr marL="0" indent="0">
              <a:lnSpc>
                <a:spcPct val="100000"/>
              </a:lnSpc>
              <a:buFontTx/>
              <a:buNone/>
              <a:defRPr/>
            </a:lvl1pPr>
            <a:lvl2pPr marL="0" indent="0">
              <a:lnSpc>
                <a:spcPct val="100000"/>
              </a:lnSpc>
              <a:spcBef>
                <a:spcPts val="800"/>
              </a:spcBef>
              <a:buNone/>
              <a:defRPr/>
            </a:lvl2pPr>
            <a:lvl3pPr marL="177800" indent="-177800">
              <a:lnSpc>
                <a:spcPct val="100000"/>
              </a:lnSpc>
              <a:defRPr/>
            </a:lvl3pPr>
            <a:lvl4pPr marL="355600" indent="-177800">
              <a:lnSpc>
                <a:spcPct val="100000"/>
              </a:lnSpc>
              <a:defRPr/>
            </a:lvl4pPr>
            <a:lvl5pPr marL="533400" indent="-177800">
              <a:lnSpc>
                <a:spcPct val="100000"/>
              </a:lnSpc>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7" name="Obrázek 6">
            <a:extLst>
              <a:ext uri="{FF2B5EF4-FFF2-40B4-BE49-F238E27FC236}">
                <a16:creationId xmlns:a16="http://schemas.microsoft.com/office/drawing/2014/main" id="{43564D70-284F-88A1-FC08-29E63F8319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8" name="Zástupný symbol pro zápatí 4">
            <a:extLst>
              <a:ext uri="{FF2B5EF4-FFF2-40B4-BE49-F238E27FC236}">
                <a16:creationId xmlns:a16="http://schemas.microsoft.com/office/drawing/2014/main" id="{B1E62B60-5FB1-9381-00CF-C665EB008B39}"/>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D7E0B353-40A5-48F9-C049-D884C8120556}"/>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2409072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8" name="Obrázek 7">
            <a:extLst>
              <a:ext uri="{FF2B5EF4-FFF2-40B4-BE49-F238E27FC236}">
                <a16:creationId xmlns:a16="http://schemas.microsoft.com/office/drawing/2014/main" id="{9BF45EE8-2365-24C4-6E7D-F72C293DBA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9" name="Zástupný symbol pro zápatí 4">
            <a:extLst>
              <a:ext uri="{FF2B5EF4-FFF2-40B4-BE49-F238E27FC236}">
                <a16:creationId xmlns:a16="http://schemas.microsoft.com/office/drawing/2014/main" id="{77ECF020-D996-697F-4779-13801850A6BC}"/>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D1159978-FAB9-CBE7-228C-DA9796E0DA3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815676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8" name="Obrázek 7">
            <a:extLst>
              <a:ext uri="{FF2B5EF4-FFF2-40B4-BE49-F238E27FC236}">
                <a16:creationId xmlns:a16="http://schemas.microsoft.com/office/drawing/2014/main" id="{8CCBA954-9BEE-4D3C-C0ED-19047D66F1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9" name="Zástupný symbol pro zápatí 4">
            <a:extLst>
              <a:ext uri="{FF2B5EF4-FFF2-40B4-BE49-F238E27FC236}">
                <a16:creationId xmlns:a16="http://schemas.microsoft.com/office/drawing/2014/main" id="{406CC1D3-5C60-B944-EDE9-263819023011}"/>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0D240CD1-21EB-CFB6-BC30-937FEEEB1F36}"/>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26902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Obrázek a popis">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8" y="647700"/>
            <a:ext cx="8331201" cy="5529263"/>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9271000" y="1825625"/>
            <a:ext cx="2374900" cy="4351338"/>
          </a:xfrm>
        </p:spPr>
        <p:txBody>
          <a:bodyPr anchor="b">
            <a:normAutofit/>
          </a:bodyPr>
          <a:lstStyle>
            <a:lvl1pPr marL="0" indent="0">
              <a:buNone/>
              <a:defRPr sz="1500" b="0"/>
            </a:lvl1pPr>
            <a:lvl2pPr marL="0" indent="0">
              <a:buNone/>
              <a:defRPr sz="1500"/>
            </a:lvl2pPr>
            <a:lvl3pPr marL="176400" indent="-176400">
              <a:defRPr sz="1500"/>
            </a:lvl3pPr>
            <a:lvl4pPr marL="356400" indent="-176400">
              <a:defRPr sz="1500"/>
            </a:lvl4pPr>
            <a:lvl5pPr marL="532800" indent="-176400">
              <a:defRPr sz="1500"/>
            </a:lvl5pPr>
          </a:lstStyle>
          <a:p>
            <a:pPr lvl="0"/>
            <a:r>
              <a:rPr lang="cs-CZ"/>
              <a:t>Po kliknutí můžete upravovat styly textu v předloze.</a:t>
            </a:r>
          </a:p>
        </p:txBody>
      </p:sp>
      <p:pic>
        <p:nvPicPr>
          <p:cNvPr id="5" name="Obrázek 4">
            <a:extLst>
              <a:ext uri="{FF2B5EF4-FFF2-40B4-BE49-F238E27FC236}">
                <a16:creationId xmlns:a16="http://schemas.microsoft.com/office/drawing/2014/main" id="{18ECC450-B476-55C6-13E7-241DFDEEE9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78818" y="6456560"/>
            <a:ext cx="1370861" cy="286357"/>
          </a:xfrm>
          <a:prstGeom prst="rect">
            <a:avLst/>
          </a:prstGeom>
        </p:spPr>
      </p:pic>
      <p:sp>
        <p:nvSpPr>
          <p:cNvPr id="8" name="Zástupný symbol pro zápatí 4">
            <a:extLst>
              <a:ext uri="{FF2B5EF4-FFF2-40B4-BE49-F238E27FC236}">
                <a16:creationId xmlns:a16="http://schemas.microsoft.com/office/drawing/2014/main" id="{F0E1EB24-A4FD-400D-F98D-FB4FA830495F}"/>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5C645297-7913-9A99-1FD0-28864B28167D}"/>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54652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itát">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2847975" y="1485900"/>
            <a:ext cx="6477000" cy="4643438"/>
          </a:xfrm>
        </p:spPr>
        <p:txBody>
          <a:bodyPr/>
          <a:lstStyle>
            <a:lvl1pPr marL="0" indent="0">
              <a:lnSpc>
                <a:spcPct val="108000"/>
              </a:lnSpc>
              <a:buNone/>
              <a:defRPr/>
            </a:lvl1pPr>
            <a:lvl2pPr marL="0" indent="0">
              <a:buNone/>
              <a:defRPr sz="1700">
                <a:solidFill>
                  <a:schemeClr val="accent1"/>
                </a:solidFill>
              </a:defRPr>
            </a:lvl2pPr>
            <a:lvl3pPr marL="0" indent="0">
              <a:buNone/>
              <a:defRPr sz="1700"/>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p:txBody>
      </p:sp>
      <p:pic>
        <p:nvPicPr>
          <p:cNvPr id="5" name="Obrázek 4">
            <a:extLst>
              <a:ext uri="{FF2B5EF4-FFF2-40B4-BE49-F238E27FC236}">
                <a16:creationId xmlns:a16="http://schemas.microsoft.com/office/drawing/2014/main" id="{E6896127-A932-05AF-19AA-A3EF7B493DE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9" name="Zástupný symbol pro zápatí 4">
            <a:extLst>
              <a:ext uri="{FF2B5EF4-FFF2-40B4-BE49-F238E27FC236}">
                <a16:creationId xmlns:a16="http://schemas.microsoft.com/office/drawing/2014/main" id="{3090B9CC-DBE2-DF80-DD04-267F4BDD318B}"/>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201E28EC-073B-84AF-FF8E-979B5D3D62F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49589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7ABA3B-E3F6-9A92-9135-4EE08586C3C6}"/>
              </a:ext>
            </a:extLst>
          </p:cNvPr>
          <p:cNvSpPr>
            <a:spLocks noGrp="1"/>
          </p:cNvSpPr>
          <p:nvPr>
            <p:ph type="title"/>
          </p:nvPr>
        </p:nvSpPr>
        <p:spPr/>
        <p:txBody>
          <a:bodyPr/>
          <a:lstStyle/>
          <a:p>
            <a:r>
              <a:rPr lang="cs-CZ"/>
              <a:t>Kliknutím lze upravit styl.</a:t>
            </a:r>
          </a:p>
        </p:txBody>
      </p:sp>
      <p:pic>
        <p:nvPicPr>
          <p:cNvPr id="7" name="Obrázek 6">
            <a:extLst>
              <a:ext uri="{FF2B5EF4-FFF2-40B4-BE49-F238E27FC236}">
                <a16:creationId xmlns:a16="http://schemas.microsoft.com/office/drawing/2014/main" id="{A812DFB0-A8C7-0073-6389-FF363AEF1DF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8" name="Zástupný symbol pro zápatí 4">
            <a:extLst>
              <a:ext uri="{FF2B5EF4-FFF2-40B4-BE49-F238E27FC236}">
                <a16:creationId xmlns:a16="http://schemas.microsoft.com/office/drawing/2014/main" id="{011D1AA5-5182-C810-225E-97E45E4FDB17}"/>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BFC91CA1-2364-05B0-0F04-690A1C5B007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224423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79438A86-4A25-73CF-7171-B61A241DD7A7}"/>
              </a:ext>
            </a:extLst>
          </p:cNvPr>
          <p:cNvSpPr>
            <a:spLocks noGrp="1"/>
          </p:cNvSpPr>
          <p:nvPr>
            <p:ph type="dt" sz="half" idx="10"/>
          </p:nvPr>
        </p:nvSpPr>
        <p:spPr>
          <a:xfrm>
            <a:off x="838200" y="5925276"/>
            <a:ext cx="2743200" cy="365125"/>
          </a:xfrm>
          <a:prstGeom prst="rect">
            <a:avLst/>
          </a:prstGeom>
        </p:spPr>
        <p:txBody>
          <a:bodyPr/>
          <a:lstStyle/>
          <a:p>
            <a:fld id="{1A945517-90B0-4E61-B5DD-AC2B75BAD2CB}" type="datetime1">
              <a:rPr lang="cs-CZ" smtClean="0"/>
              <a:t>24.01.2025</a:t>
            </a:fld>
            <a:endParaRPr lang="cs-CZ"/>
          </a:p>
        </p:txBody>
      </p:sp>
      <p:pic>
        <p:nvPicPr>
          <p:cNvPr id="5" name="Obrázek 4">
            <a:extLst>
              <a:ext uri="{FF2B5EF4-FFF2-40B4-BE49-F238E27FC236}">
                <a16:creationId xmlns:a16="http://schemas.microsoft.com/office/drawing/2014/main" id="{501D3696-2239-C380-C5DC-7A40F1D88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6" name="Zástupný symbol pro zápatí 4">
            <a:extLst>
              <a:ext uri="{FF2B5EF4-FFF2-40B4-BE49-F238E27FC236}">
                <a16:creationId xmlns:a16="http://schemas.microsoft.com/office/drawing/2014/main" id="{CA22F0A3-7A6F-26D0-F7E4-38F90D636C4D}"/>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7" name="Zástupný symbol pro číslo snímku 5">
            <a:extLst>
              <a:ext uri="{FF2B5EF4-FFF2-40B4-BE49-F238E27FC236}">
                <a16:creationId xmlns:a16="http://schemas.microsoft.com/office/drawing/2014/main" id="{70A463D7-59BA-DD1A-EE96-881BA846FA04}"/>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8749060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61818620-6694-CE30-09D5-0385EC1EA19F}"/>
              </a:ext>
            </a:extLst>
          </p:cNvPr>
          <p:cNvSpPr>
            <a:spLocks noGrp="1"/>
          </p:cNvSpPr>
          <p:nvPr>
            <p:ph type="title"/>
          </p:nvPr>
        </p:nvSpPr>
        <p:spPr>
          <a:xfrm>
            <a:off x="647699" y="717550"/>
            <a:ext cx="10706099" cy="867861"/>
          </a:xfrm>
          <a:prstGeom prst="rect">
            <a:avLst/>
          </a:prstGeom>
        </p:spPr>
        <p:txBody>
          <a:bodyPr vert="horz" lIns="0" tIns="0" rIns="0" bIns="0" rtlCol="0" anchor="t">
            <a:normAutofit/>
          </a:bodyPr>
          <a:lstStyle/>
          <a:p>
            <a:r>
              <a:rPr lang="cs-CZ" dirty="0"/>
              <a:t>Kliknutím lze upravit styl.</a:t>
            </a:r>
          </a:p>
        </p:txBody>
      </p:sp>
      <p:sp>
        <p:nvSpPr>
          <p:cNvPr id="3" name="Zástupný text 2">
            <a:extLst>
              <a:ext uri="{FF2B5EF4-FFF2-40B4-BE49-F238E27FC236}">
                <a16:creationId xmlns:a16="http://schemas.microsoft.com/office/drawing/2014/main" id="{4A359F36-CC92-C5E0-1D93-EB04F26AAC30}"/>
              </a:ext>
            </a:extLst>
          </p:cNvPr>
          <p:cNvSpPr>
            <a:spLocks noGrp="1"/>
          </p:cNvSpPr>
          <p:nvPr>
            <p:ph type="body" idx="1"/>
          </p:nvPr>
        </p:nvSpPr>
        <p:spPr>
          <a:xfrm>
            <a:off x="647700" y="1825625"/>
            <a:ext cx="10706100" cy="4351338"/>
          </a:xfrm>
          <a:prstGeom prst="rect">
            <a:avLst/>
          </a:prstGeom>
        </p:spPr>
        <p:txBody>
          <a:bodyPr vert="horz" lIns="0" tIns="0" rIns="0" bIns="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DD416615-ACE9-1166-FF1A-B39597AF460A}"/>
              </a:ext>
            </a:extLst>
          </p:cNvPr>
          <p:cNvSpPr>
            <a:spLocks noGrp="1"/>
          </p:cNvSpPr>
          <p:nvPr>
            <p:ph type="ftr" sz="quarter" idx="3"/>
          </p:nvPr>
        </p:nvSpPr>
        <p:spPr>
          <a:xfrm>
            <a:off x="411162" y="6417177"/>
            <a:ext cx="10942637" cy="365125"/>
          </a:xfrm>
          <a:prstGeom prst="rect">
            <a:avLst/>
          </a:prstGeom>
        </p:spPr>
        <p:txBody>
          <a:bodyPr vert="horz" lIns="0" tIns="0" rIns="0" bIns="0" rtlCol="0" anchor="ctr"/>
          <a:lstStyle>
            <a:lvl1pPr algn="l">
              <a:defRPr sz="1100">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762E3233-1704-433C-8B0E-4C03A48D495B}"/>
              </a:ext>
            </a:extLst>
          </p:cNvPr>
          <p:cNvSpPr>
            <a:spLocks noGrp="1"/>
          </p:cNvSpPr>
          <p:nvPr>
            <p:ph type="sldNum" sz="quarter" idx="4"/>
          </p:nvPr>
        </p:nvSpPr>
        <p:spPr>
          <a:xfrm>
            <a:off x="101600" y="6420491"/>
            <a:ext cx="272435" cy="365125"/>
          </a:xfrm>
          <a:prstGeom prst="rect">
            <a:avLst/>
          </a:prstGeom>
        </p:spPr>
        <p:txBody>
          <a:bodyPr vert="horz" lIns="0" tIns="0" rIns="0" bIns="0" rtlCol="0" anchor="ctr"/>
          <a:lstStyle>
            <a:lvl1pPr algn="r">
              <a:defRPr sz="1100" b="1">
                <a:solidFill>
                  <a:schemeClr val="accent3"/>
                </a:solidFill>
              </a:defRPr>
            </a:lvl1pPr>
          </a:lstStyle>
          <a:p>
            <a:fld id="{5E608FB1-680A-4E9D-A95E-8C4CFA1B47E3}" type="slidenum">
              <a:rPr lang="cs-CZ" smtClean="0"/>
              <a:pPr/>
              <a:t>‹#›</a:t>
            </a:fld>
            <a:endParaRPr lang="cs-CZ" dirty="0"/>
          </a:p>
        </p:txBody>
      </p:sp>
      <p:sp>
        <p:nvSpPr>
          <p:cNvPr id="33" name="TextovéPole 32">
            <a:extLst>
              <a:ext uri="{FF2B5EF4-FFF2-40B4-BE49-F238E27FC236}">
                <a16:creationId xmlns:a16="http://schemas.microsoft.com/office/drawing/2014/main" id="{B52155B1-7D35-8CBF-21B4-8799EABA85C0}"/>
              </a:ext>
            </a:extLst>
          </p:cNvPr>
          <p:cNvSpPr txBox="1"/>
          <p:nvPr userDrawn="1"/>
        </p:nvSpPr>
        <p:spPr>
          <a:xfrm>
            <a:off x="337165" y="6498434"/>
            <a:ext cx="36870" cy="169277"/>
          </a:xfrm>
          <a:prstGeom prst="rect">
            <a:avLst/>
          </a:prstGeom>
          <a:noFill/>
        </p:spPr>
        <p:txBody>
          <a:bodyPr wrap="none" lIns="0" tIns="0" rIns="0" bIns="0" rtlCol="0">
            <a:spAutoFit/>
          </a:bodyPr>
          <a:lstStyle/>
          <a:p>
            <a:r>
              <a:rPr lang="cs-CZ" sz="1100" dirty="0">
                <a:solidFill>
                  <a:schemeClr val="tx2"/>
                </a:solidFill>
              </a:rPr>
              <a:t>|</a:t>
            </a:r>
          </a:p>
        </p:txBody>
      </p:sp>
    </p:spTree>
    <p:extLst>
      <p:ext uri="{BB962C8B-B14F-4D97-AF65-F5344CB8AC3E}">
        <p14:creationId xmlns:p14="http://schemas.microsoft.com/office/powerpoint/2010/main" val="1033977603"/>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50" r:id="rId5"/>
    <p:sldLayoutId id="2147483660" r:id="rId6"/>
    <p:sldLayoutId id="2147483652" r:id="rId7"/>
    <p:sldLayoutId id="2147483661" r:id="rId8"/>
    <p:sldLayoutId id="2147483662" r:id="rId9"/>
    <p:sldLayoutId id="2147483663" r:id="rId10"/>
    <p:sldLayoutId id="2147483654" r:id="rId11"/>
    <p:sldLayoutId id="2147483655" r:id="rId12"/>
  </p:sldLayoutIdLst>
  <p:hf hdr="0" dt="0"/>
  <p:txStyles>
    <p:titleStyle>
      <a:lvl1pPr algn="l" defTabSz="914400" rtl="0" eaLnBrk="1" latinLnBrk="0" hangingPunct="1">
        <a:lnSpc>
          <a:spcPct val="90000"/>
        </a:lnSpc>
        <a:spcBef>
          <a:spcPct val="0"/>
        </a:spcBef>
        <a:buNone/>
        <a:defRPr sz="3100" kern="1200" cap="all" baseline="0">
          <a:solidFill>
            <a:schemeClr val="accent1"/>
          </a:solidFill>
          <a:latin typeface="+mj-lt"/>
          <a:ea typeface="+mj-ea"/>
          <a:cs typeface="+mj-cs"/>
        </a:defRPr>
      </a:lvl1pPr>
    </p:titleStyle>
    <p:bodyStyle>
      <a:lvl1pPr marL="266700" indent="-266700" algn="l" defTabSz="914400" rtl="0" eaLnBrk="1" latinLnBrk="0" hangingPunct="1">
        <a:lnSpc>
          <a:spcPct val="100000"/>
        </a:lnSpc>
        <a:spcBef>
          <a:spcPts val="1000"/>
        </a:spcBef>
        <a:buFont typeface="Arial" panose="020B0604020202020204" pitchFamily="34" charset="0"/>
        <a:buChar char="•"/>
        <a:defRPr sz="2200" b="1" kern="1200">
          <a:solidFill>
            <a:schemeClr val="accent2"/>
          </a:solidFill>
          <a:latin typeface="+mn-lt"/>
          <a:ea typeface="+mn-ea"/>
          <a:cs typeface="+mn-cs"/>
        </a:defRPr>
      </a:lvl1pPr>
      <a:lvl2pPr marL="542925" indent="-276225"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buFont typeface="Arial" panose="020B0604020202020204" pitchFamily="34" charset="0"/>
        <a:buChar char="•"/>
        <a:defRPr sz="1700" kern="1200">
          <a:solidFill>
            <a:schemeClr val="tx2"/>
          </a:solidFill>
          <a:latin typeface="+mn-lt"/>
          <a:ea typeface="+mn-ea"/>
          <a:cs typeface="+mn-cs"/>
        </a:defRPr>
      </a:lvl3pPr>
      <a:lvl4pPr marL="1076325" indent="-266700" algn="l" defTabSz="914400" rtl="0" eaLnBrk="1" latinLnBrk="0" hangingPunct="1">
        <a:lnSpc>
          <a:spcPct val="100000"/>
        </a:lnSpc>
        <a:spcBef>
          <a:spcPts val="1000"/>
        </a:spcBef>
        <a:buFont typeface="Arial" panose="020B0604020202020204" pitchFamily="34" charset="0"/>
        <a:buChar char="•"/>
        <a:defRPr sz="15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rPr lang="cs-CZ"/>
              <a:t>Duševní vlastnictví v pracovněprávních vztazích</a:t>
            </a:r>
          </a:p>
          <a:p>
            <a:r>
              <a:rPr sz="2200" lang="cs-CZ"/>
              <a:t>Lekce 9 · Evropský patent, jednotný patent a PCT</a:t>
            </a:r>
          </a:p>
        </p:txBody>
      </p:sp>
      <p:sp>
        <p:nvSpPr>
          <p:cNvPr id="3" name="Subtitle 2"/>
          <p:cNvSpPr>
            <a:spLocks noGrp="1"/>
          </p:cNvSpPr>
          <p:nvPr>
            <p:ph type="subTitle" idx="1"/>
          </p:nvPr>
        </p:nvSpPr>
        <p:spPr/>
        <p:txBody>
          <a:bodyPr/>
          <a:lstStyle/>
          <a:p>
            <a:r>
              <a:rPr b="1" lang="cs-CZ"/>
              <a:t>JUDr. Ján Matejka, Ph.D.</a:t>
            </a:r>
          </a:p>
          <a:p>
            <a:r>
              <a:rPr sz="1200" lang="cs-CZ"/>
              <a:t>CEVRO Univerzita · 60 minut (úvodní situace, výklad, diskuse) · právní stav k 28. 9. 2026</a:t>
            </a:r>
          </a:p>
        </p:txBody>
      </p:sp>
      <p:sp>
        <p:nvSpPr>
          <p:cNvPr id="4" name="Datum"/>
          <p:cNvSpPr txBox="1"/>
          <p:nvPr/>
        </p:nvSpPr>
        <p:spPr>
          <a:xfrm>
            <a:off x="649288" y="5994401"/>
            <a:ext cx="1244600" cy="246221"/>
          </a:xfrm>
          <a:prstGeom prst="rect">
            <a:avLst/>
          </a:prstGeom>
          <a:noFill/>
        </p:spPr>
        <p:txBody>
          <a:bodyPr wrap="none" lIns="0" rIns="0" tIns="0" bIns="0">
            <a:spAutoFit/>
          </a:bodyPr>
          <a:lstStyle/>
          <a:p>
            <a:r>
              <a:rPr sz="1600">
                <a:solidFill>
                  <a:srgbClr val="FFFFFF"/>
                </a:solidFill>
              </a:rPr>
              <a:t>28 | 9 |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Cíle lekce: patent za hranicemi</a:t>
            </a:r>
          </a:p>
        </p:txBody>
      </p:sp>
      <p:sp>
        <p:nvSpPr>
          <p:cNvPr id="3" name="Content Placeholder 2"/>
          <p:cNvSpPr>
            <a:spLocks noGrp="1"/>
          </p:cNvSpPr>
          <p:nvPr>
            <p:ph idx="1"/>
          </p:nvPr>
        </p:nvSpPr>
        <p:spPr/>
        <p:txBody>
          <a:bodyPr wrap="square"/>
          <a:lstStyle/>
          <a:p>
            <a:pPr/>
            <a:r>
              <a:rPr lang="cs-CZ"/>
              <a:t>Po této lekci dokážete</a:t>
            </a:r>
          </a:p>
          <a:p>
            <a:pPr lvl="2"/>
            <a:r>
              <a:rPr sz="1600" b="1" lang="cs-CZ"/>
              <a:t>Orientovat se</a:t>
            </a:r>
            <a:r>
              <a:rPr sz="1600" lang="cs-CZ"/>
              <a:t> ve třech cestách k patentu v Evropě – národní, evropský patent podle EPC (40 států, nejen EU) a evropský patent s jednotným účinkem (18 států EU, bez ČR) – a v PCT jako vstupní bráně</a:t>
            </a:r>
          </a:p>
          <a:p>
            <a:pPr lvl="2"/>
            <a:r>
              <a:rPr sz="1600" b="1" lang="cs-CZ"/>
              <a:t>Popsat</a:t>
            </a:r>
            <a:r>
              <a:rPr sz="1600" lang="cs-CZ"/>
              <a:t> řízení před EPO od podání k udělení, odpor a stížnost, validaci v ČR (§ 35a–35g ZV) a lhůty, které nelze zmeškat</a:t>
            </a:r>
          </a:p>
          <a:p>
            <a:pPr lvl="2"/>
            <a:r>
              <a:rPr sz="1600" b="1" lang="cs-CZ"/>
              <a:t>Aplikovat</a:t>
            </a:r>
            <a:r>
              <a:rPr sz="1600" lang="cs-CZ"/>
              <a:t> čl. 60 EPC: právo na evropský patent zaměstnance podle práva státu převážného zaměstnání, EPO oprávnění nezkoumá, spory u národních soudů (Protokol o uznávání), původce má právo být uveden</a:t>
            </a:r>
          </a:p>
          <a:p>
            <a:pPr lvl="2"/>
            <a:r>
              <a:rPr sz="1600" lang="cs-CZ" b="1"/>
              <a:t>Vyřešit</a:t>
            </a:r>
            <a:r>
              <a:rPr sz="1600" lang="cs-CZ"/>
              <a:t> praktické situace: smíšené týmy, priorita z české přihlášky, jednotný patent × validace, UPC a opt-out, vynálezy realizované počítačem</a:t>
            </a:r>
          </a:p>
          <a:p>
            <a:pPr lvl="1">
              <a:spcBef>
                <a:spcPts val="1400"/>
              </a:spcBef>
            </a:pPr>
            <a:r>
              <a:rPr sz="1500" lang="cs-CZ"/>
              <a:t>Dnes neřešíme zahraniční úpravy zaměstnaneckých vynálezů a kolizní normy pro pracovní smlouvu (L10), licenční smlouvy (L11) ani umělou inteligenci jako „původce“ (L12).</a:t>
            </a:r>
          </a:p>
        </p:txBody>
      </p:sp>
      <p:sp>
        <p:nvSpPr>
          <p:cNvPr id="4" name="Zápatí"/>
          <p:cNvSpPr>
            <a:spLocks noGrp="1"/>
          </p:cNvSpPr>
          <p:nvPr>
            <p:ph type="ftr" sz="quarter" idx="11"/>
          </p:nvPr>
        </p:nvSpPr>
        <p:spPr/>
        <p:txBody>
          <a:bodyPr/>
          <a:lstStyle/>
          <a:p>
            <a:r>
              <a:rPr lang="cs-CZ"/>
              <a:t>Duševní vlastnictví v pracovněprávních vztazích | Lekce 9 | právní stav k 28. 9. 2026</a:t>
            </a:r>
          </a:p>
        </p:txBody>
      </p:sp>
      <p:sp>
        <p:nvSpPr>
          <p:cNvPr id="5" name="Číslo snímku"/>
          <p:cNvSpPr>
            <a:spLocks noGrp="1"/>
          </p:cNvSpPr>
          <p:nvPr>
            <p:ph type="sldNum" sz="quarter" idx="12"/>
          </p:nvPr>
        </p:nvSpPr>
        <p:spPr/>
        <p:txBody>
          <a:bodyPr/>
          <a:lstStyle/>
          <a:p>
            <a:fld id="{9CEDADBF-6F7C-4E02-90E8-6B96BBB244F4}"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Úvodní situace: investor chce patent pro EU</a:t>
            </a:r>
          </a:p>
        </p:txBody>
      </p:sp>
      <p:sp>
        <p:nvSpPr>
          <p:cNvPr id="3" name="Content Placeholder 2"/>
          <p:cNvSpPr>
            <a:spLocks noGrp="1"/>
          </p:cNvSpPr>
          <p:nvPr>
            <p:ph idx="1"/>
          </p:nvPr>
        </p:nvSpPr>
        <p:spPr/>
        <p:txBody>
          <a:bodyPr wrap="square"/>
          <a:lstStyle/>
          <a:p>
            <a:pPr/>
            <a:r>
              <a:rPr lang="cs-CZ"/>
              <a:t>Softwarová firma s pobočkou v Berlíně (modelová situace)</a:t>
            </a:r>
          </a:p>
          <a:p>
            <a:pPr lvl="2"/>
            <a:r>
              <a:rPr lang="cs-CZ" b="1"/>
              <a:t>Dva zaměstnanci</a:t>
            </a:r>
            <a:r>
              <a:rPr lang="cs-CZ"/>
              <a:t> – programátorka v Praze (pracovní poměr) a vývojář berlínské pobočky (německá smlouva) – vymysleli způsob a zařízení pro adaptivní kompresi GPS stop s učícím se modelem</a:t>
            </a:r>
          </a:p>
          <a:p>
            <a:pPr lvl="2"/>
            <a:r>
              <a:rPr lang="cs-CZ"/>
              <a:t>Firma podala před </a:t>
            </a:r>
            <a:r>
              <a:rPr b="1" lang="cs-CZ"/>
              <a:t>10 měsíci</a:t>
            </a:r>
            <a:r>
              <a:rPr lang="cs-CZ"/>
              <a:t> českou přihlášku vynálezu u ÚPV</a:t>
            </a:r>
          </a:p>
          <a:p>
            <a:pPr lvl="2"/>
            <a:r>
              <a:rPr b="1" lang="cs-CZ"/>
              <a:t>Investor</a:t>
            </a:r>
            <a:r>
              <a:rPr lang="cs-CZ"/>
              <a:t> podmiňuje vstup „patentem pro celou EU“ a ptá se, zda jednotný patent pokryje i český trh</a:t>
            </a:r>
          </a:p>
          <a:p>
            <a:pPr lvl="1">
              <a:spcBef>
                <a:spcPts val="1400"/>
              </a:spcBef>
            </a:pPr>
            <a:r>
              <a:rPr sz="1700" b="1" lang="cs-CZ"/>
              <a:t>Pokryje jednotný patent ČR? (a) ano, platí v celé EU · (b) ne, v ČR je nutná validace evropského patentu · (c) ne, ČR vyžaduje zvláštní národní přihlášku. Hlasujte; vrátíme se k tomu na konci.</a:t>
            </a:r>
          </a:p>
        </p:txBody>
      </p:sp>
      <p:sp>
        <p:nvSpPr>
          <p:cNvPr id="4" name="Zápatí"/>
          <p:cNvSpPr>
            <a:spLocks noGrp="1"/>
          </p:cNvSpPr>
          <p:nvPr>
            <p:ph type="ftr" sz="quarter" idx="11"/>
          </p:nvPr>
        </p:nvSpPr>
        <p:spPr/>
        <p:txBody>
          <a:bodyPr/>
          <a:lstStyle/>
          <a:p>
            <a:r>
              <a:rPr lang="cs-CZ"/>
              <a:t>Duševní vlastnictví v pracovněprávních vztazích | Lekce 9 | právní stav k 28. 9. 2026</a:t>
            </a:r>
          </a:p>
        </p:txBody>
      </p:sp>
      <p:sp>
        <p:nvSpPr>
          <p:cNvPr id="5" name="Číslo snímku"/>
          <p:cNvSpPr>
            <a:spLocks noGrp="1"/>
          </p:cNvSpPr>
          <p:nvPr>
            <p:ph type="sldNum" sz="quarter" idx="12"/>
          </p:nvPr>
        </p:nvSpPr>
        <p:spPr/>
        <p:txBody>
          <a:bodyPr/>
          <a:lstStyle/>
          <a:p>
            <a:fld id="{3220BAB9-CD15-4BCF-BCAB-CB2480A0A08C}"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Tři cesty k patentu v Evropě</a:t>
            </a:r>
          </a:p>
        </p:txBody>
      </p:sp>
      <p:sp>
        <p:nvSpPr>
          <p:cNvPr id="3" name="Zápatí"/>
          <p:cNvSpPr>
            <a:spLocks noGrp="1"/>
          </p:cNvSpPr>
          <p:nvPr>
            <p:ph type="ftr" sz="quarter" idx="11"/>
          </p:nvPr>
        </p:nvSpPr>
        <p:spPr/>
        <p:txBody>
          <a:bodyPr/>
          <a:lstStyle/>
          <a:p>
            <a:r>
              <a:rPr lang="cs-CZ"/>
              <a:t>Duševní vlastnictví v pracovněprávních vztazích | Lekce 9 | právní stav k 28. 9. 2026</a:t>
            </a:r>
          </a:p>
        </p:txBody>
      </p:sp>
      <p:sp>
        <p:nvSpPr>
          <p:cNvPr id="4" name="Číslo snímku"/>
          <p:cNvSpPr>
            <a:spLocks noGrp="1"/>
          </p:cNvSpPr>
          <p:nvPr>
            <p:ph type="sldNum" sz="quarter" idx="12"/>
          </p:nvPr>
        </p:nvSpPr>
        <p:spPr/>
        <p:txBody>
          <a:bodyPr/>
          <a:lstStyle/>
          <a:p>
            <a:fld id="{599E5A11-D6CE-4728-9D37-B452A0E6C41F}"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9</a:t>
            </a:r>
          </a:p>
        </p:txBody>
      </p:sp>
      <p:sp>
        <p:nvSpPr>
          <p:cNvPr id="6" name="Blok"/>
          <p:cNvSpPr/>
          <p:nvPr/>
        </p:nvSpPr>
        <p:spPr>
          <a:xfrm>
            <a:off x="649224" y="1691640"/>
            <a:ext cx="3511296" cy="5486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00" b="1" lang="cs-CZ">
                <a:solidFill>
                  <a:srgbClr val="FFFFFF"/>
                </a:solidFill>
              </a:rPr>
              <a:t>NÁRODNÍ CESTA</a:t>
            </a:r>
          </a:p>
        </p:txBody>
      </p:sp>
      <p:sp>
        <p:nvSpPr>
          <p:cNvPr id="7" name="Blok"/>
          <p:cNvSpPr/>
          <p:nvPr/>
        </p:nvSpPr>
        <p:spPr>
          <a:xfrm>
            <a:off x="649224" y="2286000"/>
            <a:ext cx="3511296" cy="20116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50" lang="cs-CZ">
                <a:solidFill>
                  <a:srgbClr val="000000"/>
                </a:solidFill>
              </a:rPr>
              <a:t>přihláška u každého úřadu (ÚPV, DPMA, INPI…) · národní řízení a jazyk · národní patent</a:t>
            </a:r>
          </a:p>
          <a:p>
            <a:pPr algn="l"/>
            <a:r>
              <a:rPr sz="1150" lang="cs-CZ">
                <a:solidFill>
                  <a:srgbClr val="000000"/>
                </a:solidFill>
              </a:rPr>
              <a:t>→ 1–2 trhy</a:t>
            </a:r>
          </a:p>
        </p:txBody>
      </p:sp>
      <p:sp>
        <p:nvSpPr>
          <p:cNvPr id="8" name="Blok"/>
          <p:cNvSpPr/>
          <p:nvPr/>
        </p:nvSpPr>
        <p:spPr>
          <a:xfrm>
            <a:off x="4338828" y="1691640"/>
            <a:ext cx="3511296" cy="54864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00" b="1" lang="cs-CZ">
                <a:solidFill>
                  <a:srgbClr val="FFFFFF"/>
                </a:solidFill>
              </a:rPr>
              <a:t>EVROPSKÝ PATENT (EPC)</a:t>
            </a:r>
          </a:p>
        </p:txBody>
      </p:sp>
      <p:sp>
        <p:nvSpPr>
          <p:cNvPr id="9" name="Blok"/>
          <p:cNvSpPr/>
          <p:nvPr/>
        </p:nvSpPr>
        <p:spPr>
          <a:xfrm>
            <a:off x="4338828" y="2286000"/>
            <a:ext cx="3511296" cy="20116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50" lang="cs-CZ">
                <a:solidFill>
                  <a:srgbClr val="000000"/>
                </a:solidFill>
              </a:rPr>
              <a:t>jedna přihláška u EPO · jedno řízení v EN/FR/DE · po udělení </a:t>
            </a:r>
            <a:r>
              <a:rPr sz="1150" lang="cs-CZ" b="1">
                <a:solidFill>
                  <a:srgbClr val="000000"/>
                </a:solidFill>
              </a:rPr>
              <a:t>svazek národních patentů</a:t>
            </a:r>
            <a:r>
              <a:rPr sz="1150" lang="cs-CZ">
                <a:solidFill>
                  <a:srgbClr val="000000"/>
                </a:solidFill>
              </a:rPr>
              <a:t> ve validovaných státech (čl. 64–65)</a:t>
            </a:r>
          </a:p>
          <a:p>
            <a:pPr algn="l"/>
            <a:r>
              <a:rPr sz="1150" lang="cs-CZ">
                <a:solidFill>
                  <a:srgbClr val="000000"/>
                </a:solidFill>
              </a:rPr>
              <a:t>→ 40 států EPC, i mimo EU (GB, CH, NO, TR)</a:t>
            </a:r>
          </a:p>
        </p:txBody>
      </p:sp>
      <p:sp>
        <p:nvSpPr>
          <p:cNvPr id="10" name="Blok"/>
          <p:cNvSpPr/>
          <p:nvPr/>
        </p:nvSpPr>
        <p:spPr>
          <a:xfrm>
            <a:off x="8028432" y="1691640"/>
            <a:ext cx="3511296" cy="548640"/>
          </a:xfrm>
          <a:prstGeom prst="roundRect">
            <a:avLst/>
          </a:prstGeom>
          <a:solidFill>
            <a:srgbClr val="B9AFC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00" b="1" lang="cs-CZ">
                <a:solidFill>
                  <a:srgbClr val="000000"/>
                </a:solidFill>
              </a:rPr>
              <a:t>JEDNOTNÝ ÚČINEK</a:t>
            </a:r>
          </a:p>
        </p:txBody>
      </p:sp>
      <p:sp>
        <p:nvSpPr>
          <p:cNvPr id="11" name="Blok"/>
          <p:cNvSpPr/>
          <p:nvPr/>
        </p:nvSpPr>
        <p:spPr>
          <a:xfrm>
            <a:off x="8028432" y="2286000"/>
            <a:ext cx="3511296" cy="20116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50" lang="cs-CZ">
                <a:solidFill>
                  <a:srgbClr val="000000"/>
                </a:solidFill>
              </a:rPr>
              <a:t>týž evropský patent + žádost po udělení (snímek 8) · jednotná ochrana, jedna udržovací platba EPO, jeden soud (UPC)</a:t>
            </a:r>
          </a:p>
          <a:p>
            <a:pPr algn="l"/>
            <a:r>
              <a:rPr sz="1150" lang="cs-CZ">
                <a:solidFill>
                  <a:srgbClr val="000000"/>
                </a:solidFill>
              </a:rPr>
              <a:t>→ 18 států EU; </a:t>
            </a:r>
            <a:r>
              <a:rPr sz="1150" b="1" lang="cs-CZ">
                <a:solidFill>
                  <a:srgbClr val="000000"/>
                </a:solidFill>
              </a:rPr>
              <a:t>ČR mimo</a:t>
            </a:r>
            <a:r>
              <a:rPr sz="1150" lang="cs-CZ">
                <a:solidFill>
                  <a:srgbClr val="000000"/>
                </a:solidFill>
              </a:rPr>
              <a:t> – validace</a:t>
            </a:r>
          </a:p>
        </p:txBody>
      </p:sp>
      <p:sp>
        <p:nvSpPr>
          <p:cNvPr id="12" name="Blok"/>
          <p:cNvSpPr/>
          <p:nvPr/>
        </p:nvSpPr>
        <p:spPr>
          <a:xfrm>
            <a:off x="649224" y="4434840"/>
            <a:ext cx="10890504" cy="7772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200" b="1" lang="cs-CZ">
                <a:solidFill>
                  <a:srgbClr val="FFFFFF"/>
                </a:solidFill>
              </a:rPr>
              <a:t>PCT – brána, nikoli patent:</a:t>
            </a:r>
            <a:r>
              <a:rPr sz="1200" lang="cs-CZ">
                <a:solidFill>
                  <a:srgbClr val="FFFFFF"/>
                </a:solidFill>
              </a:rPr>
              <a:t> mezinárodní přihláška u ÚPV jako přijímacího úřadu (§ 24 odst. 2 ZV) · jedna rešerše (EPO nebo Visegrádský patentový institut) · zveřejnění 18 měsíců · volba států až v </a:t>
            </a:r>
            <a:r>
              <a:rPr sz="1200" b="1" lang="cs-CZ">
                <a:solidFill>
                  <a:srgbClr val="FFFFFF"/>
                </a:solidFill>
              </a:rPr>
              <a:t>30–31. měsíci</a:t>
            </a:r>
            <a:r>
              <a:rPr sz="1200" lang="cs-CZ">
                <a:solidFill>
                  <a:srgbClr val="FFFFFF"/>
                </a:solidFill>
              </a:rPr>
              <a:t> od priority: národní fáze nebo Euro-PCT (čl. 153 EPC)</a:t>
            </a:r>
          </a:p>
        </p:txBody>
      </p:sp>
      <p:sp>
        <p:nvSpPr>
          <p:cNvPr id="13" name="Text"/>
          <p:cNvSpPr txBox="1"/>
          <p:nvPr/>
        </p:nvSpPr>
        <p:spPr>
          <a:xfrm>
            <a:off x="649224" y="5303520"/>
            <a:ext cx="10881360" cy="502920"/>
          </a:xfrm>
          <a:prstGeom prst="rect">
            <a:avLst/>
          </a:prstGeom>
          <a:noFill/>
        </p:spPr>
        <p:txBody>
          <a:bodyPr wrap="square" lIns="0" rIns="0" tIns="0" bIns="0">
            <a:spAutoFit/>
          </a:bodyPr>
          <a:lstStyle/>
          <a:p>
            <a:pPr algn="l"/>
            <a:r>
              <a:rPr sz="1200" lang="cs-CZ">
                <a:solidFill>
                  <a:srgbClr val="50386F"/>
                </a:solidFill>
              </a:rPr>
              <a:t>Cesty se kombinují: česká prioritní přihláška (0) → PCT (12) → EP s jednotným účinkem + validace ČR, GB, CH (udělení). EPC není právem EU; jednotný patent je nástrojem posílené spolupráce EU.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Právo na evropský patent a zaměstnanec</a:t>
            </a:r>
          </a:p>
        </p:txBody>
      </p:sp>
      <p:sp>
        <p:nvSpPr>
          <p:cNvPr id="3" name="Zápatí"/>
          <p:cNvSpPr>
            <a:spLocks noGrp="1"/>
          </p:cNvSpPr>
          <p:nvPr>
            <p:ph type="ftr" sz="quarter" idx="11"/>
          </p:nvPr>
        </p:nvSpPr>
        <p:spPr/>
        <p:txBody>
          <a:bodyPr/>
          <a:lstStyle/>
          <a:p>
            <a:r>
              <a:rPr lang="cs-CZ"/>
              <a:t>Duševní vlastnictví v pracovněprávních vztazích | Lekce 9 | právní stav k 28. 9. 2026</a:t>
            </a:r>
          </a:p>
        </p:txBody>
      </p:sp>
      <p:sp>
        <p:nvSpPr>
          <p:cNvPr id="4" name="Číslo snímku"/>
          <p:cNvSpPr>
            <a:spLocks noGrp="1"/>
          </p:cNvSpPr>
          <p:nvPr>
            <p:ph type="sldNum" sz="quarter" idx="12"/>
          </p:nvPr>
        </p:nvSpPr>
        <p:spPr/>
        <p:txBody>
          <a:bodyPr/>
          <a:lstStyle/>
          <a:p>
            <a:fld id="{09D0ED8D-EE3E-4B9A-8160-5A13FCC3858D}"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9</a:t>
            </a:r>
          </a:p>
        </p:txBody>
      </p:sp>
      <p:sp>
        <p:nvSpPr>
          <p:cNvPr id="6" name="Blok"/>
          <p:cNvSpPr/>
          <p:nvPr/>
        </p:nvSpPr>
        <p:spPr>
          <a:xfrm>
            <a:off x="649224" y="1691640"/>
            <a:ext cx="3383280" cy="5486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00" b="1" lang="cs-CZ">
                <a:solidFill>
                  <a:srgbClr val="FFFFFF"/>
                </a:solidFill>
              </a:rPr>
              <a:t>KOMU</a:t>
            </a:r>
            <a:r>
              <a:rPr sz="1200" lang="cs-CZ">
                <a:solidFill>
                  <a:srgbClr val="FFFFFF"/>
                </a:solidFill>
              </a:rPr>
              <a:t> (čl. 60 odst. 1 věta 1)</a:t>
            </a:r>
          </a:p>
        </p:txBody>
      </p:sp>
      <p:sp>
        <p:nvSpPr>
          <p:cNvPr id="7" name="Blok"/>
          <p:cNvSpPr/>
          <p:nvPr/>
        </p:nvSpPr>
        <p:spPr>
          <a:xfrm>
            <a:off x="649224" y="2286000"/>
            <a:ext cx="3383280" cy="13258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50" lang="cs-CZ">
                <a:solidFill>
                  <a:srgbClr val="000000"/>
                </a:solidFill>
              </a:rPr>
              <a:t>původci nebo jeho </a:t>
            </a:r>
            <a:r>
              <a:rPr sz="1150" b="1" lang="cs-CZ">
                <a:solidFill>
                  <a:srgbClr val="000000"/>
                </a:solidFill>
              </a:rPr>
              <a:t>právnímu nástupci</a:t>
            </a:r>
          </a:p>
          <a:p>
            <a:pPr algn="l"/>
            <a:r>
              <a:rPr sz="1150" lang="cs-CZ">
                <a:solidFill>
                  <a:srgbClr val="000000"/>
                </a:solidFill>
              </a:rPr>
              <a:t>· při nezávislém vytvoření: dřívější přihláška, byla-li zveřejněna (odst. 2)</a:t>
            </a:r>
          </a:p>
        </p:txBody>
      </p:sp>
      <p:sp>
        <p:nvSpPr>
          <p:cNvPr id="8" name="Šipka"/>
          <p:cNvSpPr/>
          <p:nvPr/>
        </p:nvSpPr>
        <p:spPr>
          <a:xfrm>
            <a:off x="4087368" y="2651760"/>
            <a:ext cx="274320" cy="365760"/>
          </a:xfrm>
          <a:prstGeom prst="rightArrow">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Blok"/>
          <p:cNvSpPr/>
          <p:nvPr/>
        </p:nvSpPr>
        <p:spPr>
          <a:xfrm>
            <a:off x="4416552" y="1691640"/>
            <a:ext cx="3383280" cy="54864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00" b="1" lang="cs-CZ">
                <a:solidFill>
                  <a:srgbClr val="FFFFFF"/>
                </a:solidFill>
              </a:rPr>
              <a:t>ZAMĚSTNANEC</a:t>
            </a:r>
            <a:r>
              <a:rPr sz="1200" lang="cs-CZ">
                <a:solidFill>
                  <a:srgbClr val="FFFFFF"/>
                </a:solidFill>
              </a:rPr>
              <a:t> (čl. 60 odst. 1 věta 2)</a:t>
            </a:r>
          </a:p>
        </p:txBody>
      </p:sp>
      <p:sp>
        <p:nvSpPr>
          <p:cNvPr id="10" name="Blok"/>
          <p:cNvSpPr/>
          <p:nvPr/>
        </p:nvSpPr>
        <p:spPr>
          <a:xfrm>
            <a:off x="4416552" y="2286000"/>
            <a:ext cx="3383280" cy="13258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50" lang="cs-CZ">
                <a:solidFill>
                  <a:srgbClr val="000000"/>
                </a:solidFill>
              </a:rPr>
              <a:t>právo se určí podle práva státu, v němž je zaměstnanec </a:t>
            </a:r>
            <a:r>
              <a:rPr sz="1150" b="1" lang="cs-CZ">
                <a:solidFill>
                  <a:srgbClr val="000000"/>
                </a:solidFill>
              </a:rPr>
              <a:t>převážně zaměstnán</a:t>
            </a:r>
            <a:r>
              <a:rPr sz="1150" lang="cs-CZ">
                <a:solidFill>
                  <a:srgbClr val="000000"/>
                </a:solidFill>
              </a:rPr>
              <a:t>; nelze-li určit, podle státu závodu, k němuž je přidělen</a:t>
            </a:r>
          </a:p>
          <a:p>
            <a:pPr algn="l"/>
            <a:r>
              <a:rPr sz="1150" lang="cs-CZ">
                <a:solidFill>
                  <a:srgbClr val="000000"/>
                </a:solidFill>
              </a:rPr>
              <a:t>→ český zaměstnanec: </a:t>
            </a:r>
            <a:r>
              <a:rPr sz="1150" b="1" lang="cs-CZ">
                <a:solidFill>
                  <a:srgbClr val="000000"/>
                </a:solidFill>
              </a:rPr>
              <a:t>§ 9 ZV</a:t>
            </a:r>
            <a:r>
              <a:rPr sz="1150" lang="cs-CZ">
                <a:solidFill>
                  <a:srgbClr val="000000"/>
                </a:solidFill>
              </a:rPr>
              <a:t>; německý: ArbnErfG (L10)</a:t>
            </a:r>
          </a:p>
        </p:txBody>
      </p:sp>
      <p:sp>
        <p:nvSpPr>
          <p:cNvPr id="11" name="Šipka"/>
          <p:cNvSpPr/>
          <p:nvPr/>
        </p:nvSpPr>
        <p:spPr>
          <a:xfrm>
            <a:off x="7854696" y="2651760"/>
            <a:ext cx="274320" cy="365760"/>
          </a:xfrm>
          <a:prstGeom prst="rightArrow">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Blok"/>
          <p:cNvSpPr/>
          <p:nvPr/>
        </p:nvSpPr>
        <p:spPr>
          <a:xfrm>
            <a:off x="8183879" y="1691640"/>
            <a:ext cx="3355848" cy="548640"/>
          </a:xfrm>
          <a:prstGeom prst="roundRect">
            <a:avLst/>
          </a:prstGeom>
          <a:solidFill>
            <a:srgbClr val="B9AFC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200" b="1" lang="cs-CZ">
                <a:solidFill>
                  <a:srgbClr val="000000"/>
                </a:solidFill>
              </a:rPr>
              <a:t>EPO NEZKOUMÁ</a:t>
            </a:r>
            <a:r>
              <a:rPr sz="1200" lang="cs-CZ">
                <a:solidFill>
                  <a:srgbClr val="000000"/>
                </a:solidFill>
              </a:rPr>
              <a:t> (čl. 60 odst. 3)</a:t>
            </a:r>
          </a:p>
        </p:txBody>
      </p:sp>
      <p:sp>
        <p:nvSpPr>
          <p:cNvPr id="13" name="Blok"/>
          <p:cNvSpPr/>
          <p:nvPr/>
        </p:nvSpPr>
        <p:spPr>
          <a:xfrm>
            <a:off x="8183879" y="2286000"/>
            <a:ext cx="3355848" cy="13258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150" lang="cs-CZ">
                <a:solidFill>
                  <a:srgbClr val="000000"/>
                </a:solidFill>
              </a:rPr>
              <a:t>přihlašovatel se považuje za oprávněného · správnost označení původce EPO neověřuje (pravidlo 19 odst. 2)</a:t>
            </a:r>
          </a:p>
          <a:p>
            <a:pPr algn="l"/>
            <a:r>
              <a:rPr sz="1150" lang="cs-CZ">
                <a:solidFill>
                  <a:srgbClr val="000000"/>
                </a:solidFill>
              </a:rPr>
              <a:t>→ spory řeší národní soudy</a:t>
            </a:r>
          </a:p>
        </p:txBody>
      </p:sp>
      <p:sp>
        <p:nvSpPr>
          <p:cNvPr id="14" name="Blok"/>
          <p:cNvSpPr/>
          <p:nvPr/>
        </p:nvSpPr>
        <p:spPr>
          <a:xfrm>
            <a:off x="649224" y="3794760"/>
            <a:ext cx="3511296" cy="45720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00" b="1" lang="cs-CZ">
                <a:solidFill>
                  <a:srgbClr val="FFFFFF"/>
                </a:solidFill>
              </a:rPr>
              <a:t>PŮVODCE</a:t>
            </a:r>
          </a:p>
        </p:txBody>
      </p:sp>
      <p:sp>
        <p:nvSpPr>
          <p:cNvPr id="15" name="Blok"/>
          <p:cNvSpPr/>
          <p:nvPr/>
        </p:nvSpPr>
        <p:spPr>
          <a:xfrm>
            <a:off x="649224" y="4297680"/>
            <a:ext cx="3511296" cy="1143000"/>
          </a:xfrm>
          <a:prstGeom prst="round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050" lang="cs-CZ">
                <a:solidFill>
                  <a:srgbClr val="000000"/>
                </a:solidFill>
              </a:rPr>
              <a:t>právo být uveden (čl. 62) · povinné označení s původem práva (čl. 81, pravidlo 19) · vzdání se zveřejnění jména (pravidlo 20) · oprava jen se souhlasem (pravidlo 21)</a:t>
            </a:r>
          </a:p>
        </p:txBody>
      </p:sp>
      <p:sp>
        <p:nvSpPr>
          <p:cNvPr id="16" name="Blok"/>
          <p:cNvSpPr/>
          <p:nvPr/>
        </p:nvSpPr>
        <p:spPr>
          <a:xfrm>
            <a:off x="4338828" y="3794760"/>
            <a:ext cx="3511296" cy="45720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00" b="1" lang="cs-CZ">
                <a:solidFill>
                  <a:srgbClr val="FFFFFF"/>
                </a:solidFill>
              </a:rPr>
              <a:t>SPOR O PRÁVO</a:t>
            </a:r>
          </a:p>
        </p:txBody>
      </p:sp>
      <p:sp>
        <p:nvSpPr>
          <p:cNvPr id="17" name="Blok"/>
          <p:cNvSpPr/>
          <p:nvPr/>
        </p:nvSpPr>
        <p:spPr>
          <a:xfrm>
            <a:off x="4338828" y="4297680"/>
            <a:ext cx="3511296" cy="1143000"/>
          </a:xfrm>
          <a:prstGeom prst="round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050" lang="cs-CZ">
                <a:solidFill>
                  <a:srgbClr val="000000"/>
                </a:solidFill>
              </a:rPr>
              <a:t>oprávněný převezme přihlášku, podá novou se stejným datem, nebo žádá zamítnutí (čl. 61) · přerušení řízení před EPO na důkaz o žalobě (pravidlo 14)</a:t>
            </a:r>
          </a:p>
        </p:txBody>
      </p:sp>
      <p:sp>
        <p:nvSpPr>
          <p:cNvPr id="18" name="Blok"/>
          <p:cNvSpPr/>
          <p:nvPr/>
        </p:nvSpPr>
        <p:spPr>
          <a:xfrm>
            <a:off x="8028432" y="3794760"/>
            <a:ext cx="3511296" cy="45720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00" b="1" lang="cs-CZ">
                <a:solidFill>
                  <a:srgbClr val="FFFFFF"/>
                </a:solidFill>
              </a:rPr>
              <a:t>PŘÍSLUŠNÝ SOUD</a:t>
            </a:r>
          </a:p>
        </p:txBody>
      </p:sp>
      <p:sp>
        <p:nvSpPr>
          <p:cNvPr id="19" name="Blok"/>
          <p:cNvSpPr/>
          <p:nvPr/>
        </p:nvSpPr>
        <p:spPr>
          <a:xfrm>
            <a:off x="8028432" y="4297680"/>
            <a:ext cx="3511296" cy="1143000"/>
          </a:xfrm>
          <a:prstGeom prst="round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050" lang="cs-CZ">
                <a:solidFill>
                  <a:srgbClr val="000000"/>
                </a:solidFill>
              </a:rPr>
              <a:t>Protokol o uznávání: u zaměstnaneckého vynálezu </a:t>
            </a:r>
            <a:r>
              <a:rPr sz="1050" b="1" lang="cs-CZ">
                <a:solidFill>
                  <a:srgbClr val="000000"/>
                </a:solidFill>
              </a:rPr>
              <a:t>výlučně soudy státu</a:t>
            </a:r>
            <a:r>
              <a:rPr sz="1050" lang="cs-CZ">
                <a:solidFill>
                  <a:srgbClr val="000000"/>
                </a:solidFill>
              </a:rPr>
              <a:t>, jehož právo určuje čl. 60 odst. 1 (čl. 4) · dohoda stran jen v mezích práva pracovní smlouvy (čl. 5 odst. 2) · jinak sídlo přihlašovatele (čl. 2), podpůrně DE (čl. 6)</a:t>
            </a:r>
          </a:p>
        </p:txBody>
      </p:sp>
      <p:sp>
        <p:nvSpPr>
          <p:cNvPr id="20" name="Text"/>
          <p:cNvSpPr txBox="1"/>
          <p:nvPr/>
        </p:nvSpPr>
        <p:spPr>
          <a:xfrm>
            <a:off x="649224" y="5486400"/>
            <a:ext cx="10881360" cy="411480"/>
          </a:xfrm>
          <a:prstGeom prst="rect">
            <a:avLst/>
          </a:prstGeom>
          <a:noFill/>
        </p:spPr>
        <p:txBody>
          <a:bodyPr wrap="square" lIns="0" rIns="0" tIns="0" bIns="0">
            <a:spAutoFit/>
          </a:bodyPr>
          <a:lstStyle/>
          <a:p>
            <a:pPr algn="l"/>
            <a:r>
              <a:rPr sz="1150" lang="cs-CZ">
                <a:solidFill>
                  <a:srgbClr val="50386F"/>
                </a:solidFill>
              </a:rPr>
              <a:t>EPC nemá vlastní pravidlo o zaměstnaneckém vynálezu – jen kolizní normu. Spolupůvodkyně zaměstnaná v Praze → § 9 ZV a český soud; spolupůvodce zaměstnaný v Berlíně → německé právo a německý soud; jeden patent, dvě práva.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Řízení před EPO: od podání k udělení</a:t>
            </a:r>
          </a:p>
        </p:txBody>
      </p:sp>
      <p:sp>
        <p:nvSpPr>
          <p:cNvPr id="3" name="Zápatí"/>
          <p:cNvSpPr>
            <a:spLocks noGrp="1"/>
          </p:cNvSpPr>
          <p:nvPr>
            <p:ph type="ftr" sz="quarter" idx="11"/>
          </p:nvPr>
        </p:nvSpPr>
        <p:spPr/>
        <p:txBody>
          <a:bodyPr/>
          <a:lstStyle/>
          <a:p>
            <a:r>
              <a:rPr lang="cs-CZ"/>
              <a:t>Duševní vlastnictví v pracovněprávních vztazích | Lekce 9 | právní stav k 28. 9. 2026</a:t>
            </a:r>
          </a:p>
        </p:txBody>
      </p:sp>
      <p:sp>
        <p:nvSpPr>
          <p:cNvPr id="4" name="Číslo snímku"/>
          <p:cNvSpPr>
            <a:spLocks noGrp="1"/>
          </p:cNvSpPr>
          <p:nvPr>
            <p:ph type="sldNum" sz="quarter" idx="12"/>
          </p:nvPr>
        </p:nvSpPr>
        <p:spPr/>
        <p:txBody>
          <a:bodyPr/>
          <a:lstStyle/>
          <a:p>
            <a:fld id="{CF6A2F68-3B03-4B4E-8340-937DE410C649}"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9</a:t>
            </a:r>
          </a:p>
        </p:txBody>
      </p:sp>
      <p:sp>
        <p:nvSpPr>
          <p:cNvPr id="6" name="Blok"/>
          <p:cNvSpPr/>
          <p:nvPr/>
        </p:nvSpPr>
        <p:spPr>
          <a:xfrm>
            <a:off x="649224" y="1737360"/>
            <a:ext cx="1920240" cy="59436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00" b="1" lang="cs-CZ">
                <a:solidFill>
                  <a:srgbClr val="FFFFFF"/>
                </a:solidFill>
              </a:rPr>
              <a:t>PODÁNÍ</a:t>
            </a:r>
          </a:p>
        </p:txBody>
      </p:sp>
      <p:sp>
        <p:nvSpPr>
          <p:cNvPr id="7" name="Blok"/>
          <p:cNvSpPr/>
          <p:nvPr/>
        </p:nvSpPr>
        <p:spPr>
          <a:xfrm>
            <a:off x="649224" y="2377440"/>
            <a:ext cx="1920240" cy="196596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050" lang="cs-CZ">
                <a:solidFill>
                  <a:srgbClr val="000000"/>
                </a:solidFill>
              </a:rPr>
              <a:t>u EPO nebo ÚPV (čl. 75; § 24 odst. 3 ZV) · jakýkoli jazyk + překlad do EN/FR/DE (čl. 14) · formální průzkum (čl. 90)</a:t>
            </a:r>
          </a:p>
        </p:txBody>
      </p:sp>
      <p:sp>
        <p:nvSpPr>
          <p:cNvPr id="8" name="Šipka"/>
          <p:cNvSpPr/>
          <p:nvPr/>
        </p:nvSpPr>
        <p:spPr>
          <a:xfrm>
            <a:off x="2587752" y="1874519"/>
            <a:ext cx="237744" cy="320040"/>
          </a:xfrm>
          <a:prstGeom prst="rightArrow">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Blok"/>
          <p:cNvSpPr/>
          <p:nvPr/>
        </p:nvSpPr>
        <p:spPr>
          <a:xfrm>
            <a:off x="2843784" y="1737360"/>
            <a:ext cx="1920240" cy="59436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00" b="1" lang="cs-CZ">
                <a:solidFill>
                  <a:srgbClr val="FFFFFF"/>
                </a:solidFill>
              </a:rPr>
              <a:t>REŠERŠE · ZVEŘEJNĚNÍ</a:t>
            </a:r>
          </a:p>
        </p:txBody>
      </p:sp>
      <p:sp>
        <p:nvSpPr>
          <p:cNvPr id="10" name="Blok"/>
          <p:cNvSpPr/>
          <p:nvPr/>
        </p:nvSpPr>
        <p:spPr>
          <a:xfrm>
            <a:off x="2843784" y="2377440"/>
            <a:ext cx="1920240" cy="196596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050" lang="cs-CZ">
                <a:solidFill>
                  <a:srgbClr val="000000"/>
                </a:solidFill>
              </a:rPr>
              <a:t>rešeršní zpráva s písemným stanoviskem (čl. 92; pravidlo 62) · zveřejnění </a:t>
            </a:r>
            <a:r>
              <a:rPr sz="1050" b="1" lang="cs-CZ">
                <a:solidFill>
                  <a:srgbClr val="000000"/>
                </a:solidFill>
              </a:rPr>
              <a:t>18 měsíců</a:t>
            </a:r>
            <a:r>
              <a:rPr sz="1050" lang="cs-CZ">
                <a:solidFill>
                  <a:srgbClr val="000000"/>
                </a:solidFill>
              </a:rPr>
              <a:t> od priority (čl. 93) · prozatímní ochrana (čl. 67; v ČR po překladu nároků – § 35a odst. 4)</a:t>
            </a:r>
          </a:p>
        </p:txBody>
      </p:sp>
      <p:sp>
        <p:nvSpPr>
          <p:cNvPr id="11" name="Šipka"/>
          <p:cNvSpPr/>
          <p:nvPr/>
        </p:nvSpPr>
        <p:spPr>
          <a:xfrm>
            <a:off x="4782312" y="1874519"/>
            <a:ext cx="237744" cy="320040"/>
          </a:xfrm>
          <a:prstGeom prst="rightArrow">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Blok"/>
          <p:cNvSpPr/>
          <p:nvPr/>
        </p:nvSpPr>
        <p:spPr>
          <a:xfrm>
            <a:off x="5038344" y="1737360"/>
            <a:ext cx="1920240" cy="59436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00" b="1" lang="cs-CZ">
                <a:solidFill>
                  <a:srgbClr val="FFFFFF"/>
                </a:solidFill>
              </a:rPr>
              <a:t>PRŮZKUM</a:t>
            </a:r>
          </a:p>
        </p:txBody>
      </p:sp>
      <p:sp>
        <p:nvSpPr>
          <p:cNvPr id="13" name="Blok"/>
          <p:cNvSpPr/>
          <p:nvPr/>
        </p:nvSpPr>
        <p:spPr>
          <a:xfrm>
            <a:off x="5038344" y="2377440"/>
            <a:ext cx="1920240" cy="196596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050" lang="cs-CZ">
                <a:solidFill>
                  <a:srgbClr val="000000"/>
                </a:solidFill>
              </a:rPr>
              <a:t>žádost </a:t>
            </a:r>
            <a:r>
              <a:rPr sz="1050" b="1" lang="cs-CZ">
                <a:solidFill>
                  <a:srgbClr val="000000"/>
                </a:solidFill>
              </a:rPr>
              <a:t>do 6 měsíců</a:t>
            </a:r>
            <a:r>
              <a:rPr sz="1050" lang="cs-CZ">
                <a:solidFill>
                  <a:srgbClr val="000000"/>
                </a:solidFill>
              </a:rPr>
              <a:t> od oznámení rešeršní zprávy (čl. 94, pravidlo 70), jinak zpětvzetí · výměry a změny (čl. 94 odst. 3; čl. 123 odst. 2) · připomínky třetích osob (čl. 115)</a:t>
            </a:r>
          </a:p>
        </p:txBody>
      </p:sp>
      <p:sp>
        <p:nvSpPr>
          <p:cNvPr id="14" name="Šipka"/>
          <p:cNvSpPr/>
          <p:nvPr/>
        </p:nvSpPr>
        <p:spPr>
          <a:xfrm>
            <a:off x="6976871" y="1874519"/>
            <a:ext cx="237744" cy="320040"/>
          </a:xfrm>
          <a:prstGeom prst="rightArrow">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Blok"/>
          <p:cNvSpPr/>
          <p:nvPr/>
        </p:nvSpPr>
        <p:spPr>
          <a:xfrm>
            <a:off x="7232903" y="1737360"/>
            <a:ext cx="1920240" cy="59436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00" b="1" lang="cs-CZ">
                <a:solidFill>
                  <a:srgbClr val="FFFFFF"/>
                </a:solidFill>
              </a:rPr>
              <a:t>UDĚLENÍ</a:t>
            </a:r>
          </a:p>
        </p:txBody>
      </p:sp>
      <p:sp>
        <p:nvSpPr>
          <p:cNvPr id="16" name="Blok"/>
          <p:cNvSpPr/>
          <p:nvPr/>
        </p:nvSpPr>
        <p:spPr>
          <a:xfrm>
            <a:off x="7232903" y="2377440"/>
            <a:ext cx="1920240" cy="196596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050" lang="cs-CZ">
                <a:solidFill>
                  <a:srgbClr val="000000"/>
                </a:solidFill>
              </a:rPr>
              <a:t>rozhodnutí účinné zveřejněním ve Věstníku (čl. 97) · práva jako z národního patentu (čl. 64) · 20 let od podání (čl. 63) · udržovací poplatky EPO od 3. roku do udělení (čl. 86)</a:t>
            </a:r>
          </a:p>
        </p:txBody>
      </p:sp>
      <p:sp>
        <p:nvSpPr>
          <p:cNvPr id="17" name="Šipka"/>
          <p:cNvSpPr/>
          <p:nvPr/>
        </p:nvSpPr>
        <p:spPr>
          <a:xfrm>
            <a:off x="9171432" y="1874519"/>
            <a:ext cx="237744" cy="320040"/>
          </a:xfrm>
          <a:prstGeom prst="rightArrow">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Blok"/>
          <p:cNvSpPr/>
          <p:nvPr/>
        </p:nvSpPr>
        <p:spPr>
          <a:xfrm>
            <a:off x="9427463" y="1737360"/>
            <a:ext cx="1920240" cy="59436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00" b="1" lang="cs-CZ">
                <a:solidFill>
                  <a:srgbClr val="FFFFFF"/>
                </a:solidFill>
              </a:rPr>
              <a:t>ODPOR · STÍŽNOST</a:t>
            </a:r>
          </a:p>
        </p:txBody>
      </p:sp>
      <p:sp>
        <p:nvSpPr>
          <p:cNvPr id="19" name="Blok"/>
          <p:cNvSpPr/>
          <p:nvPr/>
        </p:nvSpPr>
        <p:spPr>
          <a:xfrm>
            <a:off x="9427463" y="2377440"/>
            <a:ext cx="1920240" cy="196596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050" lang="cs-CZ">
                <a:solidFill>
                  <a:srgbClr val="000000"/>
                </a:solidFill>
              </a:rPr>
              <a:t>odpor kohokoli do </a:t>
            </a:r>
            <a:r>
              <a:rPr sz="1050" b="1" lang="cs-CZ">
                <a:solidFill>
                  <a:srgbClr val="000000"/>
                </a:solidFill>
              </a:rPr>
              <a:t>9 měsíců</a:t>
            </a:r>
            <a:r>
              <a:rPr sz="1050" lang="cs-CZ">
                <a:solidFill>
                  <a:srgbClr val="000000"/>
                </a:solidFill>
              </a:rPr>
              <a:t> (čl. 99–101) · stížnost 2 + 4 měsíce (čl. 106, 108) · Velký stížnostní senát · omezení / zrušení na žádost majitele (čl. 105a)</a:t>
            </a:r>
          </a:p>
        </p:txBody>
      </p:sp>
      <p:sp>
        <p:nvSpPr>
          <p:cNvPr id="20" name="Blok"/>
          <p:cNvSpPr/>
          <p:nvPr/>
        </p:nvSpPr>
        <p:spPr>
          <a:xfrm>
            <a:off x="649224" y="4480560"/>
            <a:ext cx="10698480" cy="777240"/>
          </a:xfrm>
          <a:prstGeom prst="round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150" lang="cs-CZ" b="1">
                <a:solidFill>
                  <a:srgbClr val="000000"/>
                </a:solidFill>
              </a:rPr>
              <a:t>Po udělení dvě větve:</a:t>
            </a:r>
            <a:r>
              <a:rPr sz="1150" lang="cs-CZ">
                <a:solidFill>
                  <a:srgbClr val="000000"/>
                </a:solidFill>
              </a:rPr>
              <a:t> validace v jednotlivých státech (snímek 7) · jednotný účinek (snímek 8) · poté udržovací poplatky národním úřadům (§ 35g ZV), u jednotného patentu EPO</a:t>
            </a:r>
          </a:p>
        </p:txBody>
      </p:sp>
      <p:sp>
        <p:nvSpPr>
          <p:cNvPr id="21" name="Text"/>
          <p:cNvSpPr txBox="1"/>
          <p:nvPr/>
        </p:nvSpPr>
        <p:spPr>
          <a:xfrm>
            <a:off x="649224" y="5349240"/>
            <a:ext cx="10698480" cy="548640"/>
          </a:xfrm>
          <a:prstGeom prst="rect">
            <a:avLst/>
          </a:prstGeom>
          <a:noFill/>
        </p:spPr>
        <p:txBody>
          <a:bodyPr wrap="square" lIns="0" rIns="0" tIns="0" bIns="0">
            <a:spAutoFit/>
          </a:bodyPr>
          <a:lstStyle/>
          <a:p>
            <a:pPr algn="l"/>
            <a:r>
              <a:rPr sz="1150" lang="cs-CZ">
                <a:solidFill>
                  <a:srgbClr val="50386F"/>
                </a:solidFill>
              </a:rPr>
              <a:t>Zrychlení: dřívější zveřejnění (čl. 93 odst. 1 písm. b)), program PACE · od 1. 4. 2027 plně digitální řízení EPO · kalendář lhůt pro zaměstnavatele: snímek 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Validace evropského patentu v ČR</a:t>
            </a:r>
          </a:p>
        </p:txBody>
      </p:sp>
      <p:sp>
        <p:nvSpPr>
          <p:cNvPr id="3" name="Content Placeholder 2"/>
          <p:cNvSpPr>
            <a:spLocks noGrp="1"/>
          </p:cNvSpPr>
          <p:nvPr>
            <p:ph idx="1"/>
          </p:nvPr>
        </p:nvSpPr>
        <p:spPr/>
        <p:txBody>
          <a:bodyPr wrap="square"/>
          <a:lstStyle/>
          <a:p>
            <a:pPr/>
            <a:r>
              <a:rPr sz="1700" lang="cs-CZ"/>
              <a:t>Účinky a podmínka (§ 35c ZV; čl. 64–65 EPC)</a:t>
            </a:r>
          </a:p>
          <a:p>
            <a:pPr lvl="2"/>
            <a:r>
              <a:rPr sz="1400" lang="cs-CZ"/>
              <a:t>Evropský patent s účinky pro ČR = národní patent (§ 35c odst. 1); účinky ode dne oznámení o udělení v Evropském patentovém věstníku (odst. 2)</a:t>
            </a:r>
          </a:p>
          <a:p>
            <a:pPr lvl="2"/>
            <a:r>
              <a:rPr sz="1400" b="1" lang="cs-CZ"/>
              <a:t>Do 3 měsíců</a:t>
            </a:r>
            <a:r>
              <a:rPr sz="1400" lang="cs-CZ"/>
              <a:t>: překlad patentového spisu do češtiny, poplatek za zveřejnění, adresa v ČR (odst. 2) · dodatečná lhůta 3 měsíce s poplatkem (odst. 3) · jinak </a:t>
            </a:r>
            <a:r>
              <a:rPr sz="1400" b="1" lang="cs-CZ"/>
              <a:t>neúčinný od samého počátku</a:t>
            </a:r>
            <a:r>
              <a:rPr sz="1400" lang="cs-CZ"/>
              <a:t> (odst. 4) · ČR není v Londýnské dohodě → úplný překlad (čl. 65)</a:t>
            </a:r>
          </a:p>
          <a:p>
            <a:pPr>
              <a:spcBef>
                <a:spcPts val="600"/>
              </a:spcBef>
            </a:pPr>
            <a:r>
              <a:rPr sz="1700" lang="cs-CZ"/>
              <a:t>Rozsah, dvojí ochrana, zrušení</a:t>
            </a:r>
          </a:p>
          <a:p>
            <a:pPr lvl="2"/>
            <a:r>
              <a:rPr sz="1400" lang="cs-CZ"/>
              <a:t>Rozhodné je znění v jazyce řízení; užší český překlad mohou třetí osoby namítat; opravený překlad chrání dobrou víru (§ 35d) · prozatímní ochrana ze zveřejněné přihlášky až po zpřístupnění českého překladu nároků (§ 35a odst. 4; § 11 odst. 3)</a:t>
            </a:r>
          </a:p>
          <a:p>
            <a:pPr lvl="2"/>
            <a:r>
              <a:rPr sz="1400" lang="cs-CZ"/>
              <a:t>Změna evropské přihlášky na národní, i na přihlášku užitného vzoru (§ 35b; čl. 135 a 137 EPC) – právo přednosti se přizná, dojde-li žádost ÚPV do 20 měsíců od jeho vzniku · národní patent téhož majitele se stejnou prioritou se v rozsahu shody stává neúčinným marným uplynutím odporové lhůty, při odporu právní mocí rozhodnutí o zachování evropského patentu (§ 35e)</a:t>
            </a:r>
          </a:p>
          <a:p>
            <a:pPr lvl="2"/>
            <a:r>
              <a:rPr sz="1400" lang="cs-CZ"/>
              <a:t>Zrušení EPO v odporu platí v ČR; po odporové lhůtě zrušení ÚPV podle § 23 s přerušením po dobu odporu; pozměněné znění → nový překlad do 3 měsíců (§ 35f) · udržovací poplatky ÚPV (§ 35g) · rejstřík evropských patentů (§ 35c odst. 5)</a:t>
            </a:r>
          </a:p>
        </p:txBody>
      </p:sp>
      <p:sp>
        <p:nvSpPr>
          <p:cNvPr id="4" name="Zápatí"/>
          <p:cNvSpPr>
            <a:spLocks noGrp="1"/>
          </p:cNvSpPr>
          <p:nvPr>
            <p:ph type="ftr" sz="quarter" idx="11"/>
          </p:nvPr>
        </p:nvSpPr>
        <p:spPr/>
        <p:txBody>
          <a:bodyPr/>
          <a:lstStyle/>
          <a:p>
            <a:r>
              <a:rPr lang="cs-CZ"/>
              <a:t>Duševní vlastnictví v pracovněprávních vztazích | Lekce 9 | právní stav k 28. 9. 2026</a:t>
            </a:r>
          </a:p>
        </p:txBody>
      </p:sp>
      <p:sp>
        <p:nvSpPr>
          <p:cNvPr id="5" name="Číslo snímku"/>
          <p:cNvSpPr>
            <a:spLocks noGrp="1"/>
          </p:cNvSpPr>
          <p:nvPr>
            <p:ph type="sldNum" sz="quarter" idx="12"/>
          </p:nvPr>
        </p:nvSpPr>
        <p:spPr/>
        <p:txBody>
          <a:bodyPr/>
          <a:lstStyle/>
          <a:p>
            <a:fld id="{3AA22266-5D83-4826-912F-06B629A9BFB9}"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Jednotný patent: co, kde a podle jakého práva</a:t>
            </a:r>
          </a:p>
        </p:txBody>
      </p:sp>
      <p:sp>
        <p:nvSpPr>
          <p:cNvPr id="3" name="Content Placeholder 2"/>
          <p:cNvSpPr>
            <a:spLocks noGrp="1"/>
          </p:cNvSpPr>
          <p:nvPr>
            <p:ph idx="1" sz="half"/>
          </p:nvPr>
        </p:nvSpPr>
        <p:spPr/>
        <p:txBody>
          <a:bodyPr wrap="square"/>
          <a:lstStyle/>
          <a:p>
            <a:pPr/>
            <a:r>
              <a:rPr sz="1600" lang="cs-CZ"/>
              <a:t>Co to je (nařízení č. 1257/2012)</a:t>
            </a:r>
          </a:p>
          <a:p>
            <a:pPr lvl="2"/>
            <a:r>
              <a:rPr sz="1250" lang="cs-CZ"/>
              <a:t>Evropský patent se </a:t>
            </a:r>
            <a:r>
              <a:rPr sz="1250" b="1" lang="cs-CZ"/>
              <a:t>stejnými nároky</a:t>
            </a:r>
            <a:r>
              <a:rPr sz="1250" lang="cs-CZ"/>
              <a:t> pro všechny zúčastněné státy + žádost o zápis jednotného účinku do </a:t>
            </a:r>
            <a:r>
              <a:rPr sz="1250" b="1" lang="cs-CZ"/>
              <a:t>1 měsíce</a:t>
            </a:r>
            <a:r>
              <a:rPr sz="1250" lang="cs-CZ"/>
              <a:t> od udělení, v jazyce řízení (čl. 3 odst. 1, čl. 9 odst. 1 písm. g))</a:t>
            </a:r>
          </a:p>
          <a:p>
            <a:pPr lvl="2"/>
            <a:r>
              <a:rPr sz="1250" lang="cs-CZ"/>
              <a:t>Jednotná povaha: omezení, převod, zrušení, zánik jen pro všechny státy; licence i pro část (čl. 3 odst. 2) · účinek od oznámení o udělení (čl. 4) · jednotná ochrana (čl. 5)</a:t>
            </a:r>
          </a:p>
          <a:p>
            <a:pPr lvl="2"/>
            <a:r>
              <a:rPr sz="1250" lang="cs-CZ"/>
              <a:t>Udržovací poplatky EPO (čl. 11–12) · nabídka licence za nižší poplatky (čl. 8, čl. 11 odst. 3)</a:t>
            </a:r>
          </a:p>
          <a:p>
            <a:pPr lvl="2"/>
            <a:r>
              <a:rPr sz="1250" lang="cs-CZ"/>
              <a:t>Překlady (nař. 1260/2012): v přechodném období úplný překlad do EN (řízení FR/DE) nebo do jazyka EU (řízení EN), jen informativně (čl. 6); ve sporu překlad pro porušovatele a soud (čl. 4); náhrady pro MSP a výzkum (čl. 5)</a:t>
            </a:r>
          </a:p>
        </p:txBody>
      </p:sp>
      <p:sp>
        <p:nvSpPr>
          <p:cNvPr id="4" name="Content Placeholder 3"/>
          <p:cNvSpPr>
            <a:spLocks noGrp="1"/>
          </p:cNvSpPr>
          <p:nvPr>
            <p:ph idx="2" sz="half"/>
          </p:nvPr>
        </p:nvSpPr>
        <p:spPr/>
        <p:txBody>
          <a:bodyPr wrap="square"/>
          <a:lstStyle/>
          <a:p>
            <a:pPr/>
            <a:r>
              <a:rPr sz="1600" lang="cs-CZ"/>
              <a:t>Kde platí a čím se řídí</a:t>
            </a:r>
          </a:p>
          <a:p>
            <a:pPr lvl="2"/>
            <a:r>
              <a:rPr sz="1250" b="1" lang="cs-CZ"/>
              <a:t>18 států</a:t>
            </a:r>
            <a:r>
              <a:rPr sz="1250" lang="cs-CZ"/>
              <a:t>: AT, BE, BG, DK, EE, FI, FR, DE, IT, LV, LT, LU, MT, NL, PT, RO, SI, SE (čl. 18 odst. 2 – jen kde má UPC pravomoc)</a:t>
            </a:r>
          </a:p>
          <a:p>
            <a:pPr lvl="2"/>
            <a:r>
              <a:rPr sz="1250" b="1" lang="cs-CZ"/>
              <a:t>Mimo</a:t>
            </a:r>
            <a:r>
              <a:rPr sz="1250" lang="cs-CZ"/>
              <a:t>: ČR, SK, HU, IE, GR, CY (podepsaly, neratifikovaly) · PL, ES, HR (nepodepsaly) · GB, CH, NO, TR a další státy EPC mimo EU → </a:t>
            </a:r>
            <a:r>
              <a:rPr sz="1250" b="1" lang="cs-CZ"/>
              <a:t>validace</a:t>
            </a:r>
          </a:p>
          <a:p>
            <a:pPr lvl="2"/>
            <a:r>
              <a:rPr sz="1250" lang="cs-CZ" b="1"/>
              <a:t>Předmět vlastnictví (čl. 7)</a:t>
            </a:r>
            <a:r>
              <a:rPr sz="1250" lang="cs-CZ"/>
              <a:t>: právo zúčastněného státu, v němž má patent jednotný účinek a kde měl přihlašovatel v den podání sídlo či hlavní místo podnikání (a), jinak místo podnikání (b), jinak </a:t>
            </a:r>
            <a:r>
              <a:rPr sz="1250" lang="cs-CZ" b="1"/>
              <a:t>německé právo</a:t>
            </a:r>
            <a:r>
              <a:rPr sz="1250" lang="cs-CZ"/>
              <a:t> (odst. 3) → česká s. r. o. bez provozovny v takovém státě: převody, zástavy a licence podle německého práva</a:t>
            </a:r>
          </a:p>
          <a:p>
            <a:pPr lvl="2"/>
            <a:r>
              <a:rPr sz="1250" lang="cs-CZ"/>
              <a:t>Nelze kombinovat jednotný účinek a národní validaci v témže státě (čl. 4 odst. 2); kombinace jednotný účinek + validace v ČR je standard</a:t>
            </a:r>
          </a:p>
        </p:txBody>
      </p:sp>
      <p:sp>
        <p:nvSpPr>
          <p:cNvPr id="5" name="Zápatí"/>
          <p:cNvSpPr>
            <a:spLocks noGrp="1"/>
          </p:cNvSpPr>
          <p:nvPr>
            <p:ph type="ftr" sz="quarter" idx="11"/>
          </p:nvPr>
        </p:nvSpPr>
        <p:spPr/>
        <p:txBody>
          <a:bodyPr/>
          <a:lstStyle/>
          <a:p>
            <a:r>
              <a:rPr lang="cs-CZ"/>
              <a:t>Duševní vlastnictví v pracovněprávních vztazích | Lekce 9 | právní stav k 28. 9. 2026</a:t>
            </a:r>
          </a:p>
        </p:txBody>
      </p:sp>
      <p:sp>
        <p:nvSpPr>
          <p:cNvPr id="6" name="Číslo snímku"/>
          <p:cNvSpPr>
            <a:spLocks noGrp="1"/>
          </p:cNvSpPr>
          <p:nvPr>
            <p:ph type="sldNum" sz="quarter" idx="12"/>
          </p:nvPr>
        </p:nvSpPr>
        <p:spPr/>
        <p:txBody>
          <a:bodyPr/>
          <a:lstStyle/>
          <a:p>
            <a:fld id="{9C6AD98E-6CF1-4F53-BA00-0E0A5DAE6AA0}" type="slidenum">
              <a:rPr lang="cs-CZ"/>
              <a:t>1</a:t>
            </a:fld>
            <a:endParaRPr lang="cs-CZ"/>
          </a:p>
        </p:txBody>
      </p:sp>
      <p:sp>
        <p:nvSpPr>
          <p:cNvPr id="7"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Jednotný patentový soud (UPC)</a:t>
            </a:r>
          </a:p>
        </p:txBody>
      </p:sp>
      <p:sp>
        <p:nvSpPr>
          <p:cNvPr id="3" name="Content Placeholder 2"/>
          <p:cNvSpPr>
            <a:spLocks noGrp="1"/>
          </p:cNvSpPr>
          <p:nvPr>
            <p:ph idx="1"/>
          </p:nvPr>
        </p:nvSpPr>
        <p:spPr/>
        <p:txBody>
          <a:bodyPr wrap="square"/>
          <a:lstStyle/>
          <a:p>
            <a:pPr/>
            <a:r>
              <a:rPr sz="1700" lang="cs-CZ"/>
              <a:t>Co a pro koho (Dohoda o UPC, v platnosti od 1. 6. 2023)</a:t>
            </a:r>
          </a:p>
          <a:p>
            <a:pPr lvl="2"/>
            <a:r>
              <a:rPr sz="1350" lang="cs-CZ"/>
              <a:t>Společný soud 18 smluvních států pro </a:t>
            </a:r>
            <a:r>
              <a:rPr sz="1350" b="1" lang="cs-CZ"/>
              <a:t>jednotné patenty i klasické evropské patenty</a:t>
            </a:r>
            <a:r>
              <a:rPr sz="1350" lang="cs-CZ"/>
              <a:t> (čl. 1, 3) · soud prvního stupně: ústřední komora Paříž + sekce Mnichov a Milán, místní komory (DE ×4, FR, IT, NL, AT, BE, DK, FI, PT, SI), severobaltská regionální komora (Stockholm) · odvolací soud Lucemburk (čl. 7, 9)</a:t>
            </a:r>
          </a:p>
          <a:p>
            <a:pPr lvl="2"/>
            <a:r>
              <a:rPr sz="1350" lang="cs-CZ"/>
              <a:t>Výlučná pravomoc: porušení, určení neporušení, předběžná opatření, zrušení a protižaloby, náhrady za prozatímní ochranu, předchozí užívání (čl. 32); příslušnost komor podle místa porušení nebo sídla žalovaného (čl. 33); prameny práva včetně vnitrostátního (čl. 24)</a:t>
            </a:r>
          </a:p>
          <a:p>
            <a:pPr>
              <a:spcBef>
                <a:spcPts val="600"/>
              </a:spcBef>
            </a:pPr>
            <a:r>
              <a:rPr sz="1700" lang="cs-CZ"/>
              <a:t>Přechodný režim a ČR</a:t>
            </a:r>
          </a:p>
          <a:p>
            <a:pPr lvl="2"/>
            <a:r>
              <a:rPr sz="1350" b="1" lang="cs-CZ"/>
              <a:t>7 let</a:t>
            </a:r>
            <a:r>
              <a:rPr sz="1350" lang="cs-CZ"/>
              <a:t> (do 31. 5. 2030, prodloužitelně): u klasických EP volba národního soudu a </a:t>
            </a:r>
            <a:r>
              <a:rPr sz="1350" b="1" lang="cs-CZ"/>
              <a:t>opt-out</a:t>
            </a:r>
            <a:r>
              <a:rPr sz="1350" lang="cs-CZ"/>
              <a:t> z pravomoci UPC – jen dokud nebyla podána žaloba u UPC, se zpětvzetím (čl. 83) · u jednotných patentů opt-out není</a:t>
            </a:r>
          </a:p>
          <a:p>
            <a:pPr lvl="2"/>
            <a:r>
              <a:rPr sz="1350" lang="cs-CZ"/>
              <a:t>ČR Dohodu </a:t>
            </a:r>
            <a:r>
              <a:rPr sz="1350" b="1" lang="cs-CZ"/>
              <a:t>podepsala (19. 2. 2013), neratifikovala</a:t>
            </a:r>
            <a:r>
              <a:rPr sz="1350" lang="cs-CZ"/>
              <a:t> → české validace EP zůstávají u českých soudů (Městský soud v Praze, zák. č. 221/2006 Sb.); český zaměstnavatel s jednotným patentem žaluje u UPC s účinky pro 18 států – a nese riziko centrálního zrušení</a:t>
            </a:r>
          </a:p>
          <a:p>
            <a:pPr lvl="2"/>
            <a:r>
              <a:rPr sz="1350" lang="cs-CZ"/>
              <a:t>Spory zaměstnanec × zaměstnavatel o právo na patent před UPC nepatří – Protokol o uznávání (snímek 5), Brusel I bis (L10)</a:t>
            </a:r>
          </a:p>
        </p:txBody>
      </p:sp>
      <p:sp>
        <p:nvSpPr>
          <p:cNvPr id="4" name="Zápatí"/>
          <p:cNvSpPr>
            <a:spLocks noGrp="1"/>
          </p:cNvSpPr>
          <p:nvPr>
            <p:ph type="ftr" sz="quarter" idx="11"/>
          </p:nvPr>
        </p:nvSpPr>
        <p:spPr/>
        <p:txBody>
          <a:bodyPr/>
          <a:lstStyle/>
          <a:p>
            <a:r>
              <a:rPr lang="cs-CZ"/>
              <a:t>Duševní vlastnictví v pracovněprávních vztazích | Lekce 9 | právní stav k 28. 9. 2026</a:t>
            </a:r>
          </a:p>
        </p:txBody>
      </p:sp>
      <p:sp>
        <p:nvSpPr>
          <p:cNvPr id="5" name="Číslo snímku"/>
          <p:cNvSpPr>
            <a:spLocks noGrp="1"/>
          </p:cNvSpPr>
          <p:nvPr>
            <p:ph type="sldNum" sz="quarter" idx="12"/>
          </p:nvPr>
        </p:nvSpPr>
        <p:spPr/>
        <p:txBody>
          <a:bodyPr/>
          <a:lstStyle/>
          <a:p>
            <a:fld id="{D868929C-AD8E-4BE2-84B2-B9D14D5DF01C}"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Strategie zaměstnavatele: lhůty a náklady</a:t>
            </a:r>
          </a:p>
        </p:txBody>
      </p:sp>
      <p:sp>
        <p:nvSpPr>
          <p:cNvPr id="3" name="Zápatí"/>
          <p:cNvSpPr>
            <a:spLocks noGrp="1"/>
          </p:cNvSpPr>
          <p:nvPr>
            <p:ph type="ftr" sz="quarter" idx="11"/>
          </p:nvPr>
        </p:nvSpPr>
        <p:spPr/>
        <p:txBody>
          <a:bodyPr/>
          <a:lstStyle/>
          <a:p>
            <a:r>
              <a:rPr lang="cs-CZ"/>
              <a:t>Duševní vlastnictví v pracovněprávních vztazích | Lekce 9 | právní stav k 28. 9. 2026</a:t>
            </a:r>
          </a:p>
        </p:txBody>
      </p:sp>
      <p:sp>
        <p:nvSpPr>
          <p:cNvPr id="4" name="Číslo snímku"/>
          <p:cNvSpPr>
            <a:spLocks noGrp="1"/>
          </p:cNvSpPr>
          <p:nvPr>
            <p:ph type="sldNum" sz="quarter" idx="12"/>
          </p:nvPr>
        </p:nvSpPr>
        <p:spPr/>
        <p:txBody>
          <a:bodyPr/>
          <a:lstStyle/>
          <a:p>
            <a:fld id="{5EDF89CB-9D18-4CB6-8B96-06C52D38E970}"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9</a:t>
            </a:r>
          </a:p>
        </p:txBody>
      </p:sp>
      <p:graphicFrame>
        <p:nvGraphicFramePr>
          <p:cNvPr id="6" name="Tabulka"/>
          <p:cNvGraphicFramePr>
            <a:graphicFrameLocks noGrp="1"/>
          </p:cNvGraphicFramePr>
          <p:nvPr/>
        </p:nvGraphicFramePr>
        <p:xfrm>
          <a:off x="649224" y="1691640"/>
          <a:ext cx="10881360" cy="4279392"/>
        </p:xfrm>
        <a:graphic>
          <a:graphicData uri="http://schemas.openxmlformats.org/drawingml/2006/table">
            <a:tbl>
              <a:tblPr firstRow="1" bandRow="1">
                <a:tableStyleId>{21E4AEA4-8DFA-4A89-87EB-49C32662AFE0}</a:tableStyleId>
              </a:tblPr>
              <a:tblGrid>
                <a:gridCol w="1371600"/>
                <a:gridCol w="3108960"/>
                <a:gridCol w="2468880"/>
                <a:gridCol w="3931920"/>
              </a:tblGrid>
              <a:tr h="475488">
                <a:tc>
                  <a:txBody>
                    <a:bodyPr wrap="square"/>
                    <a:lstStyle/>
                    <a:p>
                      <a:r>
                        <a:rPr sz="1000" b="1" lang="cs-CZ">
                          <a:solidFill>
                            <a:srgbClr val="FFFFFF"/>
                          </a:solidFill>
                        </a:rPr>
                        <a:t>Měsíc</a:t>
                      </a:r>
                    </a:p>
                  </a:txBody>
                  <a:tcPr anchor="ctr" marL="54864" marR="54864" marT="27432" marB="27432"/>
                </a:tc>
                <a:tc>
                  <a:txBody>
                    <a:bodyPr wrap="square"/>
                    <a:lstStyle/>
                    <a:p>
                      <a:r>
                        <a:rPr sz="1000" b="1" lang="cs-CZ">
                          <a:solidFill>
                            <a:srgbClr val="FFFFFF"/>
                          </a:solidFill>
                        </a:rPr>
                        <a:t>Co se děje</a:t>
                      </a:r>
                    </a:p>
                  </a:txBody>
                  <a:tcPr anchor="ctr" marL="54864" marR="54864" marT="27432" marB="27432"/>
                </a:tc>
                <a:tc>
                  <a:txBody>
                    <a:bodyPr wrap="square"/>
                    <a:lstStyle/>
                    <a:p>
                      <a:r>
                        <a:rPr sz="1000" b="1" lang="cs-CZ">
                          <a:solidFill>
                            <a:srgbClr val="FFFFFF"/>
                          </a:solidFill>
                        </a:rPr>
                        <a:t>Pramen</a:t>
                      </a:r>
                    </a:p>
                  </a:txBody>
                  <a:tcPr anchor="ctr" marL="54864" marR="54864" marT="27432" marB="27432"/>
                </a:tc>
                <a:tc>
                  <a:txBody>
                    <a:bodyPr wrap="square"/>
                    <a:lstStyle/>
                    <a:p>
                      <a:r>
                        <a:rPr sz="1000" b="1" lang="cs-CZ">
                          <a:solidFill>
                            <a:srgbClr val="FFFFFF"/>
                          </a:solidFill>
                        </a:rPr>
                        <a:t>Co má zaměstnavatel udělat</a:t>
                      </a:r>
                    </a:p>
                  </a:txBody>
                  <a:tcPr anchor="ctr" marL="54864" marR="54864" marT="27432" marB="27432"/>
                </a:tc>
              </a:tr>
              <a:tr h="475488">
                <a:tc>
                  <a:txBody>
                    <a:bodyPr wrap="square"/>
                    <a:lstStyle/>
                    <a:p>
                      <a:r>
                        <a:rPr sz="1000" b="1" lang="cs-CZ"/>
                        <a:t>před 0</a:t>
                      </a:r>
                    </a:p>
                  </a:txBody>
                  <a:tcPr anchor="ctr" marL="54864" marR="54864" marT="27432" marB="27432">
                    <a:solidFill>
                      <a:schemeClr val="accent2">
                        <a:lumMod val="40000"/>
                        <a:lumOff val="60000"/>
                      </a:schemeClr>
                    </a:solidFill>
                  </a:tcPr>
                </a:tc>
                <a:tc>
                  <a:txBody>
                    <a:bodyPr wrap="square"/>
                    <a:lstStyle/>
                    <a:p>
                      <a:r>
                        <a:rPr sz="1000" lang="cs-CZ"/>
                        <a:t>Vynález oznámen, právo uplatněno, podíly převedeny</a:t>
                      </a:r>
                    </a:p>
                  </a:txBody>
                  <a:tcPr anchor="ctr" marL="54864" marR="54864" marT="27432" marB="27432">
                    <a:solidFill>
                      <a:schemeClr val="accent2">
                        <a:lumMod val="40000"/>
                        <a:lumOff val="60000"/>
                      </a:schemeClr>
                    </a:solidFill>
                  </a:tcPr>
                </a:tc>
                <a:tc>
                  <a:txBody>
                    <a:bodyPr wrap="square"/>
                    <a:lstStyle/>
                    <a:p>
                      <a:r>
                        <a:rPr sz="1000" lang="cs-CZ"/>
                        <a:t>§ 9 ZV; čl. 60 odst. 1 EPC</a:t>
                      </a:r>
                    </a:p>
                  </a:txBody>
                  <a:tcPr anchor="ctr" marL="54864" marR="54864" marT="27432" marB="27432">
                    <a:solidFill>
                      <a:schemeClr val="accent2">
                        <a:lumMod val="40000"/>
                        <a:lumOff val="60000"/>
                      </a:schemeClr>
                    </a:solidFill>
                  </a:tcPr>
                </a:tc>
                <a:tc>
                  <a:txBody>
                    <a:bodyPr wrap="square"/>
                    <a:lstStyle/>
                    <a:p>
                      <a:r>
                        <a:rPr sz="1000" lang="cs-CZ"/>
                        <a:t>Nic nezveřejnit (G 1/23 – ani prodej prototypu); rešerše; dokumentace původců a AI vkladu</a:t>
                      </a:r>
                    </a:p>
                  </a:txBody>
                  <a:tcPr anchor="ctr" marL="54864" marR="54864" marT="27432" marB="27432">
                    <a:solidFill>
                      <a:schemeClr val="accent2">
                        <a:lumMod val="40000"/>
                        <a:lumOff val="60000"/>
                      </a:schemeClr>
                    </a:solidFill>
                  </a:tcPr>
                </a:tc>
              </a:tr>
              <a:tr h="475488">
                <a:tc>
                  <a:txBody>
                    <a:bodyPr wrap="square"/>
                    <a:lstStyle/>
                    <a:p>
                      <a:r>
                        <a:rPr sz="1000" b="1" lang="cs-CZ"/>
                        <a:t>0</a:t>
                      </a:r>
                    </a:p>
                  </a:txBody>
                  <a:tcPr anchor="ctr" marL="54864" marR="54864" marT="27432" marB="27432">
                    <a:solidFill>
                      <a:schemeClr val="accent2">
                        <a:lumMod val="20000"/>
                        <a:lumOff val="80000"/>
                      </a:schemeClr>
                    </a:solidFill>
                  </a:tcPr>
                </a:tc>
                <a:tc>
                  <a:txBody>
                    <a:bodyPr wrap="square"/>
                    <a:lstStyle/>
                    <a:p>
                      <a:r>
                        <a:rPr sz="1000" lang="cs-CZ"/>
                        <a:t>První přihláška u ÚPV → priorita</a:t>
                      </a:r>
                    </a:p>
                  </a:txBody>
                  <a:tcPr anchor="ctr" marL="54864" marR="54864" marT="27432" marB="27432">
                    <a:solidFill>
                      <a:schemeClr val="accent2">
                        <a:lumMod val="20000"/>
                        <a:lumOff val="80000"/>
                      </a:schemeClr>
                    </a:solidFill>
                  </a:tcPr>
                </a:tc>
                <a:tc>
                  <a:txBody>
                    <a:bodyPr wrap="square"/>
                    <a:lstStyle/>
                    <a:p>
                      <a:r>
                        <a:rPr sz="1000" lang="cs-CZ"/>
                        <a:t>§ 24, 27 ZV; čl. 87 EPC</a:t>
                      </a:r>
                    </a:p>
                  </a:txBody>
                  <a:tcPr anchor="ctr" marL="54864" marR="54864" marT="27432" marB="27432">
                    <a:solidFill>
                      <a:schemeClr val="accent2">
                        <a:lumMod val="20000"/>
                        <a:lumOff val="80000"/>
                      </a:schemeClr>
                    </a:solidFill>
                  </a:tcPr>
                </a:tc>
                <a:tc>
                  <a:txBody>
                    <a:bodyPr wrap="square"/>
                    <a:lstStyle/>
                    <a:p>
                      <a:r>
                        <a:rPr sz="1000" lang="cs-CZ"/>
                        <a:t>Úplný popis – priorita platí jen pro „tentýž vynález“ (čl. 87 odst. 1 EPC)</a:t>
                      </a:r>
                    </a:p>
                  </a:txBody>
                  <a:tcPr anchor="ctr" marL="54864" marR="54864" marT="27432" marB="27432">
                    <a:solidFill>
                      <a:schemeClr val="accent2">
                        <a:lumMod val="20000"/>
                        <a:lumOff val="80000"/>
                      </a:schemeClr>
                    </a:solidFill>
                  </a:tcPr>
                </a:tc>
              </a:tr>
              <a:tr h="475488">
                <a:tc>
                  <a:txBody>
                    <a:bodyPr wrap="square"/>
                    <a:lstStyle/>
                    <a:p>
                      <a:r>
                        <a:rPr sz="1000" b="1" lang="cs-CZ"/>
                        <a:t>12</a:t>
                      </a:r>
                    </a:p>
                  </a:txBody>
                  <a:tcPr anchor="ctr" marL="54864" marR="54864" marT="27432" marB="27432">
                    <a:solidFill>
                      <a:schemeClr val="accent2">
                        <a:lumMod val="40000"/>
                        <a:lumOff val="60000"/>
                      </a:schemeClr>
                    </a:solidFill>
                  </a:tcPr>
                </a:tc>
                <a:tc>
                  <a:txBody>
                    <a:bodyPr wrap="square"/>
                    <a:lstStyle/>
                    <a:p>
                      <a:r>
                        <a:rPr sz="1000" lang="cs-CZ"/>
                        <a:t>PCT nebo EP (nebo národní přihlášky) s uplatněním priority</a:t>
                      </a:r>
                    </a:p>
                  </a:txBody>
                  <a:tcPr anchor="ctr" marL="54864" marR="54864" marT="27432" marB="27432">
                    <a:solidFill>
                      <a:schemeClr val="accent2">
                        <a:lumMod val="40000"/>
                        <a:lumOff val="60000"/>
                      </a:schemeClr>
                    </a:solidFill>
                  </a:tcPr>
                </a:tc>
                <a:tc>
                  <a:txBody>
                    <a:bodyPr wrap="square"/>
                    <a:lstStyle/>
                    <a:p>
                      <a:r>
                        <a:rPr sz="1000" lang="cs-CZ"/>
                        <a:t>čl. 87–88 EPC; čl. 8 PCT</a:t>
                      </a:r>
                    </a:p>
                  </a:txBody>
                  <a:tcPr anchor="ctr" marL="54864" marR="54864" marT="27432" marB="27432">
                    <a:solidFill>
                      <a:schemeClr val="accent2">
                        <a:lumMod val="40000"/>
                        <a:lumOff val="60000"/>
                      </a:schemeClr>
                    </a:solidFill>
                  </a:tcPr>
                </a:tc>
                <a:tc>
                  <a:txBody>
                    <a:bodyPr wrap="square"/>
                    <a:lstStyle/>
                    <a:p>
                      <a:r>
                        <a:rPr sz="1000" lang="cs-CZ"/>
                        <a:t>Nevratná volba; převod práva přednosti doložit (G 1/22 – domněnka, ale důkazní riziko)</a:t>
                      </a:r>
                    </a:p>
                  </a:txBody>
                  <a:tcPr anchor="ctr" marL="54864" marR="54864" marT="27432" marB="27432">
                    <a:solidFill>
                      <a:schemeClr val="accent2">
                        <a:lumMod val="40000"/>
                        <a:lumOff val="60000"/>
                      </a:schemeClr>
                    </a:solidFill>
                  </a:tcPr>
                </a:tc>
              </a:tr>
              <a:tr h="475488">
                <a:tc>
                  <a:txBody>
                    <a:bodyPr wrap="square"/>
                    <a:lstStyle/>
                    <a:p>
                      <a:r>
                        <a:rPr sz="1000" b="1" lang="cs-CZ"/>
                        <a:t>18</a:t>
                      </a:r>
                    </a:p>
                  </a:txBody>
                  <a:tcPr anchor="ctr" marL="54864" marR="54864" marT="27432" marB="27432">
                    <a:solidFill>
                      <a:schemeClr val="accent2">
                        <a:lumMod val="20000"/>
                        <a:lumOff val="80000"/>
                      </a:schemeClr>
                    </a:solidFill>
                  </a:tcPr>
                </a:tc>
                <a:tc>
                  <a:txBody>
                    <a:bodyPr wrap="square"/>
                    <a:lstStyle/>
                    <a:p>
                      <a:r>
                        <a:rPr sz="1000" lang="cs-CZ"/>
                        <a:t>Zveřejnění → prozatímní ochrana, viditelnost pro konkurenci</a:t>
                      </a:r>
                    </a:p>
                  </a:txBody>
                  <a:tcPr anchor="ctr" marL="54864" marR="54864" marT="27432" marB="27432">
                    <a:solidFill>
                      <a:schemeClr val="accent2">
                        <a:lumMod val="20000"/>
                        <a:lumOff val="80000"/>
                      </a:schemeClr>
                    </a:solidFill>
                  </a:tcPr>
                </a:tc>
                <a:tc>
                  <a:txBody>
                    <a:bodyPr wrap="square"/>
                    <a:lstStyle/>
                    <a:p>
                      <a:r>
                        <a:rPr sz="1000" lang="cs-CZ"/>
                        <a:t>čl. 67, 93 EPC; § 35a odst. 4 ZV</a:t>
                      </a:r>
                    </a:p>
                  </a:txBody>
                  <a:tcPr anchor="ctr" marL="54864" marR="54864" marT="27432" marB="27432">
                    <a:solidFill>
                      <a:schemeClr val="accent2">
                        <a:lumMod val="20000"/>
                        <a:lumOff val="80000"/>
                      </a:schemeClr>
                    </a:solidFill>
                  </a:tcPr>
                </a:tc>
                <a:tc>
                  <a:txBody>
                    <a:bodyPr wrap="square"/>
                    <a:lstStyle/>
                    <a:p>
                      <a:r>
                        <a:rPr sz="1000" lang="cs-CZ"/>
                        <a:t>Překlad nároků pro ČR; sledování trhu</a:t>
                      </a:r>
                    </a:p>
                  </a:txBody>
                  <a:tcPr anchor="ctr" marL="54864" marR="54864" marT="27432" marB="27432">
                    <a:solidFill>
                      <a:schemeClr val="accent2">
                        <a:lumMod val="20000"/>
                        <a:lumOff val="80000"/>
                      </a:schemeClr>
                    </a:solidFill>
                  </a:tcPr>
                </a:tc>
              </a:tr>
              <a:tr h="475488">
                <a:tc>
                  <a:txBody>
                    <a:bodyPr wrap="square"/>
                    <a:lstStyle/>
                    <a:p>
                      <a:r>
                        <a:rPr sz="1000" b="1" lang="cs-CZ"/>
                        <a:t>+6 od rešerše</a:t>
                      </a:r>
                    </a:p>
                  </a:txBody>
                  <a:tcPr anchor="ctr" marL="54864" marR="54864" marT="27432" marB="27432">
                    <a:solidFill>
                      <a:schemeClr val="accent2">
                        <a:lumMod val="40000"/>
                        <a:lumOff val="60000"/>
                      </a:schemeClr>
                    </a:solidFill>
                  </a:tcPr>
                </a:tc>
                <a:tc>
                  <a:txBody>
                    <a:bodyPr wrap="square"/>
                    <a:lstStyle/>
                    <a:p>
                      <a:r>
                        <a:rPr sz="1000" lang="cs-CZ"/>
                        <a:t>Žádost o průzkum</a:t>
                      </a:r>
                    </a:p>
                  </a:txBody>
                  <a:tcPr anchor="ctr" marL="54864" marR="54864" marT="27432" marB="27432">
                    <a:solidFill>
                      <a:schemeClr val="accent2">
                        <a:lumMod val="40000"/>
                        <a:lumOff val="60000"/>
                      </a:schemeClr>
                    </a:solidFill>
                  </a:tcPr>
                </a:tc>
                <a:tc>
                  <a:txBody>
                    <a:bodyPr wrap="square"/>
                    <a:lstStyle/>
                    <a:p>
                      <a:r>
                        <a:rPr sz="1000" lang="cs-CZ"/>
                        <a:t>čl. 94; pravidlo 70</a:t>
                      </a:r>
                    </a:p>
                  </a:txBody>
                  <a:tcPr anchor="ctr" marL="54864" marR="54864" marT="27432" marB="27432">
                    <a:solidFill>
                      <a:schemeClr val="accent2">
                        <a:lumMod val="40000"/>
                        <a:lumOff val="60000"/>
                      </a:schemeClr>
                    </a:solidFill>
                  </a:tcPr>
                </a:tc>
                <a:tc>
                  <a:txBody>
                    <a:bodyPr wrap="square"/>
                    <a:lstStyle/>
                    <a:p>
                      <a:r>
                        <a:rPr sz="1000" lang="cs-CZ"/>
                        <a:t>Jinak zpětvzetí; nároky s technickým účinkem</a:t>
                      </a:r>
                    </a:p>
                  </a:txBody>
                  <a:tcPr anchor="ctr" marL="54864" marR="54864" marT="27432" marB="27432">
                    <a:solidFill>
                      <a:schemeClr val="accent2">
                        <a:lumMod val="40000"/>
                        <a:lumOff val="60000"/>
                      </a:schemeClr>
                    </a:solidFill>
                  </a:tcPr>
                </a:tc>
              </a:tr>
              <a:tr h="475488">
                <a:tc>
                  <a:txBody>
                    <a:bodyPr wrap="square"/>
                    <a:lstStyle/>
                    <a:p>
                      <a:r>
                        <a:rPr sz="1000" b="1" lang="cs-CZ"/>
                        <a:t>30–31</a:t>
                      </a:r>
                    </a:p>
                  </a:txBody>
                  <a:tcPr anchor="ctr" marL="54864" marR="54864" marT="27432" marB="27432">
                    <a:solidFill>
                      <a:schemeClr val="accent2">
                        <a:lumMod val="20000"/>
                        <a:lumOff val="80000"/>
                      </a:schemeClr>
                    </a:solidFill>
                  </a:tcPr>
                </a:tc>
                <a:tc>
                  <a:txBody>
                    <a:bodyPr wrap="square"/>
                    <a:lstStyle/>
                    <a:p>
                      <a:r>
                        <a:rPr sz="1000" lang="cs-CZ"/>
                        <a:t>Národní a regionální fáze PCT</a:t>
                      </a:r>
                    </a:p>
                  </a:txBody>
                  <a:tcPr anchor="ctr" marL="54864" marR="54864" marT="27432" marB="27432">
                    <a:solidFill>
                      <a:schemeClr val="accent2">
                        <a:lumMod val="20000"/>
                        <a:lumOff val="80000"/>
                      </a:schemeClr>
                    </a:solidFill>
                  </a:tcPr>
                </a:tc>
                <a:tc>
                  <a:txBody>
                    <a:bodyPr wrap="square"/>
                    <a:lstStyle/>
                    <a:p>
                      <a:r>
                        <a:rPr sz="1000" lang="cs-CZ"/>
                        <a:t>čl. 22, 39 PCT; pravidlo 159 EPC</a:t>
                      </a:r>
                    </a:p>
                  </a:txBody>
                  <a:tcPr anchor="ctr" marL="54864" marR="54864" marT="27432" marB="27432">
                    <a:solidFill>
                      <a:schemeClr val="accent2">
                        <a:lumMod val="20000"/>
                        <a:lumOff val="80000"/>
                      </a:schemeClr>
                    </a:solidFill>
                  </a:tcPr>
                </a:tc>
                <a:tc>
                  <a:txBody>
                    <a:bodyPr wrap="square"/>
                    <a:lstStyle/>
                    <a:p>
                      <a:r>
                        <a:rPr sz="1000" lang="cs-CZ"/>
                        <a:t>Hlavní nákladový skok: překlady, poplatky, zástupci</a:t>
                      </a:r>
                    </a:p>
                  </a:txBody>
                  <a:tcPr anchor="ctr" marL="54864" marR="54864" marT="27432" marB="27432">
                    <a:solidFill>
                      <a:schemeClr val="accent2">
                        <a:lumMod val="20000"/>
                        <a:lumOff val="80000"/>
                      </a:schemeClr>
                    </a:solidFill>
                  </a:tcPr>
                </a:tc>
              </a:tr>
              <a:tr h="475488">
                <a:tc>
                  <a:txBody>
                    <a:bodyPr wrap="square"/>
                    <a:lstStyle/>
                    <a:p>
                      <a:r>
                        <a:rPr sz="1000" b="1" lang="cs-CZ"/>
                        <a:t>udělení +1 / +3 / +9</a:t>
                      </a:r>
                    </a:p>
                  </a:txBody>
                  <a:tcPr anchor="ctr" marL="54864" marR="54864" marT="27432" marB="27432">
                    <a:solidFill>
                      <a:schemeClr val="accent2">
                        <a:lumMod val="40000"/>
                        <a:lumOff val="60000"/>
                      </a:schemeClr>
                    </a:solidFill>
                  </a:tcPr>
                </a:tc>
                <a:tc>
                  <a:txBody>
                    <a:bodyPr wrap="square"/>
                    <a:lstStyle/>
                    <a:p>
                      <a:r>
                        <a:rPr sz="1000" lang="cs-CZ"/>
                        <a:t>Jednotný účinek / validace / odporová lhůta</a:t>
                      </a:r>
                    </a:p>
                  </a:txBody>
                  <a:tcPr anchor="ctr" marL="54864" marR="54864" marT="27432" marB="27432">
                    <a:solidFill>
                      <a:schemeClr val="accent2">
                        <a:lumMod val="40000"/>
                        <a:lumOff val="60000"/>
                      </a:schemeClr>
                    </a:solidFill>
                  </a:tcPr>
                </a:tc>
                <a:tc>
                  <a:txBody>
                    <a:bodyPr wrap="square"/>
                    <a:lstStyle/>
                    <a:p>
                      <a:r>
                        <a:rPr sz="1000" lang="cs-CZ"/>
                        <a:t>čl. 9 nař. 1257/2012; § 35c ZV; čl. 99 EPC</a:t>
                      </a:r>
                    </a:p>
                  </a:txBody>
                  <a:tcPr anchor="ctr" marL="54864" marR="54864" marT="27432" marB="27432">
                    <a:solidFill>
                      <a:schemeClr val="accent2">
                        <a:lumMod val="40000"/>
                        <a:lumOff val="60000"/>
                      </a:schemeClr>
                    </a:solidFill>
                  </a:tcPr>
                </a:tc>
                <a:tc>
                  <a:txBody>
                    <a:bodyPr wrap="square"/>
                    <a:lstStyle/>
                    <a:p>
                      <a:r>
                        <a:rPr sz="1000" lang="cs-CZ"/>
                        <a:t>Mapa území podle trhů; rozpočet validací; opt-out u klasických EP</a:t>
                      </a:r>
                    </a:p>
                  </a:txBody>
                  <a:tcPr anchor="ctr" marL="54864" marR="54864" marT="27432" marB="27432">
                    <a:solidFill>
                      <a:schemeClr val="accent2">
                        <a:lumMod val="40000"/>
                        <a:lumOff val="60000"/>
                      </a:schemeClr>
                    </a:solidFill>
                  </a:tcPr>
                </a:tc>
              </a:tr>
              <a:tr h="475488">
                <a:tc>
                  <a:txBody>
                    <a:bodyPr wrap="square"/>
                    <a:lstStyle/>
                    <a:p>
                      <a:r>
                        <a:rPr sz="1000" b="1" lang="cs-CZ"/>
                        <a:t>ročně</a:t>
                      </a:r>
                    </a:p>
                  </a:txBody>
                  <a:tcPr anchor="ctr" marL="54864" marR="54864" marT="27432" marB="27432">
                    <a:solidFill>
                      <a:schemeClr val="accent2">
                        <a:lumMod val="20000"/>
                        <a:lumOff val="80000"/>
                      </a:schemeClr>
                    </a:solidFill>
                  </a:tcPr>
                </a:tc>
                <a:tc>
                  <a:txBody>
                    <a:bodyPr wrap="square"/>
                    <a:lstStyle/>
                    <a:p>
                      <a:r>
                        <a:rPr sz="1000" lang="cs-CZ"/>
                        <a:t>Udržovací poplatky</a:t>
                      </a:r>
                    </a:p>
                  </a:txBody>
                  <a:tcPr anchor="ctr" marL="54864" marR="54864" marT="27432" marB="27432">
                    <a:solidFill>
                      <a:schemeClr val="accent2">
                        <a:lumMod val="20000"/>
                        <a:lumOff val="80000"/>
                      </a:schemeClr>
                    </a:solidFill>
                  </a:tcPr>
                </a:tc>
                <a:tc>
                  <a:txBody>
                    <a:bodyPr wrap="square"/>
                    <a:lstStyle/>
                    <a:p>
                      <a:r>
                        <a:rPr sz="1000" lang="cs-CZ"/>
                        <a:t>čl. 86 EPC; čl. 11 nař. 1257/2012; § 35g ZV</a:t>
                      </a:r>
                    </a:p>
                  </a:txBody>
                  <a:tcPr anchor="ctr" marL="54864" marR="54864" marT="27432" marB="27432">
                    <a:solidFill>
                      <a:schemeClr val="accent2">
                        <a:lumMod val="20000"/>
                        <a:lumOff val="80000"/>
                      </a:schemeClr>
                    </a:solidFill>
                  </a:tcPr>
                </a:tc>
                <a:tc>
                  <a:txBody>
                    <a:bodyPr wrap="square"/>
                    <a:lstStyle/>
                    <a:p>
                      <a:r>
                        <a:rPr sz="1000" lang="cs-CZ"/>
                        <a:t>Evidence; opuštění přihlášek bez obchodního smyslu</a:t>
                      </a:r>
                    </a:p>
                  </a:txBody>
                  <a:tcPr anchor="ctr" marL="54864" marR="54864" marT="27432" marB="27432">
                    <a:solidFill>
                      <a:schemeClr val="accent2">
                        <a:lumMod val="20000"/>
                        <a:lumOff val="80000"/>
                      </a:schemeClr>
                    </a:solidFill>
                  </a:tcPr>
                </a:tc>
              </a:tr>
            </a:tbl>
          </a:graphicData>
        </a:graphic>
      </p:graphicFrame>
      <p:sp>
        <p:nvSpPr>
          <p:cNvPr id="7" name="Poznámka k tabulce"/>
          <p:cNvSpPr txBox="1"/>
          <p:nvPr/>
        </p:nvSpPr>
        <p:spPr>
          <a:xfrm>
            <a:off x="649224" y="6080760"/>
            <a:ext cx="10881360" cy="274320"/>
          </a:xfrm>
          <a:prstGeom prst="rect">
            <a:avLst/>
          </a:prstGeom>
          <a:noFill/>
        </p:spPr>
        <p:txBody>
          <a:bodyPr wrap="square" lIns="0" rIns="0" tIns="0" bIns="0">
            <a:spAutoFit/>
          </a:bodyPr>
          <a:lstStyle/>
          <a:p>
            <a:r>
              <a:rPr sz="1200">
                <a:solidFill>
                  <a:schemeClr val="accent2"/>
                </a:solidFill>
              </a:rPr>
              <a:t>Nákladové faktory: překlady (jazyk řízení, nároky do dvou dalších jazyků při udělení, validace), počet států, zástupci, poplatky. Úspory: VPI jako ISA, jednotný účinek místo validací, PCT jako odklad.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Vynálezy realizované počítačem u EPO</a:t>
            </a:r>
          </a:p>
        </p:txBody>
      </p:sp>
      <p:sp>
        <p:nvSpPr>
          <p:cNvPr id="3" name="Content Placeholder 2"/>
          <p:cNvSpPr>
            <a:spLocks noGrp="1"/>
          </p:cNvSpPr>
          <p:nvPr>
            <p:ph idx="1"/>
          </p:nvPr>
        </p:nvSpPr>
        <p:spPr/>
        <p:txBody>
          <a:bodyPr wrap="square"/>
          <a:lstStyle/>
          <a:p>
            <a:pPr/>
            <a:r>
              <a:rPr sz="1600" lang="cs-CZ"/>
              <a:t>Krok 1 – technický charakter (čl. 52 odst. 2 písm. c), odst. 3 EPC)</a:t>
            </a:r>
          </a:p>
          <a:p>
            <a:pPr lvl="2"/>
            <a:r>
              <a:rPr sz="1350" lang="cs-CZ"/>
              <a:t>Nárok s technickými prostředky (počítač, médium, zařízení) je vynálezem – </a:t>
            </a:r>
            <a:r>
              <a:rPr sz="1350" b="1" lang="cs-CZ"/>
              <a:t>T 258/03 Hitachi</a:t>
            </a:r>
            <a:r>
              <a:rPr sz="1350" lang="cs-CZ"/>
              <a:t> · program jako takový jen s </a:t>
            </a:r>
            <a:r>
              <a:rPr sz="1350" b="1" lang="cs-CZ"/>
              <a:t>„dalším technickým účinkem“</a:t>
            </a:r>
            <a:r>
              <a:rPr sz="1350" lang="cs-CZ"/>
              <a:t> přesahujícím běžnou interakci software–hardware: řízení technického procesu, vnitřní fungování počítače, rozhraní (T 1173/97; </a:t>
            </a:r>
            <a:r>
              <a:rPr sz="1350" b="1" lang="cs-CZ"/>
              <a:t>G 3/08</a:t>
            </a:r>
            <a:r>
              <a:rPr sz="1350" lang="cs-CZ"/>
              <a:t>; Guidelines G-II 3.6)</a:t>
            </a:r>
          </a:p>
          <a:p>
            <a:pPr>
              <a:spcBef>
                <a:spcPts val="600"/>
              </a:spcBef>
            </a:pPr>
            <a:r>
              <a:rPr sz="1600" lang="cs-CZ"/>
              <a:t>Krok 2 – vynálezecká činnost (čl. 56)</a:t>
            </a:r>
          </a:p>
          <a:p>
            <a:pPr lvl="2"/>
            <a:r>
              <a:rPr sz="1350" b="1" lang="cs-CZ"/>
              <a:t>T 641/00 Comvik</a:t>
            </a:r>
            <a:r>
              <a:rPr sz="1350" lang="cs-CZ"/>
              <a:t>: zohlední se jen znaky přispívající k technickému charakteru; netechnický cíl (obchodní, herní, administrativní) smí být v zadání problému jako omezení, vynálezeckou činnost nezakládá · úpravy obchodního schématu obcházející technický problém nepřispívají (Hitachi)</a:t>
            </a:r>
          </a:p>
          <a:p>
            <a:pPr lvl="2"/>
            <a:r>
              <a:rPr sz="1350" b="1" lang="cs-CZ"/>
              <a:t>G 1/19</a:t>
            </a:r>
            <a:r>
              <a:rPr sz="1350" lang="cs-CZ"/>
              <a:t>: počítačová simulace technického systému může řešit technický problém, má-li technický účinek přesahující implementaci na počítači; technické principy v pozadí nestačí</a:t>
            </a:r>
          </a:p>
          <a:p>
            <a:pPr lvl="2"/>
            <a:r>
              <a:rPr sz="1350" b="1" lang="cs-CZ"/>
              <a:t>AI a strojové učení</a:t>
            </a:r>
            <a:r>
              <a:rPr sz="1350" lang="cs-CZ"/>
              <a:t> (G-II 3.3.1): modely a algoritmy jsou abstraktní matematika; technické při aplikaci v oblasti techniky (neuronová síť v monitoru srdce, klasifikace obrazu) nebo při konkrétní technické implementaci; klasifikace textu podle obsahu = jazykový účel</a:t>
            </a:r>
          </a:p>
          <a:p>
            <a:pPr lvl="1">
              <a:spcBef>
                <a:spcPts val="800"/>
              </a:spcBef>
            </a:pPr>
            <a:r>
              <a:rPr sz="1400" lang="cs-CZ"/>
              <a:t>Pro zaměstnavatele: nárok psát jako zařízení/způsob s měřitelným technickým účinkem (komprese signálu, spotřeba, přesnost senzoru); oddělit obchodní logiku.</a:t>
            </a:r>
          </a:p>
        </p:txBody>
      </p:sp>
      <p:sp>
        <p:nvSpPr>
          <p:cNvPr id="4" name="Zápatí"/>
          <p:cNvSpPr>
            <a:spLocks noGrp="1"/>
          </p:cNvSpPr>
          <p:nvPr>
            <p:ph type="ftr" sz="quarter" idx="11"/>
          </p:nvPr>
        </p:nvSpPr>
        <p:spPr/>
        <p:txBody>
          <a:bodyPr/>
          <a:lstStyle/>
          <a:p>
            <a:r>
              <a:rPr lang="cs-CZ"/>
              <a:t>Duševní vlastnictví v pracovněprávních vztazích | Lekce 9 | právní stav k 28. 9. 2026</a:t>
            </a:r>
          </a:p>
        </p:txBody>
      </p:sp>
      <p:sp>
        <p:nvSpPr>
          <p:cNvPr id="5" name="Číslo snímku"/>
          <p:cNvSpPr>
            <a:spLocks noGrp="1"/>
          </p:cNvSpPr>
          <p:nvPr>
            <p:ph type="sldNum" sz="quarter" idx="12"/>
          </p:nvPr>
        </p:nvSpPr>
        <p:spPr/>
        <p:txBody>
          <a:bodyPr/>
          <a:lstStyle/>
          <a:p>
            <a:fld id="{5238851D-305A-4A42-8165-289E06D70D7F}"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Co zavést a sjednat: evropské portfolio</a:t>
            </a:r>
          </a:p>
        </p:txBody>
      </p:sp>
      <p:sp>
        <p:nvSpPr>
          <p:cNvPr id="3" name="Content Placeholder 2"/>
          <p:cNvSpPr>
            <a:spLocks noGrp="1"/>
          </p:cNvSpPr>
          <p:nvPr>
            <p:ph idx="1" sz="half"/>
          </p:nvPr>
        </p:nvSpPr>
        <p:spPr/>
        <p:txBody>
          <a:bodyPr wrap="square"/>
          <a:lstStyle/>
          <a:p>
            <a:pPr/>
            <a:r>
              <a:rPr lang="cs-CZ"/>
              <a:t>Zaměstnavatel</a:t>
            </a:r>
          </a:p>
          <a:p>
            <a:pPr lvl="2"/>
            <a:r>
              <a:rPr sz="1250" lang="cs-CZ" b="1"/>
              <a:t>Lhůtník</a:t>
            </a:r>
            <a:r>
              <a:rPr sz="1250" lang="cs-CZ"/>
              <a:t> všech lhůt z tabulky na snímku 10</a:t>
            </a:r>
          </a:p>
          <a:p>
            <a:pPr lvl="2"/>
            <a:r>
              <a:rPr sz="1250" b="1" lang="cs-CZ"/>
              <a:t>Území</a:t>
            </a:r>
            <a:r>
              <a:rPr sz="1250" lang="cs-CZ"/>
              <a:t>: rozhodovací matice podle trhů a výroby; rozpočet překladů a validací; opt-out u klíčových klasických EP; FTO rešerše před trhy UPC</a:t>
            </a:r>
          </a:p>
          <a:p>
            <a:pPr lvl="2"/>
            <a:r>
              <a:rPr sz="1250" lang="cs-CZ" b="1"/>
              <a:t>Publikace</a:t>
            </a:r>
            <a:r>
              <a:rPr sz="1250" lang="cs-CZ"/>
              <a:t>: embargo jako v L8; „nový obsah = nová přihláška před zveřejněním“; NDA s investory</a:t>
            </a:r>
          </a:p>
          <a:p>
            <a:pPr lvl="2"/>
            <a:r>
              <a:rPr sz="1250" lang="cs-CZ" b="1"/>
              <a:t>Lidé</a:t>
            </a:r>
            <a:r>
              <a:rPr sz="1250" lang="cs-CZ"/>
              <a:t>: mapa rozhodného práva pro každého spolupůvodce (čl. 60 odst. 1) a vnitřní předpisy pro každou jurisdikci; evidence původců včetně AI vkladu; písemně doložené převody podílů a práva přednosti (převod evropské přihlášky: písemně s podpisy stran – čl. 72)</a:t>
            </a:r>
          </a:p>
        </p:txBody>
      </p:sp>
      <p:sp>
        <p:nvSpPr>
          <p:cNvPr id="4" name="Content Placeholder 3"/>
          <p:cNvSpPr>
            <a:spLocks noGrp="1"/>
          </p:cNvSpPr>
          <p:nvPr>
            <p:ph idx="2" sz="half"/>
          </p:nvPr>
        </p:nvSpPr>
        <p:spPr/>
        <p:txBody>
          <a:bodyPr wrap="square"/>
          <a:lstStyle/>
          <a:p>
            <a:pPr/>
            <a:r>
              <a:rPr lang="cs-CZ"/>
              <a:t>Zaměstnanec / původce</a:t>
            </a:r>
          </a:p>
          <a:p>
            <a:pPr lvl="2"/>
            <a:r>
              <a:rPr sz="1250" lang="cs-CZ"/>
              <a:t>Právo na evropský patent podle práva státu, kde pracuje; odměna podle pracovní smlouvy</a:t>
            </a:r>
          </a:p>
          <a:p>
            <a:pPr lvl="2"/>
            <a:r>
              <a:rPr sz="1250" lang="cs-CZ"/>
              <a:t>Trvat na označení původce (čl. 62, 81) nebo vyloučení jména (pravidlo 20)</a:t>
            </a:r>
          </a:p>
          <a:p>
            <a:pPr lvl="2"/>
            <a:r>
              <a:rPr sz="1250" lang="cs-CZ"/>
              <a:t>Dokumentovat vlastní vklad při práci s AI</a:t>
            </a:r>
          </a:p>
          <a:p>
            <a:pPr lvl="2"/>
            <a:r>
              <a:rPr sz="1250" lang="cs-CZ"/>
              <a:t>Sjednat informace o využití v zahraničí (dodatečné vypořádání, § 9 odst. 4 ZV)</a:t>
            </a:r>
          </a:p>
          <a:p>
            <a:pPr lvl="2"/>
            <a:r>
              <a:rPr sz="1250" lang="cs-CZ"/>
              <a:t>Vzor doložky pro zahraniční pobočku – v poznámkách</a:t>
            </a:r>
          </a:p>
        </p:txBody>
      </p:sp>
      <p:sp>
        <p:nvSpPr>
          <p:cNvPr id="5" name="Zápatí"/>
          <p:cNvSpPr>
            <a:spLocks noGrp="1"/>
          </p:cNvSpPr>
          <p:nvPr>
            <p:ph type="ftr" sz="quarter" idx="11"/>
          </p:nvPr>
        </p:nvSpPr>
        <p:spPr/>
        <p:txBody>
          <a:bodyPr/>
          <a:lstStyle/>
          <a:p>
            <a:r>
              <a:rPr lang="cs-CZ"/>
              <a:t>Duševní vlastnictví v pracovněprávních vztazích | Lekce 9 | právní stav k 28. 9. 2026</a:t>
            </a:r>
          </a:p>
        </p:txBody>
      </p:sp>
      <p:sp>
        <p:nvSpPr>
          <p:cNvPr id="6" name="Číslo snímku"/>
          <p:cNvSpPr>
            <a:spLocks noGrp="1"/>
          </p:cNvSpPr>
          <p:nvPr>
            <p:ph type="sldNum" sz="quarter" idx="12"/>
          </p:nvPr>
        </p:nvSpPr>
        <p:spPr/>
        <p:txBody>
          <a:bodyPr/>
          <a:lstStyle/>
          <a:p>
            <a:fld id="{BAF88C37-0DEA-4E16-8708-7D41A39A4783}" type="slidenum">
              <a:rPr lang="cs-CZ"/>
              <a:t>1</a:t>
            </a:fld>
            <a:endParaRPr lang="cs-CZ"/>
          </a:p>
        </p:txBody>
      </p:sp>
      <p:sp>
        <p:nvSpPr>
          <p:cNvPr id="7"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Diskuse: zpět k investorovi</a:t>
            </a:r>
          </a:p>
        </p:txBody>
      </p:sp>
      <p:sp>
        <p:nvSpPr>
          <p:cNvPr id="3" name="Content Placeholder 2"/>
          <p:cNvSpPr>
            <a:spLocks noGrp="1"/>
          </p:cNvSpPr>
          <p:nvPr>
            <p:ph idx="1"/>
          </p:nvPr>
        </p:nvSpPr>
        <p:spPr/>
        <p:txBody>
          <a:bodyPr wrap="square"/>
          <a:lstStyle/>
          <a:p>
            <a:pPr/>
            <a:r>
              <a:rPr lang="cs-CZ"/>
              <a:t>Pokryje jednotný patent ČR?</a:t>
            </a:r>
          </a:p>
          <a:p>
            <a:pPr lvl="2"/>
            <a:r>
              <a:rPr sz="1600" lang="cs-CZ"/>
              <a:t>Hlasujte znovu – změnil se váš názor po výkladu jednotného účinku, validace a Dohody o UPC?</a:t>
            </a:r>
          </a:p>
          <a:p>
            <a:pPr lvl="2"/>
            <a:r>
              <a:rPr sz="1600" lang="cs-CZ"/>
              <a:t>Klíčové otázky: co investor </a:t>
            </a:r>
            <a:r>
              <a:rPr sz="1600" lang="cs-CZ" b="1"/>
              <a:t>skutečně</a:t>
            </a:r>
            <a:r>
              <a:rPr sz="1600" lang="cs-CZ"/>
              <a:t> potřebuje (trhy, výroba, konkurence) · harmonogram a náklady · co je již ztraceno zveřejněním · co je tajemstvím</a:t>
            </a:r>
          </a:p>
          <a:p>
            <a:pPr lvl="2"/>
            <a:r>
              <a:rPr sz="1600" lang="cs-CZ"/>
              <a:t>Varianta: ČR Dohodu o UPC ratifikuje – co se změní pro patenty firmy, pro spory a pro zaměstnané původce?</a:t>
            </a:r>
          </a:p>
          <a:p>
            <a:pPr lvl="2"/>
            <a:r>
              <a:rPr sz="1600" lang="cs-CZ"/>
              <a:t>Řešení a argumentace v poznámkách</a:t>
            </a:r>
          </a:p>
        </p:txBody>
      </p:sp>
      <p:sp>
        <p:nvSpPr>
          <p:cNvPr id="4" name="Zápatí"/>
          <p:cNvSpPr>
            <a:spLocks noGrp="1"/>
          </p:cNvSpPr>
          <p:nvPr>
            <p:ph type="ftr" sz="quarter" idx="11"/>
          </p:nvPr>
        </p:nvSpPr>
        <p:spPr/>
        <p:txBody>
          <a:bodyPr/>
          <a:lstStyle/>
          <a:p>
            <a:r>
              <a:rPr lang="cs-CZ"/>
              <a:t>Duševní vlastnictví v pracovněprávních vztazích | Lekce 9 | právní stav k 28. 9. 2026</a:t>
            </a:r>
          </a:p>
        </p:txBody>
      </p:sp>
      <p:sp>
        <p:nvSpPr>
          <p:cNvPr id="5" name="Číslo snímku"/>
          <p:cNvSpPr>
            <a:spLocks noGrp="1"/>
          </p:cNvSpPr>
          <p:nvPr>
            <p:ph type="sldNum" sz="quarter" idx="12"/>
          </p:nvPr>
        </p:nvSpPr>
        <p:spPr/>
        <p:txBody>
          <a:bodyPr/>
          <a:lstStyle/>
          <a:p>
            <a:fld id="{935C392B-296D-4ADA-8924-E27543F11061}"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9</a:t>
            </a:r>
          </a:p>
        </p:txBody>
      </p:sp>
      <p:sp>
        <p:nvSpPr>
          <p:cNvPr id="7" name="Samostudium a příště"/>
          <p:cNvSpPr/>
          <p:nvPr/>
        </p:nvSpPr>
        <p:spPr>
          <a:xfrm>
            <a:off x="649224" y="4983480"/>
            <a:ext cx="10881360" cy="8686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250" b="1" lang="cs-CZ">
                <a:solidFill>
                  <a:srgbClr val="000000"/>
                </a:solidFill>
              </a:rPr>
              <a:t>Samostudium:</a:t>
            </a:r>
            <a:r>
              <a:rPr sz="1250" lang="cs-CZ">
                <a:solidFill>
                  <a:srgbClr val="000000"/>
                </a:solidFill>
              </a:rPr>
              <a:t> JAKL 2017 – evropský a mezinárodní patentový systém</a:t>
            </a:r>
          </a:p>
          <a:p>
            <a:pPr algn="l"/>
            <a:r>
              <a:rPr sz="1250" b="1" lang="cs-CZ">
                <a:solidFill>
                  <a:srgbClr val="000000"/>
                </a:solidFill>
              </a:rPr>
              <a:t>Příště – lekce 10:</a:t>
            </a:r>
            <a:r>
              <a:rPr sz="1250" lang="cs-CZ">
                <a:solidFill>
                  <a:srgbClr val="000000"/>
                </a:solidFill>
              </a:rPr>
              <a:t> čl. 8 nařízení Řím I; čl. 20–24 nařízení Brusel I bis; § 4–9 německého ArbnErfG</a:t>
            </a:r>
          </a:p>
        </p:txBody>
      </p:sp>
    </p:spTree>
  </p:cSld>
  <p:clrMapOvr>
    <a:masterClrMapping/>
  </p:clrMapOvr>
</p:sld>
</file>

<file path=ppt/theme/theme1.xml><?xml version="1.0" encoding="utf-8"?>
<a:theme xmlns:a="http://schemas.openxmlformats.org/drawingml/2006/main" name="Motiv Office">
  <a:themeElements>
    <a:clrScheme name="CEVRO">
      <a:dk1>
        <a:srgbClr val="000000"/>
      </a:dk1>
      <a:lt1>
        <a:srgbClr val="FFFFFF"/>
      </a:lt1>
      <a:dk2>
        <a:srgbClr val="575756"/>
      </a:dk2>
      <a:lt2>
        <a:srgbClr val="E7E6E6"/>
      </a:lt2>
      <a:accent1>
        <a:srgbClr val="50386F"/>
      </a:accent1>
      <a:accent2>
        <a:srgbClr val="50386F"/>
      </a:accent2>
      <a:accent3>
        <a:srgbClr val="EA8B2D"/>
      </a:accent3>
      <a:accent4>
        <a:srgbClr val="EA8B2D"/>
      </a:accent4>
      <a:accent5>
        <a:srgbClr val="E9E9E9"/>
      </a:accent5>
      <a:accent6>
        <a:srgbClr val="D2D2D2"/>
      </a:accent6>
      <a:hlink>
        <a:srgbClr val="0563C1"/>
      </a:hlink>
      <a:folHlink>
        <a:srgbClr val="954F72"/>
      </a:folHlink>
    </a:clrScheme>
    <a:fontScheme name="Cev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VRO_prezentace" id="{485F1B51-4886-4BEE-9303-EA422C81D8B6}" vid="{D8B64059-E0AD-44A6-B997-6DC8C4E55893}"/>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AB6EA75DC9234BB8F7FC7985B6540D" ma:contentTypeVersion="17" ma:contentTypeDescription="Vytvoří nový dokument" ma:contentTypeScope="" ma:versionID="802e1200a6f1edf4a5c0acec655da554">
  <xsd:schema xmlns:xsd="http://www.w3.org/2001/XMLSchema" xmlns:xs="http://www.w3.org/2001/XMLSchema" xmlns:p="http://schemas.microsoft.com/office/2006/metadata/properties" xmlns:ns2="08506671-b2d8-4009-9f63-6b725a8908a0" xmlns:ns3="c96b063f-72a7-4d2b-b06d-4ecda669bddf" targetNamespace="http://schemas.microsoft.com/office/2006/metadata/properties" ma:root="true" ma:fieldsID="643927d2b1d20851b2bc9ade87ce8cba" ns2:_="" ns3:_="">
    <xsd:import namespace="08506671-b2d8-4009-9f63-6b725a8908a0"/>
    <xsd:import namespace="c96b063f-72a7-4d2b-b06d-4ecda669bdd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506671-b2d8-4009-9f63-6b725a8908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Značky obrázků" ma:readOnly="false" ma:fieldId="{5cf76f15-5ced-4ddc-b409-7134ff3c332f}" ma:taxonomyMulti="true" ma:sspId="b6f0447c-396c-41cb-bb8f-c4232058b8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6b063f-72a7-4d2b-b06d-4ecda669bddf" elementFormDefault="qualified">
    <xsd:import namespace="http://schemas.microsoft.com/office/2006/documentManagement/types"/>
    <xsd:import namespace="http://schemas.microsoft.com/office/infopath/2007/PartnerControls"/>
    <xsd:element name="SharedWithUsers" ma:index="18"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dílené s podrobnostmi" ma:internalName="SharedWithDetails" ma:readOnly="true">
      <xsd:simpleType>
        <xsd:restriction base="dms:Note">
          <xsd:maxLength value="255"/>
        </xsd:restriction>
      </xsd:simpleType>
    </xsd:element>
    <xsd:element name="TaxCatchAll" ma:index="23" nillable="true" ma:displayName="Taxonomy Catch All Column" ma:hidden="true" ma:list="{a366da5d-a729-4ea0-a3c6-0f5c6526b4ca}" ma:internalName="TaxCatchAll" ma:showField="CatchAllData" ma:web="c96b063f-72a7-4d2b-b06d-4ecda669bd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2CE057-8B81-4FF9-B431-B5860F0462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506671-b2d8-4009-9f63-6b725a8908a0"/>
    <ds:schemaRef ds:uri="c96b063f-72a7-4d2b-b06d-4ecda669bd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F6AD68-1977-4ED0-9D33-7965F88689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152</TotalTime>
  <Words>905</Words>
  <Application>Microsoft Office PowerPoint</Application>
  <PresentationFormat>Širokoúhlá obrazovka</PresentationFormat>
  <Paragraphs>114</Paragraphs>
  <Slides>12</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12</vt:i4>
      </vt:variant>
    </vt:vector>
  </HeadingPairs>
  <TitlesOfParts>
    <vt:vector size="16" baseType="lpstr">
      <vt:lpstr>Aptos</vt:lpstr>
      <vt:lpstr>Arial</vt:lpstr>
      <vt:lpstr>Calibri</vt:lpstr>
      <vt:lpstr>Motiv Office</vt:lpstr>
      <vt:lpstr>POWERPOINT  PRESENTATION TITLE,  MAXIMUM FIVE LINES,   LIGNED BOTTOM LEFT,  NO HYPHENATION</vt:lpstr>
      <vt:lpstr>Prezentace aplikace PowerPoint</vt:lpstr>
      <vt:lpstr>CHAPTER TITLE, MAXIMUM FIVE LINES, ALIGNED BOTTOM LEFT, NO HYPHENATION</vt:lpstr>
      <vt:lpstr>ONE LINE HEADLINE, ON THE LEFT</vt:lpstr>
      <vt:lpstr>ONE LINE HEADLINE, ON THE LEFT</vt:lpstr>
      <vt:lpstr>ONE LINE HEADLINE, ON THE LEFT</vt:lpstr>
      <vt:lpstr>ONE LINE HEADLINE, ON THE LEFT</vt:lpstr>
      <vt:lpstr>ONE LINE HEADLINE, ON THE LEFT</vt:lpstr>
      <vt:lpstr>TITLE IN TWO LINES MAXIMUM, ON THE LEFT, NO HYPHENATION</vt:lpstr>
      <vt:lpstr>Prezentace aplikace PowerPoint</vt:lpstr>
      <vt:lpstr>Prezentace aplikace PowerPoint</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Duševní vlastnictví v pracovněprávních vztazích – Lekce 9 (zkrácená verze)</dc:title>
  <dc:creator>JUDr. Ján Matejka, Ph.D.</dc:creator>
  <cp:lastModifiedBy>JUDr. Ján Matejka, Ph.D.</cp:lastModifiedBy>
  <cp:revision>2</cp:revision>
  <dcterms:created xsi:type="dcterms:W3CDTF">2026-10-06T08:00:00Z</dcterms:created>
  <dcterms:modified xsi:type="dcterms:W3CDTF">2026-10-06T10:00:00Z</dcterms:modified>
  <dc:subject>Evropský patent, jednotný patent, UPC a PCT; právo na evropský patent zaměstnance (čl. 60 EPC)</dc:subject>
  <cp:keywords>duševní vlastnictví; pracovní právo; CEVRO Univerzita; právní stav k 28. 9. 2026</cp:keywords>
  <dc:description>Zkrácená verze lekce 9, opravené vydání ze 6. 10. 2026 (zpřesnění shodná s opraveným vydáním plné lekce); dosavadní soubory zůstávají beze změny.</dc:description>
</cp:coreProperties>
</file>