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3"/>
  </p:sldMasterIdLst>
  <p:notesMasterIdLst>
    <p:notesMasterId r:id="rId16"/>
  </p:notesMasterIdLst>
  <p:handoutMasterIdLst>
    <p:handoutMasterId r:id="rId17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9"/>
    <p:sldId id="264" r:id="rId7"/>
    <p:sldId id="265" r:id="rId6"/>
    <p:sldId id="266" r:id="rId5"/>
    <p:sldId id="267" r:id="rId4"/>
    <p:sldId id="268" r:id="rId22"/>
    <p:sldId id="279" r:id="rId33"/>
    <p:sldId id="282" r:id="rId3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82" autoAdjust="0"/>
    <p:restoredTop sz="95928"/>
  </p:normalViewPr>
  <p:slideViewPr>
    <p:cSldViewPr snapToGrid="0">
      <p:cViewPr varScale="1">
        <p:scale>
          <a:sx n="113" d="100"/>
          <a:sy n="113" d="100"/>
        </p:scale>
        <p:origin x="606" y="102"/>
      </p:cViewPr>
      <p:guideLst/>
    </p:cSldViewPr>
  </p:slideViewPr>
  <p:outlineViewPr>
    <p:cViewPr>
      <p:scale>
        <a:sx n="33" d="100"/>
        <a:sy n="33" d="100"/>
      </p:scale>
      <p:origin x="0" y="-776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696" y="19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1.xml"/><Relationship Id="rId5" Type="http://schemas.openxmlformats.org/officeDocument/2006/relationships/slide" Target="slides/slide10.xml"/><Relationship Id="rId6" Type="http://schemas.openxmlformats.org/officeDocument/2006/relationships/slide" Target="slides/slide9.xml"/><Relationship Id="rId7" Type="http://schemas.openxmlformats.org/officeDocument/2006/relationships/slide" Target="slides/slide8.xml"/><Relationship Id="rId9" Type="http://schemas.openxmlformats.org/officeDocument/2006/relationships/slide" Target="slides/slide7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slide" Target="slides/slide12.xml"/><Relationship Id="rId33" Type="http://schemas.openxmlformats.org/officeDocument/2006/relationships/slide" Target="slides/slide13.xml"/><Relationship Id="rId36" Type="http://schemas.openxmlformats.org/officeDocument/2006/relationships/slide" Target="slides/slide14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9481172-56BA-6C88-168E-D96C21B47D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C878F87-09B6-0DE1-6A0A-D3E83B35E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439F6-3E71-9744-A5FD-F8360DC2B55B}" type="datetimeFigureOut">
              <a:rPr lang="cs-CZ" smtClean="0"/>
              <a:t>24.01.2025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E02C864-4460-15D6-DE8C-0E643C3EE1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25D8B96-87C9-2E0D-8058-68FEE7E1C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E44AF-43CC-394B-BC78-30B75A4562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279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F23E5-E723-4485-9A71-51DD2E0513A0}" type="datetimeFigureOut">
              <a:rPr lang="cs-CZ" smtClean="0"/>
              <a:t>24.01.2025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EC3DE-2A43-4B52-8ED0-7B171497C0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447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Přivítání. Dnes přecházíme k technickým řešením: vynálezům chráněným patentem, užitným vzorům a zlepšovacím návrhům – a k Úřadu průmyslového vlastnictví jako místu, kde o ochraně rozhoduje stát. Zaměstnanecký režim tu má podobnou stavbu jako u průmyslových vzorů (přechod práva s pojistkami), ale o něco vyšší sázky: patent trvá dvacet let, může stát miliony a jeho ztráta jedinou přednáškou na konferenci je nevratná. Uvidíme, co je vynález a co ne, jak se liší patent od užitného vzoru, jak probíhá řízení před ÚPV, co přesně říká § 9 zákona o vynálezech o podnikovém vynálezu, jak se počítá odměna původce, co platí pro výzkumné pracovníky a veřejné prostředky a jak zacházet se zlepšovacími návrhy.</a:t>
            </a:r>
          </a:p>
          <a:p/>
          <a:p>
            <a:r>
              <a:rPr lang="cs-CZ"/>
              <a:t>METODIKA: Připomeňte domácí přípravu – § 8–10 a § 23–26 zákona č. 527/1990 Sb. a § 21 zákona č. 478/1992 Sb.</a:t>
            </a:r>
          </a:p>
          <a:p/>
          <a:p>
            <a:r>
              <a:rPr lang="cs-CZ"/>
              <a:t>PŘECHOD: Cíle lekce.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Čtyři výsledky učení. Za prvé vymezit vynález a podmínky patentovatelnosti – novost, vynálezeckou činnost, průmyslovou využitelnost – a rozlišit patent, užitný vzor, zlepšovací návrh a obchodní tajemství. Za druhé popsat řízení před ÚPV: přihlášku, prioritu, předběžný a úplný průzkum, zveřejnění, udělení, zrušení, poplatky. Za třetí aplikovat podnikový vynález podle § 9 a 10 zákona o vynálezech – podmínku „úkolu z pracovního poměru“, oznámení, tříměsíční lhůtu, mlčenlivost, odměnu a dodatečné vypořádání – a totéž u užitných vzorů a zlepšovacích návrhů. Za čtvrté vyřešit praktické situace: publikace před přihláškou, spolupůvodci a externisté, výzkumní pracovníci a veřejná podpora, volba mezi patentem, užitným vzorem a tajemstvím.</a:t>
            </a:r>
          </a:p>
          <a:p/>
          <a:p>
            <a:r>
              <a:rPr lang="cs-CZ"/>
              <a:t>METODIKA: Dnes neřešíme evropský patent, jednotný patent a PCT (L9), zahraniční úpravy zaměstnaneckých vynálezů (L10) ani licenční smlouvy (L11).</a:t>
            </a:r>
          </a:p>
          <a:p/>
          <a:p>
            <a:r>
              <a:rPr lang="cs-CZ"/>
              <a:t>PŘECHOD: Úvodní situace.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Modelová situace. Výzkumnice softwarové firmy v pracovním poměru (náplň práce: výzkum senzorů pro sledování pohybu), vymyslela způsob zpřesnění GPS tras pomocí dat z akcelerometru – mimo projekt, který jí byl přidělen, ale v její odbornosti, v pracovní době a na firemním hardwaru. Firmě nic neoznámila a před čtyřmi měsíci řešení přednesla na konferenci; abstrakt vyšel ve sborníku. Otázka k hlasování: může firma řešení ještě chránit – (a) patentem; (b) jen užitným vzorem; (c) ničím?</a:t>
            </a:r>
          </a:p>
          <a:p/>
          <a:p>
            <a:r>
              <a:rPr lang="cs-CZ"/>
              <a:t>PŘECHOD: Co je vynález.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https://e-sbirka.gov.cz/sb/1990/527; Zákon č. 478/1992 Sb., o užitných vzorech, § 1–6, 8–12, 15, 17, 21, znění od 1. 2. 2022 – https://e-sbirka.gov.cz/sb/1992/478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Patenty se udělují na vynálezy, které jsou nové, jsou výsledkem vynálezecké činnosti a jsou průmyslově využitelné (§ 3 odst. 1 ZV). Novost: vynález není součástí stavu techniky, jímž je vše, k čemu byl přede dnem práva přednosti umožněn přístup veřejnosti písemně, ústně, využíváním nebo jinak (§ 5 odst. 1 a 2) – i vlastní přednáška, článek, prodej, veřejné testování; stavem techniky je i obsah dříve podaných, později zveřejněných přihlášek (odst. 3). Výjimka jen šest měsíců zpět pro zřejmé zneužití vůči přihlašovateli a pro vystavení na úřední výstavě (odst. 5) – žádná obecná ochranná lhůta jako u vzorů (12 měsíců) a užitných vzorů (6 měsíců). Vynálezecká činnost: pro odborníka nevyplývá zřejmým způsobem ze stavu techniky (§ 6); Nejvyšší správní soud připustil určení nejbližšího stavu techniky kombinací znaků více dokumentů, nejsou-li rozporné (8 As 70/2011, č. 2929/2013 Sb. NSS); rozšířený senát uzavřel, že novost i vynálezecká činnost jsou otázky právní bez správního uvážení, soud je přezkoumává v plném rozsahu a může si vyžádat znalecký posudek (7 As 69/2014, č. 3252/2015 Sb. NSS). Průmyslová využitelnost (§ 7). Co není vynálezem: objevy, vědecké teorie, matematické metody, estetické výtvory, plány a pravidla duševní činnosti, her a obchodní činnosti, programy počítačů, podávání informací – vyloučení platí, týká-li se přihláška pouze těchto předmětů (§ 3 odst. 2 a 3) → vynálezy realizované počítačem s technickým účinkem patentovatelné jsou (L9). Chirurgické, terapeutické a diagnostické způsoby nejsou průmyslově využitelné (§ 3 odst. 4). Výluky: veřejný pořádek, odrůdy a plemena, biologické způsoby (§ 4). Původcem je ten, kdo vynález vytvořil vlastní tvůrčí prací; spolupůvodci mají právo v rozsahu podílu (§ 8).</a:t>
            </a:r>
          </a:p>
          <a:p/>
          <a:p>
            <a:r>
              <a:rPr lang="cs-CZ"/>
              <a:t>OTÁZKA PRO STUDENTY: „Výzkumnice řešení popsala v interním reportu pro tým. Je to zpřístupnění veřejnosti?“ OČEKÁVANÁ ODPOVĚĎ: Ne – interní sdělení vázané mlčenlivostí veřejnost nezpřístupňuje; konference ano. TYPICKÁ CHYBA: „ústní přednáška není zveřejnění“.</a:t>
            </a:r>
          </a:p>
          <a:p/>
          <a:p>
            <a:r>
              <a:rPr lang="cs-CZ"/>
              <a:t>PŘECHOD: Čtyři cesty ochrany technického řešení.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https://e-sbirka.gov.cz/sb/1990/527; Nejvyšší správní soud, rozsudek ze dne 26. 8. 2013, č. j. 8 As 70/2011-239, č. 2929/2013 Sb. NSS (nejbližší stav techniky pro posouzení vynálezecké činnosti lze určit kombinací znaků více dokumentů, nejsou-li rozporné) – https://sbirka.nssoud.cz/; Nejvyšší správní soud (rozšířený senát), usnesení ze dne 12. 5. 2015, č. j. 7 As 69/2014-50, č. 3252/2015 Sb. NSS (novost a vynálezecká činnost jsou otázky právní, bez správního uvážení; plný soudní přezkum, případně znalecký posudek) – https://sbirka.nssoud.cz/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Tabulka srovnává čtyři nástroje. Patent: vynález (výrobek, způsob, použití), podmínky novost + vynálezecká činnost + průmyslová využitelnost, úplný průzkum ÚPV, 20 let od podání s ročními udržovacími poplatky (§ 21), žádná obecná ochranná lhůta, zaměstnanecký režim § 9–10 ZV s přiměřenou odměnou. Užitný vzor: technické řešení nové, přesahující rámec pouhé odborné dovednosti (nižší laťka než vynálezecká činnost) a průmyslově využitelné (§ 1 zák. č. 478/1992 Sb.), nelze chránit způsoby výroby a pracovní činnosti (§ 3 písm. c)), registrace bez zkoumání novosti a toho, zda řešení přesahuje rámec pouhé odborné dovednosti (§ 11) – rychlá a levná, 4 roky + 2×3 roky (§ 15), ochranná lhůta 6 měsíců pro vlastní zveřejnění (§ 4 odst. 3), výmaz na návrh kohokoli (§ 17) – ochrana je „nezkoušená“ a slabší v řízení, zaměstnanecký režim obdobně § 9 ZV (§ 21 odst. 2). Zlepšovací návrh: technické, výrobní nebo provozní zdokonalení (§ 72), bez registrace, povinnost nabídnout zaměstnavateli, týká-li se jeho oboru, dvouměsíční lhůta pro smlouvu o přijetí a odměně, jinak volné nakládání (§ 73–74). Obchodní tajemství: konkurenčně významné, určitelné, ocenitelné, běžně nedostupné skutečnosti, u nichž vlastník zajišťuje utajení (§ 504 OZ; L3) – bez registrace, bez časového limitu, bez ochrany proti nezávislému vývoji či reverznímu inženýrství; zaměstnanecký režim nemá – patří tomu, kdo tajemství ovládá; mlčenlivost zaměstnance plyne z § 301 písm. d) ZP a ze smlouvy. Volba: patent pro dlouhodobé, zjistitelné řešení s trhem; užitný vzor pro rychlou ochranu nebo po zveřejnění; tajemství pro procesy nezjistitelné z výrobku; lze kombinovat (patent na zařízení, tajemství na parametry).</a:t>
            </a:r>
          </a:p>
          <a:p/>
          <a:p>
            <a:r>
              <a:rPr lang="cs-CZ"/>
              <a:t>PŘECHOD: Práva z patentu a jejich meze.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https://e-sbirka.gov.cz/sb/1990/527; Zákon č. 478/1992 Sb., o užitných vzorech, § 1–6, 8–12, 15, 17, 21, znění od 1. 2. 2022 – https://e-sbirka.gov.cz/sb/1992/478; Zákon č. 89/2012 Sb., občanský zákoník, § 504 (obchodní tajemství), § 619 a § 629 (promlčení), znění od 1. 1. 2026 – https://e-sbirka.gov.cz/sb/2012/89; Zákon č. 262/2006 Sb., zákoník práce, § 250, 257, 301, 304, 305, znění od 29. 8. 2026 – https://e-sbirka.gov.cz/sb/2006/262; Směrnice EP a Rady (EU) 2016/943 o ochraně nezveřejněného know-how a obchodních informací (obchodního tajemství), čl. 2 odst. 1 – https://eur-lex.europa.eu/legal-content/CS/TXT/?uri=CELEX:32016L0943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Majitel patentu má výlučné právo vynález využívat, poskytnout souhlas jiným nebo patent převést (§ 11 odst. 1); účinky nastávají oznámením o udělení ve Věstníku (odst. 2); za dobu od zveřejnění přihlášky do udělení náleží přihlašovateli přiměřená náhrada od toho, kdo předmět využíval (odst. 3). Rozsah ochrany vymezují patentové nároky, k výkladu slouží popis a výkresy (§ 12). Zákaz přímého využívání: vyrábět, nabízet, uvádět na trh, používat, dovážet či skladovat výrobek; využívat či nabízet způsob; nakládat s výrobkem přímo získaným způsobem; shodné výrobky se za podmínek písm. c) považují za získané chráněným způsobem, dokud se neprokáže opak (§ 13); zákaz nepřímého využívání – dodávání prostředků k podstatnému prvku vynálezu (§ 13a). Licence písemně, účinná vůči třetím osobám zápisem (§ 14); převod písemně se zápisem (§ 15); spolumajitelství podle pravidel o podílovém spoluvlastnictví – licence se souhlasem všech, nároky uplatňuje každý sám (§ 16). Meze: právo předchozího uživatele (§ 17), výjimky – lodě a letadla, individuální příprava léku, neobchodní účely, experimentální účely včetně testů před registrací léčiva (§ 18); nabídka licence komukoli s polovičními udržovacími poplatky (§ 19); nucená licence (nevýlučná, převážně pro domácí trh) při bezdůvodném nevyužívání a odmítnutí řádné nabídky licence – nejdříve po 4 letech od podání nebo 3 letech od udělení, podle toho, co uplyne později – anebo při ohrožení důležitého veřejného zájmu (§ 20). Trvání 20 let od podání s ročními poplatky podle zákona č. 173/2002 Sb. (§ 21); zánik uplynutím, nezaplacením, vzdáním se (§ 22); zrušení ÚPV pro nedostatek patentovatelnosti, nedostatečné vysvětlení, rozšíření nad původní podání nebo chybějící právo na patent – se zpětnou účinností (§ 23).</a:t>
            </a:r>
          </a:p>
          <a:p/>
          <a:p>
            <a:r>
              <a:rPr lang="cs-CZ"/>
              <a:t>PŘÍKLAD: Firma udělí výhradní licenci k patentu investorovi: písemně a zápisem do rejstříku; po 5 letech bez využívání hrozí nucená licence pro konkurenta – licenční smlouva má obsahovat povinnost využívat.</a:t>
            </a:r>
          </a:p>
          <a:p/>
          <a:p>
            <a:r>
              <a:rPr lang="cs-CZ"/>
              <a:t>PŘECHOD: Řízení před ÚPV.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Časová osa řízení. Přihláška vynálezu u ÚPV zahajuje řízení (§ 24 odst. 1); ÚPV je též přijímacím místem pro mezinárodní přihlášky (PCT) a evropské patentové přihlášky (odst. 2 a 3; L9); obsahují-li utajované informace, je třeba je podat u ÚPV a přiložit souhlas NBÚ (odst. 4); správní poplatek. Obsah: původce (§ 25 – na žádost se jméno nezveřejní), jednotnost vynálezu (§ 26 odst. 1), vysvětlení tak jasné a úplné, aby jej odborník mohl uskutečnit (odst. 2); patentové nároky, popis, výkresy, anotace. Podáním vzniká právo přednosti (§ 27 odst. 1); unijní prioritu z první přihlášky (12 měsíců podle Pařížské úmluvy) nutno uplatnit již v přihlášce (odst. 2). Předběžný průzkum: zjevné vady, výluky, nedostatky bránící zveřejnění, poplatky (§ 30). Zveřejnění po 18 měsících od priority (§ 31; dříve na žádost do 12 měsíců), případně s rešeršní zprávou (odst. 3); poté připomínky kohokoli (§ 32). Úplný průzkum na žádost přihlašovatele nebo jiné osoby nejpozději do 36 měsíců od podání, jinak zastavení (§ 33); udělení patentu – přihlašovatel se stává majitelem, patentová listina s uvedením původce, oznámení ve Věstníku (§ 34). Spor o právo na patent přerušuje řízení (§ 28); ÚPV přepíše přihlášku nebo patent podle rozhodnutí soudu (§ 29). Rozklad do jednoho měsíce (§ 68); určovací řízení, zda předmět spadá do rozsahu patentu (§ 67); rejstřík a Věstník (§ 69). Odbočení: přihlašovatel, který již dříve podal patentovou přihlášku se stejným předmětem, může pro přihlášku užitného vzoru žádat přiznání data podání a priority z patentové přihlášky, podá-li ji do 2 měsíců po rozhodnutí o patentové přihlášce, nejdéle do 10 let od jejího podání (§ 10 zák. č. 478/1992 Sb.). Náklady: správní poplatky podle zákona č. 634/2004 Sb. a udržovací poplatky podle zákona č. 173/2002 Sb. – sazby na upv.gov.cz; typická doba řízení několik let. Pro zaměstnavatele: rešerše před přihláškou, strategie priority (CZ přihláška jako prioritní, do 12 měsíců EPO/PCT – L9).</a:t>
            </a:r>
          </a:p>
          <a:p/>
          <a:p>
            <a:r>
              <a:rPr lang="cs-CZ"/>
              <a:t>PŘECHOD: Podnikový vynález – § 9 a 10 ZV.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https://e-sbirka.gov.cz/sb/1990/527; Zákon č. 478/1992 Sb., o užitných vzorech, § 1–6, 8–12, 15, 17, 21, znění od 1. 2. 2022 – https://e-sbirka.gov.cz/sb/1992/478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Schéma § 9 a 10 ZV. Podmínka: původce vytvořil vynález ke splnění úkolu z pracovního poměru, z členského nebo jiného obdobného pracovněprávního vztahu k zaměstnavateli (legislativní zkratka „pracovní poměr“). Účinek: právo na patent přechází na zaměstnavatele, není-li smlouvou stanoveno jinak; právo na původcovství zůstává (§ 9 odst. 1; uvedení původce v přihlášce a patentové listině – § 25, § 34 odst. 3) – technika 2 z lekce 3. Pojistka 1: původce je povinen zaměstnavatele neprodleně písemně vyrozumět a předat podklady potřebné k posouzení (odst. 2). Pojistka 2: neuplatní-li zaměstnavatel do tří měsíců od vyrozumění právo na patent vůči původci, přechází právo zpět na původce; oba jsou v této lhůtě povinni zachovávat mlčenlivost vůči třetím osobám (odst. 3). Pojistka 3: původce má vůči zaměstnavateli, který právo uplatnil, právo na přiměřenou odměnu; rozhodný je technický a hospodářský význam vynálezu a přínos dosažený jeho možným využitím nebo jiným uplatněním, s přihlédnutím k materiálnímu podílu zaměstnavatele a k rozsahu pracovních úkolů původce; při zjevném nepoměru vyplacené odměny k později dosaženému přínosu dodatečné vypořádání (odst. 4). Trvání: práva a povinnosti zůstávají po skončení pracovního poměru nedotčena (§ 10). Rozdíly proti vzorům (§ 13 ZPV): nositelem je zaměstnavatel, nikoli „zadavatel“; mlčenlivost zaměstnavatele netrvá měsíc navíc; odměna má čtyři výslovná kritéria. Rozdíly proti AZ: přechod práva místo výkonu, formality, odměna vždy.</a:t>
            </a:r>
          </a:p>
          <a:p/>
          <a:p>
            <a:r>
              <a:rPr lang="cs-CZ"/>
              <a:t>OTÁZKA PRO STUDENTY: „Zaměstnavatel uplatní právo, ale patent nepřihlásí – nechá vynález jako tajemství. Má původce nárok na odměnu?“ OČEKÁVANÁ ODPOVĚĎ: Ano – nárok vzniká uplatněním práva, ne přihláškou; výše podle přínosu „jiným uplatněním“. TYPICKÁ CHYBA: „bez patentu žádná odměna“.</a:t>
            </a:r>
          </a:p>
          <a:p/>
          <a:p>
            <a:r>
              <a:rPr lang="cs-CZ"/>
              <a:t>PŘECHOD: Co znamená „ke splnění úkolu“.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https://e-sbirka.gov.cz/sb/1990/527; Zákon č. 207/2000 Sb., o ochraně průmyslových vzorů, § 1–19, 23–27, 30–38, znění od 1. 2. 2022 (bez pozdějších novel; k 28. 9. 2026 není v e-Sbírce vyhlášena novela transponující směrnici (EU) 2024/2823) – https://e-sbirka.gov.cz/sb/2000/207; Zákon č. 121/2000 Sb., autorský zákon, znění od 1. 7. 2025 – https://e-sbirka.gov.cz/sb/2000/121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Rozhodující je vazba vynálezu na úkol z pracovního poměru – nikoli místo, doba nebo prostředky. Test (L2): (1) druh práce a náplň – výzkumník senzorů vymýšlející řešení v oboru senzorů plní úkol, i když mimo konkrétní přidělený projekt (výklad – zákon mluví o „úkolu z pracovního poměru“, ne o „úkolu zadaném“); (2) pokyn či zadání – konkretizuje úkol a odstraňuje pochybnosti; (3) vlastní iniciativa mimo náplň – vynález je zaměstnancův, byť vznikl v pracovní době a s prostředky zaměstnavatele; zákon nemá kategorii „vázaného volného vynálezu“ s nabídkovou povinností (jako německý ArbnErfG – L10); zaměstnavatel se může domáhat jen náhrady za zneužití prostředků (§ 250 ZP) a vynález získat smlouvou; souběžně § 304 ZP (vedlejší výdělečná činnost). Materiální podíl zaměstnavatele je kritériem výše odměny (§ 9 odst. 4), nikoli podmínkou přechodu práva. Osobní rozsah: pracovní poměr, DPP/DPČ (jako „jiný obdobný pracovněprávní vztah“ – výklad, L2), členský vztah (družstva); členové orgánů obchodních korporací kryti nejsou (výklad: jejich vztah ke korporaci není pracovněprávní – § 59 ZOK) – na rozdíl od § 58 odst. 10 AZ – proto smlouva o výkonu funkce; agenturní zaměstnanci – zaměstnavatelem je agentura, přechod na uživatele jen smlouvou (výklad). Spolupůvodci (§ 8 odst. 3): právo přechází jen v rozsahu podílu zaměstnance; podíl externisty, studenta nebo zaměstnance jiné firmy zůstává jemu nebo jeho zaměstnavateli → spolumajitelství (§ 16) a smlouva o konsorciu předem. Důkazní otázky: laboratorní deníky, evidence zadání, datované záznamy – spory o právo na patent rozhodují soudy (§ 28–29 ZV; § 6 zák. č. 221/2006 Sb.).</a:t>
            </a:r>
          </a:p>
          <a:p/>
          <a:p>
            <a:r>
              <a:rPr lang="cs-CZ"/>
              <a:t>PŘÍKLAD: Výzkumnice z úvodní situace (náplň: výzkum senzorů) vymyslí kalibraci akcelerometrem mimo přidělený projekt UI: úkol z pracovního poměru splněn (výklad); kdyby vymyslela nový typ kola, byl by vynález její.</a:t>
            </a:r>
          </a:p>
          <a:p/>
          <a:p>
            <a:r>
              <a:rPr lang="cs-CZ"/>
              <a:t>PŘECHOD: Oznámení, lhůta, mlčenlivost.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https://e-sbirka.gov.cz/sb/1990/527; Zákon č. 262/2006 Sb., zákoník práce, § 250, 257, 301, 304, 305, znění od 29. 8. 2026 – https://e-sbirka.gov.cz/sb/2006/262; Zákon č. 121/2000 Sb., autorský zákon, znění od 1. 7. 2025 – https://e-sbirka.gov.cz/sb/2000/121; Zákon č. 221/2006 Sb., o vymáhání práv z průmyslového vlastnictví a ochraně obchodního tajemství, § 4–6, znění od 28. 12. 2018 – https://e-sbirka.gov.cz/sb/2006/221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Časová osa pojistek. Krok 1 – vznik vynálezu: právo přechází na zaměstnavatele ze zákona okamžikem vytvoření, ale podmíněně. Krok 2 – oznámení: původce neprodleně písemně vyrozumí a předá podklady (§ 9 odst. 2); forma: písemně – e-mail nebo datová schránka postačí (výklad), interní formulář doporučen; neoznámení je porušením pracovní povinnosti s odpovědností za škodu (§ 250 ZP), ale lhůta zaměstnavatele nezačne běžet. Krok 3 – tři měsíce: zaměstnavatel posoudí (rešerše, přínos) a uplatní právo vůči původci – forma neupravena, písemné uplatnění s datem doručení nutné pro důkaz; mlčenlivost obou stran vůči třetím osobám (odst. 3) – konference, články i jednání s investory bez NDA jsou porušením. Krok 4a – uplatněno: zaměstnavatel se rozhodne o cestě – přihláška u ÚPV (a do 12 měsíců priority EPO/PCT – L9), užitný vzor, nebo utajení jako obchodní tajemství; uplatnění nezavazuje k přihlášce; původci vzniká nárok na odměnu. Krok 4b – neuplatněno: právo přechází zpět na původce, který může přihlásit sám nebo licencovat; zaměstnavatel pak nemá ani právo předchozího uživatele, protože to předpokládá využívání nezávislé na původci nebo majiteli patentu (§ 17). Krok 5 – po skončení pracovního poměru vše trvá (§ 10): oznámení i odměna; vynálezy „dokončené“ po odchodu, vytvořené však ke splnění úkolu, zůstávají podnikové (výklad – důkazně obtížné).</a:t>
            </a:r>
          </a:p>
          <a:p/>
          <a:p>
            <a:r>
              <a:rPr lang="cs-CZ"/>
              <a:t>UPOZORNĚNÍ: Lhůta tří měsíců běží od vyrozumění, nikoli od vzniku vynálezu; neúplné podklady lhůtu nespouštějí (výklad) – zaměstnavatel má vyžádat doplnění.</a:t>
            </a:r>
          </a:p>
          <a:p/>
          <a:p>
            <a:r>
              <a:rPr lang="cs-CZ"/>
              <a:t>PŘECHOD: Odměna původce.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https://e-sbirka.gov.cz/sb/1990/527; Zákon č. 262/2006 Sb., zákoník práce, § 250, 257, 301, 304, 305, znění od 29. 8. 2026 – https://e-sbirka.gov.cz/sb/2006/262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Nárok vzniká uplatněním práva zaměstnavatelem (§ 9 odst. 4 ZV); kritéria: technický a hospodářský význam vynálezu, přínos dosažený možným využitím nebo jiným uplatněním (výroba, licence, úspora, blokace konkurence, tajemství), materiální podíl zaměstnavatele (laboratoř, tým, náklady) a rozsah pracovních úkolů původce (čím více byl vynález obsahem práce, tím nižší podíl). Dodatečné vypořádání při zjevném nepoměru vyplacené odměny k pozdějšímu přínosu – nárok trvá po celou dobu využívání. Praxe (nikoli právní pravidlo): vnitřní směrnice o odměnách – paušál při uplatnění práva (uznání), další částka při přihlášce či udělení, podíl z přínosu (procento z úspor nebo z licenčních výnosů) s koeficienty podle kritérií; evidence využití pro výpočet; informační povinnost zaměstnavatele o využití je vhodné sjednat, zákon ji výslovně neukládá (výklad). Spory: věcně příslušný je Městský soud v Praze, neboť jde o spor o nárok vycházející z průmyslového vlastnictví (§ 6 odst. 1 písm. a) zák. č. 221/2006 Sb.; srov. NS 30 Cdo 1446/2009 – žaloba o vrácení odměny za užitný vzor); promlčení v obecné tříleté lhůtě (§ 629 OZ), u dodatečného vypořádání od okamžiku, kdy nepoměr nastal (výklad). Daňově je odměna příjmem ze závislé činnosti (praxe – ověřit). Vztah ke mzdě: mzda odměnou není; ujednání, že odměna je zahrnuta ve mzdě, je sporné – § 9 odst. 4 dispozitivnost nepřipouští, na rozdíl od odst. 1 (výklad; obdobně L6). Spolupůvodci: odměna každému v rozsahu podílu. Užitný vzor: obdobně (§ 21 odst. 2 zák. č. 478/1992 Sb.). Zlepšovací návrh: odměna sjednaná ve smlouvě o přijetí (§ 74).</a:t>
            </a:r>
          </a:p>
          <a:p/>
          <a:p>
            <a:r>
              <a:rPr lang="cs-CZ"/>
              <a:t>PŘÍKLAD: Firma uplatní právo na vynález výzkumnice a licencuje jej výrobci hodinek za 2 mil. Kč ročně: odměna podle přínosu (licenční výnos) se zohledněním firemní laboratoře a toho, že výzkum senzorů byl její pracovní náplní; při růstu výnosů dodatečné vypořádání.</a:t>
            </a:r>
          </a:p>
          <a:p/>
          <a:p>
            <a:r>
              <a:rPr lang="cs-CZ"/>
              <a:t>PŘÍKLAD Z JUDIKATURY: Nejvyšší soud, rozsudek ze dne 28. 2. 2011, sp. zn. 30 Cdo 1446/2009: zaměstnavatel žádal vrácení odměny vyplacené technikovi za užitný vzor, který byl později vymazán. Okresní soud použil pracovněprávní předpisy, odvolací soud naopak uzavřel, že nejde o vztah pracovněprávní, ale občanskoprávní. Nejvyšší soud tuto otázku neřešil: oba rozsudky v napadeném rozsahu zrušil, protože jde o spor o nárok vycházející z průmyslového vlastnictví, o němž v prvním stupni nerozhoduje okresní soud, a věc postoupil Krajskému soudu v Ostravě (§ 9 odst. 3 písm. o) o. s. ř. ve znění tehdy účinném). Ustanovením § 6 odst. 1 písm. a) zákona č. 221/2006 Sb., podle něhož v těchto sporech rozhoduje v prvním stupni Městský soud v Praze, se v odůvodnění nezabýval, ačkoli bylo účinné od 1. 1. 2008 a žaloba byla podána 24. 1. 2008. Odměna původce má vlastní zákonný základ (§ 9 odst. 4 ZV; § 21 odst. 2 zákona č. 478/1992 Sb.) – není mzdou, i když vzniká v pracovním poměru (výklad).</a:t>
            </a:r>
          </a:p>
          <a:p/>
          <a:p>
            <a:r>
              <a:rPr lang="cs-CZ"/>
              <a:t>PŘECHOD: Výzkumní pracovníci a veřejné prostředky.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https://e-sbirka.gov.cz/sb/1990/527; Zákon č. 478/1992 Sb., o užitných vzorech, § 1–6, 8–12, 15, 17, 21, znění od 1. 2. 2022 – https://e-sbirka.gov.cz/sb/1992/478; Zákon č. 221/2006 Sb., o vymáhání práv z průmyslového vlastnictví a ochraně obchodního tajemství, § 4–6, znění od 28. 12. 2018 – https://e-sbirka.gov.cz/sb/2006/221; Zákon č. 89/2012 Sb., občanský zákoník, § 504 (obchodní tajemství), § 619 a § 629 (promlčení), znění od 1. 1. 2026 – https://e-sbirka.gov.cz/sb/2012/89; Nejvyšší soud, rozsudek ze dne 28. 2. 2011, sp. zn. 30 Cdo 1446/2009, ECLI:CZ:NS:2011:30.CDO.1446.2009.1 (žaloba zaměstnavatele o vrácení odměny vyplacené původci užitného vzoru po výmazu vzoru je sporem o nárok vycházející z průmyslového vlastnictví; Nejvyšší soud rozsudky okresního i odvolacího soudu v napadeném rozsahu zrušil a věc postoupil Krajskému soudu v Ostravě jako soudu věcně příslušnému v prvním stupni podle § 9 odst. 3 písm. o) o. s. ř. ve znění tehdy účinném; ustanovením § 6 zákona č. 221/2006 Sb., účinným od 1. 1. 2008, se v odůvodnění nezabýval, ač žaloba byla podána 24. 1. 2008; že nejde o vztah pracovněprávní, ale občanskoprávní, uzavřel v téže věci odvolací soud – Nejvyšší soud se k tomu nevyslovil) – text znovu čten 5. 10. 2026 v databázi kraken.slv.cz (https://kraken.slv.cz/30Cdo1446/2009); úřední databáze https://rozhodnuti.nsoud.cz/ byla 3.–5. 10. 2026 nedostupná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Na univerzitách, veřejných výzkumných institucích a ve státních ústavech platí § 9 ZV stejně jako v podniku: akademický pracovník vytvářející vynález ke splnění úkolu z pracovního poměru má oznamovací povinnost, instituce tříměsíční lhůtu a původce nárok na odměnu; vnitřní předpisy o transferu technologií to konkretizují (podíly původců na výnosech jsou obvykle vyšší než v průmyslu – praxe). Veřejná podpora přidává vrstvu: podle § 16 zákona č. 130/2002 Sb. patří práva k výsledkům činnosti, která není veřejnou zakázkou, příjemci, který upraví nakládání vnitřním předpisem (odst. 3); u výsledku veřejné zakázky chránitelného průmyslovým právem musí příjemce uplatnit právo a zajistit ochranu, poskytnout poskytovateli bezplatný přístup a třetím stranám nediskriminační přístup, a ke zveřejnění před přihláškou potřebuje písemný souhlas poskytovatele (odst. 2); u spolupráce podniku s výzkumnou organizací platí varianty rozdělení práv (odst. 4). Od 1. 1. 2027 zákon č. 328/2025 Sb.: zrušuje zákon č. 130/2002 Sb. (§ 101), úpravu práv k výsledkům přenáší do smlouvy o poskytnutí podpory jako povinnou náležitost (§ 64 odst. 2 písm. g)), organizačním složkám státu a státním příspěvkovým organizacím výslovně umožňuje licencovat a postupovat majetková práva nebo jejich výkon k výsledkům bez souhlasu zřizovatele (§ 54 odst. 4), institucionální podporu lze užít na zřízení spin-off (§ 54 odst. 3) a výzkumný pracovník musí informovat o souběžných pracovněprávních vztazích ve vědě a výuce (§ 54 odst. 5). Publikační tlak × novost: publikovat až po podání přihlášky; interní embargo; u projektů zkontrolovat souhlas poskytovatele. Studenti nejsou zaměstnanci: jejich podíl na vynálezu zůstává jim – smlouva (L4 školní dílo analogicky).</a:t>
            </a:r>
          </a:p>
          <a:p/>
          <a:p>
            <a:r>
              <a:rPr lang="cs-CZ"/>
              <a:t>UPOZORNĚNÍ: Rozlišujte platné právo (zák. č. 130/2002 Sb. do 31. 12. 2026) a přijaté právo účinné od 1. 1. 2027 (zák. č. 328/2025 Sb.; vybraná ustanovení již od 1. 9. 2026).</a:t>
            </a:r>
          </a:p>
          <a:p/>
          <a:p>
            <a:r>
              <a:rPr lang="cs-CZ"/>
              <a:t>PŘECHOD: Co zavést a sjednat.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https://e-sbirka.gov.cz/sb/1990/527; Zákon č. 130/2002 Sb., o podpoře výzkumu, experimentálního vývoje a inovací, § 16 odst. 1–4, znění od 1. 1. 2024, účinný do 31. 12. 2026 – https://e-sbirka.gov.cz/sb/2002/130; Zákon č. 328/2025 Sb., o výzkumu, vývoji, inovacích a transferu znalostí, § 54 odst. 3–5 (transfer znalostí, informační povinnost výzkumných pracovníků), § 64 odst. 2 písm. g) (práva k výsledkům ve smlouvě o podpoře), § 101 (zrušení zák. č. 130/2002 Sb.), § 102 (účinnost od 1. 1. 2027; vyjmenovaná ustanovení od 1. 1. 2026, 1. 9. 2026 a 1. 1. 2028) – https://e-sbirka.gov.cz/sb/2025/328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VÝKLAD: Zaměstnavatel – směrnice o nakládání s technickými řešeními: oznamovací formulář (popis, stav techniky, spolupůvodci, podíly, datum), evidence doručení, posouzení do 3 měsíců a písemné uplatnění, rozhodnutí o cestě ochrany, sazebník odměn (paušál při uplatnění, platby při přihlášce a udělení, podíl z přínosu, dodatečné vypořádání), zlepšovatelský program s dvouměsíční lhůtou; publikační politika (embargo do podání přihlášky, kontrola konferenčních příspěvků, NDA s partnery a investory); evidence vynálezů, poplatků a licencí; smlouvy s externisty a univerzitami (konsorciální smlouva: původcovství, podíly, přihlašovatel, náklady, výnosy, publikace); u projektů s veřejnou podporou soulad s § 16 zák. č. 130/2002 Sb. a od 2027 se smlouvou o podpoře; u členů orgánů smlouva o výkonu funkce s úpravou práv k vynálezům (§ 9 ZV na ně podle výkladu nedopadá – L2). Zaměstnanec – původce: oznamovat včas a úplně, vést laboratorní deník, nepublikovat před přihláškou, rozlišovat vlastní tvorbu mimo úkol (písemné potvrzení), sjednat informace o využití pro dodatečné vypořádání, u odchodu připomenout trvání práv (§ 10). Vzor doložky do pracovní smlouvy výzkumníka: „Zaměstnanec oznámí zaměstnavateli vytvoření vynálezu, užitného vzoru nebo zlepšovacího návrhu na formuláři …; zaměstnavatel uplatní právo písemně do 3 měsíců; odměna se řídí směrnicí č. …; zaměstnanec nezveřejní technické řešení před podáním přihlášky nebo bez písemného souhlasu zaměstnavatele.“ Vnitřní předpis smí práva přiznat a proces konkretizovat, nikoli uložit povinnosti nad zákon (§ 305 ZP) – oznamovací a publikační povinnosti plynou ze zákona (§ 9 odst. 2 a 3 ZV; § 301 písm. d) ZP) a konkretizovat je lze.</a:t>
            </a:r>
          </a:p>
          <a:p/>
          <a:p>
            <a:r>
              <a:rPr lang="cs-CZ"/>
              <a:t>PŘECHOD: Vraťme se k přednášce z úvodu lekce.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https://e-sbirka.gov.cz/sb/1990/527; Zákon č. 262/2006 Sb., zákoník práce, § 250, 257, 301, 304, 305, znění od 29. 8. 2026 – https://e-sbirka.gov.cz/sb/2006/262; Zákon č. 130/2002 Sb., o podpoře výzkumu, experimentálního vývoje a inovací, § 16 odst. 1–4, znění od 1. 1. 2024, účinný do 31. 12. 2026 – https://e-sbirka.gov.cz/sb/2002/130; Zákon č. 328/2025 Sb., o výzkumu, vývoji, inovacích a transferu znalostí, § 54 odst. 3–5 (transfer znalostí, informační povinnost výzkumných pracovníků), § 64 odst. 2 písm. g) (práva k výsledkům ve smlouvě o podpoře), § 101 (zrušení zák. č. 130/2002 Sb.), § 102 (účinnost od 1. 1. 2027; vyjmenovaná ustanovení od 1. 1. 2026, 1. 9. 2026 a 1. 1. 2028) – https://e-sbirka.gov.cz/sb/2025/328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cs-CZ"/>
              <a:t>METODIKA: Vraťte se k hlasování ze snímku 3 a hlasujte znovu.</a:t>
            </a:r>
          </a:p>
          <a:p/>
          <a:p>
            <a:r>
              <a:rPr lang="cs-CZ"/>
              <a:t>ŘEŠENÍ: Správně (b), s podmínkami. Patent je ztracen: zveřejnění na konferenci je součástí stavu techniky (§ 5 odst. 2 ZV) a obecná ochranná lhůta neexistuje – šest měsíců platí jen pro zřejmé zneužití a úřední výstavy (§ 5 odst. 5); užitný vzor má šestiměsíční ochrannou lhůtu pro vlastní zveřejnění (§ 4 odst. 3 zák. č. 478/1992 Sb.) – zbývají dva měsíce –, ale lze jej získat jen na zařízení, nikoli na způsob či program (§ 2 písm. d), § 3 písm. c)); právo na něj přešlo na firmu, která je musí do tří měsíců od vyrozumění vůči výzkumnici uplatnit (§ 9 odst. 1 a 3 ZV obdobně, § 21 odst. 2); vyrozumění však dosud neproběhlo, takže tříměsíční lhůta zaměstnavatele neběží (§ 9 odst. 2 a 3), a podíl případného spolupůvodce, který není jejím zaměstnancem, by musela vyřešit smlouvou; nezveřejněné detaily zůstávají obchodním tajemstvím; kód je zaměstnaneckým dílem. Výzkumnici vznikne po uplatnění nárok na odměnu; firma může uplatnit škodu za porušení oznamovací povinnosti, její započtení proti odměně je však sporné (výklad; snímek 11). TYPICKÁ CHYBA: „konference nevadí, máme rok jako u vzorů“.</a:t>
            </a:r>
          </a:p>
          <a:p/>
          <a:p>
            <a:r>
              <a:rPr lang="cs-CZ"/>
              <a:t>OTÁZKA K DISKUSI: „Změnilo by se něco, kdyby výzkumnice řešení oznámila před konferencí a firma tři měsíce mlčela?“ OČEKÁVANÁ ODPOVĚĎ: Právo by přešlo zpět na výzkumnici (§ 9 odst. 3) – přednáška by pak byla jejím rozhodnutím, patent ztracen pro všechny, užitný vzor by mohla přihlásit sama; firma by neměla ani právo předchozího uživatele, které předpokládá využívání nezávislé na původci (§ 17); poučení pro zaměstnavatele: hlídat lhůtu, pro zaměstnance: oznamovat.</a:t>
            </a:r>
          </a:p>
          <a:p/>
          <a:p>
            <a:r>
              <a:rPr lang="cs-CZ"/>
              <a:t>ZÁVĚR: Samostudium a přípravu na lekci 9 uvádí rámeček na snímku; stav pramenů, citace a literatura následují.</a:t>
            </a:r>
          </a:p>
          <a:p/>
          <a:p>
            <a:r>
              <a:rPr lang="cs-CZ"/>
              <a:t>ZDROJE: Zákon č. 527/1990 Sb., o vynálezech a zlepšovacích návrzích, § 2–13, 14–23, 24–35, 67–69, 72–75, znění od 1. 2. 2022 – https://e-sbirka.gov.cz/sb/1990/527; Zákon č. 478/1992 Sb., o užitných vzorech, § 1–6, 8–12, 15, 17, 21, znění od 1. 2. 2022 – https://e-sbirka.gov.cz/sb/1992/478</a:t>
            </a:r>
          </a:p>
          <a:p/>
          <a:p>
            <a:r>
              <a:rPr lang="cs-CZ"/>
              <a:t>K PRAMENŮM: Předpisy citovány ve znění k 28. 9. 2026 (ZV a zákon o užitných vzorech od 1. 2. 2022; zák. č. 221/2006 Sb. od 28. 12. 2018; zák. č. 130/2002 Sb. do 31. 12. 2026; zák. č. 328/2025 Sb. účinný od 1. 1. 2027, vybraná ustanovení dříve). Judikatura NSS podle Sbírky rozhodnutí NSS; NS 30 Cdo 1446/2009 ověřeno dříve v databázi NS; text znovu čten 5. 10. 2026 a popis rozhodnutí zpřesněn (Nejvyšší soud řešil věcnou příslušnost, nikoli pracovněprávní povahu vztahu). Literatura: Jakl 2017 (průmyslová práva, řízení před ÚPV).</a:t>
            </a:r>
          </a:p>
          <a:p/>
          <a:p>
            <a:r>
              <a:rPr lang="cs-CZ"/>
              <a:t>ZKRATKY UŽITÉ NA SNÍMCÍCH: AZ – zákon č. 121/2000 Sb., autorský zákon; ZV – zákon č. 527/1990 Sb., o vynálezech a zlepšovacích návrzích; ZPV – zákon č. 207/2000 Sb., o ochraně průmyslových vzorů; OZ – zákon č. 89/2012 Sb., občanský zákoník; ZP – zákon č. 262/2006 Sb., zákoník práce; PCT – Smlouva o patentové spolupráci (č. 296/1991 Sb.); ArbnErfG – německý zákon o zaměstnaneckých vynálezech (Gesetz über Arbeitnehmererfindungen); ÚPV – Úřad průmyslového vlastnictví; EPO – Evropský patentový úřad; NS – Nejvyšší soud; NSS – Nejvyšší správní soud; NDA – dohoda o mlčenlivosti (non-disclosure agreement).</a:t>
            </a:r>
          </a:p>
          <a:p/>
          <a:p>
            <a:r>
              <a:rPr lang="cs-CZ"/>
              <a:t>LITERATURA K SAMOSTUDIU:</a:t>
            </a:r>
          </a:p>
          <a:p>
            <a:r>
              <a:rPr lang="cs-CZ"/>
              <a:t>– JAKL, L. Duševní vlastnictví a jeho právní ochrana. 2. vyd. Praha: Metropolitan University Prague Press, 2017.</a:t>
            </a:r>
          </a:p>
          <a:p>
            <a:r>
              <a:rPr lang="cs-CZ"/>
              <a:t>(Bibliografické údaje literatury převzaty z charakteristiky předmětu; obsah publikace nebyl v této lekci citován.)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1540E11-6C50-40B5-ED84-651C0E2EBF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96" y="0"/>
            <a:ext cx="12272394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2048376"/>
            <a:ext cx="9144000" cy="2387600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3A880A5-CC4C-E83E-2A77-2EAA9E5DF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079" y="4712599"/>
            <a:ext cx="9144000" cy="112940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10" name="Obrázek 9" descr="Obsah obrázku Písmo, Grafika, text, grafický design&#10;&#10;Popis byl vytvořen automaticky">
            <a:extLst>
              <a:ext uri="{FF2B5EF4-FFF2-40B4-BE49-F238E27FC236}">
                <a16:creationId xmlns:a16="http://schemas.microsoft.com/office/drawing/2014/main" id="{4917296F-2561-2C95-0483-5A5B579659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79" y="678863"/>
            <a:ext cx="3430380" cy="70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8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ředěl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968500"/>
            <a:ext cx="5712621" cy="4359776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3CF39BF-5858-1FA2-AE20-3D36635417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0802" y="627538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29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ředěl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968500"/>
            <a:ext cx="5712621" cy="4359776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ACBBC27-DDEA-6C5A-8ACF-67EDD56D8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826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1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Závě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692776"/>
            <a:ext cx="9144000" cy="1304424"/>
          </a:xfrm>
        </p:spPr>
        <p:txBody>
          <a:bodyPr anchor="t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3A880A5-CC4C-E83E-2A77-2EAA9E5DF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079" y="3848999"/>
            <a:ext cx="9144000" cy="82460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B2BB669-96AF-C460-0644-D9B33EBD9D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826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9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C78FD6-2722-2821-10E5-2E697D7B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97FA54-5776-58AE-AEC4-FAE86FE9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1D0EC9-522E-7760-9533-ED823A8D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7BEC56-EE77-297B-48FC-43CFAD8E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8885C40-6A50-FFD6-B978-4E000D35B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2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C78FD6-2722-2821-10E5-2E697D7B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97FA54-5776-58AE-AEC4-FAE86FE9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FontTx/>
              <a:buNone/>
              <a:defRPr/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/>
            </a:lvl2pPr>
            <a:lvl3pPr marL="177800" indent="-177800">
              <a:lnSpc>
                <a:spcPct val="100000"/>
              </a:lnSpc>
              <a:defRPr/>
            </a:lvl3pPr>
            <a:lvl4pPr marL="355600" indent="-177800">
              <a:lnSpc>
                <a:spcPct val="100000"/>
              </a:lnSpc>
              <a:defRPr/>
            </a:lvl4pPr>
            <a:lvl5pPr marL="533400" indent="-177800">
              <a:lnSpc>
                <a:spcPct val="100000"/>
              </a:lnSpc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3564D70-284F-88A1-FC08-29E63F8319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B1E62B60-5FB1-9381-00CF-C665EB00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D7E0B353-40A5-48F9-C049-D884C8120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0907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6898E9-BDDF-2C46-A65A-B5D157FB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9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8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BF45EE8-2365-24C4-6E7D-F72C293DBA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id="{77ECF020-D996-697F-4779-13801850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D1159978-FAB9-CBE7-228C-DA9796E0D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567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6898E9-BDDF-2C46-A65A-B5D157FB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9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8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CCBA954-9BEE-4D3C-C0ED-19047D66F1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id="{406CC1D3-5C60-B944-EDE9-263819023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0D240CD1-21EB-CFB6-BC30-937FEEEB1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6902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ázek a pop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8" y="647700"/>
            <a:ext cx="8331201" cy="5529263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71000" y="1825625"/>
            <a:ext cx="2374900" cy="4351338"/>
          </a:xfrm>
        </p:spPr>
        <p:txBody>
          <a:bodyPr anchor="b">
            <a:normAutofit/>
          </a:bodyPr>
          <a:lstStyle>
            <a:lvl1pPr marL="0" indent="0">
              <a:buNone/>
              <a:defRPr sz="1500" b="0"/>
            </a:lvl1pPr>
            <a:lvl2pPr marL="0" indent="0">
              <a:buNone/>
              <a:defRPr sz="1500"/>
            </a:lvl2pPr>
            <a:lvl3pPr marL="176400" indent="-176400">
              <a:defRPr sz="1500"/>
            </a:lvl3pPr>
            <a:lvl4pPr marL="356400" indent="-176400">
              <a:defRPr sz="1500"/>
            </a:lvl4pPr>
            <a:lvl5pPr marL="532800" indent="-176400">
              <a:defRPr sz="15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8ECC450-B476-55C6-13E7-241DFDEEE9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8818" y="6456560"/>
            <a:ext cx="1370861" cy="286357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F0E1EB24-A4FD-400D-F98D-FB4FA8304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5C645297-7913-9A99-1FD0-28864B281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465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á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7975" y="1485900"/>
            <a:ext cx="6477000" cy="4643438"/>
          </a:xfrm>
        </p:spPr>
        <p:txBody>
          <a:bodyPr/>
          <a:lstStyle>
            <a:lvl1pPr marL="0" indent="0">
              <a:lnSpc>
                <a:spcPct val="108000"/>
              </a:lnSpc>
              <a:buNone/>
              <a:defRPr/>
            </a:lvl1pPr>
            <a:lvl2pPr marL="0" indent="0">
              <a:buNone/>
              <a:defRPr sz="1700">
                <a:solidFill>
                  <a:schemeClr val="accent1"/>
                </a:solidFill>
              </a:defRPr>
            </a:lvl2pPr>
            <a:lvl3pPr marL="0" indent="0">
              <a:buNone/>
              <a:defRPr sz="1700"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6896127-A932-05AF-19AA-A3EF7B493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id="{3090B9CC-DBE2-DF80-DD04-267F4BDD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201E28EC-073B-84AF-FF8E-979B5D3D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958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7ABA3B-E3F6-9A92-9135-4EE08586C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812DFB0-A8C7-0073-6389-FF363AEF1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011D1AA5-5182-C810-225E-97E45E4F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BFC91CA1-2364-05B0-0F04-690A1C5B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4423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9438A86-4A25-73CF-7171-B61A241DD7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25276"/>
            <a:ext cx="2743200" cy="365125"/>
          </a:xfrm>
          <a:prstGeom prst="rect">
            <a:avLst/>
          </a:prstGeom>
        </p:spPr>
        <p:txBody>
          <a:bodyPr/>
          <a:lstStyle/>
          <a:p>
            <a:fld id="{1A945517-90B0-4E61-B5DD-AC2B75BAD2CB}" type="datetime1">
              <a:rPr lang="cs-CZ" smtClean="0"/>
              <a:t>24.01.2025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01D3696-2239-C380-C5DC-7A40F1D888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CA22F0A3-7A6F-26D0-F7E4-38F90D636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70A463D7-59BA-DD1A-EE96-881BA846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49060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1818620-6694-CE30-09D5-0385EC1EA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717550"/>
            <a:ext cx="10706099" cy="86786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A359F36-CC92-C5E0-1D93-EB04F26AA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00" y="1825625"/>
            <a:ext cx="107061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D416615-ACE9-1166-FF1A-B39597AF4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62E3233-1704-433C-8B0E-4C03A48D4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00" y="6420491"/>
            <a:ext cx="27243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B52155B1-7D35-8CBF-21B4-8799EABA85C0}"/>
              </a:ext>
            </a:extLst>
          </p:cNvPr>
          <p:cNvSpPr txBox="1"/>
          <p:nvPr userDrawn="1"/>
        </p:nvSpPr>
        <p:spPr>
          <a:xfrm>
            <a:off x="337165" y="6498434"/>
            <a:ext cx="36870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cs-CZ" sz="1100" dirty="0">
                <a:solidFill>
                  <a:schemeClr val="tx2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03397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6" r:id="rId4"/>
    <p:sldLayoutId id="2147483650" r:id="rId5"/>
    <p:sldLayoutId id="2147483660" r:id="rId6"/>
    <p:sldLayoutId id="2147483652" r:id="rId7"/>
    <p:sldLayoutId id="2147483661" r:id="rId8"/>
    <p:sldLayoutId id="2147483662" r:id="rId9"/>
    <p:sldLayoutId id="2147483663" r:id="rId10"/>
    <p:sldLayoutId id="2147483654" r:id="rId11"/>
    <p:sldLayoutId id="214748365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2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Duševní vlastnictví v pracovněprávních vztazích</a:t>
            </a:r>
          </a:p>
          <a:p>
            <a:r>
              <a:rPr sz="2200" lang="cs-CZ"/>
              <a:t>Lekce 8 · Podnikové vynálezy a řízení před ÚPV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b="1" lang="cs-CZ"/>
              <a:t>JUDr. Ján Matejka, Ph.D.</a:t>
            </a:r>
          </a:p>
          <a:p>
            <a:r>
              <a:rPr sz="1200" lang="cs-CZ"/>
              <a:t>CEVRO Univerzita · 60 minut (úvodní situace, výklad, diskuse) · právní stav k 28. 9. 2026</a:t>
            </a:r>
          </a:p>
        </p:txBody>
      </p:sp>
      <p:sp>
        <p:nvSpPr>
          <p:cNvPr id="4" name="Datum"/>
          <p:cNvSpPr txBox="1"/>
          <p:nvPr/>
        </p:nvSpPr>
        <p:spPr>
          <a:xfrm>
            <a:off x="649288" y="5994401"/>
            <a:ext cx="1244600" cy="246221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00">
                <a:solidFill>
                  <a:srgbClr val="FFFFFF"/>
                </a:solidFill>
              </a:rPr>
              <a:t>28 | 9 |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Cíle lekce: technické řešení v podniku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lang="cs-CZ"/>
              <a:t>Po této lekci dokážete</a:t>
            </a:r>
          </a:p>
          <a:p>
            <a:pPr lvl="2"/>
            <a:r>
              <a:rPr sz="1600" b="1" lang="cs-CZ"/>
              <a:t>Vymezit</a:t>
            </a:r>
            <a:r>
              <a:rPr sz="1600" lang="cs-CZ"/>
              <a:t> vynález a podmínky patentovatelnosti – novost, vynálezeckou činnost, průmyslovou využitelnost (§ 3–7 ZV) – a odlišit patent, užitný vzor, zlepšovací návrh a obchodní tajemství</a:t>
            </a:r>
          </a:p>
          <a:p>
            <a:pPr lvl="2"/>
            <a:r>
              <a:rPr sz="1600" b="1" lang="cs-CZ"/>
              <a:t>Popsat</a:t>
            </a:r>
            <a:r>
              <a:rPr sz="1600" lang="cs-CZ"/>
              <a:t> řízení před ÚPV: přihlášku, prioritu, zveřejnění, průzkum, udělení, zrušení, poplatky (§ 24–35, § 67–69 ZV; zák. č. 478/1992 Sb.)</a:t>
            </a:r>
          </a:p>
          <a:p>
            <a:pPr lvl="2"/>
            <a:r>
              <a:rPr sz="1600" b="1" lang="cs-CZ"/>
              <a:t>Aplikovat</a:t>
            </a:r>
            <a:r>
              <a:rPr sz="1600" lang="cs-CZ"/>
              <a:t> podnikový vynález (§ 9–10 ZV): úkol z pracovního poměru, písemné oznámení, tříměsíční lhůtu, mlčenlivost, přiměřenou odměnu a dodatečné vypořádání – i u užitných vzorů (§ 21 odst. 2) a zlepšovacích návrhů (§ 72–74)</a:t>
            </a:r>
          </a:p>
          <a:p>
            <a:pPr lvl="2"/>
            <a:r>
              <a:rPr sz="1600" b="1" lang="cs-CZ"/>
              <a:t>Vyřešit</a:t>
            </a:r>
            <a:r>
              <a:rPr sz="1600" lang="cs-CZ"/>
              <a:t> praktické situace: publikace před přihláškou, spolupůvodci a externisté, výzkumní pracovníci a veřejná podpora, volba mezi patentem, užitným vzorem a tajemstvím</a:t>
            </a:r>
          </a:p>
          <a:p>
            <a:pPr lvl="1">
              <a:spcBef>
                <a:spcPts val="1400"/>
              </a:spcBef>
            </a:pPr>
            <a:r>
              <a:rPr sz="1500" lang="cs-CZ"/>
              <a:t>Dnes neřešíme evropský a jednotný patent, PCT (L9), zahraniční úpravy zaměstnaneckých vynálezů (L10) ani licenční smlouvy (L11).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E7B8-14E4-40D7-A61B-0B8B6EDFF9A7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Úvodní situace: přednáška před čtyřmi měsíci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lang="cs-CZ"/>
              <a:t>Softwarová firma (modelová situace)</a:t>
            </a:r>
          </a:p>
          <a:p>
            <a:pPr lvl="2"/>
            <a:r>
              <a:rPr lang="cs-CZ" b="1"/>
              <a:t>Výzkumnice</a:t>
            </a:r>
            <a:r>
              <a:rPr lang="cs-CZ"/>
              <a:t> (pracovní poměr, náplň práce: výzkum senzorů pro sledování pohybu) vymyslela způsob zpřesnění GPS tras pomocí dat z akcelerometru a zařízení, které jej provádí</a:t>
            </a:r>
          </a:p>
          <a:p>
            <a:pPr lvl="2"/>
            <a:r>
              <a:rPr lang="cs-CZ"/>
              <a:t>Vzniklo </a:t>
            </a:r>
            <a:r>
              <a:rPr b="1" lang="cs-CZ"/>
              <a:t>mimo přidělený projekt</a:t>
            </a:r>
            <a:r>
              <a:rPr lang="cs-CZ"/>
              <a:t> (uživatelské rozhraní), ale v její odbornosti, v pracovní době a na firemním hardwaru</a:t>
            </a:r>
          </a:p>
          <a:p>
            <a:pPr lvl="2"/>
            <a:r>
              <a:rPr lang="cs-CZ"/>
              <a:t>Firmě </a:t>
            </a:r>
            <a:r>
              <a:rPr b="1" lang="cs-CZ"/>
              <a:t>nic neoznámila</a:t>
            </a:r>
            <a:r>
              <a:rPr lang="cs-CZ"/>
              <a:t>; před </a:t>
            </a:r>
            <a:r>
              <a:rPr b="1" lang="cs-CZ"/>
              <a:t>čtyřmi měsíci</a:t>
            </a:r>
            <a:r>
              <a:rPr lang="cs-CZ"/>
              <a:t> řešení přednesla na konferenci, abstrakt vyšel ve sborníku</a:t>
            </a:r>
          </a:p>
          <a:p>
            <a:pPr lvl="1">
              <a:spcBef>
                <a:spcPts val="1400"/>
              </a:spcBef>
            </a:pPr>
            <a:r>
              <a:rPr sz="1700" b="1" lang="cs-CZ"/>
              <a:t>Může firma řešení ještě chránit? (a) patentem · (b) jen užitným vzorem · (c) ničím. Hlasujte; vrátíme se k tomu na konci.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619A-AB2C-407B-B3DE-DB6C96202EC3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Co je vynález: tři podmínky a výluky</a:t>
            </a:r>
          </a:p>
        </p:txBody>
      </p:sp>
      <p:sp>
        <p:nvSpPr>
          <p:cNvPr id="3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4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B6D0B-0F09-4B18-BE14-227CA3BC5097}" type="slidenum">
              <a:rPr lang="cs-CZ"/>
              <a:t>1</a:t>
            </a:fld>
            <a:endParaRPr lang="cs-CZ"/>
          </a:p>
        </p:txBody>
      </p:sp>
      <p:sp>
        <p:nvSpPr>
          <p:cNvPr id="5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  <p:sp>
        <p:nvSpPr>
          <p:cNvPr id="6" name="Blok"/>
          <p:cNvSpPr/>
          <p:nvPr/>
        </p:nvSpPr>
        <p:spPr>
          <a:xfrm>
            <a:off x="649224" y="1691640"/>
            <a:ext cx="5303520" cy="50292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300" b="1" lang="cs-CZ">
                <a:solidFill>
                  <a:srgbClr val="FFFFFF"/>
                </a:solidFill>
              </a:rPr>
              <a:t>PODMÍNKY PATENTOVATELNOSTI</a:t>
            </a:r>
            <a:r>
              <a:rPr sz="1300" lang="cs-CZ">
                <a:solidFill>
                  <a:srgbClr val="FFFFFF"/>
                </a:solidFill>
              </a:rPr>
              <a:t> (§ 3 odst. 1, § 5–7 ZV)</a:t>
            </a:r>
          </a:p>
        </p:txBody>
      </p:sp>
      <p:sp>
        <p:nvSpPr>
          <p:cNvPr id="7" name="Blok"/>
          <p:cNvSpPr/>
          <p:nvPr/>
        </p:nvSpPr>
        <p:spPr>
          <a:xfrm>
            <a:off x="649224" y="2240280"/>
            <a:ext cx="5303520" cy="20574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150" lang="cs-CZ">
                <a:solidFill>
                  <a:srgbClr val="000000"/>
                </a:solidFill>
              </a:rPr>
              <a:t>• </a:t>
            </a:r>
            <a:r>
              <a:rPr sz="1150" b="1" lang="cs-CZ">
                <a:solidFill>
                  <a:srgbClr val="000000"/>
                </a:solidFill>
              </a:rPr>
              <a:t>novost</a:t>
            </a:r>
            <a:r>
              <a:rPr sz="1150" lang="cs-CZ">
                <a:solidFill>
                  <a:srgbClr val="000000"/>
                </a:solidFill>
              </a:rPr>
              <a:t> – není součástí stavu techniky = vše zpřístupněné veřejnosti před prioritou písemně, ústně, využíváním i jinak (§ 5 odst. 1–2); i vlastní přednáška či článek</a:t>
            </a:r>
          </a:p>
          <a:p>
            <a:pPr algn="l"/>
            <a:r>
              <a:rPr sz="1150" lang="cs-CZ">
                <a:solidFill>
                  <a:srgbClr val="000000"/>
                </a:solidFill>
              </a:rPr>
              <a:t>• </a:t>
            </a:r>
            <a:r>
              <a:rPr sz="1150" b="1" lang="cs-CZ">
                <a:solidFill>
                  <a:srgbClr val="000000"/>
                </a:solidFill>
              </a:rPr>
              <a:t>vynálezecká činnost</a:t>
            </a:r>
            <a:r>
              <a:rPr sz="1150" lang="cs-CZ">
                <a:solidFill>
                  <a:srgbClr val="000000"/>
                </a:solidFill>
              </a:rPr>
              <a:t> – pro odborníka nevyplývá zřejmě ze stavu techniky (§ 6); nejbližší stav techniky i kombinací dokumentů (NSS 8 As 70/2011)</a:t>
            </a:r>
          </a:p>
          <a:p>
            <a:pPr algn="l"/>
            <a:r>
              <a:rPr sz="1150" lang="cs-CZ">
                <a:solidFill>
                  <a:srgbClr val="000000"/>
                </a:solidFill>
              </a:rPr>
              <a:t>• </a:t>
            </a:r>
            <a:r>
              <a:rPr sz="1150" b="1" lang="cs-CZ">
                <a:solidFill>
                  <a:srgbClr val="000000"/>
                </a:solidFill>
              </a:rPr>
              <a:t>průmyslová využitelnost</a:t>
            </a:r>
            <a:r>
              <a:rPr sz="1150" lang="cs-CZ">
                <a:solidFill>
                  <a:srgbClr val="000000"/>
                </a:solidFill>
              </a:rPr>
              <a:t> (§ 7)</a:t>
            </a:r>
          </a:p>
        </p:txBody>
      </p:sp>
      <p:sp>
        <p:nvSpPr>
          <p:cNvPr id="8" name="Blok"/>
          <p:cNvSpPr/>
          <p:nvPr/>
        </p:nvSpPr>
        <p:spPr>
          <a:xfrm>
            <a:off x="6236208" y="1691640"/>
            <a:ext cx="5303520" cy="502920"/>
          </a:xfrm>
          <a:prstGeom prst="roundRect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300" b="1" lang="cs-CZ">
                <a:solidFill>
                  <a:srgbClr val="FFFFFF"/>
                </a:solidFill>
              </a:rPr>
              <a:t>CO VYNÁLEZEM NENÍ</a:t>
            </a:r>
            <a:r>
              <a:rPr sz="1300" lang="cs-CZ">
                <a:solidFill>
                  <a:srgbClr val="FFFFFF"/>
                </a:solidFill>
              </a:rPr>
              <a:t> (§ 3 odst. 2–4, § 4 ZV)</a:t>
            </a:r>
          </a:p>
        </p:txBody>
      </p:sp>
      <p:sp>
        <p:nvSpPr>
          <p:cNvPr id="9" name="Blok"/>
          <p:cNvSpPr/>
          <p:nvPr/>
        </p:nvSpPr>
        <p:spPr>
          <a:xfrm>
            <a:off x="6236208" y="2240280"/>
            <a:ext cx="5303520" cy="20574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150" lang="cs-CZ">
                <a:solidFill>
                  <a:srgbClr val="000000"/>
                </a:solidFill>
              </a:rPr>
              <a:t>• objevy, vědecké teorie, matematické metody · estetické výtvory · plány, pravidla a způsoby duševní činnosti, her a obchodní činnosti · </a:t>
            </a:r>
            <a:r>
              <a:rPr sz="1150" b="1" lang="cs-CZ">
                <a:solidFill>
                  <a:srgbClr val="000000"/>
                </a:solidFill>
              </a:rPr>
              <a:t>programy počítačů</a:t>
            </a:r>
            <a:r>
              <a:rPr sz="1150" lang="cs-CZ">
                <a:solidFill>
                  <a:srgbClr val="000000"/>
                </a:solidFill>
              </a:rPr>
              <a:t> · podávání informací</a:t>
            </a:r>
          </a:p>
          <a:p>
            <a:pPr algn="l"/>
            <a:r>
              <a:rPr sz="1150" lang="cs-CZ">
                <a:solidFill>
                  <a:srgbClr val="000000"/>
                </a:solidFill>
              </a:rPr>
              <a:t>• vyloučeno jen, týká-li se přihláška </a:t>
            </a:r>
            <a:r>
              <a:rPr sz="1150" b="1" lang="cs-CZ">
                <a:solidFill>
                  <a:srgbClr val="000000"/>
                </a:solidFill>
              </a:rPr>
              <a:t>pouze</a:t>
            </a:r>
            <a:r>
              <a:rPr sz="1150" lang="cs-CZ">
                <a:solidFill>
                  <a:srgbClr val="000000"/>
                </a:solidFill>
              </a:rPr>
              <a:t> těchto předmětů (odst. 3) → technický vynález realizovaný počítačem patentovatelný je (L9)</a:t>
            </a:r>
          </a:p>
          <a:p>
            <a:pPr algn="l"/>
            <a:r>
              <a:rPr sz="1150" lang="cs-CZ">
                <a:solidFill>
                  <a:srgbClr val="000000"/>
                </a:solidFill>
              </a:rPr>
              <a:t>• chirurgické, terapeutické a diagnostické způsoby (odst. 4)</a:t>
            </a:r>
          </a:p>
          <a:p>
            <a:pPr algn="l"/>
            <a:r>
              <a:rPr sz="1150" lang="cs-CZ">
                <a:solidFill>
                  <a:srgbClr val="000000"/>
                </a:solidFill>
              </a:rPr>
              <a:t>• výluky: veřejný pořádek, odrůdy a plemena, biologické způsoby (§ 4)</a:t>
            </a:r>
          </a:p>
        </p:txBody>
      </p:sp>
      <p:sp>
        <p:nvSpPr>
          <p:cNvPr id="10" name="Blok"/>
          <p:cNvSpPr/>
          <p:nvPr/>
        </p:nvSpPr>
        <p:spPr>
          <a:xfrm>
            <a:off x="649224" y="4434840"/>
            <a:ext cx="10890504" cy="73152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200" lang="cs-CZ">
                <a:solidFill>
                  <a:srgbClr val="FFFFFF"/>
                </a:solidFill>
              </a:rPr>
              <a:t>Novost i vynálezecká činnost jsou </a:t>
            </a:r>
            <a:r>
              <a:rPr sz="1200" lang="cs-CZ" b="1">
                <a:solidFill>
                  <a:srgbClr val="FFFFFF"/>
                </a:solidFill>
              </a:rPr>
              <a:t>otázky právní</a:t>
            </a:r>
            <a:r>
              <a:rPr sz="1200" lang="cs-CZ">
                <a:solidFill>
                  <a:srgbClr val="FFFFFF"/>
                </a:solidFill>
              </a:rPr>
              <a:t> bez správního uvážení ÚPV – soud je přezkoumává v plném rozsahu, případně se znaleckým posudkem (rozšířený senát NSS 7 As 69/2014, č. 3252/2015 Sb. NSS). Původcem je ten, kdo vynález vytvořil vlastní tvůrčí prací (§ 8); spolupůvodci: snímek 9.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Čtyři cesty ochrany technického řešení</a:t>
            </a:r>
          </a:p>
        </p:txBody>
      </p:sp>
      <p:sp>
        <p:nvSpPr>
          <p:cNvPr id="3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4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38417-35A1-46F7-BAF6-08E39B638F28}" type="slidenum">
              <a:rPr lang="cs-CZ"/>
              <a:t>1</a:t>
            </a:fld>
            <a:endParaRPr lang="cs-CZ"/>
          </a:p>
        </p:txBody>
      </p:sp>
      <p:sp>
        <p:nvSpPr>
          <p:cNvPr id="5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  <p:graphicFrame>
        <p:nvGraphicFramePr>
          <p:cNvPr id="6" name="Tabulka"/>
          <p:cNvGraphicFramePr>
            <a:graphicFrameLocks noGrp="1"/>
          </p:cNvGraphicFramePr>
          <p:nvPr/>
        </p:nvGraphicFramePr>
        <p:xfrm>
          <a:off x="649224" y="1691640"/>
          <a:ext cx="10881360" cy="4389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63040"/>
                <a:gridCol w="2377440"/>
                <a:gridCol w="2514600"/>
                <a:gridCol w="2286000"/>
                <a:gridCol w="2240280"/>
              </a:tblGrid>
              <a:tr h="548640">
                <a:tc>
                  <a:txBody>
                    <a:bodyPr wrap="square"/>
                    <a:lstStyle/>
                    <a:p/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000" b="1" lang="cs-CZ">
                          <a:solidFill>
                            <a:srgbClr val="FFFFFF"/>
                          </a:solidFill>
                        </a:rPr>
                        <a:t>Patent (ZV)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000" b="1" lang="cs-CZ">
                          <a:solidFill>
                            <a:srgbClr val="FFFFFF"/>
                          </a:solidFill>
                        </a:rPr>
                        <a:t>Užitný vzor (zák. č. 478/1992 Sb.)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000" b="1" lang="cs-CZ">
                          <a:solidFill>
                            <a:srgbClr val="FFFFFF"/>
                          </a:solidFill>
                        </a:rPr>
                        <a:t>Zlepšovací návrh (§ 72–74 ZV)</a:t>
                      </a:r>
                    </a:p>
                  </a:txBody>
                  <a:tcPr anchor="ctr" marL="54864" marR="54864" marT="27432" marB="27432"/>
                </a:tc>
                <a:tc>
                  <a:txBody>
                    <a:bodyPr wrap="square"/>
                    <a:lstStyle/>
                    <a:p>
                      <a:r>
                        <a:rPr sz="1000" b="1" lang="cs-CZ">
                          <a:solidFill>
                            <a:srgbClr val="FFFFFF"/>
                          </a:solidFill>
                        </a:rPr>
                        <a:t>Obchodní tajemství (§ 504 OZ)</a:t>
                      </a:r>
                    </a:p>
                  </a:txBody>
                  <a:tcPr anchor="ctr" marL="54864" marR="54864" marT="27432" marB="27432"/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00" b="1" lang="cs-CZ"/>
                        <a:t>Předmět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Vynález – výrobek, způsob, použití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Technické řešení; </a:t>
                      </a:r>
                      <a:r>
                        <a:rPr sz="1000" b="1" lang="cs-CZ"/>
                        <a:t>ne způsoby</a:t>
                      </a:r>
                      <a:r>
                        <a:rPr sz="1000" lang="cs-CZ"/>
                        <a:t> výroby a pracovní činnosti (§ 3 písm. c)), ne programy (§ 2 písm. d))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Technické, výrobní, provozní zdokonalení; bezpečnost práce, životní prostředí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Konkurenčně významné, určitelné, ocenitelné, nedostupné skutečnosti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00" b="1" lang="cs-CZ"/>
                        <a:t>Podmínky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Novost · vynálezecká činnost · průmyslová využitelnost (§ 3, 5–7)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Novost · přesahuje rámec pouhé odborné dovednosti · průmyslová využitelnost (§ 1)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Zdokonalení, s nímž má zlepšovatel právo nakládat; nebrání-li patent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Vlastník zajišťuje utajení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00" b="1" lang="cs-CZ"/>
                        <a:t>Řízení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ÚPV: věcný průzkum (snímek 7); roky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ÚPV: </a:t>
                      </a:r>
                      <a:r>
                        <a:rPr sz="1000" lang="cs-CZ" b="1"/>
                        <a:t>zápis bez průzkumu novosti</a:t>
                      </a:r>
                      <a:r>
                        <a:rPr sz="1000" lang="cs-CZ"/>
                        <a:t> (§ 11); měsíce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Žádné; právo využívat vzniká zaměstnavateli až smlouvou (§ 74)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Žádné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00" b="1" lang="cs-CZ"/>
                        <a:t>Doba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20 let od podání + udržovací poplatky (§ 21)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4 roky + 2×3 roky (§ 15)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—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Bez omezení, dokud trvá utajení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00" b="1" lang="cs-CZ"/>
                        <a:t>Ochranná lhůta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lang="cs-CZ"/>
                        <a:t>Žádná</a:t>
                      </a:r>
                      <a:r>
                        <a:rPr sz="1000" lang="cs-CZ"/>
                        <a:t> (jen zneužití, úřední výstava – § 5 odst. 5)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lang="cs-CZ"/>
                        <a:t>6 měsíců</a:t>
                      </a:r>
                      <a:r>
                        <a:rPr sz="1000" lang="cs-CZ"/>
                        <a:t> pro vlastní zveřejnění (§ 4 odst. 3)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—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Zveřejněním zaniká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00" b="1" lang="cs-CZ"/>
                        <a:t>Zaměstnanecký režim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§ 9–10 (snímky 8–11)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Obdobně § 9 ZV (§ 21 odst. 2)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Nabídka zaměstnavateli, 2 měsíce na smlouvu (§ 73)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Žádný; mlčenlivost § 301 písm. d) ZP, smlouva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r>
                        <a:rPr sz="1000" b="1" lang="cs-CZ"/>
                        <a:t>Riziko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Zrušení (§ 23); náklady; publikace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Výmaz na návrh kohokoli (§ 17); „nezkoušená“ ochrana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Spor o hranici s řádnou prací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lang="cs-CZ"/>
                        <a:t>Nezávislý vývoj, reverzní inženýrství, únik</a:t>
                      </a:r>
                    </a:p>
                  </a:txBody>
                  <a:tcPr anchor="ctr" marL="54864" marR="54864" marT="27432" marB="27432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Poznámka k tabulce"/>
          <p:cNvSpPr txBox="1"/>
          <p:nvPr/>
        </p:nvSpPr>
        <p:spPr>
          <a:xfrm>
            <a:off x="649224" y="6190488"/>
            <a:ext cx="1088135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>
                <a:solidFill>
                  <a:schemeClr val="accent2"/>
                </a:solidFill>
              </a:rPr>
              <a:t>Nástroje lze kombinovat: patent na zařízení, obchodní tajemství na parametry a know-how, autorské právo na kód (L5).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Práva z patentu a jejich meze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1700" lang="cs-CZ"/>
              <a:t>Práva majitele (§ 11–16 ZV)</a:t>
            </a:r>
          </a:p>
          <a:p>
            <a:pPr lvl="2"/>
            <a:r>
              <a:rPr sz="1400" lang="cs-CZ"/>
              <a:t>Výlučné právo využívat, poskytnout souhlas, převést (§ 11 odst. 1); účinky od oznámení udělení ve Věstníku (odst. 2); </a:t>
            </a:r>
            <a:r>
              <a:rPr sz="1400" b="1" lang="cs-CZ"/>
              <a:t>přiměřená náhrada</a:t>
            </a:r>
            <a:r>
              <a:rPr sz="1400" lang="cs-CZ"/>
              <a:t> za využívání po zveřejnění přihlášky (odst. 3); rozsah podle </a:t>
            </a:r>
            <a:r>
              <a:rPr sz="1400" b="1" lang="cs-CZ"/>
              <a:t>patentových nároků</a:t>
            </a:r>
            <a:r>
              <a:rPr sz="1400" lang="cs-CZ"/>
              <a:t> (§ 12)</a:t>
            </a:r>
          </a:p>
          <a:p>
            <a:pPr lvl="2"/>
            <a:r>
              <a:rPr sz="1400" lang="cs-CZ"/>
              <a:t>Zákaz přímého využívání – výrobek, způsob, výrobek přímo získaný způsobem (§ 13) · zákaz nepřímého využívání (§ 13a) · licence a převod písemně, účinnost vůči třetím osobám zápisem (§ 14–15) · spolumajitelství: licence se souhlasem všech, nároky uplatní každý (§ 16)</a:t>
            </a:r>
          </a:p>
          <a:p>
            <a:pPr>
              <a:spcBef>
                <a:spcPts val="600"/>
              </a:spcBef>
            </a:pPr>
            <a:r>
              <a:rPr sz="1700" lang="cs-CZ"/>
              <a:t>Meze a trvání (§ 17–23)</a:t>
            </a:r>
          </a:p>
          <a:p>
            <a:pPr lvl="2"/>
            <a:r>
              <a:rPr sz="1400" lang="cs-CZ"/>
              <a:t>Právo předchozího uživatele (§ 17) · výjimky: lodě a letadla, individuální příprava léku, </a:t>
            </a:r>
            <a:r>
              <a:rPr sz="1400" lang="cs-CZ" b="1"/>
              <a:t>neobchodní účely, experimentální účely</a:t>
            </a:r>
            <a:r>
              <a:rPr sz="1400" lang="cs-CZ"/>
              <a:t> (§ 18) · nabídka licence komukoli – poloviční udržovací poplatky (§ 19) · nucená licence při bezdůvodném nevyužívání – nejdříve po 4 letech od podání nebo 3 letech od udělení, rozhoduje pozdější lhůta – nebo při ohrožení důležitého veřejného zájmu (§ 20)</a:t>
            </a:r>
          </a:p>
          <a:p>
            <a:pPr lvl="2"/>
            <a:r>
              <a:rPr sz="1400" lang="cs-CZ"/>
              <a:t>Zánik uplynutím doby, nezaplacením udržovacích poplatků (zák. č. 173/2002 Sb.), vzdáním se (§ 21–22) · </a:t>
            </a:r>
            <a:r>
              <a:rPr sz="1400" lang="cs-CZ" b="1"/>
              <a:t>zrušení</a:t>
            </a:r>
            <a:r>
              <a:rPr sz="1400" lang="cs-CZ"/>
              <a:t> se zpětnou účinností: nepatentovatelnost, nedostatečné vysvětlení, rozšíření, chybějící právo na patent (§ 23)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6786-791D-4696-8DAB-FDA078BF285C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Řízení před ÚPV: od přihlášky k patentu</a:t>
            </a:r>
          </a:p>
        </p:txBody>
      </p:sp>
      <p:sp>
        <p:nvSpPr>
          <p:cNvPr id="3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4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B3653-F960-4F44-BEBF-7E848506E8B1}" type="slidenum">
              <a:rPr lang="cs-CZ"/>
              <a:t>1</a:t>
            </a:fld>
            <a:endParaRPr lang="cs-CZ"/>
          </a:p>
        </p:txBody>
      </p:sp>
      <p:sp>
        <p:nvSpPr>
          <p:cNvPr id="5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  <p:sp>
        <p:nvSpPr>
          <p:cNvPr id="6" name="Blok"/>
          <p:cNvSpPr/>
          <p:nvPr/>
        </p:nvSpPr>
        <p:spPr>
          <a:xfrm>
            <a:off x="649224" y="1737360"/>
            <a:ext cx="1920240" cy="59436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100" b="1" lang="cs-CZ">
                <a:solidFill>
                  <a:srgbClr val="FFFFFF"/>
                </a:solidFill>
              </a:rPr>
              <a:t>PŘIHLÁŠKA</a:t>
            </a:r>
          </a:p>
        </p:txBody>
      </p:sp>
      <p:sp>
        <p:nvSpPr>
          <p:cNvPr id="7" name="Blok"/>
          <p:cNvSpPr/>
          <p:nvPr/>
        </p:nvSpPr>
        <p:spPr>
          <a:xfrm>
            <a:off x="649224" y="2377440"/>
            <a:ext cx="1920240" cy="18288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050" lang="cs-CZ">
                <a:solidFill>
                  <a:srgbClr val="000000"/>
                </a:solidFill>
              </a:rPr>
              <a:t>u ÚPV (§ 24) · původce (§ 25) · jednotnost, jasné a úplné vysvětlení (§ 26) · nároky, popis, výkresy, anotace · správní poplatek</a:t>
            </a:r>
          </a:p>
        </p:txBody>
      </p:sp>
      <p:sp>
        <p:nvSpPr>
          <p:cNvPr id="8" name="Šipka"/>
          <p:cNvSpPr/>
          <p:nvPr/>
        </p:nvSpPr>
        <p:spPr>
          <a:xfrm>
            <a:off x="2587752" y="1874519"/>
            <a:ext cx="237744" cy="32004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lok"/>
          <p:cNvSpPr/>
          <p:nvPr/>
        </p:nvSpPr>
        <p:spPr>
          <a:xfrm>
            <a:off x="2843784" y="1737360"/>
            <a:ext cx="1920240" cy="59436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100" b="1" lang="cs-CZ">
                <a:solidFill>
                  <a:srgbClr val="FFFFFF"/>
                </a:solidFill>
              </a:rPr>
              <a:t>PRIORITA</a:t>
            </a:r>
          </a:p>
        </p:txBody>
      </p:sp>
      <p:sp>
        <p:nvSpPr>
          <p:cNvPr id="10" name="Blok"/>
          <p:cNvSpPr/>
          <p:nvPr/>
        </p:nvSpPr>
        <p:spPr>
          <a:xfrm>
            <a:off x="2843784" y="2377440"/>
            <a:ext cx="1920240" cy="18288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050" lang="cs-CZ">
                <a:solidFill>
                  <a:srgbClr val="000000"/>
                </a:solidFill>
              </a:rPr>
              <a:t>dnem podání (§ 27 odst. 1) · unijní priorita 12 měsíců – uplatnit v přihlášce (odst. 2) · spor o právo přerušuje řízení (§ 28–29)</a:t>
            </a:r>
          </a:p>
        </p:txBody>
      </p:sp>
      <p:sp>
        <p:nvSpPr>
          <p:cNvPr id="11" name="Šipka"/>
          <p:cNvSpPr/>
          <p:nvPr/>
        </p:nvSpPr>
        <p:spPr>
          <a:xfrm>
            <a:off x="4782312" y="1874519"/>
            <a:ext cx="237744" cy="32004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Blok"/>
          <p:cNvSpPr/>
          <p:nvPr/>
        </p:nvSpPr>
        <p:spPr>
          <a:xfrm>
            <a:off x="5038344" y="1737360"/>
            <a:ext cx="1920240" cy="59436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100" b="1" lang="cs-CZ">
                <a:solidFill>
                  <a:srgbClr val="FFFFFF"/>
                </a:solidFill>
              </a:rPr>
              <a:t>PRŮZKUM · ZVEŘEJNĚNÍ</a:t>
            </a:r>
          </a:p>
        </p:txBody>
      </p:sp>
      <p:sp>
        <p:nvSpPr>
          <p:cNvPr id="13" name="Blok"/>
          <p:cNvSpPr/>
          <p:nvPr/>
        </p:nvSpPr>
        <p:spPr>
          <a:xfrm>
            <a:off x="5038344" y="2377440"/>
            <a:ext cx="1920240" cy="18288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050" lang="cs-CZ">
                <a:solidFill>
                  <a:srgbClr val="000000"/>
                </a:solidFill>
              </a:rPr>
              <a:t>předběžný průzkum (§ 30) · zveřejnění </a:t>
            </a:r>
            <a:r>
              <a:rPr sz="1050" b="1" lang="cs-CZ">
                <a:solidFill>
                  <a:srgbClr val="000000"/>
                </a:solidFill>
              </a:rPr>
              <a:t>18 měsíců</a:t>
            </a:r>
            <a:r>
              <a:rPr sz="1050" lang="cs-CZ">
                <a:solidFill>
                  <a:srgbClr val="000000"/>
                </a:solidFill>
              </a:rPr>
              <a:t> od priority, dříve na žádost (§ 31) · připomínky kohokoli (§ 32)</a:t>
            </a:r>
          </a:p>
        </p:txBody>
      </p:sp>
      <p:sp>
        <p:nvSpPr>
          <p:cNvPr id="14" name="Šipka"/>
          <p:cNvSpPr/>
          <p:nvPr/>
        </p:nvSpPr>
        <p:spPr>
          <a:xfrm>
            <a:off x="6976871" y="1874519"/>
            <a:ext cx="237744" cy="32004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Blok"/>
          <p:cNvSpPr/>
          <p:nvPr/>
        </p:nvSpPr>
        <p:spPr>
          <a:xfrm>
            <a:off x="7232903" y="1737360"/>
            <a:ext cx="1920240" cy="59436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100" b="1" lang="cs-CZ">
                <a:solidFill>
                  <a:srgbClr val="FFFFFF"/>
                </a:solidFill>
              </a:rPr>
              <a:t>ÚPLNÝ PRŮZKUM</a:t>
            </a:r>
          </a:p>
        </p:txBody>
      </p:sp>
      <p:sp>
        <p:nvSpPr>
          <p:cNvPr id="16" name="Blok"/>
          <p:cNvSpPr/>
          <p:nvPr/>
        </p:nvSpPr>
        <p:spPr>
          <a:xfrm>
            <a:off x="7232903" y="2377440"/>
            <a:ext cx="1920240" cy="18288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050" lang="cs-CZ">
                <a:solidFill>
                  <a:srgbClr val="000000"/>
                </a:solidFill>
              </a:rPr>
              <a:t>na žádost přihlašovatele nebo jiné osoby </a:t>
            </a:r>
            <a:r>
              <a:rPr sz="1050" b="1" lang="cs-CZ">
                <a:solidFill>
                  <a:srgbClr val="000000"/>
                </a:solidFill>
              </a:rPr>
              <a:t>do 36 měsíců</a:t>
            </a:r>
            <a:r>
              <a:rPr sz="1050" lang="cs-CZ">
                <a:solidFill>
                  <a:srgbClr val="000000"/>
                </a:solidFill>
              </a:rPr>
              <a:t> od podání, jinak zastavení (§ 33) · novost, vynálezecká činnost, využitelnost</a:t>
            </a:r>
          </a:p>
        </p:txBody>
      </p:sp>
      <p:sp>
        <p:nvSpPr>
          <p:cNvPr id="17" name="Šipka"/>
          <p:cNvSpPr/>
          <p:nvPr/>
        </p:nvSpPr>
        <p:spPr>
          <a:xfrm>
            <a:off x="9171432" y="1874519"/>
            <a:ext cx="237744" cy="32004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Blok"/>
          <p:cNvSpPr/>
          <p:nvPr/>
        </p:nvSpPr>
        <p:spPr>
          <a:xfrm>
            <a:off x="9427463" y="1737360"/>
            <a:ext cx="1920240" cy="59436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100" b="1" lang="cs-CZ">
                <a:solidFill>
                  <a:srgbClr val="FFFFFF"/>
                </a:solidFill>
              </a:rPr>
              <a:t>UDĚLENÍ · 20 LET</a:t>
            </a:r>
          </a:p>
        </p:txBody>
      </p:sp>
      <p:sp>
        <p:nvSpPr>
          <p:cNvPr id="19" name="Blok"/>
          <p:cNvSpPr/>
          <p:nvPr/>
        </p:nvSpPr>
        <p:spPr>
          <a:xfrm>
            <a:off x="9427463" y="2377440"/>
            <a:ext cx="1920240" cy="18288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050" lang="cs-CZ">
                <a:solidFill>
                  <a:srgbClr val="000000"/>
                </a:solidFill>
              </a:rPr>
              <a:t>patentová listina, původce uveden, Věstník (§ 34) · udržovací poplatky (§ 21) · rozklad 1 měsíc (§ 68) · zrušení (§ 23), určovací řízení (§ 67)</a:t>
            </a:r>
          </a:p>
        </p:txBody>
      </p:sp>
      <p:sp>
        <p:nvSpPr>
          <p:cNvPr id="20" name="Blok"/>
          <p:cNvSpPr/>
          <p:nvPr/>
        </p:nvSpPr>
        <p:spPr>
          <a:xfrm>
            <a:off x="649224" y="4389120"/>
            <a:ext cx="10698480" cy="868680"/>
          </a:xfrm>
          <a:prstGeom prst="roundRect">
            <a:avLst/>
          </a:prstGeom>
          <a:solidFill>
            <a:srgbClr val="E7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150" lang="cs-CZ" b="1">
                <a:solidFill>
                  <a:srgbClr val="000000"/>
                </a:solidFill>
              </a:rPr>
              <a:t>Odbočení:</a:t>
            </a:r>
            <a:r>
              <a:rPr sz="1150" lang="cs-CZ">
                <a:solidFill>
                  <a:srgbClr val="000000"/>
                </a:solidFill>
              </a:rPr>
              <a:t> k dříve podané patentové přihlášce se stejným předmětem lze pro přihlášku užitného vzoru žádat přiznání data podání a priority – do 2 měsíců po rozhodnutí o patentové přihlášce, nejdéle do 10 let od jejího podání (§ 10 zák. č. 478/1992 Sb.)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649224" y="5349240"/>
            <a:ext cx="1069848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lang="cs-CZ">
                <a:solidFill>
                  <a:srgbClr val="50386F"/>
                </a:solidFill>
              </a:rPr>
              <a:t>Pro zaměstnavatele: rešerše před přihláškou · CZ přihláška jako priorita, do 12 měsíců EPO/PCT (L9) · kalendář lhůt (36 měsíců, roční poplatky) · správní poplatky: zák. č. 634/2004 Sb., sazby na upv.gov.cz.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Podnikový vynález: § 9 a 10 ZV</a:t>
            </a:r>
          </a:p>
        </p:txBody>
      </p:sp>
      <p:sp>
        <p:nvSpPr>
          <p:cNvPr id="3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4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7A5E3-463E-401E-847B-6387D1CE12F3}" type="slidenum">
              <a:rPr lang="cs-CZ"/>
              <a:t>1</a:t>
            </a:fld>
            <a:endParaRPr lang="cs-CZ"/>
          </a:p>
        </p:txBody>
      </p:sp>
      <p:sp>
        <p:nvSpPr>
          <p:cNvPr id="5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  <p:sp>
        <p:nvSpPr>
          <p:cNvPr id="6" name="Blok"/>
          <p:cNvSpPr/>
          <p:nvPr/>
        </p:nvSpPr>
        <p:spPr>
          <a:xfrm>
            <a:off x="649224" y="1691640"/>
            <a:ext cx="3383280" cy="54864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200" b="1" lang="cs-CZ">
                <a:solidFill>
                  <a:srgbClr val="FFFFFF"/>
                </a:solidFill>
              </a:rPr>
              <a:t>PODMÍNKA</a:t>
            </a:r>
            <a:r>
              <a:rPr sz="1200" lang="cs-CZ">
                <a:solidFill>
                  <a:srgbClr val="FFFFFF"/>
                </a:solidFill>
              </a:rPr>
              <a:t> (§ 9 odst. 1)</a:t>
            </a:r>
          </a:p>
        </p:txBody>
      </p:sp>
      <p:sp>
        <p:nvSpPr>
          <p:cNvPr id="7" name="Blok"/>
          <p:cNvSpPr/>
          <p:nvPr/>
        </p:nvSpPr>
        <p:spPr>
          <a:xfrm>
            <a:off x="649224" y="2286000"/>
            <a:ext cx="3383280" cy="141732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150" lang="cs-CZ">
                <a:solidFill>
                  <a:srgbClr val="000000"/>
                </a:solidFill>
              </a:rPr>
              <a:t>vynález vytvořen </a:t>
            </a:r>
            <a:r>
              <a:rPr sz="1150" b="1" lang="cs-CZ">
                <a:solidFill>
                  <a:srgbClr val="000000"/>
                </a:solidFill>
              </a:rPr>
              <a:t>ke splnění úkolu</a:t>
            </a:r>
            <a:r>
              <a:rPr sz="1150" lang="cs-CZ">
                <a:solidFill>
                  <a:srgbClr val="000000"/>
                </a:solidFill>
              </a:rPr>
              <a:t> z pracovního poměru, z členského nebo jiného obdobného pracovněprávního vztahu</a:t>
            </a:r>
          </a:p>
          <a:p>
            <a:pPr algn="l"/>
            <a:r>
              <a:rPr sz="1150" lang="cs-CZ">
                <a:solidFill>
                  <a:srgbClr val="000000"/>
                </a:solidFill>
              </a:rPr>
              <a:t>→ nikoli místo, doba ani prostředky</a:t>
            </a:r>
          </a:p>
        </p:txBody>
      </p:sp>
      <p:sp>
        <p:nvSpPr>
          <p:cNvPr id="8" name="Šipka"/>
          <p:cNvSpPr/>
          <p:nvPr/>
        </p:nvSpPr>
        <p:spPr>
          <a:xfrm>
            <a:off x="4087368" y="2697480"/>
            <a:ext cx="274320" cy="36576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lok"/>
          <p:cNvSpPr/>
          <p:nvPr/>
        </p:nvSpPr>
        <p:spPr>
          <a:xfrm>
            <a:off x="4416552" y="1691640"/>
            <a:ext cx="3383280" cy="548640"/>
          </a:xfrm>
          <a:prstGeom prst="roundRect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200" b="1" lang="cs-CZ">
                <a:solidFill>
                  <a:srgbClr val="FFFFFF"/>
                </a:solidFill>
              </a:rPr>
              <a:t>ÚČINEK</a:t>
            </a:r>
            <a:r>
              <a:rPr sz="1200" lang="cs-CZ">
                <a:solidFill>
                  <a:srgbClr val="FFFFFF"/>
                </a:solidFill>
              </a:rPr>
              <a:t> (§ 9 odst. 1)</a:t>
            </a:r>
          </a:p>
        </p:txBody>
      </p:sp>
      <p:sp>
        <p:nvSpPr>
          <p:cNvPr id="10" name="Blok"/>
          <p:cNvSpPr/>
          <p:nvPr/>
        </p:nvSpPr>
        <p:spPr>
          <a:xfrm>
            <a:off x="4416552" y="2286000"/>
            <a:ext cx="3383280" cy="141732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150" b="1" lang="cs-CZ">
                <a:solidFill>
                  <a:srgbClr val="000000"/>
                </a:solidFill>
              </a:rPr>
              <a:t>právo na patent přechází na zaměstnavatele</a:t>
            </a:r>
            <a:r>
              <a:rPr sz="1150" lang="cs-CZ">
                <a:solidFill>
                  <a:srgbClr val="000000"/>
                </a:solidFill>
              </a:rPr>
              <a:t>, není-li smlouvou stanoveno jinak</a:t>
            </a:r>
          </a:p>
          <a:p>
            <a:pPr algn="l"/>
            <a:r>
              <a:rPr sz="1150" lang="cs-CZ">
                <a:solidFill>
                  <a:srgbClr val="000000"/>
                </a:solidFill>
              </a:rPr>
              <a:t>právo na původcovství zůstává (§ 25, § 34 odst. 3)</a:t>
            </a:r>
          </a:p>
          <a:p>
            <a:pPr algn="l"/>
            <a:r>
              <a:rPr sz="1150" lang="cs-CZ">
                <a:solidFill>
                  <a:srgbClr val="000000"/>
                </a:solidFill>
              </a:rPr>
              <a:t>technika 2 (L3): přechod práva s pojistkami</a:t>
            </a:r>
          </a:p>
        </p:txBody>
      </p:sp>
      <p:sp>
        <p:nvSpPr>
          <p:cNvPr id="11" name="Šipka"/>
          <p:cNvSpPr/>
          <p:nvPr/>
        </p:nvSpPr>
        <p:spPr>
          <a:xfrm>
            <a:off x="7854696" y="2697480"/>
            <a:ext cx="274320" cy="36576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Blok"/>
          <p:cNvSpPr/>
          <p:nvPr/>
        </p:nvSpPr>
        <p:spPr>
          <a:xfrm>
            <a:off x="8183879" y="1691640"/>
            <a:ext cx="3355848" cy="548640"/>
          </a:xfrm>
          <a:prstGeom prst="roundRect">
            <a:avLst/>
          </a:prstGeom>
          <a:solidFill>
            <a:srgbClr val="B9AF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200" b="1" lang="cs-CZ">
                <a:solidFill>
                  <a:srgbClr val="000000"/>
                </a:solidFill>
              </a:rPr>
              <a:t>TRVÁNÍ</a:t>
            </a:r>
            <a:r>
              <a:rPr sz="1200" lang="cs-CZ">
                <a:solidFill>
                  <a:srgbClr val="000000"/>
                </a:solidFill>
              </a:rPr>
              <a:t> (§ 10)</a:t>
            </a:r>
          </a:p>
        </p:txBody>
      </p:sp>
      <p:sp>
        <p:nvSpPr>
          <p:cNvPr id="13" name="Blok"/>
          <p:cNvSpPr/>
          <p:nvPr/>
        </p:nvSpPr>
        <p:spPr>
          <a:xfrm>
            <a:off x="8183879" y="2286000"/>
            <a:ext cx="3355848" cy="141732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150" lang="cs-CZ">
                <a:solidFill>
                  <a:srgbClr val="000000"/>
                </a:solidFill>
              </a:rPr>
              <a:t>práva a povinnosti z § 9 zůstávají </a:t>
            </a:r>
            <a:r>
              <a:rPr sz="1150" b="1" lang="cs-CZ">
                <a:solidFill>
                  <a:srgbClr val="000000"/>
                </a:solidFill>
              </a:rPr>
              <a:t>po skončení pracovního poměru nedotčena</a:t>
            </a:r>
          </a:p>
          <a:p>
            <a:pPr algn="l"/>
            <a:r>
              <a:rPr sz="1150" lang="cs-CZ">
                <a:solidFill>
                  <a:srgbClr val="000000"/>
                </a:solidFill>
              </a:rPr>
              <a:t>→ oznámení i odměna trvají; vynález dokončený po odchodu, vytvořený k úkolu, zůstává podnikový (výklad)</a:t>
            </a:r>
          </a:p>
        </p:txBody>
      </p:sp>
      <p:sp>
        <p:nvSpPr>
          <p:cNvPr id="14" name="Blok"/>
          <p:cNvSpPr/>
          <p:nvPr/>
        </p:nvSpPr>
        <p:spPr>
          <a:xfrm>
            <a:off x="649224" y="3886200"/>
            <a:ext cx="10890504" cy="73152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100" lang="cs-CZ" b="1">
                <a:solidFill>
                  <a:srgbClr val="FFFFFF"/>
                </a:solidFill>
              </a:rPr>
              <a:t>TŘI POJISTKY PRO PŮVODCE</a:t>
            </a:r>
            <a:r>
              <a:rPr sz="1100" lang="cs-CZ">
                <a:solidFill>
                  <a:srgbClr val="FFFFFF"/>
                </a:solidFill>
              </a:rPr>
              <a:t> (§ 9 odst. 2–4): písemné oznámení · uplatnění práva do 3 měsíců a mlčenlivost · přiměřená odměna → snímky 10 a 11</a:t>
            </a:r>
          </a:p>
        </p:txBody>
      </p:sp>
      <p:sp>
        <p:nvSpPr>
          <p:cNvPr id="20" name="Text"/>
          <p:cNvSpPr txBox="1"/>
          <p:nvPr/>
        </p:nvSpPr>
        <p:spPr>
          <a:xfrm>
            <a:off x="649224" y="4800600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lang="cs-CZ">
                <a:solidFill>
                  <a:srgbClr val="50386F"/>
                </a:solidFill>
              </a:rPr>
              <a:t>Odlišně od vzorů (§ 13 ZPV; L6): nositelem je zaměstnavatel, nikoli zadavatel; odměna má čtyři zákonná kritéria. Odlišně od děl (§ 58 AZ; L4): přechod práva, nikoli výkon.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Test: vznikl vynález „ke splnění úkolu“?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1700" lang="cs-CZ"/>
              <a:t>Rozhoduje vazba na úkol z pracovního poměru (§ 9 odst. 1 ZV)</a:t>
            </a:r>
          </a:p>
          <a:p>
            <a:pPr lvl="2"/>
            <a:r>
              <a:rPr sz="1400" b="1" lang="cs-CZ"/>
              <a:t>Druh práce a náplň</a:t>
            </a:r>
            <a:r>
              <a:rPr sz="1400" lang="cs-CZ"/>
              <a:t> – výzkumník senzorů řešící senzory plní úkol i mimo přidělený projekt (výklad: „úkol z pracovního poměru“, nikoli „úkol zadaný“) · </a:t>
            </a:r>
            <a:r>
              <a:rPr sz="1400" b="1" lang="cs-CZ"/>
              <a:t>pokyn či zadání</a:t>
            </a:r>
            <a:r>
              <a:rPr sz="1400" lang="cs-CZ"/>
              <a:t> odstraňuje pochybnosti · </a:t>
            </a:r>
            <a:r>
              <a:rPr sz="1400" b="1" lang="cs-CZ"/>
              <a:t>vlastní iniciativa mimo náplň</a:t>
            </a:r>
            <a:r>
              <a:rPr sz="1400" lang="cs-CZ"/>
              <a:t> – vynález zaměstnance, i když vznikl v pracovní době a s prostředky zaměstnavatele</a:t>
            </a:r>
          </a:p>
          <a:p>
            <a:pPr lvl="2"/>
            <a:r>
              <a:rPr sz="1400" lang="cs-CZ"/>
              <a:t>Prostředky zaměstnavatele = kritérium </a:t>
            </a:r>
            <a:r>
              <a:rPr sz="1400" b="1" lang="cs-CZ"/>
              <a:t>výše odměny</a:t>
            </a:r>
            <a:r>
              <a:rPr sz="1400" lang="cs-CZ"/>
              <a:t> (odst. 4), nikoli podmínka přechodu; při zneužití náhrada škody (§ 250 ZP); ZV nemá „vázaný volný vynález“ s nabídkovou povinností (srov. německý ArbnErfG – L10)</a:t>
            </a:r>
          </a:p>
          <a:p>
            <a:pPr>
              <a:spcBef>
                <a:spcPts val="600"/>
              </a:spcBef>
            </a:pPr>
            <a:r>
              <a:rPr sz="1700" lang="cs-CZ"/>
              <a:t>Osobní rozsah</a:t>
            </a:r>
          </a:p>
          <a:p>
            <a:pPr lvl="2"/>
            <a:r>
              <a:rPr sz="1400" lang="cs-CZ"/>
              <a:t>Okruh vztahů: tabulka v L2 (dohody výkladem ano, </a:t>
            </a:r>
            <a:r>
              <a:rPr sz="1400" lang="cs-CZ" b="1"/>
              <a:t>členové orgánů ne</a:t>
            </a:r>
            <a:r>
              <a:rPr sz="1400" lang="cs-CZ"/>
              <a:t> → smlouva o výkonu funkce) · agenturní zaměstnanci: právo přechází na agenturu, na uživatele jen smlouvou (výklad)</a:t>
            </a:r>
          </a:p>
          <a:p>
            <a:pPr lvl="2"/>
            <a:r>
              <a:rPr sz="1400" b="1" lang="cs-CZ"/>
              <a:t>Spolupůvodci</a:t>
            </a:r>
            <a:r>
              <a:rPr sz="1400" lang="cs-CZ"/>
              <a:t> (§ 8 odst. 3): právo přechází jen v rozsahu podílu zaměstnance; podíl externisty, studenta či zaměstnance jiné firmy zůstává jemu → spolumajitelství (§ 16) nebo smlouva předem</a:t>
            </a:r>
          </a:p>
          <a:p>
            <a:pPr lvl="2"/>
            <a:r>
              <a:rPr sz="1400" lang="cs-CZ"/>
              <a:t>Důkazy: laboratorní deníky, evidence zadání, datované záznamy – spory o právo na patent řeší soud (§ 28–29 ZV; § 6 zák. č. 221/2006 Sb.)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39B-232A-4358-A9D5-6F0702216687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Oznámení, lhůta, mlčenlivost, uplatnění</a:t>
            </a:r>
          </a:p>
        </p:txBody>
      </p:sp>
      <p:sp>
        <p:nvSpPr>
          <p:cNvPr id="3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4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EA35F-E2C4-4809-BE4B-DAF6218196AD}" type="slidenum">
              <a:rPr lang="cs-CZ"/>
              <a:t>1</a:t>
            </a:fld>
            <a:endParaRPr lang="cs-CZ"/>
          </a:p>
        </p:txBody>
      </p:sp>
      <p:sp>
        <p:nvSpPr>
          <p:cNvPr id="5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  <p:sp>
        <p:nvSpPr>
          <p:cNvPr id="6" name="Blok"/>
          <p:cNvSpPr/>
          <p:nvPr/>
        </p:nvSpPr>
        <p:spPr>
          <a:xfrm>
            <a:off x="649224" y="1737360"/>
            <a:ext cx="1920240" cy="59436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100" b="1" lang="cs-CZ">
                <a:solidFill>
                  <a:srgbClr val="FFFFFF"/>
                </a:solidFill>
              </a:rPr>
              <a:t>1 · VZNIK</a:t>
            </a:r>
          </a:p>
        </p:txBody>
      </p:sp>
      <p:sp>
        <p:nvSpPr>
          <p:cNvPr id="7" name="Blok"/>
          <p:cNvSpPr/>
          <p:nvPr/>
        </p:nvSpPr>
        <p:spPr>
          <a:xfrm>
            <a:off x="649224" y="2377440"/>
            <a:ext cx="1920240" cy="18288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050" lang="cs-CZ">
                <a:solidFill>
                  <a:srgbClr val="000000"/>
                </a:solidFill>
              </a:rPr>
              <a:t>právo na patent přechází na zaměstnavatele </a:t>
            </a:r>
            <a:r>
              <a:rPr sz="1050" b="1" lang="cs-CZ">
                <a:solidFill>
                  <a:srgbClr val="000000"/>
                </a:solidFill>
              </a:rPr>
              <a:t>podmíněně</a:t>
            </a:r>
            <a:r>
              <a:rPr sz="1050" lang="cs-CZ">
                <a:solidFill>
                  <a:srgbClr val="000000"/>
                </a:solidFill>
              </a:rPr>
              <a:t> okamžikem vytvoření (§ 9 odst. 1)</a:t>
            </a:r>
          </a:p>
        </p:txBody>
      </p:sp>
      <p:sp>
        <p:nvSpPr>
          <p:cNvPr id="8" name="Šipka"/>
          <p:cNvSpPr/>
          <p:nvPr/>
        </p:nvSpPr>
        <p:spPr>
          <a:xfrm>
            <a:off x="2587752" y="1874519"/>
            <a:ext cx="237744" cy="32004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Blok"/>
          <p:cNvSpPr/>
          <p:nvPr/>
        </p:nvSpPr>
        <p:spPr>
          <a:xfrm>
            <a:off x="2843784" y="1737360"/>
            <a:ext cx="1920240" cy="59436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100" b="1" lang="cs-CZ">
                <a:solidFill>
                  <a:srgbClr val="FFFFFF"/>
                </a:solidFill>
              </a:rPr>
              <a:t>2 · OZNÁMENÍ</a:t>
            </a:r>
          </a:p>
        </p:txBody>
      </p:sp>
      <p:sp>
        <p:nvSpPr>
          <p:cNvPr id="10" name="Blok"/>
          <p:cNvSpPr/>
          <p:nvPr/>
        </p:nvSpPr>
        <p:spPr>
          <a:xfrm>
            <a:off x="2843784" y="2377440"/>
            <a:ext cx="1920240" cy="18288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050" b="1" lang="cs-CZ">
                <a:solidFill>
                  <a:srgbClr val="000000"/>
                </a:solidFill>
              </a:rPr>
              <a:t>neprodleně, písemně</a:t>
            </a:r>
            <a:r>
              <a:rPr sz="1050" lang="cs-CZ">
                <a:solidFill>
                  <a:srgbClr val="000000"/>
                </a:solidFill>
              </a:rPr>
              <a:t>, s podklady (odst. 2) · e-mail postačí (výklad), formulář doporučen · neoznámení: § 250 ZP, ale lhůta neběží</a:t>
            </a:r>
          </a:p>
        </p:txBody>
      </p:sp>
      <p:sp>
        <p:nvSpPr>
          <p:cNvPr id="11" name="Šipka"/>
          <p:cNvSpPr/>
          <p:nvPr/>
        </p:nvSpPr>
        <p:spPr>
          <a:xfrm>
            <a:off x="4782312" y="1874519"/>
            <a:ext cx="237744" cy="32004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Blok"/>
          <p:cNvSpPr/>
          <p:nvPr/>
        </p:nvSpPr>
        <p:spPr>
          <a:xfrm>
            <a:off x="5038344" y="1737360"/>
            <a:ext cx="1920240" cy="594360"/>
          </a:xfrm>
          <a:prstGeom prst="roundRect">
            <a:avLst/>
          </a:prstGeom>
          <a:solidFill>
            <a:srgbClr val="5038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100" b="1" lang="cs-CZ">
                <a:solidFill>
                  <a:srgbClr val="FFFFFF"/>
                </a:solidFill>
              </a:rPr>
              <a:t>3 · 3 MĚSÍCE</a:t>
            </a:r>
          </a:p>
        </p:txBody>
      </p:sp>
      <p:sp>
        <p:nvSpPr>
          <p:cNvPr id="13" name="Blok"/>
          <p:cNvSpPr/>
          <p:nvPr/>
        </p:nvSpPr>
        <p:spPr>
          <a:xfrm>
            <a:off x="5038344" y="2377440"/>
            <a:ext cx="1920240" cy="18288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050" lang="cs-CZ">
                <a:solidFill>
                  <a:srgbClr val="000000"/>
                </a:solidFill>
              </a:rPr>
              <a:t>posouzení (rešerše, přínos) · </a:t>
            </a:r>
            <a:r>
              <a:rPr sz="1050" b="1" lang="cs-CZ">
                <a:solidFill>
                  <a:srgbClr val="000000"/>
                </a:solidFill>
              </a:rPr>
              <a:t>uplatnění práva</a:t>
            </a:r>
            <a:r>
              <a:rPr sz="1050" lang="cs-CZ">
                <a:solidFill>
                  <a:srgbClr val="000000"/>
                </a:solidFill>
              </a:rPr>
              <a:t> vůči původci – písemně s doručenkou (důkaz) · </a:t>
            </a:r>
            <a:r>
              <a:rPr sz="1050" b="1" lang="cs-CZ">
                <a:solidFill>
                  <a:srgbClr val="000000"/>
                </a:solidFill>
              </a:rPr>
              <a:t>mlčenlivost obou</a:t>
            </a:r>
            <a:r>
              <a:rPr sz="1050" lang="cs-CZ">
                <a:solidFill>
                  <a:srgbClr val="000000"/>
                </a:solidFill>
              </a:rPr>
              <a:t> vůči třetím osobám (odst. 3)</a:t>
            </a:r>
          </a:p>
        </p:txBody>
      </p:sp>
      <p:sp>
        <p:nvSpPr>
          <p:cNvPr id="14" name="Šipka"/>
          <p:cNvSpPr/>
          <p:nvPr/>
        </p:nvSpPr>
        <p:spPr>
          <a:xfrm>
            <a:off x="6976871" y="1874519"/>
            <a:ext cx="237744" cy="32004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Blok"/>
          <p:cNvSpPr/>
          <p:nvPr/>
        </p:nvSpPr>
        <p:spPr>
          <a:xfrm>
            <a:off x="7232903" y="1737360"/>
            <a:ext cx="1920240" cy="594360"/>
          </a:xfrm>
          <a:prstGeom prst="roundRect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100" b="1" lang="cs-CZ">
                <a:solidFill>
                  <a:srgbClr val="FFFFFF"/>
                </a:solidFill>
              </a:rPr>
              <a:t>4a · UPLATNĚNO</a:t>
            </a:r>
          </a:p>
        </p:txBody>
      </p:sp>
      <p:sp>
        <p:nvSpPr>
          <p:cNvPr id="16" name="Blok"/>
          <p:cNvSpPr/>
          <p:nvPr/>
        </p:nvSpPr>
        <p:spPr>
          <a:xfrm>
            <a:off x="7232903" y="2377440"/>
            <a:ext cx="1920240" cy="18288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050" lang="cs-CZ">
                <a:solidFill>
                  <a:srgbClr val="000000"/>
                </a:solidFill>
              </a:rPr>
              <a:t>volba cesty: přihláška ÚPV (+ 12 měsíců EPO/PCT), užitný vzor, nebo utajení · uplatnění ≠ povinnost přihlásit · odměna: snímek 11</a:t>
            </a:r>
          </a:p>
        </p:txBody>
      </p:sp>
      <p:sp>
        <p:nvSpPr>
          <p:cNvPr id="17" name="Šipka"/>
          <p:cNvSpPr/>
          <p:nvPr/>
        </p:nvSpPr>
        <p:spPr>
          <a:xfrm>
            <a:off x="9171432" y="1874519"/>
            <a:ext cx="237744" cy="320040"/>
          </a:xfrm>
          <a:prstGeom prst="rightArrow">
            <a:avLst/>
          </a:prstGeom>
          <a:solidFill>
            <a:srgbClr val="EA8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Blok"/>
          <p:cNvSpPr/>
          <p:nvPr/>
        </p:nvSpPr>
        <p:spPr>
          <a:xfrm>
            <a:off x="9427463" y="1737360"/>
            <a:ext cx="1920240" cy="594360"/>
          </a:xfrm>
          <a:prstGeom prst="roundRect">
            <a:avLst/>
          </a:prstGeom>
          <a:solidFill>
            <a:srgbClr val="B9AF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100" b="1" lang="cs-CZ">
                <a:solidFill>
                  <a:srgbClr val="000000"/>
                </a:solidFill>
              </a:rPr>
              <a:t>4b · NEUPLATNĚNO</a:t>
            </a:r>
          </a:p>
        </p:txBody>
      </p:sp>
      <p:sp>
        <p:nvSpPr>
          <p:cNvPr id="19" name="Blok"/>
          <p:cNvSpPr/>
          <p:nvPr/>
        </p:nvSpPr>
        <p:spPr>
          <a:xfrm>
            <a:off x="9427463" y="2377440"/>
            <a:ext cx="1920240" cy="182880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l"/>
            <a:r>
              <a:rPr sz="1050" lang="cs-CZ">
                <a:solidFill>
                  <a:srgbClr val="000000"/>
                </a:solidFill>
              </a:rPr>
              <a:t>právo </a:t>
            </a:r>
            <a:r>
              <a:rPr sz="1050" lang="cs-CZ" b="1">
                <a:solidFill>
                  <a:srgbClr val="000000"/>
                </a:solidFill>
              </a:rPr>
              <a:t>přechází zpět</a:t>
            </a:r>
            <a:r>
              <a:rPr sz="1050" lang="cs-CZ">
                <a:solidFill>
                  <a:srgbClr val="000000"/>
                </a:solidFill>
              </a:rPr>
              <a:t> na původce – přihlásí sám či licencuje · zaměstnavatel nemá ani právo předchozího uživatele – to předpokládá využívání nezávislé na původci (§ 17)</a:t>
            </a:r>
          </a:p>
        </p:txBody>
      </p:sp>
      <p:sp>
        <p:nvSpPr>
          <p:cNvPr id="20" name="Blok"/>
          <p:cNvSpPr/>
          <p:nvPr/>
        </p:nvSpPr>
        <p:spPr>
          <a:xfrm>
            <a:off x="649224" y="4389120"/>
            <a:ext cx="10698480" cy="868680"/>
          </a:xfrm>
          <a:prstGeom prst="roundRect">
            <a:avLst/>
          </a:prstGeom>
          <a:solidFill>
            <a:srgbClr val="E7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150" lang="cs-CZ" b="1">
                <a:solidFill>
                  <a:srgbClr val="000000"/>
                </a:solidFill>
              </a:rPr>
              <a:t>5 · LHŮTA</a:t>
            </a:r>
            <a:r>
              <a:rPr sz="1150" lang="cs-CZ">
                <a:solidFill>
                  <a:srgbClr val="000000"/>
                </a:solidFill>
              </a:rPr>
              <a:t> běží </a:t>
            </a:r>
            <a:r>
              <a:rPr sz="1150" lang="cs-CZ" b="1">
                <a:solidFill>
                  <a:srgbClr val="000000"/>
                </a:solidFill>
              </a:rPr>
              <a:t>od vyrozumění</a:t>
            </a:r>
            <a:r>
              <a:rPr sz="1150" lang="cs-CZ">
                <a:solidFill>
                  <a:srgbClr val="000000"/>
                </a:solidFill>
              </a:rPr>
              <a:t>, nikoli od vzniku vynálezu; neúplné podklady ji nespouštějí (výklad) – zaměstnavatel si vyžádá doplnění · konference, články i jednání s investorem bez NDA během lhůty porušují mlčenlivost · po skončení poměru vše trvá (snímek 8)</a:t>
            </a:r>
          </a:p>
        </p:txBody>
      </p:sp>
      <p:sp>
        <p:nvSpPr>
          <p:cNvPr id="21" name="Text"/>
          <p:cNvSpPr txBox="1"/>
          <p:nvPr/>
        </p:nvSpPr>
        <p:spPr>
          <a:xfrm>
            <a:off x="649224" y="5349240"/>
            <a:ext cx="106984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lang="cs-CZ">
                <a:solidFill>
                  <a:srgbClr val="50386F"/>
                </a:solidFill>
              </a:rPr>
              <a:t>Forma oznámení i uplatnění není zákonem předepsána nad rámec „písemně“ u oznámení – vnitřní předpis smí proces jen konkretizovat (formulář, adresát; § 305 ZP – L2).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Přiměřená odměna původce (§ 9 odst. 4 ZV)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 wrap="square"/>
          <a:lstStyle/>
          <a:p>
            <a:pPr/>
            <a:r>
              <a:rPr sz="1700" lang="cs-CZ"/>
              <a:t>Pravidlo</a:t>
            </a:r>
          </a:p>
          <a:p>
            <a:pPr lvl="2"/>
            <a:r>
              <a:rPr sz="1300" lang="cs-CZ"/>
              <a:t>Nárok vzniká </a:t>
            </a:r>
            <a:r>
              <a:rPr sz="1300" b="1" lang="cs-CZ"/>
              <a:t>uplatněním práva</a:t>
            </a:r>
            <a:r>
              <a:rPr sz="1300" lang="cs-CZ"/>
              <a:t> zaměstnavatelem – i bez přihlášky, i při utajení</a:t>
            </a:r>
          </a:p>
          <a:p>
            <a:pPr lvl="2"/>
            <a:r>
              <a:rPr sz="1300" lang="cs-CZ"/>
              <a:t>Kritéria: </a:t>
            </a:r>
            <a:r>
              <a:rPr sz="1300" b="1" lang="cs-CZ"/>
              <a:t>technický a hospodářský význam</a:t>
            </a:r>
            <a:r>
              <a:rPr sz="1300" lang="cs-CZ"/>
              <a:t> · </a:t>
            </a:r>
            <a:r>
              <a:rPr sz="1300" b="1" lang="cs-CZ"/>
              <a:t>přínos</a:t>
            </a:r>
            <a:r>
              <a:rPr sz="1300" lang="cs-CZ"/>
              <a:t> možným využitím nebo jiným uplatněním · </a:t>
            </a:r>
            <a:r>
              <a:rPr sz="1300" b="1" lang="cs-CZ"/>
              <a:t>materiální podíl</a:t>
            </a:r>
            <a:r>
              <a:rPr sz="1300" lang="cs-CZ"/>
              <a:t> zaměstnavatele · </a:t>
            </a:r>
            <a:r>
              <a:rPr sz="1300" b="1" lang="cs-CZ"/>
              <a:t>rozsah pracovních úkolů</a:t>
            </a:r>
            <a:r>
              <a:rPr sz="1300" lang="cs-CZ"/>
              <a:t> původce</a:t>
            </a:r>
          </a:p>
          <a:p>
            <a:pPr lvl="2"/>
            <a:r>
              <a:rPr sz="1300" b="1" lang="cs-CZ"/>
              <a:t>Dodatečné vypořádání</a:t>
            </a:r>
            <a:r>
              <a:rPr sz="1300" lang="cs-CZ"/>
              <a:t> při zjevném nepoměru vyplacené odměny k později dosaženému přínosu</a:t>
            </a:r>
          </a:p>
          <a:p>
            <a:pPr lvl="2"/>
            <a:r>
              <a:rPr sz="1300" lang="cs-CZ"/>
              <a:t>Spolupůvodci podle podílů · zlepšovací návrh: odměna sjednaná ve smlouvě (§ 74)</a:t>
            </a:r>
          </a:p>
          <a:p>
            <a:pPr lvl="2"/>
            <a:r>
              <a:rPr sz="1300" lang="cs-CZ"/>
              <a:t>Spory: věc průmyslového vlastnictví (NS 30 Cdo 1446/2009) → Městský soud v Praze (§ 6 zák. č. 221/2006 Sb.) · promlčení 3 roky (§ 629 OZ) ode dne, kdy právo mohlo být uplatněno poprvé (§ 619)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 wrap="square"/>
          <a:lstStyle/>
          <a:p>
            <a:pPr/>
            <a:r>
              <a:rPr sz="1700" lang="cs-CZ"/>
              <a:t>Praxe a sporná místa</a:t>
            </a:r>
          </a:p>
          <a:p>
            <a:pPr lvl="2"/>
            <a:r>
              <a:rPr sz="1300" lang="cs-CZ" b="1"/>
              <a:t>Směrnice o odměnách</a:t>
            </a:r>
            <a:r>
              <a:rPr sz="1300" lang="cs-CZ"/>
              <a:t> je praxe, nikoli zákon – obvyklá struktura: snímek 13</a:t>
            </a:r>
          </a:p>
          <a:p>
            <a:pPr lvl="2"/>
            <a:r>
              <a:rPr sz="1300" lang="cs-CZ"/>
              <a:t>Informační povinnost zaměstnavatele o využití zákon výslovně neukládá – </a:t>
            </a:r>
            <a:r>
              <a:rPr sz="1300" b="1" lang="cs-CZ"/>
              <a:t>sjednat</a:t>
            </a:r>
            <a:r>
              <a:rPr sz="1300" lang="cs-CZ"/>
              <a:t> (výklad)</a:t>
            </a:r>
          </a:p>
          <a:p>
            <a:pPr lvl="2"/>
            <a:r>
              <a:rPr sz="1300" lang="cs-CZ"/>
              <a:t>„Odměna je ve mzdě“ – sporné; odst. 4 na rozdíl od odst. 1 dispozitivnost nepřipouští (výklad)</a:t>
            </a:r>
          </a:p>
          <a:p>
            <a:pPr lvl="2"/>
            <a:r>
              <a:rPr sz="1300" lang="cs-CZ"/>
              <a:t>Započtení škody za porušení oznamovací povinnosti proti odměně – sporné (§ 250, 257 ZP)</a:t>
            </a:r>
          </a:p>
          <a:p>
            <a:pPr lvl="2"/>
            <a:r>
              <a:rPr sz="1300" lang="cs-CZ"/>
              <a:t>Odměna jako příjem ze závislé činnosti – daňová praxe, ověřit</a:t>
            </a:r>
          </a:p>
        </p:txBody>
      </p:sp>
      <p:sp>
        <p:nvSpPr>
          <p:cNvPr id="5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6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DDD49-D692-4BC2-8397-EBF1B8C624A7}" type="slidenum">
              <a:rPr lang="cs-CZ"/>
              <a:t>1</a:t>
            </a:fld>
            <a:endParaRPr lang="cs-CZ"/>
          </a:p>
        </p:txBody>
      </p:sp>
      <p:sp>
        <p:nvSpPr>
          <p:cNvPr id="7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Výzkumní pracovníci a veřejné prostředky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1600" lang="cs-CZ"/>
              <a:t>§ 9 ZV platí i na univerzitách a výzkumných institucích</a:t>
            </a:r>
          </a:p>
          <a:p>
            <a:pPr lvl="2"/>
            <a:r>
              <a:rPr sz="1350" lang="cs-CZ"/>
              <a:t>Akademický pracovník – oznámení, 3 měsíce, odměna; vnitřní předpisy o transferu technologií to konkretizují (podíly původců na výnosech v praxi vyšší než v průmyslu) · </a:t>
            </a:r>
            <a:r>
              <a:rPr sz="1350" b="1" lang="cs-CZ"/>
              <a:t>studenti nejsou zaměstnanci</a:t>
            </a:r>
            <a:r>
              <a:rPr sz="1350" lang="cs-CZ"/>
              <a:t> – jejich podíl zůstává jim → smlouva</a:t>
            </a:r>
          </a:p>
          <a:p>
            <a:pPr>
              <a:spcBef>
                <a:spcPts val="600"/>
              </a:spcBef>
            </a:pPr>
            <a:r>
              <a:rPr sz="1600" lang="cs-CZ"/>
              <a:t>Veřejná podpora – platné právo do 31. 12. 2026</a:t>
            </a:r>
          </a:p>
          <a:p>
            <a:pPr lvl="2"/>
            <a:r>
              <a:rPr sz="1350" lang="cs-CZ"/>
              <a:t>Zák. č. 130/2002 Sb., § 16: práva k výsledkům patří </a:t>
            </a:r>
            <a:r>
              <a:rPr sz="1350" b="1" lang="cs-CZ"/>
              <a:t>příjemci</a:t>
            </a:r>
            <a:r>
              <a:rPr sz="1350" lang="cs-CZ"/>
              <a:t>, nakládání upraví vnitřní předpis (odst. 3) · u </a:t>
            </a:r>
            <a:r>
              <a:rPr sz="1350" b="1" lang="cs-CZ"/>
              <a:t>veřejné zakázky</a:t>
            </a:r>
            <a:r>
              <a:rPr sz="1350" lang="cs-CZ"/>
              <a:t> ve výzkumu: povinnost uplatnit právo a zajistit ochranu, bezplatný přístup poskytovatele, nediskriminační přístup třetích osob, </a:t>
            </a:r>
            <a:r>
              <a:rPr sz="1350" b="1" lang="cs-CZ"/>
              <a:t>zveřejnění před přihláškou jen s písemným souhlasem</a:t>
            </a:r>
            <a:r>
              <a:rPr sz="1350" lang="cs-CZ"/>
              <a:t> poskytovatele (odst. 2) · spolupráce podniku a výzkumné organizace (odst. 4)</a:t>
            </a:r>
          </a:p>
          <a:p>
            <a:pPr>
              <a:spcBef>
                <a:spcPts val="600"/>
              </a:spcBef>
            </a:pPr>
            <a:r>
              <a:rPr sz="1600" lang="cs-CZ"/>
              <a:t>Přijaté právo – od 1. 1. 2027 zák. č. 328/2025 Sb.</a:t>
            </a:r>
          </a:p>
          <a:p>
            <a:pPr lvl="2"/>
            <a:r>
              <a:rPr sz="1350" lang="cs-CZ"/>
              <a:t>Zrušuje zák. č. 130/2002 Sb. (§ 101) · práva k výsledkům jako </a:t>
            </a:r>
            <a:r>
              <a:rPr sz="1350" b="1" lang="cs-CZ"/>
              <a:t>povinná náležitost smlouvy o poskytnutí podpory</a:t>
            </a:r>
            <a:r>
              <a:rPr sz="1350" lang="cs-CZ"/>
              <a:t> (§ 64 odst. 2 písm. g)) · OSS a státní příspěvkové organizace licencují a postupují práva k výsledkům </a:t>
            </a:r>
            <a:r>
              <a:rPr sz="1350" b="1" lang="cs-CZ"/>
              <a:t>bez souhlasu zřizovatele</a:t>
            </a:r>
            <a:r>
              <a:rPr sz="1350" lang="cs-CZ"/>
              <a:t> (§ 54 odst. 4) · institucionální podpora na spin-off (§ 54 odst. 3) · informační povinnost výzkumníka o souběžných úvazcích (§ 54 odst. 5)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D2146-9471-4E68-B2A0-80373E71672C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Co zavést a sjednat: směrnice a doložky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 wrap="square"/>
          <a:lstStyle/>
          <a:p>
            <a:pPr/>
            <a:r>
              <a:rPr lang="cs-CZ"/>
              <a:t>Zaměstnavatel</a:t>
            </a:r>
          </a:p>
          <a:p>
            <a:pPr lvl="2"/>
            <a:r>
              <a:rPr sz="1250" b="1" lang="cs-CZ"/>
              <a:t>Směrnice</a:t>
            </a:r>
            <a:r>
              <a:rPr sz="1250" lang="cs-CZ"/>
              <a:t>: oznamovací formulář (popis, stav techniky, spolupůvodci, podíly, datum), evidence doručení, posouzení a písemné uplatnění do 3 měsíců, volba cesty ochrany</a:t>
            </a:r>
          </a:p>
          <a:p>
            <a:pPr lvl="2"/>
            <a:r>
              <a:rPr sz="1250" b="1" lang="cs-CZ"/>
              <a:t>Sazebník odměn</a:t>
            </a:r>
            <a:r>
              <a:rPr sz="1250" lang="cs-CZ"/>
              <a:t>: paušál při uplatnění · platby při přihlášce a udělení · podíl z přínosu · dodatečné vypořádání · zlepšovatelský program s 2měsíční lhůtou</a:t>
            </a:r>
          </a:p>
          <a:p>
            <a:pPr lvl="2"/>
            <a:r>
              <a:rPr sz="1250" b="1" lang="cs-CZ"/>
              <a:t>Publikační politika</a:t>
            </a:r>
            <a:r>
              <a:rPr sz="1250" lang="cs-CZ"/>
              <a:t>: embargo do podání přihlášky, kontrola konferenčních příspěvků, NDA s partnery a investory</a:t>
            </a:r>
          </a:p>
          <a:p>
            <a:pPr lvl="2"/>
            <a:r>
              <a:rPr sz="1250" b="1" lang="cs-CZ"/>
              <a:t>Smlouvy</a:t>
            </a:r>
            <a:r>
              <a:rPr sz="1250" lang="cs-CZ"/>
              <a:t>: externisté a univerzity (konsorciální smlouva – původcovství, podíly, přihlašovatel, náklady, výnosy, publikace) · členové orgánů – smlouva o výkonu funkce · projekty s podporou – § 16 zák. č. 130/2002 Sb., od 2027 smlouva o podpoře</a:t>
            </a:r>
          </a:p>
          <a:p>
            <a:pPr lvl="2"/>
            <a:r>
              <a:rPr sz="1250" lang="cs-CZ" b="1"/>
              <a:t>Evidence</a:t>
            </a:r>
            <a:r>
              <a:rPr sz="1250" lang="cs-CZ"/>
              <a:t>: vynálezy, lhůty, udržovací poplatky, licence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 wrap="square"/>
          <a:lstStyle/>
          <a:p>
            <a:pPr/>
            <a:r>
              <a:rPr lang="cs-CZ"/>
              <a:t>Zaměstnanec / původce</a:t>
            </a:r>
          </a:p>
          <a:p>
            <a:pPr lvl="2"/>
            <a:r>
              <a:rPr sz="1250" lang="cs-CZ"/>
              <a:t>Oznamovat včas, písemně a úplně; vést laboratorní deník</a:t>
            </a:r>
          </a:p>
          <a:p>
            <a:pPr lvl="2"/>
            <a:r>
              <a:rPr sz="1250" lang="cs-CZ"/>
              <a:t>Nepublikovat před přihláškou; konferenční příspěvky schvalovat</a:t>
            </a:r>
          </a:p>
          <a:p>
            <a:pPr lvl="2"/>
            <a:r>
              <a:rPr sz="1250" lang="cs-CZ"/>
              <a:t>Vlastní tvorbu mimo úkol nechat písemně potvrdit</a:t>
            </a:r>
          </a:p>
          <a:p>
            <a:pPr lvl="2"/>
            <a:r>
              <a:rPr sz="1250" lang="cs-CZ"/>
              <a:t>Vzor doložky do pracovní smlouvy výzkumníka – v poznámkách</a:t>
            </a:r>
          </a:p>
        </p:txBody>
      </p:sp>
      <p:sp>
        <p:nvSpPr>
          <p:cNvPr id="5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6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AD8A0-9C62-489E-9AA8-0F8E6FDA89F3}" type="slidenum">
              <a:rPr lang="cs-CZ"/>
              <a:t>1</a:t>
            </a:fld>
            <a:endParaRPr lang="cs-CZ"/>
          </a:p>
        </p:txBody>
      </p:sp>
      <p:sp>
        <p:nvSpPr>
          <p:cNvPr id="7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Diskuse: zpět k přednášce výzkumnice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lang="cs-CZ"/>
              <a:t>Může firma řešení ještě chránit?</a:t>
            </a:r>
          </a:p>
          <a:p>
            <a:pPr lvl="2"/>
            <a:r>
              <a:rPr sz="1600" lang="cs-CZ"/>
              <a:t>Hlasujte znovu – změnil se váš názor po výkladu novosti, ochranné lhůty užitného vzoru a § 9 ZV?</a:t>
            </a:r>
          </a:p>
          <a:p>
            <a:pPr lvl="2"/>
            <a:r>
              <a:rPr sz="1600" lang="cs-CZ"/>
              <a:t>Klíčové otázky: co </a:t>
            </a:r>
            <a:r>
              <a:rPr sz="1600" lang="cs-CZ" b="1"/>
              <a:t>přesně</a:t>
            </a:r>
            <a:r>
              <a:rPr sz="1600" lang="cs-CZ"/>
              <a:t> zveřejnil sborník · lze nároky formulovat na </a:t>
            </a:r>
            <a:r>
              <a:rPr sz="1600" lang="cs-CZ" b="1"/>
              <a:t>zařízení</a:t>
            </a:r>
            <a:r>
              <a:rPr sz="1600" lang="cs-CZ"/>
              <a:t> · kdo je přihlašovatelem a kdo všechno původcem · co zůstává tajemstvím</a:t>
            </a:r>
          </a:p>
          <a:p>
            <a:pPr lvl="2"/>
            <a:r>
              <a:rPr sz="1600" lang="cs-CZ"/>
              <a:t>Varianta: výzkumnice řešení oznámila před konferencí a firma tři měsíce mlčela – co se změní?</a:t>
            </a:r>
          </a:p>
          <a:p>
            <a:pPr lvl="2"/>
            <a:r>
              <a:rPr sz="1600" lang="cs-CZ"/>
              <a:t>Řešení a argumentace v poznámkách</a:t>
            </a:r>
          </a:p>
        </p:txBody>
      </p:sp>
      <p:sp>
        <p:nvSpPr>
          <p:cNvPr id="4" name="Zápatí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Duševní vlastnictví v pracovněprávních vztazích | Lekce 8 | právní stav k 28. 9. 2026</a:t>
            </a:r>
          </a:p>
        </p:txBody>
      </p:sp>
      <p:sp>
        <p:nvSpPr>
          <p:cNvPr id="5" name="Číslo snímk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98864-7D3E-495B-BF0C-9B87510E0E12}" type="slidenum">
              <a:rPr lang="cs-CZ"/>
              <a:t>1</a:t>
            </a:fld>
            <a:endParaRPr lang="cs-CZ"/>
          </a:p>
        </p:txBody>
      </p:sp>
      <p:sp>
        <p:nvSpPr>
          <p:cNvPr id="6" name="Označení lekce"/>
          <p:cNvSpPr txBox="1"/>
          <p:nvPr/>
        </p:nvSpPr>
        <p:spPr>
          <a:xfrm>
            <a:off x="10600000" y="228645"/>
            <a:ext cx="1376098" cy="230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500" lang="cs-CZ">
                <a:solidFill>
                  <a:schemeClr val="accent2"/>
                </a:solidFill>
              </a:rPr>
              <a:t>Lekce 8</a:t>
            </a:r>
          </a:p>
        </p:txBody>
      </p:sp>
      <p:sp>
        <p:nvSpPr>
          <p:cNvPr id="7" name="Samostudium a příště"/>
          <p:cNvSpPr/>
          <p:nvPr/>
        </p:nvSpPr>
        <p:spPr>
          <a:xfrm>
            <a:off x="649224" y="4983480"/>
            <a:ext cx="10881360" cy="868680"/>
          </a:xfrm>
          <a:prstGeom prst="roundRect">
            <a:avLst/>
          </a:prstGeom>
          <a:solidFill>
            <a:srgbClr val="DCD7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250" b="1" lang="cs-CZ">
                <a:solidFill>
                  <a:srgbClr val="000000"/>
                </a:solidFill>
              </a:rPr>
              <a:t>Samostudium:</a:t>
            </a:r>
            <a:r>
              <a:rPr sz="1250" lang="cs-CZ">
                <a:solidFill>
                  <a:srgbClr val="000000"/>
                </a:solidFill>
              </a:rPr>
              <a:t> JAKL 2017 – průmyslová práva a řízení před ÚPV</a:t>
            </a:r>
          </a:p>
          <a:p>
            <a:pPr algn="l"/>
            <a:r>
              <a:rPr sz="1250" b="1" lang="cs-CZ">
                <a:solidFill>
                  <a:srgbClr val="000000"/>
                </a:solidFill>
              </a:rPr>
              <a:t>Příště – lekce 9:</a:t>
            </a:r>
            <a:r>
              <a:rPr sz="1250" lang="cs-CZ">
                <a:solidFill>
                  <a:srgbClr val="000000"/>
                </a:solidFill>
              </a:rPr>
              <a:t> čl. 52–57 a čl. 60 Evropské patentové úmluvy; § 35a–35d zák. č. 527/1990 Sb.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CEVRO">
      <a:dk1>
        <a:srgbClr val="000000"/>
      </a:dk1>
      <a:lt1>
        <a:srgbClr val="FFFFFF"/>
      </a:lt1>
      <a:dk2>
        <a:srgbClr val="575756"/>
      </a:dk2>
      <a:lt2>
        <a:srgbClr val="E7E6E6"/>
      </a:lt2>
      <a:accent1>
        <a:srgbClr val="50386F"/>
      </a:accent1>
      <a:accent2>
        <a:srgbClr val="50386F"/>
      </a:accent2>
      <a:accent3>
        <a:srgbClr val="EA8B2D"/>
      </a:accent3>
      <a:accent4>
        <a:srgbClr val="EA8B2D"/>
      </a:accent4>
      <a:accent5>
        <a:srgbClr val="E9E9E9"/>
      </a:accent5>
      <a:accent6>
        <a:srgbClr val="D2D2D2"/>
      </a:accent6>
      <a:hlink>
        <a:srgbClr val="0563C1"/>
      </a:hlink>
      <a:folHlink>
        <a:srgbClr val="954F72"/>
      </a:folHlink>
    </a:clrScheme>
    <a:fontScheme name="Cev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VRO_prezentace" id="{485F1B51-4886-4BEE-9303-EA422C81D8B6}" vid="{D8B64059-E0AD-44A6-B997-6DC8C4E55893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AB6EA75DC9234BB8F7FC7985B6540D" ma:contentTypeVersion="17" ma:contentTypeDescription="Vytvoří nový dokument" ma:contentTypeScope="" ma:versionID="802e1200a6f1edf4a5c0acec655da554">
  <xsd:schema xmlns:xsd="http://www.w3.org/2001/XMLSchema" xmlns:xs="http://www.w3.org/2001/XMLSchema" xmlns:p="http://schemas.microsoft.com/office/2006/metadata/properties" xmlns:ns2="08506671-b2d8-4009-9f63-6b725a8908a0" xmlns:ns3="c96b063f-72a7-4d2b-b06d-4ecda669bddf" targetNamespace="http://schemas.microsoft.com/office/2006/metadata/properties" ma:root="true" ma:fieldsID="643927d2b1d20851b2bc9ade87ce8cba" ns2:_="" ns3:_="">
    <xsd:import namespace="08506671-b2d8-4009-9f63-6b725a8908a0"/>
    <xsd:import namespace="c96b063f-72a7-4d2b-b06d-4ecda669bd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06671-b2d8-4009-9f63-6b725a8908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b6f0447c-396c-41cb-bb8f-c4232058b8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b063f-72a7-4d2b-b06d-4ecda669bdd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366da5d-a729-4ea0-a3c6-0f5c6526b4ca}" ma:internalName="TaxCatchAll" ma:showField="CatchAllData" ma:web="c96b063f-72a7-4d2b-b06d-4ecda669bd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2CE057-8B81-4FF9-B431-B5860F0462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506671-b2d8-4009-9f63-6b725a8908a0"/>
    <ds:schemaRef ds:uri="c96b063f-72a7-4d2b-b06d-4ecda669bd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F6AD68-1977-4ED0-9D33-7965F88689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905</Words>
  <Application>Microsoft Office PowerPoint</Application>
  <PresentationFormat>Širokoúhlá obrazovka</PresentationFormat>
  <Paragraphs>114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Motiv Office</vt:lpstr>
      <vt:lpstr>POWERPOINT  PRESENTATION TITLE,  MAXIMUM FIVE LINES,   LIGNED BOTTOM LEFT,  NO HYPHENATION</vt:lpstr>
      <vt:lpstr>Prezentace aplikace PowerPoint</vt:lpstr>
      <vt:lpstr>CHAPTER TITLE, MAXIMUM FIVE LINES, ALIGNED BOTTOM LEFT, NO HYPHENATION</vt:lpstr>
      <vt:lpstr>ONE LINE HEADLINE, ON THE LEFT</vt:lpstr>
      <vt:lpstr>ONE LINE HEADLINE, ON THE LEFT</vt:lpstr>
      <vt:lpstr>ONE LINE HEADLINE, ON THE LEFT</vt:lpstr>
      <vt:lpstr>ONE LINE HEADLINE, ON THE LEFT</vt:lpstr>
      <vt:lpstr>ONE LINE HEADLINE, ON THE LEFT</vt:lpstr>
      <vt:lpstr>TITLE IN TWO LINES MAXIMUM, ON THE LEFT, NO HYPHENATION</vt:lpstr>
      <vt:lpstr>Prezentace aplikace PowerPoint</vt:lpstr>
      <vt:lpstr>Prezentace aplikace PowerPoint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Duševní vlastnictví v pracovněprávních vztazích – Lekce 8 (zkrácená verze)</dc:title>
  <dc:creator>JUDr. Ján Matejka, Ph.D.</dc:creator>
  <cp:lastModifiedBy>JUDr. Ján Matejka, Ph.D.</cp:lastModifiedBy>
  <cp:revision>2</cp:revision>
  <dcterms:created xsi:type="dcterms:W3CDTF">2026-10-06T08:00:00Z</dcterms:created>
  <dcterms:modified xsi:type="dcterms:W3CDTF">2026-10-06T10:00:00Z</dcterms:modified>
  <dc:subject>Vynálezy a užitné vzory; podnikový vynález podle § 9–10 ZV a odměna původce</dc:subject>
  <cp:keywords>duševní vlastnictví; pracovní právo; CEVRO Univerzita; právní stav k 28. 9. 2026</cp:keywords>
  <dc:description>Zkrácená verze lekce 8, opravené vydání ze 6. 10. 2026 (zpřesnění shodná s opraveným vydáním plné lekce); dosavadní soubory zůstávají beze změny.</dc:description>
</cp:coreProperties>
</file>