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16"/>
  </p:notesMasterIdLst>
  <p:handoutMasterIdLst>
    <p:handoutMasterId r:id="rId17"/>
  </p:handoutMasterIdLst>
  <p:sldIdLst>
    <p:sldId id="256" r:id="rId10"/>
    <p:sldId id="257" r:id="rId11"/>
    <p:sldId id="258" r:id="rId12"/>
    <p:sldId id="259" r:id="rId13"/>
    <p:sldId id="260" r:id="rId14"/>
    <p:sldId id="261" r:id="rId15"/>
    <p:sldId id="262" r:id="rId9"/>
    <p:sldId id="264" r:id="rId7"/>
    <p:sldId id="265" r:id="rId6"/>
    <p:sldId id="266" r:id="rId5"/>
    <p:sldId id="267" r:id="rId4"/>
    <p:sldId id="270" r:id="rId24"/>
    <p:sldId id="279" r:id="rId33"/>
    <p:sldId id="282" r:id="rId3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5928"/>
  </p:normalViewPr>
  <p:slideViewPr>
    <p:cSldViewPr snapToGrid="0">
      <p:cViewPr varScale="1">
        <p:scale>
          <a:sx n="113" d="100"/>
          <a:sy n="113" d="100"/>
        </p:scale>
        <p:origin x="606" y="102"/>
      </p:cViewPr>
      <p:guideLst/>
    </p:cSldViewPr>
  </p:slideViewPr>
  <p:outlineViewPr>
    <p:cViewPr>
      <p:scale>
        <a:sx n="33" d="100"/>
        <a:sy n="33" d="100"/>
      </p:scale>
      <p:origin x="0" y="-7768"/>
    </p:cViewPr>
  </p:outlineViewPr>
  <p:notesTextViewPr>
    <p:cViewPr>
      <p:scale>
        <a:sx n="1" d="1"/>
        <a:sy n="1" d="1"/>
      </p:scale>
      <p:origin x="0" y="0"/>
    </p:cViewPr>
  </p:notesTextViewPr>
  <p:notesViewPr>
    <p:cSldViewPr snapToGrid="0">
      <p:cViewPr varScale="1">
        <p:scale>
          <a:sx n="87" d="100"/>
          <a:sy n="87" d="100"/>
        </p:scale>
        <p:origin x="2696" y="192"/>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4" Type="http://schemas.openxmlformats.org/officeDocument/2006/relationships/slide" Target="slides/slide11.xml"/><Relationship Id="rId5" Type="http://schemas.openxmlformats.org/officeDocument/2006/relationships/slide" Target="slides/slide10.xml"/><Relationship Id="rId6" Type="http://schemas.openxmlformats.org/officeDocument/2006/relationships/slide" Target="slides/slide9.xml"/><Relationship Id="rId7" Type="http://schemas.openxmlformats.org/officeDocument/2006/relationships/slide" Target="slides/slide8.xml"/><Relationship Id="rId9" Type="http://schemas.openxmlformats.org/officeDocument/2006/relationships/slide" Target="slides/slide7.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4" Type="http://schemas.openxmlformats.org/officeDocument/2006/relationships/slide" Target="slides/slide12.xml"/><Relationship Id="rId33" Type="http://schemas.openxmlformats.org/officeDocument/2006/relationships/slide" Target="slides/slide13.xml"/><Relationship Id="rId36"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81172-56BA-6C88-168E-D96C21B47D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C878F87-09B6-0DE1-6A0A-D3E83B35E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439F6-3E71-9744-A5FD-F8360DC2B55B}" type="datetimeFigureOut">
              <a:rPr lang="cs-CZ" smtClean="0"/>
              <a:t>24.01.2025</a:t>
            </a:fld>
            <a:endParaRPr lang="cs-CZ"/>
          </a:p>
        </p:txBody>
      </p:sp>
      <p:sp>
        <p:nvSpPr>
          <p:cNvPr id="4" name="Zástupný symbol pro zápatí 3">
            <a:extLst>
              <a:ext uri="{FF2B5EF4-FFF2-40B4-BE49-F238E27FC236}">
                <a16:creationId xmlns:a16="http://schemas.microsoft.com/office/drawing/2014/main" id="{7E02C864-4460-15D6-DE8C-0E643C3EE1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625D8B96-87C9-2E0D-8058-68FEE7E1CC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E44AF-43CC-394B-BC78-30B75A456210}" type="slidenum">
              <a:rPr lang="cs-CZ" smtClean="0"/>
              <a:t>‹#›</a:t>
            </a:fld>
            <a:endParaRPr lang="cs-CZ"/>
          </a:p>
        </p:txBody>
      </p:sp>
    </p:spTree>
    <p:extLst>
      <p:ext uri="{BB962C8B-B14F-4D97-AF65-F5344CB8AC3E}">
        <p14:creationId xmlns:p14="http://schemas.microsoft.com/office/powerpoint/2010/main" val="154027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24.01.2025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Přivítání. Dnešní lekce uzavírá blok předmětů, které v pracovním vztahu vznikají tvůrčí činností, předmětem, který tvůrce nemá: ochrannou známkou a dalšími označeními. Známka vzniká zápisem a patří tomu, kdo ji přihlásil, bez ohledu na to, kdo logo nakreslil nebo slogan vymyslel. Právě proto je ale v podnicích zdrojem konfliktů: logo je zároveň dílem zaměstnance, slogan může být dílem, jméno zaměstnance může být značkou, doménu a účty na sociálních sítích drží lidé, nikoli firmy, a odcházející zaměstnanci nebo jednatelé si přihlašují známky „pro jistotu“ na sebe. Probereme pojem a podmínky ochrany, řízení před ÚPV a EUIPO, zlou víru a nevěrného zástupce, souběh s autorským právem a vzorem, obchodní firmu, doménová jména a nekalou soutěž, a nakonec správu značky uvnitř firmy.</a:t>
            </a:r>
          </a:p>
          <a:p/>
          <a:p>
            <a:r>
              <a:rPr lang="cs-CZ"/>
              <a:t>METODIKA: Připomeňte domácí přípravu – § 1a, 4, 7, 8, 29 a 32 zákona č. 441/2003 Sb. a čl. 9 nařízení (EU) 2017/1001.</a:t>
            </a:r>
          </a:p>
          <a:p/>
          <a:p>
            <a:r>
              <a:rPr lang="cs-CZ"/>
              <a:t>PŘECHOD: Cíle lekce.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výsledky učení. Za prvé vymezit ochrannou známku, její funkce a podmínky zápisu – absolutní a relativní důvody, včetně tvarových označení a sloganů. Za druhé popsat řízení před ÚPV a EUIPO, obsah práv ze známky a jejich meze – povinnost užívat, vyčerpání, zrušení a neplatnost včetně zlé víry a nevěrného zástupce. Za třetí vyložit, proč je známka majetkem bez tvůrce a jak se to snáší se souběžnými právy zaměstnanců – autorským právem k logu a sloganu, vzorem, právem na jméno a podobu. Za čtvrté vyřešit praktické situace: obchodní firmu, doménová jména a účty na sociálních sítích, odcházející zaměstnance a jednatele, nekalou soutěž a vnitřní správu značky.</a:t>
            </a:r>
          </a:p>
          <a:p/>
          <a:p>
            <a:r>
              <a:rPr lang="cs-CZ"/>
              <a:t>METODIKA: Dnes neřešíme zeměpisná označení (L3), mezinárodní zápis (Madridský systém – L10) ani licenční smlouvy (L11); řízení před ÚPV a EUIPO a vymáhání práv obsahuje plná verze lekce 7, snímky 8 a 17.</a:t>
            </a:r>
          </a:p>
          <a:p/>
          <a:p>
            <a:r>
              <a:rPr lang="cs-CZ"/>
              <a:t>PŘECHOD: Úvodní situace.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Modelová situace – softwarová firma, která pro svou aplikaci užívá označení TRASA+, dostane v jednom týdnu tři zprávy. (1) Konkurent podal u EUIPO přihlášku ochranné známky EU „TRASAPLUS“ pro mobilní aplikace a navigační služby; firma užívá označení TRASA+ od roku 2024, ale nikdy je nepřihlásila. (2) Bývalá marketérka drží doménu trasa-plus.cz registrovanou na své jméno a účet @trasaplus na sociální síti s 20 000 sledujícími vede ze svého osobního profilu; po skončení pracovního poměru odmítá přístupy předat. (3) Jednatel chce přihlásit známku TRASA+ u ÚPV na sebe, „aby ji investor nemohl ovládnout“. Otázka k hlasování: je označení TRASA+ dnes bez zápisu právně chráněno – (a) ano, plně; (b) částečně – jako nezapsané označení a nekalosoutěžně; (c) ne.</a:t>
            </a:r>
          </a:p>
          <a:p/>
          <a:p>
            <a:r>
              <a:rPr lang="cs-CZ"/>
              <a:t>PŘECHOD: Pojem a funkce známky.</a:t>
            </a:r>
          </a:p>
          <a:p/>
          <a:p>
            <a:r>
              <a:rPr lang="cs-CZ"/>
              <a:t>ZDROJE: Zákon č. 441/2003 Sb., o ochranných známkách, § 1a–5, 7–13, 15, 18–20, 22–26, 28, 29, 31, 32, znění od 1. 2. 2022 – https://e-sbirka.gov.cz/sb/2003/441; Nařízení EP a Rady (EU) 2017/1001 o ochranné známce Evropské unie, čl. 4, 7, 8, 9, 15, 18, 21, 52, 58, 59 – https://eur-lex.europa.eu/legal-content/CS/TXT/?uri=CELEX:32017R1001; Zákon č. 89/2012 Sb., občanský zákoník, § 77, 78, 84–87, 132, 135, 159, 423–428, 2976, 2978, 2981, 2982, 2988, 2991, znění od 1. 1. 2026 – https://e-sbirka.gov.cz/sb/2012/89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Ochrannou známkou může být jakékoli označení – slova včetně osobních jmen, barvy, kresby, písmena, číslice, tvar výrobku nebo obal, zvuky – je-li způsobilé odlišit výrobky nebo služby jedné osoby od výrobků jiné osoby a být vyjádřeno v rejstříku jasně a přesně (§ 1a ZOZ; čl. 4 nařízení 2017/1001). Druhy známek vymezuje příloha č. 1 ZOZ: slovní, obrazová, prostorová, poziční, se vzorem, barevná, zvuková, pohybová, multimediální, holografická a jiná; grafické znázornění již není podmínkou. Funkce známky: základní funkcí je zaručit spotřebiteli původ výrobku nebo služby; dalšími funkcemi jsou záruka kvality, komunikace, investice a reklama (L'Oréal v. Bellure, C-487/07, bod 58). Zásadní rozdíl proti ostatním předmětům: známka vzniká zápisem, nikoli tvůrčí činností; nositelem je přihlašovatel (fyzická nebo právnická osoba), právo je převoditelné nezávisle na závodu (§ 15), licencovatelné (§ 18), trvá 10 let s neomezenou obnovou (§ 29). Není „původce“ ani „autor“ známky, a proto neexistuje zaměstnanecká známka – technika 0 z lekce 3. Co existuje, je souběh: logo jako dílo a vzor, slogan jako dílo, jméno zaměstnance jako osobnostní právo (snímek 9). Na území ČR požívají ochrany známky národní, mezinárodní s vyznačením ČR, známky EU a všeobecně známé známky (§ 2).</a:t>
            </a:r>
          </a:p>
          <a:p/>
          <a:p>
            <a:r>
              <a:rPr lang="cs-CZ"/>
              <a:t>PŘÍKLAD: Název TRASA+ vymyslel jednatel: název sám o sobě není dílem (§ 2 odst. 6 AZ – myšlenka; § 2 odst. 3 – název jen jako část díla, je-li původní), takže jednatel žádné právo k označení nemá; právo vznikne tomu, kdo známku přihlásí – má to být firma.</a:t>
            </a:r>
          </a:p>
          <a:p/>
          <a:p>
            <a:r>
              <a:rPr lang="cs-CZ"/>
              <a:t>PŘECHOD: Absolutní důvody.</a:t>
            </a:r>
          </a:p>
          <a:p/>
          <a:p>
            <a:r>
              <a:rPr lang="cs-CZ"/>
              <a:t>ZDROJE: Zákon č. 441/2003 Sb., o ochranných známkách, § 1a–5, 7–13, 15, 18–20, 22–26, 28, 29, 31, 32, znění od 1. 2. 2022 – https://e-sbirka.gov.cz/sb/2003/441; Nařízení EP a Rady (EU) 2017/1001 o ochranné známce Evropské unie, čl. 4, 7, 8, 9, 15, 18, 21, 52, 58, 59 – https://eur-lex.europa.eu/legal-content/CS/TXT/?uri=CELEX:32017R1001; Zákon č. 121/2000 Sb., autorský zákon, znění od 1. 7. 2025 – https://e-sbirka.gov.cz/sb/2000/121; SDEU, rozsudek ze dne 18. 6. 2009, C-487/07, L'Oréal a další v. Bellure a další, ECLI:EU:C:2009:378, bod 58 (funkce ochranné známky) – https://eur-lex.europa.eu/legal-content/CS/TXT/?uri=CELEX:62007CJ0487</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Tabulka absolutních důvodů (§ 4 ZOZ; čl. 7 nařízení) – zkoumá je ÚPV z úřední povinnosti (§ 22). Rozlišovací způsobilost (písm. b)): označení musí být způsobilé plnit funkci původu; slogany se neposuzují přísněji než jiná označení – reklamní povaha nevylučuje rozlišovací způsobilost, má-li slogan originalitu či pregnantnost, které vyžadují výklad nebo spouštějí poznávací proces (Audi, C-398/08 P). Popisnost (písm. c)): označení tvořená výlučně údaji o druhu, jakosti, množství, účelu, hodnotě, původu – „TRASA“ pro navigační aplikaci je popisná; „TRASA+“ je hraniční. Obvyklost (písm. d)). Tvar nebo jiná vlastnost (písm. e)): vyplývající z povahy výrobku, nezbytné pro dosažení technického výsledku nebo dávající výrobku podstatnou užitnou hodnotu – nelze překonat získanou rozlišovací způsobilostí; technický tvar nelze zapsat ani při existenci alternativních tvarů (Lego Juris, C-48/09 P); při posuzování lze použít i jiné informace než vyobrazení, u technického výsledku z objektivních zdrojů, u podstatné hodnoty i vnímání veřejnosti; ochrana vzorem nebo dekorační povaha výluku automaticky nezakládá (Gömböc, C-237/19). Veřejný pořádek a dobré mravy (f)), klamavost (g)), odrůdy, státní symboly, symboly vysoké hodnoty, rozpor s předpisy o označeních původu (h)–l)). Získaná rozlišovací způsobilost překonává důvody b) až d), prokáže-li přihlašovatel užívání před zápisem (§ 5). Zlá víra není v § 4 – je důvodem neplatnosti (§ 32 odst. 1).</a:t>
            </a:r>
          </a:p>
          <a:p/>
          <a:p>
            <a:r>
              <a:rPr lang="cs-CZ"/>
              <a:t>OTÁZKA PRO STUDENTY: „Lze tvar držáku telefonu na řídítka (L6) zapsat jako prostorovou známku?“ OČEKÁVANÁ ODPOVĚĎ: Jen pokud tvar není výlučně technicky nezbytný ani nedává podstatnou hodnotu a má rozlišovací způsobilost – spotřebitelé tvar obvykle nevnímají jako označení původu; vhodnější je průmyslový vzor (L6). TYPICKÁ CHYBA: „známka na tvar obejde časové omezení vzoru“.</a:t>
            </a:r>
          </a:p>
          <a:p/>
          <a:p>
            <a:r>
              <a:rPr lang="cs-CZ"/>
              <a:t>PŘECHOD: Relativní důvody a námitky.</a:t>
            </a:r>
          </a:p>
          <a:p/>
          <a:p>
            <a:r>
              <a:rPr lang="cs-CZ"/>
              <a:t>ZDROJE: Zákon č. 441/2003 Sb., o ochranných známkách, § 1a–5, 7–13, 15, 18–20, 22–26, 28, 29, 31, 32, znění od 1. 2. 2022 – https://e-sbirka.gov.cz/sb/2003/441; Nařízení EP a Rady (EU) 2017/1001 o ochranné známce Evropské unie, čl. 4, 7, 8, 9, 15, 18, 21, 52, 58, 59 – https://eur-lex.europa.eu/legal-content/CS/TXT/?uri=CELEX:32017R1001; SDEU, rozsudek ze dne 21. 1. 2010, C-398/08 P, Audi v. OHIM (Vorsprung durch Technik), ECLI:EU:C:2010:29 – https://eur-lex.europa.eu/legal-content/CS/TXT/?uri=CELEX:62008CJ0398; SDEU, rozsudek ze dne 14. 9. 2010, C-48/09 P, Lego Juris v. OHIM, ECLI:EU:C:2010:516 – https://eur-lex.europa.eu/legal-content/CS/TXT/?uri=CELEX:62009CJ0048; SDEU, rozsudek ze dne 23. 4. 2020, C-237/19, Gömböc, ECLI:EU:C:2020:296 – https://eur-lex.europa.eu/legal-content/CS/TXT/?uri=CELEX:62019CJ0237</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Relativní důvody uplatňují oprávněné osoby námitkami ve lhůtě 3 měsíců od zveřejnění přihlášky; lhůtu nelze prodloužit ani prominout a námitky musí být odůvodněny a doloženy (§ 25 odst. 1 a 2 ZOZ). Od novely účinné v roce 2019 ÚPV kolize se staršími známkami z úřední povinnosti nezkoumá (dřívější § 6 byl zrušen) – rešerše je věcí přihlašovatele a hlídání rejstříku věcí vlastníků starších práv. Tabulka: (a) shodná starší známka pro shodné výrobky; (b) pravděpodobnost záměny včetně asociace (shodnost nebo podobnost označení a výrobků); (c) známka s dobrým jménem – i pro nepodobné výrobky, těží-li přihlašované označení bez řádného důvodu z rozlišovací způsobilosti nebo dobrého jména nebo jim je na újmu; (d) přihláška podaná zástupcem vlastníka na vlastní jméno bez souhlasu – „nevěrný zástupce“; (e) uživatel nezapsaného nebo jiného označení užívaného v obchodním styku, nabyl-li práva před podáním přihlášky a existuje pravděpodobnost záměny; (f) fyzická osoba, jejíž právo na jméno, vlastní podobu nebo projevy osobní povahy může být dotčeno; (g) nositel práv k autorskému dílu, které může být užíváním označení dotčeno; (h) vlastník staršího práva z jiného průmyslového vlastnictví (vzor, označení původu). Starší známkou je i přihlášená známka, bude-li zapsána, a všeobecně známá známka (§ 3). Totéž platí jako důvody neplatnosti na návrh (§ 32 odst. 3; podmínky se posuzují ke dni podání – odst. 4). Připomínky z absolutních důvodů může podat kdokoli, bez účastenství (§ 24). Unijní obdoba: čl. 8 nařízení – odst. 3 jednatel nebo zástupce, odst. 4 nezapsané označení s významem nikoli pouze místním, odst. 5 dobré jméno.</a:t>
            </a:r>
          </a:p>
          <a:p/>
          <a:p>
            <a:r>
              <a:rPr lang="cs-CZ"/>
              <a:t>PŘÍKLAD: Firma z úvodní situace může proti konkurentově přihlášce „TRASAPLUS“ podat námitky u EUIPO podle čl. 8 odst. 4 (nezapsané označení TRASA+ užívané od 2024 v obchodním styku, význam nikoli pouze místní; podle českého práva § 7 odst. 1 písm. e) ZOZ a § 2981 OZ dává právo zakázat užívání) – důkazy o užívání jsou rozhodující.</a:t>
            </a:r>
          </a:p>
          <a:p/>
          <a:p>
            <a:r>
              <a:rPr lang="cs-CZ"/>
              <a:t>PŘECHOD: Práva ze známky a jejich meze.</a:t>
            </a:r>
          </a:p>
          <a:p/>
          <a:p>
            <a:r>
              <a:rPr lang="cs-CZ"/>
              <a:t>ZDROJE: Zákon č. 441/2003 Sb., o ochranných známkách, § 1a–5, 7–13, 15, 18–20, 22–26, 28, 29, 31, 32, znění od 1. 2. 2022 – https://e-sbirka.gov.cz/sb/2003/441; Nařízení EP a Rady (EU) 2017/1001 o ochranné známce Evropské unie, čl. 4, 7, 8, 9, 15, 18, 21, 52, 58, 59 – https://eur-lex.europa.eu/legal-content/CS/TXT/?uri=CELEX:32017R1001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Vlastník má výlučné právo užívat známku ve spojení s výrobky a službami, pro něž je chráněna, a používat značku ® (§ 8 odst. 1 ZOZ). Nikdo nesmí v obchodním styku bez souhlasu užívat shodné označení pro shodné výrobky, zaměnitelné označení, nebo označení těžící ze známky s dobrým jménem (§ 8 odst. 2); užíváním je umísťování na výrobky, nabídka a uvádění na trh, dovoz a vývoz, užití v obchodních listinách a reklamě, užití jako název právnické osoby nebo obchodní firma, srovnávací reklama v rozporu s předpisy (§ 8 odst. 3); právo bránit tranzitu padělků (odst. 4); právo zakázat užívání zástupci, na jehož jméno byla známka zapsána bez souhlasu (odst. 5). Meze: vlastník nemůže zakázat poctivé užití jména a adresy fyzické osoby, popisných údajů a odkazů na výrobky vlastníka, zejména u příslušenství a náhradních dílů (§ 10 odst. 1); musí strpět starší označení, jehož práva vznikla před podáním přihlášky (§ 10 odst. 2); vyčerpání práv uvedením na trh v EHP (§ 11; čl. 15). Povinnost užívat: nezačne-li vlastník známku do 5 let od zápisu řádně užívat, nebo přeruší-li užívání na 5 let, hrozí zrušení (§ 13, § 31 odst. 1 písm. a)), omezení žaloby (§ 10a) a neúspěch námitek; užívání se souhlasem vlastníka – licenčním nabyvatelem, zaměstnanci – se považuje za užívání vlastníkem (§ 13 odst. 3; čl. 18 odst. 2). Zrušení dále při zdruhovění a klamavosti (§ 31 odst. 1 písm. b), c)) a do 6 měsíců po soudním rozhodnutí o nekalé soutěži (§ 31 odst. 2). Neplatnost: rozpor s § 4 nebo přihláška nepodaná v dobré víře (§ 32 odst. 1), relativní důvody (odst. 3); účinky ex tunc (odst. 5). Trvání 10 let od podání, obnova vždy o 10 let, dodatečná lhůta 6 měsíců (§ 29). Převod písemnou smlouvou s účinky zápisem (§ 15), licence účinná vůči třetím osobám zápisem (§ 18 odst. 4).</a:t>
            </a:r>
          </a:p>
          <a:p/>
          <a:p>
            <a:r>
              <a:rPr lang="cs-CZ"/>
              <a:t>PŘECHOD: Zlá víra a nevěrný zástupce.</a:t>
            </a:r>
          </a:p>
          <a:p/>
          <a:p>
            <a:r>
              <a:rPr lang="cs-CZ"/>
              <a:t>ZDROJE: Zákon č. 441/2003 Sb., o ochranných známkách, § 1a–5, 7–13, 15, 18–20, 22–26, 28, 29, 31, 32, znění od 1. 2. 2022 – https://e-sbirka.gov.cz/sb/2003/441; Nařízení EP a Rady (EU) 2017/1001 o ochranné známce Evropské unie, čl. 4, 7, 8, 9, 15, 18, 21, 52, 58, 59 – https://eur-lex.europa.eu/legal-content/CS/TXT/?uri=CELEX:32017R1001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Zlá víra je důvodem neplatnosti známky na návrh (§ 32 odst. 1 ZOZ – „přihláška nebyla podána v dobré víře“; čl. 59 odst. 1 písm. b) nařízení). Soudní dvůr: posuzují se všechny relevantní faktory ke dni podání přihlášky – zejména vědomost přihlašovatele o užívání totožného nebo podobného označení třetí osobou, úmysl zabránit jí v dalším užívání a úroveň právní ochrany obou označení (Lindt, C-529/07); zlá víra předpokládá nepoctivý úmysl – přihlášku nikoli za účelem poctivé účasti v soutěži, ale s úmyslem zasáhnout do zájmů třetích osob nebo získat výlučné právo pro jiné účely než funkce známky, a to i bez podobnosti výrobků a bez zaměření na konkrétní osobu (Koton, C-104/18 P, body 45–46); přihláška bez jakéhokoli úmyslu známku užívat zakládá zlou víru, směřuje-li k poškození třetích osob nebo k získání výlučného práva pro jiné účely (Sky, C-371/18, výrok 2). Česká judikatura: Nejvyšší správní soud formuloval test – zda přihlašovatel věděl nebo měl vědět o označení namítatele, zda přihláškou došlo k jeho poškození a zda neexistuje důvod, který by jednání ospravedlnil, s přihlédnutím ke všem okolnostem (1 As 3/2008, č. 1665/2008 Sb. NSS – věc MARSTALL, přihláška podaná bývalým obchodním partnerem); rozšířený senát dodal, že zaměnitelnost i zlá víra jsou neurčité právní pojmy přezkoumávané soudem v plném rozsahu, bez správního uvážení (8 As 37/2011, č. 3073/2014 Sb. NSS). Nevěrný zástupce: podal-li přihlášku zástupce vlastníka na své jméno bez souhlasu, vlastník má námitky (§ 7 odst. 1 písm. d)), právo zakázat užívání (§ 8 odst. 5), u známky EU právo domáhat se převedení známky na sebe (čl. 21 nařízení); čl. 6septies Pařížské úmluvy. V pracovním kontextu: zaměstnanec, jednatel nebo obchodní partner, který si přihlásí označení zaměstnavatele na sebe, naplňuje zpravidla jak zlou víru, tak nevěrné zastoupení; jednatel navíc porušuje povinnost loajality (§ 159 odst. 1 OZ) a pravidla o střetu zájmů (§ 54 ZOK).</a:t>
            </a:r>
          </a:p>
          <a:p/>
          <a:p>
            <a:r>
              <a:rPr lang="cs-CZ"/>
              <a:t>PŘÍKLAD: Jednatel přihlásí TRASA+ na sebe: firma označení užívá, jednatel to ví a jedná ve střetu zájmů – přihláška ve zlé víře (§ 32 odst. 1) a jednání v rozporu s § 54 ZOK; řešení: přihláška na firmu, případně holdingová struktura s licencí.</a:t>
            </a:r>
          </a:p>
          <a:p/>
          <a:p>
            <a:r>
              <a:rPr lang="cs-CZ"/>
              <a:t>PŘECHOD: Známka a práva zaměstnanců.</a:t>
            </a:r>
          </a:p>
          <a:p/>
          <a:p>
            <a:r>
              <a:rPr lang="cs-CZ"/>
              <a:t>ZDROJE: Zákon č. 441/2003 Sb., o ochranných známkách, § 1a–5, 7–13, 15, 18–20, 22–26, 28, 29, 31, 32, znění od 1. 2. 2022 – https://e-sbirka.gov.cz/sb/2003/441; Nařízení EP a Rady (EU) 2017/1001 o ochranné známce Evropské unie, čl. 4, 7, 8, 9, 15, 18, 21, 52, 58, 59 – https://eur-lex.europa.eu/legal-content/CS/TXT/?uri=CELEX:32017R1001; Zákon č. 89/2012 Sb., občanský zákoník, § 159 odst. 1, znění od 1. 1. 2026 – https://e-sbirka.gov.cz/sb/2012/89; Zákon č. 90/2012 Sb., o obchodních korporacích, § 51, 54, 55, 199, znění od 19. 7. 2024 – https://e-sbirka.gov.cz/sb/2012/90; SDEU, rozsudek ze dne 11. 6. 2009, C-529/07, Chocoladefabriken Lindt &amp; Sprüngli v. Franz Hauswirth, ECLI:EU:C:2009:361 – https://eur-lex.europa.eu/legal-content/CS/TXT/?uri=CELEX:62007CJ0529; SDEU, rozsudek ze dne 12. 9. 2019, C-104/18 P, Koton Mağazacilik Tekstil Sanayi ve Ticaret v. EUIPO, ECLI:EU:C:2019:724, body 45–47 – https://eur-lex.europa.eu/legal-content/CS/TXT/?uri=CELEX:62018CJ0104; SDEU, rozsudek ze dne 29. 1. 2020, C-371/18, Sky a další v. SkyKick, ECLI:EU:C:2020:45 – https://eur-lex.europa.eu/legal-content/CS/TXT/?uri=CELEX:62018CJ0371; Nejvyšší správní soud, rozsudek ze dne 30. 4. 2008, č. j. 1 As 3/2008-195, č. 1665/2008 Sb. NSS (test zlé víry přihlašovatele: vědomost, poškození, absence ospravedlnění; přihláška podaná nevěrným zástupcem – čl. 6septies Pařížské úmluvy) – https://sbirka.nssoud.cz/; Nejvyšší správní soud (rozšířený senát), usnesení ze dne 22. 4. 2014, č. j. 8 As 37/2011-154, č. 3073/2014 Sb. NSS (zaměnitelnost a zlá víra jsou neurčité právní pojmy přezkoumávané soudem v plném rozsahu) – https://sbirka.nssoud.cz/</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Schéma ukazuje vrstvy, které se kolem jednoho označení skládají. Vrstva známky: vzniká zápisem, patří přihlašovateli, žádný zaměstnanecký režim; vůči zaměstnanci-tvůrci žádný nárok, vůči zaměstnanci-jmenovci právo na jméno (§ 7 odst. 1 písm. f)). Vrstva autorského díla: logo je zpravidla grafickým dílem a slogan může být dílem slovesným – pak platí § 58 AZ: autorem zůstává zaměstnanec, zaměstnavatel vykonává majetková práva (L4). Vrstva průmyslového vzoru: logo nebo ikona jako grafický symbol – § 13 ZPV, přechod práva na zadavatele s oznámením a odměnou (L6). Vrstva obchodní firmy a názvu: § 423–428, § 132, § 135 OZ – přednost prvního použití, nezaměnitelnost. Vrstva doménového jména: smluvní právo držitele vůči registrátorovi (NS 23 Cdo 3407/2010), žádné absolutní právo. Vrstva nekalé soutěže: § 2976, 2981, 2982 OZ – chrání příznačná označení i bez zápisu. Důsledek: zaměstnavatel, který si nechá logo vytvořit zaměstnancem, získá výkon autorských práv ze zákona, právo na vzor rovněž ze zákona, musí je však do tří měsíců od vyrozumění vůči původci uplatnit, jinak přejde zpět na původce (§ 13 odst. 1 a 3 ZPV), známku jen přihláškou, doménu jen registrací na sebe a firmu zápisem do obchodního rejstříku – pět různých aktů pro jedno označení.</a:t>
            </a:r>
          </a:p>
          <a:p/>
          <a:p>
            <a:r>
              <a:rPr lang="cs-CZ"/>
              <a:t>OTÁZKA PRO STUDENTY: „Zaměstnaný grafik tvrdí, že logo je jeho, a chce zablokovat zápis známky.“ OČEKÁVANÁ ODPOVĚĎ: Autorem je, ale majetková práva vykonává zaměstnavatel (§ 58 odst. 1 AZ), takže námitky podle § 7 odst. 1 písm. g) ZOZ opřít o své dílo nemůže – dílo není užíváním dotčeno, užívá-li je vykonavatel; jinak by tomu bylo u externího grafika s licencí jen k účelu (§ 61 AZ). TYPICKÁ CHYBA: „známku nám může zablokovat autor loga“.</a:t>
            </a:r>
          </a:p>
          <a:p/>
          <a:p>
            <a:r>
              <a:rPr lang="cs-CZ"/>
              <a:t>PŘECHOD: Zaměstnanec jako tvůrce loga a sloganu.</a:t>
            </a:r>
          </a:p>
          <a:p/>
          <a:p>
            <a:r>
              <a:rPr lang="cs-CZ"/>
              <a:t>ZDROJE: Zákon č. 441/2003 Sb., o ochranných známkách, § 1a–5, 7–13, 15, 18–20, 22–26, 28, 29, 31, 32, znění od 1. 2. 2022 – https://e-sbirka.gov.cz/sb/2003/441; Zákon č. 121/2000 Sb., autorský zákon, znění od 1. 7. 2025 – https://e-sbirka.gov.cz/sb/2000/121; Zákon č. 207/2000 Sb., o ochraně průmyslových vzorů, § 1–19, 23–27, 30–38, znění od 1. 2. 2022 (bez pozdějších novel; k 28. 9. 2026 není v e-Sbírce vyhlášena novela transponující směrnici (EU) 2024/2823) – https://e-sbirka.gov.cz/sb/2000/207; Zákon č. 89/2012 Sb., občanský zákoník, § 77, 78, 84–87, 132, 135, 159, 423–428, 2976, 2978, 2981, 2982, 2988, 2991, znění od 1. 1. 2026 – https://e-sbirka.gov.cz/sb/2012/89; Nejvyšší soud, rozsudek ze dne 19. 4. 2012, sp. zn. 23 Cdo 3407/2010 (globtour.cz: doménové jméno nezakládá svému držiteli absolutní (výlučné) právo; vztah k doméně je relativní; odstraňovací nárok směřuje k obnovení předešlého stavu – uložení povinnosti doménu odhlásit u registrátora – a nemůže vést k uložení povinnosti doménu převést – žalobkyně držitelkou domény nikdy nebyla; závěr se týká odstraňovacího nároku podle § 53 obchodního zákoníku, účinného do 31. 12. 2013, a § 4 odst. 1 zákona č. 221/2006 Sb.; rozsudky soudů obou stupňů byly v části o převodu domény zrušeny a věc vrácena) – text čten 5. 10. 2026 v databázi kraken.slv.cz (https://kraken.slv.cz/23Cdo3407/2010); ECLI neověřeno – úřední databáze https://rozhodnuti.nsoud.cz/ byla 3.–5. 10. 2026 nedostupná</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Logo. Grafické logo je dílem, je-li jedinečným výsledkem tvůrčí činnosti autora (§ 2 odst. 1 AZ) – v unijním pojetí původní (k měřítku originality L3); vytvořil-li je zaměstnanec ke splnění povinností, vykonává zaměstnavatel majetková práva (§ 58 odst. 1), může logo zveřejnit, upravovat, spojovat a uvádět pod svým jménem (domněnky § 58 odst. 4) a přihlásit je jako známku; autorovi zůstávají osobnostní práva – zejména zákaz užití snižujícího hodnotu díla (§ 11 odst. 3; NS 23 Cdo 2655/2022, L4) – a právo na dodatečnou odměnu při zjevném nepoměru (§ 58 odst. 6). Externí grafik na objednávku: objednatel má jen licenci k účelu (§ 61 AZ) – rebranding, úpravy loga a jeho registrace jako známky pro další výrobky mohou účel přesahovat; chybí-li licence, hrozí námitky nebo neplatnost z důvodu autorského práva (§ 7 odst. 1 písm. g), § 32 odst. 3 ZOZ); proto smlouva: licence ke všem způsobům užití včetně zápisu jako známky a vzoru, svolení ke změnám, postoupení výkonu. Slogan. Krátké slovní spojení je dílem jen výjimečně – i jedenáct slov může být dílem, jsou-li původní (Infopaq, C-5/08), ale běžná reklamní hesla práh zpravidla nesplní; jako známka musí mít rozlišovací způsobilost, kterou reklamní povaha nevylučuje (Audi). Vymyslel-li slogan zaměstnanec, je buď zaměstnaneckým dílem (§ 58), nebo nechráněnou myšlenkou (§ 2 odst. 6) – v obou případech může zaměstnavatel přihlásit známku a zaměstnanec nemá nárok na odměnu nad rámec mzdy. Název. Název výrobku není dílem a jako část díla je chráněn jen při původnosti (§ 2 odst. 3); právo k němu vzniká zápisem známky nebo užíváním (nezapsané označení, nekalá soutěž).</a:t>
            </a:r>
          </a:p>
          <a:p/>
          <a:p>
            <a:r>
              <a:rPr lang="cs-CZ"/>
              <a:t>PŘÍKLAD: Marketérka vymyslela slogan „Každá trasa má svůj příběh“ – jako dílo sporné; jako známka přihlášky schopná, splní-li Audi; po jejím odchodu zůstává firmě (§ 58 odst. 8 AZ, nebo prostě proto, že myšlenka není chráněna).</a:t>
            </a:r>
          </a:p>
          <a:p/>
          <a:p>
            <a:r>
              <a:rPr lang="cs-CZ"/>
              <a:t>PŘECHOD: Jméno a podoba zaměstnance.</a:t>
            </a:r>
          </a:p>
          <a:p/>
          <a:p>
            <a:r>
              <a:rPr lang="cs-CZ"/>
              <a:t>ZDROJE: Zákon č. 121/2000 Sb., autorský zákon, znění od 1. 7. 2025 – https://e-sbirka.gov.cz/sb/2000/121; Zákon č. 441/2003 Sb., o ochranných známkách, § 1a–5, 7–13, 15, 18–20, 22–26, 28, 29, 31, 32, znění od 1. 2. 2022 – https://e-sbirka.gov.cz/sb/2003/441; SDEU, rozsudek ze dne 16. 7. 2009, C-5/08, Infopaq International A/S v. Danske Dagblades Forening, ECLI:EU:C:2009:465, body 33–37 – https://eur-lex.europa.eu/legal-content/CS/TXT/?uri=CELEX:62008CJ0005; SDEU, rozsudek ze dne 21. 1. 2010, C-398/08 P, Audi v. OHIM (Vorsprung durch Technik), ECLI:EU:C:2010:29 – https://eur-lex.europa.eu/legal-content/CS/TXT/?uri=CELEX:62008CJ0398; Nejvyšší soud, rozsudek ze dne 28. 2. 2023, sp. zn. 23 Cdo 2655/2022, ECLI:CZ:NS:2023:23.CDO.2655.2022.1 (autor zaměstnaneckého architektonického díla uspěl s žalobou proti vlastníku bytu, který zasáhl do stavby; že mu osobnostní práva podle § 11 AZ zůstávají, bylo východiskem soudů nižších stupňů – body 3–4; zákonná licence pro změny dokončené stavby podle § 38d písm. b) AZ vyžaduje změnu v míře nezbytně nutné a zachování hodnoty díla, podléhá tříkrokovému testu podle § 29 odst. 1 AZ a nekryje zásah snižující hodnotu díla ve smyslu § 11 odst. 3 věty druhé AZ – body 25–39) – text znovu čten 5. 10. 2026 v databázi kraken.slv.cz (https://kraken.slv.cz/23Cdo2655/2022); úřední databáze https://rozhodnuti.nsoud.cz/ byla 3.–5. 10. 2026 nedostupná</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Osobní jméno může být známkou (§ 1a ZOZ; čl. 4 nařízení) – typicky u šéfkuchařů, návrhářů, trenérů, lékařů, umělců, influencerů v zaměstnaneckém poměru. Bez souhlasu nositele jména může dotčená fyzická osoba podat námitky (§ 7 odst. 1 písm. f)) a návrh na neplatnost (§ 32 odst. 3); právo na jméno a jeho ochranu zakládá § 77 a 78 OZ, podoba se smí zachytit a šířit jen se svolením (§ 84, 85 OZ). Svolení k použití podobizny a projevů osobní povahy lze odvolat, i bylo-li uděleno na určitou dobu; při odvolání bez rozumného důvodu vzniká povinnost k náhradě škody (§ 87 OZ) – to je zásadní pro kampaně s tvářemi zaměstnanců po jejich odchodu. Jméno jako známka po odchodu nositele: Soudní dvůr ve věci Emanuel (C-259/04) rozhodl, že známka odpovídající jménu tvůrce a prvního výrobce není klamavá jen proto, že tvůrce z podniku odešel, zejména byla-li klientela převedena s podnikem; vlastník tak o známku nepřichází. Souhlas s užitím jména pro známku ZOZ výslovně neupravuje – analogie s odvoláním souhlasu s užitím jména v obchodní firmě ze závažného důvodu (§ 428 OZ) je výkladově sporná; proto smlouva: rozsah užití jména a podoby, trvání po skončení pracovního poměru, exit (doběh, odstranění z materiálů), odměna, zákaz dehonestujícího užití. Zaměstnanec jako „osobní značka“: účty, sledující a pověst patří fyzicky osobě, pokud nejsou vedeny jako firemní – viz snímek 12.</a:t>
            </a:r>
          </a:p>
          <a:p/>
          <a:p>
            <a:r>
              <a:rPr lang="cs-CZ"/>
              <a:t>PŘÍKLAD: Fitness trenér zaměstnaný firmou, podle něhož se jmenuje tréninkový program v aplikaci: před odchodem sjednat licenci ke jménu a podobě s doběhem; jinak po odchodu hrozí odvolání svolení k podobě (§ 87) a námitky proti známce se jménem.</a:t>
            </a:r>
          </a:p>
          <a:p/>
          <a:p>
            <a:r>
              <a:rPr lang="cs-CZ"/>
              <a:t>PŘECHOD: Odcházející zaměstnanci a označení firmy.</a:t>
            </a:r>
          </a:p>
          <a:p/>
          <a:p>
            <a:r>
              <a:rPr lang="cs-CZ"/>
              <a:t>ZDROJE: Zákon č. 441/2003 Sb., o ochranných známkách, § 1a–5, 7–13, 15, 18–20, 22–26, 28, 29, 31, 32, znění od 1. 2. 2022 – https://e-sbirka.gov.cz/sb/2003/441; Zákon č. 89/2012 Sb., občanský zákoník, § 77, 78, 84–87, 132, 135, 159, 423–428, 2976, 2978, 2981, 2982, 2988, 2991, znění od 1. 1. 2026 – https://e-sbirka.gov.cz/sb/2012/89; SDEU, rozsudek ze dne 30. 3. 2006, C-259/04, Elizabeth Florence Emanuel v. Continental Shelf 128, ECLI:EU:C:2006:215 – https://eur-lex.europa.eu/legal-content/CS/TXT/?uri=CELEX:62004CJ0259</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Tři typické konflikty při odchodu. (1) Přihláška podobné známky bývalým zaměstnancem nebo partnerem: zlá víra (Lindt; 1 As 3/2008), nekalá soutěž, případně nevěrný zástupce; obrana: námitky do 3 měsíců, návrh na neplatnost, žaloba. (2) Doménová jména registrovaná na zaměstnance: doména je smluvní právo držitele (23 Cdo 3407/2010); firma se nemůže domáhat „vydání domény“ jako věci – nároky plynou ze známky (§ 8 ZOZ), z nekalé soutěže (§ 2981, 2988 – zdržení se a odstranění závadného stavu, jímž může být i zrušení registrace), z bezdůvodného obohacení (§ 2991 OZ) a z porušení pracovních povinností (§ 301 písm. d) ZP – chránit majetek a nejednat proti oprávněným zájmům zaměstnavatele); převod domény na firmu soud na základě odstraňovacího nároku neuloží – podle Nejvyššího soudu jím lze dosáhnout jen jejího odhlášení u registrátora, protože nárok směřuje k obnovení předešlého stavu a žalobkyně držitelkou domény nikdy nebyla (23 Cdo 3407/2010, k § 53 obchodního zákoníku a § 4 odst. 1 zákona č. 221/2006 Sb.); zda totéž platí pro nárok podle § 2988 OZ, zůstává výkladovou otázkou; proto prevence: registrace na firmu, firemní správa. (3) Účty na sociálních sítích: účet je smluvní vztah s provozovatelem; „firemní“ účet vedený z osobního profilu zaměstnance je právně účtem zaměstnance; sledující nejsou majetkem; obrana: smluvní ujednání o správě účtů, předání přístupů při odchodu, obchodní tajemství u databází kontaktů, nekalá soutěž při pokračujícím užívání označení firmy. Osobní značka zaměstnance (jméno, tvář, pověst) zůstává jemu – snímek 11; preventivní nástroje shrnuje snímek 13.</a:t>
            </a:r>
          </a:p>
          <a:p/>
          <a:p>
            <a:r>
              <a:rPr lang="cs-CZ"/>
              <a:t>UPOZORNĚNÍ: Judikatura k doménám a účtům je kusá. Rozhodnutí NS 23 Cdo 3407/2010 bylo ověřeno v plném textu (5. 10. 2026); týká se odstraňovacího nároku podle § 53 obchodního zákoníku, účinného do 31. 12. 2013, a § 4 odst. 1 zákona č. 221/2006 Sb.; novější judikatura k § 2988 OZ nebyla dohledávána – před použitím ve sporu ověřit.</a:t>
            </a:r>
          </a:p>
          <a:p/>
          <a:p>
            <a:r>
              <a:rPr lang="cs-CZ"/>
              <a:t>PŘECHOD: Co zavést a sjednat.</a:t>
            </a:r>
          </a:p>
          <a:p/>
          <a:p>
            <a:r>
              <a:rPr lang="cs-CZ"/>
              <a:t>ZDROJE: Zákon č. 441/2003 Sb., o ochranných známkách, § 1a–5, 7–13, 15, 18–20, 22–26, 28, 29, 31, 32, znění od 1. 2. 2022 – https://e-sbirka.gov.cz/sb/2003/441; Zákon č. 89/2012 Sb., občanský zákoník, § 77, 78, 84–87, 132, 135, 159, 423–428, 2976, 2978, 2981, 2982, 2988, 2991, znění od 1. 1. 2026 – https://e-sbirka.gov.cz/sb/2012/89; Zákon č. 262/2006 Sb., zákoník práce, znění od 29. 8. 2026 – https://e-sbirka.gov.cz/sb/2006/262; SDEU, rozsudek ze dne 11. 6. 2009, C-529/07, Chocoladefabriken Lindt &amp; Sprüngli v. Franz Hauswirth, ECLI:EU:C:2009:361 – https://eur-lex.europa.eu/legal-content/CS/TXT/?uri=CELEX:62007CJ0529; Nejvyšší správní soud, rozsudek ze dne 30. 4. 2008, č. j. 1 As 3/2008-195, č. 1665/2008 Sb. NSS (test zlé víry přihlašovatele: vědomost, poškození, absence ospravedlnění; přihláška podaná nevěrným zástupcem – čl. 6septies Pařížské úmluvy) – https://sbirka.nssoud.cz/; Nejvyšší soud, rozsudek ze dne 19. 4. 2012, sp. zn. 23 Cdo 3407/2010 (globtour.cz: doménové jméno nezakládá svému držiteli absolutní (výlučné) právo; vztah k doméně je relativní; odstraňovací nárok směřuje k obnovení předešlého stavu – uložení povinnosti doménu odhlásit u registrátora – a nemůže vést k uložení povinnosti doménu převést – žalobkyně držitelkou domény nikdy nebyla; závěr se týká odstraňovacího nároku podle § 53 obchodního zákoníku, účinného do 31. 12. 2013, a § 4 odst. 1 zákona č. 221/2006 Sb.; rozsudky soudů obou stupňů byly v části o převodu domény zrušeny a věc vrácena) – text čten 5. 10. 2026 v databázi kraken.slv.cz (https://kraken.slv.cz/23Cdo3407/2010); ECLI neověřeno – úřední databáze https://rozhodnuti.nsoud.cz/ byla 3.–5. 10. 2026 nedostupná</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Zaměstnavatel – registrace a evidence: slovní a obrazová známka u ÚPV, popřípadě známka EU, se seznamem výrobků podle skutečného a plánovaného užití; inventář označení, domén, účtů a licencí; registrace domén a účtů výhradně na firmu s firemní správou přístupů; sledování rejstříků (námitkové lhůty) a trhu; evidence užívání známky pro obranu proti zrušení; brand manuál v mezích § 13 odst. 2 písm. a). Smlouvy: s externími grafiky a agenturami licence ke všem způsobům užití včetně zápisu známky a vzoru a svolení ke změnám, nebo postoupení výkonu; se zaměstnanci-tvůrci portfoliová doložka a kredit (L4, L6); se zaměstnanci, jejichž jméno nebo podoba tvoří značku, licence ke jménu a podobě s úpravou doběhu po skončení poměru a s vědomím odvolatelnosti svolení k podobě (§ 87 OZ); s jednateli ve smlouvě o výkonu funkce výslovný zákaz přihlašovat označení společnosti na sebe (deklaratorní – plyne z § 159 odst. 1 OZ a § 54 ZOK) a režim střetu zájmů; organizační pokyn o zakládání domén a účtů (§ 301 písm. c) ZP – seznámení). Výstup zaměstnance: protokol s předáním přístupů k účtům a doménám, potvrzení o neexistenci registrací na vlastní jméno, připomenutí nekalosoutěžních mezí. Zaměstnanec a designér: před registrací domény nebo účtu pro firmu si nechat písemně potvrdit, na koho se registruje a kdo hradí; u vlastní osobní značky oddělit účty; u vedlejší činnosti souhlas (§ 304 ZP) a odlišení označení.</a:t>
            </a:r>
          </a:p>
          <a:p/>
          <a:p>
            <a:r>
              <a:rPr lang="cs-CZ"/>
              <a:t>PŘÍKLAD: Doložka do smlouvy o výkonu funkce: „Jednatel nesmí na své jméno ani na jméno osoby blízké přihlásit ochrannou známku, průmyslový vzor, doménové jméno ani účet obsahující označení užívané společností; učiní-li tak, převede je na společnost bez zbytečného odkladu a bezúplatně.“</a:t>
            </a:r>
          </a:p>
          <a:p/>
          <a:p>
            <a:r>
              <a:rPr lang="cs-CZ"/>
              <a:t>PŘECHOD: Vraťme se ke třem zprávám z úvodu lekce.</a:t>
            </a:r>
          </a:p>
          <a:p/>
          <a:p>
            <a:r>
              <a:rPr lang="cs-CZ"/>
              <a:t>ZDROJE: Zákon č. 441/2003 Sb., o ochranných známkách, § 1a–5, 7–13, 15, 18–20, 22–26, 28, 29, 31, 32, znění od 1. 2. 2022 – https://e-sbirka.gov.cz/sb/2003/441; Zákon č. 89/2012 Sb., občanský zákoník, § 77, 78, 84–87, 132, 135, 159, 423–428, 2976, 2978, 2981, 2982, 2988, 2991, znění od 1. 1. 2026 – https://e-sbirka.gov.cz/sb/2012/89; Zákon č. 262/2006 Sb., zákoník práce, znění od 29. 8. 2026 – https://e-sbirka.gov.cz/sb/2006/262; Zákon č. 90/2012 Sb., o obchodních korporacích, § 51, 54, 55, 199, znění od 19. 7. 2024 – https://e-sbirka.gov.cz/sb/2012/90; Zákon č. 121/2000 Sb., autorský zákon,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Vraťte se k hlasování ze snímku 3 a hlasujte znovu.</a:t>
            </a:r>
          </a:p>
          <a:p/>
          <a:p>
            <a:r>
              <a:rPr lang="cs-CZ"/>
              <a:t>ŘEŠENÍ: Označení TRASA+ je bez zápisu chráněno jen částečně: jako nezapsané označení dává námitky proti pozdějším přihláškám (§ 7 odst. 1 písm. e) ZOZ; čl. 8 odst. 4 nařízení) a nutí pozdějšího vlastníka strpět starší užívání (§ 10 odst. 2 ZOZ); nekalá soutěž chrání před záměnou a parazitováním (§ 2981, 2982 OZ); zlá víra umožňuje napadnout známku přihlášenou s vědomím cizího užívání (§ 32 odst. 1; Lindt, Koton). Chybí však výlučné právo, presumpce platnosti a jednoduché prokazování – proto přihláška: slovní i obrazová, u ÚPV i EUIPO, na firmu. Jednatelova přihláška na sebe by byla ve zlé víře a v rozporu s jeho povinností loajality; doména a účet bývalé marketérky jsou jejími smluvními právy, firma má nároky ze známky, nekalé soutěže a pracovního práva, ale „vydání“ se nedomůže – prevence je levnější. TYPICKÁ CHYBA: „označení užíváme, je tedy naše“ a naopak „bez zápisu nemáme nic“.</a:t>
            </a:r>
          </a:p>
          <a:p/>
          <a:p>
            <a:r>
              <a:rPr lang="cs-CZ"/>
              <a:t>OTÁZKA K DISKUSI: „Změnilo by se něco, kdyby firma měla od roku 2024 zapsanou slovní známku TRASA+ u ÚPV?“ OČEKÁVANÁ ODPOVĚĎ: Námitky proti konkurentově přihlášce známky EU by se opíraly o starší národní známku (čl. 8 odst. 1 písm. b)) – bez dokazování rozsahu užívání (jen řádné užívání po 5 letech); proti doméně a účtu bývalé marketérky by platil zásah podle § 8 ZOZ, je-li užívání v obchodním styku; jednatel by nemohl přihlásit shodnou známku vůbec (§ 7 odst. 1 písm. a), kolize s vlastní známkou firmy) – a jeho přihláška by byla zjevně ve zlé víře.</a:t>
            </a:r>
          </a:p>
          <a:p/>
          <a:p>
            <a:r>
              <a:rPr lang="cs-CZ"/>
              <a:t>ZÁVĚR: Samostudium a přípravu na lekci 8 uvádí rámeček na snímku; stav pramenů, citace a literatura následují.</a:t>
            </a:r>
          </a:p>
          <a:p/>
          <a:p>
            <a:r>
              <a:rPr lang="cs-CZ"/>
              <a:t>ZDROJE: Zákon č. 441/2003 Sb., o ochranných známkách, § 1a–5, 7–13, 15, 18–20, 22–26, 28, 29, 31, 32, znění od 1. 2. 2022 – https://e-sbirka.gov.cz/sb/2003/441; Nařízení EP a Rady (EU) 2017/1001 o ochranné známce Evropské unie, čl. 4, 7, 8, 9, 15, 18, 21, 52, 58, 59 – https://eur-lex.europa.eu/legal-content/CS/TXT/?uri=CELEX:32017R1001; Zákon č. 89/2012 Sb., občanský zákoník, § 77, 78, 84–87, 132, 135, 159, 423–428, 2976, 2978, 2981, 2982, 2988, 2991, znění od 1. 1. 2026 – https://e-sbirka.gov.cz/sb/2012/89; SDEU, rozsudek ze dne 11. 6. 2009, C-529/07, Chocoladefabriken Lindt &amp; Sprüngli v. Franz Hauswirth, ECLI:EU:C:2009:361 – https://eur-lex.europa.eu/legal-content/CS/TXT/?uri=CELEX:62007CJ0529; SDEU, rozsudek ze dne 12. 9. 2019, C-104/18 P, Koton Mağazacilik Tekstil Sanayi ve Ticaret v. EUIPO, ECLI:EU:C:2019:724, body 45–47 – https://eur-lex.europa.eu/legal-content/CS/TXT/?uri=CELEX:62018CJ0104</a:t>
            </a:r>
          </a:p>
          <a:p/>
          <a:p>
            <a:r>
              <a:rPr lang="cs-CZ"/>
              <a:t>K PRAMENŮM: Předpisy citovány ve znění k 28. 9. 2026 (ZOZ od 1. 2. 2022; nařízení 2017/1001; OZ od 1. 1. 2026; ZOK od 19. 7. 2024; ZP od 29. 8. 2026; TZ od 1. 1. 2026). Judikatura SDEU podle výroků a citovaných bodů (EUR-Lex); rozhodnutí NSS podle Sbírky rozhodnutí NSS; rozhodnutí NS 23 Cdo 3407/2010 bylo dodatečně (5. 10. 2026) ověřeno v plném textu v databázi kraken.slv.cz – týká se odstraňovacího nároku podle § 53 obchodního zákoníku, účinného do 31. 12. 2013, a § 4 odst. 1 zákona č. 221/2006 Sb.; jeho ECLI ověřeno nebylo. Literatura: Jakl 2017 (průmyslová práva, známky); Srstka 2019 k souběhu s autorským právem.</a:t>
            </a:r>
          </a:p>
          <a:p/>
          <a:p>
            <a:r>
              <a:rPr lang="cs-CZ"/>
              <a:t>ZKRATKY UŽITÉ NA SNÍMCÍCH: AZ – zákon č. 121/2000 Sb., autorský zákon; ZPV – zákon č. 207/2000 Sb., o ochraně průmyslových vzorů; ZOZ – zákon č. 441/2003 Sb., o ochranných známkách; OZ – zákon č. 89/2012 Sb., občanský zákoník; ZP – zákon č. 262/2006 Sb., zákoník práce; ZOK – zákon č. 90/2012 Sb., o obchodních korporacích; ÚPV – Úřad průmyslového vlastnictví; EUIPO – Úřad Evropské unie pro duševní vlastnictví; NS – Nejvyšší soud; NSS – Nejvyšší správní soud; EHP – Evropský hospodářský prostor.</a:t>
            </a:r>
          </a:p>
          <a:p/>
          <a:p>
            <a:r>
              <a:rPr lang="cs-CZ"/>
              <a:t>ÚPLNÉ CITACE JUDIKATURY SDEU A EPO:</a:t>
            </a:r>
          </a:p>
          <a:p>
            <a:r>
              <a:rPr lang="cs-CZ"/>
              <a:t>– SDEU, rozsudek ze dne 18. 6. 2009, C-487/07, L'Oréal a další v. Bellure a další, ECLI:EU:C:2009:378, bod 58 (funkce ochranné známky) – https://eur-lex.europa.eu/legal-content/CS/TXT/?uri=CELEX:62007CJ0487</a:t>
            </a:r>
          </a:p>
          <a:p>
            <a:r>
              <a:rPr lang="cs-CZ"/>
              <a:t>– SDEU, rozsudek ze dne 21. 1. 2010, C-398/08 P, Audi v. OHIM (Vorsprung durch Technik), ECLI:EU:C:2010:29 – https://eur-lex.europa.eu/legal-content/CS/TXT/?uri=CELEX:62008CJ0398</a:t>
            </a:r>
          </a:p>
          <a:p>
            <a:r>
              <a:rPr lang="cs-CZ"/>
              <a:t>– SDEU, rozsudek ze dne 14. 9. 2010, C-48/09 P, Lego Juris v. OHIM, ECLI:EU:C:2010:516 – https://eur-lex.europa.eu/legal-content/CS/TXT/?uri=CELEX:62009CJ0048</a:t>
            </a:r>
          </a:p>
          <a:p>
            <a:r>
              <a:rPr lang="cs-CZ"/>
              <a:t>– SDEU, rozsudek ze dne 23. 4. 2020, C-237/19, Gömböc, ECLI:EU:C:2020:296 – https://eur-lex.europa.eu/legal-content/CS/TXT/?uri=CELEX:62019CJ0237</a:t>
            </a:r>
          </a:p>
          <a:p>
            <a:r>
              <a:rPr lang="cs-CZ"/>
              <a:t>– SDEU, rozsudek ze dne 11. 6. 2009, C-529/07, Chocoladefabriken Lindt &amp; Sprüngli v. Franz Hauswirth, ECLI:EU:C:2009:361 – https://eur-lex.europa.eu/legal-content/CS/TXT/?uri=CELEX:62007CJ0529</a:t>
            </a:r>
          </a:p>
          <a:p>
            <a:r>
              <a:rPr lang="cs-CZ"/>
              <a:t>– SDEU, rozsudek ze dne 12. 9. 2019, C-104/18 P, Koton Mağazacilik Tekstil Sanayi ve Ticaret v. EUIPO, ECLI:EU:C:2019:724, body 45–47 – https://eur-lex.europa.eu/legal-content/CS/TXT/?uri=CELEX:62018CJ0104</a:t>
            </a:r>
          </a:p>
          <a:p>
            <a:r>
              <a:rPr lang="cs-CZ"/>
              <a:t>– SDEU, rozsudek ze dne 29. 1. 2020, C-371/18, Sky a další v. SkyKick, ECLI:EU:C:2020:45 – https://eur-lex.europa.eu/legal-content/CS/TXT/?uri=CELEX:62018CJ0371</a:t>
            </a:r>
          </a:p>
          <a:p>
            <a:r>
              <a:rPr lang="cs-CZ"/>
              <a:t>– SDEU, rozsudek ze dne 30. 3. 2006, C-259/04, Elizabeth Florence Emanuel v. Continental Shelf 128, ECLI:EU:C:2006:215 – https://eur-lex.europa.eu/legal-content/CS/TXT/?uri=CELEX:62004CJ0259</a:t>
            </a:r>
          </a:p>
          <a:p>
            <a:r>
              <a:rPr lang="cs-CZ"/>
              <a:t>– SDEU, rozsudek ze dne 16. 7. 2009, C-5/08, Infopaq International A/S v. Danske Dagblades Forening, ECLI:EU:C:2009:465, body 33–37 – https://eur-lex.europa.eu/legal-content/CS/TXT/?uri=CELEX:62008CJ0005</a:t>
            </a:r>
          </a:p>
          <a:p/>
          <a:p>
            <a:r>
              <a:rPr lang="cs-CZ"/>
              <a:t>LITERATURA K SAMOSTUDIU:</a:t>
            </a:r>
          </a:p>
          <a:p>
            <a:r>
              <a:rPr lang="cs-CZ"/>
              <a:t>– JAKL, L. Duševní vlastnictví a jeho právní ochrana. 2. vyd. Praha: Metropolitan University Prague Press, 2017.</a:t>
            </a:r>
          </a:p>
          <a:p>
            <a:r>
              <a:rPr lang="cs-CZ"/>
              <a:t>– SRSTKA, J. a kol. Autorské právo a práva související. 2. vyd. Praha: Leges, 2019.</a:t>
            </a:r>
          </a:p>
          <a:p>
            <a:r>
              <a:rPr lang="cs-CZ"/>
              <a:t>(Bibliografické údaje literatury převzaty z charakteristiky předmětu; obsah publikací nebyl v této lekci citován.)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91540E11-6C50-40B5-ED84-651C0E2EBF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96" y="0"/>
            <a:ext cx="12272394" cy="68580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10" name="Obrázek 9" descr="Obsah obrázku Písmo, Grafika, text, grafický design&#10;&#10;Popis byl vytvořen automaticky">
            <a:extLst>
              <a:ext uri="{FF2B5EF4-FFF2-40B4-BE49-F238E27FC236}">
                <a16:creationId xmlns:a16="http://schemas.microsoft.com/office/drawing/2014/main" id="{4917296F-2561-2C95-0483-5A5B579659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678863"/>
            <a:ext cx="3430380" cy="707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4" name="Obrázek 3">
            <a:extLst>
              <a:ext uri="{FF2B5EF4-FFF2-40B4-BE49-F238E27FC236}">
                <a16:creationId xmlns:a16="http://schemas.microsoft.com/office/drawing/2014/main" id="{D3CF39BF-5858-1FA2-AE20-3D36635417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50802" y="6275382"/>
            <a:ext cx="1370861" cy="282953"/>
          </a:xfrm>
          <a:prstGeom prst="rect">
            <a:avLst/>
          </a:prstGeom>
        </p:spPr>
      </p:pic>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3" name="Obrázek 2">
            <a:extLst>
              <a:ext uri="{FF2B5EF4-FFF2-40B4-BE49-F238E27FC236}">
                <a16:creationId xmlns:a16="http://schemas.microsoft.com/office/drawing/2014/main" id="{5ACBBC27-DDEA-6C5A-8ACF-67EDD56D84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Obrázek 4">
            <a:extLst>
              <a:ext uri="{FF2B5EF4-FFF2-40B4-BE49-F238E27FC236}">
                <a16:creationId xmlns:a16="http://schemas.microsoft.com/office/drawing/2014/main" id="{EB2BB669-96AF-C460-0644-D9B33EBD9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pic>
        <p:nvPicPr>
          <p:cNvPr id="13" name="Obrázek 12">
            <a:extLst>
              <a:ext uri="{FF2B5EF4-FFF2-40B4-BE49-F238E27FC236}">
                <a16:creationId xmlns:a16="http://schemas.microsoft.com/office/drawing/2014/main" id="{78885C40-6A50-FFD6-B978-4E000D35B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7" name="Obrázek 6">
            <a:extLst>
              <a:ext uri="{FF2B5EF4-FFF2-40B4-BE49-F238E27FC236}">
                <a16:creationId xmlns:a16="http://schemas.microsoft.com/office/drawing/2014/main" id="{43564D70-284F-88A1-FC08-29E63F8319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8" name="Zástupný symbol pro zápatí 4">
            <a:extLst>
              <a:ext uri="{FF2B5EF4-FFF2-40B4-BE49-F238E27FC236}">
                <a16:creationId xmlns:a16="http://schemas.microsoft.com/office/drawing/2014/main" id="{B1E62B60-5FB1-9381-00CF-C665EB008B39}"/>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D7E0B353-40A5-48F9-C049-D884C812055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9BF45EE8-2365-24C4-6E7D-F72C293DBA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77ECF020-D996-697F-4779-13801850A6B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D1159978-FAB9-CBE7-228C-DA9796E0DA3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8CCBA954-9BEE-4D3C-C0ED-19047D66F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406CC1D3-5C60-B944-EDE9-263819023011}"/>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0D240CD1-21EB-CFB6-BC30-937FEEEB1F3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pic>
        <p:nvPicPr>
          <p:cNvPr id="5" name="Obrázek 4">
            <a:extLst>
              <a:ext uri="{FF2B5EF4-FFF2-40B4-BE49-F238E27FC236}">
                <a16:creationId xmlns:a16="http://schemas.microsoft.com/office/drawing/2014/main" id="{18ECC450-B476-55C6-13E7-241DFDEEE9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78818" y="6456560"/>
            <a:ext cx="1370861" cy="286357"/>
          </a:xfrm>
          <a:prstGeom prst="rect">
            <a:avLst/>
          </a:prstGeom>
        </p:spPr>
      </p:pic>
      <p:sp>
        <p:nvSpPr>
          <p:cNvPr id="8" name="Zástupný symbol pro zápatí 4">
            <a:extLst>
              <a:ext uri="{FF2B5EF4-FFF2-40B4-BE49-F238E27FC236}">
                <a16:creationId xmlns:a16="http://schemas.microsoft.com/office/drawing/2014/main" id="{F0E1EB24-A4FD-400D-F98D-FB4FA830495F}"/>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5C645297-7913-9A99-1FD0-28864B28167D}"/>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pic>
        <p:nvPicPr>
          <p:cNvPr id="5" name="Obrázek 4">
            <a:extLst>
              <a:ext uri="{FF2B5EF4-FFF2-40B4-BE49-F238E27FC236}">
                <a16:creationId xmlns:a16="http://schemas.microsoft.com/office/drawing/2014/main" id="{E6896127-A932-05AF-19AA-A3EF7B493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9" name="Zástupný symbol pro zápatí 4">
            <a:extLst>
              <a:ext uri="{FF2B5EF4-FFF2-40B4-BE49-F238E27FC236}">
                <a16:creationId xmlns:a16="http://schemas.microsoft.com/office/drawing/2014/main" id="{3090B9CC-DBE2-DF80-DD04-267F4BDD318B}"/>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201E28EC-073B-84AF-FF8E-979B5D3D62F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pic>
        <p:nvPicPr>
          <p:cNvPr id="7" name="Obrázek 6">
            <a:extLst>
              <a:ext uri="{FF2B5EF4-FFF2-40B4-BE49-F238E27FC236}">
                <a16:creationId xmlns:a16="http://schemas.microsoft.com/office/drawing/2014/main" id="{A812DFB0-A8C7-0073-6389-FF363AEF1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8" name="Zástupný symbol pro zápatí 4">
            <a:extLst>
              <a:ext uri="{FF2B5EF4-FFF2-40B4-BE49-F238E27FC236}">
                <a16:creationId xmlns:a16="http://schemas.microsoft.com/office/drawing/2014/main" id="{011D1AA5-5182-C810-225E-97E45E4FDB17}"/>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BFC91CA1-2364-05B0-0F04-690A1C5B007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5925276"/>
            <a:ext cx="2743200" cy="365125"/>
          </a:xfrm>
          <a:prstGeom prst="rect">
            <a:avLst/>
          </a:prstGeom>
        </p:spPr>
        <p:txBody>
          <a:bodyPr/>
          <a:lstStyle/>
          <a:p>
            <a:fld id="{1A945517-90B0-4E61-B5DD-AC2B75BAD2CB}" type="datetime1">
              <a:rPr lang="cs-CZ" smtClean="0"/>
              <a:t>24.01.2025</a:t>
            </a:fld>
            <a:endParaRPr lang="cs-CZ"/>
          </a:p>
        </p:txBody>
      </p:sp>
      <p:pic>
        <p:nvPicPr>
          <p:cNvPr id="5" name="Obrázek 4">
            <a:extLst>
              <a:ext uri="{FF2B5EF4-FFF2-40B4-BE49-F238E27FC236}">
                <a16:creationId xmlns:a16="http://schemas.microsoft.com/office/drawing/2014/main" id="{501D3696-2239-C380-C5DC-7A40F1D88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6" name="Zástupný symbol pro zápatí 4">
            <a:extLst>
              <a:ext uri="{FF2B5EF4-FFF2-40B4-BE49-F238E27FC236}">
                <a16:creationId xmlns:a16="http://schemas.microsoft.com/office/drawing/2014/main" id="{CA22F0A3-7A6F-26D0-F7E4-38F90D636C4D}"/>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7" name="Zástupný symbol pro číslo snímku 5">
            <a:extLst>
              <a:ext uri="{FF2B5EF4-FFF2-40B4-BE49-F238E27FC236}">
                <a16:creationId xmlns:a16="http://schemas.microsoft.com/office/drawing/2014/main" id="{70A463D7-59BA-DD1A-EE96-881BA846FA04}"/>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101600" y="6420491"/>
            <a:ext cx="272435" cy="365125"/>
          </a:xfrm>
          <a:prstGeom prst="rect">
            <a:avLst/>
          </a:prstGeom>
        </p:spPr>
        <p:txBody>
          <a:bodyPr vert="horz" lIns="0" tIns="0" rIns="0" bIns="0" rtlCol="0" anchor="ctr"/>
          <a:lstStyle>
            <a:lvl1pPr algn="r">
              <a:defRPr sz="1100" b="1">
                <a:solidFill>
                  <a:schemeClr val="accent3"/>
                </a:solidFill>
              </a:defRPr>
            </a:lvl1pPr>
          </a:lstStyle>
          <a:p>
            <a:fld id="{5E608FB1-680A-4E9D-A95E-8C4CFA1B47E3}" type="slidenum">
              <a:rPr lang="cs-CZ" smtClean="0"/>
              <a:pPr/>
              <a:t>‹#›</a:t>
            </a:fld>
            <a:endParaRPr lang="cs-CZ" dirty="0"/>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lang="cs-CZ"/>
              <a:t>Duševní vlastnictví v pracovněprávních vztazích</a:t>
            </a:r>
          </a:p>
          <a:p>
            <a:r>
              <a:rPr sz="2200" lang="cs-CZ"/>
              <a:t>Lekce 7 · Ochranné známky a jiná označení: značka jako majetek bez tvůrce</a:t>
            </a:r>
          </a:p>
        </p:txBody>
      </p:sp>
      <p:sp>
        <p:nvSpPr>
          <p:cNvPr id="3" name="Subtitle 2"/>
          <p:cNvSpPr>
            <a:spLocks noGrp="1"/>
          </p:cNvSpPr>
          <p:nvPr>
            <p:ph type="subTitle" idx="1"/>
          </p:nvPr>
        </p:nvSpPr>
        <p:spPr/>
        <p:txBody>
          <a:bodyPr/>
          <a:lstStyle/>
          <a:p>
            <a:r>
              <a:rPr b="1" lang="cs-CZ"/>
              <a:t>JUDr. Ján Matejka, Ph.D.</a:t>
            </a:r>
          </a:p>
          <a:p>
            <a:r>
              <a:rPr sz="1200" lang="cs-CZ"/>
              <a:t>CEVRO Univerzita · 60 minut (úvodní situace, výklad, diskuse) · právní stav k 28. 9. 2026</a:t>
            </a:r>
          </a:p>
        </p:txBody>
      </p:sp>
      <p:sp>
        <p:nvSpPr>
          <p:cNvPr id="4" name="Datum"/>
          <p:cNvSpPr txBox="1"/>
          <p:nvPr/>
        </p:nvSpPr>
        <p:spPr>
          <a:xfrm>
            <a:off x="649288" y="5994401"/>
            <a:ext cx="1244600" cy="246221"/>
          </a:xfrm>
          <a:prstGeom prst="rect">
            <a:avLst/>
          </a:prstGeom>
          <a:noFill/>
        </p:spPr>
        <p:txBody>
          <a:bodyPr wrap="none" lIns="0" rIns="0" tIns="0" bIns="0">
            <a:spAutoFit/>
          </a:bodyPr>
          <a:lstStyle/>
          <a:p>
            <a:r>
              <a:rPr sz="1600">
                <a:solidFill>
                  <a:srgbClr val="FFFFFF"/>
                </a:solidFill>
              </a:rPr>
              <a:t>28 | 9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Cíle lekce: označení bez tvůrce</a:t>
            </a:r>
          </a:p>
        </p:txBody>
      </p:sp>
      <p:sp>
        <p:nvSpPr>
          <p:cNvPr id="3" name="Content Placeholder 2"/>
          <p:cNvSpPr>
            <a:spLocks noGrp="1"/>
          </p:cNvSpPr>
          <p:nvPr>
            <p:ph idx="1"/>
          </p:nvPr>
        </p:nvSpPr>
        <p:spPr/>
        <p:txBody>
          <a:bodyPr wrap="square"/>
          <a:lstStyle/>
          <a:p>
            <a:pPr/>
            <a:r>
              <a:rPr lang="cs-CZ"/>
              <a:t>Po této lekci dokážete</a:t>
            </a:r>
          </a:p>
          <a:p>
            <a:pPr lvl="2"/>
            <a:r>
              <a:rPr sz="1600" b="1" lang="cs-CZ"/>
              <a:t>Vymezit</a:t>
            </a:r>
            <a:r>
              <a:rPr sz="1600" lang="cs-CZ"/>
              <a:t> ochrannou známku, její funkce a podmínky zápisu – absolutní a relativní důvody, tvarová označení, slogany (§ 1a, 4, 7 ZOZ; čl. 4, 7, 8 nařízení 2017/1001)</a:t>
            </a:r>
          </a:p>
          <a:p>
            <a:pPr lvl="2"/>
            <a:r>
              <a:rPr sz="1600" lang="cs-CZ" b="1"/>
              <a:t>Popsat</a:t>
            </a:r>
            <a:r>
              <a:rPr sz="1600" lang="cs-CZ"/>
              <a:t> práva ze známky a jejich meze – užívání, vyčerpání, zrušení, neplatnost, zlá víra, nevěrný zástupce</a:t>
            </a:r>
          </a:p>
          <a:p>
            <a:pPr lvl="2"/>
            <a:r>
              <a:rPr sz="1600" b="1" lang="cs-CZ"/>
              <a:t>Vyložit</a:t>
            </a:r>
            <a:r>
              <a:rPr sz="1600" lang="cs-CZ"/>
              <a:t>, proč je známka majetkem bez tvůrce a jak se snáší s právy zaměstnanců – autorské právo k logu a sloganu, vzor, jméno a podoba</a:t>
            </a:r>
          </a:p>
          <a:p>
            <a:pPr lvl="2"/>
            <a:r>
              <a:rPr sz="1600" b="1" lang="cs-CZ"/>
              <a:t>Vyřešit</a:t>
            </a:r>
            <a:r>
              <a:rPr sz="1600" lang="cs-CZ"/>
              <a:t> praktické situace: obchodní firma, domény a účty na sociálních sítích, odcházející zaměstnanci a jednatelé, nekalá soutěž, správa značky</a:t>
            </a:r>
          </a:p>
          <a:p>
            <a:pPr lvl="1">
              <a:spcBef>
                <a:spcPts val="1400"/>
              </a:spcBef>
            </a:pPr>
            <a:r>
              <a:rPr sz="1500" lang="cs-CZ"/>
              <a:t>Dnes neřešíme zeměpisná označení (L3), Madridský systém (L10) ani licenční smlouvy (L11).</a:t>
            </a:r>
          </a:p>
        </p:txBody>
      </p:sp>
      <p:sp>
        <p:nvSpPr>
          <p:cNvPr id="4"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5" name="Číslo snímku"/>
          <p:cNvSpPr>
            <a:spLocks noGrp="1"/>
          </p:cNvSpPr>
          <p:nvPr>
            <p:ph type="sldNum" sz="quarter" idx="12"/>
          </p:nvPr>
        </p:nvSpPr>
        <p:spPr/>
        <p:txBody>
          <a:bodyPr/>
          <a:lstStyle/>
          <a:p>
            <a:fld id="{B1DE6C0D-6031-420D-BE2E-36EE321FC186}"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Úvodní situace: tři zprávy v jednom týdnu</a:t>
            </a:r>
          </a:p>
        </p:txBody>
      </p:sp>
      <p:sp>
        <p:nvSpPr>
          <p:cNvPr id="3" name="Content Placeholder 2"/>
          <p:cNvSpPr>
            <a:spLocks noGrp="1"/>
          </p:cNvSpPr>
          <p:nvPr>
            <p:ph idx="1"/>
          </p:nvPr>
        </p:nvSpPr>
        <p:spPr/>
        <p:txBody>
          <a:bodyPr wrap="square"/>
          <a:lstStyle/>
          <a:p>
            <a:pPr/>
            <a:r>
              <a:rPr lang="cs-CZ"/>
              <a:t>Softwarová firma a její aplikace TRASA+ (modelová situace)</a:t>
            </a:r>
          </a:p>
          <a:p>
            <a:pPr lvl="2"/>
            <a:r>
              <a:rPr lang="cs-CZ" b="1"/>
              <a:t>Konkurent</a:t>
            </a:r>
            <a:r>
              <a:rPr lang="cs-CZ"/>
              <a:t> podal u EUIPO přihlášku známky EU „TRASAPLUS“ pro aplikace a navigační služby; firma užívá označení TRASA+ od roku 2024 – nikdy je nepřihlásila</a:t>
            </a:r>
          </a:p>
          <a:p>
            <a:pPr lvl="2"/>
            <a:r>
              <a:rPr lang="cs-CZ" b="1"/>
              <a:t>Bývalá marketérka</a:t>
            </a:r>
            <a:r>
              <a:rPr lang="cs-CZ"/>
              <a:t> drží doménu trasa-plus.cz registrovanou na sebe a účet @trasaplus s 20 000 sledujícími vedený z osobního profilu; přístupy odmítá předat</a:t>
            </a:r>
          </a:p>
          <a:p>
            <a:pPr lvl="2"/>
            <a:r>
              <a:rPr lang="cs-CZ" b="1"/>
              <a:t>Jednatel</a:t>
            </a:r>
            <a:r>
              <a:rPr lang="cs-CZ"/>
              <a:t> chce přihlásit TRASA+ u ÚPV na své jméno, „aby ji investor nemohl ovládnout“</a:t>
            </a:r>
          </a:p>
          <a:p>
            <a:pPr lvl="1">
              <a:spcBef>
                <a:spcPts val="1400"/>
              </a:spcBef>
            </a:pPr>
            <a:r>
              <a:rPr sz="1700" b="1" lang="cs-CZ"/>
              <a:t>Je TRASA+ dnes bez zápisu právně chráněno? (a) ano, plně · (b) částečně · (c) ne. Hlasujte; vrátíme se k tomu na konci.</a:t>
            </a:r>
          </a:p>
        </p:txBody>
      </p:sp>
      <p:sp>
        <p:nvSpPr>
          <p:cNvPr id="4"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5" name="Číslo snímku"/>
          <p:cNvSpPr>
            <a:spLocks noGrp="1"/>
          </p:cNvSpPr>
          <p:nvPr>
            <p:ph type="sldNum" sz="quarter" idx="12"/>
          </p:nvPr>
        </p:nvSpPr>
        <p:spPr/>
        <p:txBody>
          <a:bodyPr/>
          <a:lstStyle/>
          <a:p>
            <a:fld id="{987A718F-19FB-40E7-88A8-A71CFDDE0770}"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Pojem a funkce: značka bez tvůrce</a:t>
            </a:r>
          </a:p>
        </p:txBody>
      </p:sp>
      <p:sp>
        <p:nvSpPr>
          <p:cNvPr id="3"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4" name="Číslo snímku"/>
          <p:cNvSpPr>
            <a:spLocks noGrp="1"/>
          </p:cNvSpPr>
          <p:nvPr>
            <p:ph type="sldNum" sz="quarter" idx="12"/>
          </p:nvPr>
        </p:nvSpPr>
        <p:spPr/>
        <p:txBody>
          <a:bodyPr/>
          <a:lstStyle/>
          <a:p>
            <a:fld id="{1D132F81-C5F6-4524-B4E1-403698133E33}"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
        <p:nvSpPr>
          <p:cNvPr id="6" name="Blok"/>
          <p:cNvSpPr/>
          <p:nvPr/>
        </p:nvSpPr>
        <p:spPr>
          <a:xfrm>
            <a:off x="649224" y="1691640"/>
            <a:ext cx="5303520" cy="50292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300" b="1" lang="cs-CZ">
                <a:solidFill>
                  <a:srgbClr val="FFFFFF"/>
                </a:solidFill>
              </a:rPr>
              <a:t>CO MŮŽE BÝT ZNÁMKOU</a:t>
            </a:r>
            <a:r>
              <a:rPr sz="1300" lang="cs-CZ">
                <a:solidFill>
                  <a:srgbClr val="FFFFFF"/>
                </a:solidFill>
              </a:rPr>
              <a:t> (§ 1a ZOZ; čl. 4 nařízení)</a:t>
            </a:r>
          </a:p>
        </p:txBody>
      </p:sp>
      <p:sp>
        <p:nvSpPr>
          <p:cNvPr id="7" name="Blok"/>
          <p:cNvSpPr/>
          <p:nvPr/>
        </p:nvSpPr>
        <p:spPr>
          <a:xfrm>
            <a:off x="649224" y="2240280"/>
            <a:ext cx="5303520" cy="19202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jakékoli označení – slova včetně </a:t>
            </a:r>
            <a:r>
              <a:rPr sz="1200" b="1" lang="cs-CZ">
                <a:solidFill>
                  <a:srgbClr val="000000"/>
                </a:solidFill>
              </a:rPr>
              <a:t>osobních jmen</a:t>
            </a:r>
            <a:r>
              <a:rPr sz="1200" lang="cs-CZ">
                <a:solidFill>
                  <a:srgbClr val="000000"/>
                </a:solidFill>
              </a:rPr>
              <a:t>, barvy, kresby, písmena, číslice, </a:t>
            </a:r>
            <a:r>
              <a:rPr sz="1200" b="1" lang="cs-CZ">
                <a:solidFill>
                  <a:srgbClr val="000000"/>
                </a:solidFill>
              </a:rPr>
              <a:t>tvar výrobku nebo obal</a:t>
            </a:r>
            <a:r>
              <a:rPr sz="1200" lang="cs-CZ">
                <a:solidFill>
                  <a:srgbClr val="000000"/>
                </a:solidFill>
              </a:rPr>
              <a:t>, zvuky</a:t>
            </a:r>
          </a:p>
          <a:p>
            <a:pPr algn="l"/>
            <a:r>
              <a:rPr sz="1200" lang="cs-CZ">
                <a:solidFill>
                  <a:srgbClr val="000000"/>
                </a:solidFill>
              </a:rPr>
              <a:t>• podmínky: </a:t>
            </a:r>
            <a:r>
              <a:rPr sz="1200" b="1" lang="cs-CZ">
                <a:solidFill>
                  <a:srgbClr val="000000"/>
                </a:solidFill>
              </a:rPr>
              <a:t>rozlišit</a:t>
            </a:r>
            <a:r>
              <a:rPr sz="1200" lang="cs-CZ">
                <a:solidFill>
                  <a:srgbClr val="000000"/>
                </a:solidFill>
              </a:rPr>
              <a:t> výrobky a služby + </a:t>
            </a:r>
            <a:r>
              <a:rPr sz="1200" b="1" lang="cs-CZ">
                <a:solidFill>
                  <a:srgbClr val="000000"/>
                </a:solidFill>
              </a:rPr>
              <a:t>jasné a přesné vyjádření</a:t>
            </a:r>
            <a:r>
              <a:rPr sz="1200" lang="cs-CZ">
                <a:solidFill>
                  <a:srgbClr val="000000"/>
                </a:solidFill>
              </a:rPr>
              <a:t> v rejstříku (grafické znázornění už není nutné)</a:t>
            </a:r>
          </a:p>
          <a:p>
            <a:pPr algn="l"/>
            <a:r>
              <a:rPr sz="1200" lang="cs-CZ">
                <a:solidFill>
                  <a:srgbClr val="000000"/>
                </a:solidFill>
              </a:rPr>
              <a:t>• druhy (příloha č. 1 ZOZ): slovní, obrazová, prostorová, poziční, se vzorem, barevná, zvuková, pohybová, multimediální, holografická, jiná</a:t>
            </a:r>
          </a:p>
        </p:txBody>
      </p:sp>
      <p:sp>
        <p:nvSpPr>
          <p:cNvPr id="8" name="Blok"/>
          <p:cNvSpPr/>
          <p:nvPr/>
        </p:nvSpPr>
        <p:spPr>
          <a:xfrm>
            <a:off x="6236208" y="1691640"/>
            <a:ext cx="5303520" cy="50292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300" b="1" lang="cs-CZ">
                <a:solidFill>
                  <a:srgbClr val="FFFFFF"/>
                </a:solidFill>
              </a:rPr>
              <a:t>FUNKCE</a:t>
            </a:r>
            <a:r>
              <a:rPr sz="1300" lang="cs-CZ">
                <a:solidFill>
                  <a:srgbClr val="FFFFFF"/>
                </a:solidFill>
              </a:rPr>
              <a:t> (L'Oréal v. Bellure, C-487/07, bod 58)</a:t>
            </a:r>
          </a:p>
        </p:txBody>
      </p:sp>
      <p:sp>
        <p:nvSpPr>
          <p:cNvPr id="9" name="Blok"/>
          <p:cNvSpPr/>
          <p:nvPr/>
        </p:nvSpPr>
        <p:spPr>
          <a:xfrm>
            <a:off x="6236208" y="2240280"/>
            <a:ext cx="5303520" cy="19202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základní: </a:t>
            </a:r>
            <a:r>
              <a:rPr sz="1200" b="1" lang="cs-CZ">
                <a:solidFill>
                  <a:srgbClr val="000000"/>
                </a:solidFill>
              </a:rPr>
              <a:t>záruka původu</a:t>
            </a:r>
            <a:r>
              <a:rPr sz="1200" lang="cs-CZ">
                <a:solidFill>
                  <a:srgbClr val="000000"/>
                </a:solidFill>
              </a:rPr>
              <a:t> výrobku nebo služby</a:t>
            </a:r>
          </a:p>
          <a:p>
            <a:pPr algn="l"/>
            <a:r>
              <a:rPr sz="1200" lang="cs-CZ">
                <a:solidFill>
                  <a:srgbClr val="000000"/>
                </a:solidFill>
              </a:rPr>
              <a:t>• další: záruka </a:t>
            </a:r>
            <a:r>
              <a:rPr sz="1200" b="1" lang="cs-CZ">
                <a:solidFill>
                  <a:srgbClr val="000000"/>
                </a:solidFill>
              </a:rPr>
              <a:t>kvality</a:t>
            </a:r>
            <a:r>
              <a:rPr sz="1200" lang="cs-CZ">
                <a:solidFill>
                  <a:srgbClr val="000000"/>
                </a:solidFill>
              </a:rPr>
              <a:t>, </a:t>
            </a:r>
            <a:r>
              <a:rPr sz="1200" b="1" lang="cs-CZ">
                <a:solidFill>
                  <a:srgbClr val="000000"/>
                </a:solidFill>
              </a:rPr>
              <a:t>komunikace</a:t>
            </a:r>
            <a:r>
              <a:rPr sz="1200" lang="cs-CZ">
                <a:solidFill>
                  <a:srgbClr val="000000"/>
                </a:solidFill>
              </a:rPr>
              <a:t>, </a:t>
            </a:r>
            <a:r>
              <a:rPr sz="1200" b="1" lang="cs-CZ">
                <a:solidFill>
                  <a:srgbClr val="000000"/>
                </a:solidFill>
              </a:rPr>
              <a:t>investice</a:t>
            </a:r>
            <a:r>
              <a:rPr sz="1200" lang="cs-CZ">
                <a:solidFill>
                  <a:srgbClr val="000000"/>
                </a:solidFill>
              </a:rPr>
              <a:t>, </a:t>
            </a:r>
            <a:r>
              <a:rPr sz="1200" b="1" lang="cs-CZ">
                <a:solidFill>
                  <a:srgbClr val="000000"/>
                </a:solidFill>
              </a:rPr>
              <a:t>reklama</a:t>
            </a:r>
          </a:p>
          <a:p>
            <a:pPr algn="l"/>
            <a:r>
              <a:rPr sz="1200" lang="cs-CZ">
                <a:solidFill>
                  <a:srgbClr val="000000"/>
                </a:solidFill>
              </a:rPr>
              <a:t>• zásah do známky = zásah do některé z funkcí; známka s dobrým jménem chráněna i mimo podobné výrobky (§ 8 odst. 2 písm. c) ZOZ)</a:t>
            </a:r>
          </a:p>
        </p:txBody>
      </p:sp>
      <p:sp>
        <p:nvSpPr>
          <p:cNvPr id="10" name="Blok"/>
          <p:cNvSpPr/>
          <p:nvPr/>
        </p:nvSpPr>
        <p:spPr>
          <a:xfrm>
            <a:off x="649224" y="4297680"/>
            <a:ext cx="10890504" cy="7772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lang="cs-CZ">
                <a:solidFill>
                  <a:srgbClr val="FFFFFF"/>
                </a:solidFill>
              </a:rPr>
              <a:t>Známka vzniká </a:t>
            </a:r>
            <a:r>
              <a:rPr sz="1200" lang="cs-CZ" b="1">
                <a:solidFill>
                  <a:srgbClr val="FFFFFF"/>
                </a:solidFill>
              </a:rPr>
              <a:t>zápisem</a:t>
            </a:r>
            <a:r>
              <a:rPr sz="1200" lang="cs-CZ">
                <a:solidFill>
                  <a:srgbClr val="FFFFFF"/>
                </a:solidFill>
              </a:rPr>
              <a:t> a patří </a:t>
            </a:r>
            <a:r>
              <a:rPr sz="1200" lang="cs-CZ" b="1">
                <a:solidFill>
                  <a:srgbClr val="FFFFFF"/>
                </a:solidFill>
              </a:rPr>
              <a:t>přihlašovateli</a:t>
            </a:r>
            <a:r>
              <a:rPr sz="1200" lang="cs-CZ">
                <a:solidFill>
                  <a:srgbClr val="FFFFFF"/>
                </a:solidFill>
              </a:rPr>
              <a:t> (§ 28 odst. 3 ZOZ) – bez původce, bez autora, bez zaměstnaneckého režimu (technika 0, L3). Souběžná práva k témuž označení: snímek 9.</a:t>
            </a:r>
          </a:p>
        </p:txBody>
      </p:sp>
      <p:sp>
        <p:nvSpPr>
          <p:cNvPr id="11" name="Text"/>
          <p:cNvSpPr txBox="1"/>
          <p:nvPr/>
        </p:nvSpPr>
        <p:spPr>
          <a:xfrm>
            <a:off x="649224" y="5166360"/>
            <a:ext cx="10881360" cy="548640"/>
          </a:xfrm>
          <a:prstGeom prst="rect">
            <a:avLst/>
          </a:prstGeom>
          <a:noFill/>
        </p:spPr>
        <p:txBody>
          <a:bodyPr wrap="square" lIns="0" rIns="0" tIns="0" bIns="0">
            <a:spAutoFit/>
          </a:bodyPr>
          <a:lstStyle/>
          <a:p>
            <a:pPr algn="l"/>
            <a:r>
              <a:rPr sz="1200" lang="cs-CZ">
                <a:solidFill>
                  <a:srgbClr val="50386F"/>
                </a:solidFill>
              </a:rPr>
              <a:t>Na území ČR požívají ochrany známky národní, mezinárodní, známky EU a všeobecně známé známky (§ 2 ZOZ).</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Absolutní důvody zamítnutí (§ 4 ZOZ; čl. 7)</a:t>
            </a:r>
          </a:p>
        </p:txBody>
      </p:sp>
      <p:sp>
        <p:nvSpPr>
          <p:cNvPr id="3"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4" name="Číslo snímku"/>
          <p:cNvSpPr>
            <a:spLocks noGrp="1"/>
          </p:cNvSpPr>
          <p:nvPr>
            <p:ph type="sldNum" sz="quarter" idx="12"/>
          </p:nvPr>
        </p:nvSpPr>
        <p:spPr/>
        <p:txBody>
          <a:bodyPr/>
          <a:lstStyle/>
          <a:p>
            <a:fld id="{B9E3FAB1-3B63-4A0C-9C8F-67051996D085}"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graphicFrame>
        <p:nvGraphicFramePr>
          <p:cNvPr id="6" name="Tabulka"/>
          <p:cNvGraphicFramePr>
            <a:graphicFrameLocks noGrp="1"/>
          </p:cNvGraphicFramePr>
          <p:nvPr/>
        </p:nvGraphicFramePr>
        <p:xfrm>
          <a:off x="649224" y="1737360"/>
          <a:ext cx="10881360" cy="4224528"/>
        </p:xfrm>
        <a:graphic>
          <a:graphicData uri="http://schemas.openxmlformats.org/drawingml/2006/table">
            <a:tbl>
              <a:tblPr firstRow="1" bandRow="1">
                <a:tableStyleId>{21E4AEA4-8DFA-4A89-87EB-49C32662AFE0}</a:tableStyleId>
              </a:tblPr>
              <a:tblGrid>
                <a:gridCol w="2377440"/>
                <a:gridCol w="3931920"/>
                <a:gridCol w="4572000"/>
              </a:tblGrid>
              <a:tr h="603504">
                <a:tc>
                  <a:txBody>
                    <a:bodyPr wrap="square"/>
                    <a:lstStyle/>
                    <a:p>
                      <a:r>
                        <a:rPr sz="1050" b="1" lang="cs-CZ">
                          <a:solidFill>
                            <a:srgbClr val="FFFFFF"/>
                          </a:solidFill>
                        </a:rPr>
                        <a:t>Důvod</a:t>
                      </a:r>
                    </a:p>
                  </a:txBody>
                  <a:tcPr anchor="ctr" marL="54864" marR="54864" marT="27432" marB="27432"/>
                </a:tc>
                <a:tc>
                  <a:txBody>
                    <a:bodyPr wrap="square"/>
                    <a:lstStyle/>
                    <a:p>
                      <a:r>
                        <a:rPr sz="1050" b="1" lang="cs-CZ">
                          <a:solidFill>
                            <a:srgbClr val="FFFFFF"/>
                          </a:solidFill>
                        </a:rPr>
                        <a:t>Obsah</a:t>
                      </a:r>
                    </a:p>
                  </a:txBody>
                  <a:tcPr anchor="ctr" marL="54864" marR="54864" marT="27432" marB="27432"/>
                </a:tc>
                <a:tc>
                  <a:txBody>
                    <a:bodyPr wrap="square"/>
                    <a:lstStyle/>
                    <a:p>
                      <a:r>
                        <a:rPr sz="1050" b="1" lang="cs-CZ">
                          <a:solidFill>
                            <a:srgbClr val="FFFFFF"/>
                          </a:solidFill>
                        </a:rPr>
                        <a:t>Výklad a judikatura</a:t>
                      </a:r>
                    </a:p>
                  </a:txBody>
                  <a:tcPr anchor="ctr" marL="54864" marR="54864" marT="27432" marB="27432"/>
                </a:tc>
              </a:tr>
              <a:tr h="603504">
                <a:tc>
                  <a:txBody>
                    <a:bodyPr wrap="square"/>
                    <a:lstStyle/>
                    <a:p>
                      <a:r>
                        <a:rPr sz="1050" b="1" lang="cs-CZ"/>
                        <a:t>Rozlišovací způsobilost (písm. b))</a:t>
                      </a:r>
                    </a:p>
                  </a:txBody>
                  <a:tcPr anchor="ctr" marL="54864" marR="54864" marT="27432" marB="27432">
                    <a:solidFill>
                      <a:schemeClr val="accent2">
                        <a:lumMod val="40000"/>
                        <a:lumOff val="60000"/>
                      </a:schemeClr>
                    </a:solidFill>
                  </a:tcPr>
                </a:tc>
                <a:tc>
                  <a:txBody>
                    <a:bodyPr wrap="square"/>
                    <a:lstStyle/>
                    <a:p>
                      <a:r>
                        <a:rPr sz="1050" lang="cs-CZ"/>
                        <a:t>Označení musí být způsobilé plnit funkci původu</a:t>
                      </a:r>
                    </a:p>
                  </a:txBody>
                  <a:tcPr anchor="ctr" marL="54864" marR="54864" marT="27432" marB="27432">
                    <a:solidFill>
                      <a:schemeClr val="accent2">
                        <a:lumMod val="40000"/>
                        <a:lumOff val="60000"/>
                      </a:schemeClr>
                    </a:solidFill>
                  </a:tcPr>
                </a:tc>
                <a:tc>
                  <a:txBody>
                    <a:bodyPr wrap="square"/>
                    <a:lstStyle/>
                    <a:p>
                      <a:r>
                        <a:rPr sz="1050" lang="cs-CZ"/>
                        <a:t>Slogany bez přísnějšího měřítka – originalita či pregnantnost spouštějící poznávací proces stačí (Audi, C-398/08 P)</a:t>
                      </a:r>
                    </a:p>
                  </a:txBody>
                  <a:tcPr anchor="ctr" marL="54864" marR="54864" marT="27432" marB="27432">
                    <a:solidFill>
                      <a:schemeClr val="accent2">
                        <a:lumMod val="40000"/>
                        <a:lumOff val="60000"/>
                      </a:schemeClr>
                    </a:solidFill>
                  </a:tcPr>
                </a:tc>
              </a:tr>
              <a:tr h="603504">
                <a:tc>
                  <a:txBody>
                    <a:bodyPr wrap="square"/>
                    <a:lstStyle/>
                    <a:p>
                      <a:r>
                        <a:rPr sz="1050" b="1" lang="cs-CZ"/>
                        <a:t>Popisnost (písm. c))</a:t>
                      </a:r>
                    </a:p>
                  </a:txBody>
                  <a:tcPr anchor="ctr" marL="54864" marR="54864" marT="27432" marB="27432">
                    <a:solidFill>
                      <a:schemeClr val="accent2">
                        <a:lumMod val="20000"/>
                        <a:lumOff val="80000"/>
                      </a:schemeClr>
                    </a:solidFill>
                  </a:tcPr>
                </a:tc>
                <a:tc>
                  <a:txBody>
                    <a:bodyPr wrap="square"/>
                    <a:lstStyle/>
                    <a:p>
                      <a:r>
                        <a:rPr sz="1050" lang="cs-CZ"/>
                        <a:t>Výlučně údaje o druhu, jakosti, množství, účelu, hodnotě, původu, době výroby</a:t>
                      </a:r>
                    </a:p>
                  </a:txBody>
                  <a:tcPr anchor="ctr" marL="54864" marR="54864" marT="27432" marB="27432">
                    <a:solidFill>
                      <a:schemeClr val="accent2">
                        <a:lumMod val="20000"/>
                        <a:lumOff val="80000"/>
                      </a:schemeClr>
                    </a:solidFill>
                  </a:tcPr>
                </a:tc>
                <a:tc>
                  <a:txBody>
                    <a:bodyPr wrap="square"/>
                    <a:lstStyle/>
                    <a:p>
                      <a:r>
                        <a:rPr sz="1050" lang="cs-CZ"/>
                        <a:t>„TRASA“ pro navigaci je popisná; „TRASA+“ hraniční</a:t>
                      </a:r>
                    </a:p>
                  </a:txBody>
                  <a:tcPr anchor="ctr" marL="54864" marR="54864" marT="27432" marB="27432">
                    <a:solidFill>
                      <a:schemeClr val="accent2">
                        <a:lumMod val="20000"/>
                        <a:lumOff val="80000"/>
                      </a:schemeClr>
                    </a:solidFill>
                  </a:tcPr>
                </a:tc>
              </a:tr>
              <a:tr h="603504">
                <a:tc>
                  <a:txBody>
                    <a:bodyPr wrap="square"/>
                    <a:lstStyle/>
                    <a:p>
                      <a:r>
                        <a:rPr sz="1050" b="1" lang="cs-CZ"/>
                        <a:t>Obvyklost (písm. d))</a:t>
                      </a:r>
                    </a:p>
                  </a:txBody>
                  <a:tcPr anchor="ctr" marL="54864" marR="54864" marT="27432" marB="27432">
                    <a:solidFill>
                      <a:schemeClr val="accent2">
                        <a:lumMod val="40000"/>
                        <a:lumOff val="60000"/>
                      </a:schemeClr>
                    </a:solidFill>
                  </a:tcPr>
                </a:tc>
                <a:tc>
                  <a:txBody>
                    <a:bodyPr wrap="square"/>
                    <a:lstStyle/>
                    <a:p>
                      <a:r>
                        <a:rPr sz="1050" lang="cs-CZ"/>
                        <a:t>Označení obvyklá v jazyce nebo v poctivých obchodních zvyklostech</a:t>
                      </a:r>
                    </a:p>
                  </a:txBody>
                  <a:tcPr anchor="ctr" marL="54864" marR="54864" marT="27432" marB="27432">
                    <a:solidFill>
                      <a:schemeClr val="accent2">
                        <a:lumMod val="40000"/>
                        <a:lumOff val="60000"/>
                      </a:schemeClr>
                    </a:solidFill>
                  </a:tcPr>
                </a:tc>
                <a:tc>
                  <a:txBody>
                    <a:bodyPr wrap="square"/>
                    <a:lstStyle/>
                    <a:p>
                      <a:r>
                        <a:rPr sz="1050" lang="cs-CZ"/>
                        <a:t>Zdruhovělá slova; obrana proti zdruhovění vlastní známky (§ 9, § 31 odst. 1 písm. b))</a:t>
                      </a:r>
                    </a:p>
                  </a:txBody>
                  <a:tcPr anchor="ctr" marL="54864" marR="54864" marT="27432" marB="27432">
                    <a:solidFill>
                      <a:schemeClr val="accent2">
                        <a:lumMod val="40000"/>
                        <a:lumOff val="60000"/>
                      </a:schemeClr>
                    </a:solidFill>
                  </a:tcPr>
                </a:tc>
              </a:tr>
              <a:tr h="603504">
                <a:tc>
                  <a:txBody>
                    <a:bodyPr wrap="square"/>
                    <a:lstStyle/>
                    <a:p>
                      <a:r>
                        <a:rPr sz="1050" b="1" lang="cs-CZ"/>
                        <a:t>Tvar nebo jiná vlastnost (písm. e))</a:t>
                      </a:r>
                    </a:p>
                  </a:txBody>
                  <a:tcPr anchor="ctr" marL="54864" marR="54864" marT="27432" marB="27432">
                    <a:solidFill>
                      <a:schemeClr val="accent2">
                        <a:lumMod val="20000"/>
                        <a:lumOff val="80000"/>
                      </a:schemeClr>
                    </a:solidFill>
                  </a:tcPr>
                </a:tc>
                <a:tc>
                  <a:txBody>
                    <a:bodyPr wrap="square"/>
                    <a:lstStyle/>
                    <a:p>
                      <a:r>
                        <a:rPr sz="1050" lang="cs-CZ"/>
                        <a:t>Vyplývající z povahy výrobku · nezbytné pro technický výsledek · dávající podstatnou užitnou hodnotu</a:t>
                      </a:r>
                    </a:p>
                  </a:txBody>
                  <a:tcPr anchor="ctr" marL="54864" marR="54864" marT="27432" marB="27432">
                    <a:solidFill>
                      <a:schemeClr val="accent2">
                        <a:lumMod val="20000"/>
                        <a:lumOff val="80000"/>
                      </a:schemeClr>
                    </a:solidFill>
                  </a:tcPr>
                </a:tc>
                <a:tc>
                  <a:txBody>
                    <a:bodyPr wrap="square"/>
                    <a:lstStyle/>
                    <a:p>
                      <a:r>
                        <a:rPr sz="1050" lang="cs-CZ"/>
                        <a:t>Nelze překonat užíváním; alternativní tvary neurčující (Lego, C-48/09 P); objektivní zdroje × vnímání veřejnosti (Gömböc, C-237/19)</a:t>
                      </a:r>
                    </a:p>
                  </a:txBody>
                  <a:tcPr anchor="ctr" marL="54864" marR="54864" marT="27432" marB="27432">
                    <a:solidFill>
                      <a:schemeClr val="accent2">
                        <a:lumMod val="20000"/>
                        <a:lumOff val="80000"/>
                      </a:schemeClr>
                    </a:solidFill>
                  </a:tcPr>
                </a:tc>
              </a:tr>
              <a:tr h="603504">
                <a:tc>
                  <a:txBody>
                    <a:bodyPr wrap="square"/>
                    <a:lstStyle/>
                    <a:p>
                      <a:r>
                        <a:rPr sz="1050" b="1" lang="cs-CZ"/>
                        <a:t>Veřejný pořádek, klamavost (písm. f), g))</a:t>
                      </a:r>
                    </a:p>
                  </a:txBody>
                  <a:tcPr anchor="ctr" marL="54864" marR="54864" marT="27432" marB="27432">
                    <a:solidFill>
                      <a:schemeClr val="accent2">
                        <a:lumMod val="40000"/>
                        <a:lumOff val="60000"/>
                      </a:schemeClr>
                    </a:solidFill>
                  </a:tcPr>
                </a:tc>
                <a:tc>
                  <a:txBody>
                    <a:bodyPr wrap="square"/>
                    <a:lstStyle/>
                    <a:p>
                      <a:r>
                        <a:rPr sz="1050" lang="cs-CZ"/>
                        <a:t>Rozpor s dobrými mravy; klamání o povaze, jakosti, původu</a:t>
                      </a:r>
                    </a:p>
                  </a:txBody>
                  <a:tcPr anchor="ctr" marL="54864" marR="54864" marT="27432" marB="27432">
                    <a:solidFill>
                      <a:schemeClr val="accent2">
                        <a:lumMod val="40000"/>
                        <a:lumOff val="60000"/>
                      </a:schemeClr>
                    </a:solidFill>
                  </a:tcPr>
                </a:tc>
                <a:tc>
                  <a:txBody>
                    <a:bodyPr wrap="square"/>
                    <a:lstStyle/>
                    <a:p>
                      <a:r>
                        <a:rPr sz="1050" lang="cs-CZ"/>
                        <a:t>Emanuel, C-259/04 (snímek 11)</a:t>
                      </a:r>
                    </a:p>
                  </a:txBody>
                  <a:tcPr anchor="ctr" marL="54864" marR="54864" marT="27432" marB="27432">
                    <a:solidFill>
                      <a:schemeClr val="accent2">
                        <a:lumMod val="40000"/>
                        <a:lumOff val="60000"/>
                      </a:schemeClr>
                    </a:solidFill>
                  </a:tcPr>
                </a:tc>
              </a:tr>
              <a:tr h="603504">
                <a:tc>
                  <a:txBody>
                    <a:bodyPr wrap="square"/>
                    <a:lstStyle/>
                    <a:p>
                      <a:r>
                        <a:rPr sz="1050" b="1" lang="cs-CZ"/>
                        <a:t>Ostatní (písm. h)–l))</a:t>
                      </a:r>
                    </a:p>
                  </a:txBody>
                  <a:tcPr anchor="ctr" marL="54864" marR="54864" marT="27432" marB="27432">
                    <a:solidFill>
                      <a:schemeClr val="accent2">
                        <a:lumMod val="20000"/>
                        <a:lumOff val="80000"/>
                      </a:schemeClr>
                    </a:solidFill>
                  </a:tcPr>
                </a:tc>
                <a:tc>
                  <a:txBody>
                    <a:bodyPr wrap="square"/>
                    <a:lstStyle/>
                    <a:p>
                      <a:r>
                        <a:rPr sz="1050" lang="cs-CZ"/>
                        <a:t>Odrůdy, státní znaky (čl. 6ter PÚ), symboly vysoké hodnoty, označení původu</a:t>
                      </a:r>
                    </a:p>
                  </a:txBody>
                  <a:tcPr anchor="ctr" marL="54864" marR="54864" marT="27432" marB="27432">
                    <a:solidFill>
                      <a:schemeClr val="accent2">
                        <a:lumMod val="20000"/>
                        <a:lumOff val="80000"/>
                      </a:schemeClr>
                    </a:solidFill>
                  </a:tcPr>
                </a:tc>
                <a:tc>
                  <a:txBody>
                    <a:bodyPr wrap="square"/>
                    <a:lstStyle/>
                    <a:p>
                      <a:r>
                        <a:rPr sz="1050" lang="cs-CZ"/>
                        <a:t>Získaná rozlišovací způsobilost překonává jen b)–d) (§ 5)</a:t>
                      </a:r>
                    </a:p>
                  </a:txBody>
                  <a:tcPr anchor="ctr" marL="54864" marR="54864" marT="27432" marB="27432">
                    <a:solidFill>
                      <a:schemeClr val="accent2">
                        <a:lumMod val="20000"/>
                        <a:lumOff val="80000"/>
                      </a:schemeClr>
                    </a:solidFill>
                  </a:tcPr>
                </a:tc>
              </a:tr>
            </a:tbl>
          </a:graphicData>
        </a:graphic>
      </p:graphicFrame>
      <p:sp>
        <p:nvSpPr>
          <p:cNvPr id="7" name="Poznámka k tabulce"/>
          <p:cNvSpPr txBox="1"/>
          <p:nvPr/>
        </p:nvSpPr>
        <p:spPr>
          <a:xfrm>
            <a:off x="649224" y="6071616"/>
            <a:ext cx="10881360" cy="274320"/>
          </a:xfrm>
          <a:prstGeom prst="rect">
            <a:avLst/>
          </a:prstGeom>
          <a:noFill/>
        </p:spPr>
        <p:txBody>
          <a:bodyPr wrap="square" lIns="0" rIns="0" tIns="0" bIns="0">
            <a:spAutoFit/>
          </a:bodyPr>
          <a:lstStyle/>
          <a:p>
            <a:r>
              <a:rPr sz="1200">
                <a:solidFill>
                  <a:schemeClr val="accent2"/>
                </a:solidFill>
              </a:rPr>
              <a:t>ÚPV zkoumá absolutní důvody z úřední povinnosti (§ 22); zlá víra mezi nimi není – je důvodem neplatnosti (snímek 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Relativní důvody a námitky (§ 7, § 25 ZOZ)</a:t>
            </a:r>
          </a:p>
        </p:txBody>
      </p:sp>
      <p:sp>
        <p:nvSpPr>
          <p:cNvPr id="3"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4" name="Číslo snímku"/>
          <p:cNvSpPr>
            <a:spLocks noGrp="1"/>
          </p:cNvSpPr>
          <p:nvPr>
            <p:ph type="sldNum" sz="quarter" idx="12"/>
          </p:nvPr>
        </p:nvSpPr>
        <p:spPr/>
        <p:txBody>
          <a:bodyPr/>
          <a:lstStyle/>
          <a:p>
            <a:fld id="{0332A468-6E25-485D-A9EC-0470C6683DD0}"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graphicFrame>
        <p:nvGraphicFramePr>
          <p:cNvPr id="6" name="Tabulka"/>
          <p:cNvGraphicFramePr>
            <a:graphicFrameLocks noGrp="1"/>
          </p:cNvGraphicFramePr>
          <p:nvPr/>
        </p:nvGraphicFramePr>
        <p:xfrm>
          <a:off x="649224" y="1737360"/>
          <a:ext cx="10881360" cy="4389120"/>
        </p:xfrm>
        <a:graphic>
          <a:graphicData uri="http://schemas.openxmlformats.org/drawingml/2006/table">
            <a:tbl>
              <a:tblPr firstRow="1" bandRow="1">
                <a:tableStyleId>{21E4AEA4-8DFA-4A89-87EB-49C32662AFE0}</a:tableStyleId>
              </a:tblPr>
              <a:tblGrid>
                <a:gridCol w="2194560"/>
                <a:gridCol w="4572000"/>
                <a:gridCol w="4114800"/>
              </a:tblGrid>
              <a:tr h="548640">
                <a:tc>
                  <a:txBody>
                    <a:bodyPr wrap="square"/>
                    <a:lstStyle/>
                    <a:p>
                      <a:r>
                        <a:rPr sz="1050" b="1" lang="cs-CZ">
                          <a:solidFill>
                            <a:srgbClr val="FFFFFF"/>
                          </a:solidFill>
                        </a:rPr>
                        <a:t>Namítající</a:t>
                      </a:r>
                    </a:p>
                  </a:txBody>
                  <a:tcPr anchor="ctr" marL="54864" marR="54864" marT="27432" marB="27432"/>
                </a:tc>
                <a:tc>
                  <a:txBody>
                    <a:bodyPr wrap="square"/>
                    <a:lstStyle/>
                    <a:p>
                      <a:r>
                        <a:rPr sz="1050" b="1" lang="cs-CZ">
                          <a:solidFill>
                            <a:srgbClr val="FFFFFF"/>
                          </a:solidFill>
                        </a:rPr>
                        <a:t>Důvod (§ 7 odst. 1)</a:t>
                      </a:r>
                    </a:p>
                  </a:txBody>
                  <a:tcPr anchor="ctr" marL="54864" marR="54864" marT="27432" marB="27432"/>
                </a:tc>
                <a:tc>
                  <a:txBody>
                    <a:bodyPr wrap="square"/>
                    <a:lstStyle/>
                    <a:p>
                      <a:r>
                        <a:rPr sz="1050" b="1" lang="cs-CZ">
                          <a:solidFill>
                            <a:srgbClr val="FFFFFF"/>
                          </a:solidFill>
                        </a:rPr>
                        <a:t>Poznámka / unijní obdoba</a:t>
                      </a:r>
                    </a:p>
                  </a:txBody>
                  <a:tcPr anchor="ctr" marL="54864" marR="54864" marT="27432" marB="27432"/>
                </a:tc>
              </a:tr>
              <a:tr h="548640">
                <a:tc>
                  <a:txBody>
                    <a:bodyPr wrap="square"/>
                    <a:lstStyle/>
                    <a:p>
                      <a:r>
                        <a:rPr sz="1050" b="1" lang="cs-CZ"/>
                        <a:t>Vlastník starší známky</a:t>
                      </a:r>
                    </a:p>
                  </a:txBody>
                  <a:tcPr anchor="ctr" marL="54864" marR="54864" marT="27432" marB="27432">
                    <a:solidFill>
                      <a:schemeClr val="accent2">
                        <a:lumMod val="40000"/>
                        <a:lumOff val="60000"/>
                      </a:schemeClr>
                    </a:solidFill>
                  </a:tcPr>
                </a:tc>
                <a:tc>
                  <a:txBody>
                    <a:bodyPr wrap="square"/>
                    <a:lstStyle/>
                    <a:p>
                      <a:r>
                        <a:rPr sz="1050" lang="cs-CZ"/>
                        <a:t>a) shodnost označení i výrobků · b) </a:t>
                      </a:r>
                      <a:r>
                        <a:rPr sz="1050" b="1" lang="cs-CZ"/>
                        <a:t>pravděpodobnost záměny</a:t>
                      </a:r>
                      <a:r>
                        <a:rPr sz="1050" lang="cs-CZ"/>
                        <a:t> vč. asociace · c) </a:t>
                      </a:r>
                      <a:r>
                        <a:rPr sz="1050" b="1" lang="cs-CZ"/>
                        <a:t>dobré jméno</a:t>
                      </a:r>
                      <a:r>
                        <a:rPr sz="1050" lang="cs-CZ"/>
                        <a:t> – i pro nepodobné výrobky</a:t>
                      </a:r>
                    </a:p>
                  </a:txBody>
                  <a:tcPr anchor="ctr" marL="54864" marR="54864" marT="27432" marB="27432">
                    <a:solidFill>
                      <a:schemeClr val="accent2">
                        <a:lumMod val="40000"/>
                        <a:lumOff val="60000"/>
                      </a:schemeClr>
                    </a:solidFill>
                  </a:tcPr>
                </a:tc>
                <a:tc>
                  <a:txBody>
                    <a:bodyPr wrap="square"/>
                    <a:lstStyle/>
                    <a:p>
                      <a:r>
                        <a:rPr sz="1050" lang="cs-CZ"/>
                        <a:t>Čl. 8 odst. 1 a 5 nařízení; starší = i přihlášená (bude-li zapsána) a všeobecně známá (§ 3)</a:t>
                      </a:r>
                    </a:p>
                  </a:txBody>
                  <a:tcPr anchor="ctr" marL="54864" marR="54864" marT="27432" marB="27432">
                    <a:solidFill>
                      <a:schemeClr val="accent2">
                        <a:lumMod val="40000"/>
                        <a:lumOff val="60000"/>
                      </a:schemeClr>
                    </a:solidFill>
                  </a:tcPr>
                </a:tc>
              </a:tr>
              <a:tr h="548640">
                <a:tc>
                  <a:txBody>
                    <a:bodyPr wrap="square"/>
                    <a:lstStyle/>
                    <a:p>
                      <a:r>
                        <a:rPr sz="1050" b="1" lang="cs-CZ"/>
                        <a:t>Vlastník známky</a:t>
                      </a:r>
                    </a:p>
                  </a:txBody>
                  <a:tcPr anchor="ctr" marL="54864" marR="54864" marT="27432" marB="27432">
                    <a:solidFill>
                      <a:schemeClr val="accent2">
                        <a:lumMod val="20000"/>
                        <a:lumOff val="80000"/>
                      </a:schemeClr>
                    </a:solidFill>
                  </a:tcPr>
                </a:tc>
                <a:tc>
                  <a:txBody>
                    <a:bodyPr wrap="square"/>
                    <a:lstStyle/>
                    <a:p>
                      <a:r>
                        <a:rPr sz="1050" lang="cs-CZ"/>
                        <a:t>d) přihlášku podal </a:t>
                      </a:r>
                      <a:r>
                        <a:rPr sz="1050" b="1" lang="cs-CZ"/>
                        <a:t>zástupce</a:t>
                      </a:r>
                      <a:r>
                        <a:rPr sz="1050" lang="cs-CZ"/>
                        <a:t> vlastníka na své jméno bez souhlasu</a:t>
                      </a:r>
                    </a:p>
                  </a:txBody>
                  <a:tcPr anchor="ctr" marL="54864" marR="54864" marT="27432" marB="27432">
                    <a:solidFill>
                      <a:schemeClr val="accent2">
                        <a:lumMod val="20000"/>
                        <a:lumOff val="80000"/>
                      </a:schemeClr>
                    </a:solidFill>
                  </a:tcPr>
                </a:tc>
                <a:tc>
                  <a:txBody>
                    <a:bodyPr wrap="square"/>
                    <a:lstStyle/>
                    <a:p>
                      <a:r>
                        <a:rPr sz="1050" lang="cs-CZ"/>
                        <a:t>„Nevěrný zástupce“ – snímek 8</a:t>
                      </a:r>
                    </a:p>
                  </a:txBody>
                  <a:tcPr anchor="ctr" marL="54864" marR="54864" marT="27432" marB="27432">
                    <a:solidFill>
                      <a:schemeClr val="accent2">
                        <a:lumMod val="20000"/>
                        <a:lumOff val="80000"/>
                      </a:schemeClr>
                    </a:solidFill>
                  </a:tcPr>
                </a:tc>
              </a:tr>
              <a:tr h="548640">
                <a:tc>
                  <a:txBody>
                    <a:bodyPr wrap="square"/>
                    <a:lstStyle/>
                    <a:p>
                      <a:r>
                        <a:rPr sz="1050" b="1" lang="cs-CZ"/>
                        <a:t>Uživatel nezapsaného označení</a:t>
                      </a:r>
                    </a:p>
                  </a:txBody>
                  <a:tcPr anchor="ctr" marL="54864" marR="54864" marT="27432" marB="27432">
                    <a:solidFill>
                      <a:schemeClr val="accent2">
                        <a:lumMod val="40000"/>
                        <a:lumOff val="60000"/>
                      </a:schemeClr>
                    </a:solidFill>
                  </a:tcPr>
                </a:tc>
                <a:tc>
                  <a:txBody>
                    <a:bodyPr wrap="square"/>
                    <a:lstStyle/>
                    <a:p>
                      <a:r>
                        <a:rPr sz="1050" lang="cs-CZ"/>
                        <a:t>e) označení užívané v obchodním styku, práva nabytá před přihláškou, pravděpodobnost záměny</a:t>
                      </a:r>
                    </a:p>
                  </a:txBody>
                  <a:tcPr anchor="ctr" marL="54864" marR="54864" marT="27432" marB="27432">
                    <a:solidFill>
                      <a:schemeClr val="accent2">
                        <a:lumMod val="40000"/>
                        <a:lumOff val="60000"/>
                      </a:schemeClr>
                    </a:solidFill>
                  </a:tcPr>
                </a:tc>
                <a:tc>
                  <a:txBody>
                    <a:bodyPr wrap="square"/>
                    <a:lstStyle/>
                    <a:p>
                      <a:r>
                        <a:rPr sz="1050" lang="cs-CZ"/>
                        <a:t>Čl. 8 odst. 4: význam nikoli pouze místní; podle § 2981 OZ právo zakázat užívání</a:t>
                      </a:r>
                    </a:p>
                  </a:txBody>
                  <a:tcPr anchor="ctr" marL="54864" marR="54864" marT="27432" marB="27432">
                    <a:solidFill>
                      <a:schemeClr val="accent2">
                        <a:lumMod val="40000"/>
                        <a:lumOff val="60000"/>
                      </a:schemeClr>
                    </a:solidFill>
                  </a:tcPr>
                </a:tc>
              </a:tr>
              <a:tr h="548640">
                <a:tc>
                  <a:txBody>
                    <a:bodyPr wrap="square"/>
                    <a:lstStyle/>
                    <a:p>
                      <a:r>
                        <a:rPr sz="1050" b="1" lang="cs-CZ"/>
                        <a:t>Fyzická osoba</a:t>
                      </a:r>
                    </a:p>
                  </a:txBody>
                  <a:tcPr anchor="ctr" marL="54864" marR="54864" marT="27432" marB="27432">
                    <a:solidFill>
                      <a:schemeClr val="accent2">
                        <a:lumMod val="20000"/>
                        <a:lumOff val="80000"/>
                      </a:schemeClr>
                    </a:solidFill>
                  </a:tcPr>
                </a:tc>
                <a:tc>
                  <a:txBody>
                    <a:bodyPr wrap="square"/>
                    <a:lstStyle/>
                    <a:p>
                      <a:r>
                        <a:rPr sz="1050" lang="cs-CZ"/>
                        <a:t>f) právo na </a:t>
                      </a:r>
                      <a:r>
                        <a:rPr sz="1050" b="1" lang="cs-CZ"/>
                        <a:t>jméno</a:t>
                      </a:r>
                      <a:r>
                        <a:rPr sz="1050" lang="cs-CZ"/>
                        <a:t>, vlastní </a:t>
                      </a:r>
                      <a:r>
                        <a:rPr sz="1050" b="1" lang="cs-CZ"/>
                        <a:t>podobu</a:t>
                      </a:r>
                      <a:r>
                        <a:rPr sz="1050" lang="cs-CZ"/>
                        <a:t>, projevy osobní povahy</a:t>
                      </a:r>
                    </a:p>
                  </a:txBody>
                  <a:tcPr anchor="ctr" marL="54864" marR="54864" marT="27432" marB="27432">
                    <a:solidFill>
                      <a:schemeClr val="accent2">
                        <a:lumMod val="20000"/>
                        <a:lumOff val="80000"/>
                      </a:schemeClr>
                    </a:solidFill>
                  </a:tcPr>
                </a:tc>
                <a:tc>
                  <a:txBody>
                    <a:bodyPr wrap="square"/>
                    <a:lstStyle/>
                    <a:p>
                      <a:r>
                        <a:rPr sz="1050" lang="cs-CZ"/>
                        <a:t>Zaměstnanec jako značka – snímek 11</a:t>
                      </a:r>
                    </a:p>
                  </a:txBody>
                  <a:tcPr anchor="ctr" marL="54864" marR="54864" marT="27432" marB="27432">
                    <a:solidFill>
                      <a:schemeClr val="accent2">
                        <a:lumMod val="20000"/>
                        <a:lumOff val="80000"/>
                      </a:schemeClr>
                    </a:solidFill>
                  </a:tcPr>
                </a:tc>
              </a:tr>
              <a:tr h="548640">
                <a:tc>
                  <a:txBody>
                    <a:bodyPr wrap="square"/>
                    <a:lstStyle/>
                    <a:p>
                      <a:r>
                        <a:rPr sz="1050" b="1" lang="cs-CZ"/>
                        <a:t>Nositel práv k dílu</a:t>
                      </a:r>
                    </a:p>
                  </a:txBody>
                  <a:tcPr anchor="ctr" marL="54864" marR="54864" marT="27432" marB="27432">
                    <a:solidFill>
                      <a:schemeClr val="accent2">
                        <a:lumMod val="40000"/>
                        <a:lumOff val="60000"/>
                      </a:schemeClr>
                    </a:solidFill>
                  </a:tcPr>
                </a:tc>
                <a:tc>
                  <a:txBody>
                    <a:bodyPr wrap="square"/>
                    <a:lstStyle/>
                    <a:p>
                      <a:r>
                        <a:rPr sz="1050" lang="cs-CZ"/>
                        <a:t>g) autorské dílo může být užíváním označení dotčeno</a:t>
                      </a:r>
                    </a:p>
                  </a:txBody>
                  <a:tcPr anchor="ctr" marL="54864" marR="54864" marT="27432" marB="27432">
                    <a:solidFill>
                      <a:schemeClr val="accent2">
                        <a:lumMod val="40000"/>
                        <a:lumOff val="60000"/>
                      </a:schemeClr>
                    </a:solidFill>
                  </a:tcPr>
                </a:tc>
                <a:tc>
                  <a:txBody>
                    <a:bodyPr wrap="square"/>
                    <a:lstStyle/>
                    <a:p>
                      <a:r>
                        <a:rPr sz="1050" lang="cs-CZ"/>
                        <a:t>Logo od externího grafika bez licence – snímek 10</a:t>
                      </a:r>
                    </a:p>
                  </a:txBody>
                  <a:tcPr anchor="ctr" marL="54864" marR="54864" marT="27432" marB="27432">
                    <a:solidFill>
                      <a:schemeClr val="accent2">
                        <a:lumMod val="40000"/>
                        <a:lumOff val="60000"/>
                      </a:schemeClr>
                    </a:solidFill>
                  </a:tcPr>
                </a:tc>
              </a:tr>
              <a:tr h="548640">
                <a:tc>
                  <a:txBody>
                    <a:bodyPr wrap="square"/>
                    <a:lstStyle/>
                    <a:p>
                      <a:r>
                        <a:rPr sz="1050" b="1" lang="cs-CZ"/>
                        <a:t>Vlastník jiného průmyslového práva</a:t>
                      </a:r>
                    </a:p>
                  </a:txBody>
                  <a:tcPr anchor="ctr" marL="54864" marR="54864" marT="27432" marB="27432">
                    <a:solidFill>
                      <a:schemeClr val="accent2">
                        <a:lumMod val="20000"/>
                        <a:lumOff val="80000"/>
                      </a:schemeClr>
                    </a:solidFill>
                  </a:tcPr>
                </a:tc>
                <a:tc>
                  <a:txBody>
                    <a:bodyPr wrap="square"/>
                    <a:lstStyle/>
                    <a:p>
                      <a:r>
                        <a:rPr sz="1050" lang="cs-CZ"/>
                        <a:t>h) vzor, označení původu…</a:t>
                      </a:r>
                    </a:p>
                  </a:txBody>
                  <a:tcPr anchor="ctr" marL="54864" marR="54864" marT="27432" marB="27432">
                    <a:solidFill>
                      <a:schemeClr val="accent2">
                        <a:lumMod val="20000"/>
                        <a:lumOff val="80000"/>
                      </a:schemeClr>
                    </a:solidFill>
                  </a:tcPr>
                </a:tc>
                <a:tc>
                  <a:txBody>
                    <a:bodyPr wrap="square"/>
                    <a:lstStyle/>
                    <a:p>
                      <a:r>
                        <a:rPr sz="1050" lang="cs-CZ"/>
                        <a:t>Známka EU: označení původu – čl. 8 odst. 6; starší vzor jen jako důvod neplatnosti (čl. 60 odst. 2 písm. d))</a:t>
                      </a:r>
                    </a:p>
                  </a:txBody>
                  <a:tcPr anchor="ctr" marL="54864" marR="54864" marT="27432" marB="27432">
                    <a:solidFill>
                      <a:schemeClr val="accent2">
                        <a:lumMod val="20000"/>
                        <a:lumOff val="80000"/>
                      </a:schemeClr>
                    </a:solidFill>
                  </a:tcPr>
                </a:tc>
              </a:tr>
              <a:tr h="548640">
                <a:tc>
                  <a:txBody>
                    <a:bodyPr wrap="square"/>
                    <a:lstStyle/>
                    <a:p>
                      <a:r>
                        <a:rPr sz="1050" b="1" lang="cs-CZ"/>
                        <a:t>Lhůta a řízení</a:t>
                      </a:r>
                    </a:p>
                  </a:txBody>
                  <a:tcPr anchor="ctr" marL="54864" marR="54864" marT="27432" marB="27432">
                    <a:solidFill>
                      <a:schemeClr val="accent2">
                        <a:lumMod val="40000"/>
                        <a:lumOff val="60000"/>
                      </a:schemeClr>
                    </a:solidFill>
                  </a:tcPr>
                </a:tc>
                <a:tc>
                  <a:txBody>
                    <a:bodyPr wrap="square"/>
                    <a:lstStyle/>
                    <a:p>
                      <a:r>
                        <a:rPr sz="1050" b="1" lang="cs-CZ"/>
                        <a:t>3 měsíce</a:t>
                      </a:r>
                      <a:r>
                        <a:rPr sz="1050" lang="cs-CZ"/>
                        <a:t> od zveřejnění, nelze prodloužit; odůvodnit a doložit (§ 25); připomínky z § 4 kdokoli (§ 24)</a:t>
                      </a:r>
                    </a:p>
                  </a:txBody>
                  <a:tcPr anchor="ctr" marL="54864" marR="54864" marT="27432" marB="27432">
                    <a:solidFill>
                      <a:schemeClr val="accent2">
                        <a:lumMod val="40000"/>
                        <a:lumOff val="60000"/>
                      </a:schemeClr>
                    </a:solidFill>
                  </a:tcPr>
                </a:tc>
                <a:tc>
                  <a:txBody>
                    <a:bodyPr wrap="square"/>
                    <a:lstStyle/>
                    <a:p>
                      <a:r>
                        <a:rPr sz="1050" lang="cs-CZ"/>
                        <a:t>Od 2019 ÚPV kolize z úřední povinnosti </a:t>
                      </a:r>
                      <a:r>
                        <a:rPr sz="1050" b="1" lang="cs-CZ"/>
                        <a:t>nezkoumá</a:t>
                      </a:r>
                      <a:r>
                        <a:rPr sz="1050" lang="cs-CZ"/>
                        <a:t> (zrušený § 6) → rešerše a hlídání rejstříku</a:t>
                      </a:r>
                    </a:p>
                  </a:txBody>
                  <a:tcPr anchor="ctr" marL="54864" marR="54864" marT="27432" marB="27432">
                    <a:solidFill>
                      <a:schemeClr val="accent2">
                        <a:lumMod val="40000"/>
                        <a:lumOff val="60000"/>
                      </a:schemeClr>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Práva ze známky a jejich meze</a:t>
            </a:r>
          </a:p>
        </p:txBody>
      </p:sp>
      <p:sp>
        <p:nvSpPr>
          <p:cNvPr id="3" name="Content Placeholder 2"/>
          <p:cNvSpPr>
            <a:spLocks noGrp="1"/>
          </p:cNvSpPr>
          <p:nvPr>
            <p:ph idx="1"/>
          </p:nvPr>
        </p:nvSpPr>
        <p:spPr/>
        <p:txBody>
          <a:bodyPr wrap="square"/>
          <a:lstStyle/>
          <a:p>
            <a:pPr/>
            <a:r>
              <a:rPr sz="1700" lang="cs-CZ"/>
              <a:t>Práva (§ 8 ZOZ; čl. 9 nařízení)</a:t>
            </a:r>
          </a:p>
          <a:p>
            <a:pPr lvl="2"/>
            <a:r>
              <a:rPr sz="1400" lang="cs-CZ"/>
              <a:t>Výlučné právo užívat se značkou ® (odst. 1); zákaz užívání shodného, zaměnitelného nebo parazitujícího označení v obchodním styku (odst. 2); užívání = výrobky, nabídka, dovoz a vývoz, listiny a reklama, </a:t>
            </a:r>
            <a:r>
              <a:rPr sz="1400" lang="cs-CZ" b="1"/>
              <a:t>obchodní firma a název</a:t>
            </a:r>
            <a:r>
              <a:rPr sz="1400" lang="cs-CZ"/>
              <a:t>, srovnávací reklama (odst. 3); tranzit (odst. 4)</a:t>
            </a:r>
          </a:p>
          <a:p>
            <a:pPr>
              <a:spcBef>
                <a:spcPts val="600"/>
              </a:spcBef>
            </a:pPr>
            <a:r>
              <a:rPr sz="1700" lang="cs-CZ"/>
              <a:t>Meze a povinnosti</a:t>
            </a:r>
          </a:p>
          <a:p>
            <a:pPr lvl="2"/>
            <a:r>
              <a:rPr sz="1400" lang="cs-CZ"/>
              <a:t>Omezení: poctivé užití jména a adresy, popisných údajů, odkazu na výrobky vlastníka (§ 10 odst. 1); strpění staršího označení (§ 10 odst. 2); vyčerpání v EHP (§ 11; čl. 15)</a:t>
            </a:r>
          </a:p>
          <a:p>
            <a:pPr lvl="2"/>
            <a:r>
              <a:rPr sz="1400" b="1" lang="cs-CZ"/>
              <a:t>Povinnost užívat</a:t>
            </a:r>
            <a:r>
              <a:rPr sz="1400" lang="cs-CZ"/>
              <a:t>: 5 let od zápisu, jinak zrušení (§ 13, § 31 odst. 1 písm. a)), omezení žaloby (§ 10a); užívání se souhlasem – zaměstnanci, licence – se přičítá vlastníku (§ 13 odst. 3; čl. 18 odst. 2)</a:t>
            </a:r>
          </a:p>
          <a:p>
            <a:pPr lvl="2"/>
            <a:r>
              <a:rPr sz="1400" lang="cs-CZ"/>
              <a:t>Zrušení: neužívání, zdruhovění, klamavost, nekalá soutěž do 6 měsíců po rozsudku (§ 31) · </a:t>
            </a:r>
            <a:r>
              <a:rPr sz="1400" lang="cs-CZ" b="1"/>
              <a:t>Neplatnost</a:t>
            </a:r>
            <a:r>
              <a:rPr sz="1400" lang="cs-CZ"/>
              <a:t>: rozpor s § 4, zlá víra (snímek 8) nebo relativní důvody (§ 32) – účinky ex tunc</a:t>
            </a:r>
          </a:p>
          <a:p>
            <a:pPr lvl="2"/>
            <a:r>
              <a:rPr sz="1400" lang="cs-CZ"/>
              <a:t>Trvání 10 let od podání, obnova vždy o 10 let, dodatečná lhůta 6 měsíců (§ 29) · převod písemně s účinky zápisem (§ 15) · licence účinná vůči třetím osobám zápisem (§ 18 odst. 4)</a:t>
            </a:r>
          </a:p>
        </p:txBody>
      </p:sp>
      <p:sp>
        <p:nvSpPr>
          <p:cNvPr id="4"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5" name="Číslo snímku"/>
          <p:cNvSpPr>
            <a:spLocks noGrp="1"/>
          </p:cNvSpPr>
          <p:nvPr>
            <p:ph type="sldNum" sz="quarter" idx="12"/>
          </p:nvPr>
        </p:nvSpPr>
        <p:spPr/>
        <p:txBody>
          <a:bodyPr/>
          <a:lstStyle/>
          <a:p>
            <a:fld id="{22DA7A7A-C48B-482F-A169-263ED4F16028}"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Zlá víra a nevěrný zástupce</a:t>
            </a:r>
          </a:p>
        </p:txBody>
      </p:sp>
      <p:sp>
        <p:nvSpPr>
          <p:cNvPr id="3" name="Content Placeholder 2"/>
          <p:cNvSpPr>
            <a:spLocks noGrp="1"/>
          </p:cNvSpPr>
          <p:nvPr>
            <p:ph idx="1"/>
          </p:nvPr>
        </p:nvSpPr>
        <p:spPr/>
        <p:txBody>
          <a:bodyPr wrap="square"/>
          <a:lstStyle/>
          <a:p>
            <a:pPr/>
            <a:r>
              <a:rPr sz="1700" lang="cs-CZ"/>
              <a:t>Zlá víra = důvod neplatnosti (§ 32 odst. 1 ZOZ; čl. 59 odst. 1 písm. b) nařízení)</a:t>
            </a:r>
          </a:p>
          <a:p>
            <a:pPr lvl="2"/>
            <a:r>
              <a:rPr sz="1400" b="1" lang="cs-CZ"/>
              <a:t>Lindt, C-529/07</a:t>
            </a:r>
            <a:r>
              <a:rPr sz="1400" lang="cs-CZ"/>
              <a:t>: všechny faktory ke dni podání – vědomost o cizím užívání, úmysl bránit, úroveň ochrany · </a:t>
            </a:r>
            <a:r>
              <a:rPr sz="1400" b="1" lang="cs-CZ"/>
              <a:t>Koton, C-104/18 P</a:t>
            </a:r>
            <a:r>
              <a:rPr sz="1400" lang="cs-CZ"/>
              <a:t>: nepoctivý úmysl – zásah do zájmů třetích osob nebo výlučné právo pro jiné účely než funkce známky, i bez podobnosti výrobků (body 45–46) · </a:t>
            </a:r>
            <a:r>
              <a:rPr sz="1400" b="1" lang="cs-CZ"/>
              <a:t>Sky, C-371/18</a:t>
            </a:r>
            <a:r>
              <a:rPr sz="1400" lang="cs-CZ"/>
              <a:t>: přihláška bez úmyslu užívat</a:t>
            </a:r>
          </a:p>
          <a:p>
            <a:pPr lvl="2"/>
            <a:r>
              <a:rPr sz="1400" b="1" lang="cs-CZ"/>
              <a:t>NSS 1 As 3/2008</a:t>
            </a:r>
            <a:r>
              <a:rPr sz="1400" lang="cs-CZ"/>
              <a:t> (1665/2008 Sb. NSS): vědomost nebo „měl vědět“ · poškození namítatele · absence ospravedlnění · všechny okolnosti · </a:t>
            </a:r>
            <a:r>
              <a:rPr sz="1400" b="1" lang="cs-CZ"/>
              <a:t>rozšířený senát 8 As 37/2011</a:t>
            </a:r>
            <a:r>
              <a:rPr sz="1400" lang="cs-CZ"/>
              <a:t>: neurčitý pojem, plný soudní přezkum</a:t>
            </a:r>
          </a:p>
          <a:p>
            <a:pPr>
              <a:spcBef>
                <a:spcPts val="600"/>
              </a:spcBef>
            </a:pPr>
            <a:r>
              <a:rPr sz="1700" lang="cs-CZ"/>
              <a:t>Nevěrný zástupce</a:t>
            </a:r>
          </a:p>
          <a:p>
            <a:pPr lvl="2"/>
            <a:r>
              <a:rPr sz="1400" lang="cs-CZ"/>
              <a:t>Námitky vlastníka (§ 7 odst. 1 písm. d)), zákaz užívání (§ 8 odst. 5), u známky EU </a:t>
            </a:r>
            <a:r>
              <a:rPr sz="1400" b="1" lang="cs-CZ"/>
              <a:t>převedení</a:t>
            </a:r>
            <a:r>
              <a:rPr sz="1400" lang="cs-CZ"/>
              <a:t> známky na vlastníka (čl. 21); čl. 6septies Pařížské úmluvy</a:t>
            </a:r>
          </a:p>
          <a:p>
            <a:pPr>
              <a:spcBef>
                <a:spcPts val="600"/>
              </a:spcBef>
            </a:pPr>
            <a:r>
              <a:rPr sz="1700" lang="cs-CZ"/>
              <a:t>V pracovním kontextu</a:t>
            </a:r>
          </a:p>
          <a:p>
            <a:pPr lvl="2"/>
            <a:r>
              <a:rPr sz="1400" lang="cs-CZ"/>
              <a:t>Zaměstnanec, jednatel nebo partner přihlašující označení zaměstnavatele na sebe: zpravidla zlá víra i nevěrné zastoupení; jednatel navíc porušuje povinnost </a:t>
            </a:r>
            <a:r>
              <a:rPr sz="1400" lang="cs-CZ" b="1"/>
              <a:t>loajality</a:t>
            </a:r>
            <a:r>
              <a:rPr sz="1400" lang="cs-CZ"/>
              <a:t> (§ 159 odst. 1 OZ) a pravidla o </a:t>
            </a:r>
            <a:r>
              <a:rPr sz="1400" lang="cs-CZ" b="1"/>
              <a:t>střetu zájmů</a:t>
            </a:r>
            <a:r>
              <a:rPr sz="1400" lang="cs-CZ"/>
              <a:t> (§ 54 ZOK)</a:t>
            </a:r>
          </a:p>
        </p:txBody>
      </p:sp>
      <p:sp>
        <p:nvSpPr>
          <p:cNvPr id="4"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5" name="Číslo snímku"/>
          <p:cNvSpPr>
            <a:spLocks noGrp="1"/>
          </p:cNvSpPr>
          <p:nvPr>
            <p:ph type="sldNum" sz="quarter" idx="12"/>
          </p:nvPr>
        </p:nvSpPr>
        <p:spPr/>
        <p:txBody>
          <a:bodyPr/>
          <a:lstStyle/>
          <a:p>
            <a:fld id="{A983CD4F-11D2-40E3-B4EF-C02DF0F4CD4F}"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Vrstvy práv kolem jednoho označení</a:t>
            </a:r>
          </a:p>
        </p:txBody>
      </p:sp>
      <p:sp>
        <p:nvSpPr>
          <p:cNvPr id="3"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4" name="Číslo snímku"/>
          <p:cNvSpPr>
            <a:spLocks noGrp="1"/>
          </p:cNvSpPr>
          <p:nvPr>
            <p:ph type="sldNum" sz="quarter" idx="12"/>
          </p:nvPr>
        </p:nvSpPr>
        <p:spPr/>
        <p:txBody>
          <a:bodyPr/>
          <a:lstStyle/>
          <a:p>
            <a:fld id="{499F3596-3BE1-46AF-B7CA-16527F64AF9D}"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
        <p:nvSpPr>
          <p:cNvPr id="6" name="Blok"/>
          <p:cNvSpPr/>
          <p:nvPr/>
        </p:nvSpPr>
        <p:spPr>
          <a:xfrm>
            <a:off x="649224" y="1737360"/>
            <a:ext cx="1719072" cy="59436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050" b="1" lang="cs-CZ">
                <a:solidFill>
                  <a:srgbClr val="FFFFFF"/>
                </a:solidFill>
              </a:rPr>
              <a:t>ZNÁMKA</a:t>
            </a:r>
          </a:p>
        </p:txBody>
      </p:sp>
      <p:sp>
        <p:nvSpPr>
          <p:cNvPr id="7" name="Blok"/>
          <p:cNvSpPr/>
          <p:nvPr/>
        </p:nvSpPr>
        <p:spPr>
          <a:xfrm>
            <a:off x="649224" y="2377440"/>
            <a:ext cx="1719072" cy="21945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zápisem · přihlašovatel · bez zaměstnaneckého režimu · vůči tvůrci žádný nárok; vůči jmenovci § 7 odst. 1 písm. f)</a:t>
            </a:r>
          </a:p>
        </p:txBody>
      </p:sp>
      <p:sp>
        <p:nvSpPr>
          <p:cNvPr id="8" name="Blok"/>
          <p:cNvSpPr/>
          <p:nvPr/>
        </p:nvSpPr>
        <p:spPr>
          <a:xfrm>
            <a:off x="2478024" y="1737360"/>
            <a:ext cx="1719072" cy="59436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050" b="1" lang="cs-CZ">
                <a:solidFill>
                  <a:srgbClr val="FFFFFF"/>
                </a:solidFill>
              </a:rPr>
              <a:t>AUTORSKÉ DÍLO</a:t>
            </a:r>
          </a:p>
        </p:txBody>
      </p:sp>
      <p:sp>
        <p:nvSpPr>
          <p:cNvPr id="9" name="Blok"/>
          <p:cNvSpPr/>
          <p:nvPr/>
        </p:nvSpPr>
        <p:spPr>
          <a:xfrm>
            <a:off x="2478024" y="2377440"/>
            <a:ext cx="1719072" cy="21945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logo, slogan (je-li původní) · autor = zaměstnanec · zaměstnavatel vykonává (§ 58 AZ) · osobnostní práva zůstávají</a:t>
            </a:r>
          </a:p>
        </p:txBody>
      </p:sp>
      <p:sp>
        <p:nvSpPr>
          <p:cNvPr id="10" name="Blok"/>
          <p:cNvSpPr/>
          <p:nvPr/>
        </p:nvSpPr>
        <p:spPr>
          <a:xfrm>
            <a:off x="4306824" y="1737360"/>
            <a:ext cx="1719072" cy="59436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050" b="1" lang="cs-CZ">
                <a:solidFill>
                  <a:srgbClr val="000000"/>
                </a:solidFill>
              </a:rPr>
              <a:t>PRŮMYSLOVÝ VZOR</a:t>
            </a:r>
          </a:p>
        </p:txBody>
      </p:sp>
      <p:sp>
        <p:nvSpPr>
          <p:cNvPr id="11" name="Blok"/>
          <p:cNvSpPr/>
          <p:nvPr/>
        </p:nvSpPr>
        <p:spPr>
          <a:xfrm>
            <a:off x="4306824" y="2377440"/>
            <a:ext cx="1719072" cy="21945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logo, ikona jako grafický symbol · právo přechází na zadavatele ze zákona; neuplatní-li je do 3 měsíců od vyrozumění, vrací se původci (§ 13 ZPV; L6) · odměna</a:t>
            </a:r>
          </a:p>
        </p:txBody>
      </p:sp>
      <p:sp>
        <p:nvSpPr>
          <p:cNvPr id="12" name="Blok"/>
          <p:cNvSpPr/>
          <p:nvPr/>
        </p:nvSpPr>
        <p:spPr>
          <a:xfrm>
            <a:off x="6135624" y="1737360"/>
            <a:ext cx="1719072" cy="59436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050" b="1" lang="cs-CZ">
                <a:solidFill>
                  <a:srgbClr val="000000"/>
                </a:solidFill>
              </a:rPr>
              <a:t>OBCHODNÍ FIRMA · NÁZEV</a:t>
            </a:r>
          </a:p>
        </p:txBody>
      </p:sp>
      <p:sp>
        <p:nvSpPr>
          <p:cNvPr id="13" name="Blok"/>
          <p:cNvSpPr/>
          <p:nvPr/>
        </p:nvSpPr>
        <p:spPr>
          <a:xfrm>
            <a:off x="6135624" y="2377440"/>
            <a:ext cx="1719072" cy="21945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zápis do rejstříku · přednost prvního použití, nezaměnitelnost (§ 423–424, § 132 OZ) · užití jako firmy = užívání známky (§ 8 odst. 3 písm. e))</a:t>
            </a:r>
          </a:p>
        </p:txBody>
      </p:sp>
      <p:sp>
        <p:nvSpPr>
          <p:cNvPr id="14" name="Blok"/>
          <p:cNvSpPr/>
          <p:nvPr/>
        </p:nvSpPr>
        <p:spPr>
          <a:xfrm>
            <a:off x="7964424" y="1737360"/>
            <a:ext cx="1719072" cy="59436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050" b="1" lang="cs-CZ">
                <a:solidFill>
                  <a:srgbClr val="000000"/>
                </a:solidFill>
              </a:rPr>
              <a:t>DOMÉNA</a:t>
            </a:r>
          </a:p>
        </p:txBody>
      </p:sp>
      <p:sp>
        <p:nvSpPr>
          <p:cNvPr id="15" name="Blok"/>
          <p:cNvSpPr/>
          <p:nvPr/>
        </p:nvSpPr>
        <p:spPr>
          <a:xfrm>
            <a:off x="7964424" y="2377440"/>
            <a:ext cx="1719072" cy="21945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smluvní právo držitele vůči registrátorovi (NS 23 Cdo 3407/2010) · registrace nezakládá právo k označení</a:t>
            </a:r>
          </a:p>
        </p:txBody>
      </p:sp>
      <p:sp>
        <p:nvSpPr>
          <p:cNvPr id="16" name="Blok"/>
          <p:cNvSpPr/>
          <p:nvPr/>
        </p:nvSpPr>
        <p:spPr>
          <a:xfrm>
            <a:off x="9793224" y="1737360"/>
            <a:ext cx="1719072" cy="59436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050" b="1" lang="cs-CZ">
                <a:solidFill>
                  <a:srgbClr val="000000"/>
                </a:solidFill>
              </a:rPr>
              <a:t>NEKALÁ SOUTĚŽ</a:t>
            </a:r>
          </a:p>
        </p:txBody>
      </p:sp>
      <p:sp>
        <p:nvSpPr>
          <p:cNvPr id="17" name="Blok"/>
          <p:cNvSpPr/>
          <p:nvPr/>
        </p:nvSpPr>
        <p:spPr>
          <a:xfrm>
            <a:off x="9793224" y="2377440"/>
            <a:ext cx="1719072" cy="21945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příznačná označení i bez zápisu · záměna, parazitování (§ 2976, 2981, 2982 OZ)</a:t>
            </a:r>
          </a:p>
        </p:txBody>
      </p:sp>
      <p:sp>
        <p:nvSpPr>
          <p:cNvPr id="18" name="Blok"/>
          <p:cNvSpPr/>
          <p:nvPr/>
        </p:nvSpPr>
        <p:spPr>
          <a:xfrm>
            <a:off x="649224" y="4709160"/>
            <a:ext cx="10863072" cy="6858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lang="cs-CZ">
                <a:solidFill>
                  <a:srgbClr val="FFFFFF"/>
                </a:solidFill>
              </a:rPr>
              <a:t>Jedno označení, </a:t>
            </a:r>
            <a:r>
              <a:rPr sz="1200" lang="cs-CZ" b="1">
                <a:solidFill>
                  <a:srgbClr val="FFFFFF"/>
                </a:solidFill>
              </a:rPr>
              <a:t>pět různých aktů</a:t>
            </a:r>
            <a:r>
              <a:rPr sz="1200" lang="cs-CZ">
                <a:solidFill>
                  <a:srgbClr val="FFFFFF"/>
                </a:solidFill>
              </a:rPr>
              <a:t>: výkon autorských práv ze zákona · vzor ze zákona, s uplatněním práva do 3 měsíců · známka přihláškou · doména registrací na firmu · firma zápisem do obchodního rejstříku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Zaměstnanec jako tvůrce loga a sloganu</a:t>
            </a:r>
          </a:p>
        </p:txBody>
      </p:sp>
      <p:sp>
        <p:nvSpPr>
          <p:cNvPr id="3" name="Content Placeholder 2"/>
          <p:cNvSpPr>
            <a:spLocks noGrp="1"/>
          </p:cNvSpPr>
          <p:nvPr>
            <p:ph idx="1"/>
          </p:nvPr>
        </p:nvSpPr>
        <p:spPr/>
        <p:txBody>
          <a:bodyPr wrap="square"/>
          <a:lstStyle/>
          <a:p>
            <a:pPr/>
            <a:r>
              <a:rPr sz="1700" lang="cs-CZ"/>
              <a:t>Logo</a:t>
            </a:r>
          </a:p>
          <a:p>
            <a:pPr lvl="2"/>
            <a:r>
              <a:rPr sz="1400" lang="cs-CZ"/>
              <a:t>Je-li logo původním dílem (L3) → § 58 AZ: zaměstnavatel vykonává práva, smí logo upravovat a přihlásit jako známku; autorovi zůstávají osobnostní práva a nárok na dodatečnou odměnu při zjevném nepoměru (L4)</a:t>
            </a:r>
          </a:p>
          <a:p>
            <a:pPr lvl="2"/>
            <a:r>
              <a:rPr sz="1400" b="1" lang="cs-CZ"/>
              <a:t>Externí grafik</a:t>
            </a:r>
            <a:r>
              <a:rPr sz="1400" lang="cs-CZ"/>
              <a:t>: jen licence k účelu (§ 61 AZ) – rebranding, změny a zápis známky pro další výrobky mohou účel přesáhnout → námitky či neplatnost z autorského práva (§ 7 odst. 1 písm. g), § 32 odst. 3 ZOZ) → smlouva: licence ke všem užitím vč. zápisu známky a vzoru, svolení ke změnám</a:t>
            </a:r>
          </a:p>
          <a:p>
            <a:pPr>
              <a:spcBef>
                <a:spcPts val="600"/>
              </a:spcBef>
            </a:pPr>
            <a:r>
              <a:rPr sz="1700" lang="cs-CZ"/>
              <a:t>Slogan a název</a:t>
            </a:r>
          </a:p>
          <a:p>
            <a:pPr lvl="2"/>
            <a:r>
              <a:rPr sz="1400" lang="cs-CZ"/>
              <a:t>Slogan je dílem jen výjimečně (Infopaq – L3); jako známka potřebuje rozlišovací způsobilost (snímek 5)</a:t>
            </a:r>
          </a:p>
          <a:p>
            <a:pPr lvl="2"/>
            <a:r>
              <a:rPr sz="1400" lang="cs-CZ"/>
              <a:t>Vymyslel-li slogan zaměstnanec: zaměstnanecké dílo (§ 58), nebo nechráněná myšlenka (§ 2 odst. 6) – v obou případech může zaměstnavatel přihlásit známku; zaměstnanec bez nároku nad rámec mzdy</a:t>
            </a:r>
          </a:p>
          <a:p>
            <a:pPr lvl="2"/>
            <a:r>
              <a:rPr sz="1400" lang="cs-CZ"/>
              <a:t>Název výrobku: není dílem, jako část díla jen při původnosti (§ 2 odst. 3 AZ); právo vzniká zápisem známky nebo užíváním</a:t>
            </a:r>
          </a:p>
        </p:txBody>
      </p:sp>
      <p:sp>
        <p:nvSpPr>
          <p:cNvPr id="4"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5" name="Číslo snímku"/>
          <p:cNvSpPr>
            <a:spLocks noGrp="1"/>
          </p:cNvSpPr>
          <p:nvPr>
            <p:ph type="sldNum" sz="quarter" idx="12"/>
          </p:nvPr>
        </p:nvSpPr>
        <p:spPr/>
        <p:txBody>
          <a:bodyPr/>
          <a:lstStyle/>
          <a:p>
            <a:fld id="{AF10909F-563E-4C50-9C9A-31F045688F67}"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Jméno a podoba zaměstnance jako značka</a:t>
            </a:r>
          </a:p>
        </p:txBody>
      </p:sp>
      <p:sp>
        <p:nvSpPr>
          <p:cNvPr id="3" name="Content Placeholder 2"/>
          <p:cNvSpPr>
            <a:spLocks noGrp="1"/>
          </p:cNvSpPr>
          <p:nvPr>
            <p:ph idx="1"/>
          </p:nvPr>
        </p:nvSpPr>
        <p:spPr/>
        <p:txBody>
          <a:bodyPr wrap="square"/>
          <a:lstStyle/>
          <a:p>
            <a:pPr/>
            <a:r>
              <a:rPr sz="1700" lang="cs-CZ"/>
              <a:t>Osobní jméno může být známkou (§ 1a ZOZ; čl. 4 nařízení)</a:t>
            </a:r>
          </a:p>
          <a:p>
            <a:pPr lvl="2"/>
            <a:r>
              <a:rPr sz="1450" lang="cs-CZ"/>
              <a:t>Bez souhlasu nositele: námitky a neplatnost (§ 7 odst. 1 písm. f), § 32 odst. 3 ZOZ); právo na jméno (§ 77, 78 OZ); podoba jen se svolením (§ 84, 85 OZ)</a:t>
            </a:r>
          </a:p>
          <a:p>
            <a:pPr lvl="2"/>
            <a:r>
              <a:rPr sz="1450" lang="cs-CZ"/>
              <a:t>Svolení k použití podobizny a projevů osobní povahy lze </a:t>
            </a:r>
            <a:r>
              <a:rPr sz="1450" b="1" lang="cs-CZ"/>
              <a:t>odvolat</a:t>
            </a:r>
            <a:r>
              <a:rPr sz="1450" lang="cs-CZ"/>
              <a:t> i při udělení na určitou dobu; bez rozumného důvodu s náhradou škody (§ 87 OZ) – kampaně s tvářemi zaměstnanců po odchodu</a:t>
            </a:r>
          </a:p>
          <a:p>
            <a:pPr lvl="2"/>
            <a:r>
              <a:rPr sz="1450" b="1" lang="cs-CZ"/>
              <a:t>Emanuel, C-259/04</a:t>
            </a:r>
            <a:r>
              <a:rPr sz="1450" lang="cs-CZ"/>
              <a:t>: známka se jménem tvůrce není klamavá jen proto, že tvůrce odešel, zejména byla-li klientela převedena s podnikem → vlastník o známku nepřichází</a:t>
            </a:r>
          </a:p>
          <a:p>
            <a:pPr lvl="2"/>
            <a:r>
              <a:rPr sz="1450" lang="cs-CZ"/>
              <a:t>Odvolání souhlasu s užitím jména ve známce ZOZ neupravuje; analogie § 428 OZ (obchodní firma) je sporná → </a:t>
            </a:r>
            <a:r>
              <a:rPr sz="1450" b="1" lang="cs-CZ"/>
              <a:t>smlouva</a:t>
            </a:r>
            <a:r>
              <a:rPr sz="1450" lang="cs-CZ"/>
              <a:t>: rozsah užití jména a podoby, trvání po skončení poměru, exit (doběh, odstranění), odměna, zákaz dehonestace</a:t>
            </a:r>
          </a:p>
          <a:p>
            <a:pPr lvl="2"/>
            <a:r>
              <a:rPr sz="1450" lang="cs-CZ"/>
              <a:t>Osobní značka zaměstnance (účty, sledující, pověst) zůstává jemu, není-li vedena jako firemní – snímek 12</a:t>
            </a:r>
          </a:p>
        </p:txBody>
      </p:sp>
      <p:sp>
        <p:nvSpPr>
          <p:cNvPr id="4"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5" name="Číslo snímku"/>
          <p:cNvSpPr>
            <a:spLocks noGrp="1"/>
          </p:cNvSpPr>
          <p:nvPr>
            <p:ph type="sldNum" sz="quarter" idx="12"/>
          </p:nvPr>
        </p:nvSpPr>
        <p:spPr/>
        <p:txBody>
          <a:bodyPr/>
          <a:lstStyle/>
          <a:p>
            <a:fld id="{188F7447-79BF-4996-83E4-856CA53DE410}"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Odcházející zaměstnanci a označení firmy</a:t>
            </a:r>
          </a:p>
        </p:txBody>
      </p:sp>
      <p:sp>
        <p:nvSpPr>
          <p:cNvPr id="3" name="Content Placeholder 2"/>
          <p:cNvSpPr>
            <a:spLocks noGrp="1"/>
          </p:cNvSpPr>
          <p:nvPr>
            <p:ph idx="1"/>
          </p:nvPr>
        </p:nvSpPr>
        <p:spPr/>
        <p:txBody>
          <a:bodyPr wrap="square"/>
          <a:lstStyle/>
          <a:p>
            <a:pPr/>
            <a:r>
              <a:rPr sz="1700" lang="cs-CZ"/>
              <a:t>Tři typické konflikty</a:t>
            </a:r>
          </a:p>
          <a:p>
            <a:pPr lvl="2"/>
            <a:r>
              <a:rPr sz="1400" lang="cs-CZ" b="1"/>
              <a:t>Přihláška podobné známky</a:t>
            </a:r>
            <a:r>
              <a:rPr sz="1400" lang="cs-CZ"/>
              <a:t> bývalým zaměstnancem či partnerem → zlá víra a nevěrný zástupce (snímek 8): námitky do 3 měsíců, návrh na neplatnost, žaloba z nekalé soutěže</a:t>
            </a:r>
          </a:p>
          <a:p>
            <a:pPr lvl="2"/>
            <a:r>
              <a:rPr sz="1400" lang="cs-CZ" b="1"/>
              <a:t>Doména na jméno zaměstnance</a:t>
            </a:r>
            <a:r>
              <a:rPr sz="1400" lang="cs-CZ"/>
              <a:t> → je jen smluvním právem držitele (snímek 9), firma se „vydání“ nedomůže – nároky ze známky (§ 8 ZOZ), nekalé soutěže (§ 2981, 2988), bezdůvodného obohacení (§ 2991) a z porušení povinností (§ 301 písm. d), § 250 ZP); odstraňovacím nárokem lze dosáhnout odhlášení domény, ne převodu (NS k § 53 obch. zák. a § 4 zák. č. 221/2006 Sb.; pro § 2988 OZ výklad)</a:t>
            </a:r>
          </a:p>
          <a:p>
            <a:pPr lvl="2"/>
            <a:r>
              <a:rPr sz="1400" b="1" lang="cs-CZ"/>
              <a:t>Účty na sociálních sítích</a:t>
            </a:r>
            <a:r>
              <a:rPr sz="1400" lang="cs-CZ"/>
              <a:t> → smluvní vztah s provozovatelem; „firemní“ účet z osobního profilu je účtem zaměstnance; sledující nejsou majetkem → ujednání o správě, předání přístupů, obchodní tajemství u kontaktů, nekalá soutěž při dalším užívání označení</a:t>
            </a:r>
          </a:p>
        </p:txBody>
      </p:sp>
      <p:sp>
        <p:nvSpPr>
          <p:cNvPr id="4"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5" name="Číslo snímku"/>
          <p:cNvSpPr>
            <a:spLocks noGrp="1"/>
          </p:cNvSpPr>
          <p:nvPr>
            <p:ph type="sldNum" sz="quarter" idx="12"/>
          </p:nvPr>
        </p:nvSpPr>
        <p:spPr/>
        <p:txBody>
          <a:bodyPr/>
          <a:lstStyle/>
          <a:p>
            <a:fld id="{9721751A-64DA-48DF-B7C4-80B91DCF114B}"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Co zavést a sjednat: značka pod kontrolou</a:t>
            </a:r>
          </a:p>
        </p:txBody>
      </p:sp>
      <p:sp>
        <p:nvSpPr>
          <p:cNvPr id="3" name="Content Placeholder 2"/>
          <p:cNvSpPr>
            <a:spLocks noGrp="1"/>
          </p:cNvSpPr>
          <p:nvPr>
            <p:ph idx="1" sz="half"/>
          </p:nvPr>
        </p:nvSpPr>
        <p:spPr/>
        <p:txBody>
          <a:bodyPr wrap="square"/>
          <a:lstStyle/>
          <a:p>
            <a:pPr/>
            <a:r>
              <a:rPr lang="cs-CZ"/>
              <a:t>Zaměstnavatel</a:t>
            </a:r>
          </a:p>
          <a:p>
            <a:pPr lvl="2"/>
            <a:r>
              <a:rPr sz="1300" b="1" lang="cs-CZ"/>
              <a:t>Registrace</a:t>
            </a:r>
            <a:r>
              <a:rPr sz="1300" lang="cs-CZ"/>
              <a:t>: slovní a obrazová známka (ÚPV, EUIPO) se seznamem podle skutečného a plánovaného užití; domény a účty výhradně na firmu s firemní správou přístupů</a:t>
            </a:r>
          </a:p>
          <a:p>
            <a:pPr lvl="2"/>
            <a:r>
              <a:rPr sz="1300" b="1" lang="cs-CZ"/>
              <a:t>Inventář</a:t>
            </a:r>
            <a:r>
              <a:rPr sz="1300" lang="cs-CZ"/>
              <a:t> označení, domén, účtů a licencí; sledování rejstříků a trhu; evidence užívání; brand manuál v mezích § 13 odst. 2 písm. a)</a:t>
            </a:r>
          </a:p>
          <a:p>
            <a:pPr lvl="2"/>
            <a:r>
              <a:rPr sz="1300" b="1" lang="cs-CZ"/>
              <a:t>Smlouvy</a:t>
            </a:r>
            <a:r>
              <a:rPr sz="1300" lang="cs-CZ"/>
              <a:t>: externí grafici – licence ke všem užitím vč. zápisu známky a vzoru, svolení ke změnám; zaměstnanci-tvůrci – portfolio, kredit; jméno a podoba – licence s doběhem a vědomím § 87 OZ</a:t>
            </a:r>
          </a:p>
          <a:p>
            <a:pPr lvl="2"/>
            <a:r>
              <a:rPr sz="1300" lang="cs-CZ" b="1"/>
              <a:t>Jednatelé</a:t>
            </a:r>
            <a:r>
              <a:rPr sz="1300" lang="cs-CZ"/>
              <a:t>: smlouva o výkonu funkce – zákaz přihlašovat označení společnosti na sebe (§ 159 odst. 1 OZ; § 54 ZOK), režim střetu zájmů</a:t>
            </a:r>
          </a:p>
          <a:p>
            <a:pPr lvl="2"/>
            <a:r>
              <a:rPr sz="1300" b="1" lang="cs-CZ"/>
              <a:t>Výstup</a:t>
            </a:r>
            <a:r>
              <a:rPr sz="1300" lang="cs-CZ"/>
              <a:t>: protokol s předáním přístupů, potvrzení o neexistenci registrací na vlastní jméno, připomenutí nekalosoutěžních mezí</a:t>
            </a:r>
          </a:p>
        </p:txBody>
      </p:sp>
      <p:sp>
        <p:nvSpPr>
          <p:cNvPr id="4" name="Content Placeholder 3"/>
          <p:cNvSpPr>
            <a:spLocks noGrp="1"/>
          </p:cNvSpPr>
          <p:nvPr>
            <p:ph idx="2" sz="half"/>
          </p:nvPr>
        </p:nvSpPr>
        <p:spPr/>
        <p:txBody>
          <a:bodyPr wrap="square"/>
          <a:lstStyle/>
          <a:p>
            <a:pPr/>
            <a:r>
              <a:rPr lang="cs-CZ"/>
              <a:t>Zaměstnanec / designér</a:t>
            </a:r>
          </a:p>
          <a:p>
            <a:pPr lvl="2"/>
            <a:r>
              <a:rPr sz="1300" lang="cs-CZ"/>
              <a:t>Před registrací domény nebo účtu pro firmu písemné potvrzení, na koho se registruje a kdo hradí</a:t>
            </a:r>
          </a:p>
          <a:p>
            <a:pPr lvl="2"/>
            <a:r>
              <a:rPr sz="1300" lang="cs-CZ"/>
              <a:t>Oddělit osobní značku (vlastní účty) od firemních</a:t>
            </a:r>
          </a:p>
          <a:p>
            <a:pPr lvl="2"/>
            <a:r>
              <a:rPr sz="1300" lang="cs-CZ"/>
              <a:t>Vedlejší činnost: souhlas (§ 304 ZP) a odlišení označení</a:t>
            </a:r>
          </a:p>
          <a:p>
            <a:pPr lvl="2"/>
            <a:r>
              <a:rPr sz="1300" lang="cs-CZ"/>
              <a:t>U vlastního jména a podoby ve značce: sjednat rozsah, trvání a exit</a:t>
            </a:r>
          </a:p>
          <a:p>
            <a:pPr lvl="2"/>
            <a:r>
              <a:rPr sz="1300" lang="cs-CZ"/>
              <a:t>Vzor doložky do smlouvy o výkonu funkce – v poznámkách</a:t>
            </a:r>
          </a:p>
        </p:txBody>
      </p:sp>
      <p:sp>
        <p:nvSpPr>
          <p:cNvPr id="5"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6" name="Číslo snímku"/>
          <p:cNvSpPr>
            <a:spLocks noGrp="1"/>
          </p:cNvSpPr>
          <p:nvPr>
            <p:ph type="sldNum" sz="quarter" idx="12"/>
          </p:nvPr>
        </p:nvSpPr>
        <p:spPr/>
        <p:txBody>
          <a:bodyPr/>
          <a:lstStyle/>
          <a:p>
            <a:fld id="{49FD62CA-B8F5-4C81-B695-8A88A257C4D2}"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Diskuse: zpět ke třem zprávám</a:t>
            </a:r>
          </a:p>
        </p:txBody>
      </p:sp>
      <p:sp>
        <p:nvSpPr>
          <p:cNvPr id="3" name="Content Placeholder 2"/>
          <p:cNvSpPr>
            <a:spLocks noGrp="1"/>
          </p:cNvSpPr>
          <p:nvPr>
            <p:ph idx="1"/>
          </p:nvPr>
        </p:nvSpPr>
        <p:spPr/>
        <p:txBody>
          <a:bodyPr wrap="square"/>
          <a:lstStyle/>
          <a:p>
            <a:pPr/>
            <a:r>
              <a:rPr lang="cs-CZ"/>
              <a:t>Je TRASA+ bez zápisu právně chráněno?</a:t>
            </a:r>
          </a:p>
          <a:p>
            <a:pPr lvl="2"/>
            <a:r>
              <a:rPr sz="1600" lang="cs-CZ"/>
              <a:t>Hlasujte znovu – změnil se váš názor po výkladu nezapsaného označení, zlé víry a domén?</a:t>
            </a:r>
          </a:p>
          <a:p>
            <a:pPr lvl="2"/>
            <a:r>
              <a:rPr sz="1600" lang="cs-CZ"/>
              <a:t>Klíčové otázky: co dává </a:t>
            </a:r>
            <a:r>
              <a:rPr sz="1600" lang="cs-CZ" b="1"/>
              <a:t>nezapsané označení</a:t>
            </a:r>
            <a:r>
              <a:rPr sz="1600" lang="cs-CZ"/>
              <a:t> (námitky, strpění, nekalá soutěž) a co chybí (výlučné právo, presumpce platnosti) · zlá víra konkurenta a jednatele · povaha domény a účtu bývalé marketérky</a:t>
            </a:r>
          </a:p>
          <a:p>
            <a:pPr lvl="2"/>
            <a:r>
              <a:rPr sz="1600" lang="cs-CZ"/>
              <a:t>Varianta: firma má od roku 2024 zapsanou slovní známku TRASA+ u ÚPV – co se změní u konkurenta, marketérky a jednatele?</a:t>
            </a:r>
          </a:p>
          <a:p>
            <a:pPr lvl="2"/>
            <a:r>
              <a:rPr sz="1600" lang="cs-CZ"/>
              <a:t>Řešení a argumentace v poznámkách</a:t>
            </a:r>
          </a:p>
        </p:txBody>
      </p:sp>
      <p:sp>
        <p:nvSpPr>
          <p:cNvPr id="4" name="Zápatí"/>
          <p:cNvSpPr>
            <a:spLocks noGrp="1"/>
          </p:cNvSpPr>
          <p:nvPr>
            <p:ph type="ftr" sz="quarter" idx="11"/>
          </p:nvPr>
        </p:nvSpPr>
        <p:spPr/>
        <p:txBody>
          <a:bodyPr/>
          <a:lstStyle/>
          <a:p>
            <a:r>
              <a:rPr lang="cs-CZ"/>
              <a:t>Duševní vlastnictví v pracovněprávních vztazích | Lekce 7 | právní stav k 28. 9. 2026</a:t>
            </a:r>
          </a:p>
        </p:txBody>
      </p:sp>
      <p:sp>
        <p:nvSpPr>
          <p:cNvPr id="5" name="Číslo snímku"/>
          <p:cNvSpPr>
            <a:spLocks noGrp="1"/>
          </p:cNvSpPr>
          <p:nvPr>
            <p:ph type="sldNum" sz="quarter" idx="12"/>
          </p:nvPr>
        </p:nvSpPr>
        <p:spPr/>
        <p:txBody>
          <a:bodyPr/>
          <a:lstStyle/>
          <a:p>
            <a:fld id="{16CEA95C-201A-4DE9-9ED3-194CCF07A7B6}"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7</a:t>
            </a:r>
          </a:p>
        </p:txBody>
      </p:sp>
      <p:sp>
        <p:nvSpPr>
          <p:cNvPr id="7" name="Samostudium a příště"/>
          <p:cNvSpPr/>
          <p:nvPr/>
        </p:nvSpPr>
        <p:spPr>
          <a:xfrm>
            <a:off x="649224" y="4983480"/>
            <a:ext cx="10881360" cy="868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50" b="1" lang="cs-CZ">
                <a:solidFill>
                  <a:srgbClr val="000000"/>
                </a:solidFill>
              </a:rPr>
              <a:t>Samostudium:</a:t>
            </a:r>
            <a:r>
              <a:rPr sz="1250" lang="cs-CZ">
                <a:solidFill>
                  <a:srgbClr val="000000"/>
                </a:solidFill>
              </a:rPr>
              <a:t> JAKL 2017 – známky a označení · SRSTKA 2019 – souběh s autorským právem</a:t>
            </a:r>
          </a:p>
          <a:p>
            <a:pPr algn="l"/>
            <a:r>
              <a:rPr sz="1250" b="1" lang="cs-CZ">
                <a:solidFill>
                  <a:srgbClr val="000000"/>
                </a:solidFill>
              </a:rPr>
              <a:t>Příště – lekce 8:</a:t>
            </a:r>
            <a:r>
              <a:rPr sz="1250" lang="cs-CZ">
                <a:solidFill>
                  <a:srgbClr val="000000"/>
                </a:solidFill>
              </a:rPr>
              <a:t> § 8–10 a § 23–26 zák. č. 527/1990 Sb.; § 21 zák. č. 478/1992 Sb.</a:t>
            </a:r>
          </a:p>
        </p:txBody>
      </p:sp>
    </p:spTree>
  </p:cSld>
  <p:clrMapOvr>
    <a:masterClrMapping/>
  </p:clrMapOvr>
</p:sld>
</file>

<file path=ppt/theme/theme1.xml><?xml version="1.0" encoding="utf-8"?>
<a:theme xmlns:a="http://schemas.openxmlformats.org/drawingml/2006/main" name="Motiv Office">
  <a:themeElements>
    <a:clrScheme name="CEVRO">
      <a:dk1>
        <a:srgbClr val="000000"/>
      </a:dk1>
      <a:lt1>
        <a:srgbClr val="FFFFFF"/>
      </a:lt1>
      <a:dk2>
        <a:srgbClr val="575756"/>
      </a:dk2>
      <a:lt2>
        <a:srgbClr val="E7E6E6"/>
      </a:lt2>
      <a:accent1>
        <a:srgbClr val="50386F"/>
      </a:accent1>
      <a:accent2>
        <a:srgbClr val="50386F"/>
      </a:accent2>
      <a:accent3>
        <a:srgbClr val="EA8B2D"/>
      </a:accent3>
      <a:accent4>
        <a:srgbClr val="EA8B2D"/>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 id="{485F1B51-4886-4BEE-9303-EA422C81D8B6}" vid="{D8B64059-E0AD-44A6-B997-6DC8C4E5589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152</TotalTime>
  <Words>905</Words>
  <Application>Microsoft Office PowerPoint</Application>
  <PresentationFormat>Širokoúhlá obrazovka</PresentationFormat>
  <Paragraphs>114</Paragraphs>
  <Slides>12</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12</vt:i4>
      </vt:variant>
    </vt:vector>
  </HeadingPairs>
  <TitlesOfParts>
    <vt:vector size="16" baseType="lpstr">
      <vt:lpstr>Aptos</vt:lpstr>
      <vt:lpstr>Arial</vt:lpstr>
      <vt:lpstr>Calibri</vt:lpstr>
      <vt:lpstr>Motiv Office</vt:lpstr>
      <vt:lpstr>POWERPOINT  PRESENTATION TITLE,  MAXIMUM FIVE LINES,   LIGNED BOTTOM LEFT,  NO HYPHENATION</vt:lpstr>
      <vt:lpstr>Prezentace aplikace PowerPoint</vt:lpstr>
      <vt:lpstr>CHAPTER TITLE, MAXIMUM FIVE LINES, ALIGNED BOTTOM LEFT, NO HYPHENATION</vt:lpstr>
      <vt:lpstr>ONE LINE HEADLINE, ON THE LEFT</vt:lpstr>
      <vt:lpstr>ONE LINE HEADLINE, ON THE LEFT</vt:lpstr>
      <vt:lpstr>ONE LINE HEADLINE, ON THE LEFT</vt:lpstr>
      <vt:lpstr>ONE LINE HEADLINE, ON THE LEFT</vt:lpstr>
      <vt:lpstr>ONE LINE HEADLINE, ON THE LEFT</vt:lpstr>
      <vt:lpstr>TITLE IN TWO LINES MAXIMUM, ON THE LEFT, NO HYPHENATION</vt:lpstr>
      <vt:lpstr>Prezentace aplikace PowerPoint</vt:lpstr>
      <vt:lpstr>Prezentace aplikace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Duševní vlastnictví v pracovněprávních vztazích – Lekce 7 (zkrácená verze)</dc:title>
  <dc:creator>JUDr. Ján Matejka, Ph.D.</dc:creator>
  <cp:lastModifiedBy>JUDr. Ján Matejka, Ph.D.</cp:lastModifiedBy>
  <cp:revision>2</cp:revision>
  <dcterms:created xsi:type="dcterms:W3CDTF">2026-10-06T08:00:00Z</dcterms:created>
  <dcterms:modified xsi:type="dcterms:W3CDTF">2026-10-06T10:00:00Z</dcterms:modified>
  <dc:subject>Ochranné známky: důvody zamítnutí, práva ze známky, zlá víra, vrstvy práv k označení</dc:subject>
  <cp:keywords>duševní vlastnictví; pracovní právo; CEVRO Univerzita; právní stav k 28. 9. 2026</cp:keywords>
  <dc:description>Zkrácená verze lekce 7, opravené vydání ze 6. 10. 2026 (zpřesnění shodná s opraveným vydáním plné lekce); dosavadní soubory zůstávají beze změny.</dc:description>
</cp:coreProperties>
</file>