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1.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24.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Lst>
  <p:notesMasterIdLst>
    <p:notesMasterId r:id="rId16"/>
  </p:notesMasterIdLst>
  <p:handoutMasterIdLst>
    <p:handoutMasterId r:id="rId17"/>
  </p:handoutMasterIdLst>
  <p:sldIdLst>
    <p:sldId id="256" r:id="rId10"/>
    <p:sldId id="257" r:id="rId11"/>
    <p:sldId id="258" r:id="rId12"/>
    <p:sldId id="259" r:id="rId13"/>
    <p:sldId id="260" r:id="rId14"/>
    <p:sldId id="268" r:id="rId22"/>
    <p:sldId id="261" r:id="rId15"/>
    <p:sldId id="263" r:id="rId8"/>
    <p:sldId id="264" r:id="rId7"/>
    <p:sldId id="266" r:id="rId5"/>
    <p:sldId id="269" r:id="rId23"/>
    <p:sldId id="279" r:id="rId33"/>
    <p:sldId id="282" r:id="rId3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82" autoAdjust="0"/>
    <p:restoredTop sz="95928"/>
  </p:normalViewPr>
  <p:slideViewPr>
    <p:cSldViewPr snapToGrid="0">
      <p:cViewPr varScale="1">
        <p:scale>
          <a:sx n="113" d="100"/>
          <a:sy n="113" d="100"/>
        </p:scale>
        <p:origin x="606" y="102"/>
      </p:cViewPr>
      <p:guideLst/>
    </p:cSldViewPr>
  </p:slideViewPr>
  <p:outlineViewPr>
    <p:cViewPr>
      <p:scale>
        <a:sx n="33" d="100"/>
        <a:sy n="33" d="100"/>
      </p:scale>
      <p:origin x="0" y="-7768"/>
    </p:cViewPr>
  </p:outlineViewPr>
  <p:notesTextViewPr>
    <p:cViewPr>
      <p:scale>
        <a:sx n="1" d="1"/>
        <a:sy n="1" d="1"/>
      </p:scale>
      <p:origin x="0" y="0"/>
    </p:cViewPr>
  </p:notesTextViewPr>
  <p:notesViewPr>
    <p:cSldViewPr snapToGrid="0">
      <p:cViewPr varScale="1">
        <p:scale>
          <a:sx n="87" d="100"/>
          <a:sy n="87" d="100"/>
        </p:scale>
        <p:origin x="2696" y="192"/>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slideMaster" Target="slideMasters/slideMaster1.xml"/><Relationship Id="rId5" Type="http://schemas.openxmlformats.org/officeDocument/2006/relationships/slide" Target="slides/slide10.xml"/><Relationship Id="rId7" Type="http://schemas.openxmlformats.org/officeDocument/2006/relationships/slide" Target="slides/slide9.xml"/><Relationship Id="rId8" Type="http://schemas.openxmlformats.org/officeDocument/2006/relationships/slide" Target="slides/slide8.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7.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slide" Target="slides/slide6.xml"/><Relationship Id="rId23" Type="http://schemas.openxmlformats.org/officeDocument/2006/relationships/slide" Target="slides/slide11.xml"/><Relationship Id="rId33" Type="http://schemas.openxmlformats.org/officeDocument/2006/relationships/slide" Target="slides/slide12.xml"/><Relationship Id="rId36"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69481172-56BA-6C88-168E-D96C21B47D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id="{0C878F87-09B6-0DE1-6A0A-D3E83B35E1D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3439F6-3E71-9744-A5FD-F8360DC2B55B}" type="datetimeFigureOut">
              <a:rPr lang="cs-CZ" smtClean="0"/>
              <a:t>24.01.2025</a:t>
            </a:fld>
            <a:endParaRPr lang="cs-CZ"/>
          </a:p>
        </p:txBody>
      </p:sp>
      <p:sp>
        <p:nvSpPr>
          <p:cNvPr id="4" name="Zástupný symbol pro zápatí 3">
            <a:extLst>
              <a:ext uri="{FF2B5EF4-FFF2-40B4-BE49-F238E27FC236}">
                <a16:creationId xmlns:a16="http://schemas.microsoft.com/office/drawing/2014/main" id="{7E02C864-4460-15D6-DE8C-0E643C3EE14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625D8B96-87C9-2E0D-8058-68FEE7E1CC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FE44AF-43CC-394B-BC78-30B75A456210}" type="slidenum">
              <a:rPr lang="cs-CZ" smtClean="0"/>
              <a:t>‹#›</a:t>
            </a:fld>
            <a:endParaRPr lang="cs-CZ"/>
          </a:p>
        </p:txBody>
      </p:sp>
    </p:spTree>
    <p:extLst>
      <p:ext uri="{BB962C8B-B14F-4D97-AF65-F5344CB8AC3E}">
        <p14:creationId xmlns:p14="http://schemas.microsoft.com/office/powerpoint/2010/main" val="1540279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F23E5-E723-4485-9A71-51DD2E0513A0}" type="datetimeFigureOut">
              <a:rPr lang="cs-CZ" smtClean="0"/>
              <a:t>24.01.2025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EC3DE-2A43-4B52-8ED0-7B171497C052}" type="slidenum">
              <a:rPr lang="cs-CZ" smtClean="0"/>
              <a:t>‹#›</a:t>
            </a:fld>
            <a:endParaRPr lang="cs-CZ"/>
          </a:p>
        </p:txBody>
      </p:sp>
    </p:spTree>
    <p:extLst>
      <p:ext uri="{BB962C8B-B14F-4D97-AF65-F5344CB8AC3E}">
        <p14:creationId xmlns:p14="http://schemas.microsoft.com/office/powerpoint/2010/main" val="161344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Přivítání. Po programech a databázích se dnes věnujeme designu – vzhledu výrobku. Průmyslový vzor je pro zaměstnavatele často nejlevnější a nejrychlejší registrovaná ochrana, ale má vlastní pravidla: novost, individuální povahu, dvanáctiměsíční ochrannou lhůtu, výluku technické funkce a především odlišný zaměstnanecký režim – právo na průmyslový vzor přechází na zadavatele, s oznamovací povinností, tříměsíční lhůtou a povinnou odměnou. K tomu se přidává unijní vzor EU po reformě z roku 2024 a souběh s autorským právem, který znamená, že tentýž výstup designéra podléhá dvěma různým technikám přiřazení zaměstnavateli.</a:t>
            </a:r>
          </a:p>
          <a:p/>
          <a:p>
            <a:r>
              <a:rPr lang="cs-CZ"/>
              <a:t>METODIKA: Připomeňte domácí přípravu – § 2–7 a § 11–14 zákona č. 207/2000 Sb. a čl. 14 nařízení (EU) 2026/715 (dříve nařízení č. 6/2002).</a:t>
            </a:r>
          </a:p>
          <a:p/>
          <a:p>
            <a:r>
              <a:rPr lang="cs-CZ"/>
              <a:t>PŘECHOD: Cíle lekce.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Čtyři výsledky učení. Za prvé vymezit průmyslový vzor a podmínky jeho ochrany – novost, individuální povahu, ochrannou lhůtu, výluky. Za druhé rozlišit tři cesty ochrany designu (národní zápis u ÚPV, zapsaný vzor EU, nezapsaný vzor EU) a souběh s autorským právem a nekalou soutěží. Za třetí aplikovat zaměstnanecký průmyslový vzor podle § 13 a 14 ZPV – přechod práva na zadavatele, oznámení, tříměsíční lhůtu, mlčenlivost, odměnu – a srovnat jej s § 58 AZ a čl. 14 nařízení. Za čtvrté vyřešit praktické situace designérů: interní designér, externí studio, portfolio, zveřejnění na sociálních sítích, technicky podmíněné tvary.</a:t>
            </a:r>
          </a:p>
          <a:p/>
          <a:p>
            <a:r>
              <a:rPr lang="cs-CZ"/>
              <a:t>METODIKA: Dnes neřešíme užitné vzory a technická řešení (L8), ochranné známky tvarové (L7) ani mezinárodní zápis podrobně (L10).</a:t>
            </a:r>
          </a:p>
          <a:p/>
          <a:p>
            <a:r>
              <a:rPr lang="cs-CZ"/>
              <a:t>PŘECHOD: Úvodní situace.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Modelová situace. Grafik, který pro softwarovou firmu pracuje na DPČ, navrhl tvar držáku telefonu na řídítka. Před deseti měsíci jej zveřejnil na designérském portálu, aby ukázal svou práci; před čtyřmi měsíci poslal rendering e-mailem jednateli, který neodpověděl. Firma držák neregistrovala. Nyní se na trhu objevil držák konkurence se stejným tvarem. Otázka k hlasování: může se firma bránit – (a) ano, má zapsaný vzor; (b) ano, má nezapsaný vzor EU; (c) ano, autorským právem; (d) ne, bez zápisu nic nemá?</a:t>
            </a:r>
          </a:p>
          <a:p/>
          <a:p>
            <a:r>
              <a:rPr lang="cs-CZ"/>
              <a:t>PŘECHOD: Pojem průmyslového vzoru.</a:t>
            </a:r>
          </a:p>
          <a:p/>
          <a:p>
            <a:r>
              <a:rPr lang="cs-CZ"/>
              <a:t>ZDROJE: Zákon č. 207/2000 Sb., o ochraně průmyslových vzorů, § 1–19, 23–27, 30–38, znění od 1. 2. 2022 (bez pozdějších novel; k 28. 9. 2026 není v e-Sbírce vyhlášena novela transponující směrnici (EU) 2024/2823) – https://e-sbirka.gov.cz/sb/2000/207; Nařízení Evropského parlamentu a Rady (EU) 2026/715 ze dne 11. 3. 2026 o průmyslových vzorech Evropské unie (kodifikované znění; Úř. věst. L, 2026/715, 30. 3. 2026; v platnosti od 1. 7. 2026; čl. 163 zrušil nařízení Rady (ES) č. 6/2002, odkazy na ně se čtou podle srovnávací tabulky v příloze III), čl. 1, 4, 8, 9, 12, 13, 14, 15, 18, 20, 22, 23 (dříve čl. 1, 3, 7, 8, 11, 12, 14, 15, 18, 19, 20a, 21 nařízení č. 6/2002) – https://eur-lex.europa.eu/legal-content/CS/TXT/?uri=CELEX:32026R0715; Zákon č. 121/2000 Sb., autorský zákon, znění od 1. 7. 2025 – https://e-sbirka.gov.cz/sb/2000/121</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Průmyslovým vzorem je vzhled výrobku nebo jeho části, spočívající zejména ve znacích linií, obrysů, barev, tvaru, struktury nebo materiálů výrobku samotného nebo jeho zdobení (§ 2 písm. a) ZPV). Výrobkem je průmyslově nebo řemeslně vyrobený předmět včetně součástek složeného výrobku, obal, úprava, grafický symbol a typografický znak, s výjimkou počítačových programů (§ 2 písm. b)). Složený výrobek se skládá z vyměnitelných součástek (písm. c)); u nich se novost a individuální povaha posuzují jen u znaků viditelných při běžném užívání konečným uživatelem (§ 3 odst. 2 a 3). Unijní definice po reformě je širší: vzhled včetně pohybu, přechodu nebo jiné animace znaků; výrobek bez ohledu na to, zda je ztělesněn fyzicky nebo se materializuje v nefyzické podobě – výslovně grafická díla, loga, povrchové vzory, typografické znaky a grafická uživatelská rozhraní, soupravy předmětů a prostorové uspořádání interiéru (čl. 4 nařízení (EU) 2026/715). Chráněn je vzhled, nikoli funkce, myšlenka ani technické řešení (výluka § 7 ZPV, čl. 9 nařízení). Původcem je ten, kdo vzor vytvořil vlastní tvůrčí činností; spolupůvodce se podílel na tvůrčí činnosti (§ 2 písm. d)) – organizační zadání nebo financování původcovství nezakládá.</a:t>
            </a:r>
          </a:p>
          <a:p/>
          <a:p>
            <a:r>
              <a:rPr lang="cs-CZ"/>
              <a:t>PŘÍKLAD: Držák telefonu na řídítka (tvar), ikona aplikace (grafický symbol), obrazovky aplikace (grafické uživatelské rozhraní – vzor EU), obal (obal), písmo (typografický znak). Kód aplikace vzorem není.</a:t>
            </a:r>
          </a:p>
          <a:p/>
          <a:p>
            <a:r>
              <a:rPr lang="cs-CZ"/>
              <a:t>PŘECHOD: Podmínky ochrany.</a:t>
            </a:r>
          </a:p>
          <a:p/>
          <a:p>
            <a:r>
              <a:rPr lang="cs-CZ"/>
              <a:t>ZDROJE: Zákon č. 207/2000 Sb., o ochraně průmyslových vzorů, § 1–19, 23–27, 30–38, znění od 1. 2. 2022 (bez pozdějších novel; k 28. 9. 2026 není v e-Sbírce vyhlášena novela transponující směrnici (EU) 2024/2823) – https://e-sbirka.gov.cz/sb/2000/207; Nařízení Evropského parlamentu a Rady (EU) 2026/715 ze dne 11. 3. 2026 o průmyslových vzorech Evropské unie (kodifikované znění; Úř. věst. L, 2026/715, 30. 3. 2026; v platnosti od 1. 7. 2026; čl. 163 zrušil nařízení Rady (ES) č. 6/2002, odkazy na ně se čtou podle srovnávací tabulky v příloze III), čl. 1, 4, 8, 9, 12, 13, 14, 15, 18, 20, 22, 23 (dříve čl. 1, 3, 7, 8, 11, 12, 14, 15, 18, 19, 20a, 21 nařízení č. 6/2002) – https://eur-lex.europa.eu/legal-content/CS/TXT/?uri=CELEX:32026R0715</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Tabulka. Novost: vzor je nový, nebyl-li přede dnem podání přihlášky nebo přede dnem práva přednosti zpřístupněn veřejnosti shodný vzor; shodné jsou vzory lišící se jen nepodstatně (§ 4). Individuální povaha: celkový dojem u informovaného uživatele se liší od celkového dojmu staršího vzoru, s přihlédnutím k míře volnosti původce (§ 5). Informovaný uživatel stojí mezi průměrným spotřebitelem a odborníkem – zná vzory v daném odvětví a je zvlášť ostražitý (PepsiCo, C-281/10 P, body 53 a 59); srovnává se s jednotlivými staršími vzory, nikoli s mozaikou jejich prvků (Karen Millen, C-345/13, výrok 1). Zpřístupnění veřejnosti a ochranná lhůta jsou předmětem dalšího snímku. Výluky: znaky předurčené technickou funkcí a znaky nutného propojení, s výjimkou stavebnicových systémů (§ 7); rozpor s veřejným pořádkem (§ 8); shodný starší zapsaný vzor (§ 9). Součástky složených výrobků: viditelnost při běžném užívání (§ 3 odst. 2).</a:t>
            </a:r>
          </a:p>
          <a:p/>
          <a:p>
            <a:r>
              <a:rPr lang="cs-CZ"/>
              <a:t>PŘECHOD: Zveřejnění – hrozba pro novost i vznik práva.</a:t>
            </a:r>
          </a:p>
          <a:p/>
          <a:p>
            <a:r>
              <a:rPr lang="cs-CZ"/>
              <a:t>ZDROJE: Zákon č. 207/2000 Sb., o ochraně průmyslových vzorů, § 1–19, 23–27, 30–38, znění od 1. 2. 2022 (bez pozdějších novel; k 28. 9. 2026 není v e-Sbírce vyhlášena novela transponující směrnici (EU) 2024/2823) – https://e-sbirka.gov.cz/sb/2000/207; Nařízení Evropského parlamentu a Rady (EU) 2026/715 ze dne 11. 3. 2026 o průmyslových vzorech Evropské unie (kodifikované znění; Úř. věst. L, 2026/715, 30. 3. 2026; v platnosti od 1. 7. 2026; čl. 163 zrušil nařízení Rady (ES) č. 6/2002, odkazy na ně se čtou podle srovnávací tabulky v příloze III), čl. 1, 4, 8, 9, 12, 13, 14, 15, 18, 20, 22, 23 (dříve čl. 1, 3, 7, 8, 11, 12, 14, 15, 18, 19, 20a, 21 nařízení č. 6/2002) – https://eur-lex.europa.eu/legal-content/CS/TXT/?uri=CELEX:32026R0715; SDEU, rozsudek ze dne 20. 10. 2011, C-281/10 P, PepsiCo v. Grupo Promer Mon Graphic, ECLI:EU:C:2011:679, body 53 a 59 (pojem informovaného uživatele) – https://eur-lex.europa.eu/legal-content/CS/TXT/?uri=CELEX:62010CJ0281; SDEU, rozsudek ze dne 19. 6. 2014, C-345/13, Karen Millen Fashions v. Dunnes Stores, ECLI:EU:C:2014:2013 – https://eur-lex.europa.eu/legal-content/CS/TXT/?uri=CELEX:62013CJ0345; SDEU, rozsudek ze dne 13. 2. 2014, C-479/12, H. Gautzsch Großhandel v. Münchener Boulevard Möbel Joseph Duna, ECLI:EU:C:2014:75 – https://eur-lex.europa.eu/legal-content/CS/TXT/?uri=CELEX:62012CJ0479</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Tabulka srovnává čtyři režimy. Zapsaný národní průmyslový vzor: zápis u ÚPV, ochrana 5 let od podání s obnovou vždy o 5 let až na 25 let (§ 11), práva ode dne podání (§ 19 odst. 2), výlučné právo užívat, bránit užívání, licencovat a převádět; užíváním je výroba, nabízení, uvedení na trh, dovoz, vývoz, užívání výrobku a skladování (§ 19 odst. 1); rozsah ochrany dán vyobrazením v rejstříku – spadá do něj každý vzor, který u informovaného uživatele nevyvolá odlišný celkový dojem (§ 10). Zapsaný vzor EU: zápis u EUIPO, jednotná povaha pro celou Unii (čl. 1 odst. 3), 5 až 25 let (čl. 13), stejná práva včetně nového zákazu vytváření, stahování a sdílení souborů pro 3D tisk (čl. 20 odst. 2 písm. d)). Nezapsaný vzor EU: vzniká zpřístupněním veřejnosti v Unii, trvá 3 roky (čl. 12), chrání jen proti kopírování (čl. 20 odst. 4) – nezávislá tvorba není porušením; majitel prokazuje kopírování (Gautzsch, výrok 3) a v řízení jen označí znaky zakládající individuální povahu (Karen Millen, výrok 2). Autorské právo: bez formality, 70 let po smrti autora, jen původní díla užitého umění (Cofemel; Mio a konektra – žádné přísnější požadavky), zaměstnanecký režim § 58 AZ (výkon práv). Nekalá soutěž (§ 2976 a násl. OZ) chrání proti vyvolání nebezpečí záměny a parazitování i bez zápisu, ale vyžaduje soutěžní vztah a rozpor s dobrými mravy soutěže; souběh s průmyslovým vzorem je možný (NS 23 Cdo 27/2022). Nositel v pracovním vztahu: u vzorů zadavatel – právo na něj přechází ze zákona, do tří měsíců od vyrozumění je však musí uplatnit, jinak přechází zpět na původce (§ 13 ZPV; čl. 14 odst. 3 nařízení), u autorského práva zaměstnanec s výkonem práv zaměstnavatelem, u nekalé soutěže soutěžitel – zaměstnavatel.</a:t>
            </a:r>
          </a:p>
          <a:p/>
          <a:p>
            <a:r>
              <a:rPr lang="cs-CZ"/>
              <a:t>PŘECHOD: Vzor EU po reformě.</a:t>
            </a:r>
          </a:p>
          <a:p/>
          <a:p>
            <a:r>
              <a:rPr lang="cs-CZ"/>
              <a:t>ZDROJE: Zákon č. 207/2000 Sb., o ochraně průmyslových vzorů, § 1–19, 23–27, 30–38, znění od 1. 2. 2022 (bez pozdějších novel; k 28. 9. 2026 není v e-Sbírce vyhlášena novela transponující směrnici (EU) 2024/2823) – https://e-sbirka.gov.cz/sb/2000/207; Nařízení Evropského parlamentu a Rady (EU) 2026/715 ze dne 11. 3. 2026 o průmyslových vzorech Evropské unie (kodifikované znění; Úř. věst. L, 2026/715, 30. 3. 2026; v platnosti od 1. 7. 2026; čl. 163 zrušil nařízení Rady (ES) č. 6/2002, odkazy na ně se čtou podle srovnávací tabulky v příloze III), čl. 1, 4, 8, 9, 12, 13, 14, 15, 18, 20, 22, 23 (dříve čl. 1, 3, 7, 8, 11, 12, 14, 15, 18, 19, 20a, 21 nařízení č. 6/2002) – https://eur-lex.europa.eu/legal-content/CS/TXT/?uri=CELEX:32026R0715; Zákon č. 121/2000 Sb., autorský zákon, znění od 1. 7. 2025 – https://e-sbirka.gov.cz/sb/2000/121; Zákon č. 89/2012 Sb., občanský zákoník, znění od 1. 1. 2026 – https://e-sbirka.gov.cz/sb/2012/89; SDEU, rozsudek ze dne 13. 2. 2014, C-479/12, H. Gautzsch Großhandel v. Münchener Boulevard Möbel Joseph Duna, ECLI:EU:C:2014:75 – https://eur-lex.europa.eu/legal-content/CS/TXT/?uri=CELEX:62012CJ0479; SDEU, rozsudek ze dne 19. 6. 2014, C-345/13, Karen Millen Fashions v. Dunnes Stores, ECLI:EU:C:2014:2013 – https://eur-lex.europa.eu/legal-content/CS/TXT/?uri=CELEX:62013CJ0345; SDEU, rozsudek ze dne 12. 9. 2019, C-683/17, Cofemel – Sociedade de Vestuário SA v. G-Star Raw CV, ECLI:EU:C:2019:721 – https://eur-lex.europa.eu/legal-content/CS/TXT/?uri=CELEX:62017CJ0683; SDEU, rozsudek ze dne 4. 12. 2025, spojené věci C-580/23 a C-795/23, Mio a konektra (USM Haller), ECLI:EU:C:2025:941 – https://eur-lex.europa.eu/legal-content/CS/TXT/?uri=CELEX:62023CJ0580; Nejvyšší soud, usnesení ze dne 29. 11. 2022, sp. zn. 23 Cdo 27/2022, ECLI:CZ:NS:2022:23.CDO.27.2022.1 (souběh ochrany průmyslového vzoru a nekalé soutěže; § 10 ZPV, § 2976 a 2988 OZ) – https://rozhodnuti.nsoud.cz/</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Reforma z roku 2024 má dvě části. Nařízení (EU) 2024/2822 změnilo nařízení č. 6/2002 s použitelností od 1. 5. 2025; od 1. 7. 2026 je reformované znění kodifikováno v nařízení (EU) 2026/715, které nařízení č. 6/2002 zrušilo a jeho články přečíslovalo (čl. 163 a 164; srovnávací tabulka v příloze III) – články jsou zde citovány podle nového číslování. Obsah reformy: nové názvosloví „průmyslový vzor EU“ a „úřad“ (EUIPO); širší definice vzoru a výrobku (animace, nefyzické výrobky, grafická uživatelská rozhraní, prostorová uspořádání – čl. 4); rozšíření práv na vytváření, stahování, kopírování a sdílení médií či softwaru zaznamenávajících vzor za účelem výroby výrobku – ochrana proti souborům pro 3D tisk (čl. 20 odst. 2 písm. d)); právo zabránit tranzitu padělků (čl. 20 odst. 3); trvalá „klauzule o opravách“ – vzor součásti složeného výrobku, na jehož vzhledu je závislá a která se užívá jen k opravě za účelem obnovení původního vzhledu, ochranu nepožívá, s informační povinností výrobce dílu (čl. 22); vyčerpání práv v EHP (čl. 23); jednotná forma přihlášek, poplatky a nové postupy u EUIPO. Nezapsaný vzor EU zůstává: 3 roky od zpřístupnění v Unii, jen proti kopírování. Směrnice (EU) 2024/2823 (přepracované znění) harmonizuje národní právo shodně; členské státy ji mají provést do 9. 12. 2027, kdy je zrušena směrnice 98/71/ES (čl. 36 a 37). Český zákon č. 207/2000 Sb. dosud transponován nebyl – k 28. 9. 2026 není v e-Sbírce vyhlášena novela; lze očekávat rozšíření definic, klauzuli o opravách a úpravu řízení. Pro zaměstnavatele: unijní zápis kryje 27 států jedním řízením; práva k zaměstnaneckému vzoru EU řeší čl. 14 odst. 3 – zaměstnavatel, nedohodnou-li se jinak nebo nestanoví-li národní právo jinak; na vzory na objednávku se čl. 14 odst. 3 nepoužije a právo náleží původci, není-li smluvně převedeno (FEIA, C-32/08).</a:t>
            </a:r>
          </a:p>
          <a:p/>
          <a:p>
            <a:r>
              <a:rPr lang="cs-CZ"/>
              <a:t>UPOZORNĚNÍ: Rozlišujte platné právo (nařízení (EU) 2026/715 od 1. 7. 2026; reforma sama je použitelná od 1. 5. 2025), přijaté a dosud neprovedené právo (směrnice do 9. 12. 2027) a očekávanou českou novelu (návrh – stav ověřit).</a:t>
            </a:r>
          </a:p>
          <a:p/>
          <a:p>
            <a:r>
              <a:rPr lang="cs-CZ"/>
              <a:t>PŘEVOD ČÍSEL ČLÁNKŮ (nařízení č. 6/2002 → nařízení 2026/715): čl. 3 → 4 (definice); čl. 4–6 → 5–7 (požadavky, novost, individuální povaha); čl. 7 → 8 (zpřístupnění a ochranná lhůta); čl. 8 → 9 (technická funkce); čl. 10 → 11 (rozsah ochrany); čl. 11 → 12 (nezapsaný vzor); čl. 12 → 13 (doba ochrany); čl. 14, 15 a 18 beze změny; čl. 19 → 20 (práva); čl. 20 → 21 (omezení); čl. 20a → 22 (opravy); čl. 21 → 23 (vyčerpání). Rozsudky Soudního dvora (PepsiCo, Karen Millen, Gautzsch, DOCERAM, Ferrari, FEIA) i starší literatura citují původní číslování.</a:t>
            </a:r>
          </a:p>
          <a:p/>
          <a:p>
            <a:r>
              <a:rPr lang="cs-CZ"/>
              <a:t>PŘECHOD: Zaměstnanecký průmyslový vzor.</a:t>
            </a:r>
          </a:p>
          <a:p/>
          <a:p>
            <a:r>
              <a:rPr lang="cs-CZ"/>
              <a:t>ZDROJE: Nařízení Evropského parlamentu a Rady (EU) 2026/715 ze dne 11. 3. 2026 o průmyslových vzorech Evropské unie (kodifikované znění; Úř. věst. L, 2026/715, 30. 3. 2026; v platnosti od 1. 7. 2026; čl. 163 zrušil nařízení Rady (ES) č. 6/2002, odkazy na ně se čtou podle srovnávací tabulky v příloze III), čl. 1, 4, 8, 9, 12, 13, 14, 15, 18, 20, 22, 23 (dříve čl. 1, 3, 7, 8, 11, 12, 14, 15, 18, 19, 20a, 21 nařízení č. 6/2002) – https://eur-lex.europa.eu/legal-content/CS/TXT/?uri=CELEX:32026R0715; Nařízení EP a Rady (EU) 2024/2822 ze dne 23. 10. 2024, kterým se mění nařízení (ES) č. 6/2002 – reforma použitelná od 1. 5. 2025, vyjmenovaná ustanovení od 1. 7. 2026 (čl. 3); reformované znění je od 1. 7. 2026 kodifikováno nařízením (EU) 2026/715 – https://eur-lex.europa.eu/legal-content/CS/TXT/?uri=CELEX:32024R2822; Směrnice EP a Rady (EU) 2024/2823 o právní ochraně průmyslových vzorů (přepracované znění), čl. 36 (transpozice do 9. 12. 2027), čl. 37 (zrušení směrnice 98/71/ES k 9. 12. 2027) – https://eur-lex.europa.eu/legal-content/CS/TXT/?uri=CELEX:32024L2823; SDEU, rozsudek ze dne 2. 7. 2009, C-32/08, FEIA v. Cul de Sac Espacio Creativo a Acierta Product &amp; Position, ECLI:EU:C:2009:418 – https://eur-lex.europa.eu/legal-content/CS/TXT/?uri=CELEX:62008CJ0032</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Schéma § 13 a 14 ZPV. Podmínka: původce vytvořil vzor ke splnění úkolu vyplývajícího z pracovního poměru, z členského nebo z jiného obdobného vztahu – zákon všechny tři označuje legislativní zkratkou „pracovní poměr“ a nositele zkratkou „zadavatel“ (ten, kdo původci vytvoření vzoru zadal). Účinek: právo na průmyslový vzor přechází na zadavatele, není-li smlouvou stanoveno jinak; právo na původcovství zůstává (§ 13 odst. 1; § 18 – právo být uveden v přihlášce a rejstříku). Jde o techniku 2 z lekce 3 – přechod práva s pojistkami. Pojistka 1: původce musí zadavatele neprodleně písemně vyrozumět a předat podklady k posouzení (odst. 2). Pojistka 2: neuplatní-li zadavatel právo vůči původci do 3 měsíců od vyrozumění, přechází právo zpět na původce; oba jsou v té době povinni zachovávat mlčenlivost, zadavatel ještě měsíc po zpětném přechodu (odst. 3). Pojistka 3: původce má vůči zadavateli, který právo uplatnil, právo na přiměřenou odměnu podle přínosu dosaženého užíváním či jiným uplatněním vzoru, s přihlédnutím k materiálnímu podílu zadavatele a rozsahu zadání; při zjevném nepoměru dodatečné vypořádání (odst. 4). Trvání: práva a povinnosti zůstávají po skončení pracovního poměru nedotčena (§ 14). Rozdíly proti vynálezům (L8): konstrukce je táž, včetně podílů spolupůvodců (§ 12 odst. 1 ZPV); právo však přechází na „zadavatele“ a kritéria odměny jsou vymezena jinak (§ 13 odst. 4 ZPV × § 9 odst. 4 ZV). Rozdíly proti AZ: zaměstnavatel nabývá právo samo (nikoli výkon), musí být aktivní (uplatnění ve lhůtě) a platí odměnu vždy, ne jen při nepoměru.</a:t>
            </a:r>
          </a:p>
          <a:p/>
          <a:p>
            <a:r>
              <a:rPr lang="cs-CZ"/>
              <a:t>OTÁZKA PRO STUDENTY: „Grafik z úvodní situace poslal jednateli rendering e-mailem před 4 měsíci; jednatel neodpověděl. Kdo má právo na vzor?“ OČEKÁVANÁ ODPOVĚĎ: Byl-li e-mail písemným vyrozuměním s podklady, lhůta uplynula a právo přešlo zpět na grafika (§ 13 odst. 3). TYPICKÁ CHYBA: „zadavatel má právo automaticky navždy“.</a:t>
            </a:r>
          </a:p>
          <a:p/>
          <a:p>
            <a:r>
              <a:rPr lang="cs-CZ"/>
              <a:t>PŘECHOD: Souběh s autorským právem.</a:t>
            </a:r>
          </a:p>
          <a:p/>
          <a:p>
            <a:r>
              <a:rPr lang="cs-CZ"/>
              <a:t>ZDROJE: Zákon č. 207/2000 Sb., o ochraně průmyslových vzorů, § 1–19, 23–27, 30–38, znění od 1. 2. 2022 (bez pozdějších novel; k 28. 9. 2026 není v e-Sbírce vyhlášena novela transponující směrnici (EU) 2024/2823) – https://e-sbirka.gov.cz/sb/2000/207</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Ustanoveními ZPV není dotčena ochrana shodných předmětů podle práva autorského, občanského, známkového nebo jiného předpisu (§ 1 odst. 2 ZPV). Design je zároveň dílem užitého umění (§ 2 odst. 1 AZ), je-li původní – vlastním duševním výtvorem odrážejícím svobodná tvůrčí rozhodnutí; členské státy nesmějí vyžadovat pro užité umění přísnější požadavky (Cofemel, C-683/17; Mio a konektra, C-580/23 a C-795/23), estetický účinek sám o sobě nestačí a tvar podmíněný jen technickou funkcí dílem není, ale technicky užitečný tvar s tvůrčí volbou dílem být může (Brompton, C-833/18); ochrana užitého umění v EU nezávisí na vzájemnosti podle Bernské úmluvy (Kwantum, C-227/23). Důsledky pro pracovněprávní vztah: jeden výstup designéra podléhá dvěma technikám – právo na vzor přechází na zadavatele (§ 13 ZPV), majetková autorská práva zůstávají designérovi a zaměstnavatel je vykonává (§ 58 AZ); designér má právo na původcovství i osobnostní práva autora; nárok na odměnu vzniká podle § 13 odst. 4 ZPV vždy, podle § 58 odst. 6 AZ jen při zjevném nepoměru – při posuzování nepoměru se přihlédne k odměně již vyplacené podle ZPV (výklad). Registrace vzoru nemůže být prostředkem obcházení autorského práva – vzor představující neoprávněné užití díla se vymaže (§ 27 odst. 1 písm. f) ZPV). Portfolio designéra: vyobrazení díla v portfoliu je užitím díla (rozmnožování, sdělování veřejnosti) – potřebuje souhlas vykonavatele (L4); práva ze zapsaného vzoru dopadají na výrobky (§ 19), nikoli na zobrazení návrhu, s výjimkou souborů pro výrobu podle čl. 20 odst. 2 písm. d) nařízení.</a:t>
            </a:r>
          </a:p>
          <a:p/>
          <a:p>
            <a:r>
              <a:rPr lang="cs-CZ"/>
              <a:t>PŘÍKLAD: Ikona aplikace: vzor (grafický symbol – § 13 ZPV, přechod na firmu) i dílo (grafické – § 58 AZ, výkon firmou); grafik je původcem i autorem, může žádat odměnu podle ZPV a zůstávají mu osobnostní práva.</a:t>
            </a:r>
          </a:p>
          <a:p/>
          <a:p>
            <a:r>
              <a:rPr lang="cs-CZ"/>
              <a:t>PŘECHOD: Designéři v praxi.</a:t>
            </a:r>
          </a:p>
          <a:p/>
          <a:p>
            <a:r>
              <a:rPr lang="cs-CZ"/>
              <a:t>ZDROJE: Zákon č. 207/2000 Sb., o ochraně průmyslových vzorů, § 1–19, 23–27, 30–38, znění od 1. 2. 2022 (bez pozdějších novel; k 28. 9. 2026 není v e-Sbírce vyhlášena novela transponující směrnici (EU) 2024/2823) – https://e-sbirka.gov.cz/sb/2000/207; Zákon č. 121/2000 Sb., autorský zákon, znění od 1. 7. 2025 – https://e-sbirka.gov.cz/sb/2000/121; SDEU, rozsudek ze dne 12. 9. 2019, C-683/17, Cofemel – Sociedade de Vestuário SA v. G-Star Raw CV, ECLI:EU:C:2019:721 – https://eur-lex.europa.eu/legal-content/CS/TXT/?uri=CELEX:62017CJ0683; SDEU, rozsudek ze dne 4. 12. 2025, spojené věci C-580/23 a C-795/23, Mio a konektra (USM Haller), ECLI:EU:C:2025:941 – https://eur-lex.europa.eu/legal-content/CS/TXT/?uri=CELEX:62023CJ0580; SDEU, rozsudek ze dne 11. 6. 2020, C-833/18, Brompton Bicycle, ECLI:EU:C:2020:461 – https://eur-lex.europa.eu/legal-content/CS/TXT/?uri=CELEX:62018CJ0833; SDEU, rozsudek ze dne 24. 10. 2024, C-227/23, Kwantum Nederland a Kwantum België, ECLI:EU:C:2024:914 – https://eur-lex.europa.eu/legal-content/CS/TXT/?uri=CELEX:62023CJ0227</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Zveřejnění je pro design dvousečné. Zpřístupněním veřejnosti je zveřejnění zápisem, vystavení, užití v obchodě nebo jiné zveřejnění, ledaže se o něm nemohly dozvědět odborné kruhy v Unii během běžné obchodní činnosti (§ 6 odst. 1; čl. 8 odst. 1) – zaslání vyobrazení obchodníkům v oboru zpřístupněním být může, představení jedinému podniku nebo ve výstavních prostorách mimo Unii nemusí (Gautzsch, C-479/12, výroky 1 a 2). Negativně: ničí novost, není-li podána přihláška do 12 měsíců (ochranná lhůta – § 6 odst. 2 ZPV; čl. 8 odst. 2 nařízení); lhůta chrání jen zpřístupnění původcem, jeho nástupcem nebo v důsledku jejich jednání a zpřístupnění zneužitím (§ 6 odst. 3) – nikoli nezávislé zveřejnění třetí osoby. Pozitivně: zpřístupněním v Unii vzniká nezapsaný vzor EU na 3 roky (čl. 12), pokud se o něm mohly dozvědět odborné kruhy v Unii během běžné obchodní činnosti (čl. 12 odst. 2); zveřejnění fotografií výrobku zpřístupňuje i vzor jeho části, je-li vzhled části jasně identifikovatelný (Ferrari, C-123/20). Typické situace ve firmách: veletrh, sociální sítě a portfolio zaměstnanců, crowdfundingová kampaň, prezentace investorům, katalogy dodavatelům; sdělení pod podmínkou důvěrnosti není zpřístupněním (§ 6 odst. 1 věta druhá; čl. 8 odst. 1) – proto NDA. Důkaz data: datované soubory, časová razítka, výpis z portálu, notářský zápis; u nezapsaného vzoru musí majitel prokázat kopírování (Gautzsch, výrok 3), nikoli však plnou individuální povahu (Karen Millen, výrok 2). Zpřístupnění mimo Unii nezakládá nezapsaný vzor EU, ale ničí novost, mohly-li se o něm dozvědět unijní odborné kruhy.</a:t>
            </a:r>
          </a:p>
          <a:p/>
          <a:p>
            <a:r>
              <a:rPr lang="cs-CZ"/>
              <a:t>OTÁZKA PRO STUDENTY: „Designér ukázal držák na veletrhu v Brně před 8 měsíci. Je vzor ještě nový?“ OČEKÁVANÁ ODPOVĚĎ: Ano – ochranná lhůta 12 měsíců; přihlášku podat do 4 měsíců. TYPICKÁ CHYBA: záměna ochranné lhůty s právem přednosti.</a:t>
            </a:r>
          </a:p>
          <a:p/>
          <a:p>
            <a:r>
              <a:rPr lang="cs-CZ"/>
              <a:t>PŘÍKLAD: Zveřejnění držáku na designérském portálu před 10 měsíci (úvodní situace): (1) běží ochranná lhůta – přihlášku podat do 2 měsíců; (2) vznikl nezapsaný vzor EU – komu náleží, závisí na § 13 ZPV; (3) zveřejnění bez souhlasu firmy může být porušením mlčenlivosti podle § 13 odst. 3, běžela-li tříměsíční lhůta.</a:t>
            </a:r>
          </a:p>
          <a:p/>
          <a:p>
            <a:r>
              <a:rPr lang="cs-CZ"/>
              <a:t>PŘECHOD: Cesty ochrany designu.</a:t>
            </a:r>
          </a:p>
          <a:p/>
          <a:p>
            <a:r>
              <a:rPr lang="cs-CZ"/>
              <a:t>ZDROJE: Zákon č. 207/2000 Sb., o ochraně průmyslových vzorů, § 1–19, 23–27, 30–38, znění od 1. 2. 2022 (bez pozdějších novel; k 28. 9. 2026 není v e-Sbírce vyhlášena novela transponující směrnici (EU) 2024/2823) – https://e-sbirka.gov.cz/sb/2000/207; Nařízení Evropského parlamentu a Rady (EU) 2026/715 ze dne 11. 3. 2026 o průmyslových vzorech Evropské unie (kodifikované znění; Úř. věst. L, 2026/715, 30. 3. 2026; v platnosti od 1. 7. 2026; čl. 163 zrušil nařízení Rady (ES) č. 6/2002, odkazy na ně se čtou podle srovnávací tabulky v příloze III), čl. 1, 4, 8, 9, 12, 13, 14, 15, 18, 20, 22, 23 (dříve čl. 1, 3, 7, 8, 11, 12, 14, 15, 18, 19, 20a, 21 nařízení č. 6/2002) – https://eur-lex.europa.eu/legal-content/CS/TXT/?uri=CELEX:32026R0715; SDEU, rozsudek ze dne 28. 10. 2021, C-123/20, Ferrari SpA v. Mansory Design &amp; Holding, ECLI:EU:C:2021:889 – https://eur-lex.europa.eu/legal-content/CS/TXT/?uri=CELEX:62020CJ0123; SDEU, rozsudek ze dne 13. 2. 2014, C-479/12, H. Gautzsch Großhandel v. Münchener Boulevard Möbel Joseph Duna, ECLI:EU:C:2014:75 – https://eur-lex.europa.eu/legal-content/CS/TXT/?uri=CELEX:62012CJ0479; SDEU, rozsudek ze dne 19. 6. 2014, C-345/13, Karen Millen Fashions v. Dunnes Stores, ECLI:EU:C:2014:2013 – https://eur-lex.europa.eu/legal-content/CS/TXT/?uri=CELEX:62013CJ0345</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Čtyři typové situace. (1) Interní designér v pracovním poměru: právo na vzor přechází na zaměstnavatele jako zadavatele, musí je však do tří měsíců od vyrozumění uplatnit (§ 13 ZPV), autorská práva vykonává zaměstnavatel (§ 58 AZ); zaměstnavatel potřebuje proces oznámení a uplatnění (lhůta 3 měsíce), evidenci vzniku a datovaná vyobrazení; sjednat portfolio a autorský kredit. (2) Dohody o pracích konaných mimo pracovní poměr: DPP a DPČ jsou základní pracovněprávní vztahy (§ 3 ZP); jsou „jiným obdobným vztahem“ ve smyslu § 13 odst. 1 ZPV – výklad, který odpovídá účelu, ale výslovně judikaturou potvrzen není; doporučuje se ujednání v dohodě. (3) Externí studio nebo designér na živnost: právo na vzor má původce nebo jeho nástupce (§ 12); u vzoru na objednávku bez smlouvy objednatel nic nenabývá (FEIA, C-32/08); autorské právo dává objednateli jen licenci k účelu (§ 61 AZ); proto smlouva o převodu práva na vzor a o postoupení výkonu nebo licenci k dílu, prohlášení o původcovství a o neexistenci starších zveřejnění. (4) Agenturní zaměstnanec: ZPV zvláštní pravidlo nemá; zadavatelem je ten, kdo úkol zadal – uživatel; sjednat v dohodě s agenturou. Společné: mlčenlivost do podání přihlášky, zákaz zveřejnění bez souhlasu, evidence, u mezinárodních týmů rozhodné právo pracovní smlouvy (L10).</a:t>
            </a:r>
          </a:p>
          <a:p/>
          <a:p>
            <a:r>
              <a:rPr lang="cs-CZ"/>
              <a:t>PŘÍKLAD: Obal navržený externím studiem: bez smlouvy o převodu práva na vzor nemůže objednatel obal přihlásit jako svůj vzor (FEIA; § 12 ZPV) a k grafice má jen licenci k účelu (§ 61 AZ).</a:t>
            </a:r>
          </a:p>
          <a:p/>
          <a:p>
            <a:r>
              <a:rPr lang="cs-CZ"/>
              <a:t>PŘECHOD: Co sjednat a zavést.</a:t>
            </a:r>
          </a:p>
          <a:p/>
          <a:p>
            <a:r>
              <a:rPr lang="cs-CZ"/>
              <a:t>ZDROJE: Zákon č. 207/2000 Sb., o ochraně průmyslových vzorů, § 1–19, 23–27, 30–38, znění od 1. 2. 2022 (bez pozdějších novel; k 28. 9. 2026 není v e-Sbírce vyhlášena novela transponující směrnici (EU) 2024/2823) – https://e-sbirka.gov.cz/sb/2000/207; Zákon č. 121/2000 Sb., autorský zákon, znění od 1. 7. 2025 – https://e-sbirka.gov.cz/sb/2000/121; Zákon č. 262/2006 Sb., zákoník práce, znění od 29. 8. 2026 – https://e-sbirka.gov.cz/sb/2006/262; SDEU, rozsudek ze dne 2. 7. 2009, C-32/08, FEIA v. Cul de Sac Espacio Creativo a Acierta Product &amp; Position, ECLI:EU:C:2009:418 – https://eur-lex.europa.eu/legal-content/CS/TXT/?uri=CELEX:62008CJ0032</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Zaměstnavatel: proces oznámení a uplatnění vzorů (formulář oznámení, evidence data doručení, rozhodnutí do 3 měsíců, písemné uplatnění); směrnice o odměnách za vzory (paušál při uplatnění, podíl při komerčním užití, dodatečné vypořádání) – vnitřní předpis přiznávající práva je přípustný (§ 305 ZP); pravidla zveřejňování (zákaz zveřejnit před přihláškou nebo bez souhlasu; sociální sítě a portfolia); NDA s externisty a investory; smlouvy s externisty: převod práva na vzor a na přihlášku, postoupení výkonu nebo licence k dílu, prohlášení o původnosti a o neexistenci starších zveřejnění, součinnost při přihlášce; u dohod (DPP/DPČ) výslovné ujednání, že § 13 ZPV se uplatní a jak se oznamuje; rešerše před uvedením na trh. Zaměstnanec a designér: portfoliová doložka (zobrazení návrhu po zápisu nebo po souhlasu, s uvedením zaměstnavatele); autorský kredit a uvedení původce v rejstříku (§ 18 ZPV; vzdá-li se původce práva být uveden, prohlásí to v přihlášce přihlašovatel – § 35 odst. 2 písm. c)); jasné vymezení, co je zadání a co vlastní tvorba; u vlastní tvorby mimo zadání písemné potvrzení, že nejde o úkol z pracovního poměru; informace o užití vzoru pro nárok na dodatečné vypořádání.</a:t>
            </a:r>
          </a:p>
          <a:p/>
          <a:p>
            <a:r>
              <a:rPr lang="cs-CZ"/>
              <a:t>PŘÍKLAD: Doložka do DPČ s grafikem: „Průmyslové vzory vytvořené ke splnění úkolů z této dohody podléhají § 13 zákona č. 207/2000 Sb.; původce oznámí vytvoření vzoru e-mailem na adresu … s přiložením vyobrazení; zadavatel uplatní právo písemně do 3 měsíců; odměna se stanoví podle směrnice č. …; původce je oprávněn zobrazit vzor v portfoliu po jeho zveřejnění v rejstříku.“</a:t>
            </a:r>
          </a:p>
          <a:p/>
          <a:p>
            <a:r>
              <a:rPr lang="cs-CZ"/>
              <a:t>PŘECHOD: Vraťme se k držáku na řídítka z úvodu lekce.</a:t>
            </a:r>
          </a:p>
          <a:p/>
          <a:p>
            <a:r>
              <a:rPr lang="cs-CZ"/>
              <a:t>ZDROJE: Zákon č. 207/2000 Sb., o ochraně průmyslových vzorů, § 1–19, 23–27, 30–38, znění od 1. 2. 2022 (bez pozdějších novel; k 28. 9. 2026 není v e-Sbírce vyhlášena novela transponující směrnici (EU) 2024/2823) – https://e-sbirka.gov.cz/sb/2000/207; Zákon č. 262/2006 Sb., zákoník práce, znění od 29. 8. 2026 – https://e-sbirka.gov.cz/sb/2006/262; Zákon č. 121/2000 Sb., autorský zákon, znění od 1. 7. 2025 – https://e-sbirka.gov.cz/sb/2000/121</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METODIKA: Vraťte se k hlasování ze snímku 3 a hlasujte znovu.</a:t>
            </a:r>
          </a:p>
          <a:p/>
          <a:p>
            <a:r>
              <a:rPr lang="cs-CZ"/>
              <a:t>ŘEŠENÍ: Firma nemá zapsaný vzor. Nezapsaný vzor EU vznikl zpřístupněním v Unii před 10 měsíci (čl. 12 nařízení (EU) 2026/715), trvá tři roky a chrání jen proti kopírování (čl. 20 odst. 4); náleží však tomu, kdo má právo na vzor – po marném uplynutí tříměsíční lhůty od grafikova e-mailu, byl-li písemným vyrozuměním s podklady, grafikovi (§ 13 odst. 3 ZPV); firma jej může uplatnit jen po smluvním převodu. Autorské právo: je-li tvar původním dílem užitého umění (Cofemel, Mio), vykonává firma práva podle § 58 AZ, vznikl-li ke splnění povinností z DPČ; jinak jen licence k účelu (§ 61). Nekalá soutěž (§ 2976, 2981 OZ) – firma jako soutěžitel může žalovat na zdržení při vyvolání nebezpečí záměny. Zbývají 2 měsíce dvanáctiměsíční ochranné lhůty (§ 6 odst. 2 ZPV; čl. 8 odst. 2 nařízení) k přihlášce (ÚPV nebo EUIPO), kterou musí podat ten, kdo má právo – grafik, nebo firma po převodu. TYPICKÁ CHYBA: „bez zápisu nic“ a naopak „design je automaticky náš“.</a:t>
            </a:r>
          </a:p>
          <a:p/>
          <a:p>
            <a:r>
              <a:rPr lang="cs-CZ"/>
              <a:t>OTÁZKA K DISKUSI: „Změnilo by se něco, kdyby jednatel na e-mail odpověděl ‚super, jdeme do toho‘?“ OČEKÁVANÁ ODPOVĚĎ: Neformální souhlas lze vykládat jako uplatnění práva (zákon nepředepisuje formu uplatnění výslovně, jen vyrozumění musí být písemné) – právo by zůstalo firmě a grafikovi by vznikl nárok na odměnu (§ 13 odst. 4); pro právní jistotu má být uplatnění písemné a výslovné.</a:t>
            </a:r>
          </a:p>
          <a:p/>
          <a:p>
            <a:r>
              <a:rPr lang="cs-CZ"/>
              <a:t>ZÁVĚR: Samostudium a přípravu na lekci 7 uvádí rámeček na snímku; stav pramenů, citace a literatura následují.</a:t>
            </a:r>
          </a:p>
          <a:p/>
          <a:p>
            <a:r>
              <a:rPr lang="cs-CZ"/>
              <a:t>ZDROJE: Zákon č. 207/2000 Sb., o ochraně průmyslových vzorů, § 1–19, 23–27, 30–38, znění od 1. 2. 2022 (bez pozdějších novel; k 28. 9. 2026 není v e-Sbírce vyhlášena novela transponující směrnici (EU) 2024/2823) – https://e-sbirka.gov.cz/sb/2000/207; Nařízení Evropského parlamentu a Rady (EU) 2026/715 ze dne 11. 3. 2026 o průmyslových vzorech Evropské unie (kodifikované znění; Úř. věst. L, 2026/715, 30. 3. 2026; v platnosti od 1. 7. 2026; čl. 163 zrušil nařízení Rady (ES) č. 6/2002, odkazy na ně se čtou podle srovnávací tabulky v příloze III), čl. 1, 4, 8, 9, 12, 13, 14, 15, 18, 20, 22, 23 (dříve čl. 1, 3, 7, 8, 11, 12, 14, 15, 18, 19, 20a, 21 nařízení č. 6/2002) – https://eur-lex.europa.eu/legal-content/CS/TXT/?uri=CELEX:32026R0715; Zákon č. 121/2000 Sb., autorský zákon, znění od 1. 7. 2025 – https://e-sbirka.gov.cz/sb/2000/121; Zákon č. 89/2012 Sb., občanský zákoník, znění od 1. 1. 2026 – https://e-sbirka.gov.cz/sb/2012/89</a:t>
            </a:r>
          </a:p>
          <a:p/>
          <a:p>
            <a:r>
              <a:rPr lang="cs-CZ"/>
              <a:t>K PRAMENŮM: Předpisy citovány ve znění k 28. 9. 2026 (ZPV od 1. 2. 2022; nařízení (EU) 2026/715 – kodifikované znění, které od 1. 7. 2026 nahradilo nařízení (ES) č. 6/2002; směrnice 2024/2823 přijata, transpozice do 9. 12. 2027 – česká novela dosud nevyhlášena). Články nařízení jsou citovány podle nového číslování; převod je v poznámkách ke snímku 8. Judikatura SDEU podle výroků (EUR-Lex); rozhodnutí NS podle databáze NS. Literatura: Jakl 2017 (systematika průmyslových práv); Srstka 2019 k souběhu s autorským právem.</a:t>
            </a:r>
          </a:p>
          <a:p/>
          <a:p>
            <a:r>
              <a:rPr lang="cs-CZ"/>
              <a:t>ZKRATKY UŽITÉ NA SNÍMCÍCH: AZ – zákon č. 121/2000 Sb., autorský zákon; ZPV – zákon č. 207/2000 Sb., o ochraně průmyslových vzorů; OZ – zákon č. 89/2012 Sb., občanský zákoník; ZP – zákon č. 262/2006 Sb., zákoník práce; ÚPV – Úřad průmyslového vlastnictví; EUIPO – Úřad Evropské unie pro duševní vlastnictví; SDEU – Soudní dvůr Evropské unie; NS – Nejvyšší soud; DPP / DPČ – dohoda o provedení práce / dohoda o pracovní činnosti; OSVČ – osoba samostatně výdělečně činná; GUI – grafické uživatelské rozhraní; NDA – dohoda o mlčenlivosti (non-disclosure agreement); EHP – Evropský hospodářský prostor.</a:t>
            </a:r>
          </a:p>
          <a:p/>
          <a:p>
            <a:r>
              <a:rPr lang="cs-CZ"/>
              <a:t>ÚPLNÉ CITACE JUDIKATURY SDEU A EPO:</a:t>
            </a:r>
          </a:p>
          <a:p>
            <a:r>
              <a:rPr lang="cs-CZ"/>
              <a:t>– SDEU, rozsudek ze dne 2. 7. 2009, C-32/08, FEIA v. Cul de Sac Espacio Creativo a Acierta Product &amp; Position, ECLI:EU:C:2009:418 – https://eur-lex.europa.eu/legal-content/CS/TXT/?uri=CELEX:62008CJ0032</a:t>
            </a:r>
          </a:p>
          <a:p>
            <a:r>
              <a:rPr lang="cs-CZ"/>
              <a:t>– SDEU, rozsudek ze dne 13. 2. 2014, C-479/12, H. Gautzsch Großhandel v. Münchener Boulevard Möbel Joseph Duna, ECLI:EU:C:2014:75 – https://eur-lex.europa.eu/legal-content/CS/TXT/?uri=CELEX:62012CJ0479</a:t>
            </a:r>
          </a:p>
          <a:p>
            <a:r>
              <a:rPr lang="cs-CZ"/>
              <a:t>– SDEU, rozsudek ze dne 20. 10. 2011, C-281/10 P, PepsiCo v. Grupo Promer Mon Graphic, ECLI:EU:C:2011:679, body 53 a 59 (pojem informovaného uživatele) – https://eur-lex.europa.eu/legal-content/CS/TXT/?uri=CELEX:62010CJ0281</a:t>
            </a:r>
          </a:p>
          <a:p>
            <a:r>
              <a:rPr lang="cs-CZ"/>
              <a:t>– SDEU, rozsudek ze dne 19. 6. 2014, C-345/13, Karen Millen Fashions v. Dunnes Stores, ECLI:EU:C:2014:2013 – https://eur-lex.europa.eu/legal-content/CS/TXT/?uri=CELEX:62013CJ0345</a:t>
            </a:r>
          </a:p>
          <a:p>
            <a:r>
              <a:rPr lang="cs-CZ"/>
              <a:t>– SDEU, rozsudek ze dne 28. 10. 2021, C-123/20, Ferrari SpA v. Mansory Design &amp; Holding, ECLI:EU:C:2021:889 – https://eur-lex.europa.eu/legal-content/CS/TXT/?uri=CELEX:62020CJ0123</a:t>
            </a:r>
          </a:p>
          <a:p>
            <a:r>
              <a:rPr lang="cs-CZ"/>
              <a:t>– SDEU, rozsudek ze dne 12. 9. 2019, C-683/17, Cofemel – Sociedade de Vestuário SA v. G-Star Raw CV, ECLI:EU:C:2019:721 – https://eur-lex.europa.eu/legal-content/CS/TXT/?uri=CELEX:62017CJ0683</a:t>
            </a:r>
          </a:p>
          <a:p>
            <a:r>
              <a:rPr lang="cs-CZ"/>
              <a:t>– SDEU, rozsudek ze dne 11. 6. 2020, C-833/18, Brompton Bicycle, ECLI:EU:C:2020:461 – https://eur-lex.europa.eu/legal-content/CS/TXT/?uri=CELEX:62018CJ0833</a:t>
            </a:r>
          </a:p>
          <a:p>
            <a:r>
              <a:rPr lang="cs-CZ"/>
              <a:t>– SDEU, rozsudek ze dne 4. 12. 2025, spojené věci C-580/23 a C-795/23, Mio a konektra (USM Haller), ECLI:EU:C:2025:941 – https://eur-lex.europa.eu/legal-content/CS/TXT/?uri=CELEX:62023CJ0580</a:t>
            </a:r>
          </a:p>
          <a:p>
            <a:r>
              <a:rPr lang="cs-CZ"/>
              <a:t>– SDEU, rozsudek ze dne 24. 10. 2024, C-227/23, Kwantum Nederland a Kwantum België, ECLI:EU:C:2024:914 – https://eur-lex.europa.eu/legal-content/CS/TXT/?uri=CELEX:62023CJ0227</a:t>
            </a:r>
          </a:p>
          <a:p/>
          <a:p>
            <a:r>
              <a:rPr lang="cs-CZ"/>
              <a:t>LITERATURA K SAMOSTUDIU:</a:t>
            </a:r>
          </a:p>
          <a:p>
            <a:r>
              <a:rPr lang="cs-CZ"/>
              <a:t>– JAKL, L. Duševní vlastnictví a jeho právní ochrana. 2. vyd. Praha: Metropolitan University Prague Press, 2017.</a:t>
            </a:r>
          </a:p>
          <a:p>
            <a:r>
              <a:rPr lang="cs-CZ"/>
              <a:t>– SRSTKA, J. a kol. Autorské právo a práva související. 2. vyd. Praha: Leges, 2019.</a:t>
            </a:r>
          </a:p>
          <a:p>
            <a:r>
              <a:rPr lang="cs-CZ"/>
              <a:t>(Bibliografické údaje literatury převzaty z charakteristiky předmětu; obsah publikací nebyl v této lekci citován.)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1"/>
        </a:solidFill>
        <a:effectLst/>
      </p:bgPr>
    </p:bg>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91540E11-6C50-40B5-ED84-651C0E2EBF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96" y="0"/>
            <a:ext cx="12272394" cy="6858000"/>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2048376"/>
            <a:ext cx="9144000" cy="2387600"/>
          </a:xfrm>
        </p:spPr>
        <p:txBody>
          <a:bodyPr anchor="b">
            <a:normAutofit/>
          </a:bodyPr>
          <a:lstStyle>
            <a:lvl1pPr algn="l">
              <a:defRPr sz="3300">
                <a:solidFill>
                  <a:schemeClr val="bg1"/>
                </a:solidFill>
              </a:defRPr>
            </a:lvl1pPr>
          </a:lstStyle>
          <a:p>
            <a:r>
              <a:rPr lang="cs-CZ" dirty="0"/>
              <a:t>Kliknutím lze upravit styl.</a:t>
            </a:r>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4712599"/>
            <a:ext cx="9144000" cy="11294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10" name="Obrázek 9" descr="Obsah obrázku Písmo, Grafika, text, grafický design&#10;&#10;Popis byl vytvořen automaticky">
            <a:extLst>
              <a:ext uri="{FF2B5EF4-FFF2-40B4-BE49-F238E27FC236}">
                <a16:creationId xmlns:a16="http://schemas.microsoft.com/office/drawing/2014/main" id="{4917296F-2561-2C95-0483-5A5B579659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0079" y="678863"/>
            <a:ext cx="3430380" cy="707025"/>
          </a:xfrm>
          <a:prstGeom prst="rect">
            <a:avLst/>
          </a:prstGeom>
        </p:spPr>
      </p:pic>
    </p:spTree>
    <p:extLst>
      <p:ext uri="{BB962C8B-B14F-4D97-AF65-F5344CB8AC3E}">
        <p14:creationId xmlns:p14="http://schemas.microsoft.com/office/powerpoint/2010/main" val="67298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ředěl 1">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pic>
        <p:nvPicPr>
          <p:cNvPr id="4" name="Obrázek 3">
            <a:extLst>
              <a:ext uri="{FF2B5EF4-FFF2-40B4-BE49-F238E27FC236}">
                <a16:creationId xmlns:a16="http://schemas.microsoft.com/office/drawing/2014/main" id="{D3CF39BF-5858-1FA2-AE20-3D366354171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50802" y="6275382"/>
            <a:ext cx="1370861" cy="282953"/>
          </a:xfrm>
          <a:prstGeom prst="rect">
            <a:avLst/>
          </a:prstGeom>
        </p:spPr>
      </p:pic>
    </p:spTree>
    <p:extLst>
      <p:ext uri="{BB962C8B-B14F-4D97-AF65-F5344CB8AC3E}">
        <p14:creationId xmlns:p14="http://schemas.microsoft.com/office/powerpoint/2010/main" val="1655029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ředěl 2">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pic>
        <p:nvPicPr>
          <p:cNvPr id="3" name="Obrázek 2">
            <a:extLst>
              <a:ext uri="{FF2B5EF4-FFF2-40B4-BE49-F238E27FC236}">
                <a16:creationId xmlns:a16="http://schemas.microsoft.com/office/drawing/2014/main" id="{5ACBBC27-DDEA-6C5A-8ACF-67EDD56D84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8262"/>
            <a:ext cx="1370861" cy="282953"/>
          </a:xfrm>
          <a:prstGeom prst="rect">
            <a:avLst/>
          </a:prstGeom>
        </p:spPr>
      </p:pic>
    </p:spTree>
    <p:extLst>
      <p:ext uri="{BB962C8B-B14F-4D97-AF65-F5344CB8AC3E}">
        <p14:creationId xmlns:p14="http://schemas.microsoft.com/office/powerpoint/2010/main" val="3251615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Závěr">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692776"/>
            <a:ext cx="9144000" cy="1304424"/>
          </a:xfrm>
        </p:spPr>
        <p:txBody>
          <a:bodyPr anchor="t">
            <a:normAutofit/>
          </a:bodyPr>
          <a:lstStyle>
            <a:lvl1pPr algn="l">
              <a:defRPr sz="3300">
                <a:solidFill>
                  <a:schemeClr val="bg1"/>
                </a:solidFill>
              </a:defRPr>
            </a:lvl1pPr>
          </a:lstStyle>
          <a:p>
            <a:r>
              <a:rPr lang="cs-CZ" dirty="0"/>
              <a:t>Kliknutím lze upravit styl.</a:t>
            </a:r>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3848999"/>
            <a:ext cx="9144000" cy="8246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5" name="Obrázek 4">
            <a:extLst>
              <a:ext uri="{FF2B5EF4-FFF2-40B4-BE49-F238E27FC236}">
                <a16:creationId xmlns:a16="http://schemas.microsoft.com/office/drawing/2014/main" id="{EB2BB669-96AF-C460-0644-D9B33EBD9D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8262"/>
            <a:ext cx="1370861" cy="282953"/>
          </a:xfrm>
          <a:prstGeom prst="rect">
            <a:avLst/>
          </a:prstGeom>
        </p:spPr>
      </p:pic>
    </p:spTree>
    <p:extLst>
      <p:ext uri="{BB962C8B-B14F-4D97-AF65-F5344CB8AC3E}">
        <p14:creationId xmlns:p14="http://schemas.microsoft.com/office/powerpoint/2010/main" val="113429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pic>
        <p:nvPicPr>
          <p:cNvPr id="13" name="Obrázek 12">
            <a:extLst>
              <a:ext uri="{FF2B5EF4-FFF2-40B4-BE49-F238E27FC236}">
                <a16:creationId xmlns:a16="http://schemas.microsoft.com/office/drawing/2014/main" id="{78885C40-6A50-FFD6-B978-4E000D35B9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Tree>
    <p:extLst>
      <p:ext uri="{BB962C8B-B14F-4D97-AF65-F5344CB8AC3E}">
        <p14:creationId xmlns:p14="http://schemas.microsoft.com/office/powerpoint/2010/main" val="1742429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Nadpis a obsah 2">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lvl1pPr marL="0" indent="0">
              <a:lnSpc>
                <a:spcPct val="100000"/>
              </a:lnSpc>
              <a:buFontTx/>
              <a:buNone/>
              <a:defRPr/>
            </a:lvl1pPr>
            <a:lvl2pPr marL="0" indent="0">
              <a:lnSpc>
                <a:spcPct val="100000"/>
              </a:lnSpc>
              <a:spcBef>
                <a:spcPts val="800"/>
              </a:spcBef>
              <a:buNone/>
              <a:defRPr/>
            </a:lvl2pPr>
            <a:lvl3pPr marL="177800" indent="-177800">
              <a:lnSpc>
                <a:spcPct val="100000"/>
              </a:lnSpc>
              <a:defRPr/>
            </a:lvl3pPr>
            <a:lvl4pPr marL="355600" indent="-177800">
              <a:lnSpc>
                <a:spcPct val="100000"/>
              </a:lnSpc>
              <a:defRPr/>
            </a:lvl4pPr>
            <a:lvl5pPr marL="533400" indent="-177800">
              <a:lnSpc>
                <a:spcPct val="100000"/>
              </a:lnSpc>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7" name="Obrázek 6">
            <a:extLst>
              <a:ext uri="{FF2B5EF4-FFF2-40B4-BE49-F238E27FC236}">
                <a16:creationId xmlns:a16="http://schemas.microsoft.com/office/drawing/2014/main" id="{43564D70-284F-88A1-FC08-29E63F8319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8" name="Zástupný symbol pro zápatí 4">
            <a:extLst>
              <a:ext uri="{FF2B5EF4-FFF2-40B4-BE49-F238E27FC236}">
                <a16:creationId xmlns:a16="http://schemas.microsoft.com/office/drawing/2014/main" id="{B1E62B60-5FB1-9381-00CF-C665EB008B39}"/>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D7E0B353-40A5-48F9-C049-D884C8120556}"/>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240907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8" name="Obrázek 7">
            <a:extLst>
              <a:ext uri="{FF2B5EF4-FFF2-40B4-BE49-F238E27FC236}">
                <a16:creationId xmlns:a16="http://schemas.microsoft.com/office/drawing/2014/main" id="{9BF45EE8-2365-24C4-6E7D-F72C293DBA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9" name="Zástupný symbol pro zápatí 4">
            <a:extLst>
              <a:ext uri="{FF2B5EF4-FFF2-40B4-BE49-F238E27FC236}">
                <a16:creationId xmlns:a16="http://schemas.microsoft.com/office/drawing/2014/main" id="{77ECF020-D996-697F-4779-13801850A6BC}"/>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D1159978-FAB9-CBE7-228C-DA9796E0DA3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815676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8" name="Obrázek 7">
            <a:extLst>
              <a:ext uri="{FF2B5EF4-FFF2-40B4-BE49-F238E27FC236}">
                <a16:creationId xmlns:a16="http://schemas.microsoft.com/office/drawing/2014/main" id="{8CCBA954-9BEE-4D3C-C0ED-19047D66F1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9" name="Zástupný symbol pro zápatí 4">
            <a:extLst>
              <a:ext uri="{FF2B5EF4-FFF2-40B4-BE49-F238E27FC236}">
                <a16:creationId xmlns:a16="http://schemas.microsoft.com/office/drawing/2014/main" id="{406CC1D3-5C60-B944-EDE9-263819023011}"/>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0D240CD1-21EB-CFB6-BC30-937FEEEB1F36}"/>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26902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Obrázek a popis">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8" y="647700"/>
            <a:ext cx="8331201" cy="5529263"/>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9271000" y="1825625"/>
            <a:ext cx="2374900" cy="4351338"/>
          </a:xfrm>
        </p:spPr>
        <p:txBody>
          <a:bodyPr anchor="b">
            <a:normAutofit/>
          </a:bodyPr>
          <a:lstStyle>
            <a:lvl1pPr marL="0" indent="0">
              <a:buNone/>
              <a:defRPr sz="1500" b="0"/>
            </a:lvl1pPr>
            <a:lvl2pPr marL="0" indent="0">
              <a:buNone/>
              <a:defRPr sz="1500"/>
            </a:lvl2pPr>
            <a:lvl3pPr marL="176400" indent="-176400">
              <a:defRPr sz="1500"/>
            </a:lvl3pPr>
            <a:lvl4pPr marL="356400" indent="-176400">
              <a:defRPr sz="1500"/>
            </a:lvl4pPr>
            <a:lvl5pPr marL="532800" indent="-176400">
              <a:defRPr sz="1500"/>
            </a:lvl5pPr>
          </a:lstStyle>
          <a:p>
            <a:pPr lvl="0"/>
            <a:r>
              <a:rPr lang="cs-CZ"/>
              <a:t>Po kliknutí můžete upravovat styly textu v předloze.</a:t>
            </a:r>
          </a:p>
        </p:txBody>
      </p:sp>
      <p:pic>
        <p:nvPicPr>
          <p:cNvPr id="5" name="Obrázek 4">
            <a:extLst>
              <a:ext uri="{FF2B5EF4-FFF2-40B4-BE49-F238E27FC236}">
                <a16:creationId xmlns:a16="http://schemas.microsoft.com/office/drawing/2014/main" id="{18ECC450-B476-55C6-13E7-241DFDEEE9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78818" y="6456560"/>
            <a:ext cx="1370861" cy="286357"/>
          </a:xfrm>
          <a:prstGeom prst="rect">
            <a:avLst/>
          </a:prstGeom>
        </p:spPr>
      </p:pic>
      <p:sp>
        <p:nvSpPr>
          <p:cNvPr id="8" name="Zástupný symbol pro zápatí 4">
            <a:extLst>
              <a:ext uri="{FF2B5EF4-FFF2-40B4-BE49-F238E27FC236}">
                <a16:creationId xmlns:a16="http://schemas.microsoft.com/office/drawing/2014/main" id="{F0E1EB24-A4FD-400D-F98D-FB4FA830495F}"/>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5C645297-7913-9A99-1FD0-28864B28167D}"/>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5465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itát">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2847975" y="1485900"/>
            <a:ext cx="6477000" cy="4643438"/>
          </a:xfrm>
        </p:spPr>
        <p:txBody>
          <a:bodyPr/>
          <a:lstStyle>
            <a:lvl1pPr marL="0" indent="0">
              <a:lnSpc>
                <a:spcPct val="108000"/>
              </a:lnSpc>
              <a:buNone/>
              <a:defRPr/>
            </a:lvl1pPr>
            <a:lvl2pPr marL="0" indent="0">
              <a:buNone/>
              <a:defRPr sz="1700">
                <a:solidFill>
                  <a:schemeClr val="accent1"/>
                </a:solidFill>
              </a:defRPr>
            </a:lvl2pPr>
            <a:lvl3pPr marL="0" indent="0">
              <a:buNone/>
              <a:defRPr sz="1700"/>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p:txBody>
      </p:sp>
      <p:pic>
        <p:nvPicPr>
          <p:cNvPr id="5" name="Obrázek 4">
            <a:extLst>
              <a:ext uri="{FF2B5EF4-FFF2-40B4-BE49-F238E27FC236}">
                <a16:creationId xmlns:a16="http://schemas.microsoft.com/office/drawing/2014/main" id="{E6896127-A932-05AF-19AA-A3EF7B493D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9" name="Zástupný symbol pro zápatí 4">
            <a:extLst>
              <a:ext uri="{FF2B5EF4-FFF2-40B4-BE49-F238E27FC236}">
                <a16:creationId xmlns:a16="http://schemas.microsoft.com/office/drawing/2014/main" id="{3090B9CC-DBE2-DF80-DD04-267F4BDD318B}"/>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201E28EC-073B-84AF-FF8E-979B5D3D62F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49589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ABA3B-E3F6-9A92-9135-4EE08586C3C6}"/>
              </a:ext>
            </a:extLst>
          </p:cNvPr>
          <p:cNvSpPr>
            <a:spLocks noGrp="1"/>
          </p:cNvSpPr>
          <p:nvPr>
            <p:ph type="title"/>
          </p:nvPr>
        </p:nvSpPr>
        <p:spPr/>
        <p:txBody>
          <a:bodyPr/>
          <a:lstStyle/>
          <a:p>
            <a:r>
              <a:rPr lang="cs-CZ"/>
              <a:t>Kliknutím lze upravit styl.</a:t>
            </a:r>
          </a:p>
        </p:txBody>
      </p:sp>
      <p:pic>
        <p:nvPicPr>
          <p:cNvPr id="7" name="Obrázek 6">
            <a:extLst>
              <a:ext uri="{FF2B5EF4-FFF2-40B4-BE49-F238E27FC236}">
                <a16:creationId xmlns:a16="http://schemas.microsoft.com/office/drawing/2014/main" id="{A812DFB0-A8C7-0073-6389-FF363AEF1D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8" name="Zástupný symbol pro zápatí 4">
            <a:extLst>
              <a:ext uri="{FF2B5EF4-FFF2-40B4-BE49-F238E27FC236}">
                <a16:creationId xmlns:a16="http://schemas.microsoft.com/office/drawing/2014/main" id="{011D1AA5-5182-C810-225E-97E45E4FDB17}"/>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BFC91CA1-2364-05B0-0F04-690A1C5B007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224423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9438A86-4A25-73CF-7171-B61A241DD7A7}"/>
              </a:ext>
            </a:extLst>
          </p:cNvPr>
          <p:cNvSpPr>
            <a:spLocks noGrp="1"/>
          </p:cNvSpPr>
          <p:nvPr>
            <p:ph type="dt" sz="half" idx="10"/>
          </p:nvPr>
        </p:nvSpPr>
        <p:spPr>
          <a:xfrm>
            <a:off x="838200" y="5925276"/>
            <a:ext cx="2743200" cy="365125"/>
          </a:xfrm>
          <a:prstGeom prst="rect">
            <a:avLst/>
          </a:prstGeom>
        </p:spPr>
        <p:txBody>
          <a:bodyPr/>
          <a:lstStyle/>
          <a:p>
            <a:fld id="{1A945517-90B0-4E61-B5DD-AC2B75BAD2CB}" type="datetime1">
              <a:rPr lang="cs-CZ" smtClean="0"/>
              <a:t>24.01.2025</a:t>
            </a:fld>
            <a:endParaRPr lang="cs-CZ"/>
          </a:p>
        </p:txBody>
      </p:sp>
      <p:pic>
        <p:nvPicPr>
          <p:cNvPr id="5" name="Obrázek 4">
            <a:extLst>
              <a:ext uri="{FF2B5EF4-FFF2-40B4-BE49-F238E27FC236}">
                <a16:creationId xmlns:a16="http://schemas.microsoft.com/office/drawing/2014/main" id="{501D3696-2239-C380-C5DC-7A40F1D88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6" name="Zástupný symbol pro zápatí 4">
            <a:extLst>
              <a:ext uri="{FF2B5EF4-FFF2-40B4-BE49-F238E27FC236}">
                <a16:creationId xmlns:a16="http://schemas.microsoft.com/office/drawing/2014/main" id="{CA22F0A3-7A6F-26D0-F7E4-38F90D636C4D}"/>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7" name="Zástupný symbol pro číslo snímku 5">
            <a:extLst>
              <a:ext uri="{FF2B5EF4-FFF2-40B4-BE49-F238E27FC236}">
                <a16:creationId xmlns:a16="http://schemas.microsoft.com/office/drawing/2014/main" id="{70A463D7-59BA-DD1A-EE96-881BA846FA04}"/>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8749060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1818620-6694-CE30-09D5-0385EC1EA19F}"/>
              </a:ext>
            </a:extLst>
          </p:cNvPr>
          <p:cNvSpPr>
            <a:spLocks noGrp="1"/>
          </p:cNvSpPr>
          <p:nvPr>
            <p:ph type="title"/>
          </p:nvPr>
        </p:nvSpPr>
        <p:spPr>
          <a:xfrm>
            <a:off x="647699" y="717550"/>
            <a:ext cx="10706099" cy="867861"/>
          </a:xfrm>
          <a:prstGeom prst="rect">
            <a:avLst/>
          </a:prstGeom>
        </p:spPr>
        <p:txBody>
          <a:bodyPr vert="horz" lIns="0" tIns="0" rIns="0" bIns="0" rtlCol="0" anchor="t">
            <a:normAutofit/>
          </a:bodyPr>
          <a:lstStyle/>
          <a:p>
            <a:r>
              <a:rPr lang="cs-CZ" dirty="0"/>
              <a:t>Kliknutím lze upravit styl.</a:t>
            </a:r>
          </a:p>
        </p:txBody>
      </p:sp>
      <p:sp>
        <p:nvSpPr>
          <p:cNvPr id="3" name="Zástupný text 2">
            <a:extLst>
              <a:ext uri="{FF2B5EF4-FFF2-40B4-BE49-F238E27FC236}">
                <a16:creationId xmlns:a16="http://schemas.microsoft.com/office/drawing/2014/main" id="{4A359F36-CC92-C5E0-1D93-EB04F26AAC30}"/>
              </a:ext>
            </a:extLst>
          </p:cNvPr>
          <p:cNvSpPr>
            <a:spLocks noGrp="1"/>
          </p:cNvSpPr>
          <p:nvPr>
            <p:ph type="body" idx="1"/>
          </p:nvPr>
        </p:nvSpPr>
        <p:spPr>
          <a:xfrm>
            <a:off x="647700" y="1825625"/>
            <a:ext cx="10706100" cy="4351338"/>
          </a:xfrm>
          <a:prstGeom prst="rect">
            <a:avLst/>
          </a:prstGeom>
        </p:spPr>
        <p:txBody>
          <a:bodyPr vert="horz" lIns="0" tIns="0" rIns="0" bIns="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DD416615-ACE9-1166-FF1A-B39597AF460A}"/>
              </a:ext>
            </a:extLst>
          </p:cNvPr>
          <p:cNvSpPr>
            <a:spLocks noGrp="1"/>
          </p:cNvSpPr>
          <p:nvPr>
            <p:ph type="ftr" sz="quarter" idx="3"/>
          </p:nvPr>
        </p:nvSpPr>
        <p:spPr>
          <a:xfrm>
            <a:off x="411162" y="6417177"/>
            <a:ext cx="10942637" cy="365125"/>
          </a:xfrm>
          <a:prstGeom prst="rect">
            <a:avLst/>
          </a:prstGeom>
        </p:spPr>
        <p:txBody>
          <a:bodyPr vert="horz" lIns="0" tIns="0" rIns="0" bIns="0" rtlCol="0" anchor="ctr"/>
          <a:lstStyle>
            <a:lvl1pPr algn="l">
              <a:defRPr sz="1100">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762E3233-1704-433C-8B0E-4C03A48D495B}"/>
              </a:ext>
            </a:extLst>
          </p:cNvPr>
          <p:cNvSpPr>
            <a:spLocks noGrp="1"/>
          </p:cNvSpPr>
          <p:nvPr>
            <p:ph type="sldNum" sz="quarter" idx="4"/>
          </p:nvPr>
        </p:nvSpPr>
        <p:spPr>
          <a:xfrm>
            <a:off x="101600" y="6420491"/>
            <a:ext cx="272435" cy="365125"/>
          </a:xfrm>
          <a:prstGeom prst="rect">
            <a:avLst/>
          </a:prstGeom>
        </p:spPr>
        <p:txBody>
          <a:bodyPr vert="horz" lIns="0" tIns="0" rIns="0" bIns="0" rtlCol="0" anchor="ctr"/>
          <a:lstStyle>
            <a:lvl1pPr algn="r">
              <a:defRPr sz="1100" b="1">
                <a:solidFill>
                  <a:schemeClr val="accent3"/>
                </a:solidFill>
              </a:defRPr>
            </a:lvl1pPr>
          </a:lstStyle>
          <a:p>
            <a:fld id="{5E608FB1-680A-4E9D-A95E-8C4CFA1B47E3}" type="slidenum">
              <a:rPr lang="cs-CZ" smtClean="0"/>
              <a:pPr/>
              <a:t>‹#›</a:t>
            </a:fld>
            <a:endParaRPr lang="cs-CZ" dirty="0"/>
          </a:p>
        </p:txBody>
      </p:sp>
      <p:sp>
        <p:nvSpPr>
          <p:cNvPr id="33" name="TextovéPole 32">
            <a:extLst>
              <a:ext uri="{FF2B5EF4-FFF2-40B4-BE49-F238E27FC236}">
                <a16:creationId xmlns:a16="http://schemas.microsoft.com/office/drawing/2014/main" id="{B52155B1-7D35-8CBF-21B4-8799EABA85C0}"/>
              </a:ext>
            </a:extLst>
          </p:cNvPr>
          <p:cNvSpPr txBox="1"/>
          <p:nvPr userDrawn="1"/>
        </p:nvSpPr>
        <p:spPr>
          <a:xfrm>
            <a:off x="337165" y="6498434"/>
            <a:ext cx="36870" cy="169277"/>
          </a:xfrm>
          <a:prstGeom prst="rect">
            <a:avLst/>
          </a:prstGeom>
          <a:noFill/>
        </p:spPr>
        <p:txBody>
          <a:bodyPr wrap="none" lIns="0" tIns="0" rIns="0" bIns="0" rtlCol="0">
            <a:spAutoFit/>
          </a:bodyPr>
          <a:lstStyle/>
          <a:p>
            <a:r>
              <a:rPr lang="cs-CZ" sz="1100" dirty="0">
                <a:solidFill>
                  <a:schemeClr val="tx2"/>
                </a:solidFill>
              </a:rPr>
              <a:t>|</a:t>
            </a:r>
          </a:p>
        </p:txBody>
      </p:sp>
    </p:spTree>
    <p:extLst>
      <p:ext uri="{BB962C8B-B14F-4D97-AF65-F5344CB8AC3E}">
        <p14:creationId xmlns:p14="http://schemas.microsoft.com/office/powerpoint/2010/main" val="1033977603"/>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50" r:id="rId5"/>
    <p:sldLayoutId id="2147483660" r:id="rId6"/>
    <p:sldLayoutId id="2147483652" r:id="rId7"/>
    <p:sldLayoutId id="2147483661" r:id="rId8"/>
    <p:sldLayoutId id="2147483662" r:id="rId9"/>
    <p:sldLayoutId id="2147483663" r:id="rId10"/>
    <p:sldLayoutId id="2147483654" r:id="rId11"/>
    <p:sldLayoutId id="2147483655" r:id="rId12"/>
  </p:sldLayoutIdLst>
  <p:hf hdr="0" dt="0"/>
  <p:txStyles>
    <p:titleStyle>
      <a:lvl1pPr algn="l" defTabSz="914400" rtl="0" eaLnBrk="1" latinLnBrk="0" hangingPunct="1">
        <a:lnSpc>
          <a:spcPct val="90000"/>
        </a:lnSpc>
        <a:spcBef>
          <a:spcPct val="0"/>
        </a:spcBef>
        <a:buNone/>
        <a:defRPr sz="3100" kern="1200" cap="all" baseline="0">
          <a:solidFill>
            <a:schemeClr val="accent1"/>
          </a:solidFill>
          <a:latin typeface="+mj-lt"/>
          <a:ea typeface="+mj-ea"/>
          <a:cs typeface="+mj-cs"/>
        </a:defRPr>
      </a:lvl1pPr>
    </p:titleStyle>
    <p:bodyStyle>
      <a:lvl1pPr marL="266700" indent="-266700" algn="l" defTabSz="914400" rtl="0" eaLnBrk="1" latinLnBrk="0" hangingPunct="1">
        <a:lnSpc>
          <a:spcPct val="100000"/>
        </a:lnSpc>
        <a:spcBef>
          <a:spcPts val="1000"/>
        </a:spcBef>
        <a:buFont typeface="Arial" panose="020B0604020202020204" pitchFamily="34" charset="0"/>
        <a:buChar char="•"/>
        <a:defRPr sz="2200" b="1" kern="1200">
          <a:solidFill>
            <a:schemeClr val="accent2"/>
          </a:solidFill>
          <a:latin typeface="+mn-lt"/>
          <a:ea typeface="+mn-ea"/>
          <a:cs typeface="+mn-cs"/>
        </a:defRPr>
      </a:lvl1pPr>
      <a:lvl2pPr marL="542925" indent="-276225"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buFont typeface="Arial" panose="020B0604020202020204" pitchFamily="34" charset="0"/>
        <a:buChar char="•"/>
        <a:defRPr sz="1700" kern="1200">
          <a:solidFill>
            <a:schemeClr val="tx2"/>
          </a:solidFill>
          <a:latin typeface="+mn-lt"/>
          <a:ea typeface="+mn-ea"/>
          <a:cs typeface="+mn-cs"/>
        </a:defRPr>
      </a:lvl3pPr>
      <a:lvl4pPr marL="1076325" indent="-266700" algn="l" defTabSz="914400" rtl="0" eaLnBrk="1" latinLnBrk="0" hangingPunct="1">
        <a:lnSpc>
          <a:spcPct val="100000"/>
        </a:lnSpc>
        <a:spcBef>
          <a:spcPts val="1000"/>
        </a:spcBef>
        <a:buFont typeface="Arial" panose="020B0604020202020204" pitchFamily="34" charset="0"/>
        <a:buChar char="•"/>
        <a:defRPr sz="15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rPr lang="cs-CZ"/>
              <a:t>Duševní vlastnictví v pracovněprávních vztazích</a:t>
            </a:r>
          </a:p>
          <a:p>
            <a:r>
              <a:rPr sz="2200" lang="cs-CZ"/>
              <a:t>Lekce 6 · Průmyslové vzory: design v pracovním poměru, zaměstnanecký průmyslový vzor, vzor EU</a:t>
            </a:r>
          </a:p>
        </p:txBody>
      </p:sp>
      <p:sp>
        <p:nvSpPr>
          <p:cNvPr id="3" name="Subtitle 2"/>
          <p:cNvSpPr>
            <a:spLocks noGrp="1"/>
          </p:cNvSpPr>
          <p:nvPr>
            <p:ph type="subTitle" idx="1"/>
          </p:nvPr>
        </p:nvSpPr>
        <p:spPr/>
        <p:txBody>
          <a:bodyPr/>
          <a:lstStyle/>
          <a:p>
            <a:r>
              <a:rPr b="1" lang="cs-CZ"/>
              <a:t>JUDr. Ján Matejka, Ph.D.</a:t>
            </a:r>
          </a:p>
          <a:p>
            <a:r>
              <a:rPr sz="1200" lang="cs-CZ"/>
              <a:t>CEVRO Univerzita · 60 minut (úvodní situace, výklad, diskuse) · právní stav k 28. 9. 2026</a:t>
            </a:r>
          </a:p>
        </p:txBody>
      </p:sp>
      <p:sp>
        <p:nvSpPr>
          <p:cNvPr id="4" name="Datum"/>
          <p:cNvSpPr txBox="1"/>
          <p:nvPr/>
        </p:nvSpPr>
        <p:spPr>
          <a:xfrm>
            <a:off x="649288" y="5994401"/>
            <a:ext cx="1244600" cy="246221"/>
          </a:xfrm>
          <a:prstGeom prst="rect">
            <a:avLst/>
          </a:prstGeom>
          <a:noFill/>
        </p:spPr>
        <p:txBody>
          <a:bodyPr wrap="none" lIns="0" rIns="0" tIns="0" bIns="0">
            <a:spAutoFit/>
          </a:bodyPr>
          <a:lstStyle/>
          <a:p>
            <a:r>
              <a:rPr sz="1600">
                <a:solidFill>
                  <a:srgbClr val="FFFFFF"/>
                </a:solidFill>
              </a:rPr>
              <a:t>28 | 9 |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Cíle lekce: design jako předmět ochrany</a:t>
            </a:r>
          </a:p>
        </p:txBody>
      </p:sp>
      <p:sp>
        <p:nvSpPr>
          <p:cNvPr id="3" name="Content Placeholder 2"/>
          <p:cNvSpPr>
            <a:spLocks noGrp="1"/>
          </p:cNvSpPr>
          <p:nvPr>
            <p:ph idx="1"/>
          </p:nvPr>
        </p:nvSpPr>
        <p:spPr/>
        <p:txBody>
          <a:bodyPr wrap="square"/>
          <a:lstStyle/>
          <a:p>
            <a:pPr/>
            <a:r>
              <a:rPr lang="cs-CZ"/>
              <a:t>Po této lekci dokážete</a:t>
            </a:r>
          </a:p>
          <a:p>
            <a:pPr lvl="2"/>
            <a:r>
              <a:rPr sz="1600" b="1" lang="cs-CZ"/>
              <a:t>Vymezit</a:t>
            </a:r>
            <a:r>
              <a:rPr sz="1600" lang="cs-CZ"/>
              <a:t> průmyslový vzor a podmínky ochrany – novost, individuální povahu, ochrannou lhůtu, výluky (§ 2–9 ZPV; čl. 4–9 nařízení (EU) 2026/715)</a:t>
            </a:r>
          </a:p>
          <a:p>
            <a:pPr lvl="2"/>
            <a:r>
              <a:rPr sz="1600" b="1" lang="cs-CZ"/>
              <a:t>Rozlišit</a:t>
            </a:r>
            <a:r>
              <a:rPr sz="1600" lang="cs-CZ"/>
              <a:t> tři cesty ochrany designu (ÚPV, zapsaný a nezapsaný vzor EU) a souběh s autorským právem a nekalou soutěží</a:t>
            </a:r>
          </a:p>
          <a:p>
            <a:pPr lvl="2"/>
            <a:r>
              <a:rPr sz="1600" b="1" lang="cs-CZ"/>
              <a:t>Aplikovat</a:t>
            </a:r>
            <a:r>
              <a:rPr sz="1600" lang="cs-CZ"/>
              <a:t> zaměstnanecký průmyslový vzor (§ 13–14 ZPV): přechod práva, oznámení, tříměsíční lhůta, odměna – a srovnat jej s § 58 AZ a čl. 14 nařízení</a:t>
            </a:r>
          </a:p>
          <a:p>
            <a:pPr lvl="2"/>
            <a:r>
              <a:rPr sz="1600" b="1" lang="cs-CZ"/>
              <a:t>Vyřešit</a:t>
            </a:r>
            <a:r>
              <a:rPr sz="1600" lang="cs-CZ"/>
              <a:t> situace designérů: interní designér, externí studio, portfolio, sociální sítě, technicky podmíněné tvary</a:t>
            </a:r>
          </a:p>
          <a:p>
            <a:pPr lvl="1">
              <a:spcBef>
                <a:spcPts val="1400"/>
              </a:spcBef>
            </a:pPr>
            <a:r>
              <a:rPr sz="1500" lang="cs-CZ"/>
              <a:t>Dnes neřešíme užitné vzory a technická řešení (L8), tvarové ochranné známky (L7) ani mezinárodní zápis podrobně (L10).</a:t>
            </a:r>
          </a:p>
        </p:txBody>
      </p:sp>
      <p:sp>
        <p:nvSpPr>
          <p:cNvPr id="4" name="Zápatí"/>
          <p:cNvSpPr>
            <a:spLocks noGrp="1"/>
          </p:cNvSpPr>
          <p:nvPr>
            <p:ph type="ftr" sz="quarter" idx="11"/>
          </p:nvPr>
        </p:nvSpPr>
        <p:spPr/>
        <p:txBody>
          <a:bodyPr/>
          <a:lstStyle/>
          <a:p>
            <a:r>
              <a:rPr lang="cs-CZ"/>
              <a:t>Duševní vlastnictví v pracovněprávních vztazích | Lekce 6 | právní stav k 28. 9. 2026</a:t>
            </a:r>
          </a:p>
        </p:txBody>
      </p:sp>
      <p:sp>
        <p:nvSpPr>
          <p:cNvPr id="5" name="Číslo snímku"/>
          <p:cNvSpPr>
            <a:spLocks noGrp="1"/>
          </p:cNvSpPr>
          <p:nvPr>
            <p:ph type="sldNum" sz="quarter" idx="12"/>
          </p:nvPr>
        </p:nvSpPr>
        <p:spPr/>
        <p:txBody>
          <a:bodyPr/>
          <a:lstStyle/>
          <a:p>
            <a:fld id="{C5FB496C-C05F-40E3-BE6B-B010C2660666}"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Úvodní situace: držák na řídítka</a:t>
            </a:r>
          </a:p>
        </p:txBody>
      </p:sp>
      <p:sp>
        <p:nvSpPr>
          <p:cNvPr id="3" name="Content Placeholder 2"/>
          <p:cNvSpPr>
            <a:spLocks noGrp="1"/>
          </p:cNvSpPr>
          <p:nvPr>
            <p:ph idx="1"/>
          </p:nvPr>
        </p:nvSpPr>
        <p:spPr/>
        <p:txBody>
          <a:bodyPr wrap="square"/>
          <a:lstStyle/>
          <a:p>
            <a:pPr/>
            <a:r>
              <a:rPr lang="cs-CZ"/>
              <a:t>Softwarová firma (modelová situace)</a:t>
            </a:r>
          </a:p>
          <a:p>
            <a:pPr lvl="2"/>
            <a:r>
              <a:rPr lang="cs-CZ"/>
              <a:t>Grafik pracující pro firmu na DPČ navrhl tvar </a:t>
            </a:r>
            <a:r>
              <a:rPr lang="cs-CZ" b="1"/>
              <a:t>držáku telefonu na řídítka</a:t>
            </a:r>
            <a:r>
              <a:rPr lang="cs-CZ"/>
              <a:t>; před 10 měsíci jej zveřejnil ve svém portfoliu na designérském portálu</a:t>
            </a:r>
          </a:p>
          <a:p>
            <a:pPr lvl="2"/>
            <a:r>
              <a:rPr lang="cs-CZ"/>
              <a:t>Před 4 měsíci poslal rendering e-mailem jednateli – bez odpovědi; firma držák </a:t>
            </a:r>
            <a:r>
              <a:rPr lang="cs-CZ" b="1"/>
              <a:t>neregistrovala</a:t>
            </a:r>
            <a:r>
              <a:rPr lang="cs-CZ"/>
              <a:t> a na trhu se objevil držák konkurence se stejným tvarem</a:t>
            </a:r>
          </a:p>
          <a:p>
            <a:pPr lvl="2"/>
            <a:r>
              <a:rPr lang="cs-CZ"/>
              <a:t>Může se firma bránit? (a) ano – má zapsaný vzor · (b) ano – nezapsaný vzor EU · (c) ano – autorské právo · (d) ne – bez zápisu nic</a:t>
            </a:r>
          </a:p>
          <a:p>
            <a:pPr lvl="1">
              <a:spcBef>
                <a:spcPts val="1400"/>
              </a:spcBef>
            </a:pPr>
            <a:r>
              <a:rPr sz="1700" b="1" lang="cs-CZ"/>
              <a:t>Hlasujte; vrátíme se k tomu na konci.</a:t>
            </a:r>
          </a:p>
        </p:txBody>
      </p:sp>
      <p:sp>
        <p:nvSpPr>
          <p:cNvPr id="4" name="Zápatí"/>
          <p:cNvSpPr>
            <a:spLocks noGrp="1"/>
          </p:cNvSpPr>
          <p:nvPr>
            <p:ph type="ftr" sz="quarter" idx="11"/>
          </p:nvPr>
        </p:nvSpPr>
        <p:spPr/>
        <p:txBody>
          <a:bodyPr/>
          <a:lstStyle/>
          <a:p>
            <a:r>
              <a:rPr lang="cs-CZ"/>
              <a:t>Duševní vlastnictví v pracovněprávních vztazích | Lekce 6 | právní stav k 28. 9. 2026</a:t>
            </a:r>
          </a:p>
        </p:txBody>
      </p:sp>
      <p:sp>
        <p:nvSpPr>
          <p:cNvPr id="5" name="Číslo snímku"/>
          <p:cNvSpPr>
            <a:spLocks noGrp="1"/>
          </p:cNvSpPr>
          <p:nvPr>
            <p:ph type="sldNum" sz="quarter" idx="12"/>
          </p:nvPr>
        </p:nvSpPr>
        <p:spPr/>
        <p:txBody>
          <a:bodyPr/>
          <a:lstStyle/>
          <a:p>
            <a:fld id="{30E1EE5A-D347-4CF9-A58D-C3DFEDB58199}"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Pojem: vzhled výrobku, ne jeho funkce</a:t>
            </a:r>
          </a:p>
        </p:txBody>
      </p:sp>
      <p:sp>
        <p:nvSpPr>
          <p:cNvPr id="3" name="Zápatí"/>
          <p:cNvSpPr>
            <a:spLocks noGrp="1"/>
          </p:cNvSpPr>
          <p:nvPr>
            <p:ph type="ftr" sz="quarter" idx="11"/>
          </p:nvPr>
        </p:nvSpPr>
        <p:spPr/>
        <p:txBody>
          <a:bodyPr/>
          <a:lstStyle/>
          <a:p>
            <a:r>
              <a:rPr lang="cs-CZ"/>
              <a:t>Duševní vlastnictví v pracovněprávních vztazích | Lekce 6 | právní stav k 28. 9. 2026</a:t>
            </a:r>
          </a:p>
        </p:txBody>
      </p:sp>
      <p:sp>
        <p:nvSpPr>
          <p:cNvPr id="4" name="Číslo snímku"/>
          <p:cNvSpPr>
            <a:spLocks noGrp="1"/>
          </p:cNvSpPr>
          <p:nvPr>
            <p:ph type="sldNum" sz="quarter" idx="12"/>
          </p:nvPr>
        </p:nvSpPr>
        <p:spPr/>
        <p:txBody>
          <a:bodyPr/>
          <a:lstStyle/>
          <a:p>
            <a:fld id="{34B94748-78F4-4A69-BD65-7495755E04AB}"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6</a:t>
            </a:r>
          </a:p>
        </p:txBody>
      </p:sp>
      <p:sp>
        <p:nvSpPr>
          <p:cNvPr id="6" name="Blok"/>
          <p:cNvSpPr/>
          <p:nvPr/>
        </p:nvSpPr>
        <p:spPr>
          <a:xfrm>
            <a:off x="649224" y="1691640"/>
            <a:ext cx="5303520" cy="50292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300" b="1" lang="cs-CZ">
                <a:solidFill>
                  <a:srgbClr val="FFFFFF"/>
                </a:solidFill>
              </a:rPr>
              <a:t>PRŮMYSLOVÝ VZOR</a:t>
            </a:r>
            <a:r>
              <a:rPr sz="1300" lang="cs-CZ">
                <a:solidFill>
                  <a:srgbClr val="FFFFFF"/>
                </a:solidFill>
              </a:rPr>
              <a:t> (§ 2 písm. a) ZPV; čl. 4 bod 1 nařízení)</a:t>
            </a:r>
          </a:p>
        </p:txBody>
      </p:sp>
      <p:sp>
        <p:nvSpPr>
          <p:cNvPr id="7" name="Blok"/>
          <p:cNvSpPr/>
          <p:nvPr/>
        </p:nvSpPr>
        <p:spPr>
          <a:xfrm>
            <a:off x="649224" y="2240280"/>
            <a:ext cx="5303520" cy="196596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 </a:t>
            </a:r>
            <a:r>
              <a:rPr sz="1200" b="1" lang="cs-CZ">
                <a:solidFill>
                  <a:srgbClr val="000000"/>
                </a:solidFill>
              </a:rPr>
              <a:t>vzhled</a:t>
            </a:r>
            <a:r>
              <a:rPr sz="1200" lang="cs-CZ">
                <a:solidFill>
                  <a:srgbClr val="000000"/>
                </a:solidFill>
              </a:rPr>
              <a:t> výrobku nebo jeho části: linie, obrysy, barvy, tvar, struktura, materiál, zdobení</a:t>
            </a:r>
          </a:p>
          <a:p>
            <a:pPr algn="l"/>
            <a:r>
              <a:rPr sz="1200" lang="cs-CZ">
                <a:solidFill>
                  <a:srgbClr val="000000"/>
                </a:solidFill>
              </a:rPr>
              <a:t>• vzor EU po reformě: i </a:t>
            </a:r>
            <a:r>
              <a:rPr sz="1200" b="1" lang="cs-CZ">
                <a:solidFill>
                  <a:srgbClr val="000000"/>
                </a:solidFill>
              </a:rPr>
              <a:t>pohyb, přechod a animace</a:t>
            </a:r>
            <a:r>
              <a:rPr sz="1200" lang="cs-CZ">
                <a:solidFill>
                  <a:srgbClr val="000000"/>
                </a:solidFill>
              </a:rPr>
              <a:t> znaků</a:t>
            </a:r>
          </a:p>
          <a:p>
            <a:pPr algn="l"/>
            <a:r>
              <a:rPr sz="1200" lang="cs-CZ">
                <a:solidFill>
                  <a:srgbClr val="000000"/>
                </a:solidFill>
              </a:rPr>
              <a:t>• původce = kdo vzor vytvořil </a:t>
            </a:r>
            <a:r>
              <a:rPr sz="1200" b="1" lang="cs-CZ">
                <a:solidFill>
                  <a:srgbClr val="000000"/>
                </a:solidFill>
              </a:rPr>
              <a:t>vlastní tvůrčí činností</a:t>
            </a:r>
            <a:r>
              <a:rPr sz="1200" lang="cs-CZ">
                <a:solidFill>
                  <a:srgbClr val="000000"/>
                </a:solidFill>
              </a:rPr>
              <a:t> (§ 2 písm. d)); zadání či financování původcovství nezakládá</a:t>
            </a:r>
          </a:p>
          <a:p>
            <a:pPr algn="l"/>
            <a:r>
              <a:rPr sz="1200" lang="cs-CZ">
                <a:solidFill>
                  <a:srgbClr val="000000"/>
                </a:solidFill>
              </a:rPr>
              <a:t>• nechráněno: funkce, myšlenka, technické řešení (§ 7; čl. 9)</a:t>
            </a:r>
          </a:p>
        </p:txBody>
      </p:sp>
      <p:sp>
        <p:nvSpPr>
          <p:cNvPr id="8" name="Blok"/>
          <p:cNvSpPr/>
          <p:nvPr/>
        </p:nvSpPr>
        <p:spPr>
          <a:xfrm>
            <a:off x="6236208" y="1691640"/>
            <a:ext cx="5303520" cy="50292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300" b="1" lang="cs-CZ">
                <a:solidFill>
                  <a:srgbClr val="FFFFFF"/>
                </a:solidFill>
              </a:rPr>
              <a:t>VÝROBEK</a:t>
            </a:r>
            <a:r>
              <a:rPr sz="1300" lang="cs-CZ">
                <a:solidFill>
                  <a:srgbClr val="FFFFFF"/>
                </a:solidFill>
              </a:rPr>
              <a:t> (§ 2 písm. b), c) ZPV; čl. 4 body 2–3 nařízení)</a:t>
            </a:r>
          </a:p>
        </p:txBody>
      </p:sp>
      <p:sp>
        <p:nvSpPr>
          <p:cNvPr id="9" name="Blok"/>
          <p:cNvSpPr/>
          <p:nvPr/>
        </p:nvSpPr>
        <p:spPr>
          <a:xfrm>
            <a:off x="6236208" y="2240280"/>
            <a:ext cx="5303520" cy="196596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00" lang="cs-CZ">
                <a:solidFill>
                  <a:srgbClr val="000000"/>
                </a:solidFill>
              </a:rPr>
              <a:t>• průmyslově nebo řemeslně vyrobený předmět, součástky složeného výrobku, </a:t>
            </a:r>
            <a:r>
              <a:rPr sz="1200" b="1" lang="cs-CZ">
                <a:solidFill>
                  <a:srgbClr val="000000"/>
                </a:solidFill>
              </a:rPr>
              <a:t>obal, úprava, grafický symbol, typografický znak</a:t>
            </a:r>
          </a:p>
          <a:p>
            <a:pPr algn="l"/>
            <a:r>
              <a:rPr sz="1200" lang="cs-CZ">
                <a:solidFill>
                  <a:srgbClr val="000000"/>
                </a:solidFill>
              </a:rPr>
              <a:t>• vzor EU: i </a:t>
            </a:r>
            <a:r>
              <a:rPr sz="1200" b="1" lang="cs-CZ">
                <a:solidFill>
                  <a:srgbClr val="000000"/>
                </a:solidFill>
              </a:rPr>
              <a:t>nefyzické</a:t>
            </a:r>
            <a:r>
              <a:rPr sz="1200" lang="cs-CZ">
                <a:solidFill>
                  <a:srgbClr val="000000"/>
                </a:solidFill>
              </a:rPr>
              <a:t> výrobky – loga, povrchové vzory, </a:t>
            </a:r>
            <a:r>
              <a:rPr sz="1200" b="1" lang="cs-CZ">
                <a:solidFill>
                  <a:srgbClr val="000000"/>
                </a:solidFill>
              </a:rPr>
              <a:t>grafická uživatelská rozhraní</a:t>
            </a:r>
            <a:r>
              <a:rPr sz="1200" lang="cs-CZ">
                <a:solidFill>
                  <a:srgbClr val="000000"/>
                </a:solidFill>
              </a:rPr>
              <a:t>, soupravy, interiéry</a:t>
            </a:r>
          </a:p>
          <a:p>
            <a:pPr algn="l"/>
            <a:r>
              <a:rPr sz="1200" lang="cs-CZ">
                <a:solidFill>
                  <a:srgbClr val="000000"/>
                </a:solidFill>
              </a:rPr>
              <a:t>• </a:t>
            </a:r>
            <a:r>
              <a:rPr sz="1200" b="1" lang="cs-CZ">
                <a:solidFill>
                  <a:srgbClr val="000000"/>
                </a:solidFill>
              </a:rPr>
              <a:t>ne počítačový program</a:t>
            </a:r>
          </a:p>
        </p:txBody>
      </p:sp>
      <p:sp>
        <p:nvSpPr>
          <p:cNvPr id="10" name="Blok"/>
          <p:cNvSpPr/>
          <p:nvPr/>
        </p:nvSpPr>
        <p:spPr>
          <a:xfrm>
            <a:off x="649224" y="4343400"/>
            <a:ext cx="10890504" cy="73152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50" lang="cs-CZ">
                <a:solidFill>
                  <a:srgbClr val="FFFFFF"/>
                </a:solidFill>
              </a:rPr>
              <a:t>Příklad – aplikace s příslušenstvím: tvar držáku (výrobek) · ikona (grafický symbol) · obrazovky (GUI – vzor EU) · obal · písmo – </a:t>
            </a:r>
            <a:r>
              <a:rPr sz="1250" lang="cs-CZ" b="1">
                <a:solidFill>
                  <a:srgbClr val="FFFFFF"/>
                </a:solidFill>
              </a:rPr>
              <a:t>kód aplikace vzorem není</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Podmínky ochrany a výluky</a:t>
            </a:r>
          </a:p>
        </p:txBody>
      </p:sp>
      <p:sp>
        <p:nvSpPr>
          <p:cNvPr id="3" name="Zápatí"/>
          <p:cNvSpPr>
            <a:spLocks noGrp="1"/>
          </p:cNvSpPr>
          <p:nvPr>
            <p:ph type="ftr" sz="quarter" idx="11"/>
          </p:nvPr>
        </p:nvSpPr>
        <p:spPr/>
        <p:txBody>
          <a:bodyPr/>
          <a:lstStyle/>
          <a:p>
            <a:r>
              <a:rPr lang="cs-CZ"/>
              <a:t>Duševní vlastnictví v pracovněprávních vztazích | Lekce 6 | právní stav k 28. 9. 2026</a:t>
            </a:r>
          </a:p>
        </p:txBody>
      </p:sp>
      <p:sp>
        <p:nvSpPr>
          <p:cNvPr id="4" name="Číslo snímku"/>
          <p:cNvSpPr>
            <a:spLocks noGrp="1"/>
          </p:cNvSpPr>
          <p:nvPr>
            <p:ph type="sldNum" sz="quarter" idx="12"/>
          </p:nvPr>
        </p:nvSpPr>
        <p:spPr/>
        <p:txBody>
          <a:bodyPr/>
          <a:lstStyle/>
          <a:p>
            <a:fld id="{B60BBED0-6E66-48F9-8CCF-759E52E55182}"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6</a:t>
            </a:r>
          </a:p>
        </p:txBody>
      </p:sp>
      <p:graphicFrame>
        <p:nvGraphicFramePr>
          <p:cNvPr id="6" name="Tabulka"/>
          <p:cNvGraphicFramePr>
            <a:graphicFrameLocks noGrp="1"/>
          </p:cNvGraphicFramePr>
          <p:nvPr/>
        </p:nvGraphicFramePr>
        <p:xfrm>
          <a:off x="649224" y="1737360"/>
          <a:ext cx="10881360" cy="3017520"/>
        </p:xfrm>
        <a:graphic>
          <a:graphicData uri="http://schemas.openxmlformats.org/drawingml/2006/table">
            <a:tbl>
              <a:tblPr firstRow="1" bandRow="1">
                <a:tableStyleId>{21E4AEA4-8DFA-4A89-87EB-49C32662AFE0}</a:tableStyleId>
              </a:tblPr>
              <a:tblGrid>
                <a:gridCol w="2286000"/>
                <a:gridCol w="4572000"/>
                <a:gridCol w="4023360"/>
              </a:tblGrid>
              <a:tr h="603504">
                <a:tc>
                  <a:txBody>
                    <a:bodyPr wrap="square"/>
                    <a:lstStyle/>
                    <a:p>
                      <a:r>
                        <a:rPr sz="1050" b="1" lang="cs-CZ">
                          <a:solidFill>
                            <a:srgbClr val="FFFFFF"/>
                          </a:solidFill>
                        </a:rPr>
                        <a:t>Podmínka</a:t>
                      </a:r>
                    </a:p>
                  </a:txBody>
                  <a:tcPr anchor="ctr" marL="54864" marR="54864" marT="27432" marB="27432"/>
                </a:tc>
                <a:tc>
                  <a:txBody>
                    <a:bodyPr wrap="square"/>
                    <a:lstStyle/>
                    <a:p>
                      <a:r>
                        <a:rPr sz="1050" b="1" lang="cs-CZ">
                          <a:solidFill>
                            <a:srgbClr val="FFFFFF"/>
                          </a:solidFill>
                        </a:rPr>
                        <a:t>Obsah</a:t>
                      </a:r>
                    </a:p>
                  </a:txBody>
                  <a:tcPr anchor="ctr" marL="54864" marR="54864" marT="27432" marB="27432"/>
                </a:tc>
                <a:tc>
                  <a:txBody>
                    <a:bodyPr wrap="square"/>
                    <a:lstStyle/>
                    <a:p>
                      <a:r>
                        <a:rPr sz="1050" b="1" lang="cs-CZ">
                          <a:solidFill>
                            <a:srgbClr val="FFFFFF"/>
                          </a:solidFill>
                        </a:rPr>
                        <a:t>Klíčový výklad</a:t>
                      </a:r>
                    </a:p>
                  </a:txBody>
                  <a:tcPr anchor="ctr" marL="54864" marR="54864" marT="27432" marB="27432"/>
                </a:tc>
              </a:tr>
              <a:tr h="603504">
                <a:tc>
                  <a:txBody>
                    <a:bodyPr wrap="square"/>
                    <a:lstStyle/>
                    <a:p>
                      <a:r>
                        <a:rPr sz="1050" b="1" lang="cs-CZ"/>
                        <a:t>Novost (§ 4)</a:t>
                      </a:r>
                    </a:p>
                  </a:txBody>
                  <a:tcPr anchor="ctr" marL="54864" marR="54864" marT="27432" marB="27432">
                    <a:solidFill>
                      <a:schemeClr val="accent2">
                        <a:lumMod val="40000"/>
                        <a:lumOff val="60000"/>
                      </a:schemeClr>
                    </a:solidFill>
                  </a:tcPr>
                </a:tc>
                <a:tc>
                  <a:txBody>
                    <a:bodyPr wrap="square"/>
                    <a:lstStyle/>
                    <a:p>
                      <a:r>
                        <a:rPr sz="1050" lang="cs-CZ"/>
                        <a:t>Před podáním / prioritou nebyl zpřístupněn shodný vzor; shodné = liší se jen nepodstatně</a:t>
                      </a:r>
                    </a:p>
                  </a:txBody>
                  <a:tcPr anchor="ctr" marL="54864" marR="54864" marT="27432" marB="27432">
                    <a:solidFill>
                      <a:schemeClr val="accent2">
                        <a:lumMod val="40000"/>
                        <a:lumOff val="60000"/>
                      </a:schemeClr>
                    </a:solidFill>
                  </a:tcPr>
                </a:tc>
                <a:tc>
                  <a:txBody>
                    <a:bodyPr wrap="square"/>
                    <a:lstStyle/>
                    <a:p>
                      <a:r>
                        <a:rPr sz="1050" lang="cs-CZ"/>
                        <a:t>—</a:t>
                      </a:r>
                    </a:p>
                  </a:txBody>
                  <a:tcPr anchor="ctr" marL="54864" marR="54864" marT="27432" marB="27432">
                    <a:solidFill>
                      <a:schemeClr val="accent2">
                        <a:lumMod val="40000"/>
                        <a:lumOff val="60000"/>
                      </a:schemeClr>
                    </a:solidFill>
                  </a:tcPr>
                </a:tc>
              </a:tr>
              <a:tr h="603504">
                <a:tc>
                  <a:txBody>
                    <a:bodyPr wrap="square"/>
                    <a:lstStyle/>
                    <a:p>
                      <a:r>
                        <a:rPr sz="1050" b="1" lang="cs-CZ"/>
                        <a:t>Individuální povaha (§ 5)</a:t>
                      </a:r>
                    </a:p>
                  </a:txBody>
                  <a:tcPr anchor="ctr" marL="54864" marR="54864" marT="27432" marB="27432">
                    <a:solidFill>
                      <a:schemeClr val="accent2">
                        <a:lumMod val="20000"/>
                        <a:lumOff val="80000"/>
                      </a:schemeClr>
                    </a:solidFill>
                  </a:tcPr>
                </a:tc>
                <a:tc>
                  <a:txBody>
                    <a:bodyPr wrap="square"/>
                    <a:lstStyle/>
                    <a:p>
                      <a:r>
                        <a:rPr sz="1050" lang="cs-CZ"/>
                        <a:t>Odlišný celkový dojem u </a:t>
                      </a:r>
                      <a:r>
                        <a:rPr sz="1050" b="1" lang="cs-CZ"/>
                        <a:t>informovaného uživatele</a:t>
                      </a:r>
                      <a:r>
                        <a:rPr sz="1050" lang="cs-CZ"/>
                        <a:t>; přihlíží se k </a:t>
                      </a:r>
                      <a:r>
                        <a:rPr sz="1050" b="1" lang="cs-CZ"/>
                        <a:t>míře volnosti</a:t>
                      </a:r>
                      <a:r>
                        <a:rPr sz="1050" lang="cs-CZ"/>
                        <a:t> původce</a:t>
                      </a:r>
                    </a:p>
                  </a:txBody>
                  <a:tcPr anchor="ctr" marL="54864" marR="54864" marT="27432" marB="27432">
                    <a:solidFill>
                      <a:schemeClr val="accent2">
                        <a:lumMod val="20000"/>
                        <a:lumOff val="80000"/>
                      </a:schemeClr>
                    </a:solidFill>
                  </a:tcPr>
                </a:tc>
                <a:tc>
                  <a:txBody>
                    <a:bodyPr wrap="square"/>
                    <a:lstStyle/>
                    <a:p>
                      <a:r>
                        <a:rPr sz="1050" lang="cs-CZ"/>
                        <a:t>Informovaný uživatel: mezi spotřebitelem a odborníkem, zvlášť ostražitý (PepsiCo, C-281/10 P, body 53, 59); srovnání s jednotlivými staršími vzory, ne s mozaikou prvků (Karen Millen, C-345/13)</a:t>
                      </a:r>
                    </a:p>
                  </a:txBody>
                  <a:tcPr anchor="ctr" marL="54864" marR="54864" marT="27432" marB="27432">
                    <a:solidFill>
                      <a:schemeClr val="accent2">
                        <a:lumMod val="20000"/>
                        <a:lumOff val="80000"/>
                      </a:schemeClr>
                    </a:solidFill>
                  </a:tcPr>
                </a:tc>
              </a:tr>
              <a:tr h="603504">
                <a:tc>
                  <a:txBody>
                    <a:bodyPr wrap="square"/>
                    <a:lstStyle/>
                    <a:p>
                      <a:r>
                        <a:rPr sz="1050" b="1" lang="cs-CZ"/>
                        <a:t>Výluky (§ 7–9)</a:t>
                      </a:r>
                    </a:p>
                  </a:txBody>
                  <a:tcPr anchor="ctr" marL="54864" marR="54864" marT="27432" marB="27432">
                    <a:solidFill>
                      <a:schemeClr val="accent2">
                        <a:lumMod val="40000"/>
                        <a:lumOff val="60000"/>
                      </a:schemeClr>
                    </a:solidFill>
                  </a:tcPr>
                </a:tc>
                <a:tc>
                  <a:txBody>
                    <a:bodyPr wrap="square"/>
                    <a:lstStyle/>
                    <a:p>
                      <a:r>
                        <a:rPr sz="1050" lang="cs-CZ"/>
                        <a:t>Znaky dané </a:t>
                      </a:r>
                      <a:r>
                        <a:rPr sz="1050" b="1" lang="cs-CZ"/>
                        <a:t>technickou funkcí</a:t>
                      </a:r>
                      <a:r>
                        <a:rPr sz="1050" lang="cs-CZ"/>
                        <a:t> a nutným </a:t>
                      </a:r>
                      <a:r>
                        <a:rPr sz="1050" b="1" lang="cs-CZ"/>
                        <a:t>propojením</a:t>
                      </a:r>
                      <a:r>
                        <a:rPr sz="1050" lang="cs-CZ"/>
                        <a:t> (ne stavebnice); veřejný pořádek; shodný starší zapsaný vzor</a:t>
                      </a:r>
                    </a:p>
                  </a:txBody>
                  <a:tcPr anchor="ctr" marL="54864" marR="54864" marT="27432" marB="27432">
                    <a:solidFill>
                      <a:schemeClr val="accent2">
                        <a:lumMod val="40000"/>
                        <a:lumOff val="60000"/>
                      </a:schemeClr>
                    </a:solidFill>
                  </a:tcPr>
                </a:tc>
                <a:tc>
                  <a:txBody>
                    <a:bodyPr wrap="square"/>
                    <a:lstStyle/>
                    <a:p>
                      <a:r>
                        <a:rPr sz="1050" lang="cs-CZ"/>
                        <a:t>Funkce jako jediný faktor; alternativní tvary neurčující (DOCERAM, C-395/16)</a:t>
                      </a:r>
                    </a:p>
                  </a:txBody>
                  <a:tcPr anchor="ctr" marL="54864" marR="54864" marT="27432" marB="27432">
                    <a:solidFill>
                      <a:schemeClr val="accent2">
                        <a:lumMod val="40000"/>
                        <a:lumOff val="60000"/>
                      </a:schemeClr>
                    </a:solidFill>
                  </a:tcPr>
                </a:tc>
              </a:tr>
              <a:tr h="603504">
                <a:tc>
                  <a:txBody>
                    <a:bodyPr wrap="square"/>
                    <a:lstStyle/>
                    <a:p>
                      <a:r>
                        <a:rPr sz="1050" b="1" lang="cs-CZ"/>
                        <a:t>Součástky (§ 3 odst. 2–3)</a:t>
                      </a:r>
                    </a:p>
                  </a:txBody>
                  <a:tcPr anchor="ctr" marL="54864" marR="54864" marT="27432" marB="27432">
                    <a:solidFill>
                      <a:schemeClr val="accent2">
                        <a:lumMod val="20000"/>
                        <a:lumOff val="80000"/>
                      </a:schemeClr>
                    </a:solidFill>
                  </a:tcPr>
                </a:tc>
                <a:tc>
                  <a:txBody>
                    <a:bodyPr wrap="square"/>
                    <a:lstStyle/>
                    <a:p>
                      <a:r>
                        <a:rPr sz="1050" lang="cs-CZ"/>
                        <a:t>Jen znaky viditelné při běžném užívání konečným uživatelem</a:t>
                      </a:r>
                    </a:p>
                  </a:txBody>
                  <a:tcPr anchor="ctr" marL="54864" marR="54864" marT="27432" marB="27432">
                    <a:solidFill>
                      <a:schemeClr val="accent2">
                        <a:lumMod val="20000"/>
                        <a:lumOff val="80000"/>
                      </a:schemeClr>
                    </a:solidFill>
                  </a:tcPr>
                </a:tc>
                <a:tc>
                  <a:txBody>
                    <a:bodyPr wrap="square"/>
                    <a:lstStyle/>
                    <a:p>
                      <a:r>
                        <a:rPr sz="1050" lang="cs-CZ"/>
                        <a:t>Ferrari, C-123/20 (další snímek)</a:t>
                      </a:r>
                    </a:p>
                  </a:txBody>
                  <a:tcPr anchor="ctr" marL="54864" marR="54864" marT="27432" marB="27432">
                    <a:solidFill>
                      <a:schemeClr val="accent2">
                        <a:lumMod val="20000"/>
                        <a:lumOff val="80000"/>
                      </a:schemeClr>
                    </a:solidFill>
                  </a:tcPr>
                </a:tc>
              </a:tr>
            </a:tbl>
          </a:graphicData>
        </a:graphic>
      </p:graphicFrame>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Zveřejnění: hrozba i vznik práva</a:t>
            </a:r>
          </a:p>
        </p:txBody>
      </p:sp>
      <p:sp>
        <p:nvSpPr>
          <p:cNvPr id="3" name="Content Placeholder 2"/>
          <p:cNvSpPr>
            <a:spLocks noGrp="1"/>
          </p:cNvSpPr>
          <p:nvPr>
            <p:ph idx="1"/>
          </p:nvPr>
        </p:nvSpPr>
        <p:spPr/>
        <p:txBody>
          <a:bodyPr wrap="square"/>
          <a:lstStyle/>
          <a:p>
            <a:pPr/>
            <a:r>
              <a:rPr sz="1700" lang="cs-CZ"/>
              <a:t>Negativně: zveřejnění ničí novost</a:t>
            </a:r>
          </a:p>
          <a:p>
            <a:pPr lvl="2"/>
            <a:r>
              <a:rPr sz="1450" lang="cs-CZ" b="1"/>
              <a:t>Zpřístupnění veřejnosti</a:t>
            </a:r>
            <a:r>
              <a:rPr sz="1450" lang="cs-CZ"/>
              <a:t> (§ 6 odst. 1): zveřejnění, vystavení, užití v obchodě…, ledaže se o něm nemohly dozvědět odborné kruhy v Unii; důvěrné sdělení (NDA) zpřístupněním není; zaslání obchodníkům v oboru ano, jediný podnik nebo výstava mimo EU nemusí (Gautzsch, C-479/12)</a:t>
            </a:r>
          </a:p>
          <a:p>
            <a:pPr lvl="2"/>
            <a:r>
              <a:rPr sz="1450" lang="cs-CZ"/>
              <a:t>Vlastní zveřejnění má </a:t>
            </a:r>
            <a:r>
              <a:rPr sz="1450" lang="cs-CZ" b="1"/>
              <a:t>12měsíční ochrannou lhůtu</a:t>
            </a:r>
            <a:r>
              <a:rPr sz="1450" lang="cs-CZ"/>
              <a:t> (§ 6 odst. 2–3 ZPV; čl. 8 odst. 2–3 nařízení) – jen pro původce, jeho nástupce a zneužití; nezávislé zveřejnění třetí osoby nechrání</a:t>
            </a:r>
          </a:p>
          <a:p>
            <a:pPr lvl="2"/>
            <a:r>
              <a:rPr sz="1450" lang="cs-CZ"/>
              <a:t>Rizikové situace: veletrhy, </a:t>
            </a:r>
            <a:r>
              <a:rPr sz="1450" lang="cs-CZ" b="1"/>
              <a:t>sociální sítě a portfolia zaměstnanců</a:t>
            </a:r>
            <a:r>
              <a:rPr sz="1450" lang="cs-CZ"/>
              <a:t>, crowdfunding, prezentace investorům, katalogy dodavatelům</a:t>
            </a:r>
          </a:p>
          <a:p>
            <a:pPr>
              <a:spcBef>
                <a:spcPts val="600"/>
              </a:spcBef>
            </a:pPr>
            <a:r>
              <a:rPr sz="1700" lang="cs-CZ"/>
              <a:t>Pozitivně: zpřístupněním v Unii vzniká nezapsaný vzor EU</a:t>
            </a:r>
          </a:p>
          <a:p>
            <a:pPr lvl="2"/>
            <a:r>
              <a:rPr sz="1450" lang="cs-CZ"/>
              <a:t>Trvání a rozsah: tabulka na dalším snímku · fotografie celku zpřístupňují i vzor identifikovatelné části (Ferrari, C-123/20)</a:t>
            </a:r>
          </a:p>
          <a:p>
            <a:pPr lvl="2"/>
            <a:r>
              <a:rPr sz="1450" lang="cs-CZ"/>
              <a:t>Důkaz: datované soubory, časová razítka, výpis z portálu; majitel prokazuje </a:t>
            </a:r>
            <a:r>
              <a:rPr sz="1450" b="1" lang="cs-CZ"/>
              <a:t>kopírování</a:t>
            </a:r>
            <a:r>
              <a:rPr sz="1450" lang="cs-CZ"/>
              <a:t> (Gautzsch), individuální povahu jen označí (Karen Millen)</a:t>
            </a:r>
          </a:p>
          <a:p>
            <a:pPr lvl="2"/>
            <a:r>
              <a:rPr sz="1450" lang="cs-CZ"/>
              <a:t>Zpřístupnění mimo Unii nezapsaný vzor EU nezakládá, novost však ničí, mohly-li se o něm dozvědět unijní odborné kruhy</a:t>
            </a:r>
          </a:p>
        </p:txBody>
      </p:sp>
      <p:sp>
        <p:nvSpPr>
          <p:cNvPr id="4" name="Zápatí"/>
          <p:cNvSpPr>
            <a:spLocks noGrp="1"/>
          </p:cNvSpPr>
          <p:nvPr>
            <p:ph type="ftr" sz="quarter" idx="11"/>
          </p:nvPr>
        </p:nvSpPr>
        <p:spPr/>
        <p:txBody>
          <a:bodyPr/>
          <a:lstStyle/>
          <a:p>
            <a:r>
              <a:rPr lang="cs-CZ"/>
              <a:t>Duševní vlastnictví v pracovněprávních vztazích | Lekce 6 | právní stav k 28. 9. 2026</a:t>
            </a:r>
          </a:p>
        </p:txBody>
      </p:sp>
      <p:sp>
        <p:nvSpPr>
          <p:cNvPr id="5" name="Číslo snímku"/>
          <p:cNvSpPr>
            <a:spLocks noGrp="1"/>
          </p:cNvSpPr>
          <p:nvPr>
            <p:ph type="sldNum" sz="quarter" idx="12"/>
          </p:nvPr>
        </p:nvSpPr>
        <p:spPr/>
        <p:txBody>
          <a:bodyPr/>
          <a:lstStyle/>
          <a:p>
            <a:fld id="{27D19877-01F0-4CA4-A6C1-D6AB173F7679}"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Cesty ochrany designu</a:t>
            </a:r>
          </a:p>
        </p:txBody>
      </p:sp>
      <p:sp>
        <p:nvSpPr>
          <p:cNvPr id="3" name="Zápatí"/>
          <p:cNvSpPr>
            <a:spLocks noGrp="1"/>
          </p:cNvSpPr>
          <p:nvPr>
            <p:ph type="ftr" sz="quarter" idx="11"/>
          </p:nvPr>
        </p:nvSpPr>
        <p:spPr/>
        <p:txBody>
          <a:bodyPr/>
          <a:lstStyle/>
          <a:p>
            <a:r>
              <a:rPr lang="cs-CZ"/>
              <a:t>Duševní vlastnictví v pracovněprávních vztazích | Lekce 6 | právní stav k 28. 9. 2026</a:t>
            </a:r>
          </a:p>
        </p:txBody>
      </p:sp>
      <p:sp>
        <p:nvSpPr>
          <p:cNvPr id="4" name="Číslo snímku"/>
          <p:cNvSpPr>
            <a:spLocks noGrp="1"/>
          </p:cNvSpPr>
          <p:nvPr>
            <p:ph type="sldNum" sz="quarter" idx="12"/>
          </p:nvPr>
        </p:nvSpPr>
        <p:spPr/>
        <p:txBody>
          <a:bodyPr/>
          <a:lstStyle/>
          <a:p>
            <a:fld id="{7AF3449B-F80E-4A3B-8B23-9192D18E6860}"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6</a:t>
            </a:r>
          </a:p>
        </p:txBody>
      </p:sp>
      <p:graphicFrame>
        <p:nvGraphicFramePr>
          <p:cNvPr id="6" name="Tabulka"/>
          <p:cNvGraphicFramePr>
            <a:graphicFrameLocks noGrp="1"/>
          </p:cNvGraphicFramePr>
          <p:nvPr/>
        </p:nvGraphicFramePr>
        <p:xfrm>
          <a:off x="649224" y="1737360"/>
          <a:ext cx="10881360" cy="3840480"/>
        </p:xfrm>
        <a:graphic>
          <a:graphicData uri="http://schemas.openxmlformats.org/drawingml/2006/table">
            <a:tbl>
              <a:tblPr firstRow="1" bandRow="1">
                <a:tableStyleId>{21E4AEA4-8DFA-4A89-87EB-49C32662AFE0}</a:tableStyleId>
              </a:tblPr>
              <a:tblGrid>
                <a:gridCol w="2011680"/>
                <a:gridCol w="2286000"/>
                <a:gridCol w="1554480"/>
                <a:gridCol w="3200400"/>
                <a:gridCol w="1828800"/>
              </a:tblGrid>
              <a:tr h="640080">
                <a:tc>
                  <a:txBody>
                    <a:bodyPr wrap="square"/>
                    <a:lstStyle/>
                    <a:p>
                      <a:r>
                        <a:rPr sz="1000" b="1" lang="cs-CZ">
                          <a:solidFill>
                            <a:srgbClr val="FFFFFF"/>
                          </a:solidFill>
                        </a:rPr>
                        <a:t>Režim</a:t>
                      </a:r>
                    </a:p>
                  </a:txBody>
                  <a:tcPr anchor="ctr" marL="54864" marR="54864" marT="27432" marB="27432"/>
                </a:tc>
                <a:tc>
                  <a:txBody>
                    <a:bodyPr wrap="square"/>
                    <a:lstStyle/>
                    <a:p>
                      <a:r>
                        <a:rPr sz="1000" b="1" lang="cs-CZ">
                          <a:solidFill>
                            <a:srgbClr val="FFFFFF"/>
                          </a:solidFill>
                        </a:rPr>
                        <a:t>Vznik</a:t>
                      </a:r>
                    </a:p>
                  </a:txBody>
                  <a:tcPr anchor="ctr" marL="54864" marR="54864" marT="27432" marB="27432"/>
                </a:tc>
                <a:tc>
                  <a:txBody>
                    <a:bodyPr wrap="square"/>
                    <a:lstStyle/>
                    <a:p>
                      <a:r>
                        <a:rPr sz="1000" b="1" lang="cs-CZ">
                          <a:solidFill>
                            <a:srgbClr val="FFFFFF"/>
                          </a:solidFill>
                        </a:rPr>
                        <a:t>Trvání</a:t>
                      </a:r>
                    </a:p>
                  </a:txBody>
                  <a:tcPr anchor="ctr" marL="54864" marR="54864" marT="27432" marB="27432"/>
                </a:tc>
                <a:tc>
                  <a:txBody>
                    <a:bodyPr wrap="square"/>
                    <a:lstStyle/>
                    <a:p>
                      <a:r>
                        <a:rPr sz="1000" b="1" lang="cs-CZ">
                          <a:solidFill>
                            <a:srgbClr val="FFFFFF"/>
                          </a:solidFill>
                        </a:rPr>
                        <a:t>Rozsah / meze</a:t>
                      </a:r>
                    </a:p>
                  </a:txBody>
                  <a:tcPr anchor="ctr" marL="54864" marR="54864" marT="27432" marB="27432"/>
                </a:tc>
                <a:tc>
                  <a:txBody>
                    <a:bodyPr wrap="square"/>
                    <a:lstStyle/>
                    <a:p>
                      <a:r>
                        <a:rPr sz="1000" b="1" lang="cs-CZ">
                          <a:solidFill>
                            <a:srgbClr val="FFFFFF"/>
                          </a:solidFill>
                        </a:rPr>
                        <a:t>Nositel v pracovním vztahu</a:t>
                      </a:r>
                    </a:p>
                  </a:txBody>
                  <a:tcPr anchor="ctr" marL="54864" marR="54864" marT="27432" marB="27432"/>
                </a:tc>
              </a:tr>
              <a:tr h="640080">
                <a:tc>
                  <a:txBody>
                    <a:bodyPr wrap="square"/>
                    <a:lstStyle/>
                    <a:p>
                      <a:r>
                        <a:rPr sz="1000" b="1" lang="cs-CZ"/>
                        <a:t>Zapsaný národní vzor (ZPV)</a:t>
                      </a:r>
                    </a:p>
                  </a:txBody>
                  <a:tcPr anchor="ctr" marL="54864" marR="54864" marT="27432" marB="27432">
                    <a:solidFill>
                      <a:schemeClr val="accent2">
                        <a:lumMod val="40000"/>
                        <a:lumOff val="60000"/>
                      </a:schemeClr>
                    </a:solidFill>
                  </a:tcPr>
                </a:tc>
                <a:tc>
                  <a:txBody>
                    <a:bodyPr wrap="square"/>
                    <a:lstStyle/>
                    <a:p>
                      <a:r>
                        <a:rPr sz="1000" lang="cs-CZ"/>
                        <a:t>Zápis u ÚPV; práva ode dne podání (§ 19 odst. 2)</a:t>
                      </a:r>
                    </a:p>
                  </a:txBody>
                  <a:tcPr anchor="ctr" marL="54864" marR="54864" marT="27432" marB="27432">
                    <a:solidFill>
                      <a:schemeClr val="accent2">
                        <a:lumMod val="40000"/>
                        <a:lumOff val="60000"/>
                      </a:schemeClr>
                    </a:solidFill>
                  </a:tcPr>
                </a:tc>
                <a:tc>
                  <a:txBody>
                    <a:bodyPr wrap="square"/>
                    <a:lstStyle/>
                    <a:p>
                      <a:r>
                        <a:rPr sz="1000" lang="cs-CZ"/>
                        <a:t>5 let, obnova po 5 letech až 25 let (§ 11)</a:t>
                      </a:r>
                    </a:p>
                  </a:txBody>
                  <a:tcPr anchor="ctr" marL="54864" marR="54864" marT="27432" marB="27432">
                    <a:solidFill>
                      <a:schemeClr val="accent2">
                        <a:lumMod val="40000"/>
                        <a:lumOff val="60000"/>
                      </a:schemeClr>
                    </a:solidFill>
                  </a:tcPr>
                </a:tc>
                <a:tc>
                  <a:txBody>
                    <a:bodyPr wrap="square"/>
                    <a:lstStyle/>
                    <a:p>
                      <a:r>
                        <a:rPr sz="1000" lang="cs-CZ"/>
                        <a:t>Každý vzor bez odlišného celkového dojmu (§ 10); výroba, nabízení, trh, dovoz, vývoz, užívání, skladování (§ 19)</a:t>
                      </a:r>
                    </a:p>
                  </a:txBody>
                  <a:tcPr anchor="ctr" marL="54864" marR="54864" marT="27432" marB="27432">
                    <a:solidFill>
                      <a:schemeClr val="accent2">
                        <a:lumMod val="40000"/>
                        <a:lumOff val="60000"/>
                      </a:schemeClr>
                    </a:solidFill>
                  </a:tcPr>
                </a:tc>
                <a:tc>
                  <a:txBody>
                    <a:bodyPr wrap="square"/>
                    <a:lstStyle/>
                    <a:p>
                      <a:r>
                        <a:rPr sz="1000" lang="cs-CZ"/>
                        <a:t>Zadavatel; právo musí uplatnit do 3 měsíců (§ 13)</a:t>
                      </a:r>
                    </a:p>
                  </a:txBody>
                  <a:tcPr anchor="ctr" marL="54864" marR="54864" marT="27432" marB="27432">
                    <a:solidFill>
                      <a:schemeClr val="accent2">
                        <a:lumMod val="40000"/>
                        <a:lumOff val="60000"/>
                      </a:schemeClr>
                    </a:solidFill>
                  </a:tcPr>
                </a:tc>
              </a:tr>
              <a:tr h="640080">
                <a:tc>
                  <a:txBody>
                    <a:bodyPr wrap="square"/>
                    <a:lstStyle/>
                    <a:p>
                      <a:r>
                        <a:rPr sz="1000" b="1" lang="cs-CZ"/>
                        <a:t>Zapsaný vzor EU (nař. 2026/715)</a:t>
                      </a:r>
                    </a:p>
                  </a:txBody>
                  <a:tcPr anchor="ctr" marL="54864" marR="54864" marT="27432" marB="27432">
                    <a:solidFill>
                      <a:schemeClr val="accent2">
                        <a:lumMod val="20000"/>
                        <a:lumOff val="80000"/>
                      </a:schemeClr>
                    </a:solidFill>
                  </a:tcPr>
                </a:tc>
                <a:tc>
                  <a:txBody>
                    <a:bodyPr wrap="square"/>
                    <a:lstStyle/>
                    <a:p>
                      <a:r>
                        <a:rPr sz="1000" lang="cs-CZ"/>
                        <a:t>Zápis u EUIPO; jednotný účinek (čl. 1 odst. 3, čl. 13)</a:t>
                      </a:r>
                    </a:p>
                  </a:txBody>
                  <a:tcPr anchor="ctr" marL="54864" marR="54864" marT="27432" marB="27432">
                    <a:solidFill>
                      <a:schemeClr val="accent2">
                        <a:lumMod val="20000"/>
                        <a:lumOff val="80000"/>
                      </a:schemeClr>
                    </a:solidFill>
                  </a:tcPr>
                </a:tc>
                <a:tc>
                  <a:txBody>
                    <a:bodyPr wrap="square"/>
                    <a:lstStyle/>
                    <a:p>
                      <a:r>
                        <a:rPr sz="1000" lang="cs-CZ"/>
                        <a:t>5–25 let</a:t>
                      </a:r>
                    </a:p>
                  </a:txBody>
                  <a:tcPr anchor="ctr" marL="54864" marR="54864" marT="27432" marB="27432">
                    <a:solidFill>
                      <a:schemeClr val="accent2">
                        <a:lumMod val="20000"/>
                        <a:lumOff val="80000"/>
                      </a:schemeClr>
                    </a:solidFill>
                  </a:tcPr>
                </a:tc>
                <a:tc>
                  <a:txBody>
                    <a:bodyPr wrap="square"/>
                    <a:lstStyle/>
                    <a:p>
                      <a:r>
                        <a:rPr sz="1000" lang="cs-CZ"/>
                        <a:t>Jako národní + nová oprávnění po reformě (další snímek)</a:t>
                      </a:r>
                    </a:p>
                  </a:txBody>
                  <a:tcPr anchor="ctr" marL="54864" marR="54864" marT="27432" marB="27432">
                    <a:solidFill>
                      <a:schemeClr val="accent2">
                        <a:lumMod val="20000"/>
                        <a:lumOff val="80000"/>
                      </a:schemeClr>
                    </a:solidFill>
                  </a:tcPr>
                </a:tc>
                <a:tc>
                  <a:txBody>
                    <a:bodyPr wrap="square"/>
                    <a:lstStyle/>
                    <a:p>
                      <a:r>
                        <a:rPr sz="1000" lang="cs-CZ"/>
                        <a:t>Zaměstnavatel, nestanoví-li národní právo jinak (čl. 14 odst. 3) → § 13 ZPV</a:t>
                      </a:r>
                    </a:p>
                  </a:txBody>
                  <a:tcPr anchor="ctr" marL="54864" marR="54864" marT="27432" marB="27432">
                    <a:solidFill>
                      <a:schemeClr val="accent2">
                        <a:lumMod val="20000"/>
                        <a:lumOff val="80000"/>
                      </a:schemeClr>
                    </a:solidFill>
                  </a:tcPr>
                </a:tc>
              </a:tr>
              <a:tr h="640080">
                <a:tc>
                  <a:txBody>
                    <a:bodyPr wrap="square"/>
                    <a:lstStyle/>
                    <a:p>
                      <a:r>
                        <a:rPr sz="1000" b="1" lang="cs-CZ"/>
                        <a:t>Nezapsaný vzor EU</a:t>
                      </a:r>
                    </a:p>
                  </a:txBody>
                  <a:tcPr anchor="ctr" marL="54864" marR="54864" marT="27432" marB="27432">
                    <a:solidFill>
                      <a:schemeClr val="accent2">
                        <a:lumMod val="40000"/>
                        <a:lumOff val="60000"/>
                      </a:schemeClr>
                    </a:solidFill>
                  </a:tcPr>
                </a:tc>
                <a:tc>
                  <a:txBody>
                    <a:bodyPr wrap="square"/>
                    <a:lstStyle/>
                    <a:p>
                      <a:r>
                        <a:rPr sz="1000" lang="cs-CZ"/>
                        <a:t>Zpřístupněním veřejnosti v Unii (čl. 12)</a:t>
                      </a:r>
                    </a:p>
                  </a:txBody>
                  <a:tcPr anchor="ctr" marL="54864" marR="54864" marT="27432" marB="27432">
                    <a:solidFill>
                      <a:schemeClr val="accent2">
                        <a:lumMod val="40000"/>
                        <a:lumOff val="60000"/>
                      </a:schemeClr>
                    </a:solidFill>
                  </a:tcPr>
                </a:tc>
                <a:tc>
                  <a:txBody>
                    <a:bodyPr wrap="square"/>
                    <a:lstStyle/>
                    <a:p>
                      <a:r>
                        <a:rPr sz="1000" lang="cs-CZ"/>
                        <a:t>3 roky od zpřístupnění</a:t>
                      </a:r>
                    </a:p>
                  </a:txBody>
                  <a:tcPr anchor="ctr" marL="54864" marR="54864" marT="27432" marB="27432">
                    <a:solidFill>
                      <a:schemeClr val="accent2">
                        <a:lumMod val="40000"/>
                        <a:lumOff val="60000"/>
                      </a:schemeClr>
                    </a:solidFill>
                  </a:tcPr>
                </a:tc>
                <a:tc>
                  <a:txBody>
                    <a:bodyPr wrap="square"/>
                    <a:lstStyle/>
                    <a:p>
                      <a:r>
                        <a:rPr sz="1000" lang="cs-CZ"/>
                        <a:t>Jen proti </a:t>
                      </a:r>
                      <a:r>
                        <a:rPr sz="1000" lang="cs-CZ" b="1"/>
                        <a:t>kopírování</a:t>
                      </a:r>
                      <a:r>
                        <a:rPr sz="1000" lang="cs-CZ"/>
                        <a:t> (čl. 20 odst. 4)</a:t>
                      </a:r>
                    </a:p>
                  </a:txBody>
                  <a:tcPr anchor="ctr" marL="54864" marR="54864" marT="27432" marB="27432">
                    <a:solidFill>
                      <a:schemeClr val="accent2">
                        <a:lumMod val="40000"/>
                        <a:lumOff val="60000"/>
                      </a:schemeClr>
                    </a:solidFill>
                  </a:tcPr>
                </a:tc>
                <a:tc>
                  <a:txBody>
                    <a:bodyPr wrap="square"/>
                    <a:lstStyle/>
                    <a:p>
                      <a:r>
                        <a:rPr sz="1000" lang="cs-CZ"/>
                        <a:t>Kdo má právo k vzoru – § 13 ZPV / smlouva</a:t>
                      </a:r>
                    </a:p>
                  </a:txBody>
                  <a:tcPr anchor="ctr" marL="54864" marR="54864" marT="27432" marB="27432">
                    <a:solidFill>
                      <a:schemeClr val="accent2">
                        <a:lumMod val="40000"/>
                        <a:lumOff val="60000"/>
                      </a:schemeClr>
                    </a:solidFill>
                  </a:tcPr>
                </a:tc>
              </a:tr>
              <a:tr h="640080">
                <a:tc>
                  <a:txBody>
                    <a:bodyPr wrap="square"/>
                    <a:lstStyle/>
                    <a:p>
                      <a:r>
                        <a:rPr sz="1000" b="1" lang="cs-CZ"/>
                        <a:t>Autorské právo (AZ)</a:t>
                      </a:r>
                    </a:p>
                  </a:txBody>
                  <a:tcPr anchor="ctr" marL="54864" marR="54864" marT="27432" marB="27432">
                    <a:solidFill>
                      <a:schemeClr val="accent2">
                        <a:lumMod val="20000"/>
                        <a:lumOff val="80000"/>
                      </a:schemeClr>
                    </a:solidFill>
                  </a:tcPr>
                </a:tc>
                <a:tc>
                  <a:txBody>
                    <a:bodyPr wrap="square"/>
                    <a:lstStyle/>
                    <a:p>
                      <a:r>
                        <a:rPr sz="1000" lang="cs-CZ"/>
                        <a:t>Vytvořením původního díla užitého umění</a:t>
                      </a:r>
                    </a:p>
                  </a:txBody>
                  <a:tcPr anchor="ctr" marL="54864" marR="54864" marT="27432" marB="27432">
                    <a:solidFill>
                      <a:schemeClr val="accent2">
                        <a:lumMod val="20000"/>
                        <a:lumOff val="80000"/>
                      </a:schemeClr>
                    </a:solidFill>
                  </a:tcPr>
                </a:tc>
                <a:tc>
                  <a:txBody>
                    <a:bodyPr wrap="square"/>
                    <a:lstStyle/>
                    <a:p>
                      <a:r>
                        <a:rPr sz="1000" lang="cs-CZ"/>
                        <a:t>70 let po smrti autora</a:t>
                      </a:r>
                    </a:p>
                  </a:txBody>
                  <a:tcPr anchor="ctr" marL="54864" marR="54864" marT="27432" marB="27432">
                    <a:solidFill>
                      <a:schemeClr val="accent2">
                        <a:lumMod val="20000"/>
                        <a:lumOff val="80000"/>
                      </a:schemeClr>
                    </a:solidFill>
                  </a:tcPr>
                </a:tc>
                <a:tc>
                  <a:txBody>
                    <a:bodyPr wrap="square"/>
                    <a:lstStyle/>
                    <a:p>
                      <a:r>
                        <a:rPr sz="1000" lang="cs-CZ"/>
                        <a:t>Původní dílo užitého umění (judikatura v L3); nechrání funkci</a:t>
                      </a:r>
                    </a:p>
                  </a:txBody>
                  <a:tcPr anchor="ctr" marL="54864" marR="54864" marT="27432" marB="27432">
                    <a:solidFill>
                      <a:schemeClr val="accent2">
                        <a:lumMod val="20000"/>
                        <a:lumOff val="80000"/>
                      </a:schemeClr>
                    </a:solidFill>
                  </a:tcPr>
                </a:tc>
                <a:tc>
                  <a:txBody>
                    <a:bodyPr wrap="square"/>
                    <a:lstStyle/>
                    <a:p>
                      <a:r>
                        <a:rPr sz="1000" lang="cs-CZ"/>
                        <a:t>Autor; zaměstnavatel vykonává (§ 58)</a:t>
                      </a:r>
                    </a:p>
                  </a:txBody>
                  <a:tcPr anchor="ctr" marL="54864" marR="54864" marT="27432" marB="27432">
                    <a:solidFill>
                      <a:schemeClr val="accent2">
                        <a:lumMod val="20000"/>
                        <a:lumOff val="80000"/>
                      </a:schemeClr>
                    </a:solidFill>
                  </a:tcPr>
                </a:tc>
              </a:tr>
              <a:tr h="640080">
                <a:tc>
                  <a:txBody>
                    <a:bodyPr wrap="square"/>
                    <a:lstStyle/>
                    <a:p>
                      <a:r>
                        <a:rPr sz="1000" b="1" lang="cs-CZ"/>
                        <a:t>Nekalá soutěž (OZ)</a:t>
                      </a:r>
                    </a:p>
                  </a:txBody>
                  <a:tcPr anchor="ctr" marL="54864" marR="54864" marT="27432" marB="27432">
                    <a:solidFill>
                      <a:schemeClr val="accent2">
                        <a:lumMod val="40000"/>
                        <a:lumOff val="60000"/>
                      </a:schemeClr>
                    </a:solidFill>
                  </a:tcPr>
                </a:tc>
                <a:tc>
                  <a:txBody>
                    <a:bodyPr wrap="square"/>
                    <a:lstStyle/>
                    <a:p>
                      <a:r>
                        <a:rPr sz="1000" lang="cs-CZ"/>
                        <a:t>Soutěžní jednání v rozporu s dobrými mravy soutěže</a:t>
                      </a:r>
                    </a:p>
                  </a:txBody>
                  <a:tcPr anchor="ctr" marL="54864" marR="54864" marT="27432" marB="27432">
                    <a:solidFill>
                      <a:schemeClr val="accent2">
                        <a:lumMod val="40000"/>
                        <a:lumOff val="60000"/>
                      </a:schemeClr>
                    </a:solidFill>
                  </a:tcPr>
                </a:tc>
                <a:tc>
                  <a:txBody>
                    <a:bodyPr wrap="square"/>
                    <a:lstStyle/>
                    <a:p>
                      <a:r>
                        <a:rPr sz="1000" lang="cs-CZ"/>
                        <a:t>Po dobu soutěžního jednání</a:t>
                      </a:r>
                    </a:p>
                  </a:txBody>
                  <a:tcPr anchor="ctr" marL="54864" marR="54864" marT="27432" marB="27432">
                    <a:solidFill>
                      <a:schemeClr val="accent2">
                        <a:lumMod val="40000"/>
                        <a:lumOff val="60000"/>
                      </a:schemeClr>
                    </a:solidFill>
                  </a:tcPr>
                </a:tc>
                <a:tc>
                  <a:txBody>
                    <a:bodyPr wrap="square"/>
                    <a:lstStyle/>
                    <a:p>
                      <a:r>
                        <a:rPr sz="1000" lang="cs-CZ"/>
                        <a:t>Nebezpečí záměny, parazitování (§ 2976, 2981, 2982); souběh možný (NS 23 Cdo 27/2022)</a:t>
                      </a:r>
                    </a:p>
                  </a:txBody>
                  <a:tcPr anchor="ctr" marL="54864" marR="54864" marT="27432" marB="27432">
                    <a:solidFill>
                      <a:schemeClr val="accent2">
                        <a:lumMod val="40000"/>
                        <a:lumOff val="60000"/>
                      </a:schemeClr>
                    </a:solidFill>
                  </a:tcPr>
                </a:tc>
                <a:tc>
                  <a:txBody>
                    <a:bodyPr wrap="square"/>
                    <a:lstStyle/>
                    <a:p>
                      <a:r>
                        <a:rPr sz="1000" lang="cs-CZ"/>
                        <a:t>Soutěžitel – zaměstnavatel</a:t>
                      </a:r>
                    </a:p>
                  </a:txBody>
                  <a:tcPr anchor="ctr" marL="54864" marR="54864" marT="27432" marB="27432">
                    <a:solidFill>
                      <a:schemeClr val="accent2">
                        <a:lumMod val="40000"/>
                        <a:lumOff val="60000"/>
                      </a:schemeClr>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Vzor EU po reformě 2024/2822 a 2024/2823</a:t>
            </a:r>
          </a:p>
        </p:txBody>
      </p:sp>
      <p:sp>
        <p:nvSpPr>
          <p:cNvPr id="3" name="Content Placeholder 2"/>
          <p:cNvSpPr>
            <a:spLocks noGrp="1"/>
          </p:cNvSpPr>
          <p:nvPr>
            <p:ph idx="1"/>
          </p:nvPr>
        </p:nvSpPr>
        <p:spPr/>
        <p:txBody>
          <a:bodyPr wrap="square"/>
          <a:lstStyle/>
          <a:p>
            <a:pPr/>
            <a:r>
              <a:rPr sz="1700" lang="cs-CZ"/>
              <a:t>Nař. (EU) 2024/2822 (od 1. 5. 2025) → od 1. 7. 2026 kodifikace: nař. (EU) 2026/715</a:t>
            </a:r>
          </a:p>
          <a:p>
            <a:pPr lvl="2"/>
            <a:r>
              <a:rPr sz="1400" lang="cs-CZ"/>
              <a:t>Nové názvosloví: „průmyslový vzor EU“, „úřad“ (EUIPO) · </a:t>
            </a:r>
            <a:r>
              <a:rPr sz="1400" lang="cs-CZ" b="1"/>
              <a:t>širší definice</a:t>
            </a:r>
            <a:r>
              <a:rPr sz="1400" lang="cs-CZ"/>
              <a:t> vzoru a výrobku (čl. 4) – snímek 4</a:t>
            </a:r>
          </a:p>
          <a:p>
            <a:pPr lvl="2"/>
            <a:r>
              <a:rPr sz="1400" lang="cs-CZ"/>
              <a:t>Práva nově i proti </a:t>
            </a:r>
            <a:r>
              <a:rPr sz="1400" b="1" lang="cs-CZ"/>
              <a:t>vytváření, stahování a sdílení souborů</a:t>
            </a:r>
            <a:r>
              <a:rPr sz="1400" lang="cs-CZ"/>
              <a:t> zaznamenávajících vzor pro výrobu – 3D tisk (čl. 20 odst. 2 písm. d)); zákaz </a:t>
            </a:r>
            <a:r>
              <a:rPr sz="1400" b="1" lang="cs-CZ"/>
              <a:t>tranzitu</a:t>
            </a:r>
            <a:r>
              <a:rPr sz="1400" lang="cs-CZ"/>
              <a:t> padělků (odst. 3)</a:t>
            </a:r>
          </a:p>
          <a:p>
            <a:pPr lvl="2"/>
            <a:r>
              <a:rPr sz="1400" lang="cs-CZ"/>
              <a:t>Trvalá </a:t>
            </a:r>
            <a:r>
              <a:rPr sz="1400" b="1" lang="cs-CZ"/>
              <a:t>klauzule o opravách</a:t>
            </a:r>
            <a:r>
              <a:rPr sz="1400" lang="cs-CZ"/>
              <a:t> – díly složených výrobků závislé na vzhledu celku, užité jen k opravě, s informační povinností výrobce (čl. 22); vyčerpání v EHP (čl. 23)</a:t>
            </a:r>
          </a:p>
          <a:p>
            <a:pPr>
              <a:spcBef>
                <a:spcPts val="600"/>
              </a:spcBef>
            </a:pPr>
            <a:r>
              <a:rPr sz="1700" lang="cs-CZ"/>
              <a:t>Směrnice (EU) 2024/2823 – přijata, dosud neprovedena</a:t>
            </a:r>
          </a:p>
          <a:p>
            <a:pPr lvl="2"/>
            <a:r>
              <a:rPr sz="1400" lang="cs-CZ"/>
              <a:t>Transpozice do </a:t>
            </a:r>
            <a:r>
              <a:rPr sz="1400" b="1" lang="cs-CZ"/>
              <a:t>9. 12. 2027</a:t>
            </a:r>
            <a:r>
              <a:rPr sz="1400" lang="cs-CZ"/>
              <a:t>, zrušení směrnice 98/71/ES (čl. 36–37); česká novela ZPV k 28. 9. 2026 nevyhlášena → očekávat rozšíření definic a klauzuli o opravách</a:t>
            </a:r>
          </a:p>
        </p:txBody>
      </p:sp>
      <p:sp>
        <p:nvSpPr>
          <p:cNvPr id="4" name="Zápatí"/>
          <p:cNvSpPr>
            <a:spLocks noGrp="1"/>
          </p:cNvSpPr>
          <p:nvPr>
            <p:ph type="ftr" sz="quarter" idx="11"/>
          </p:nvPr>
        </p:nvSpPr>
        <p:spPr/>
        <p:txBody>
          <a:bodyPr/>
          <a:lstStyle/>
          <a:p>
            <a:r>
              <a:rPr lang="cs-CZ"/>
              <a:t>Duševní vlastnictví v pracovněprávních vztazích | Lekce 6 | právní stav k 28. 9. 2026</a:t>
            </a:r>
          </a:p>
        </p:txBody>
      </p:sp>
      <p:sp>
        <p:nvSpPr>
          <p:cNvPr id="5" name="Číslo snímku"/>
          <p:cNvSpPr>
            <a:spLocks noGrp="1"/>
          </p:cNvSpPr>
          <p:nvPr>
            <p:ph type="sldNum" sz="quarter" idx="12"/>
          </p:nvPr>
        </p:nvSpPr>
        <p:spPr/>
        <p:txBody>
          <a:bodyPr/>
          <a:lstStyle/>
          <a:p>
            <a:fld id="{4718AF9B-2252-4791-80D6-6F5344938295}"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Zaměstnanecký průmyslový vzor (§ 13–14 ZPV)</a:t>
            </a:r>
          </a:p>
        </p:txBody>
      </p:sp>
      <p:sp>
        <p:nvSpPr>
          <p:cNvPr id="3" name="Zápatí"/>
          <p:cNvSpPr>
            <a:spLocks noGrp="1"/>
          </p:cNvSpPr>
          <p:nvPr>
            <p:ph type="ftr" sz="quarter" idx="11"/>
          </p:nvPr>
        </p:nvSpPr>
        <p:spPr/>
        <p:txBody>
          <a:bodyPr/>
          <a:lstStyle/>
          <a:p>
            <a:r>
              <a:rPr lang="cs-CZ"/>
              <a:t>Duševní vlastnictví v pracovněprávních vztazích | Lekce 6 | právní stav k 28. 9. 2026</a:t>
            </a:r>
          </a:p>
        </p:txBody>
      </p:sp>
      <p:sp>
        <p:nvSpPr>
          <p:cNvPr id="4" name="Číslo snímku"/>
          <p:cNvSpPr>
            <a:spLocks noGrp="1"/>
          </p:cNvSpPr>
          <p:nvPr>
            <p:ph type="sldNum" sz="quarter" idx="12"/>
          </p:nvPr>
        </p:nvSpPr>
        <p:spPr/>
        <p:txBody>
          <a:bodyPr/>
          <a:lstStyle/>
          <a:p>
            <a:fld id="{C0538622-180C-420A-A606-ABE899764B4D}"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6</a:t>
            </a:r>
          </a:p>
        </p:txBody>
      </p:sp>
      <p:sp>
        <p:nvSpPr>
          <p:cNvPr id="6" name="Blok"/>
          <p:cNvSpPr/>
          <p:nvPr/>
        </p:nvSpPr>
        <p:spPr>
          <a:xfrm>
            <a:off x="649224" y="1691640"/>
            <a:ext cx="4480560" cy="123444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150" b="1" lang="cs-CZ">
                <a:solidFill>
                  <a:srgbClr val="000000"/>
                </a:solidFill>
              </a:rPr>
              <a:t>PODMÍNKA:</a:t>
            </a:r>
            <a:r>
              <a:rPr sz="1150" lang="cs-CZ">
                <a:solidFill>
                  <a:srgbClr val="000000"/>
                </a:solidFill>
              </a:rPr>
              <a:t> původce vytvořil vzor </a:t>
            </a:r>
            <a:r>
              <a:rPr sz="1150" b="1" lang="cs-CZ">
                <a:solidFill>
                  <a:srgbClr val="000000"/>
                </a:solidFill>
              </a:rPr>
              <a:t>ke splnění úkolu</a:t>
            </a:r>
            <a:r>
              <a:rPr sz="1150" lang="cs-CZ">
                <a:solidFill>
                  <a:srgbClr val="000000"/>
                </a:solidFill>
              </a:rPr>
              <a:t> z pracovního poměru, členského nebo jiného obdobného vztahu („pracovní poměr“); nositelem je </a:t>
            </a:r>
            <a:r>
              <a:rPr sz="1150" b="1" lang="cs-CZ">
                <a:solidFill>
                  <a:srgbClr val="000000"/>
                </a:solidFill>
              </a:rPr>
              <a:t>zadavatel</a:t>
            </a:r>
            <a:r>
              <a:rPr sz="1150" lang="cs-CZ">
                <a:solidFill>
                  <a:srgbClr val="000000"/>
                </a:solidFill>
              </a:rPr>
              <a:t> – kdo vytvoření zadal</a:t>
            </a:r>
          </a:p>
        </p:txBody>
      </p:sp>
      <p:sp>
        <p:nvSpPr>
          <p:cNvPr id="7" name="Šipka"/>
          <p:cNvSpPr/>
          <p:nvPr/>
        </p:nvSpPr>
        <p:spPr>
          <a:xfrm>
            <a:off x="5257800" y="2103120"/>
            <a:ext cx="548640" cy="365760"/>
          </a:xfrm>
          <a:prstGeom prst="rightArrow">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Blok"/>
          <p:cNvSpPr/>
          <p:nvPr/>
        </p:nvSpPr>
        <p:spPr>
          <a:xfrm>
            <a:off x="5943600" y="1691640"/>
            <a:ext cx="5596128" cy="12344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150" b="1" lang="cs-CZ">
                <a:solidFill>
                  <a:srgbClr val="FFFFFF"/>
                </a:solidFill>
              </a:rPr>
              <a:t>ÚČINEK:</a:t>
            </a:r>
            <a:r>
              <a:rPr sz="1150" lang="cs-CZ">
                <a:solidFill>
                  <a:srgbClr val="FFFFFF"/>
                </a:solidFill>
              </a:rPr>
              <a:t> právo na průmyslový vzor </a:t>
            </a:r>
            <a:r>
              <a:rPr sz="1150" b="1" lang="cs-CZ">
                <a:solidFill>
                  <a:srgbClr val="FFFFFF"/>
                </a:solidFill>
              </a:rPr>
              <a:t>přechází na zadavatele</a:t>
            </a:r>
            <a:r>
              <a:rPr sz="1150" lang="cs-CZ">
                <a:solidFill>
                  <a:srgbClr val="FFFFFF"/>
                </a:solidFill>
              </a:rPr>
              <a:t>, není-li smlouvou stanoveno jinak; </a:t>
            </a:r>
            <a:r>
              <a:rPr sz="1150" b="1" lang="cs-CZ">
                <a:solidFill>
                  <a:srgbClr val="FFFFFF"/>
                </a:solidFill>
              </a:rPr>
              <a:t>právo na původcovství</a:t>
            </a:r>
            <a:r>
              <a:rPr sz="1150" lang="cs-CZ">
                <a:solidFill>
                  <a:srgbClr val="FFFFFF"/>
                </a:solidFill>
              </a:rPr>
              <a:t> zůstává (§ 13 odst. 1; § 18) – technika 2 „přechod s pojistkami“ (L3)</a:t>
            </a:r>
          </a:p>
        </p:txBody>
      </p:sp>
      <p:sp>
        <p:nvSpPr>
          <p:cNvPr id="9" name="Blok"/>
          <p:cNvSpPr/>
          <p:nvPr/>
        </p:nvSpPr>
        <p:spPr>
          <a:xfrm>
            <a:off x="649224" y="3108960"/>
            <a:ext cx="3474720" cy="50292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50" b="1" lang="cs-CZ">
                <a:solidFill>
                  <a:srgbClr val="FFFFFF"/>
                </a:solidFill>
              </a:rPr>
              <a:t>POJISTKA 1 · OZNÁMENÍ</a:t>
            </a:r>
          </a:p>
        </p:txBody>
      </p:sp>
      <p:sp>
        <p:nvSpPr>
          <p:cNvPr id="10" name="Blok"/>
          <p:cNvSpPr/>
          <p:nvPr/>
        </p:nvSpPr>
        <p:spPr>
          <a:xfrm>
            <a:off x="649224" y="3657600"/>
            <a:ext cx="3474720" cy="123444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00" lang="cs-CZ">
                <a:solidFill>
                  <a:srgbClr val="000000"/>
                </a:solidFill>
              </a:rPr>
              <a:t>původce </a:t>
            </a:r>
            <a:r>
              <a:rPr sz="1100" b="1" lang="cs-CZ">
                <a:solidFill>
                  <a:srgbClr val="000000"/>
                </a:solidFill>
              </a:rPr>
              <a:t>neprodleně písemně vyrozumí</a:t>
            </a:r>
            <a:r>
              <a:rPr sz="1100" lang="cs-CZ">
                <a:solidFill>
                  <a:srgbClr val="000000"/>
                </a:solidFill>
              </a:rPr>
              <a:t> zadavatele a předá podklady k posouzení (odst. 2)</a:t>
            </a:r>
          </a:p>
        </p:txBody>
      </p:sp>
      <p:sp>
        <p:nvSpPr>
          <p:cNvPr id="11" name="Blok"/>
          <p:cNvSpPr/>
          <p:nvPr/>
        </p:nvSpPr>
        <p:spPr>
          <a:xfrm>
            <a:off x="4352544" y="3108960"/>
            <a:ext cx="3474720" cy="50292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50" b="1" lang="cs-CZ">
                <a:solidFill>
                  <a:srgbClr val="FFFFFF"/>
                </a:solidFill>
              </a:rPr>
              <a:t>POJISTKA 2 · LHŮTA 3 MĚSÍCE</a:t>
            </a:r>
          </a:p>
        </p:txBody>
      </p:sp>
      <p:sp>
        <p:nvSpPr>
          <p:cNvPr id="12" name="Blok"/>
          <p:cNvSpPr/>
          <p:nvPr/>
        </p:nvSpPr>
        <p:spPr>
          <a:xfrm>
            <a:off x="4352544" y="3657600"/>
            <a:ext cx="3474720" cy="123444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00" lang="cs-CZ">
                <a:solidFill>
                  <a:srgbClr val="000000"/>
                </a:solidFill>
              </a:rPr>
              <a:t>neuplatní-li zadavatel právo vůči původci do </a:t>
            </a:r>
            <a:r>
              <a:rPr sz="1100" b="1" lang="cs-CZ">
                <a:solidFill>
                  <a:srgbClr val="000000"/>
                </a:solidFill>
              </a:rPr>
              <a:t>3 měsíců od vyrozumění</a:t>
            </a:r>
            <a:r>
              <a:rPr sz="1100" lang="cs-CZ">
                <a:solidFill>
                  <a:srgbClr val="000000"/>
                </a:solidFill>
              </a:rPr>
              <a:t>, právo </a:t>
            </a:r>
            <a:r>
              <a:rPr sz="1100" b="1" lang="cs-CZ">
                <a:solidFill>
                  <a:srgbClr val="000000"/>
                </a:solidFill>
              </a:rPr>
              <a:t>přechází zpět</a:t>
            </a:r>
            <a:r>
              <a:rPr sz="1100" lang="cs-CZ">
                <a:solidFill>
                  <a:srgbClr val="000000"/>
                </a:solidFill>
              </a:rPr>
              <a:t> na původce; oba zachovávají </a:t>
            </a:r>
            <a:r>
              <a:rPr sz="1100" b="1" lang="cs-CZ">
                <a:solidFill>
                  <a:srgbClr val="000000"/>
                </a:solidFill>
              </a:rPr>
              <a:t>mlčenlivost</a:t>
            </a:r>
            <a:r>
              <a:rPr sz="1100" lang="cs-CZ">
                <a:solidFill>
                  <a:srgbClr val="000000"/>
                </a:solidFill>
              </a:rPr>
              <a:t>, zadavatel ještě 1 měsíc poté (odst. 3)</a:t>
            </a:r>
          </a:p>
        </p:txBody>
      </p:sp>
      <p:sp>
        <p:nvSpPr>
          <p:cNvPr id="13" name="Blok"/>
          <p:cNvSpPr/>
          <p:nvPr/>
        </p:nvSpPr>
        <p:spPr>
          <a:xfrm>
            <a:off x="8055863" y="3108960"/>
            <a:ext cx="3474720" cy="50292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50" b="1" lang="cs-CZ">
                <a:solidFill>
                  <a:srgbClr val="FFFFFF"/>
                </a:solidFill>
              </a:rPr>
              <a:t>POJISTKA 3 · ODMĚNA</a:t>
            </a:r>
          </a:p>
        </p:txBody>
      </p:sp>
      <p:sp>
        <p:nvSpPr>
          <p:cNvPr id="14" name="Blok"/>
          <p:cNvSpPr/>
          <p:nvPr/>
        </p:nvSpPr>
        <p:spPr>
          <a:xfrm>
            <a:off x="8055863" y="3657600"/>
            <a:ext cx="3474720" cy="123444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00" lang="cs-CZ" b="1">
                <a:solidFill>
                  <a:srgbClr val="000000"/>
                </a:solidFill>
              </a:rPr>
              <a:t>přiměřená odměna</a:t>
            </a:r>
            <a:r>
              <a:rPr sz="1100" lang="cs-CZ">
                <a:solidFill>
                  <a:srgbClr val="000000"/>
                </a:solidFill>
              </a:rPr>
              <a:t>, uplatní-li zadavatel právo: podle přínosu užíváním, materiálního podílu zadavatele a rozsahu zadání; při zjevném nepoměru </a:t>
            </a:r>
            <a:r>
              <a:rPr sz="1100" lang="cs-CZ" b="1">
                <a:solidFill>
                  <a:srgbClr val="000000"/>
                </a:solidFill>
              </a:rPr>
              <a:t>dodatečné vypořádání</a:t>
            </a:r>
            <a:r>
              <a:rPr sz="1100" lang="cs-CZ">
                <a:solidFill>
                  <a:srgbClr val="000000"/>
                </a:solidFill>
              </a:rPr>
              <a:t> (odst. 4)</a:t>
            </a:r>
          </a:p>
        </p:txBody>
      </p:sp>
      <p:sp>
        <p:nvSpPr>
          <p:cNvPr id="15" name="Blok"/>
          <p:cNvSpPr/>
          <p:nvPr/>
        </p:nvSpPr>
        <p:spPr>
          <a:xfrm>
            <a:off x="649224" y="5029200"/>
            <a:ext cx="10890504" cy="502920"/>
          </a:xfrm>
          <a:prstGeom prst="round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000000"/>
                </a:solidFill>
              </a:rPr>
              <a:t>§ 14:</a:t>
            </a:r>
            <a:r>
              <a:rPr sz="1200" lang="cs-CZ">
                <a:solidFill>
                  <a:srgbClr val="000000"/>
                </a:solidFill>
              </a:rPr>
              <a:t> práva a povinnosti podle § 13 zůstávají po skončení pracovního poměru nedotčena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Souběh s autorským právem: dvě techniky</a:t>
            </a:r>
          </a:p>
        </p:txBody>
      </p:sp>
      <p:sp>
        <p:nvSpPr>
          <p:cNvPr id="3" name="Content Placeholder 2"/>
          <p:cNvSpPr>
            <a:spLocks noGrp="1"/>
          </p:cNvSpPr>
          <p:nvPr>
            <p:ph idx="1"/>
          </p:nvPr>
        </p:nvSpPr>
        <p:spPr/>
        <p:txBody>
          <a:bodyPr wrap="square"/>
          <a:lstStyle/>
          <a:p>
            <a:pPr/>
            <a:r>
              <a:rPr sz="1700" lang="cs-CZ"/>
              <a:t>Ochrana podle ZPV nevylučuje ochranu autorskou, známkovou ani jinou (§ 1 odst. 2 ZPV)</a:t>
            </a:r>
          </a:p>
          <a:p>
            <a:pPr lvl="2"/>
            <a:r>
              <a:rPr sz="1450" lang="cs-CZ"/>
              <a:t>Design je dílem užitého umění, je-li </a:t>
            </a:r>
            <a:r>
              <a:rPr sz="1450" lang="cs-CZ" b="1"/>
              <a:t>původní</a:t>
            </a:r>
            <a:r>
              <a:rPr sz="1450" lang="cs-CZ"/>
              <a:t> – judikatura SDEU v L3 (Cofemel, Brompton, Mio a konektra, Kwantum)</a:t>
            </a:r>
          </a:p>
          <a:p>
            <a:pPr>
              <a:spcBef>
                <a:spcPts val="600"/>
              </a:spcBef>
            </a:pPr>
            <a:r>
              <a:rPr sz="1700" lang="cs-CZ"/>
              <a:t>Důsledky v pracovním vztahu</a:t>
            </a:r>
          </a:p>
          <a:p>
            <a:pPr lvl="2"/>
            <a:r>
              <a:rPr sz="1450" lang="cs-CZ"/>
              <a:t>Jeden výstup, dvě techniky: právo na vzor </a:t>
            </a:r>
            <a:r>
              <a:rPr sz="1450" b="1" lang="cs-CZ"/>
              <a:t>přechází</a:t>
            </a:r>
            <a:r>
              <a:rPr sz="1450" lang="cs-CZ"/>
              <a:t> na zadavatele (§ 13 ZPV) × majetková autorská práva zůstávají designérovi a zaměstnavatel je </a:t>
            </a:r>
            <a:r>
              <a:rPr sz="1450" b="1" lang="cs-CZ"/>
              <a:t>vykonává</a:t>
            </a:r>
            <a:r>
              <a:rPr sz="1450" lang="cs-CZ"/>
              <a:t> (§ 58 AZ)</a:t>
            </a:r>
          </a:p>
          <a:p>
            <a:pPr lvl="2"/>
            <a:r>
              <a:rPr sz="1450" lang="cs-CZ"/>
              <a:t>Odměna: podle ZPV vždy (§ 13 odst. 4); podle AZ jen při zjevném nepoměru (§ 58 odst. 6) – k odměně podle ZPV se přihlédne (výklad)</a:t>
            </a:r>
          </a:p>
          <a:p>
            <a:pPr lvl="2"/>
            <a:r>
              <a:rPr sz="1450" lang="cs-CZ"/>
              <a:t>Designérovi zůstává </a:t>
            </a:r>
            <a:r>
              <a:rPr sz="1450" b="1" lang="cs-CZ"/>
              <a:t>právo na původcovství</a:t>
            </a:r>
            <a:r>
              <a:rPr sz="1450" lang="cs-CZ"/>
              <a:t> i </a:t>
            </a:r>
            <a:r>
              <a:rPr sz="1450" b="1" lang="cs-CZ"/>
              <a:t>osobnostní práva autora</a:t>
            </a:r>
            <a:r>
              <a:rPr sz="1450" lang="cs-CZ"/>
              <a:t>; vzor užívající cizí dílo se vymaže (§ 27 odst. 1 písm. f) ZPV)</a:t>
            </a:r>
          </a:p>
          <a:p>
            <a:pPr lvl="2"/>
            <a:r>
              <a:rPr sz="1450" lang="cs-CZ"/>
              <a:t>Portfolio: zobrazení návrhu je užitím </a:t>
            </a:r>
            <a:r>
              <a:rPr sz="1450" b="1" lang="cs-CZ"/>
              <a:t>díla</a:t>
            </a:r>
            <a:r>
              <a:rPr sz="1450" lang="cs-CZ"/>
              <a:t> (souhlas vykonavatele); práva ze </a:t>
            </a:r>
            <a:r>
              <a:rPr sz="1450" b="1" lang="cs-CZ"/>
              <a:t>vzoru</a:t>
            </a:r>
            <a:r>
              <a:rPr sz="1450" lang="cs-CZ"/>
              <a:t> míří na výrobky (§ 19), u vzoru EU i na soubory pro výrobu (čl. 20 odst. 2 písm. d))</a:t>
            </a:r>
          </a:p>
        </p:txBody>
      </p:sp>
      <p:sp>
        <p:nvSpPr>
          <p:cNvPr id="4" name="Zápatí"/>
          <p:cNvSpPr>
            <a:spLocks noGrp="1"/>
          </p:cNvSpPr>
          <p:nvPr>
            <p:ph type="ftr" sz="quarter" idx="11"/>
          </p:nvPr>
        </p:nvSpPr>
        <p:spPr/>
        <p:txBody>
          <a:bodyPr/>
          <a:lstStyle/>
          <a:p>
            <a:r>
              <a:rPr lang="cs-CZ"/>
              <a:t>Duševní vlastnictví v pracovněprávních vztazích | Lekce 6 | právní stav k 28. 9. 2026</a:t>
            </a:r>
          </a:p>
        </p:txBody>
      </p:sp>
      <p:sp>
        <p:nvSpPr>
          <p:cNvPr id="5" name="Číslo snímku"/>
          <p:cNvSpPr>
            <a:spLocks noGrp="1"/>
          </p:cNvSpPr>
          <p:nvPr>
            <p:ph type="sldNum" sz="quarter" idx="12"/>
          </p:nvPr>
        </p:nvSpPr>
        <p:spPr/>
        <p:txBody>
          <a:bodyPr/>
          <a:lstStyle/>
          <a:p>
            <a:fld id="{5E14E786-1024-4C13-9FE8-F048789F64E3}"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Designéři v praxi: čtyři typové situace</a:t>
            </a:r>
          </a:p>
        </p:txBody>
      </p:sp>
      <p:sp>
        <p:nvSpPr>
          <p:cNvPr id="3" name="Content Placeholder 2"/>
          <p:cNvSpPr>
            <a:spLocks noGrp="1"/>
          </p:cNvSpPr>
          <p:nvPr>
            <p:ph idx="1" sz="half"/>
          </p:nvPr>
        </p:nvSpPr>
        <p:spPr/>
        <p:txBody>
          <a:bodyPr wrap="square"/>
          <a:lstStyle/>
          <a:p>
            <a:pPr/>
            <a:r>
              <a:rPr lang="cs-CZ"/>
              <a:t>Interní designér · dohody</a:t>
            </a:r>
          </a:p>
          <a:p>
            <a:pPr lvl="2"/>
            <a:r>
              <a:rPr sz="1350" lang="cs-CZ" b="1"/>
              <a:t>Pracovní poměr</a:t>
            </a:r>
            <a:r>
              <a:rPr sz="1350" lang="cs-CZ"/>
              <a:t>: § 13 ZPV + § 58 AZ (snímky 9 a 10); proces, evidence, datovaná vyobrazení; portfolio a kredit sjednat</a:t>
            </a:r>
          </a:p>
          <a:p>
            <a:pPr lvl="2"/>
            <a:r>
              <a:rPr sz="1350" b="1" lang="cs-CZ"/>
              <a:t>DPP / DPČ</a:t>
            </a:r>
            <a:r>
              <a:rPr sz="1350" lang="cs-CZ"/>
              <a:t>: základní pracovněprávní vztah (§ 3 ZP) = „jiný obdobný vztah“ podle § 13 odst. 1 ZPV (výklad – judikaturou nepotvrzeno) → výslovné ujednání v dohodě</a:t>
            </a:r>
          </a:p>
          <a:p>
            <a:pPr lvl="2"/>
            <a:r>
              <a:rPr sz="1350" b="1" lang="cs-CZ"/>
              <a:t>Agenturní zaměstnanec</a:t>
            </a:r>
            <a:r>
              <a:rPr sz="1350" lang="cs-CZ"/>
              <a:t>: ZPV zvláštní pravidlo nemá; zadavatelem je ten, kdo úkol zadal (uživatel) → ujednat s agenturou</a:t>
            </a:r>
          </a:p>
        </p:txBody>
      </p:sp>
      <p:sp>
        <p:nvSpPr>
          <p:cNvPr id="4" name="Content Placeholder 3"/>
          <p:cNvSpPr>
            <a:spLocks noGrp="1"/>
          </p:cNvSpPr>
          <p:nvPr>
            <p:ph idx="2" sz="half"/>
          </p:nvPr>
        </p:nvSpPr>
        <p:spPr/>
        <p:txBody>
          <a:bodyPr wrap="square"/>
          <a:lstStyle/>
          <a:p>
            <a:pPr/>
            <a:r>
              <a:rPr lang="cs-CZ"/>
              <a:t>Externisté</a:t>
            </a:r>
          </a:p>
          <a:p>
            <a:pPr lvl="2"/>
            <a:r>
              <a:rPr sz="1350" b="1" lang="cs-CZ"/>
              <a:t>Studio / OSVČ na objednávku</a:t>
            </a:r>
            <a:r>
              <a:rPr sz="1350" lang="cs-CZ"/>
              <a:t>: právo na vzor má původce nebo jeho nástupce (§ 12 ZPV); objednatel bez smlouvy nic (FEIA, C-32/08); k dílu jen licence k účelu (§ 61 AZ)</a:t>
            </a:r>
          </a:p>
          <a:p>
            <a:pPr lvl="2"/>
            <a:r>
              <a:rPr sz="1350" lang="cs-CZ"/>
              <a:t>Mezinárodní týmy: rozhodné právo (L10) · doložky pro všechny situace: snímek 12</a:t>
            </a:r>
          </a:p>
        </p:txBody>
      </p:sp>
      <p:sp>
        <p:nvSpPr>
          <p:cNvPr id="5" name="Zápatí"/>
          <p:cNvSpPr>
            <a:spLocks noGrp="1"/>
          </p:cNvSpPr>
          <p:nvPr>
            <p:ph type="ftr" sz="quarter" idx="11"/>
          </p:nvPr>
        </p:nvSpPr>
        <p:spPr/>
        <p:txBody>
          <a:bodyPr/>
          <a:lstStyle/>
          <a:p>
            <a:r>
              <a:rPr lang="cs-CZ"/>
              <a:t>Duševní vlastnictví v pracovněprávních vztazích | Lekce 6 | právní stav k 28. 9. 2026</a:t>
            </a:r>
          </a:p>
        </p:txBody>
      </p:sp>
      <p:sp>
        <p:nvSpPr>
          <p:cNvPr id="6" name="Číslo snímku"/>
          <p:cNvSpPr>
            <a:spLocks noGrp="1"/>
          </p:cNvSpPr>
          <p:nvPr>
            <p:ph type="sldNum" sz="quarter" idx="12"/>
          </p:nvPr>
        </p:nvSpPr>
        <p:spPr/>
        <p:txBody>
          <a:bodyPr/>
          <a:lstStyle/>
          <a:p>
            <a:fld id="{0CA2EDF6-E9CD-4F14-93BA-0E5B307392A6}" type="slidenum">
              <a:rPr lang="cs-CZ"/>
              <a:t>1</a:t>
            </a:fld>
            <a:endParaRPr lang="cs-CZ"/>
          </a:p>
        </p:txBody>
      </p:sp>
      <p:sp>
        <p:nvSpPr>
          <p:cNvPr id="7"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Co sjednat a zavést: procesy a doložky</a:t>
            </a:r>
          </a:p>
        </p:txBody>
      </p:sp>
      <p:sp>
        <p:nvSpPr>
          <p:cNvPr id="3" name="Content Placeholder 2"/>
          <p:cNvSpPr>
            <a:spLocks noGrp="1"/>
          </p:cNvSpPr>
          <p:nvPr>
            <p:ph idx="1" sz="half"/>
          </p:nvPr>
        </p:nvSpPr>
        <p:spPr/>
        <p:txBody>
          <a:bodyPr wrap="square"/>
          <a:lstStyle/>
          <a:p>
            <a:pPr/>
            <a:r>
              <a:rPr lang="cs-CZ"/>
              <a:t>Zaměstnavatel</a:t>
            </a:r>
          </a:p>
          <a:p>
            <a:pPr lvl="2"/>
            <a:r>
              <a:rPr sz="1300" b="1" lang="cs-CZ"/>
              <a:t>Proces oznámení a uplatnění</a:t>
            </a:r>
            <a:r>
              <a:rPr sz="1300" lang="cs-CZ"/>
              <a:t>: formulář, evidence doručení, rozhodnutí a písemné uplatnění do 3 měsíců</a:t>
            </a:r>
          </a:p>
          <a:p>
            <a:pPr lvl="2"/>
            <a:r>
              <a:rPr sz="1300" b="1" lang="cs-CZ"/>
              <a:t>Směrnice o odměnách</a:t>
            </a:r>
            <a:r>
              <a:rPr sz="1300" lang="cs-CZ"/>
              <a:t> za vzory: paušál při uplatnění + podíl při komerčním užití + dodatečné vypořádání (přiznává práva – § 305 ZP)</a:t>
            </a:r>
          </a:p>
          <a:p>
            <a:pPr lvl="2"/>
            <a:r>
              <a:rPr sz="1300" b="1" lang="cs-CZ"/>
              <a:t>Pravidla zveřejňování</a:t>
            </a:r>
            <a:r>
              <a:rPr sz="1300" lang="cs-CZ"/>
              <a:t>: sociální sítě, portfolia, veletrhy – až po přihlášce nebo se souhlasem; NDA s externisty a investory</a:t>
            </a:r>
          </a:p>
          <a:p>
            <a:pPr lvl="2"/>
            <a:r>
              <a:rPr sz="1300" b="1" lang="cs-CZ"/>
              <a:t>Smlouvy s externisty</a:t>
            </a:r>
            <a:r>
              <a:rPr sz="1300" lang="cs-CZ"/>
              <a:t>: převod práva na vzor a přihlášku, licence / postoupení výkonu k dílu, prohlášení o původnosti, součinnost</a:t>
            </a:r>
          </a:p>
          <a:p>
            <a:pPr lvl="2"/>
            <a:r>
              <a:rPr sz="1300" lang="cs-CZ"/>
              <a:t>U dohod (DPP/DPČ) výslovné ujednání o § 13 ZPV a způsobu oznámení; rešerše před uvedením na trh</a:t>
            </a:r>
          </a:p>
        </p:txBody>
      </p:sp>
      <p:sp>
        <p:nvSpPr>
          <p:cNvPr id="4" name="Content Placeholder 3"/>
          <p:cNvSpPr>
            <a:spLocks noGrp="1"/>
          </p:cNvSpPr>
          <p:nvPr>
            <p:ph idx="2" sz="half"/>
          </p:nvPr>
        </p:nvSpPr>
        <p:spPr/>
        <p:txBody>
          <a:bodyPr wrap="square"/>
          <a:lstStyle/>
          <a:p>
            <a:pPr/>
            <a:r>
              <a:rPr lang="cs-CZ"/>
              <a:t>Zaměstnanec / designér</a:t>
            </a:r>
          </a:p>
          <a:p>
            <a:pPr lvl="2"/>
            <a:r>
              <a:rPr sz="1300" b="1" lang="cs-CZ"/>
              <a:t>Portfoliová doložka</a:t>
            </a:r>
            <a:r>
              <a:rPr sz="1300" lang="cs-CZ"/>
              <a:t>: zobrazení po zápisu nebo se souhlasem, s uvedením zaměstnavatele</a:t>
            </a:r>
          </a:p>
          <a:p>
            <a:pPr lvl="2"/>
            <a:r>
              <a:rPr sz="1300" lang="cs-CZ"/>
              <a:t>Autorský kredit a </a:t>
            </a:r>
            <a:r>
              <a:rPr sz="1300" lang="cs-CZ" b="1"/>
              <a:t>uvedení původce v rejstříku</a:t>
            </a:r>
            <a:r>
              <a:rPr sz="1300" lang="cs-CZ"/>
              <a:t> (§ 18; že se původce tohoto práva vzdává, prohlašuje v přihlášce přihlašovatel – § 35 odst. 2 písm. c))</a:t>
            </a:r>
          </a:p>
          <a:p>
            <a:pPr lvl="2"/>
            <a:r>
              <a:rPr sz="1300" lang="cs-CZ"/>
              <a:t>Jasné vymezení zadání × vlastní tvorby; u vlastní tvorby písemné potvrzení, že nejde o úkol</a:t>
            </a:r>
          </a:p>
          <a:p>
            <a:pPr lvl="2"/>
            <a:r>
              <a:rPr sz="1300" lang="cs-CZ"/>
              <a:t>Právo na informaci o užití vzoru – podklad pro dodatečné vypořádání (§ 13 odst. 4)</a:t>
            </a:r>
          </a:p>
          <a:p>
            <a:pPr lvl="2"/>
            <a:r>
              <a:rPr sz="1300" lang="cs-CZ"/>
              <a:t>Vzor doložky do DPČ – v poznámkách</a:t>
            </a:r>
          </a:p>
        </p:txBody>
      </p:sp>
      <p:sp>
        <p:nvSpPr>
          <p:cNvPr id="5" name="Zápatí"/>
          <p:cNvSpPr>
            <a:spLocks noGrp="1"/>
          </p:cNvSpPr>
          <p:nvPr>
            <p:ph type="ftr" sz="quarter" idx="11"/>
          </p:nvPr>
        </p:nvSpPr>
        <p:spPr/>
        <p:txBody>
          <a:bodyPr/>
          <a:lstStyle/>
          <a:p>
            <a:r>
              <a:rPr lang="cs-CZ"/>
              <a:t>Duševní vlastnictví v pracovněprávních vztazích | Lekce 6 | právní stav k 28. 9. 2026</a:t>
            </a:r>
          </a:p>
        </p:txBody>
      </p:sp>
      <p:sp>
        <p:nvSpPr>
          <p:cNvPr id="6" name="Číslo snímku"/>
          <p:cNvSpPr>
            <a:spLocks noGrp="1"/>
          </p:cNvSpPr>
          <p:nvPr>
            <p:ph type="sldNum" sz="quarter" idx="12"/>
          </p:nvPr>
        </p:nvSpPr>
        <p:spPr/>
        <p:txBody>
          <a:bodyPr/>
          <a:lstStyle/>
          <a:p>
            <a:fld id="{C3FA1553-8555-4A1A-9EB0-90F803D9E360}" type="slidenum">
              <a:rPr lang="cs-CZ"/>
              <a:t>1</a:t>
            </a:fld>
            <a:endParaRPr lang="cs-CZ"/>
          </a:p>
        </p:txBody>
      </p:sp>
      <p:sp>
        <p:nvSpPr>
          <p:cNvPr id="7"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Diskuse: zpět k držáku na řídítka</a:t>
            </a:r>
          </a:p>
        </p:txBody>
      </p:sp>
      <p:sp>
        <p:nvSpPr>
          <p:cNvPr id="3" name="Content Placeholder 2"/>
          <p:cNvSpPr>
            <a:spLocks noGrp="1"/>
          </p:cNvSpPr>
          <p:nvPr>
            <p:ph idx="1"/>
          </p:nvPr>
        </p:nvSpPr>
        <p:spPr/>
        <p:txBody>
          <a:bodyPr wrap="square"/>
          <a:lstStyle/>
          <a:p>
            <a:pPr/>
            <a:r>
              <a:rPr lang="cs-CZ"/>
              <a:t>Může se firma bránit proti kopii držáku?</a:t>
            </a:r>
          </a:p>
          <a:p>
            <a:pPr lvl="2"/>
            <a:r>
              <a:rPr sz="1600" lang="cs-CZ"/>
              <a:t>Hlasujte znovu – změnil se váš názor po výkladu § 13 ZPV a nezapsaného vzoru EU?</a:t>
            </a:r>
          </a:p>
          <a:p>
            <a:pPr lvl="2"/>
            <a:r>
              <a:rPr sz="1600" lang="cs-CZ"/>
              <a:t>Klíčové otázky: komu náleží </a:t>
            </a:r>
            <a:r>
              <a:rPr sz="1600" b="1" lang="cs-CZ"/>
              <a:t>nezapsaný vzor EU</a:t>
            </a:r>
            <a:r>
              <a:rPr sz="1600" lang="cs-CZ"/>
              <a:t> po marném uplynutí tříměsíční lhůty · je tvar </a:t>
            </a:r>
            <a:r>
              <a:rPr sz="1600" b="1" lang="cs-CZ"/>
              <a:t>dílem</a:t>
            </a:r>
            <a:r>
              <a:rPr sz="1600" lang="cs-CZ"/>
              <a:t> (Cofemel, Mio) a vznikl ke splnění povinností z DPČ · </a:t>
            </a:r>
            <a:r>
              <a:rPr sz="1600" b="1" lang="cs-CZ"/>
              <a:t>nekalá soutěž</a:t>
            </a:r>
            <a:r>
              <a:rPr sz="1600" lang="cs-CZ"/>
              <a:t> jako titul firmy · zbývající 2 měsíce ochranné lhůty</a:t>
            </a:r>
          </a:p>
          <a:p>
            <a:pPr lvl="2"/>
            <a:r>
              <a:rPr sz="1600" lang="cs-CZ"/>
              <a:t>Varianta: jednatel na e-mail odpověděl „super, jdeme do toho“ – mění to něco?</a:t>
            </a:r>
          </a:p>
          <a:p>
            <a:pPr lvl="2"/>
            <a:r>
              <a:rPr sz="1600" lang="cs-CZ"/>
              <a:t>Řešení a argumentace v poznámkách</a:t>
            </a:r>
          </a:p>
        </p:txBody>
      </p:sp>
      <p:sp>
        <p:nvSpPr>
          <p:cNvPr id="4" name="Zápatí"/>
          <p:cNvSpPr>
            <a:spLocks noGrp="1"/>
          </p:cNvSpPr>
          <p:nvPr>
            <p:ph type="ftr" sz="quarter" idx="11"/>
          </p:nvPr>
        </p:nvSpPr>
        <p:spPr/>
        <p:txBody>
          <a:bodyPr/>
          <a:lstStyle/>
          <a:p>
            <a:r>
              <a:rPr lang="cs-CZ"/>
              <a:t>Duševní vlastnictví v pracovněprávních vztazích | Lekce 6 | právní stav k 28. 9. 2026</a:t>
            </a:r>
          </a:p>
        </p:txBody>
      </p:sp>
      <p:sp>
        <p:nvSpPr>
          <p:cNvPr id="5" name="Číslo snímku"/>
          <p:cNvSpPr>
            <a:spLocks noGrp="1"/>
          </p:cNvSpPr>
          <p:nvPr>
            <p:ph type="sldNum" sz="quarter" idx="12"/>
          </p:nvPr>
        </p:nvSpPr>
        <p:spPr/>
        <p:txBody>
          <a:bodyPr/>
          <a:lstStyle/>
          <a:p>
            <a:fld id="{90AD797B-E6EB-4648-8511-ED6E659F9098}"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6</a:t>
            </a:r>
          </a:p>
        </p:txBody>
      </p:sp>
      <p:sp>
        <p:nvSpPr>
          <p:cNvPr id="7" name="Samostudium a příště"/>
          <p:cNvSpPr/>
          <p:nvPr/>
        </p:nvSpPr>
        <p:spPr>
          <a:xfrm>
            <a:off x="649224" y="4983480"/>
            <a:ext cx="10881360" cy="868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50" b="1" lang="cs-CZ">
                <a:solidFill>
                  <a:srgbClr val="000000"/>
                </a:solidFill>
              </a:rPr>
              <a:t>Samostudium:</a:t>
            </a:r>
            <a:r>
              <a:rPr sz="1250" lang="cs-CZ">
                <a:solidFill>
                  <a:srgbClr val="000000"/>
                </a:solidFill>
              </a:rPr>
              <a:t> JAKL 2017 – průmyslová práva · SRSTKA 2019 – souběh s autorským právem</a:t>
            </a:r>
          </a:p>
          <a:p>
            <a:pPr algn="l"/>
            <a:r>
              <a:rPr sz="1250" b="1" lang="cs-CZ">
                <a:solidFill>
                  <a:srgbClr val="000000"/>
                </a:solidFill>
              </a:rPr>
              <a:t>Příště – lekce 7:</a:t>
            </a:r>
            <a:r>
              <a:rPr sz="1250" lang="cs-CZ">
                <a:solidFill>
                  <a:srgbClr val="000000"/>
                </a:solidFill>
              </a:rPr>
              <a:t> § 1a, 4, 7, 8, 29 a 32 zák. č. 441/2003 Sb.; čl. 9 nařízení (EU) 2017/1001</a:t>
            </a:r>
          </a:p>
        </p:txBody>
      </p:sp>
    </p:spTree>
  </p:cSld>
  <p:clrMapOvr>
    <a:masterClrMapping/>
  </p:clrMapOvr>
</p:sld>
</file>

<file path=ppt/theme/theme1.xml><?xml version="1.0" encoding="utf-8"?>
<a:theme xmlns:a="http://schemas.openxmlformats.org/drawingml/2006/main" name="Motiv Office">
  <a:themeElements>
    <a:clrScheme name="CEVRO">
      <a:dk1>
        <a:srgbClr val="000000"/>
      </a:dk1>
      <a:lt1>
        <a:srgbClr val="FFFFFF"/>
      </a:lt1>
      <a:dk2>
        <a:srgbClr val="575756"/>
      </a:dk2>
      <a:lt2>
        <a:srgbClr val="E7E6E6"/>
      </a:lt2>
      <a:accent1>
        <a:srgbClr val="50386F"/>
      </a:accent1>
      <a:accent2>
        <a:srgbClr val="50386F"/>
      </a:accent2>
      <a:accent3>
        <a:srgbClr val="EA8B2D"/>
      </a:accent3>
      <a:accent4>
        <a:srgbClr val="EA8B2D"/>
      </a:accent4>
      <a:accent5>
        <a:srgbClr val="E9E9E9"/>
      </a:accent5>
      <a:accent6>
        <a:srgbClr val="D2D2D2"/>
      </a:accent6>
      <a:hlink>
        <a:srgbClr val="0563C1"/>
      </a:hlink>
      <a:folHlink>
        <a:srgbClr val="954F72"/>
      </a:folHlink>
    </a:clrScheme>
    <a:fontScheme name="Cev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VRO_prezentace" id="{485F1B51-4886-4BEE-9303-EA422C81D8B6}" vid="{D8B64059-E0AD-44A6-B997-6DC8C4E55893}"/>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AB6EA75DC9234BB8F7FC7985B6540D" ma:contentTypeVersion="17" ma:contentTypeDescription="Vytvoří nový dokument" ma:contentTypeScope="" ma:versionID="802e1200a6f1edf4a5c0acec655da554">
  <xsd:schema xmlns:xsd="http://www.w3.org/2001/XMLSchema" xmlns:xs="http://www.w3.org/2001/XMLSchema" xmlns:p="http://schemas.microsoft.com/office/2006/metadata/properties" xmlns:ns2="08506671-b2d8-4009-9f63-6b725a8908a0" xmlns:ns3="c96b063f-72a7-4d2b-b06d-4ecda669bddf" targetNamespace="http://schemas.microsoft.com/office/2006/metadata/properties" ma:root="true" ma:fieldsID="643927d2b1d20851b2bc9ade87ce8cba" ns2:_="" ns3:_="">
    <xsd:import namespace="08506671-b2d8-4009-9f63-6b725a8908a0"/>
    <xsd:import namespace="c96b063f-72a7-4d2b-b06d-4ecda669bdd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06671-b2d8-4009-9f63-6b725a8908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ů" ma:readOnly="false" ma:fieldId="{5cf76f15-5ced-4ddc-b409-7134ff3c332f}" ma:taxonomyMulti="true" ma:sspId="b6f0447c-396c-41cb-bb8f-c4232058b8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6b063f-72a7-4d2b-b06d-4ecda669bddf" elementFormDefault="qualified">
    <xsd:import namespace="http://schemas.microsoft.com/office/2006/documentManagement/types"/>
    <xsd:import namespace="http://schemas.microsoft.com/office/infopath/2007/PartnerControls"/>
    <xsd:element name="SharedWithUsers" ma:index="18"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dílené s podrobnostmi" ma:internalName="SharedWithDetails" ma:readOnly="true">
      <xsd:simpleType>
        <xsd:restriction base="dms:Note">
          <xsd:maxLength value="255"/>
        </xsd:restriction>
      </xsd:simpleType>
    </xsd:element>
    <xsd:element name="TaxCatchAll" ma:index="23" nillable="true" ma:displayName="Taxonomy Catch All Column" ma:hidden="true" ma:list="{a366da5d-a729-4ea0-a3c6-0f5c6526b4ca}" ma:internalName="TaxCatchAll" ma:showField="CatchAllData" ma:web="c96b063f-72a7-4d2b-b06d-4ecda669bd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2CE057-8B81-4FF9-B431-B5860F0462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506671-b2d8-4009-9f63-6b725a8908a0"/>
    <ds:schemaRef ds:uri="c96b063f-72a7-4d2b-b06d-4ecda669bd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F6AD68-1977-4ED0-9D33-7965F88689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152</TotalTime>
  <Words>905</Words>
  <Application>Microsoft Office PowerPoint</Application>
  <PresentationFormat>Širokoúhlá obrazovka</PresentationFormat>
  <Paragraphs>114</Paragraphs>
  <Slides>12</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12</vt:i4>
      </vt:variant>
    </vt:vector>
  </HeadingPairs>
  <TitlesOfParts>
    <vt:vector size="16" baseType="lpstr">
      <vt:lpstr>Aptos</vt:lpstr>
      <vt:lpstr>Arial</vt:lpstr>
      <vt:lpstr>Calibri</vt:lpstr>
      <vt:lpstr>Motiv Office</vt:lpstr>
      <vt:lpstr>POWERPOINT  PRESENTATION TITLE,  MAXIMUM FIVE LINES,   LIGNED BOTTOM LEFT,  NO HYPHENATION</vt:lpstr>
      <vt:lpstr>Prezentace aplikace PowerPoint</vt:lpstr>
      <vt:lpstr>CHAPTER TITLE, MAXIMUM FIVE LINES, ALIGNED BOTTOM LEFT, NO HYPHENATION</vt:lpstr>
      <vt:lpstr>ONE LINE HEADLINE, ON THE LEFT</vt:lpstr>
      <vt:lpstr>ONE LINE HEADLINE, ON THE LEFT</vt:lpstr>
      <vt:lpstr>ONE LINE HEADLINE, ON THE LEFT</vt:lpstr>
      <vt:lpstr>ONE LINE HEADLINE, ON THE LEFT</vt:lpstr>
      <vt:lpstr>ONE LINE HEADLINE, ON THE LEFT</vt:lpstr>
      <vt:lpstr>TITLE IN TWO LINES MAXIMUM, ON THE LEFT, NO HYPHENATION</vt:lpstr>
      <vt:lpstr>Prezentace aplikace PowerPoint</vt:lpstr>
      <vt:lpstr>Prezentace aplikace PowerPoint</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Duševní vlastnictví v pracovněprávních vztazích – Lekce 6 (zkrácená verze)</dc:title>
  <dc:creator>JUDr. Ján Matejka, Ph.D.</dc:creator>
  <cp:lastModifiedBy>JUDr. Ján Matejka, Ph.D.</cp:lastModifiedBy>
  <cp:revision>2</cp:revision>
  <dcterms:created xsi:type="dcterms:W3CDTF">2026-10-06T08:00:00Z</dcterms:created>
  <dcterms:modified xsi:type="dcterms:W3CDTF">2026-10-06T10:00:00Z</dcterms:modified>
  <dc:subject>Průmyslové vzory: podmínky ochrany, cesty ochrany, zaměstnanecký vzor (§ 13–14 ZPV)</dc:subject>
  <cp:keywords>duševní vlastnictví; pracovní právo; CEVRO Univerzita; právní stav k 28. 9. 2026</cp:keywords>
  <dc:description>Zkrácená verze lekce 6, opravené vydání ze 6. 10. 2026 (zpřesnění shodná s opraveným vydáním plné lekce); dosavadní soubory zůstávají beze změny.</dc:description>
</cp:coreProperties>
</file>