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24.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16"/>
  </p:notesMasterIdLst>
  <p:handoutMasterIdLst>
    <p:handoutMasterId r:id="rId17"/>
  </p:handoutMasterIdLst>
  <p:sldIdLst>
    <p:sldId id="256" r:id="rId10"/>
    <p:sldId id="257" r:id="rId11"/>
    <p:sldId id="258" r:id="rId12"/>
    <p:sldId id="259" r:id="rId13"/>
    <p:sldId id="260" r:id="rId14"/>
    <p:sldId id="262" r:id="rId9"/>
    <p:sldId id="263" r:id="rId8"/>
    <p:sldId id="264" r:id="rId7"/>
    <p:sldId id="267" r:id="rId4"/>
    <p:sldId id="268" r:id="rId22"/>
    <p:sldId id="269" r:id="rId23"/>
    <p:sldId id="279" r:id="rId33"/>
    <p:sldId id="282" r:id="rId3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2" autoAdjust="0"/>
    <p:restoredTop sz="95928"/>
  </p:normalViewPr>
  <p:slideViewPr>
    <p:cSldViewPr snapToGrid="0">
      <p:cViewPr varScale="1">
        <p:scale>
          <a:sx n="113" d="100"/>
          <a:sy n="113" d="100"/>
        </p:scale>
        <p:origin x="606" y="102"/>
      </p:cViewPr>
      <p:guideLst/>
    </p:cSldViewPr>
  </p:slideViewPr>
  <p:outlineViewPr>
    <p:cViewPr>
      <p:scale>
        <a:sx n="33" d="100"/>
        <a:sy n="33" d="100"/>
      </p:scale>
      <p:origin x="0" y="-7768"/>
    </p:cViewPr>
  </p:outlineViewPr>
  <p:notesTextViewPr>
    <p:cViewPr>
      <p:scale>
        <a:sx n="1" d="1"/>
        <a:sy n="1" d="1"/>
      </p:scale>
      <p:origin x="0" y="0"/>
    </p:cViewPr>
  </p:notesTextViewPr>
  <p:notesViewPr>
    <p:cSldViewPr snapToGrid="0">
      <p:cViewPr varScale="1">
        <p:scale>
          <a:sx n="87" d="100"/>
          <a:sy n="87" d="100"/>
        </p:scale>
        <p:origin x="2696" y="192"/>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slideMaster" Target="slideMasters/slideMaster1.xml"/><Relationship Id="rId4" Type="http://schemas.openxmlformats.org/officeDocument/2006/relationships/slide" Target="slides/slide9.xml"/><Relationship Id="rId7" Type="http://schemas.openxmlformats.org/officeDocument/2006/relationships/slide" Target="slides/slide8.xml"/><Relationship Id="rId8" Type="http://schemas.openxmlformats.org/officeDocument/2006/relationships/slide" Target="slides/slide7.xml"/><Relationship Id="rId9" Type="http://schemas.openxmlformats.org/officeDocument/2006/relationships/slide" Target="slides/slide6.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slide" Target="slides/slide10.xml"/><Relationship Id="rId23" Type="http://schemas.openxmlformats.org/officeDocument/2006/relationships/slide" Target="slides/slide11.xml"/><Relationship Id="rId33" Type="http://schemas.openxmlformats.org/officeDocument/2006/relationships/slide" Target="slides/slide12.xml"/><Relationship Id="rId36"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69481172-56BA-6C88-168E-D96C21B47D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0C878F87-09B6-0DE1-6A0A-D3E83B35E1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3439F6-3E71-9744-A5FD-F8360DC2B55B}" type="datetimeFigureOut">
              <a:rPr lang="cs-CZ" smtClean="0"/>
              <a:t>24.01.2025</a:t>
            </a:fld>
            <a:endParaRPr lang="cs-CZ"/>
          </a:p>
        </p:txBody>
      </p:sp>
      <p:sp>
        <p:nvSpPr>
          <p:cNvPr id="4" name="Zástupný symbol pro zápatí 3">
            <a:extLst>
              <a:ext uri="{FF2B5EF4-FFF2-40B4-BE49-F238E27FC236}">
                <a16:creationId xmlns:a16="http://schemas.microsoft.com/office/drawing/2014/main" id="{7E02C864-4460-15D6-DE8C-0E643C3EE1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625D8B96-87C9-2E0D-8058-68FEE7E1CC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FE44AF-43CC-394B-BC78-30B75A456210}" type="slidenum">
              <a:rPr lang="cs-CZ" smtClean="0"/>
              <a:t>‹#›</a:t>
            </a:fld>
            <a:endParaRPr lang="cs-CZ"/>
          </a:p>
        </p:txBody>
      </p:sp>
    </p:spTree>
    <p:extLst>
      <p:ext uri="{BB962C8B-B14F-4D97-AF65-F5344CB8AC3E}">
        <p14:creationId xmlns:p14="http://schemas.microsoft.com/office/powerpoint/2010/main" val="1540279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24.01.2025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Přivítání. Lekce 1 až 3 vybudovaly rámec: co je předmět ochrany, kdy vzniká v pracovním vztahu a jaké techniky přiřazení zaměstnavateli zákon používá. Dnes se ponoříme do první a nejčastější z nich – zaměstnaneckého díla podle § 58 autorského zákona. Je to nejdůležitější ustanovení celého předmětu: dopadá na kód, texty, grafiku, fotografie, výzkumné zprávy, metodiky i umělecké výkony, a to v soukromém sektoru, veřejné správě i na univerzitách. Ukážeme si, co přesně zaměstnavatel získává, co zaměstnanci zůstává a jak se řeší dva typické konflikty – portfolio odcházejícího autora a změny díla zaměstnavatelem.</a:t>
            </a:r>
          </a:p>
          <a:p/>
          <a:p>
            <a:r>
              <a:rPr lang="cs-CZ"/>
              <a:t>METODIKA: Připomeňte, že studenti měli přečíst § 11–12 a § 58–61 AZ; lekce s textem zákona pracuje průběžně.</a:t>
            </a:r>
          </a:p>
          <a:p/>
          <a:p>
            <a:r>
              <a:rPr lang="cs-CZ"/>
              <a:t>PŘECHOD: Cíle lekce.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Čtyři výsledky učení. Za prvé vysvětlit dvousložkovou strukturu autorského práva – osobnostní a majetková práva – a její důsledky pro zaměstnanecké dílo. Za druhé aplikovat § 58 AZ v úplnosti: podmínky, výkon práv, domněnky svolení, právo autora na licenci, dodatečnou odměnu, dokončení díla, postoupení výkonu práv, skončení vztahu, agenturní zaměstnání a členy orgánů. Za třetí rozlišit zaměstnanecké dílo od díla kolektivního, školního a díla na objednávku. Za čtvrté vyřešit dva typické konflikty – portfolio odcházejícího autora a změny díla zaměstnavatelem. K těmto bodům se vrací závěrečná diskuse.</a:t>
            </a:r>
          </a:p>
          <a:p/>
          <a:p>
            <a:r>
              <a:rPr lang="cs-CZ"/>
              <a:t>METODIKA: Vymezit, co dnes neřešíme: počítačové programy a databáze (lekce 5), zahraniční úpravy (lekce 10), licenční smlouvy (lekce 11) a generativní umělou inteligenci (lekce 12).</a:t>
            </a:r>
          </a:p>
          <a:p/>
          <a:p>
            <a:r>
              <a:rPr lang="cs-CZ"/>
              <a:t>PŘECHOD: Úvodní situace.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Situace vychází ze skutečného sporu rozhodnutého Nejvyšším soudem (28. 2. 2023, sp. zn. 23 Cdo 2655/2022), zde zjednodušená a stylizovaná (ve skutečné věci žaloval architekt). Architektka jako zaměstnankyně ateliéru navrhla bytový dům; jde o zaměstnanecké dílo, k němuž vykonává majetková práva ateliér. Vlastník bytu si ve skleněné výplni balkonového zábradlí nechal vyříznout kruhový otvor, aby jeho pes viděl ven. Otázka: kdo se může proti zásahu bránit – ateliér jako vykonavatel práv, architektka jako autorka, oba, nebo nikdo, protože vlastník smí svou věc měnit?</a:t>
            </a:r>
          </a:p>
          <a:p/>
          <a:p>
            <a:r>
              <a:rPr lang="cs-CZ"/>
              <a:t>METODIKA: Hlasujte a poměr si poznamenejte; řešení na snímku 13.</a:t>
            </a:r>
          </a:p>
          <a:p/>
          <a:p>
            <a:r>
              <a:rPr lang="cs-CZ"/>
              <a:t>PŘECHOD: Nejprve struktura autorského práva, bez níž konflikt nelze pochopit.</a:t>
            </a:r>
          </a:p>
          <a:p/>
          <a:p>
            <a:r>
              <a:rPr lang="cs-CZ"/>
              <a:t>ZDROJE: Zákon č. 121/2000 Sb., autorský zákon, znění od 1. 7. 2025 – https://e-sbirka.gov.cz/sb/2000/121; Nejvyšší soud, rozsudek ze dne 28. 2. 2023, sp. zn. 23 Cdo 2655/2022, ECLI:CZ:NS:2023:23.CDO.2655.2022.1 (autor zaměstnaneckého architektonického díla uspěl s žalobou proti vlastníku bytu, který zasáhl do stavby; že mu osobnostní práva podle § 11 AZ zůstávají, bylo východiskem soudů nižších stupňů – body 3–4; zákonná licence pro změny dokončené stavby podle § 38d písm. b) AZ vyžaduje změnu v míře nezbytně nutné a zachování hodnoty díla, podléhá tříkrokovému testu podle § 29 odst. 1 AZ a nekryje zásah snižující hodnotu díla ve smyslu § 11 odst. 3 věty druhé AZ – body 25–39) – text znovu čten 5. 10. 2026 v databázi kraken.slv.cz (https://kraken.slv.cz/23Cdo2655/2022); úřední databáze https://rozhodnuti.nsoud.cz/ byla 3.–5. 10. 2026 nedostupná</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Autorské právo má dvě složky (§ 10 AZ). Osobnostní práva (§ 11): rozhodnout o zveřejnění, osobovat si autorství včetně způsobu uvedení jména, nedotknutelnost díla – svolení ke změnám, zákaz užití způsobem snižujícím hodnotu, autorský dohled. Autor se jich nemůže vzdát, jsou nepřevoditelná a smrtí zanikají, s postmortální ochranou (§ 11 odst. 4 a 5). Majetková práva (§ 12 a násl.): právo dílo užít v původní nebo změněné podobě a udělit jinému oprávnění k výkonu tohoto práva; způsoby užití jsou vyjmenovány demonstrativně – rozmnožování (§ 13), rozšiřování (§ 14), pronájem (§ 15), půjčování (§ 16), vystavování (§ 17), sdělování veřejnosti včetně zpřístupňování na internetu (§ 18 odst. 2). Majetková práva jsou rovněž nepřevoditelná, ale dědí se (§ 26). Poskytnutím licence právo nezaniká (§ 12 odst. 2). Výjimky a omezení jsou taxativní a podléhají třístupňovému testu (§ 29 odst. 1): volné užití pro osobní potřebu (§ 30 – nikoli u programů a elektronických databází, § 30 odst. 3), citace (§ 31), úřední licence (§ 34), licence pro školní dílo (§ 35 odst. 3), licence pro architektonická díla (§ 38d). Pro zaměstnanecké dílo z toho plyne: zaměstnavatel může nabýt jen výkon majetkových práv; osobnostní práva zůstávají u zaměstnance vždy.</a:t>
            </a:r>
          </a:p>
          <a:p/>
          <a:p>
            <a:r>
              <a:rPr lang="cs-CZ"/>
              <a:t>PŘÍKLAD: Zveřejnění kódu na GitHubu je zpřístupňování veřejnosti (§ 18 odst. 2), portfolio na webu totéž, vytištěné portfolio je rozmnožování (§ 13) a případně vystavování (§ 17) – všechno jsou způsoby užití, k nimž je třeba oprávnění.</a:t>
            </a:r>
          </a:p>
          <a:p/>
          <a:p>
            <a:r>
              <a:rPr lang="cs-CZ"/>
              <a:t>PŘECHOD: Podmínky a účinek § 58 odst. 1.</a:t>
            </a:r>
          </a:p>
          <a:p/>
          <a:p>
            <a:r>
              <a:rPr lang="cs-CZ"/>
              <a:t>ZDROJE: Zákon č. 121/2000 Sb., autorský zákon, znění od 1. 7. 2025 – https://e-sbirka.gov.cz/sb/2000/121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 58 odst. 1 AZ: není-li sjednáno jinak, zaměstnavatel vykonává svým jménem a na svůj účet autorova majetková práva k dílu, které autor vytvořil ke splnění svých povinností vyplývajících z pracovněprávního nebo služebního vztahu. Podmínku „ke splnění povinností“ jsme rozebrali v lekci 2 – rozhoduje druh práce, náplň a pokyn, nikoli místo, doba nebo prostředky. Účinek je technika 1 z lekce 3: autor zůstává autorem i nositelem práv; zaměstnavatel je zákonným vykonavatelem majetkových práv, a to svým jménem (vystupuje navenek sám, nikoli jako zástupce) a na svůj účet (výnosy jsou jeho). Režim nastupuje ze zákona, bez oznámení, bez lhůty a bez registrace, okamžikem vytvoření díla. Je dispozitivní – strany si mohou sjednat jinak, například že práva zůstanou autorovi, že zaměstnavatel bude vykonávat jen část práv nebo že autor bude uváděn. Postoupení práva výkonu třetí osobě je možné jen se svolením autora, ledaže jde o převod obchodního závodu; má se za to, že svolení je neodvolatelné a vztahuje se i na další postoupení, a třetí osoba se pak považuje za zaměstnavatele (§ 58 odst. 1 věty třetí až pátá). Zemře-li nebo zanikne-li zaměstnavatel bez právního nástupce, nabývá oprávnění k výkonu autor (§ 58 odst. 2).</a:t>
            </a:r>
          </a:p>
          <a:p/>
          <a:p>
            <a:r>
              <a:rPr lang="cs-CZ"/>
              <a:t>UPOZORNĚNÍ: Postoupení výkonu práv (celého postavení vykonavatele) je něco jiného než udělení licence třetí osobě – licenci, i výhradní, může zaměstnavatel poskytnout bez souhlasu autora, protože licence je výkonem majetkových práv (§ 2358 a násl. OZ; lekce 11). Termín „zaměstnanecké dílo“ zákon vztahuje na dílo, nikoli na vztah; nezaměňovat s „dílem na objednávku“.</a:t>
            </a:r>
          </a:p>
          <a:p/>
          <a:p>
            <a:r>
              <a:rPr lang="cs-CZ"/>
              <a:t>OTÁZKA PRO STUDENTY: „Může zaměstnavatel prodat zdrojový kód aplikace investorovi?“ OČEKÁVANÁ ODPOVĚĎ: Nemůže převést majetková práva (§ 26 odst. 1); může udělit licenci (i výhradní), nebo postoupit výkon práv se svolením autora, anebo převést závod. TYPICKÁ CHYBA: „prodá práva k softwaru“.</a:t>
            </a:r>
          </a:p>
          <a:p/>
          <a:p>
            <a:r>
              <a:rPr lang="cs-CZ"/>
              <a:t>PŘECHOD: Osobnostní práva zaměstnance-autora a domněnky svolení.</a:t>
            </a:r>
          </a:p>
          <a:p/>
          <a:p>
            <a:r>
              <a:rPr lang="cs-CZ"/>
              <a:t>ZDROJE: Zákon č. 121/2000 Sb., autorský zákon, znění od 1. 7. 2025 – https://e-sbirka.gov.cz/sb/2000/121; Zákon č. 262/2006 Sb., zákoník práce, znění od 29. 8. 2026 – https://e-sbirka.gov.cz/sb/2006/262</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 58 odst. 4 věta první: autorova osobnostní práva k zaměstnaneckému dílu zůstávají nedotčena. Věta druhá pak zakládá vyvratitelné domněnky svolení pro případ, že zaměstnavatel vykonává majetková práva: autor svolil ke zveřejnění, k úpravám, ke zpracování včetně překladu, ke spojení s jiným dílem, k zařazení do díla souborného a k tomu, aby zaměstnavatel uváděl dílo na veřejnost pod svým jménem – vše „ledaže je sjednáno jinak“. Projděte tři osobnostní práva. Právo rozhodnout o zveřejnění (§ 11 odst. 1): domněnka svolení – zaměstnavatel může dílo zveřejnit, kdy uzná za vhodné; autor nemůže zveřejnění blokovat, ledaže si to sjednal. Právo na autorství (§ 11 odst. 2): autorství zůstává vždy; domněnka se týká jen uvádění díla pod jménem zaměstnavatele – autor se tedy nemůže dožadovat uvedení svého jména na každém výtisku, může si to ale sjednat (autorský kredit je běžný v architektuře, žurnalistice, vývoji her). Právo na nedotknutelnost (§ 11 odst. 3): domněnka pokrývá běžné úpravy a zpracování, nikoli užití způsobem snižujícím hodnotu díla – to zůstává chráněno (23 Cdo 2655/2022), stejně jako právo na autorský dohled, nevyplývá-li z povahy díla jinak. Domněnky lze vyvrátit nebo smluvně změnit: schvalování podstatných změn, uvedení jména, zákaz zařazení do určitého souboru. Kdo nároky uplatňuje: § 41 AZ přiznává aktivní legitimaci osobě, které je výkon práva svěřen zákonem, s výjimkou zadostiučinění za zásah do osobnostních práv; osobnostní práva hájí autor sám, i vůči třetím osobám.</a:t>
            </a:r>
          </a:p>
          <a:p/>
          <a:p>
            <a:r>
              <a:rPr lang="cs-CZ"/>
              <a:t>OTÁZKA PRO STUDENTY: „Firma ořízne ikonu a změní barvy loga. Může se grafik, který je jejich autorem a jejím zaměstnancem, bránit?“ OČEKÁVANÁ ODPOVĚĎ: Úpravy jsou kryty domněnkou (§ 58 odst. 4); bránit se může jen tehdy, snižuje-li změna hodnotu díla, nebo sjednal-li si schvalování změn. TYPICKÁ CHYBA: „jakákoli změna vyžaduje souhlas autora“.</a:t>
            </a:r>
          </a:p>
          <a:p/>
          <a:p>
            <a:r>
              <a:rPr lang="cs-CZ"/>
              <a:t>PŘECHOD: Právo autora na licenci a nevyužívání díla.</a:t>
            </a:r>
          </a:p>
          <a:p/>
          <a:p>
            <a:r>
              <a:rPr lang="cs-CZ"/>
              <a:t>ZDROJE: Zákon č. 121/2000 Sb., autorský zákon, znění od 1. 7. 2025 – https://e-sbirka.gov.cz/sb/2000/121; Nejvyšší soud, rozsudek ze dne 28. 2. 2023, sp. zn. 23 Cdo 2655/2022, ECLI:CZ:NS:2023:23.CDO.2655.2022.1 (autor zaměstnaneckého architektonického díla uspěl s žalobou proti vlastníku bytu, který zasáhl do stavby; že mu osobnostní práva podle § 11 AZ zůstávají, bylo východiskem soudů nižších stupňů – body 3–4; zákonná licence pro změny dokončené stavby podle § 38d písm. b) AZ vyžaduje změnu v míře nezbytně nutné a zachování hodnoty díla, podléhá tříkrokovému testu podle § 29 odst. 1 AZ a nekryje zásah snižující hodnotu díla ve smyslu § 11 odst. 3 věty druhé AZ – body 25–39) – text znovu čten 5. 10. 2026 v databázi kraken.slv.cz (https://kraken.slv.cz/23Cdo2655/2022); úřední databáze https://rozhodnuti.nsoud.cz/ byla 3.–5. 10. 2026 nedostupná</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 58 odst. 3 AZ: nevykonává-li zaměstnavatel majetková práva k zaměstnaneckému dílu vůbec nebo je vykonává nedostatečně, má autor právo požadovat, aby mu zaměstnavatel za obvyklých podmínek poskytl licenci, ledaže existuje na straně zaměstnavatele závažný důvod k jejímu odmítnutí. Ustanovení chrání autora proti „zásuvkovému“ efektu – dílo leží ladem. Konstrukce: autor má právo požadovat licenci, nikoli licenci ze zákona; zaměstnavatel je povinen ji poskytnout za obvyklých podmínek (i úplatně, je-li to obvyklé); odmítnout smí jen ze závažného důvodu, například proto, že dílo obsahuje obchodní tajemství nebo že jeho zveřejnění by ohrozilo připravovaný produkt. Nedohodnou-li se, může autor žalovat na nahrazení projevu vůle (§ 161 odst. 3 o. s. ř.). Typické použití: portfolio designéra, publikace výzkumné zprávy, kterou zaměstnavatel nevyužil, uvedení nepoužitého scénáře. Srovnejte s licenčním právem: nabyvatel výhradní licence, který ji nevyužívá, riskuje odstoupení autora (§ 2378 a 2379 OZ), ale u zaměstnaneckého díla odstoupení nepřichází v úvahu – režim vzniká ze zákona; proto zákon dává autorovi právo na licenci.</a:t>
            </a:r>
          </a:p>
          <a:p/>
          <a:p>
            <a:r>
              <a:rPr lang="cs-CZ"/>
              <a:t>DOKONČENÍ DÍLA A SKONČENÍ VZTAHU: § 58 odst. 5: není-li sjednáno jinak, má se za to, že autor udělil zaměstnavateli svolení k dokončení svého nehotového zaměstnaneckého díla pro případ, že jeho právní vztah skončí dříve, než dílo dokončí, a pro případ důvodných obav, že je nedokončí řádně nebo včas. Zaměstnavatel tedy může nechat rozpracovanou aplikaci nebo studii dokončit jiným zaměstnancem; dokončovatel se stane spoluautorem, nebo autorem zpracování, podle povahy vkladu (§ 8, § 2 odst. 4 AZ). § 58 odst. 8: práva a povinnosti podle odstavců 1 až 6 zůstávají skončením právního vztahu nedotčena – zaměstnavatel vykonává práva dál po celou dobu jejich trvání, autor si ponechává právo na licenci i na dodatečnou odměnu. Odchod zaměstnance tedy nic nevrací.</a:t>
            </a:r>
          </a:p>
          <a:p/>
          <a:p>
            <a:r>
              <a:rPr lang="cs-CZ"/>
              <a:t>PŘÍKLAD: Programátorka chce po odchodu ze zaměstnání ukázat aplikaci v portfoliu. Screenshot a popis funkcí zpravidla nejsou užitím kódu (program jako dílo je vyjádřen kódem – § 65 odst. 1 AZ; grafické rozhraní je však samostatným dílem, srov. lekce 3); odkaz na veřejnou aplikaci není sdělováním veřejnosti (Svensson, C-466/12); zveřejnění zdrojového kódu je užitím a vyžaduje licenci – tu může žádat podle § 58 odst. 3 jen tehdy, nevyužívá-li firma kód, což u prodávané aplikace neplatí.</a:t>
            </a:r>
          </a:p>
          <a:p/>
          <a:p>
            <a:r>
              <a:rPr lang="cs-CZ"/>
              <a:t>PŘECHOD: Odměna.</a:t>
            </a:r>
          </a:p>
          <a:p/>
          <a:p>
            <a:r>
              <a:rPr lang="cs-CZ"/>
              <a:t>ZDROJE: Zákon č. 121/2000 Sb., autorský zákon, znění od 1. 7. 2025 – https://e-sbirka.gov.cz/sb/2000/121; Zákon č. 89/2012 Sb., občanský zákoník, znění od 1. 1. 2026 – https://e-sbirka.gov.cz/sb/2012/89; SDEU, rozsudek ze dne 13. 2. 2014, C-466/12, Svensson a další, ECLI:EU:C:2014:76 – https://eur-lex.europa.eu/legal-content/CS/TXT/?uri=CELEX:62012CJ0466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Odměnou za zaměstnanecké dílo je mzda nebo jiná odměna za práci; autorský zákon žádnou samostatnou odměnu za vytvoření díla nezakládá. Výjimkou je přiměřená dodatečná odměna podle § 58 odst. 6: není-li sjednáno jinak, má autor právo na přiměřenou dodatečnou odměnu, jestliže se mzda nebo jiná odměna dostane do zjevného nepoměru k zisku z využití práv k dílu a významu díla pro dosažení tohoto zisku. Tři podmínky: zisk z využití, zjevný nepoměr a příčinná souvislost – význam díla pro zisk. Ustanovení se nepoužije na počítačové programy, databáze a kartografická díla, ať jsou díly zaměstnaneckými, nebo se za ně považují (odst. 6 část věty za středníkem; výčet děl v odst. 7), ledaže je sjednáno jinak – programátorka tedy dodatečnou odměnu ze zákona nemá. Celé ustanovení je dispozitivní – lze je vyloučit i rozšířit, například sjednat podíl na výnosech nebo bonus za komerční úspěch. Srovnání: u licence nelze právo na dodatečnou odměnu vyloučit ani omezit a autor se ho nemůže vzdát (§ 2374 odst. 2 OZ – k takovým ujednáním se nepřihlíží); u vynálezů je přiměřená odměna obligatorní při uplatnění práva (§ 9 odst. 4 ZV). Historická poznámka: podle zákona č. 35/1965 Sb. (§ 17) směl zaměstnavatel užívat zaměstnanecké dílo k plnění svých úkolů, ale Nejvyšší soud (31. 7. 2012, sp. zn. 30 Cdo 3393/2010 – účetní program vytvořený spoluautory-zaměstnanci a šířený prodejem) rozlišil díla užívaná pro vnitřní potřebu zaměstnavatele, kde je odměnou mzda, od děl veřejně šířených, za jejichž šíření autorovi náležela autorská odměna; současný zákon tento nárok nahradil konstrukcí zjevného nepoměru podle § 58 odst. 6, a u programů jej bez ujednání vylučuje.</a:t>
            </a:r>
          </a:p>
          <a:p/>
          <a:p>
            <a:r>
              <a:rPr lang="cs-CZ"/>
              <a:t>OTÁZKA PRO STUDENTY: „Aplikace vydělává miliony, programátorka má běžnou mzdu. Má nárok na dodatečnou odměnu?“ OČEKÁVANÁ ODPOVĚĎ: Ne ze zákona – program je vyloučen (§ 58 odst. 6 a 7); ano, jen bylo-li to sjednáno. TYPICKÁ CHYBA: aplikace „zjevného nepoměru“ bez ohledu na odstavec 7.</a:t>
            </a:r>
          </a:p>
          <a:p/>
          <a:p>
            <a:r>
              <a:rPr lang="cs-CZ"/>
              <a:t>PŘECHOD: Tři režimy, které se zaměstnaneckému dílu podobají – dílo kolektivní, školní a na objednávku.</a:t>
            </a:r>
          </a:p>
          <a:p/>
          <a:p>
            <a:r>
              <a:rPr lang="cs-CZ"/>
              <a:t>ZDROJE: Zákon č. 121/2000 Sb., autorský zákon, znění od 1. 7. 2025 – https://e-sbirka.gov.cz/sb/2000/121; Zákon č. 89/2012 Sb., občanský zákoník, znění od 1. 1. 2026 – https://e-sbirka.gov.cz/sb/2012/89; Zákon č. 527/1990 Sb., o vynálezech a zlepšovacích návrzích, znění od 1. 2. 2022 – https://e-sbirka.gov.cz/sb/1990/527; Nejvyšší soud, rozsudek ze dne 31. 7. 2012, sp. zn. 30 Cdo 3393/2010, ECLI:CZ:NS:2012:30.CDO.3393.2010.1 (autorská odměna spoluautora účetního programu šířeného prodejem – zaměstnanecké dílo podle § 17 zákona č. 35/1965 Sb.; rozlišení vnitřní potřeby zaměstnavatele a veřejného šíření; historické srovnání) – https://rozhodnuti.nsoud.cz/</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Kolektivní dílo je dílo, na jehož tvorbě se podílí více autorů, které je vytvářeno z podnětu a pod vedením fyzické nebo právnické osoby a uváděno na veřejnost pod jejím jménem, přičemž příspěvky zahrnuté do díla nejsou schopny samostatného užití (§ 59 odst. 1 AZ). Kolektivní díla se považují za zaměstnanecká i tehdy, byla-li vytvořena na objednávku; objednatel se považuje za zaměstnavatele a § 61 se nepoužije (§ 59 odst. 2). Audiovizuální dílo kolektivním dílem není (§ 59 odst. 3). Typické příklady: encyklopedie, rozsáhlé softwarové systémy, reklamní kampaně, mapová díla. Nejvyšší soud ve věci 30 Cdo 725/2012 (architektonická studie pro justiční areál) vyložil znaky přísně: podnět musí být právně relevantní, nikoli pouhý nápad; vedením se rozumí konstantní dozor a řízení tvorby – koncepce, obsah, funkce, konečná podoba; uvedení díla pod jménem osoby je podmínkou režimu; a protože jde o zásadní zásah do majetkových zájmů autora, musí být znaky skutečně naplněny; smlouva nemusí být písemná. Pro zaměstnavatele je kolektivní dílo cestou, jak podřídit jednomu režimu tým složený ze zaměstnanců i externistů; pro externisty naopak upozornění, že „na objednávku“ zde neznamená § 61.</a:t>
            </a:r>
          </a:p>
          <a:p/>
          <a:p>
            <a:r>
              <a:rPr lang="cs-CZ"/>
              <a:t>PŘÍKLAD: Aplikace vyvíjená zaměstnankyní, grafikem pracujícím na DPČ a externím programátorem z podnětu a pod vedením firmy, uváděná pod jejím jménem: je-li příspěvek externisty neschopný samostatného užití, jde o kolektivní dílo a i jeho příspěvek podléhá režimu § 58 (§ 59 odst. 2); samostatně užitelná knihovna však kolektivní dílo netvoří.</a:t>
            </a:r>
          </a:p>
          <a:p/>
          <a:p>
            <a:r>
              <a:rPr lang="cs-CZ"/>
              <a:t>PŘECHOD: Školní dílo.</a:t>
            </a:r>
          </a:p>
          <a:p/>
          <a:p>
            <a:r>
              <a:rPr lang="cs-CZ"/>
              <a:t>ZDROJE: Zákon č. 121/2000 Sb., autorský zákon, znění od 1. 7. 2025 – https://e-sbirka.gov.cz/sb/2000/121; Nejvyšší soud, rozsudek ze dne 29. 11. 2012, sp. zn. 30 Cdo 725/2012, ECLI:CZ:NS:2012:30.CDO.725.2012.1 – https://rozhodnuti.nsoud.cz/ (vyhledání podle sp. zn.)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Školní dílo je dílo vytvořené žákem nebo studentem ke splnění školních nebo studijních povinností vyplývajících z jeho právního vztahu ke škole (§ 35 odst. 3 AZ) – diplomová práce, seminární projekt, studentský film. Režim je zrcadlově obrácený proti zaměstnaneckému dílu: práva zůstávají studentovi; škola má zákonnou licenci užít dílo k výuce nebo k vlastní vnitřní potřebě, nikoli za účelem hospodářského prospěchu (§ 35 odst. 3); má právo na uzavření licenční smlouvy za obvyklých podmínek a odpírá-li autor svolení bez závažného důvodu, může se domáhat nahrazení projevu vůle u soudu (§ 60 odst. 1); student může dílo užít a poskytnout licenci jinému, není-li to v rozporu s oprávněnými zájmy školy (§ 60 odst. 2); škola může požadovat přiměřený příspěvek na náklady z výdělku studenta, až do jejich skutečné výše (§ 60 odst. 3). Hraniční situace: doktorand zaměstnaný jako výzkumný pracovník vytváří výsledky ve dvou režimech současně – to, co dělá ke splnění pracovních povinností, je zaměstnanecké dílo (§ 58), disertace je školní dílo (§ 60). Akademičtí pracovníci: jejich publikace jsou zpravidla vytvářeny ke splnění povinností (tvůrčí činnost je součástí pracovní náplně), takže formálně dopadá § 58; univerzity však tradičně výkon práv k odborným publikacím nechávají autorům nebo jej upravují vnitřními předpisy – jde o praxi a smluvní úpravu, nikoli o zákonnou výjimku.</a:t>
            </a:r>
          </a:p>
          <a:p/>
          <a:p>
            <a:r>
              <a:rPr lang="cs-CZ"/>
              <a:t>PŘÍKLAD: Doktorandka pracující pro softwarovou firmu na DPP vloží do aplikace kód ze své diplomové práce: kód je jejím školním dílem – firma k němu nemá práva podle § 58 (nevznikl ke splnění povinností vůči firmě) a potřebuje licenci od autorky; univerzita může požadovat příspěvek na náklady (§ 60 odst. 3), poskytne-li autorka licenci za úplatu.</a:t>
            </a:r>
          </a:p>
          <a:p/>
          <a:p>
            <a:r>
              <a:rPr lang="cs-CZ"/>
              <a:t>PŘECHOD: Dílo na objednávku.</a:t>
            </a:r>
          </a:p>
          <a:p/>
          <a:p>
            <a:r>
              <a:rPr lang="cs-CZ"/>
              <a:t>ZDROJE: Zákon č. 121/2000 Sb., autorský zákon, znění od 1. 7. 2025 – https://e-sbirka.gov.cz/sb/2000/121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Dílo na objednávku je dílo vytvořené autorem na základě smlouvy o dílo (§ 61 odst. 1 AZ): platí, že autor poskytl licenci k účelu vyplývajícímu ze smlouvy, není-li sjednáno jinak; k užití nad rámec účelu potřebuje objednatel licenční smlouvu. Autor může dílo užít a licencovat jinému, není-li to v rozporu s oprávněnými zájmy objednatele (§ 61 odst. 2); totéž platí pro soutěžní dílo (§ 61 odst. 3). Nejvyšší soud v rozsudku ze dne 26. 5. 2021, sp. zn. 27 Cdo 754/2020 (grafický návrh obalu vytvořený na ústní objednávku; věc byla posouzena podle autorského zákona ve znění účinném do 31. 12. 2013), s odkazem na rozsudek sp. zn. 27 Cdo 2857/2019 uvedl, že zákonná domněnka podle § 61 odst. 1 se uplatní jen tehdy, zaváže-li se autor jako zhotovitel ve smlouvě o dílo vytvořit dílo a neuzavřou-li strany zároveň licenční smlouvu (bod 25); smlouva o dílo musí být platně uzavřena (bod 27) – dostatečně určitou dohodou o způsobu určení ceny není skutečnost, že se cena „pohybovala v rozmezí“, ani – bez dalšího – ujednání, že se odvine od výsledného návrhu a vyúčtování (bod 28); neplatnost však nastává až tehdy, nelze-li pochybnosti odstranit výkladem (body 29–30); § 61 odst. 2 chrání oprávněné zájmy objednatele, nikoli autora (bod 18); a to, že nevýhradní licence získaná před pozdějším poskytnutím výhradní licence třetí osobě zůstává zachována, plyne podle soudu přímo z jasného znění zákona (bod 19; dnes § 2360 odst. 2 věta druhá OZ). Rozsudky soudů obou stupňů Nejvyšší soud zrušil a věc vrátil: soud má vyložit smlouvu a znovu posoudit, zda strany – třeba konkludentně – nesjednaly licenční smlouvu (body 31–32). Rozdíl proti zaměstnaneckému dílu: objednatel nemá výkon práv, jen licenci omezenou účelem; nemá domněnky svolení ke změnám (změny jen podle § 2375 OZ); autor si ponechává možnost dílo dále užít. Výjimky ve prospěch objednatele: programy, databáze, kartografická díla (§ 58 odst. 7) a kolektivní díla (§ 59 odst. 2).</a:t>
            </a:r>
          </a:p>
          <a:p/>
          <a:p>
            <a:r>
              <a:rPr lang="cs-CZ"/>
              <a:t>PŘÍKLAD: Fotografie dodané externím fotografem na smlouvu o dílo bez licenčního ujednání: firma je smí užít v aplikaci, pro kterou byly objednány (účel smlouvy); pro reklamní kampaň potřebuje licenci; fotograf je smí poskytnout jinému, neškodí-li to oprávněným zájmům firmy (například poskytnutí konkurenční aplikaci by mohlo být v rozporu).</a:t>
            </a:r>
          </a:p>
          <a:p/>
          <a:p>
            <a:r>
              <a:rPr lang="cs-CZ"/>
              <a:t>PŘECHOD: Co z toho plyne pro smlouvy – doložky pro obě strany.</a:t>
            </a:r>
          </a:p>
          <a:p/>
          <a:p>
            <a:r>
              <a:rPr lang="cs-CZ"/>
              <a:t>ZDROJE: Zákon č. 121/2000 Sb., autorský zákon, znění od 1. 7. 2025 – https://e-sbirka.gov.cz/sb/2000/121; Zákon č. 89/2012 Sb., občanský zákoník, znění od 1. 1. 2026 – https://e-sbirka.gov.cz/sb/2012/89; Nejvyšší soud, rozsudek ze dne 26. 5. 2021, sp. zn. 27 Cdo 754/2020, ECLI:CZ:NS:2021:27.CDO.754.2020.2 (věc posouzena podle autorského zákona ve znění účinném do 31. 12. 2013 – bod 21; dílo na objednávku – § 61 AZ, zákonná licence k účelu smlouvy, uplatní se jen tehdy, neuzavřely-li strany licenční smlouvu – body 25 a 32; nevýhradní licence získaná před pozdějším poskytnutím výhradní licence třetí osobě zůstává zachována, srov. § 2360 odst. 2 větu druhou OZ – bod 19; s odkazem na rozsudek ze dne 6. 4. 2021, sp. zn. 27 Cdo 2857/2019; rozsudky soudů obou stupňů zrušeny a věc vrácena k výkladu smlouvy – body 28–32) – ECLI ověřeno při přípravě lekce; text znovu čten 5. 10. 2026 v databázi kraken.slv.cz (https://kraken.slv.cz/27Cdo754/2020); úřední databáze https://rozhodnuti.nsoud.cz/ byla 3.–5. 10. 2026 nedostupná</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 58 je dispozitivní na mnoha místech; dobrá smlouva těchto míst využívá. Zaměstnavatel: ujednání o uvádění jména (nebo neuvádění), o schvalování podstatných změn u citlivých děl, o předem daném svolení k postoupení výkonu práv (pro budoucí prodej investorovi) a o vyloučení či úpravě dodatečné odměny; u programátorů naopak bonus za komerční úspěch jako motivace; výstupní protokol s inventářem děl, předáním zdrojů a potvrzením mlčenlivosti; u externistů volba: smlouva o dílo s licencí přesně vymezenou (§ 2376 OZ – bez vymezení jen účel a ČR), nebo u programů spolehnutí na § 58 odst. 7; u kolektivních děl dokumentace podnětu a vedení. Zaměstnanec: portfoliová doložka – licence k prezentaci díla v nekomerčním portfoliu; autorský kredit; právo na informaci o využití díla, aby mohl uplatnit § 58 odst. 6; výhrada autorského dohledu u děl, kde hrozí dehonestace; u vedlejší tvorby jasné vymezení, co je mimo povinnosti. Veřejná správa a univerzity: vnitřní předpis, který upravuje uvádění autorů a licence k publikacím, je v pořádku, pokud přiznává práva, ne povinnosti (§ 305 ZP).</a:t>
            </a:r>
          </a:p>
          <a:p/>
          <a:p>
            <a:r>
              <a:rPr lang="cs-CZ"/>
              <a:t>PŘÍKLAD: Doložka pro zaměstnaného grafika: „Zaměstnavatel uvede jméno autora u tiskových a digitálních materiálů, kde je to obvyklé; podstatné změny loga (tvar, kompozice) projedná s autorem; autor je oprávněn dílo prezentovat ve svém profesním portfoliu s uvedením zaměstnavatele.“</a:t>
            </a:r>
          </a:p>
          <a:p/>
          <a:p>
            <a:r>
              <a:rPr lang="cs-CZ"/>
              <a:t>PŘECHOD: Vraťme se k architektce a balkonu z úvodu lekce.</a:t>
            </a:r>
          </a:p>
          <a:p/>
          <a:p>
            <a:r>
              <a:rPr lang="cs-CZ"/>
              <a:t>ZDROJE: Zákon č. 121/2000 Sb., autorský zákon, znění od 1. 7. 2025 – https://e-sbirka.gov.cz/sb/2000/121; Zákon č. 89/2012 Sb., občanský zákoník, znění od 1. 1. 2026 – https://e-sbirka.gov.cz/sb/2012/89; Zákon č. 262/2006 Sb., zákoník práce, znění od 29. 8. 2026 – https://e-sbirka.gov.cz/sb/2006/262</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METODIKA: Vraťte se k hlasování ze snímku 3 a nechte hlasovat znovu.</a:t>
            </a:r>
          </a:p>
          <a:p/>
          <a:p>
            <a:r>
              <a:rPr lang="cs-CZ"/>
              <a:t>ŘEŠENÍ: Architektka se může bránit sama. Soudy nižších stupňů vyšly z toho, že autorovi zaměstnaneckého díla svědčí osobnostní práva podle § 11 AZ, zejména právo na nedotknutelnost díla a právo, aby dílo nebylo užíváno způsobem snižujícím jeho hodnotu (body 3–4); Nejvyšší soud (28. 2. 2023, sp. zn. 23 Cdo 2655/2022) dovolání vlastníka bytu zamítl a vyložil zákonnou licenci pro změny dokončené stavby (§ 38d písm. b) AZ): vyžaduje změnu v míře nezbytně nutné a zachování hodnoty architektonického díla, podléhá tříkrokovému testu (§ 29 odst. 1) a zásadně neopravňuje k užití díla způsobem snižujícím jeho hodnotu (body 27–33). Protože závěr, že zásah hodnotu díla snižuje, nebyl v dovolání úspěšně zpochybněn, obstálo rozhodnutí odvolacího soudu již z tohoto důvodu (bod 34); Nejvyšší soud doplnil, že jeho výkladu neodporuje ani závěr, že potřeba výhledu pro psa nezbytnost zásahu nezakládá (body 35–38). Snížení hodnoty se posuzuje podle umělecké hodnoty díla, ne podle tržní ceny nebo užitné hodnoty stavby (bod 31). Ateliér jako vykonavatel majetkových práv by mohl žalovat jen za zásah do majetkových práv (§ 41 AZ), o který zde nešlo. Vlastník věci (§ 9 odst. 3 AZ – vlastnictví nosiče nezakládá oprávnění k dílu) musí respektovat integritu díla v mezích zákonné licence. TYPICKÁ CHYBA: „práva má firma, architektka nic“.</a:t>
            </a:r>
          </a:p>
          <a:p/>
          <a:p>
            <a:r>
              <a:rPr lang="cs-CZ"/>
              <a:t>OTÁZKA K DISKUSI: „Změnilo by se něco, kdyby ateliér ve smlouvě s investorem sjednal, že investor smí stavbu libovolně měnit?“ OČEKÁVANÁ ODPOVĚĎ: Ateliér nemůže disponovat osobnostními právy architektky; takové ujednání by ji nezavazovalo, ledaže by k němu sama udělila (předem sjednané) svolení v mezích § 11 odst. 3 – a ani tehdy nelze platně svolit k dehonestaci díla bez omezení, výklad je sporný.</a:t>
            </a:r>
          </a:p>
          <a:p/>
          <a:p>
            <a:r>
              <a:rPr lang="cs-CZ"/>
              <a:t>ZÁVĚR: Samostudium a přípravu na lekci 5 uvádí rámeček na snímku; stav pramenů, citace a literatura následují.</a:t>
            </a:r>
          </a:p>
          <a:p/>
          <a:p>
            <a:r>
              <a:rPr lang="cs-CZ"/>
              <a:t>ZDROJE: Zákon č. 121/2000 Sb., autorský zákon, znění od 1. 7. 2025 – https://e-sbirka.gov.cz/sb/2000/121; Nejvyšší soud, rozsudek ze dne 28. 2. 2023, sp. zn. 23 Cdo 2655/2022, ECLI:CZ:NS:2023:23.CDO.2655.2022.1 (autor zaměstnaneckého architektonického díla uspěl s žalobou proti vlastníku bytu, který zasáhl do stavby; že mu osobnostní práva podle § 11 AZ zůstávají, bylo východiskem soudů nižších stupňů – body 3–4; zákonná licence pro změny dokončené stavby podle § 38d písm. b) AZ vyžaduje změnu v míře nezbytně nutné a zachování hodnoty díla, podléhá tříkrokovému testu podle § 29 odst. 1 AZ a nekryje zásah snižující hodnotu díla ve smyslu § 11 odst. 3 věty druhé AZ – body 25–39) – text znovu čten 5. 10. 2026 v databázi kraken.slv.cz (https://kraken.slv.cz/23Cdo2655/2022); úřední databáze https://rozhodnuti.nsoud.cz/ byla 3.–5. 10. 2026 nedostupná</a:t>
            </a:r>
          </a:p>
          <a:p/>
          <a:p>
            <a:r>
              <a:rPr lang="cs-CZ"/>
              <a:t>K PRAMENŮM: Předpisy citovány ve znění k 28. 9. 2026 (autorský zákon od 1. 7. 2025; občanský zákoník od 1. 1. 2026; zákoník práce od 29. 8. 2026). Judikatura: NS 23 Cdo 2655/2022 a 27 Cdo 754/2020 jsou v poznámkách citovány s body odůvodnění (druhé z nich bylo vydáno k autorskému zákonu ve znění do 31. 12. 2013); k uměleckým výkonům zaměstnanců je doplněn rozsudek SDEU C-575/23 ze dne 6. 3. 2025; SDEU Renckhoff a Svensson vymezují, co je sdělováním veřejnosti na internetu – podstatné pro portfolia. Literatura: Srstka 2019 pokrývá zaměstnanecké dílo systematicky, ale předchází novele z roku 2023 (§ 58 odst. 1 věta o převodu závodu a odst. 9–10 pocházejí z novely č. 216/2006 Sb., ale výklad § 46 a násl. se od roku 2023 změnil kvůli DSM směrnici); Koukal 2019 je vhodný k osobnostním právům a public domain.</a:t>
            </a:r>
          </a:p>
          <a:p/>
          <a:p>
            <a:r>
              <a:rPr lang="cs-CZ"/>
              <a:t>ZKRATKY UŽITÉ NA SNÍMCÍCH: AZ – zákon č. 121/2000 Sb., autorský zákon; ZV – zákon č. 527/1990 Sb., o vynálezech a zlepšovacích návrzích; OZ – zákon č. 89/2012 Sb., občanský zákoník; ZP – zákon č. 262/2006 Sb., zákoník práce; o. s. ř. – zákon č. 99/1963 Sb., občanský soudní řád; NS – Nejvyšší soud; AI – umělá inteligence.</a:t>
            </a:r>
          </a:p>
          <a:p/>
          <a:p>
            <a:r>
              <a:rPr lang="cs-CZ"/>
              <a:t>ÚPLNÉ CITACE JUDIKATURY SDEU A EPO:</a:t>
            </a:r>
          </a:p>
          <a:p>
            <a:r>
              <a:rPr lang="cs-CZ"/>
              <a:t>– SDEU, rozsudek ze dne 13. 2. 2014, C-466/12, Svensson a další, ECLI:EU:C:2014:76 – https://eur-lex.europa.eu/legal-content/CS/TXT/?uri=CELEX:62012CJ0466</a:t>
            </a:r>
          </a:p>
          <a:p/>
          <a:p>
            <a:r>
              <a:rPr lang="cs-CZ"/>
              <a:t>LITERATURA K SAMOSTUDIU:</a:t>
            </a:r>
          </a:p>
          <a:p>
            <a:r>
              <a:rPr lang="cs-CZ"/>
              <a:t>– SRSTKA, J. a kol. Autorské právo a práva související. 2. vyd. Praha: Leges, 2019 (zaměstnanecké dílo, osobnostní práva).</a:t>
            </a:r>
          </a:p>
          <a:p>
            <a:r>
              <a:rPr lang="cs-CZ"/>
              <a:t>– KOUKAL, P. Autorské právo, public domain a lidská práva. Brno: Masarykova univerzita, 2019.</a:t>
            </a:r>
          </a:p>
          <a:p>
            <a:r>
              <a:rPr lang="cs-CZ"/>
              <a:t>– JAKL, L. Duševní vlastnictví a jeho právní ochrana. 2. vyd. Praha: Metropolitan University Prague Press, 2017.</a:t>
            </a:r>
          </a:p>
          <a:p>
            <a:r>
              <a:rPr lang="cs-CZ"/>
              <a:t>(Bibliografické údaje literatury převzaty z charakteristiky předmětu; obsah publikací nebyl v této lekci citován.)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91540E11-6C50-40B5-ED84-651C0E2EBF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96" y="0"/>
            <a:ext cx="12272394" cy="68580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10" name="Obrázek 9" descr="Obsah obrázku Písmo, Grafika, text, grafický design&#10;&#10;Popis byl vytvořen automaticky">
            <a:extLst>
              <a:ext uri="{FF2B5EF4-FFF2-40B4-BE49-F238E27FC236}">
                <a16:creationId xmlns:a16="http://schemas.microsoft.com/office/drawing/2014/main" id="{4917296F-2561-2C95-0483-5A5B579659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0079" y="678863"/>
            <a:ext cx="3430380" cy="707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4" name="Obrázek 3">
            <a:extLst>
              <a:ext uri="{FF2B5EF4-FFF2-40B4-BE49-F238E27FC236}">
                <a16:creationId xmlns:a16="http://schemas.microsoft.com/office/drawing/2014/main" id="{D3CF39BF-5858-1FA2-AE20-3D36635417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50802" y="6275382"/>
            <a:ext cx="1370861" cy="282953"/>
          </a:xfrm>
          <a:prstGeom prst="rect">
            <a:avLst/>
          </a:prstGeom>
        </p:spPr>
      </p:pic>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3" name="Obrázek 2">
            <a:extLst>
              <a:ext uri="{FF2B5EF4-FFF2-40B4-BE49-F238E27FC236}">
                <a16:creationId xmlns:a16="http://schemas.microsoft.com/office/drawing/2014/main" id="{5ACBBC27-DDEA-6C5A-8ACF-67EDD56D84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Obrázek 4">
            <a:extLst>
              <a:ext uri="{FF2B5EF4-FFF2-40B4-BE49-F238E27FC236}">
                <a16:creationId xmlns:a16="http://schemas.microsoft.com/office/drawing/2014/main" id="{EB2BB669-96AF-C460-0644-D9B33EBD9D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pic>
        <p:nvPicPr>
          <p:cNvPr id="13" name="Obrázek 12">
            <a:extLst>
              <a:ext uri="{FF2B5EF4-FFF2-40B4-BE49-F238E27FC236}">
                <a16:creationId xmlns:a16="http://schemas.microsoft.com/office/drawing/2014/main" id="{78885C40-6A50-FFD6-B978-4E000D35B9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7" name="Obrázek 6">
            <a:extLst>
              <a:ext uri="{FF2B5EF4-FFF2-40B4-BE49-F238E27FC236}">
                <a16:creationId xmlns:a16="http://schemas.microsoft.com/office/drawing/2014/main" id="{43564D70-284F-88A1-FC08-29E63F8319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8" name="Zástupný symbol pro zápatí 4">
            <a:extLst>
              <a:ext uri="{FF2B5EF4-FFF2-40B4-BE49-F238E27FC236}">
                <a16:creationId xmlns:a16="http://schemas.microsoft.com/office/drawing/2014/main" id="{B1E62B60-5FB1-9381-00CF-C665EB008B39}"/>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D7E0B353-40A5-48F9-C049-D884C812055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9BF45EE8-2365-24C4-6E7D-F72C293DBA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77ECF020-D996-697F-4779-13801850A6B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D1159978-FAB9-CBE7-228C-DA9796E0DA3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8CCBA954-9BEE-4D3C-C0ED-19047D66F1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406CC1D3-5C60-B944-EDE9-263819023011}"/>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0D240CD1-21EB-CFB6-BC30-937FEEEB1F3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pic>
        <p:nvPicPr>
          <p:cNvPr id="5" name="Obrázek 4">
            <a:extLst>
              <a:ext uri="{FF2B5EF4-FFF2-40B4-BE49-F238E27FC236}">
                <a16:creationId xmlns:a16="http://schemas.microsoft.com/office/drawing/2014/main" id="{18ECC450-B476-55C6-13E7-241DFDEEE9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78818" y="6456560"/>
            <a:ext cx="1370861" cy="286357"/>
          </a:xfrm>
          <a:prstGeom prst="rect">
            <a:avLst/>
          </a:prstGeom>
        </p:spPr>
      </p:pic>
      <p:sp>
        <p:nvSpPr>
          <p:cNvPr id="8" name="Zástupný symbol pro zápatí 4">
            <a:extLst>
              <a:ext uri="{FF2B5EF4-FFF2-40B4-BE49-F238E27FC236}">
                <a16:creationId xmlns:a16="http://schemas.microsoft.com/office/drawing/2014/main" id="{F0E1EB24-A4FD-400D-F98D-FB4FA830495F}"/>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5C645297-7913-9A99-1FD0-28864B28167D}"/>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pic>
        <p:nvPicPr>
          <p:cNvPr id="5" name="Obrázek 4">
            <a:extLst>
              <a:ext uri="{FF2B5EF4-FFF2-40B4-BE49-F238E27FC236}">
                <a16:creationId xmlns:a16="http://schemas.microsoft.com/office/drawing/2014/main" id="{E6896127-A932-05AF-19AA-A3EF7B493D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9" name="Zástupný symbol pro zápatí 4">
            <a:extLst>
              <a:ext uri="{FF2B5EF4-FFF2-40B4-BE49-F238E27FC236}">
                <a16:creationId xmlns:a16="http://schemas.microsoft.com/office/drawing/2014/main" id="{3090B9CC-DBE2-DF80-DD04-267F4BDD318B}"/>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201E28EC-073B-84AF-FF8E-979B5D3D62F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pic>
        <p:nvPicPr>
          <p:cNvPr id="7" name="Obrázek 6">
            <a:extLst>
              <a:ext uri="{FF2B5EF4-FFF2-40B4-BE49-F238E27FC236}">
                <a16:creationId xmlns:a16="http://schemas.microsoft.com/office/drawing/2014/main" id="{A812DFB0-A8C7-0073-6389-FF363AEF1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8" name="Zástupný symbol pro zápatí 4">
            <a:extLst>
              <a:ext uri="{FF2B5EF4-FFF2-40B4-BE49-F238E27FC236}">
                <a16:creationId xmlns:a16="http://schemas.microsoft.com/office/drawing/2014/main" id="{011D1AA5-5182-C810-225E-97E45E4FDB17}"/>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BFC91CA1-2364-05B0-0F04-690A1C5B007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5925276"/>
            <a:ext cx="2743200" cy="365125"/>
          </a:xfrm>
          <a:prstGeom prst="rect">
            <a:avLst/>
          </a:prstGeom>
        </p:spPr>
        <p:txBody>
          <a:bodyPr/>
          <a:lstStyle/>
          <a:p>
            <a:fld id="{1A945517-90B0-4E61-B5DD-AC2B75BAD2CB}" type="datetime1">
              <a:rPr lang="cs-CZ" smtClean="0"/>
              <a:t>24.01.2025</a:t>
            </a:fld>
            <a:endParaRPr lang="cs-CZ"/>
          </a:p>
        </p:txBody>
      </p:sp>
      <p:pic>
        <p:nvPicPr>
          <p:cNvPr id="5" name="Obrázek 4">
            <a:extLst>
              <a:ext uri="{FF2B5EF4-FFF2-40B4-BE49-F238E27FC236}">
                <a16:creationId xmlns:a16="http://schemas.microsoft.com/office/drawing/2014/main" id="{501D3696-2239-C380-C5DC-7A40F1D88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6" name="Zástupný symbol pro zápatí 4">
            <a:extLst>
              <a:ext uri="{FF2B5EF4-FFF2-40B4-BE49-F238E27FC236}">
                <a16:creationId xmlns:a16="http://schemas.microsoft.com/office/drawing/2014/main" id="{CA22F0A3-7A6F-26D0-F7E4-38F90D636C4D}"/>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7" name="Zástupný symbol pro číslo snímku 5">
            <a:extLst>
              <a:ext uri="{FF2B5EF4-FFF2-40B4-BE49-F238E27FC236}">
                <a16:creationId xmlns:a16="http://schemas.microsoft.com/office/drawing/2014/main" id="{70A463D7-59BA-DD1A-EE96-881BA846FA04}"/>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101600" y="6420491"/>
            <a:ext cx="272435" cy="365125"/>
          </a:xfrm>
          <a:prstGeom prst="rect">
            <a:avLst/>
          </a:prstGeom>
        </p:spPr>
        <p:txBody>
          <a:bodyPr vert="horz" lIns="0" tIns="0" rIns="0" bIns="0" rtlCol="0" anchor="ctr"/>
          <a:lstStyle>
            <a:lvl1pPr algn="r">
              <a:defRPr sz="1100" b="1">
                <a:solidFill>
                  <a:schemeClr val="accent3"/>
                </a:solidFill>
              </a:defRPr>
            </a:lvl1pPr>
          </a:lstStyle>
          <a:p>
            <a:fld id="{5E608FB1-680A-4E9D-A95E-8C4CFA1B47E3}" type="slidenum">
              <a:rPr lang="cs-CZ" smtClean="0"/>
              <a:pPr/>
              <a:t>‹#›</a:t>
            </a:fld>
            <a:endParaRPr lang="cs-CZ" dirty="0"/>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lang="cs-CZ"/>
              <a:t>Duševní vlastnictví v pracovněprávních vztazích</a:t>
            </a:r>
          </a:p>
          <a:p>
            <a:r>
              <a:rPr sz="2200" lang="cs-CZ"/>
              <a:t>Lekce 4 · Autorská díla a zaměstnanecké dílo, ochrana zaměstnance jako autora</a:t>
            </a:r>
          </a:p>
        </p:txBody>
      </p:sp>
      <p:sp>
        <p:nvSpPr>
          <p:cNvPr id="3" name="Subtitle 2"/>
          <p:cNvSpPr>
            <a:spLocks noGrp="1"/>
          </p:cNvSpPr>
          <p:nvPr>
            <p:ph type="subTitle" idx="1"/>
          </p:nvPr>
        </p:nvSpPr>
        <p:spPr/>
        <p:txBody>
          <a:bodyPr/>
          <a:lstStyle/>
          <a:p>
            <a:r>
              <a:rPr b="1" lang="cs-CZ"/>
              <a:t>JUDr. Ján Matejka, Ph.D.</a:t>
            </a:r>
          </a:p>
          <a:p>
            <a:r>
              <a:rPr sz="1200" lang="cs-CZ"/>
              <a:t>CEVRO Univerzita · 60 minut (úvodní situace, výklad, diskuse) · právní stav k 28. 9. 2026</a:t>
            </a:r>
          </a:p>
        </p:txBody>
      </p:sp>
      <p:sp>
        <p:nvSpPr>
          <p:cNvPr id="4" name="Datum"/>
          <p:cNvSpPr txBox="1"/>
          <p:nvPr/>
        </p:nvSpPr>
        <p:spPr>
          <a:xfrm>
            <a:off x="649288" y="5994401"/>
            <a:ext cx="1244600" cy="246221"/>
          </a:xfrm>
          <a:prstGeom prst="rect">
            <a:avLst/>
          </a:prstGeom>
          <a:noFill/>
        </p:spPr>
        <p:txBody>
          <a:bodyPr wrap="none" lIns="0" rIns="0" tIns="0" bIns="0">
            <a:spAutoFit/>
          </a:bodyPr>
          <a:lstStyle/>
          <a:p>
            <a:r>
              <a:rPr sz="1600">
                <a:solidFill>
                  <a:srgbClr val="FFFFFF"/>
                </a:solidFill>
              </a:rPr>
              <a:t>28 | 9 |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Cíle lekce: zaměstnanecké dílo v úplnosti</a:t>
            </a:r>
          </a:p>
        </p:txBody>
      </p:sp>
      <p:sp>
        <p:nvSpPr>
          <p:cNvPr id="3" name="Content Placeholder 2"/>
          <p:cNvSpPr>
            <a:spLocks noGrp="1"/>
          </p:cNvSpPr>
          <p:nvPr>
            <p:ph idx="1"/>
          </p:nvPr>
        </p:nvSpPr>
        <p:spPr/>
        <p:txBody>
          <a:bodyPr wrap="square"/>
          <a:lstStyle/>
          <a:p>
            <a:pPr/>
            <a:r>
              <a:rPr lang="cs-CZ"/>
              <a:t>Po této lekci dokážete</a:t>
            </a:r>
          </a:p>
          <a:p>
            <a:pPr lvl="2"/>
            <a:r>
              <a:rPr sz="1600" b="1" lang="cs-CZ"/>
              <a:t>Vysvětlit</a:t>
            </a:r>
            <a:r>
              <a:rPr sz="1600" lang="cs-CZ"/>
              <a:t> dvousložkovou strukturu autorského práva (osobnostní × majetková práva) a její důsledky pro zaměstnanecké dílo</a:t>
            </a:r>
          </a:p>
          <a:p>
            <a:pPr lvl="2"/>
            <a:r>
              <a:rPr sz="1600" b="1" lang="cs-CZ"/>
              <a:t>Aplikovat</a:t>
            </a:r>
            <a:r>
              <a:rPr sz="1600" lang="cs-CZ"/>
              <a:t> § 58 AZ v úplnosti: podmínky, výkon práv, domněnky svolení, právo na licenci, dodatečná odměna, dokončení díla, postoupení výkonu, skončení vztahu, agenturní zaměstnanci a členové orgánů</a:t>
            </a:r>
          </a:p>
          <a:p>
            <a:pPr lvl="2"/>
            <a:r>
              <a:rPr sz="1600" b="1" lang="cs-CZ"/>
              <a:t>Rozlišit</a:t>
            </a:r>
            <a:r>
              <a:rPr sz="1600" lang="cs-CZ"/>
              <a:t> zaměstnanecké dílo od díla kolektivního, školního a díla na objednávku</a:t>
            </a:r>
          </a:p>
          <a:p>
            <a:pPr lvl="2"/>
            <a:r>
              <a:rPr sz="1600" lang="cs-CZ" b="1"/>
              <a:t>Vyřešit</a:t>
            </a:r>
            <a:r>
              <a:rPr sz="1600" lang="cs-CZ"/>
              <a:t> dva typické konflikty – portfolio odcházejícího autora a změny díla zaměstnavatelem</a:t>
            </a:r>
          </a:p>
          <a:p>
            <a:pPr lvl="1">
              <a:spcBef>
                <a:spcPts val="1400"/>
              </a:spcBef>
            </a:pPr>
            <a:r>
              <a:rPr sz="1500" lang="cs-CZ"/>
              <a:t>Dnes neřešíme počítačové programy a databáze (L5), zahraniční úpravy (L10), licenční smlouvy (L11) ani generativní AI (L12).</a:t>
            </a:r>
          </a:p>
        </p:txBody>
      </p:sp>
      <p:sp>
        <p:nvSpPr>
          <p:cNvPr id="4"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5" name="Číslo snímku"/>
          <p:cNvSpPr>
            <a:spLocks noGrp="1"/>
          </p:cNvSpPr>
          <p:nvPr>
            <p:ph type="sldNum" sz="quarter" idx="12"/>
          </p:nvPr>
        </p:nvSpPr>
        <p:spPr/>
        <p:txBody>
          <a:bodyPr/>
          <a:lstStyle/>
          <a:p>
            <a:fld id="{A84C0517-7FFC-4BF9-975F-ABC4E2921C19}"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Úvodní situace: architektka a balkon</a:t>
            </a:r>
          </a:p>
        </p:txBody>
      </p:sp>
      <p:sp>
        <p:nvSpPr>
          <p:cNvPr id="3" name="Content Placeholder 2"/>
          <p:cNvSpPr>
            <a:spLocks noGrp="1"/>
          </p:cNvSpPr>
          <p:nvPr>
            <p:ph idx="1"/>
          </p:nvPr>
        </p:nvSpPr>
        <p:spPr/>
        <p:txBody>
          <a:bodyPr wrap="square"/>
          <a:lstStyle/>
          <a:p>
            <a:pPr/>
            <a:r>
              <a:rPr lang="cs-CZ"/>
              <a:t>Architektka jako zaměstnankyně ateliéru navrhla bytový dům (podle skutečného sporu, zjednodušeno)</a:t>
            </a:r>
          </a:p>
          <a:p>
            <a:pPr lvl="2"/>
            <a:r>
              <a:rPr lang="cs-CZ"/>
              <a:t>Jde o zaměstnanecké dílo: majetková práva vykonává ateliér; jméno architektky se u projektu neuvádí</a:t>
            </a:r>
          </a:p>
          <a:p>
            <a:pPr lvl="2"/>
            <a:r>
              <a:rPr lang="cs-CZ"/>
              <a:t>Vlastník bytu si do skleněné výplně balkonového zábradlí nechal vyříznout kruhový otvor – „aby pes viděl ven“</a:t>
            </a:r>
          </a:p>
          <a:p>
            <a:pPr lvl="2"/>
            <a:r>
              <a:rPr lang="cs-CZ"/>
              <a:t>Vlastník: „je to moje věc, smím ji měnit“ – dovolává se zákonné licence pro změny dokončené stavby (§ 38d písm. b) AZ)</a:t>
            </a:r>
          </a:p>
          <a:p>
            <a:pPr lvl="1">
              <a:spcBef>
                <a:spcPts val="1400"/>
              </a:spcBef>
            </a:pPr>
            <a:r>
              <a:rPr sz="1700" b="1" lang="cs-CZ"/>
              <a:t>Kdo se může proti zásahu bránit – ateliér, architektka, oba, nebo nikdo? Hlasujte; vrátíme se k tomu na konci.</a:t>
            </a:r>
          </a:p>
        </p:txBody>
      </p:sp>
      <p:sp>
        <p:nvSpPr>
          <p:cNvPr id="4"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5" name="Číslo snímku"/>
          <p:cNvSpPr>
            <a:spLocks noGrp="1"/>
          </p:cNvSpPr>
          <p:nvPr>
            <p:ph type="sldNum" sz="quarter" idx="12"/>
          </p:nvPr>
        </p:nvSpPr>
        <p:spPr/>
        <p:txBody>
          <a:bodyPr/>
          <a:lstStyle/>
          <a:p>
            <a:fld id="{2FEE2616-9373-42F0-B70D-DEE9CA189F4B}"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Dvě složky autorského práva (§ 10 AZ)</a:t>
            </a:r>
          </a:p>
        </p:txBody>
      </p:sp>
      <p:sp>
        <p:nvSpPr>
          <p:cNvPr id="3"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4" name="Číslo snímku"/>
          <p:cNvSpPr>
            <a:spLocks noGrp="1"/>
          </p:cNvSpPr>
          <p:nvPr>
            <p:ph type="sldNum" sz="quarter" idx="12"/>
          </p:nvPr>
        </p:nvSpPr>
        <p:spPr/>
        <p:txBody>
          <a:bodyPr/>
          <a:lstStyle/>
          <a:p>
            <a:fld id="{2E84868B-6496-4DA6-BD85-87701358F46E}"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sp>
        <p:nvSpPr>
          <p:cNvPr id="6" name="Blok"/>
          <p:cNvSpPr/>
          <p:nvPr/>
        </p:nvSpPr>
        <p:spPr>
          <a:xfrm>
            <a:off x="649224" y="1691640"/>
            <a:ext cx="5303520" cy="50292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400" b="1" lang="cs-CZ">
                <a:solidFill>
                  <a:srgbClr val="FFFFFF"/>
                </a:solidFill>
              </a:rPr>
              <a:t>OSOBNOSTNÍ PRÁVA</a:t>
            </a:r>
            <a:r>
              <a:rPr sz="1400" lang="cs-CZ">
                <a:solidFill>
                  <a:srgbClr val="FFFFFF"/>
                </a:solidFill>
              </a:rPr>
              <a:t> (§ 11 AZ)</a:t>
            </a:r>
          </a:p>
        </p:txBody>
      </p:sp>
      <p:sp>
        <p:nvSpPr>
          <p:cNvPr id="7" name="Blok"/>
          <p:cNvSpPr/>
          <p:nvPr/>
        </p:nvSpPr>
        <p:spPr>
          <a:xfrm>
            <a:off x="649224" y="2240280"/>
            <a:ext cx="5303520" cy="182880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rozhodnout o </a:t>
            </a:r>
            <a:r>
              <a:rPr sz="1200" b="1" lang="cs-CZ">
                <a:solidFill>
                  <a:srgbClr val="000000"/>
                </a:solidFill>
              </a:rPr>
              <a:t>zveřejnění</a:t>
            </a:r>
            <a:r>
              <a:rPr sz="1200" lang="cs-CZ">
                <a:solidFill>
                  <a:srgbClr val="000000"/>
                </a:solidFill>
              </a:rPr>
              <a:t> díla</a:t>
            </a:r>
          </a:p>
          <a:p>
            <a:pPr algn="l"/>
            <a:r>
              <a:rPr sz="1200" lang="cs-CZ">
                <a:solidFill>
                  <a:srgbClr val="000000"/>
                </a:solidFill>
              </a:rPr>
              <a:t>• osobovat si </a:t>
            </a:r>
            <a:r>
              <a:rPr sz="1200" b="1" lang="cs-CZ">
                <a:solidFill>
                  <a:srgbClr val="000000"/>
                </a:solidFill>
              </a:rPr>
              <a:t>autorství</a:t>
            </a:r>
            <a:r>
              <a:rPr sz="1200" lang="cs-CZ">
                <a:solidFill>
                  <a:srgbClr val="000000"/>
                </a:solidFill>
              </a:rPr>
              <a:t>, určit způsob uvedení jména</a:t>
            </a:r>
          </a:p>
          <a:p>
            <a:pPr algn="l"/>
            <a:r>
              <a:rPr sz="1200" lang="cs-CZ">
                <a:solidFill>
                  <a:srgbClr val="000000"/>
                </a:solidFill>
              </a:rPr>
              <a:t>• </a:t>
            </a:r>
            <a:r>
              <a:rPr sz="1200" b="1" lang="cs-CZ">
                <a:solidFill>
                  <a:srgbClr val="000000"/>
                </a:solidFill>
              </a:rPr>
              <a:t>nedotknutelnost díla</a:t>
            </a:r>
            <a:r>
              <a:rPr sz="1200" lang="cs-CZ">
                <a:solidFill>
                  <a:srgbClr val="000000"/>
                </a:solidFill>
              </a:rPr>
              <a:t>: svolení ke změnám, zákaz užití snižujícího hodnotu, autorský dohled</a:t>
            </a:r>
          </a:p>
          <a:p>
            <a:pPr algn="l"/>
            <a:r>
              <a:rPr sz="1200" lang="cs-CZ">
                <a:solidFill>
                  <a:srgbClr val="000000"/>
                </a:solidFill>
              </a:rPr>
              <a:t>• nelze se jich vzdát, nepřevoditelná, zanikají smrtí (§ 11 odst. 4); postmortální ochrana (odst. 5)</a:t>
            </a:r>
          </a:p>
        </p:txBody>
      </p:sp>
      <p:sp>
        <p:nvSpPr>
          <p:cNvPr id="8" name="Blok"/>
          <p:cNvSpPr/>
          <p:nvPr/>
        </p:nvSpPr>
        <p:spPr>
          <a:xfrm>
            <a:off x="6236208" y="1691640"/>
            <a:ext cx="5303520" cy="50292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400" b="1" lang="cs-CZ">
                <a:solidFill>
                  <a:srgbClr val="FFFFFF"/>
                </a:solidFill>
              </a:rPr>
              <a:t>MAJETKOVÁ PRÁVA</a:t>
            </a:r>
            <a:r>
              <a:rPr sz="1400" lang="cs-CZ">
                <a:solidFill>
                  <a:srgbClr val="FFFFFF"/>
                </a:solidFill>
              </a:rPr>
              <a:t> (§ 12 a násl. AZ)</a:t>
            </a:r>
          </a:p>
        </p:txBody>
      </p:sp>
      <p:sp>
        <p:nvSpPr>
          <p:cNvPr id="9" name="Blok"/>
          <p:cNvSpPr/>
          <p:nvPr/>
        </p:nvSpPr>
        <p:spPr>
          <a:xfrm>
            <a:off x="6236208" y="2240280"/>
            <a:ext cx="5303520" cy="182880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právo dílo </a:t>
            </a:r>
            <a:r>
              <a:rPr sz="1200" b="1" lang="cs-CZ">
                <a:solidFill>
                  <a:srgbClr val="000000"/>
                </a:solidFill>
              </a:rPr>
              <a:t>užít</a:t>
            </a:r>
            <a:r>
              <a:rPr sz="1200" lang="cs-CZ">
                <a:solidFill>
                  <a:srgbClr val="000000"/>
                </a:solidFill>
              </a:rPr>
              <a:t> (i ve změněné podobě) a udělit jinému oprávnění k výkonu tohoto práva – licence</a:t>
            </a:r>
          </a:p>
          <a:p>
            <a:pPr algn="l"/>
            <a:r>
              <a:rPr sz="1200" lang="cs-CZ">
                <a:solidFill>
                  <a:srgbClr val="000000"/>
                </a:solidFill>
              </a:rPr>
              <a:t>• způsoby užití demonstrativně: rozmnožování § 13 · rozšiřování § 14 · pronájem § 15 · půjčování § 16 · vystavování § 17 · sdělování veřejnosti § 18 (i internet)</a:t>
            </a:r>
          </a:p>
          <a:p>
            <a:pPr algn="l"/>
            <a:r>
              <a:rPr sz="1200" lang="cs-CZ">
                <a:solidFill>
                  <a:srgbClr val="000000"/>
                </a:solidFill>
              </a:rPr>
              <a:t>• nepřevoditelná, dědí se (§ 26); licencí nezanikají (§ 12 odst. 2); trvají 70 let po smrti (§ 27)</a:t>
            </a:r>
          </a:p>
        </p:txBody>
      </p:sp>
      <p:sp>
        <p:nvSpPr>
          <p:cNvPr id="10" name="Šipka"/>
          <p:cNvSpPr/>
          <p:nvPr/>
        </p:nvSpPr>
        <p:spPr>
          <a:xfrm>
            <a:off x="3136392" y="4160520"/>
            <a:ext cx="329184" cy="274320"/>
          </a:xfrm>
          <a:prstGeom prst="down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Šipka"/>
          <p:cNvSpPr/>
          <p:nvPr/>
        </p:nvSpPr>
        <p:spPr>
          <a:xfrm>
            <a:off x="8723376" y="4160520"/>
            <a:ext cx="329184" cy="274320"/>
          </a:xfrm>
          <a:prstGeom prst="down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Blok"/>
          <p:cNvSpPr/>
          <p:nvPr/>
        </p:nvSpPr>
        <p:spPr>
          <a:xfrm>
            <a:off x="649224" y="4526280"/>
            <a:ext cx="5303520" cy="68580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50" lang="cs-CZ">
                <a:solidFill>
                  <a:srgbClr val="FFFFFF"/>
                </a:solidFill>
              </a:rPr>
              <a:t>Zůstávají </a:t>
            </a:r>
            <a:r>
              <a:rPr sz="1250" b="1" lang="cs-CZ">
                <a:solidFill>
                  <a:srgbClr val="FFFFFF"/>
                </a:solidFill>
              </a:rPr>
              <a:t>vždy zaměstnanci</a:t>
            </a:r>
            <a:r>
              <a:rPr sz="1250" lang="cs-CZ">
                <a:solidFill>
                  <a:srgbClr val="FFFFFF"/>
                </a:solidFill>
              </a:rPr>
              <a:t> – i u zaměstnaneckého díla (§ 58 odst. 4 věta první)</a:t>
            </a:r>
          </a:p>
        </p:txBody>
      </p:sp>
      <p:sp>
        <p:nvSpPr>
          <p:cNvPr id="13" name="Blok"/>
          <p:cNvSpPr/>
          <p:nvPr/>
        </p:nvSpPr>
        <p:spPr>
          <a:xfrm>
            <a:off x="6236208" y="4526280"/>
            <a:ext cx="5303520" cy="68580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50" lang="cs-CZ">
                <a:solidFill>
                  <a:srgbClr val="FFFFFF"/>
                </a:solidFill>
              </a:rPr>
              <a:t>Zaměstnavatel nabývá jen </a:t>
            </a:r>
            <a:r>
              <a:rPr sz="1250" b="1" lang="cs-CZ">
                <a:solidFill>
                  <a:srgbClr val="FFFFFF"/>
                </a:solidFill>
              </a:rPr>
              <a:t>VÝKON</a:t>
            </a:r>
            <a:r>
              <a:rPr sz="1250" lang="cs-CZ">
                <a:solidFill>
                  <a:srgbClr val="FFFFFF"/>
                </a:solidFill>
              </a:rPr>
              <a:t> těchto práv (§ 58 odst. 1) – nikdy práva sama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 58 odst. 1 AZ: podmínky a účinek</a:t>
            </a:r>
          </a:p>
        </p:txBody>
      </p:sp>
      <p:sp>
        <p:nvSpPr>
          <p:cNvPr id="3"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4" name="Číslo snímku"/>
          <p:cNvSpPr>
            <a:spLocks noGrp="1"/>
          </p:cNvSpPr>
          <p:nvPr>
            <p:ph type="sldNum" sz="quarter" idx="12"/>
          </p:nvPr>
        </p:nvSpPr>
        <p:spPr/>
        <p:txBody>
          <a:bodyPr/>
          <a:lstStyle/>
          <a:p>
            <a:fld id="{4C53662B-7F3A-4050-863C-C00D5F76121B}"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sp>
        <p:nvSpPr>
          <p:cNvPr id="6" name="Blok"/>
          <p:cNvSpPr/>
          <p:nvPr/>
        </p:nvSpPr>
        <p:spPr>
          <a:xfrm>
            <a:off x="649224" y="1691640"/>
            <a:ext cx="4480560" cy="7772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100" lang="cs-CZ" b="1">
                <a:solidFill>
                  <a:srgbClr val="000000"/>
                </a:solidFill>
              </a:rPr>
              <a:t>1 · Autor v pracovněprávním nebo služebním vztahu</a:t>
            </a:r>
            <a:r>
              <a:rPr sz="1100" lang="cs-CZ">
                <a:solidFill>
                  <a:srgbClr val="000000"/>
                </a:solidFill>
              </a:rPr>
              <a:t> – přehled vztahů v L2; obdobně agenturní zaměstnanec a člen orgánu (odst. 9–10)</a:t>
            </a:r>
          </a:p>
        </p:txBody>
      </p:sp>
      <p:sp>
        <p:nvSpPr>
          <p:cNvPr id="7" name="Blok"/>
          <p:cNvSpPr/>
          <p:nvPr/>
        </p:nvSpPr>
        <p:spPr>
          <a:xfrm>
            <a:off x="649224" y="2560320"/>
            <a:ext cx="4480560" cy="7772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100" lang="cs-CZ" b="1">
                <a:solidFill>
                  <a:srgbClr val="000000"/>
                </a:solidFill>
              </a:rPr>
              <a:t>2 · Dílo vytvořeno KE SPLNĚNÍ POVINNOSTÍ</a:t>
            </a:r>
            <a:r>
              <a:rPr sz="1100" lang="cs-CZ">
                <a:solidFill>
                  <a:srgbClr val="000000"/>
                </a:solidFill>
              </a:rPr>
              <a:t> z tohoto vztahu – test z L2</a:t>
            </a:r>
          </a:p>
        </p:txBody>
      </p:sp>
      <p:sp>
        <p:nvSpPr>
          <p:cNvPr id="8" name="Blok"/>
          <p:cNvSpPr/>
          <p:nvPr/>
        </p:nvSpPr>
        <p:spPr>
          <a:xfrm>
            <a:off x="649224" y="3429000"/>
            <a:ext cx="4480560" cy="7772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100" b="1" lang="cs-CZ">
                <a:solidFill>
                  <a:srgbClr val="000000"/>
                </a:solidFill>
              </a:rPr>
              <a:t>3 · Není sjednáno jinak</a:t>
            </a:r>
            <a:r>
              <a:rPr sz="1100" lang="cs-CZ">
                <a:solidFill>
                  <a:srgbClr val="000000"/>
                </a:solidFill>
              </a:rPr>
              <a:t> – režim je dispozitivní (celý nebo zčásti)</a:t>
            </a:r>
          </a:p>
        </p:txBody>
      </p:sp>
      <p:sp>
        <p:nvSpPr>
          <p:cNvPr id="9" name="Šipka"/>
          <p:cNvSpPr/>
          <p:nvPr/>
        </p:nvSpPr>
        <p:spPr>
          <a:xfrm>
            <a:off x="5257800" y="2788920"/>
            <a:ext cx="548640" cy="365760"/>
          </a:xfrm>
          <a:prstGeom prst="right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Blok"/>
          <p:cNvSpPr/>
          <p:nvPr/>
        </p:nvSpPr>
        <p:spPr>
          <a:xfrm>
            <a:off x="5943600" y="1691640"/>
            <a:ext cx="5596128" cy="251460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50" lang="cs-CZ" b="1">
                <a:solidFill>
                  <a:srgbClr val="FFFFFF"/>
                </a:solidFill>
              </a:rPr>
              <a:t>ÚČINEK:</a:t>
            </a:r>
            <a:r>
              <a:rPr sz="1250" lang="cs-CZ">
                <a:solidFill>
                  <a:srgbClr val="FFFFFF"/>
                </a:solidFill>
              </a:rPr>
              <a:t> zaměstnavatel vykonává </a:t>
            </a:r>
            <a:r>
              <a:rPr sz="1250" lang="cs-CZ" b="1">
                <a:solidFill>
                  <a:srgbClr val="FFFFFF"/>
                </a:solidFill>
              </a:rPr>
              <a:t>svým jménem a na svůj účet</a:t>
            </a:r>
            <a:r>
              <a:rPr sz="1250" lang="cs-CZ">
                <a:solidFill>
                  <a:srgbClr val="FFFFFF"/>
                </a:solidFill>
              </a:rPr>
              <a:t> autorova majetková práva – ze zákona, okamžikem vytvoření díla, bez oznámení, lhůty či registrace; je zákonným vykonavatelem, nikoli zástupcem autora (technika 1 – L3)</a:t>
            </a:r>
          </a:p>
        </p:txBody>
      </p:sp>
      <p:sp>
        <p:nvSpPr>
          <p:cNvPr id="12" name="Blok"/>
          <p:cNvSpPr/>
          <p:nvPr/>
        </p:nvSpPr>
        <p:spPr>
          <a:xfrm>
            <a:off x="649224" y="4343400"/>
            <a:ext cx="5303520" cy="123444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100" b="1" lang="cs-CZ">
                <a:solidFill>
                  <a:srgbClr val="000000"/>
                </a:solidFill>
              </a:rPr>
              <a:t>Postoupení práva výkonu</a:t>
            </a:r>
            <a:r>
              <a:rPr sz="1100" lang="cs-CZ">
                <a:solidFill>
                  <a:srgbClr val="000000"/>
                </a:solidFill>
              </a:rPr>
              <a:t> třetí osobě (odst. 1 věty 3–5): jen se </a:t>
            </a:r>
            <a:r>
              <a:rPr sz="1100" b="1" lang="cs-CZ">
                <a:solidFill>
                  <a:srgbClr val="000000"/>
                </a:solidFill>
              </a:rPr>
              <a:t>svolením autora</a:t>
            </a:r>
            <a:r>
              <a:rPr sz="1100" lang="cs-CZ">
                <a:solidFill>
                  <a:srgbClr val="000000"/>
                </a:solidFill>
              </a:rPr>
              <a:t>, ledaže jde o převod obchodního závodu · svolení se má za neodvolatelné a platí i pro další postoupení · nabyvatel se považuje za zaměstnavatele</a:t>
            </a:r>
          </a:p>
        </p:txBody>
      </p:sp>
      <p:sp>
        <p:nvSpPr>
          <p:cNvPr id="13" name="Blok"/>
          <p:cNvSpPr/>
          <p:nvPr/>
        </p:nvSpPr>
        <p:spPr>
          <a:xfrm>
            <a:off x="6236208" y="4343400"/>
            <a:ext cx="5303520" cy="123444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100" b="1" lang="cs-CZ">
                <a:solidFill>
                  <a:srgbClr val="000000"/>
                </a:solidFill>
              </a:rPr>
              <a:t>Zánik zaměstnavatele</a:t>
            </a:r>
            <a:r>
              <a:rPr sz="1100" lang="cs-CZ">
                <a:solidFill>
                  <a:srgbClr val="000000"/>
                </a:solidFill>
              </a:rPr>
              <a:t> bez právního nástupce (odst. 2): oprávnění k výkonu práv nabývá </a:t>
            </a:r>
            <a:r>
              <a:rPr sz="1100" b="1" lang="cs-CZ">
                <a:solidFill>
                  <a:srgbClr val="000000"/>
                </a:solidFill>
              </a:rPr>
              <a:t>autor</a:t>
            </a:r>
            <a:r>
              <a:rPr sz="1100" lang="cs-CZ">
                <a:solidFill>
                  <a:srgbClr val="000000"/>
                </a:solidFill>
              </a:rPr>
              <a:t> · při přeměně či převodu závodu přechází postavení na nástupce</a:t>
            </a:r>
          </a:p>
        </p:txBody>
      </p:sp>
      <p:sp>
        <p:nvSpPr>
          <p:cNvPr id="14" name="Text"/>
          <p:cNvSpPr txBox="1"/>
          <p:nvPr/>
        </p:nvSpPr>
        <p:spPr>
          <a:xfrm>
            <a:off x="649224" y="5669280"/>
            <a:ext cx="10881360" cy="411480"/>
          </a:xfrm>
          <a:prstGeom prst="rect">
            <a:avLst/>
          </a:prstGeom>
          <a:noFill/>
        </p:spPr>
        <p:txBody>
          <a:bodyPr wrap="square" lIns="0" rIns="0" tIns="0" bIns="0">
            <a:spAutoFit/>
          </a:bodyPr>
          <a:lstStyle/>
          <a:p>
            <a:pPr algn="l"/>
            <a:r>
              <a:rPr sz="1200" lang="cs-CZ">
                <a:solidFill>
                  <a:srgbClr val="50386F"/>
                </a:solidFill>
              </a:rPr>
              <a:t>Postoupení výkonu (celého postavení vykonavatele) ≠ licence: licenci, i výhradní, může zaměstnavatel udělit bez souhlasu autora (§ 2358 a násl. OZ; L11).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Osobnostní práva a domněnky svolení</a:t>
            </a:r>
          </a:p>
        </p:txBody>
      </p:sp>
      <p:sp>
        <p:nvSpPr>
          <p:cNvPr id="3"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4" name="Číslo snímku"/>
          <p:cNvSpPr>
            <a:spLocks noGrp="1"/>
          </p:cNvSpPr>
          <p:nvPr>
            <p:ph type="sldNum" sz="quarter" idx="12"/>
          </p:nvPr>
        </p:nvSpPr>
        <p:spPr/>
        <p:txBody>
          <a:bodyPr/>
          <a:lstStyle/>
          <a:p>
            <a:fld id="{A46927AA-E5B1-40C9-BD9C-3F334B50A9F9}"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graphicFrame>
        <p:nvGraphicFramePr>
          <p:cNvPr id="6" name="Tabulka"/>
          <p:cNvGraphicFramePr>
            <a:graphicFrameLocks noGrp="1"/>
          </p:cNvGraphicFramePr>
          <p:nvPr/>
        </p:nvGraphicFramePr>
        <p:xfrm>
          <a:off x="649224" y="1783080"/>
          <a:ext cx="10881360" cy="3886200"/>
        </p:xfrm>
        <a:graphic>
          <a:graphicData uri="http://schemas.openxmlformats.org/drawingml/2006/table">
            <a:tbl>
              <a:tblPr firstRow="1" bandRow="1">
                <a:tableStyleId>{21E4AEA4-8DFA-4A89-87EB-49C32662AFE0}</a:tableStyleId>
              </a:tblPr>
              <a:tblGrid>
                <a:gridCol w="2834640"/>
                <a:gridCol w="3931920"/>
                <a:gridCol w="4114800"/>
              </a:tblGrid>
              <a:tr h="777240">
                <a:tc>
                  <a:txBody>
                    <a:bodyPr wrap="square"/>
                    <a:lstStyle/>
                    <a:p>
                      <a:r>
                        <a:rPr sz="1100" b="1" lang="cs-CZ">
                          <a:solidFill>
                            <a:srgbClr val="FFFFFF"/>
                          </a:solidFill>
                        </a:rPr>
                        <a:t>Osobnostní právo (§ 11 AZ)</a:t>
                      </a:r>
                    </a:p>
                  </a:txBody>
                  <a:tcPr anchor="ctr" marL="54864" marR="54864" marT="27432" marB="27432"/>
                </a:tc>
                <a:tc>
                  <a:txBody>
                    <a:bodyPr wrap="square"/>
                    <a:lstStyle/>
                    <a:p>
                      <a:r>
                        <a:rPr sz="1100" b="1" lang="cs-CZ">
                          <a:solidFill>
                            <a:srgbClr val="FFFFFF"/>
                          </a:solidFill>
                        </a:rPr>
                        <a:t>Domněnka svolení (§ 58 odst. 4) – „ledaže je sjednáno jinak“</a:t>
                      </a:r>
                    </a:p>
                  </a:txBody>
                  <a:tcPr anchor="ctr" marL="54864" marR="54864" marT="27432" marB="27432"/>
                </a:tc>
                <a:tc>
                  <a:txBody>
                    <a:bodyPr wrap="square"/>
                    <a:lstStyle/>
                    <a:p>
                      <a:r>
                        <a:rPr sz="1100" b="1" lang="cs-CZ">
                          <a:solidFill>
                            <a:srgbClr val="FFFFFF"/>
                          </a:solidFill>
                        </a:rPr>
                        <a:t>Mez domněnky – co autorovi zůstává</a:t>
                      </a:r>
                    </a:p>
                  </a:txBody>
                  <a:tcPr anchor="ctr" marL="54864" marR="54864" marT="27432" marB="27432"/>
                </a:tc>
              </a:tr>
              <a:tr h="777240">
                <a:tc>
                  <a:txBody>
                    <a:bodyPr wrap="square"/>
                    <a:lstStyle/>
                    <a:p>
                      <a:r>
                        <a:rPr sz="1100" b="1" lang="cs-CZ"/>
                        <a:t>Rozhodnout o zveřejnění (odst. 1)</a:t>
                      </a:r>
                    </a:p>
                  </a:txBody>
                  <a:tcPr anchor="ctr" marL="54864" marR="54864" marT="27432" marB="27432">
                    <a:solidFill>
                      <a:schemeClr val="accent2">
                        <a:lumMod val="40000"/>
                        <a:lumOff val="60000"/>
                      </a:schemeClr>
                    </a:solidFill>
                  </a:tcPr>
                </a:tc>
                <a:tc>
                  <a:txBody>
                    <a:bodyPr wrap="square"/>
                    <a:lstStyle/>
                    <a:p>
                      <a:r>
                        <a:rPr sz="1100" lang="cs-CZ"/>
                        <a:t>Autor svolil, aby zaměstnavatel dílo zveřejnil</a:t>
                      </a:r>
                    </a:p>
                  </a:txBody>
                  <a:tcPr anchor="ctr" marL="54864" marR="54864" marT="27432" marB="27432">
                    <a:solidFill>
                      <a:schemeClr val="accent2">
                        <a:lumMod val="40000"/>
                        <a:lumOff val="60000"/>
                      </a:schemeClr>
                    </a:solidFill>
                  </a:tcPr>
                </a:tc>
                <a:tc>
                  <a:txBody>
                    <a:bodyPr wrap="square"/>
                    <a:lstStyle/>
                    <a:p>
                      <a:r>
                        <a:rPr sz="1100" lang="cs-CZ"/>
                        <a:t>Zveřejnění nemůže blokovat; může si sjednat právo rozhodnout o okamžiku a formě</a:t>
                      </a:r>
                    </a:p>
                  </a:txBody>
                  <a:tcPr anchor="ctr" marL="54864" marR="54864" marT="27432" marB="27432">
                    <a:solidFill>
                      <a:schemeClr val="accent2">
                        <a:lumMod val="40000"/>
                        <a:lumOff val="60000"/>
                      </a:schemeClr>
                    </a:solidFill>
                  </a:tcPr>
                </a:tc>
              </a:tr>
              <a:tr h="777240">
                <a:tc>
                  <a:txBody>
                    <a:bodyPr wrap="square"/>
                    <a:lstStyle/>
                    <a:p>
                      <a:r>
                        <a:rPr sz="1100" b="1" lang="cs-CZ"/>
                        <a:t>Osobovat si autorství, určit uvedení jména (odst. 2)</a:t>
                      </a:r>
                    </a:p>
                  </a:txBody>
                  <a:tcPr anchor="ctr" marL="54864" marR="54864" marT="27432" marB="27432">
                    <a:solidFill>
                      <a:schemeClr val="accent2">
                        <a:lumMod val="20000"/>
                        <a:lumOff val="80000"/>
                      </a:schemeClr>
                    </a:solidFill>
                  </a:tcPr>
                </a:tc>
                <a:tc>
                  <a:txBody>
                    <a:bodyPr wrap="square"/>
                    <a:lstStyle/>
                    <a:p>
                      <a:r>
                        <a:rPr sz="1100" lang="cs-CZ"/>
                        <a:t>Zaměstnavatel smí uvádět dílo na veřejnost pod SVÝM jménem</a:t>
                      </a:r>
                    </a:p>
                  </a:txBody>
                  <a:tcPr anchor="ctr" marL="54864" marR="54864" marT="27432" marB="27432">
                    <a:solidFill>
                      <a:schemeClr val="accent2">
                        <a:lumMod val="20000"/>
                        <a:lumOff val="80000"/>
                      </a:schemeClr>
                    </a:solidFill>
                  </a:tcPr>
                </a:tc>
                <a:tc>
                  <a:txBody>
                    <a:bodyPr wrap="square"/>
                    <a:lstStyle/>
                    <a:p>
                      <a:r>
                        <a:rPr sz="1100" lang="cs-CZ"/>
                        <a:t>Autorství trvá; uvedení jména si musí autor sjednat (obvyklé v architektuře, žurnalistice, herním vývoji)</a:t>
                      </a:r>
                    </a:p>
                  </a:txBody>
                  <a:tcPr anchor="ctr" marL="54864" marR="54864" marT="27432" marB="27432">
                    <a:solidFill>
                      <a:schemeClr val="accent2">
                        <a:lumMod val="20000"/>
                        <a:lumOff val="80000"/>
                      </a:schemeClr>
                    </a:solidFill>
                  </a:tcPr>
                </a:tc>
              </a:tr>
              <a:tr h="777240">
                <a:tc>
                  <a:txBody>
                    <a:bodyPr wrap="square"/>
                    <a:lstStyle/>
                    <a:p>
                      <a:r>
                        <a:rPr sz="1100" b="1" lang="cs-CZ"/>
                        <a:t>Nedotknutelnost díla, autorský dohled (odst. 3)</a:t>
                      </a:r>
                    </a:p>
                  </a:txBody>
                  <a:tcPr anchor="ctr" marL="54864" marR="54864" marT="27432" marB="27432">
                    <a:solidFill>
                      <a:schemeClr val="accent2">
                        <a:lumMod val="40000"/>
                        <a:lumOff val="60000"/>
                      </a:schemeClr>
                    </a:solidFill>
                  </a:tcPr>
                </a:tc>
                <a:tc>
                  <a:txBody>
                    <a:bodyPr wrap="square"/>
                    <a:lstStyle/>
                    <a:p>
                      <a:r>
                        <a:rPr sz="1100" lang="cs-CZ"/>
                        <a:t>Svolení k úpravám, zpracování včetně překladu, spojení s jiným dílem, zařazení do díla souborného</a:t>
                      </a:r>
                    </a:p>
                  </a:txBody>
                  <a:tcPr anchor="ctr" marL="54864" marR="54864" marT="27432" marB="27432">
                    <a:solidFill>
                      <a:schemeClr val="accent2">
                        <a:lumMod val="40000"/>
                        <a:lumOff val="60000"/>
                      </a:schemeClr>
                    </a:solidFill>
                  </a:tcPr>
                </a:tc>
                <a:tc>
                  <a:txBody>
                    <a:bodyPr wrap="square"/>
                    <a:lstStyle/>
                    <a:p>
                      <a:r>
                        <a:rPr sz="1100" lang="cs-CZ"/>
                        <a:t>Užití způsobem snižujícím hodnotu díla zůstává zakázáno (věta druhá; NS 23 Cdo 2655/2022); dohled, nevyplývá-li z povahy díla jinak</a:t>
                      </a:r>
                    </a:p>
                  </a:txBody>
                  <a:tcPr anchor="ctr" marL="54864" marR="54864" marT="27432" marB="27432">
                    <a:solidFill>
                      <a:schemeClr val="accent2">
                        <a:lumMod val="40000"/>
                        <a:lumOff val="60000"/>
                      </a:schemeClr>
                    </a:solidFill>
                  </a:tcPr>
                </a:tc>
              </a:tr>
              <a:tr h="777240">
                <a:tc>
                  <a:txBody>
                    <a:bodyPr wrap="square"/>
                    <a:lstStyle/>
                    <a:p>
                      <a:r>
                        <a:rPr sz="1100" b="1" lang="cs-CZ"/>
                        <a:t>Společné</a:t>
                      </a:r>
                    </a:p>
                  </a:txBody>
                  <a:tcPr anchor="ctr" marL="54864" marR="54864" marT="27432" marB="27432">
                    <a:solidFill>
                      <a:schemeClr val="accent2">
                        <a:lumMod val="20000"/>
                        <a:lumOff val="80000"/>
                      </a:schemeClr>
                    </a:solidFill>
                  </a:tcPr>
                </a:tc>
                <a:tc>
                  <a:txBody>
                    <a:bodyPr wrap="square"/>
                    <a:lstStyle/>
                    <a:p>
                      <a:r>
                        <a:rPr sz="1100" lang="cs-CZ"/>
                        <a:t>Domněnky jsou vyvratitelné a lze je smluvně změnit (doložky: snímek 12)</a:t>
                      </a:r>
                    </a:p>
                  </a:txBody>
                  <a:tcPr anchor="ctr" marL="54864" marR="54864" marT="27432" marB="27432">
                    <a:solidFill>
                      <a:schemeClr val="accent2">
                        <a:lumMod val="20000"/>
                        <a:lumOff val="80000"/>
                      </a:schemeClr>
                    </a:solidFill>
                  </a:tcPr>
                </a:tc>
                <a:tc>
                  <a:txBody>
                    <a:bodyPr wrap="square"/>
                    <a:lstStyle/>
                    <a:p>
                      <a:r>
                        <a:rPr sz="1100" lang="cs-CZ"/>
                        <a:t>Zásah do osobnostních práv uplatňuje autor sám, i vůči třetím osobám; nároky z majetkových práv uplatňuje zaměstnavatel (§ 41 AZ)</a:t>
                      </a:r>
                    </a:p>
                  </a:txBody>
                  <a:tcPr anchor="ctr" marL="54864" marR="54864" marT="27432" marB="27432">
                    <a:solidFill>
                      <a:schemeClr val="accent2">
                        <a:lumMod val="20000"/>
                        <a:lumOff val="80000"/>
                      </a:schemeClr>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Licence pro autora, dokončení díla, odchod</a:t>
            </a:r>
          </a:p>
        </p:txBody>
      </p:sp>
      <p:sp>
        <p:nvSpPr>
          <p:cNvPr id="3" name="Content Placeholder 2"/>
          <p:cNvSpPr>
            <a:spLocks noGrp="1"/>
          </p:cNvSpPr>
          <p:nvPr>
            <p:ph idx="1"/>
          </p:nvPr>
        </p:nvSpPr>
        <p:spPr/>
        <p:txBody>
          <a:bodyPr wrap="square"/>
          <a:lstStyle/>
          <a:p>
            <a:pPr/>
            <a:r>
              <a:rPr lang="cs-CZ"/>
              <a:t>Dílo „v zásuvce“ (§ 58 odst. 3): zaměstnavatel práva nevykonává vůbec nebo nedostatečně</a:t>
            </a:r>
          </a:p>
          <a:p>
            <a:pPr lvl="2"/>
            <a:r>
              <a:rPr sz="1500" lang="cs-CZ"/>
              <a:t>Autor má </a:t>
            </a:r>
            <a:r>
              <a:rPr sz="1500" b="1" lang="cs-CZ"/>
              <a:t>právo požadovat licenci</a:t>
            </a:r>
            <a:r>
              <a:rPr sz="1500" lang="cs-CZ"/>
              <a:t> za obvyklých podmínek; zaměstnavatel může odmítnout jen ze </a:t>
            </a:r>
            <a:r>
              <a:rPr sz="1500" b="1" lang="cs-CZ"/>
              <a:t>závažného důvodu</a:t>
            </a:r>
            <a:r>
              <a:rPr sz="1500" lang="cs-CZ"/>
              <a:t> (obchodní tajemství, připravovaný produkt)</a:t>
            </a:r>
          </a:p>
          <a:p>
            <a:pPr lvl="2"/>
            <a:r>
              <a:rPr sz="1500" lang="cs-CZ"/>
              <a:t>Právo požadovat licenci, nikoli licence ze zákona; spor → žaloba na nahrazení projevu vůle (§ 161 odst. 3 o. s. ř.)</a:t>
            </a:r>
          </a:p>
          <a:p>
            <a:pPr lvl="2"/>
            <a:r>
              <a:rPr sz="1500" lang="cs-CZ"/>
              <a:t>Typicky: portfolio designéra, nevyužitá výzkumná zpráva, nepoužitý scénář</a:t>
            </a:r>
          </a:p>
          <a:p>
            <a:pPr>
              <a:spcBef>
                <a:spcPts val="1000"/>
              </a:spcBef>
            </a:pPr>
            <a:r>
              <a:rPr lang="cs-CZ"/>
              <a:t>Dokončení díla a skončení vztahu (§ 58 odst. 5 a 8)</a:t>
            </a:r>
          </a:p>
          <a:p>
            <a:pPr lvl="2"/>
            <a:r>
              <a:rPr sz="1500" lang="cs-CZ"/>
              <a:t>Skončí-li vztah před dokončením díla nebo jsou-li důvodné obavy, že je autor nedokončí řádně nebo včas: domněnka svolení k </a:t>
            </a:r>
            <a:r>
              <a:rPr sz="1500" lang="cs-CZ" b="1"/>
              <a:t>dokončení</a:t>
            </a:r>
            <a:r>
              <a:rPr sz="1500" lang="cs-CZ"/>
              <a:t> díla zaměstnavatelem (odst. 5)</a:t>
            </a:r>
          </a:p>
          <a:p>
            <a:pPr lvl="2"/>
            <a:r>
              <a:rPr sz="1500" lang="cs-CZ"/>
              <a:t>Skončením vztahu se autorovi nic „nevrací“: práva a povinnosti podle odst. 1–6 </a:t>
            </a:r>
            <a:r>
              <a:rPr sz="1500" lang="cs-CZ" b="1"/>
              <a:t>trvají</a:t>
            </a:r>
            <a:r>
              <a:rPr sz="1500" lang="cs-CZ"/>
              <a:t> (odst. 8) – včetně práva na licenci a na dodatečnou odměnu</a:t>
            </a:r>
          </a:p>
        </p:txBody>
      </p:sp>
      <p:sp>
        <p:nvSpPr>
          <p:cNvPr id="4"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5" name="Číslo snímku"/>
          <p:cNvSpPr>
            <a:spLocks noGrp="1"/>
          </p:cNvSpPr>
          <p:nvPr>
            <p:ph type="sldNum" sz="quarter" idx="12"/>
          </p:nvPr>
        </p:nvSpPr>
        <p:spPr/>
        <p:txBody>
          <a:bodyPr/>
          <a:lstStyle/>
          <a:p>
            <a:fld id="{16CFFFDB-2C25-4C2E-84DA-AB3345899836}"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Odměna a dodatečná odměna</a:t>
            </a:r>
          </a:p>
        </p:txBody>
      </p:sp>
      <p:sp>
        <p:nvSpPr>
          <p:cNvPr id="3"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4" name="Číslo snímku"/>
          <p:cNvSpPr>
            <a:spLocks noGrp="1"/>
          </p:cNvSpPr>
          <p:nvPr>
            <p:ph type="sldNum" sz="quarter" idx="12"/>
          </p:nvPr>
        </p:nvSpPr>
        <p:spPr/>
        <p:txBody>
          <a:bodyPr/>
          <a:lstStyle/>
          <a:p>
            <a:fld id="{648D80B9-93E3-4598-9DFF-AEEEFF7ED0AB}"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graphicFrame>
        <p:nvGraphicFramePr>
          <p:cNvPr id="6" name="Tabulka"/>
          <p:cNvGraphicFramePr>
            <a:graphicFrameLocks noGrp="1"/>
          </p:cNvGraphicFramePr>
          <p:nvPr/>
        </p:nvGraphicFramePr>
        <p:xfrm>
          <a:off x="649224" y="1783080"/>
          <a:ext cx="10881360" cy="4389120"/>
        </p:xfrm>
        <a:graphic>
          <a:graphicData uri="http://schemas.openxmlformats.org/drawingml/2006/table">
            <a:tbl>
              <a:tblPr firstRow="1" bandRow="1">
                <a:tableStyleId>{21E4AEA4-8DFA-4A89-87EB-49C32662AFE0}</a:tableStyleId>
              </a:tblPr>
              <a:tblGrid>
                <a:gridCol w="1828800"/>
                <a:gridCol w="9052560"/>
              </a:tblGrid>
              <a:tr h="731520">
                <a:tc>
                  <a:txBody>
                    <a:bodyPr wrap="square"/>
                    <a:lstStyle/>
                    <a:p/>
                  </a:txBody>
                  <a:tcPr anchor="ctr" marL="54864" marR="54864" marT="27432" marB="27432"/>
                </a:tc>
                <a:tc>
                  <a:txBody>
                    <a:bodyPr wrap="square"/>
                    <a:lstStyle/>
                    <a:p>
                      <a:r>
                        <a:rPr sz="1500" b="1" lang="cs-CZ">
                          <a:solidFill>
                            <a:srgbClr val="FFFFFF"/>
                          </a:solidFill>
                        </a:rPr>
                        <a:t>Zaměstnanecké dílo (§ 58 odst. 6–7 AZ)</a:t>
                      </a:r>
                    </a:p>
                  </a:txBody>
                  <a:tcPr anchor="ctr" marL="54864" marR="54864" marT="27432" marB="27432"/>
                </a:tc>
              </a:tr>
              <a:tr h="731520">
                <a:tc>
                  <a:txBody>
                    <a:bodyPr wrap="square"/>
                    <a:lstStyle/>
                    <a:p>
                      <a:r>
                        <a:rPr sz="1500" b="1" lang="cs-CZ"/>
                        <a:t>Základ</a:t>
                      </a:r>
                    </a:p>
                  </a:txBody>
                  <a:tcPr anchor="ctr" marL="54864" marR="54864" marT="27432" marB="27432">
                    <a:solidFill>
                      <a:schemeClr val="accent2">
                        <a:lumMod val="40000"/>
                        <a:lumOff val="60000"/>
                      </a:schemeClr>
                    </a:solidFill>
                  </a:tcPr>
                </a:tc>
                <a:tc>
                  <a:txBody>
                    <a:bodyPr wrap="square"/>
                    <a:lstStyle/>
                    <a:p>
                      <a:r>
                        <a:rPr sz="1500" lang="cs-CZ"/>
                        <a:t>Mzda / odměna za práci; navíc jen </a:t>
                      </a:r>
                      <a:r>
                        <a:rPr sz="1500" b="1" lang="cs-CZ"/>
                        <a:t>přiměřená dodatečná odměna</a:t>
                      </a:r>
                    </a:p>
                  </a:txBody>
                  <a:tcPr anchor="ctr" marL="54864" marR="54864" marT="27432" marB="27432">
                    <a:solidFill>
                      <a:schemeClr val="accent2">
                        <a:lumMod val="40000"/>
                        <a:lumOff val="60000"/>
                      </a:schemeClr>
                    </a:solidFill>
                  </a:tcPr>
                </a:tc>
              </a:tr>
              <a:tr h="731520">
                <a:tc>
                  <a:txBody>
                    <a:bodyPr wrap="square"/>
                    <a:lstStyle/>
                    <a:p>
                      <a:r>
                        <a:rPr sz="1500" b="1" lang="cs-CZ"/>
                        <a:t>Podmínky</a:t>
                      </a:r>
                    </a:p>
                  </a:txBody>
                  <a:tcPr anchor="ctr" marL="54864" marR="54864" marT="27432" marB="27432">
                    <a:solidFill>
                      <a:schemeClr val="accent2">
                        <a:lumMod val="20000"/>
                        <a:lumOff val="80000"/>
                      </a:schemeClr>
                    </a:solidFill>
                  </a:tcPr>
                </a:tc>
                <a:tc>
                  <a:txBody>
                    <a:bodyPr wrap="square"/>
                    <a:lstStyle/>
                    <a:p>
                      <a:r>
                        <a:rPr sz="1500" b="1" lang="cs-CZ"/>
                        <a:t>Zjevný nepoměr</a:t>
                      </a:r>
                      <a:r>
                        <a:rPr sz="1500" lang="cs-CZ"/>
                        <a:t> mzdy k zisku z využití práv a k významu díla pro tento zisk</a:t>
                      </a:r>
                    </a:p>
                  </a:txBody>
                  <a:tcPr anchor="ctr" marL="54864" marR="54864" marT="27432" marB="27432">
                    <a:solidFill>
                      <a:schemeClr val="accent2">
                        <a:lumMod val="20000"/>
                        <a:lumOff val="80000"/>
                      </a:schemeClr>
                    </a:solidFill>
                  </a:tcPr>
                </a:tc>
              </a:tr>
              <a:tr h="731520">
                <a:tc>
                  <a:txBody>
                    <a:bodyPr wrap="square"/>
                    <a:lstStyle/>
                    <a:p>
                      <a:r>
                        <a:rPr sz="1500" b="1" lang="cs-CZ"/>
                        <a:t>Dispozitivnost</a:t>
                      </a:r>
                    </a:p>
                  </a:txBody>
                  <a:tcPr anchor="ctr" marL="54864" marR="54864" marT="27432" marB="27432">
                    <a:solidFill>
                      <a:schemeClr val="accent2">
                        <a:lumMod val="40000"/>
                        <a:lumOff val="60000"/>
                      </a:schemeClr>
                    </a:solidFill>
                  </a:tcPr>
                </a:tc>
                <a:tc>
                  <a:txBody>
                    <a:bodyPr wrap="square"/>
                    <a:lstStyle/>
                    <a:p>
                      <a:r>
                        <a:rPr sz="1500" lang="cs-CZ" b="1"/>
                        <a:t>Lze vyloučit i rozšířit</a:t>
                      </a:r>
                      <a:r>
                        <a:rPr sz="1500" lang="cs-CZ"/>
                        <a:t> („není-li sjednáno jinak“) – doložky: snímek 12</a:t>
                      </a:r>
                    </a:p>
                  </a:txBody>
                  <a:tcPr anchor="ctr" marL="54864" marR="54864" marT="27432" marB="27432">
                    <a:solidFill>
                      <a:schemeClr val="accent2">
                        <a:lumMod val="40000"/>
                        <a:lumOff val="60000"/>
                      </a:schemeClr>
                    </a:solidFill>
                  </a:tcPr>
                </a:tc>
              </a:tr>
              <a:tr h="731520">
                <a:tc>
                  <a:txBody>
                    <a:bodyPr wrap="square"/>
                    <a:lstStyle/>
                    <a:p>
                      <a:r>
                        <a:rPr sz="1500" b="1" lang="cs-CZ"/>
                        <a:t>Výjimky</a:t>
                      </a:r>
                    </a:p>
                  </a:txBody>
                  <a:tcPr anchor="ctr" marL="54864" marR="54864" marT="27432" marB="27432">
                    <a:solidFill>
                      <a:schemeClr val="accent2">
                        <a:lumMod val="20000"/>
                        <a:lumOff val="80000"/>
                      </a:schemeClr>
                    </a:solidFill>
                  </a:tcPr>
                </a:tc>
                <a:tc>
                  <a:txBody>
                    <a:bodyPr wrap="square"/>
                    <a:lstStyle/>
                    <a:p>
                      <a:r>
                        <a:rPr sz="1500" lang="cs-CZ"/>
                        <a:t>Počítačové programy, databáze, kartografická díla (odst. 7): bez ujednání nárok </a:t>
                      </a:r>
                      <a:r>
                        <a:rPr sz="1500" lang="cs-CZ" b="1"/>
                        <a:t>není</a:t>
                      </a:r>
                      <a:r>
                        <a:rPr sz="1500" lang="cs-CZ"/>
                        <a:t> (odst. 6 in fine)</a:t>
                      </a:r>
                    </a:p>
                  </a:txBody>
                  <a:tcPr anchor="ctr" marL="54864" marR="54864" marT="27432" marB="27432">
                    <a:solidFill>
                      <a:schemeClr val="accent2">
                        <a:lumMod val="20000"/>
                        <a:lumOff val="80000"/>
                      </a:schemeClr>
                    </a:solidFill>
                  </a:tcPr>
                </a:tc>
              </a:tr>
              <a:tr h="731520">
                <a:tc>
                  <a:txBody>
                    <a:bodyPr wrap="square"/>
                    <a:lstStyle/>
                    <a:p>
                      <a:r>
                        <a:rPr sz="1500" lang="cs-CZ" b="1"/>
                        <a:t>Srovnání</a:t>
                      </a:r>
                    </a:p>
                  </a:txBody>
                  <a:tcPr anchor="ctr" marL="54864" marR="54864" marT="27432" marB="27432">
                    <a:solidFill>
                      <a:schemeClr val="accent2">
                        <a:lumMod val="40000"/>
                        <a:lumOff val="60000"/>
                      </a:schemeClr>
                    </a:solidFill>
                  </a:tcPr>
                </a:tc>
                <a:tc>
                  <a:txBody>
                    <a:bodyPr wrap="square"/>
                    <a:lstStyle/>
                    <a:p>
                      <a:r>
                        <a:rPr sz="1500" lang="cs-CZ"/>
                        <a:t>Licence: právo na dodatečnou odměnu nelze vyloučit, omezit ani se ho vzdát (§ 2374 odst. 2 OZ; L11) · vynález: přiměřená odměna náleží ze zákona (§ 9 odst. 4 ZV; L8)</a:t>
                      </a:r>
                    </a:p>
                  </a:txBody>
                  <a:tcPr anchor="ctr" marL="54864" marR="54864" marT="27432" marB="27432">
                    <a:solidFill>
                      <a:schemeClr val="accent2">
                        <a:lumMod val="40000"/>
                        <a:lumOff val="60000"/>
                      </a:schemeClr>
                    </a:solidFill>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Kolektivní dílo (§ 59 AZ)</a:t>
            </a:r>
          </a:p>
        </p:txBody>
      </p:sp>
      <p:sp>
        <p:nvSpPr>
          <p:cNvPr id="3" name="Content Placeholder 2"/>
          <p:cNvSpPr>
            <a:spLocks noGrp="1"/>
          </p:cNvSpPr>
          <p:nvPr>
            <p:ph idx="1"/>
          </p:nvPr>
        </p:nvSpPr>
        <p:spPr/>
        <p:txBody>
          <a:bodyPr wrap="square"/>
          <a:lstStyle/>
          <a:p>
            <a:pPr/>
            <a:r>
              <a:rPr lang="cs-CZ"/>
              <a:t>Pojmové znaky (§ 59 odst. 1) – kumulativně</a:t>
            </a:r>
          </a:p>
          <a:p>
            <a:pPr lvl="2"/>
            <a:r>
              <a:rPr sz="1500" b="1" lang="cs-CZ"/>
              <a:t>Více autorů</a:t>
            </a:r>
            <a:r>
              <a:rPr sz="1500" lang="cs-CZ"/>
              <a:t> · vytvářeno </a:t>
            </a:r>
            <a:r>
              <a:rPr sz="1500" b="1" lang="cs-CZ"/>
              <a:t>z podnětu a pod vedením</a:t>
            </a:r>
            <a:r>
              <a:rPr sz="1500" lang="cs-CZ"/>
              <a:t> fyzické nebo právnické osoby · uváděno na veřejnost </a:t>
            </a:r>
            <a:r>
              <a:rPr sz="1500" b="1" lang="cs-CZ"/>
              <a:t>pod jejím jménem</a:t>
            </a:r>
            <a:r>
              <a:rPr sz="1500" lang="cs-CZ"/>
              <a:t> · příspěvky </a:t>
            </a:r>
            <a:r>
              <a:rPr sz="1500" b="1" lang="cs-CZ"/>
              <a:t>neschopné samostatného užití</a:t>
            </a:r>
          </a:p>
          <a:p>
            <a:pPr lvl="2"/>
            <a:r>
              <a:rPr sz="1500" lang="cs-CZ"/>
              <a:t>Považuje se za zaměstnanecké dílo i na objednávku; objednatel = zaměstnavatel; § 61 se nepoužije (odst. 2) · audiovizuální dílo kolektivním dílem není (odst. 3)</a:t>
            </a:r>
          </a:p>
          <a:p>
            <a:pPr>
              <a:spcBef>
                <a:spcPts val="800"/>
              </a:spcBef>
            </a:pPr>
            <a:r>
              <a:rPr lang="cs-CZ"/>
              <a:t>NS 30 Cdo 725/2012 (architektonická studie justičního areálu)</a:t>
            </a:r>
          </a:p>
          <a:p>
            <a:pPr lvl="2"/>
            <a:r>
              <a:rPr sz="1500" lang="cs-CZ"/>
              <a:t>Podnět musí být právně relevantní, ne pouhý nápad; vedení = </a:t>
            </a:r>
            <a:r>
              <a:rPr sz="1500" b="1" lang="cs-CZ"/>
              <a:t>konstantní dozor a řízení tvorby</a:t>
            </a:r>
            <a:r>
              <a:rPr sz="1500" lang="cs-CZ"/>
              <a:t> (koncepce, obsah, konečná podoba); uvedení pod jménem je podmínkou režimu</a:t>
            </a:r>
          </a:p>
          <a:p>
            <a:pPr lvl="2"/>
            <a:r>
              <a:rPr sz="1500" lang="cs-CZ"/>
              <a:t>Zásadní zásah do majetkových zájmů autora → znaky musí být skutečně naplněny; smlouva nemusí být písemná</a:t>
            </a:r>
          </a:p>
          <a:p>
            <a:pPr lvl="1">
              <a:spcBef>
                <a:spcPts val="800"/>
              </a:spcBef>
            </a:pPr>
            <a:r>
              <a:rPr sz="1500" lang="cs-CZ"/>
              <a:t>Význam: jeden režim pro tým zaměstnanců i externistů – encyklopedie, rozsáhlé softwarové systémy, kampaně, mapová díla</a:t>
            </a:r>
          </a:p>
        </p:txBody>
      </p:sp>
      <p:sp>
        <p:nvSpPr>
          <p:cNvPr id="4"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5" name="Číslo snímku"/>
          <p:cNvSpPr>
            <a:spLocks noGrp="1"/>
          </p:cNvSpPr>
          <p:nvPr>
            <p:ph type="sldNum" sz="quarter" idx="12"/>
          </p:nvPr>
        </p:nvSpPr>
        <p:spPr/>
        <p:txBody>
          <a:bodyPr/>
          <a:lstStyle/>
          <a:p>
            <a:fld id="{D346D898-F617-4D17-844E-A08F5C86F963}"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Školní dílo (§ 35 odst. 3, § 60 AZ)</a:t>
            </a:r>
          </a:p>
        </p:txBody>
      </p:sp>
      <p:sp>
        <p:nvSpPr>
          <p:cNvPr id="3" name="Content Placeholder 2"/>
          <p:cNvSpPr>
            <a:spLocks noGrp="1"/>
          </p:cNvSpPr>
          <p:nvPr>
            <p:ph idx="1"/>
          </p:nvPr>
        </p:nvSpPr>
        <p:spPr/>
        <p:txBody>
          <a:bodyPr wrap="square"/>
          <a:lstStyle/>
          <a:p>
            <a:pPr/>
            <a:r>
              <a:rPr lang="cs-CZ"/>
              <a:t>Dílo žáka či studenta ke splnění školních nebo studijních povinností – zrcadlo zaměstnaneckého díla</a:t>
            </a:r>
          </a:p>
          <a:p>
            <a:pPr lvl="2"/>
            <a:r>
              <a:rPr sz="1500" b="1" lang="cs-CZ"/>
              <a:t>Práva zůstávají studentovi</a:t>
            </a:r>
            <a:r>
              <a:rPr sz="1500" lang="cs-CZ"/>
              <a:t>; škola má zákonnou licenci k </a:t>
            </a:r>
            <a:r>
              <a:rPr sz="1500" b="1" lang="cs-CZ"/>
              <a:t>výuce nebo vlastní vnitřní potřebě</a:t>
            </a:r>
            <a:r>
              <a:rPr sz="1500" lang="cs-CZ"/>
              <a:t>, nikoli za účelem hospodářského prospěchu (§ 35 odst. 3)</a:t>
            </a:r>
          </a:p>
          <a:p>
            <a:pPr lvl="2"/>
            <a:r>
              <a:rPr sz="1500" lang="cs-CZ"/>
              <a:t>Škola má </a:t>
            </a:r>
            <a:r>
              <a:rPr sz="1500" b="1" lang="cs-CZ"/>
              <a:t>právo na licenční smlouvu</a:t>
            </a:r>
            <a:r>
              <a:rPr sz="1500" lang="cs-CZ"/>
              <a:t> za obvyklých podmínek; odpírá-li autor svolení bez závažného důvodu → nahrazení projevu vůle soudem (§ 60 odst. 1)</a:t>
            </a:r>
          </a:p>
          <a:p>
            <a:pPr lvl="2"/>
            <a:r>
              <a:rPr sz="1500" lang="cs-CZ"/>
              <a:t>Student může dílo užít a licencovat jinému, není-li to v rozporu s oprávněnými zájmy školy (odst. 2); škola může žádat </a:t>
            </a:r>
            <a:r>
              <a:rPr sz="1500" b="1" lang="cs-CZ"/>
              <a:t>příspěvek na náklady</a:t>
            </a:r>
            <a:r>
              <a:rPr sz="1500" lang="cs-CZ"/>
              <a:t> z výdělku (odst. 3)</a:t>
            </a:r>
          </a:p>
          <a:p>
            <a:pPr>
              <a:spcBef>
                <a:spcPts val="800"/>
              </a:spcBef>
            </a:pPr>
            <a:r>
              <a:rPr lang="cs-CZ"/>
              <a:t>Hraniční situace</a:t>
            </a:r>
          </a:p>
          <a:p>
            <a:pPr lvl="2"/>
            <a:r>
              <a:rPr sz="1500" lang="cs-CZ"/>
              <a:t>Doktorand-zaměstnanec: výsledky k pracovním povinnostem = § 58; disertace = § 60 – </a:t>
            </a:r>
            <a:r>
              <a:rPr sz="1500" b="1" lang="cs-CZ"/>
              <a:t>dva režimy vedle sebe</a:t>
            </a:r>
          </a:p>
          <a:p>
            <a:pPr lvl="2"/>
            <a:r>
              <a:rPr sz="1500" lang="cs-CZ"/>
              <a:t>Akademičtí pracovníci: publikace formálně pod § 58; vnitřní předpisy univerzit ponechávají výkon práv autorům – praxe a smlouva, nikoli zákonná výjimka</a:t>
            </a:r>
          </a:p>
        </p:txBody>
      </p:sp>
      <p:sp>
        <p:nvSpPr>
          <p:cNvPr id="4"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5" name="Číslo snímku"/>
          <p:cNvSpPr>
            <a:spLocks noGrp="1"/>
          </p:cNvSpPr>
          <p:nvPr>
            <p:ph type="sldNum" sz="quarter" idx="12"/>
          </p:nvPr>
        </p:nvSpPr>
        <p:spPr/>
        <p:txBody>
          <a:bodyPr/>
          <a:lstStyle/>
          <a:p>
            <a:fld id="{374D5254-4713-4EEC-9EC5-53EAE1AE1B36}"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Dílo na objednávku (§ 61 AZ)</a:t>
            </a:r>
          </a:p>
        </p:txBody>
      </p:sp>
      <p:sp>
        <p:nvSpPr>
          <p:cNvPr id="3" name="Content Placeholder 2"/>
          <p:cNvSpPr>
            <a:spLocks noGrp="1"/>
          </p:cNvSpPr>
          <p:nvPr>
            <p:ph idx="1"/>
          </p:nvPr>
        </p:nvSpPr>
        <p:spPr/>
        <p:txBody>
          <a:bodyPr wrap="square"/>
          <a:lstStyle/>
          <a:p>
            <a:pPr/>
            <a:r>
              <a:rPr lang="cs-CZ"/>
              <a:t>Dílo vytvořené autorem na základě smlouvy o dílo</a:t>
            </a:r>
          </a:p>
          <a:p>
            <a:pPr lvl="2"/>
            <a:r>
              <a:rPr sz="1500" lang="cs-CZ"/>
              <a:t>Platí, že autor </a:t>
            </a:r>
            <a:r>
              <a:rPr sz="1500" b="1" lang="cs-CZ"/>
              <a:t>poskytl licenci k účelu vyplývajícímu ze smlouvy</a:t>
            </a:r>
            <a:r>
              <a:rPr sz="1500" lang="cs-CZ"/>
              <a:t>; užití nad rámec účelu jen na základě licenční smlouvy (odst. 1)</a:t>
            </a:r>
          </a:p>
          <a:p>
            <a:pPr lvl="2"/>
            <a:r>
              <a:rPr sz="1500" lang="cs-CZ"/>
              <a:t>Autor může dílo užít a licencovat jinému, není-li to v rozporu s </a:t>
            </a:r>
            <a:r>
              <a:rPr sz="1500" b="1" lang="cs-CZ"/>
              <a:t>oprávněnými zájmy objednatele</a:t>
            </a:r>
            <a:r>
              <a:rPr sz="1500" lang="cs-CZ"/>
              <a:t> (odst. 2); obdobně soutěžní dílo (odst. 3)</a:t>
            </a:r>
          </a:p>
          <a:p>
            <a:pPr lvl="2"/>
            <a:r>
              <a:rPr sz="1500" lang="cs-CZ"/>
              <a:t>Objednatel nemá výkon práv ani domněnky svolení ke změnám – změny jen podle § 2375 OZ</a:t>
            </a:r>
          </a:p>
          <a:p>
            <a:pPr>
              <a:spcBef>
                <a:spcPts val="800"/>
              </a:spcBef>
            </a:pPr>
            <a:r>
              <a:rPr lang="cs-CZ"/>
              <a:t>NS 27 Cdo 754/2020 (grafický návrh obalu na ústní objednávku)</a:t>
            </a:r>
          </a:p>
          <a:p>
            <a:pPr lvl="2"/>
            <a:r>
              <a:rPr sz="1500" lang="cs-CZ"/>
              <a:t>Kvazilicence jen při </a:t>
            </a:r>
            <a:r>
              <a:rPr sz="1500" b="1" lang="cs-CZ"/>
              <a:t>platné smlouvě o dílo bez souběžné licenční smlouvy</a:t>
            </a:r>
            <a:r>
              <a:rPr sz="1500" lang="cs-CZ"/>
              <a:t>; odst. 2 chrání objednatele, ne autora; dříve získaná nevýhradní licence pozdější výhradní licenci třetí osobě „přežije“ (dnes § 2360 odst. 2 OZ); věc vrácena k výkladu smlouvy</a:t>
            </a:r>
          </a:p>
          <a:p>
            <a:pPr lvl="1">
              <a:spcBef>
                <a:spcPts val="800"/>
              </a:spcBef>
            </a:pPr>
            <a:r>
              <a:rPr sz="1500" lang="cs-CZ"/>
              <a:t>Výjimky ve prospěch objednatele – režim § 58 i na objednávku: programy, databáze, kartografická díla (§ 58 odst. 7; L5) a kolektivní díla (snímek 9)</a:t>
            </a:r>
          </a:p>
        </p:txBody>
      </p:sp>
      <p:sp>
        <p:nvSpPr>
          <p:cNvPr id="4"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5" name="Číslo snímku"/>
          <p:cNvSpPr>
            <a:spLocks noGrp="1"/>
          </p:cNvSpPr>
          <p:nvPr>
            <p:ph type="sldNum" sz="quarter" idx="12"/>
          </p:nvPr>
        </p:nvSpPr>
        <p:spPr/>
        <p:txBody>
          <a:bodyPr/>
          <a:lstStyle/>
          <a:p>
            <a:fld id="{64A055E7-BD8C-4AE1-9075-FC3F14B263E5}"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Co sjednat: doložky pro obě strany</a:t>
            </a:r>
          </a:p>
        </p:txBody>
      </p:sp>
      <p:sp>
        <p:nvSpPr>
          <p:cNvPr id="3" name="Content Placeholder 2"/>
          <p:cNvSpPr>
            <a:spLocks noGrp="1"/>
          </p:cNvSpPr>
          <p:nvPr>
            <p:ph idx="1" sz="half"/>
          </p:nvPr>
        </p:nvSpPr>
        <p:spPr/>
        <p:txBody>
          <a:bodyPr wrap="square"/>
          <a:lstStyle/>
          <a:p>
            <a:pPr/>
            <a:r>
              <a:rPr lang="cs-CZ"/>
              <a:t>Zaměstnavatel</a:t>
            </a:r>
          </a:p>
          <a:p>
            <a:pPr lvl="2"/>
            <a:r>
              <a:rPr sz="1300" lang="cs-CZ"/>
              <a:t>Uvádění (ne)jména; schvalování podstatných změn u citlivých děl</a:t>
            </a:r>
          </a:p>
          <a:p>
            <a:pPr lvl="2"/>
            <a:r>
              <a:rPr sz="1300" lang="cs-CZ"/>
              <a:t>Předem udělené </a:t>
            </a:r>
            <a:r>
              <a:rPr sz="1300" b="1" lang="cs-CZ"/>
              <a:t>svolení k postoupení výkonu práv</a:t>
            </a:r>
            <a:r>
              <a:rPr sz="1300" lang="cs-CZ"/>
              <a:t> (budoucí prodej investorovi)</a:t>
            </a:r>
          </a:p>
          <a:p>
            <a:pPr lvl="2"/>
            <a:r>
              <a:rPr sz="1300" lang="cs-CZ"/>
              <a:t>Úprava dodatečné odměny: vyloučení, nebo naopak </a:t>
            </a:r>
            <a:r>
              <a:rPr sz="1300" b="1" lang="cs-CZ"/>
              <a:t>bonus za komerční úspěch</a:t>
            </a:r>
            <a:r>
              <a:rPr sz="1300" lang="cs-CZ"/>
              <a:t> u programátorů</a:t>
            </a:r>
          </a:p>
          <a:p>
            <a:pPr lvl="2"/>
            <a:r>
              <a:rPr sz="1300" b="1" lang="cs-CZ"/>
              <a:t>Výstupní protokol</a:t>
            </a:r>
            <a:r>
              <a:rPr sz="1300" lang="cs-CZ"/>
              <a:t>: inventář děl, předání zdrojů a dokumentace, mlčenlivost</a:t>
            </a:r>
          </a:p>
          <a:p>
            <a:pPr lvl="2"/>
            <a:r>
              <a:rPr sz="1300" lang="cs-CZ"/>
              <a:t>Externisté: smlouva o dílo s přesně vymezenou licencí (bez vymezení jen účel a území ČR – § 2376 OZ); u programů § 58 odst. 7; u kolektivních děl dokumentace podnětu a vedení</a:t>
            </a:r>
          </a:p>
        </p:txBody>
      </p:sp>
      <p:sp>
        <p:nvSpPr>
          <p:cNvPr id="4" name="Content Placeholder 3"/>
          <p:cNvSpPr>
            <a:spLocks noGrp="1"/>
          </p:cNvSpPr>
          <p:nvPr>
            <p:ph idx="2" sz="half"/>
          </p:nvPr>
        </p:nvSpPr>
        <p:spPr/>
        <p:txBody>
          <a:bodyPr wrap="square"/>
          <a:lstStyle/>
          <a:p>
            <a:pPr/>
            <a:r>
              <a:rPr lang="cs-CZ"/>
              <a:t>Zaměstnanec / autor</a:t>
            </a:r>
          </a:p>
          <a:p>
            <a:pPr lvl="2"/>
            <a:r>
              <a:rPr sz="1300" b="1" lang="cs-CZ"/>
              <a:t>Portfoliová doložka</a:t>
            </a:r>
            <a:r>
              <a:rPr sz="1300" lang="cs-CZ"/>
              <a:t> – licence k nekomerční prezentaci díla s uvedením zaměstnavatele</a:t>
            </a:r>
          </a:p>
          <a:p>
            <a:pPr lvl="2"/>
            <a:r>
              <a:rPr sz="1300" lang="cs-CZ"/>
              <a:t>Autorský kredit u děl, kde je obvyklý</a:t>
            </a:r>
          </a:p>
          <a:p>
            <a:pPr lvl="2"/>
            <a:r>
              <a:rPr sz="1300" lang="cs-CZ"/>
              <a:t>Právo na </a:t>
            </a:r>
            <a:r>
              <a:rPr sz="1300" b="1" lang="cs-CZ"/>
              <a:t>informaci o využití díla</a:t>
            </a:r>
            <a:r>
              <a:rPr sz="1300" lang="cs-CZ"/>
              <a:t> – podklad pro dodatečnou odměnu (§ 58 odst. 6)</a:t>
            </a:r>
          </a:p>
          <a:p>
            <a:pPr lvl="2"/>
            <a:r>
              <a:rPr sz="1300" lang="cs-CZ"/>
              <a:t>Výhrada autorského dohledu, hrozí-li dehonestace; vymezení vedlejší tvorby mimo povinnosti</a:t>
            </a:r>
          </a:p>
          <a:p>
            <a:pPr lvl="2"/>
            <a:r>
              <a:rPr sz="1300" lang="cs-CZ"/>
              <a:t>Veřejná správa a univerzity: vnitřní předpis smí práva přiznat, ne uložit povinnosti (§ 305 ZP)</a:t>
            </a:r>
          </a:p>
        </p:txBody>
      </p:sp>
      <p:sp>
        <p:nvSpPr>
          <p:cNvPr id="5"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6" name="Číslo snímku"/>
          <p:cNvSpPr>
            <a:spLocks noGrp="1"/>
          </p:cNvSpPr>
          <p:nvPr>
            <p:ph type="sldNum" sz="quarter" idx="12"/>
          </p:nvPr>
        </p:nvSpPr>
        <p:spPr/>
        <p:txBody>
          <a:bodyPr/>
          <a:lstStyle/>
          <a:p>
            <a:fld id="{0EFF88A5-E399-4FCA-9875-42B71EFD66AE}" type="slidenum">
              <a:rPr lang="cs-CZ"/>
              <a:t>1</a:t>
            </a:fld>
            <a:endParaRPr lang="cs-CZ"/>
          </a:p>
        </p:txBody>
      </p:sp>
      <p:sp>
        <p:nvSpPr>
          <p:cNvPr id="7"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Diskuse: zpět k architektce</a:t>
            </a:r>
          </a:p>
        </p:txBody>
      </p:sp>
      <p:sp>
        <p:nvSpPr>
          <p:cNvPr id="3" name="Content Placeholder 2"/>
          <p:cNvSpPr>
            <a:spLocks noGrp="1"/>
          </p:cNvSpPr>
          <p:nvPr>
            <p:ph idx="1"/>
          </p:nvPr>
        </p:nvSpPr>
        <p:spPr/>
        <p:txBody>
          <a:bodyPr wrap="square"/>
          <a:lstStyle/>
          <a:p>
            <a:pPr/>
            <a:r>
              <a:rPr lang="cs-CZ"/>
              <a:t>Kdo se může proti otvoru v balkonu bránit?</a:t>
            </a:r>
          </a:p>
          <a:p>
            <a:pPr lvl="2"/>
            <a:r>
              <a:rPr sz="1600" lang="cs-CZ"/>
              <a:t>Hlasujte znovu – změnil se váš názor po výkladu § 11 a § 58 odst. 4 AZ?</a:t>
            </a:r>
          </a:p>
          <a:p>
            <a:pPr lvl="2"/>
            <a:r>
              <a:rPr sz="1600" lang="cs-CZ"/>
              <a:t>Klíčové otázky: kdo je nositelem </a:t>
            </a:r>
            <a:r>
              <a:rPr sz="1600" b="1" lang="cs-CZ"/>
              <a:t>osobnostních</a:t>
            </a:r>
            <a:r>
              <a:rPr sz="1600" lang="cs-CZ"/>
              <a:t> práv · co kryje zákonná licence pro změny dokončené stavby (§ 38d písm. b)) · postavení vlastníka věci (§ 9 odst. 3)</a:t>
            </a:r>
          </a:p>
          <a:p>
            <a:pPr lvl="2"/>
            <a:r>
              <a:rPr sz="1600" lang="cs-CZ"/>
              <a:t>Varianta: ateliér ve smlouvě s investorem sjednal, že stavbu lze libovolně měnit – mění to něco?</a:t>
            </a:r>
          </a:p>
          <a:p>
            <a:pPr lvl="2"/>
            <a:r>
              <a:rPr sz="1600" lang="cs-CZ"/>
              <a:t>NS 23 Cdo 2655/2022 (28. 2. 2023) – řešení a argumentace v poznámkách</a:t>
            </a:r>
          </a:p>
        </p:txBody>
      </p:sp>
      <p:sp>
        <p:nvSpPr>
          <p:cNvPr id="4" name="Zápatí"/>
          <p:cNvSpPr>
            <a:spLocks noGrp="1"/>
          </p:cNvSpPr>
          <p:nvPr>
            <p:ph type="ftr" sz="quarter" idx="11"/>
          </p:nvPr>
        </p:nvSpPr>
        <p:spPr/>
        <p:txBody>
          <a:bodyPr/>
          <a:lstStyle/>
          <a:p>
            <a:r>
              <a:rPr lang="cs-CZ"/>
              <a:t>Duševní vlastnictví v pracovněprávních vztazích | Lekce 4 | právní stav k 28. 9. 2026</a:t>
            </a:r>
          </a:p>
        </p:txBody>
      </p:sp>
      <p:sp>
        <p:nvSpPr>
          <p:cNvPr id="5" name="Číslo snímku"/>
          <p:cNvSpPr>
            <a:spLocks noGrp="1"/>
          </p:cNvSpPr>
          <p:nvPr>
            <p:ph type="sldNum" sz="quarter" idx="12"/>
          </p:nvPr>
        </p:nvSpPr>
        <p:spPr/>
        <p:txBody>
          <a:bodyPr/>
          <a:lstStyle/>
          <a:p>
            <a:fld id="{7587A05A-E918-4B68-9A68-F3B8C2BD5780}"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4</a:t>
            </a:r>
          </a:p>
        </p:txBody>
      </p:sp>
      <p:sp>
        <p:nvSpPr>
          <p:cNvPr id="7" name="Samostudium a příště"/>
          <p:cNvSpPr/>
          <p:nvPr/>
        </p:nvSpPr>
        <p:spPr>
          <a:xfrm>
            <a:off x="649224" y="4983480"/>
            <a:ext cx="10881360" cy="868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50" b="1" lang="cs-CZ">
                <a:solidFill>
                  <a:srgbClr val="000000"/>
                </a:solidFill>
              </a:rPr>
              <a:t>Samostudium:</a:t>
            </a:r>
            <a:r>
              <a:rPr sz="1250" lang="cs-CZ">
                <a:solidFill>
                  <a:srgbClr val="000000"/>
                </a:solidFill>
              </a:rPr>
              <a:t> SRSTKA 2019 – zaměstnanecké dílo · KOUKAL 2019 – osobnostní práva</a:t>
            </a:r>
          </a:p>
          <a:p>
            <a:pPr algn="l"/>
            <a:r>
              <a:rPr sz="1250" b="1" lang="cs-CZ">
                <a:solidFill>
                  <a:srgbClr val="000000"/>
                </a:solidFill>
              </a:rPr>
              <a:t>Příště – lekce 5:</a:t>
            </a:r>
            <a:r>
              <a:rPr sz="1250" lang="cs-CZ">
                <a:solidFill>
                  <a:srgbClr val="000000"/>
                </a:solidFill>
              </a:rPr>
              <a:t> § 65–66 a § 88–94 AZ; čl. 2 odst. 3 směrnice 2009/24/ES</a:t>
            </a:r>
          </a:p>
        </p:txBody>
      </p:sp>
    </p:spTree>
  </p:cSld>
  <p:clrMapOvr>
    <a:masterClrMapping/>
  </p:clrMapOvr>
</p:sld>
</file>

<file path=ppt/theme/theme1.xml><?xml version="1.0" encoding="utf-8"?>
<a:theme xmlns:a="http://schemas.openxmlformats.org/drawingml/2006/main" name="Motiv Office">
  <a:themeElements>
    <a:clrScheme name="CEVRO">
      <a:dk1>
        <a:srgbClr val="000000"/>
      </a:dk1>
      <a:lt1>
        <a:srgbClr val="FFFFFF"/>
      </a:lt1>
      <a:dk2>
        <a:srgbClr val="575756"/>
      </a:dk2>
      <a:lt2>
        <a:srgbClr val="E7E6E6"/>
      </a:lt2>
      <a:accent1>
        <a:srgbClr val="50386F"/>
      </a:accent1>
      <a:accent2>
        <a:srgbClr val="50386F"/>
      </a:accent2>
      <a:accent3>
        <a:srgbClr val="EA8B2D"/>
      </a:accent3>
      <a:accent4>
        <a:srgbClr val="EA8B2D"/>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 id="{485F1B51-4886-4BEE-9303-EA422C81D8B6}" vid="{D8B64059-E0AD-44A6-B997-6DC8C4E55893}"/>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152</TotalTime>
  <Words>905</Words>
  <Application>Microsoft Office PowerPoint</Application>
  <PresentationFormat>Širokoúhlá obrazovka</PresentationFormat>
  <Paragraphs>114</Paragraphs>
  <Slides>12</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12</vt:i4>
      </vt:variant>
    </vt:vector>
  </HeadingPairs>
  <TitlesOfParts>
    <vt:vector size="16" baseType="lpstr">
      <vt:lpstr>Aptos</vt:lpstr>
      <vt:lpstr>Arial</vt:lpstr>
      <vt:lpstr>Calibri</vt:lpstr>
      <vt:lpstr>Motiv Office</vt:lpstr>
      <vt:lpstr>POWERPOINT  PRESENTATION TITLE,  MAXIMUM FIVE LINES,   LIGNED BOTTOM LEFT,  NO HYPHENATION</vt:lpstr>
      <vt:lpstr>Prezentace aplikace PowerPoint</vt:lpstr>
      <vt:lpstr>CHAPTER TITLE, MAXIMUM FIVE LINES, ALIGNED BOTTOM LEFT, NO HYPHENATION</vt:lpstr>
      <vt:lpstr>ONE LINE HEADLINE, ON THE LEFT</vt:lpstr>
      <vt:lpstr>ONE LINE HEADLINE, ON THE LEFT</vt:lpstr>
      <vt:lpstr>ONE LINE HEADLINE, ON THE LEFT</vt:lpstr>
      <vt:lpstr>ONE LINE HEADLINE, ON THE LEFT</vt:lpstr>
      <vt:lpstr>ONE LINE HEADLINE, ON THE LEFT</vt:lpstr>
      <vt:lpstr>TITLE IN TWO LINES MAXIMUM, ON THE LEFT, NO HYPHENATION</vt:lpstr>
      <vt:lpstr>Prezentace aplikace PowerPoint</vt:lpstr>
      <vt:lpstr>Prezentace aplikace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Duševní vlastnictví v pracovněprávních vztazích – Lekce 4 (zkrácená verze)</dc:title>
  <dc:creator>JUDr. Ján Matejka, Ph.D.</dc:creator>
  <cp:lastModifiedBy>JUDr. Ján Matejka, Ph.D.</cp:lastModifiedBy>
  <cp:revision>2</cp:revision>
  <dcterms:created xsi:type="dcterms:W3CDTF">2026-10-06T08:00:00Z</dcterms:created>
  <dcterms:modified xsi:type="dcterms:W3CDTF">2026-10-06T10:00:00Z</dcterms:modified>
  <dc:subject>Zaměstnanecké dílo podle § 58 AZ; dílo kolektivní, školní a na objednávku</dc:subject>
  <cp:keywords>duševní vlastnictví; pracovní právo; CEVRO Univerzita; právní stav k 28. 9. 2026</cp:keywords>
  <dc:description>Zkrácená verze lekce 4, opravené vydání ze 6. 10. 2026 (zpřesnění shodná s opraveným vydáním plné lekce); dosavadní soubory zůstávají beze změny.</dc:description>
</cp:coreProperties>
</file>