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16"/>
  </p:notesMasterIdLst>
  <p:handoutMasterIdLst>
    <p:handoutMasterId r:id="rId17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9"/>
    <p:sldId id="263" r:id="rId8"/>
    <p:sldId id="264" r:id="rId7"/>
    <p:sldId id="265" r:id="rId6"/>
    <p:sldId id="270" r:id="rId24"/>
    <p:sldId id="271" r:id="rId25"/>
    <p:sldId id="272" r:id="rId26"/>
    <p:sldId id="273" r:id="rId27"/>
    <p:sldId id="282" r:id="rId3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2" autoAdjust="0"/>
    <p:restoredTop sz="95928"/>
  </p:normalViewPr>
  <p:slideViewPr>
    <p:cSldViewPr snapToGrid="0">
      <p:cViewPr varScale="1">
        <p:scale>
          <a:sx n="113" d="100"/>
          <a:sy n="113" d="100"/>
        </p:scale>
        <p:origin x="606" y="102"/>
      </p:cViewPr>
      <p:guideLst/>
    </p:cSldViewPr>
  </p:slideViewPr>
  <p:outlineViewPr>
    <p:cViewPr>
      <p:scale>
        <a:sx n="33" d="100"/>
        <a:sy n="33" d="100"/>
      </p:scale>
      <p:origin x="0" y="-77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696" y="19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6" Type="http://schemas.openxmlformats.org/officeDocument/2006/relationships/slide" Target="slides/slide10.xml"/><Relationship Id="rId7" Type="http://schemas.openxmlformats.org/officeDocument/2006/relationships/slide" Target="slides/slide9.xml"/><Relationship Id="rId8" Type="http://schemas.openxmlformats.org/officeDocument/2006/relationships/slide" Target="slides/slide8.xml"/><Relationship Id="rId9" Type="http://schemas.openxmlformats.org/officeDocument/2006/relationships/slide" Target="slides/slide7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36" Type="http://schemas.openxmlformats.org/officeDocument/2006/relationships/slide" Target="slides/slide27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9481172-56BA-6C88-168E-D96C21B47D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C878F87-09B6-0DE1-6A0A-D3E83B35E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439F6-3E71-9744-A5FD-F8360DC2B55B}" type="datetimeFigureOut">
              <a:rPr lang="cs-CZ" smtClean="0"/>
              <a:t>24.01.2025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E02C864-4460-15D6-DE8C-0E643C3EE1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25D8B96-87C9-2E0D-8058-68FEE7E1C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E44AF-43CC-394B-BC78-30B75A4562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9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F23E5-E723-4485-9A71-51DD2E0513A0}" type="datetimeFigureOut">
              <a:rPr lang="cs-CZ" smtClean="0"/>
              <a:t>24.01.2025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EC3DE-2A43-4B52-8ED0-7B171497C0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44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Přivítání a navázání na lekci 1. Minule jsme se dozvěděli, že chráněn je jen předmět splňující zákonné znaky, že tvůrcem je vždy fyzická osoba a že zaměstnavatel nabývá výkon majetkových práv nebo právo na patent či vzor jen tehdy, byl-li výsledek vytvořen „ke splnění povinností“ nebo „úkolu“ z pracovního vztahu. Dnes se zaměříme právě na tuto podmínku: co je pracovní vztah, co je jeho obsahem a jak poznáme, že výsledek vznikl při jeho plnění. Je to lekce o pracovním právu ve službách práva duševního vlastnictví.</a:t>
            </a:r>
          </a:p>
          <a:p/>
          <a:p>
            <a:r>
              <a:rPr lang="cs-CZ"/>
              <a:t>METODIKA: Připomenout, že lekce 2 dodává test, který budeme používat ve všech dalších lekcích.</a:t>
            </a:r>
          </a:p>
          <a:p/>
          <a:p>
            <a:r>
              <a:rPr lang="cs-CZ"/>
              <a:t>PŘECHOD: Cíle lekce.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Čtyři výsledky učení. Za prvé vysvětlit, proč o osudu tvůrčího výsledku rozhoduje struktura závislé práce a jak na ni odkazují § 58 AZ, § 9 ZV a § 13 ZPV. Za druhé aplikovat test „ke splnění povinností / úkolu“ na hraniční situace – čas, místo, prostředky, náplň práce, pokyn. Za třetí rozlišit pracovní poměr, dohody, služební poměr, agenturní zaměstnání, členy orgánů a osoby samostatně výdělečně činné podle toho, který zaměstnanecký režim se použije. Za čtvrté určit povinnosti zaměstnance vztahující se k tvůrčím výsledkům a meze nástrojů, jimiž je zaměstnavatel upravuje. Závěrečné otázky odpovídají těmto čtyřem bodům.</a:t>
            </a:r>
          </a:p>
          <a:p/>
          <a:p>
            <a:r>
              <a:rPr lang="cs-CZ"/>
              <a:t>METODIKA: Výslovně vymezit, co dnes neřešíme: obsah jednotlivých zaměstnaneckých režimů (lekce 4 až 9) ani určení rozhodného práva u práce ze zahraničí (lekce 10).</a:t>
            </a:r>
          </a:p>
          <a:p/>
          <a:p>
            <a:r>
              <a:rPr lang="cs-CZ"/>
              <a:t>PŘECHOD: Začneme situací, kterou zná každý, kdo někdy programoval po večerech.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Modelová situace. Martin je vývojář ve firmě, která vyvíjí účetní software. Po večerech píše vlastní aplikaci pro evidenci docházky určenou malým firmám. Používá k tomu firemní notebook, znalosti získané v práci a stejné programovací knihovny, s nimiž pracuje ve firmě. Aplikaci chce prodat. Studenti hlasují o třech variantách: (a) aplikace je zaměstnaneckým dílem firmy; (b) aplikace je Martinova, ale Martin porušil své povinnosti; (c) aplikace je Martinova bez dalšího.</a:t>
            </a:r>
          </a:p>
          <a:p/>
          <a:p>
            <a:r>
              <a:rPr lang="cs-CZ"/>
              <a:t>METODIKA: Nechte hlasovat a poměr si poznamenejte; řešení sdělte až na snímku 15, kde budou mít studenti test i přehled povinností.</a:t>
            </a:r>
          </a:p>
          <a:p/>
          <a:p>
            <a:r>
              <a:rPr lang="cs-CZ"/>
              <a:t>PŘECHOD: Abychom to uměli zdůvodnit, musíme pochopit, proč právě pracovní právo rozhoduje.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89/2012 Sb., občanský zákoník, znění od 1. 1. 2026 – https://e-sbirka.gov.cz/sb/2012/89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Setkávají se tu dva systémy s opačnou logikou. Pracovní právo popisuje závislou práci jako práci konanou ve vztahu nadřízenosti a podřízenosti, jménem zaměstnavatele, podle jeho pokynů a osobně (§ 2 odst. 1 ZP), za mzdu, na náklady a odpovědnost zaměstnavatele (§ 2 odst. 2 ZP). Z toho plyne, že hospodářský výsledek práce náleží zaměstnavateli – tak jako mu patří vyrobený výrobek nebo zpracovaná faktura. Právo duševního vlastnictví naproti tomu spojuje vznik práva s osobou tvůrce: autorem je fyzická osoba, která dílo vytvořila (§ 5 odst. 1 AZ), původcem ten, kdo vynález vytvořil vlastní tvůrčí prací (§ 8 odst. 2 ZV). Právo tedy vzniká u zaměstnance. Oba systémy spojují „mosty“: § 58 AZ pro díla vytvořená ke splnění povinností vyplývajících z pracovněprávního nebo služebního vztahu a § 9 ZV a § 13 ZPV pro vynálezy a průmyslové vzory vytvořené ke splnění úkolu z pracovního poměru nebo obdobného vztahu. Každý z těchto mostů odkazuje na pojmy pracovního práva – vztah, povinnosti, úkol. Proto každý spor o tvůrčí výsledek začíná pracovněprávní otázkou: existoval vztah a co bylo jeho obsahem?</a:t>
            </a:r>
          </a:p>
          <a:p/>
          <a:p>
            <a:r>
              <a:rPr lang="cs-CZ"/>
              <a:t>UPOZORNĚNÍ: Vztah obou systémů není hierarchický; pracovní právo určuje „zda“ (existence a obsah vztahu), právo duševního vlastnictví „co“ (jaká práva a komu).</a:t>
            </a:r>
          </a:p>
          <a:p/>
          <a:p>
            <a:r>
              <a:rPr lang="cs-CZ"/>
              <a:t>PŘECHOD: Co přesně je závislá práce.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https://e-sbirka.gov.cz/sb/1990/527; Zákon č. 207/2000 Sb., o ochraně průmyslových vzorů, znění od 1. 2. 2022 – https://e-sbirka.gov.cz/sb/2000/207; Nejvyšší soud, rozsudek ze dne 28. 2. 2011, sp. zn. 30 Cdo 1446/2009, ECLI:CZ:NS:2011:30.CDO.1446.2009.1 (žaloba zaměstnavatele o vrácení odměny vyplacené původci užitného vzoru po výmazu vzoru je sporem o nárok vycházející z průmyslového vlastnictví; Nejvyšší soud rozsudky okresního i odvolacího soudu v napadeném rozsahu zrušil a věc postoupil Krajskému soudu v Ostravě jako soudu věcně příslušnému v prvním stupni podle § 9 odst. 3 písm. o) o. s. ř. ve znění tehdy účinném; ustanovením § 6 zákona č. 221/2006 Sb., účinným od 1. 1. 2008, se v odůvodnění nezabýval, ač žaloba byla podána 24. 1. 2008; že nejde o vztah pracovněprávní, ale občanskoprávní, uzavřel v téže věci odvolací soud – Nejvyšší soud se k tomu nevyslovil) – text znovu čten 5. 10. 2026 v databázi kraken.slv.cz (https://kraken.slv.cz/30Cdo1446/2009); úřední databáze https://rozhodnuti.nsoud.cz/ byla 3.–5. 10. 2026 nedostupná; Zákon č. 221/2006 Sb., o vymáhání práv z průmyslového vlastnictví a ochraně obchodního tajemství, § 6, znění od 28. 12. 2018 – https://e-sbirka.gov.cz/sb/2006/221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Závislou práci definuje § 2 odst. 1 ZP čtyřmi znaky: vztah nadřízenosti zaměstnavatele a podřízenosti zaměstnance, výkon práce jménem zaměstnavatele, podle jeho pokynů a osobně. Odstavec 2 dodává podmínky, za nichž musí být závislá práce vykonávána: za mzdu, plat nebo odměnu, na náklady a odpovědnost zaměstnavatele, v pracovní době na pracovišti nebo jiném dohodnutém místě. Nejvyšší správní soud v rozsudku ze dne 13. 2. 2014, č. j. 6 Ads 46/2013-35 (č. 3027/2014 Sb. NSS), vyložil, že rozhodující jsou definiční znaky – osobní a soustavný výkon práce pro zaměstnavatele podle jeho pokynů, jeho jménem a ve vztahu podřízenosti –, zatímco odměna je významnou indicií závislosti, nikoli samostatnou podmínkou. Závislou práci lze konat výlučně v základním pracovněprávním vztahu, tedy v pracovním poměru nebo na základě dohod o pracích konaných mimo pracovní poměr (§ 3 ZP); závislá práce konaná fyzickou osobou mimo pracovněprávní vztah je nelegální prací (§ 5 písm. e) bod 1 zákona č. 435/2004 Sb.). Pro naše téma z toho plyne: kdo je zaměstnancem (§ 6 ZP) a kdo zaměstnavatelem (§ 7 ZP), rozhoduje o tom, komu § 58 AZ a § 9 ZV přiznají práva k výsledku.</a:t>
            </a:r>
          </a:p>
          <a:p/>
          <a:p>
            <a:r>
              <a:rPr lang="cs-CZ"/>
              <a:t>PŘÍKLAD: Grafik, který pracuje pro jedinou agenturu, v jejích prostorách, podle denních pokynů art directora a fakturuje jako OSVČ, vykonává závislou práci mimo pracovněprávní vztah. Kromě sankcí za nelegální práci je pak nejasné, zda se na jeho výtvory použije § 58 AZ (není zaměstnancem) nebo § 61 AZ (formálně je zhotovitelem).</a:t>
            </a:r>
          </a:p>
          <a:p/>
          <a:p>
            <a:r>
              <a:rPr lang="cs-CZ"/>
              <a:t>OTÁZKA PRO STUDENTY: „Je znak ‚na náklady zaměstnavatele‘ podmínkou závislé práce?“ OČEKÁVANÁ ODPOVĚĎ: Je podmínkou jejího výkonu podle § 2 odst. 2 ZP, nikoli definičním znakem podle odstavce 1; NSS to rozlišuje. TYPICKÁ CHYBA: směšování obou odstavců.</a:t>
            </a:r>
          </a:p>
          <a:p/>
          <a:p>
            <a:r>
              <a:rPr lang="cs-CZ"/>
              <a:t>PŘECHOD: Přehled vztahů, v nichž se tvůrčí práce koná.</a:t>
            </a:r>
          </a:p>
          <a:p/>
          <a:p>
            <a:r>
              <a:rPr lang="cs-CZ"/>
              <a:t>ZDROJE: Zákon č. 262/2006 Sb., zákoník práce, znění od 29. 8. 2026 – https://e-sbirka.gov.cz/sb/2006/262; Zákon č. 435/2004 Sb., o zaměstnanosti, § 5 písm. e), znění od 1. 7. 2026 – https://e-sbirka.gov.cz/sb/2004/435; Nejvyšší správní soud, rozsudek ze dne 13. 2. 2014, č. j. 6 Ads 46/2013-35, č. 3027/2014 Sb. NSS (znaky závislé práce) – https://sbirka.nssoud.cz/cz/zamestnanost-znaky-zavisle-prace.p2929.html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Tabulka shrnuje, na které vztahy zaměstnanecké režimy dopadají. Pracovní poměr: oba režimy bez pochybností. Dohody o pracích konaných mimo pracovní poměr: jsou základním pracovněprávním vztahem (§ 3 ZP), § 58 AZ tedy platí; § 9 ZV mluví o „jiném obdobném pracovněprávním vztahu“ a § 13 ZPV šířeji o „jiném obdobném vztahu“, kam lze dohody podřadit, výslovně to však zákon neříká – proto doporučujeme ujednání v dohodě. Služební poměr státních zaměstnanců, příslušníků bezpečnostních sborů a vojáků z povolání: § 58 AZ jej uvádí výslovně („služební vztah“); pod „jiný obdobný pracovněprávní vztah“ (§ 9 odst. 1 ZV) jej lze podřadit jen výkladem – služební poměr není vztahem pracovněprávním, proto je to sporné; § 13 odst. 1 ZPV mluví šířeji o „jiném obdobném vztahu“. Agenturní zaměstnanec: pracovní poměr nebo dohodu má s agenturou, ale pro účely § 58 AZ se za zaměstnavatele považuje uživatel, není-li dohodnuto jinak (§ 58 odst. 9 AZ); u vynálezů zákon mlčí. Člen voleného orgánu: jeho vztah k právnické osobě se řídí přiměřeně příkazem, ne zákoníkem práce (§ 59 odst. 1 ZOK); pro díla platí § 58 odst. 10 AZ, pro vynálezy nic – nutná smlouva; u průmyslových vzorů je vzhledem k širšímu znění § 13 odst. 1 ZPV („jiný obdobný vztah“) sporné, zda režim dopadá i na člena orgánu – i zde proto smlouva. Osoba samostatně výdělečně činná: není zaměstnancem; u děl platí režim díla na objednávku (§ 61 AZ) s výjimkou programů, databází a kartografických děl (§ 58 odst. 7 AZ) a kolektivních děl (§ 59 odst. 2 AZ); u vynálezů zůstává právo na patent původci, ledaže je smluvně postoupí (§ 8 odst. 1 ZV – „právní nástupce“).</a:t>
            </a:r>
          </a:p>
          <a:p/>
          <a:p>
            <a:r>
              <a:rPr lang="cs-CZ"/>
              <a:t>METODIKA: Tabulku nechte 30 sekund působit a pak se ptejte, ve kterých políčkách je „výkladem“ – to jsou místa, která je nutné řešit smlouvou.</a:t>
            </a:r>
          </a:p>
          <a:p/>
          <a:p>
            <a:r>
              <a:rPr lang="cs-CZ"/>
              <a:t>UPOZORNĚNÍ: Tabulka zjednodušuje; podrobnosti k dohodám, služebnímu poměru, agentuře, orgánům a externistům přináší plná verze lekce 2, snímky 11–14.</a:t>
            </a:r>
          </a:p>
          <a:p/>
          <a:p>
            <a:r>
              <a:rPr lang="cs-CZ"/>
              <a:t>PŘECHOD: Co je obsahem pracovního poměru – bez toho test nelze aplikovat.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https://e-sbirka.gov.cz/sb/1990/527; Zákon č. 207/2000 Sb., o ochraně průmyslových vzorů, znění od 1. 2. 2022 – https://e-sbirka.gov.cz/sb/2000/207; Zákon č. 90/2012 Sb., o obchodních korporacích, § 5, 59, 199, 441, znění od 19. 7. 2024 – https://e-sbirka.gov.cz/sb/2012/90; Zákon č. 234/2014 Sb., o státní službě, § 5, 6, 77, 81, 83, znění od 1. 1. 2026 – https://e-sbirka.gov.cz/sb/2014/234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Klíčem k testu je druh práce. Pracovní smlouva musí obsahovat druh práce, místo výkonu práce a den nástupu (§ 34 odst. 1 ZP). Druh práce vymezuje rámec toho, co může zaměstnavatel zaměstnanci přidělovat; změnit jej lze jen dohodou (§ 40 odst. 1 ZP) a práci jiného druhu je zaměstnanec povinen konat jen v případech stanovených zákonem (§ 40 odst. 2, § 41 ZP). Pracovní náplň a pokyny zaměstnavatele druh práce konkretizují – zaměstnanec koná práci podle pokynů zaměstnavatele (§ 38 odst. 1 písm. b) ZP) a je povinen plnit pokyny nadřízených vydané v souladu s právními předpisy (§ 301 písm. a) ZP) –, nemohou jej však jednostranně rozšířit. Tvůrčí úkol, který stojí mimo sjednaný druh práce, lze tedy zadat jen se souhlasem zaměstnance, byť i konkludentním. Oba zaměstnanecké režimy na tento rámec navazují, ale ne stejně: § 9 ZV požaduje, aby vynález vznikl „ke splnění úkolu z pracovního poměru“ – tedy při plnění konkrétního zadání nebo činnosti, jež je obsahem druhu práce; § 58 AZ mluví šířeji o „povinnostech vyplývajících z pracovněprávního vztahu“, kam patří vše, co plyne z druhu práce a pokynů. Praktický důsledek: druh práce „vývojář“ pokrývá zdrojový kód, dokumentaci i testy; druh práce „účetní“ nepokrývá vytvoření firemního loga – ledaže účetní takový pokyn dostane a přijme, čímž dochází k dohodě o rozšíření.</a:t>
            </a:r>
          </a:p>
          <a:p/>
          <a:p>
            <a:r>
              <a:rPr lang="cs-CZ"/>
              <a:t>PŘÍKLAD: Zaměstnavatel požádá recepční, aby „když je šikovná“, vyfotila pro web budovu firmy. Fotografie vznikají na základě přijatého pokynu mimo druh práce; půjde o plnění povinností ve smyslu § 58 AZ? Převažující výklad: ano, jde-li o pokyn přijatý v rámci pracovního vztahu (konkludentní dohoda), avšak právě proto je vhodné takové zadání zachytit písemně.</a:t>
            </a:r>
          </a:p>
          <a:p/>
          <a:p>
            <a:r>
              <a:rPr lang="cs-CZ"/>
              <a:t>UPOZORNĚNÍ: Vedoucí zaměstnanci (§ 11 ZP) ukládají úkoly a organizují práci – jejich pokyny jsou tím, co „úkol“ zpravidla zakládá.</a:t>
            </a:r>
          </a:p>
          <a:p/>
          <a:p>
            <a:r>
              <a:rPr lang="cs-CZ"/>
              <a:t>PŘECHOD: Test si rozkreslíme do rozhodovacího schématu.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Schéma má čtyři kroky. Krok 1: existuje pracovněprávní nebo služební vztah? Pracovní poměr, dohody (§ 3 ZP), služební poměr; pro díla se sem přidávají agenturní zaměstnanci a členové orgánů (§ 58 odst. 9 a 10 AZ). Není-li vztah, jde o externistu: dílo na objednávku (§ 61 AZ) nebo smlouva, s výjimkami § 58 odst. 7 a § 59 odst. 2 AZ. Krok 2: spadá tvorba výsledku do druhu práce, pracovní náplně nebo přijatého pokynu (úkolu)? Ne-li, jde o volný výsledek zaměstnance – zaměstnavatel k němu právo nezíská, ale může jít o porušení § 304 nebo § 316 ZP nebo obchodního tajemství. Krok 3: pomocná kritéria – doba, místo, prostředky, podnět, financování – potvrzují, nebo vyvracejí souvislost; žádné z nich není samo o sobě rozhodující. Krok 4: výsledek je zaměstnaneckým dílem (§ 58 AZ), podnikovým vynálezem (§ 9 ZV) nebo zaměstnaneckým průmyslovým vzorem (§ 13 ZPV), není-li sjednáno jinak.</a:t>
            </a:r>
          </a:p>
          <a:p/>
          <a:p>
            <a:r>
              <a:rPr lang="cs-CZ"/>
              <a:t>METODIKA: Schéma je editovatelné; při výkladu jděte krok za krokem s příkladem Martina ze snímku 3 (krok 1 ano, krok 2 ne → volný výsledek, ale porušení § 316 ZP).</a:t>
            </a:r>
          </a:p>
          <a:p/>
          <a:p>
            <a:r>
              <a:rPr lang="cs-CZ"/>
              <a:t>OTÁZKA PRO STUDENTY: „Kde ve schématu skončí kód, který vývojářka dopsala o víkendu doma?“ OČEKÁVANÁ ODPOVĚĎ: Krok 1 ano, krok 2 ano (modul projektu), krok 3 – doba a místo mimo pracoviště souvislost nevyvracejí – krok 4: zaměstnanecké dílo. TYPICKÁ CHYBA: zastavit se u kroku 3 a považovat práci mimo pracovní dobu za rozhodující.</a:t>
            </a:r>
          </a:p>
          <a:p/>
          <a:p>
            <a:r>
              <a:rPr lang="cs-CZ"/>
              <a:t>UPOZORNĚNÍ: Schéma zjednodušuje: neřeší spoluautorství, díla vytvořená částečně před vznikem vztahu ani smluvní odchylky.</a:t>
            </a:r>
          </a:p>
          <a:p/>
          <a:p>
            <a:r>
              <a:rPr lang="cs-CZ"/>
              <a:t>PŘECHOD: Podívejme se na pomocná kritéria podrobněji.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https://e-sbirka.gov.cz/sb/1990/527; Zákon č. 207/2000 Sb., o ochraně průmyslových vzorů, znění od 1. 2. 2022 – https://e-sbirka.gov.cz/sb/2000/207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Tabulka řadí kritéria podle váhy. Rozhodující je jediné: zda tvorba výsledku byla obsahem povinností, tedy druhu práce, pracovní náplně nebo přijatého úkolu – to je zákonná podmínka obou režimů. Podnět a vedení ze strany zaměstnavatele jsou silnou indicií; u kolektivního díla jsou dokonce podmínkou (§ 59 odst. 1 AZ; NS 30 Cdo 725/2012 – právně relevantní podnět, konstantní vedení). Pracovní doba je jen indicií: závislá práce se sice koná v pracovní době (§ 2 odst. 2 ZP), ale dílo vytvořené mimo ni může být zaměstnanecké, pokud jde o plnění povinností; naopak práce vykonaná v pracovní době mimo náplň zaměstnanecké dílo nezakládá. Místo výkonu práce nerozhoduje – pracoviště, domov nebo práce na dálku na základě písemné dohody (§ 317 ZP) jsou jen dohodnutou modalitou. Prostředky zaměstnavatele: jejich užití nezakládá právo zaměstnavatele k výsledku (lekce 1: § 9 odst. 3 AZ), ale jejich užití pro osobní potřebu bez souhlasu je samostatným porušením § 316 odst. 1 ZP. Financování, data a know-how zaměstnavatele jsou indicií souvislosti a u vynálezů se zohlední při výši odměny jako „materiální podíl zaměstnavatele“ (§ 9 odst. 4 ZV). Souvislost s předmětem činnosti zaměstnavatele je podstatná pro § 304 ZP (souhlas s jinou výdělečnou činností), ne pro § 58 AZ.</a:t>
            </a:r>
          </a:p>
          <a:p/>
          <a:p>
            <a:r>
              <a:rPr lang="cs-CZ"/>
              <a:t>UPOZORNĚNÍ: Zákon žádný výčet kritérií neobsahuje; jde o výkladovou konstrukci vycházející z textu § 58 AZ a § 9 ZV a z judikatury ke kolektivnímu dílu. Označte ji studentům jako pomůcku, ne jako právní pravidlo.</a:t>
            </a:r>
          </a:p>
          <a:p/>
          <a:p>
            <a:r>
              <a:rPr lang="cs-CZ"/>
              <a:t>PŘECHOD: Aplikujme kritéria na hraniční situace.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https://e-sbirka.gov.cz/sb/1990/527; Nejvyšší soud, rozsudek ze dne 29. 11. 2012, sp. zn. 30 Cdo 725/2012, ECLI:CZ:NS:2012:30.CDO.725.2012.1 – https://rozhodnuti.nsoud.cz/ (vyhledání podle sp. zn.)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Projděte řádek po řádku. (1) Vývojářka dopisuje modul projektu doma o víkendu: zaměstnanecké dílo – plní povinnost z druhu práce, místo a doba nerozhodují; pracovněprávním problémem je jen případný nenařízený a neschválený přesčas (§ 93 ZP). (2) Účetní vytvoří v pracovní době na firemním počítači logo pro kamaráda: není zaměstnaneckým dílem, protože stojí mimo druh práce; účetní však porušila § 316 odst. 1 a § 301 písm. b) ZP (využívat pracovní dobu a prostředky k vykonávání svěřených prací). (3) Výzkumník vyřeší mimo zadaný projekt technický problém zaměstnavatele po pracovní době v jeho laboratoři: sporné. Text § 9 odst. 1 ZV žádá „úkol z pracovního poměru“; nebyl-li úkol zadán, o podnikový vynález nejde, i když řešení souvisí s činností zaměstnavatele a vzniklo jeho prostředky. Část literatury připouští širší výklad, je-li řešení v rámci druhu práce výzkumníka (jeho obecným úkolem je zkoumat v daném oboru). Prakticky: zaměstnavatel by měl nabídnout smlouvu o postoupení práva na patent; odměna zohlední jeho materiální podíl. (4) Grafička na dohodu o pracovní činnosti se sjednanými pracemi „grafické práce“ navrhne logo firmy: zaměstnanecké dílo – dohoda je pracovněprávním vztahem (§ 3, § 77 ZP) a logo je v rámci sjednaných prací; u případného průmyslového vzoru je otázka „obdobného vztahu“ výkladová. (5) Zaměstnanec přinese dílo vytvořené před nástupem: vzniklo mimo vztah, zaměstnavatel potřebuje licenci (§ 2358 a násl. OZ). (6) Jednatel napíše marketingové texty: pro díla se společnost považuje za zaměstnavatele (§ 58 odst. 10 AZ); u vynálezů by musela mít smlouvu o výkonu funkce s příslušným ujednáním.</a:t>
            </a:r>
          </a:p>
          <a:p/>
          <a:p>
            <a:r>
              <a:rPr lang="cs-CZ"/>
              <a:t>METODIKA: Před odhalením sloupců „závěr“ nechte studenty odpovídat; řádky 3 a 6 jsou určeny k diskusi, nikoli k jednoznačné odpovědi.</a:t>
            </a:r>
          </a:p>
          <a:p/>
          <a:p>
            <a:r>
              <a:rPr lang="cs-CZ"/>
              <a:t>PŘECHOD: Jaké povinnosti má zaměstnanec k tvůrčím výsledkům.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https://e-sbirka.gov.cz/sb/1990/527; Zákon č. 89/2012 Sb., občanský zákoník, znění od 1. 1. 2026 – https://e-sbirka.gov.cz/sb/2012/89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Zákoník práce žádnou zvláštní povinnost „chránit duševní vlastnictví zaměstnavatele“ neobsahuje; skládá se z obecných povinností. Pracovat řádně a plnit pokyny (§ 301 písm. a), b) ZP) – tvůrčí činnost v rámci náplně je plněním povinností, a právě tím zakládá zaměstnanecký režim. Dodržovat právní předpisy vztahující se k práci a ostatní předpisy, s nimiž byl zaměstnanec seznámen (§ 301 písm. c) ZP) – sem patří interní pravidla pro oznamování řešení, nakládání s licencemi nebo užívání nástrojů umělé inteligence. Řádně hospodařit s prostředky, chránit majetek zaměstnavatele a nejednat v rozporu s jeho oprávněnými zájmy (§ 301 písm. d) ZP) – povinnost loajality, z níž plyne zákaz zveřejňovat či přenášet výsledky a povinnost chránit know-how. Neužívat výrobní a pracovní prostředky včetně výpočetní techniky pro osobní potřebu bez souhlasu (§ 316 odst. 1 ZP); zaměstnavatel smí dodržování kontrolovat přiměřeným způsobem – Nejvyšší soud v rozsudku ze dne 16. 8. 2012, sp. zn. 21 Cdo 1771/2011, uznal kontrolu výpisu navštívených internetových stránek za přiměřenou, protože směřovala k ochraně majetku, nikoli ke sledování soukromí; hranice ochrany soukromí vymezuje také ESLP ve věci Bărbulescu proti Rumunsku. Jiná výdělečná činnost shodná s předmětem činnosti zaměstnavatele jen s předchozím písemným souhlasem (§ 304 odst. 1 ZP); výjimka pro činnost vědeckou, pedagogickou, publicistickou, literární a uměleckou (§ 304 odst. 3 ZP) je zásadní pro výzkumníky a umělce: mohou publikovat a tvořit bez souhlasu, ale výsledky vytvořené v rámci povinností přesto podléhají § 58 AZ. Mlčenlivost: obecná zákonná povinnost mlčenlivosti v soukromém sektoru neexistuje – existuje jen dočasná u vynálezů a vzorů (§ 9 odst. 3 ZV; § 13 odst. 3 ZPV) a u vybraných zaměstnanců (§ 303 ZP); jinak ji zakládá smlouva a chrání ji obchodní tajemství (§ 504, § 2985 OZ). Konečně povinnost oznámit vynález či vzor (§ 9 odst. 2 ZV; § 13 odst. 2 ZPV), bez níž neběží lhůta zaměstnavatele.</a:t>
            </a:r>
          </a:p>
          <a:p/>
          <a:p>
            <a:r>
              <a:rPr lang="cs-CZ"/>
              <a:t>PŘECHOD: Jakými nástroji může zaměstnavatel tyto povinnosti konkretizovat – a kde narazí.</a:t>
            </a:r>
          </a:p>
          <a:p/>
          <a:p>
            <a:r>
              <a:rPr lang="cs-CZ"/>
              <a:t>ZDROJE: Zákon č. 262/2006 Sb., zákoník práce, znění od 29. 8. 2026 – https://e-sbirka.gov.cz/sb/2006/262; Zákon č. 527/1990 Sb., o vynálezech a zlepšovacích návrzích, znění od 1. 2. 2022 – https://e-sbirka.gov.cz/sb/1990/527; Zákon č. 207/2000 Sb., o ochraně průmyslových vzorů, znění od 1. 2. 2022 – https://e-sbirka.gov.cz/sb/2000/207; Zákon č. 89/2012 Sb., občanský zákoník, znění od 1. 1. 2026 – https://e-sbirka.gov.cz/sb/2012/89; Nejvyšší soud, rozsudek ze dne 16. 8. 2012, sp. zn. 21 Cdo 1771/2011, ECLI:CZ:NS:2012:21.CDO.1771.2011.1 (kontrola užívání výpočetní techniky, § 316 ZP) – https://rozhodnuti.nsoud.cz/ (vyhledání podle sp. zn.); ESLP (velký senát), rozsudek ze dne 5. 9. 2017, Bărbulescu proti Rumunsku, stížnost č. 61496/08 (monitorování komunikace zaměstnance) – https://hudoc.echr.coe.int/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Zaměstnavatel má čtyři nástroje s různou silou. Pracovní smlouva a dohody: sjednat druh práce a sjednané práce tak, aby zahrnovaly tvůrčí činnost, a využít prostor, který dávají slova „není-li sjednáno jinak“ v § 58 AZ a „není-li smlouvou stanoveno jinak“ v § 9 ZV – například odměnu, portfolio, souhlas s postoupením výkonu práv. Vnitřní předpis (§ 305 ZP) může stanovit práva zaměstnanců výhodněji než zákon, ale nesmí jim ukládat povinnosti ani zkracovat jejich práva; odchylná úprava povinností zaměstnance je možná jen smlouvou (§ 305 odst. 1, § 4a odst. 2 ZP). Vnitřní předpis tedy nemůže sám založit povinnost „oznámit každý nápad do pěti dnů“. Pracovní řád (§ 306 ZP) je zvláštním vnitřním předpisem, který rozvádí zákonné povinnosti podle podmínek u zaměstnavatele – může stanovit, komu a jak se oznamuje vynález podle § 9 odst. 2 ZV, jak se vede evidence, jak se užívá technika; u zaměstnavatelů podle § 303 ZP je povinný a tam, kde působí odborová organizace, vyžaduje její souhlas. Pokyny zaměstnavatele (§ 301 písm. a) a c) ZP) konkretizují úkoly a spolu s „ostatními předpisy vztahujícími se k práci“ zavazují po seznámení. Meze: zaměstnanec se nemůže vzdát práv, která mu dává zákon (§ 4a odst. 4 ZP); smluvní pokutu lze ujednat jen tam, kde to zákon dovoluje, tedy u konkurenční doložky (§ 346d odst. 7, § 310 odst. 3 ZP) – smluvní pokuta za porušení mlčenlivosti v pracovní smlouvě je neplatná; osobnostních práv se autor nemůže vzdát (§ 11 odst. 4 AZ).</a:t>
            </a:r>
          </a:p>
          <a:p/>
          <a:p>
            <a:r>
              <a:rPr lang="cs-CZ"/>
              <a:t>PŘÍKLAD: „Směrnice o duševním vlastnictví“ vydaná jako vnitřní předpis ukládá zaměstnancům povinnost převést na zaměstnavatele práva ke všem výsledkům vytvořeným za trvání pracovního poměru, včetně soukromých. Taková povinnost je neúčinná (§ 305 odst. 1 ZP) a k soukromým výsledkům by ji nešlo platně sjednat ani smlouvou bez licence či zvláštní úplaty; majetková autorská práva jsou navíc nepřevoditelná (§ 26 odst. 1 AZ).</a:t>
            </a:r>
          </a:p>
          <a:p/>
          <a:p>
            <a:r>
              <a:rPr lang="cs-CZ"/>
              <a:t>PŘECHOD: Konkurenční doložka jako nástroj po skončení vztahu.</a:t>
            </a:r>
          </a:p>
          <a:p/>
          <a:p>
            <a:r>
              <a:rPr lang="cs-CZ"/>
              <a:t>ZDROJE: Zákon č. 262/2006 Sb., zákoník práce, znění od 29. 8. 2026 – https://e-sbirka.gov.cz/sb/2006/262; Zákon č. 121/2000 Sb., autorský zákon, znění od 1. 7. 2025 – https://e-sbirka.gov.cz/sb/2000/121; Zákon č. 527/1990 Sb., o vynálezech a zlepšovacích návrzích, znění od 1. 2. 2022 – https://e-sbirka.gov.cz/sb/1990/527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Konkurenční doložka je jediný nástroj, kterým zákoník práce dovoluje omezit zaměstnance po skončení zaměstnání. Ústavní soud v nálezu ze dne 21. 5. 2021, sp. zn. II. ÚS 1889/19, popsal její účel jako preventivní ochranu zaměstnavatele před únikem informací ke konkurenčnímu podnikateli a odmítl výklad, podle něhož by zaměstnavatel nemohl od doložky za trvání pracovního poměru odstoupit bez uvedení důvodu, bylo-li to sjednáno; § 310 odst. 4 ZP stanoví jen časovou mez odstoupení. Podmínky: písemná forma (§ 310 odst. 6), nejdéle jeden rok, závazek zaměstnavatele platit přiměřené peněžité vyrovnání nejméně ve výši poloviny průměrného měsíčního výdělku za každý měsíc (§ 310 odst. 1), a doložku lze sjednat jen tehdy, lze-li to od zaměstnance spravedlivě požadovat s ohledem na povahu informací, poznatků a postupů, jejichž využití by mohlo zaměstnavateli závažně ztížit činnost (§ 310 odst. 2). Smluvní pokuta musí být přiměřená a jejím zaplacením závazek zaniká (§ 310 odst. 3). Doložku nelze použít u pedagogických pracovníků škol zřizovaných ministerstvem, kraji a obcemi (§ 311 ZP). Pro naše téma je důležité, co doložka nedělá: nechrání duševní vlastnictví jako takové a nebrání zaměstnanci využívat obecné dovednosti a zkušenosti; obchodní tajemství chrání § 504 a § 2985 OZ bez časového omezení a zaměstnanecké režimy trvají i po skončení vztahu. Ve veřejné správě existuje zákaz konkurence u vybraných služebních míst (§ 83 zákona č. 234/2014 Sb.).</a:t>
            </a:r>
          </a:p>
          <a:p/>
          <a:p>
            <a:r>
              <a:rPr lang="cs-CZ"/>
              <a:t>OTÁZKA PRO STUDENTY: „Může zaměstnavatel doložku sjednat s každým programátorem?“ OČEKÁVANÁ ODPOVĚĎ: Jen lze-li to spravedlivě požadovat s ohledem na povahu informací (§ 310 odst. 2 ZP) – u juniora s přístupem k běžnému kódu zpravidla ne; nadměrné užití doložek je i ekonomicky nákladné (vyrovnání).</a:t>
            </a:r>
          </a:p>
          <a:p/>
          <a:p>
            <a:r>
              <a:rPr lang="cs-CZ"/>
              <a:t>PŘECHOD: Co se děje při skončení vztahu a jaké jsou následky porušení.</a:t>
            </a:r>
          </a:p>
          <a:p/>
          <a:p>
            <a:r>
              <a:rPr lang="cs-CZ"/>
              <a:t>ZDROJE: Zákon č. 262/2006 Sb., zákoník práce, znění od 29. 8. 2026 – https://e-sbirka.gov.cz/sb/2006/262; Zákon č. 89/2012 Sb., občanský zákoník, znění od 1. 1. 2026 – https://e-sbirka.gov.cz/sb/2012/89; Ústavní soud, nález ze dne 21. 5. 2021, sp. zn. II. ÚS 1889/19 (konkurenční doložka, odstoupení zaměstnavatele, účel doložky) – https://www.usoud.cz/fileadmin/user_upload/Tiskova_mluvci/Publikovane_nalezy/2021/II._US_1889_19_na_web.pdf; Zákon č. 234/2014 Sb., o státní službě, § 5, 6, 77, 81, 83, znění od 1. 1. 2026 – https://e-sbirka.gov.cz/sb/2014/234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Levý sloupec – co trvá po skončení vztahu. Výkon majetkových práv zaměstnavatele a nároky zaměstnance na odměnu zůstávají nedotčeny (§ 58 odst. 8 AZ; § 10 ZV; § 14 ZPV). Obchodní tajemství: zákaz využít nebo sdělit tajemství, které se stalo přístupným na základě pracovního poměru k soutěžiteli, platí i po jeho skončení (§ 2985 písm. a) OZ). Povinnost vrátit nosiče a data plyne z § 301 písm. d) ZP a z vlastnického práva zaměstnavatele. Nedokončené zaměstnanecké dílo smí zaměstnavatel dokončit (§ 58 odst. 5 AZ). Pravý sloupec – následky porušení povinností: náhrada škody způsobené zaviněným porušením povinností (§ 250 ZP), u nedbalosti do čtyřapůlnásobku průměrného měsíčního výdělku (§ 257 odst. 2 ZP); výpověď pro závažné porušení povinností nebo okamžité zrušení pro porušení zvlášť hrubým způsobem (§ 52 písm. g), § 55 odst. 1 písm. b) ZP) – v rozsudku sp. zn. 21 Cdo 1771/2011 Nejvyšší soud potvrdil okamžité zrušení pracovního poměru zaměstnanci, který podstatnou část pracovní doby trávil na internetu mimo pracovní účely; nároky z porušení práv duševního vlastnictví, které může zaměstnavatel uplatnit proti bývalému zaměstnanci jako porušiteli (§ 40 AZ; nekalá soutěž § 2988 OZ); a v krajních případech trestní odpovědnost (§ 268 TZ; podle § 269 a § 270 TZ jen při zásahu nikoli nepatrném).</a:t>
            </a:r>
          </a:p>
          <a:p/>
          <a:p>
            <a:r>
              <a:rPr lang="cs-CZ"/>
              <a:t>PŘÍKLAD: Odcházející designérka si zkopíruje kompletní archiv návrhů „pro jistotu“. Zaměstnavatel může požadovat vydání a zničení kopií, zdržení se užití (§ 40 AZ), případně náhradu škody; sama kopie bez užití je již porušením § 301 písm. d) ZP a zásahem do práva na rozmnožování (§ 13 AZ).</a:t>
            </a:r>
          </a:p>
          <a:p/>
          <a:p>
            <a:r>
              <a:rPr lang="cs-CZ"/>
              <a:t>PŘECHOD: Vraťme se k Martinově aplikaci z úvodu lekce.</a:t>
            </a:r>
          </a:p>
          <a:p/>
          <a:p>
            <a:r>
              <a:rPr lang="cs-CZ"/>
              <a:t>ZDROJE: Zákon č. 121/2000 Sb., autorský zákon, znění od 1. 7. 2025 – https://e-sbirka.gov.cz/sb/2000/121; Zákon č. 527/1990 Sb., o vynálezech a zlepšovacích návrzích, znění od 1. 2. 2022 – https://e-sbirka.gov.cz/sb/1990/527; Zákon č. 207/2000 Sb., o ochraně průmyslových vzorů, znění od 1. 2. 2022 – https://e-sbirka.gov.cz/sb/2000/207; Zákon č. 89/2012 Sb., občanský zákoník, znění od 1. 1. 2026 – https://e-sbirka.gov.cz/sb/2012/89; Zákon č. 262/2006 Sb., zákoník práce, znění od 29. 8. 2026 – https://e-sbirka.gov.cz/sb/2006/262; Zákon č. 40/2009 Sb., trestní zákoník, znění od 1. 1. 2026 – https://e-sbirka.gov.cz/sb/2009/40; Nejvyšší soud, rozsudek ze dne 16. 8. 2012, sp. zn. 21 Cdo 1771/2011, ECLI:CZ:NS:2012:21.CDO.1771.2011.1 (kontrola užívání výpočetní techniky, § 316 ZP) – https://rozhodnuti.nsoud.cz/ (vyhledání podle sp. zn.)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METODIKA: Nechte znovu hlasovat o variantách (a), (b), (c) ze snímku 3 a veďte studenty čtyřmi kroky schématu.</a:t>
            </a:r>
          </a:p>
          <a:p/>
          <a:p>
            <a:r>
              <a:rPr lang="cs-CZ"/>
              <a:t>ŘEŠENÍ: Krok 1 – pracovní poměr existuje. Krok 2 – aplikace pro evidenci docházky není obsahem Martinových povinností ani pokynu; není tedy zaměstnaneckým dílem (§ 58 odst. 1 AZ). Krok 3 – prostředky zaměstnavatele a znalosti z práce jsou indicie, ale nemohou nahradit chybějící podmínku z kroku 2; jejich užití je samostatným porušením § 316 odst. 1 ZP. Krok 4 – správná odpověď (b): dílo je Martinovo, ale porušil povinnosti. Doplnění: převzal-li části firemního kódu, zasahuje do práv vykonávaných zaměstnavatelem a do obchodního tajemství; prodej aplikace shodné s předmětem činnosti firmy vyžaduje souhlas podle § 304 ZP; zaměstnavatel se může domáhat náhrady škody (§ 250 ZP) a vyvodit pracovněprávní důsledky, ale ne „převzít“ aplikaci. Doporučení pro Martina: vyvíjet na vlastní technice, nepoužívat firemní kód, vyžádat si souhlas nebo si sjednat, že vedlejší projekty zůstávají jeho. TYPICKÁ CHYBA: odpověď (a) – „použil firemní notebook, tak je to firmy“ – zaměňuje vlastnictví prostředků s právy k výsledku (lekce 1, § 9 odst. 3 AZ).</a:t>
            </a:r>
          </a:p>
          <a:p/>
          <a:p>
            <a:r>
              <a:rPr lang="cs-CZ"/>
              <a:t>OTÁZKA K DISKUSI: „Změnilo by se něco, kdyby Martin měl v pracovní smlouvě druh práce ‚vývoj podnikových aplikací‘ a firma docházkový modul plánovala?“ OČEKÁVANÁ ODPOVĚĎ: Pokud by mu vývoj takového modulu byl zadán nebo by spadal do jeho úkolů, šlo by o zaměstnanecké dílo; pouhý plán firmy bez zadání nestačí – ale hrozilo by porušení § 304 ZP.</a:t>
            </a:r>
          </a:p>
          <a:p/>
          <a:p>
            <a:r>
              <a:rPr lang="cs-CZ"/>
              <a:t>ZÁVĚR: Samostudium a přípravu na lekci 3 uvádí rámeček na snímku; stav pramenů, citace a literatura následují.</a:t>
            </a:r>
          </a:p>
          <a:p/>
          <a:p>
            <a:r>
              <a:rPr lang="cs-CZ"/>
              <a:t>ZDROJE: Zákon č. 121/2000 Sb., autorský zákon, znění od 1. 7. 2025 – https://e-sbirka.gov.cz/sb/2000/121; Zákon č. 262/2006 Sb., zákoník práce, znění od 29. 8. 2026 – https://e-sbirka.gov.cz/sb/2006/262; Zákon č. 89/2012 Sb., občanský zákoník, znění od 1. 1. 2026 – https://e-sbirka.gov.cz/sb/2012/89</a:t>
            </a:r>
          </a:p>
          <a:p/>
          <a:p>
            <a:r>
              <a:rPr lang="cs-CZ"/>
              <a:t>K PRAMENŮM: Předpisy citovány ve znění účinném k 28. 9. 2026: zákoník práce ve znění od 29. 8. 2026, zákon o zaměstnanosti od 1. 7. 2026, zákon o státní službě od 1. 1. 2026, zákon o úřednících ÚSC od 1. 6. 2025, ZOK od 19. 7. 2024, autorský zákon od 1. 7. 2025, ZV/ZPV od 1. 2. 2022. Literatura z charakteristiky předmětu pokrývá právo duševního vlastnictví, nikoli pracovní právo; pro pracovněprávní část doporučte studentům aktuální komentář k zákoníku práce podle knihovny školy.</a:t>
            </a:r>
          </a:p>
          <a:p/>
          <a:p>
            <a:r>
              <a:rPr lang="cs-CZ"/>
              <a:t>ZKRATKY UŽITÉ NA SNÍMCÍCH: AZ – zákon č. 121/2000 Sb., autorský zákon; ZV – zákon č. 527/1990 Sb., o vynálezech a zlepšovacích návrzích; ZPV – zákon č. 207/2000 Sb., o ochraně průmyslových vzorů; ZOZ – zákon č. 441/2003 Sb., o ochranných známkách; OZ – zákon č. 89/2012 Sb., občanský zákoník; ZP – zákon č. 262/2006 Sb., zákoník práce; TZ – zákon č. 40/2009 Sb., trestní zákoník; ZOK – zákon č. 90/2012 Sb., o obchodních korporacích; NS – Nejvyšší soud; NSS – Nejvyšší správní soud; ÚS – Ústavní soud; DPP / DPČ – dohoda o provedení práce / dohoda o pracovní činnosti; DV – duševní vlastnictví; PO – právnická osoba; OSVČ – osoba samostatně výdělečně činná; AI – umělá inteligence; ESLP – Evropský soud pro lidská práva.</a:t>
            </a:r>
          </a:p>
          <a:p/>
          <a:p>
            <a:r>
              <a:rPr lang="cs-CZ"/>
              <a:t>ÚPLNÉ CITACE JUDIKATURY SDEU A EPO:</a:t>
            </a:r>
          </a:p>
          <a:p>
            <a:r>
              <a:rPr lang="cs-CZ"/>
              <a:t>– ESLP (velký senát), rozsudek ze dne 5. 9. 2017, Bărbulescu proti Rumunsku, stížnost č. 61496/08 (monitorování komunikace zaměstnance) – https://hudoc.echr.coe.int/</a:t>
            </a:r>
          </a:p>
          <a:p/>
          <a:p>
            <a:r>
              <a:rPr lang="cs-CZ"/>
              <a:t>LITERATURA K SAMOSTUDIU:</a:t>
            </a:r>
          </a:p>
          <a:p>
            <a:r>
              <a:rPr lang="cs-CZ"/>
              <a:t>– JAKL, L. Duševní vlastnictví a jeho právní ochrana. 2. vyd. Praha: Metropolitan University Prague Press, 2017.</a:t>
            </a:r>
          </a:p>
          <a:p>
            <a:r>
              <a:rPr lang="cs-CZ"/>
              <a:t>– SRSTKA, J. a kol. Autorské právo a práva související. 2. vyd. Praha: Leges, 2019 (zaměstnanecké dílo).</a:t>
            </a:r>
          </a:p>
          <a:p>
            <a:r>
              <a:rPr lang="cs-CZ"/>
              <a:t>(Bibliografické údaje literatury převzaty z charakteristiky předmětu; obsah publikací nebyl v této lekci citován.)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1540E11-6C50-40B5-ED84-651C0E2EBF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96" y="0"/>
            <a:ext cx="12272394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2048376"/>
            <a:ext cx="9144000" cy="2387600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4712599"/>
            <a:ext cx="9144000" cy="11294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10" name="Obrázek 9" descr="Obsah obrázku Písmo, Grafika, text, grafický design&#10;&#10;Popis byl vytvořen automaticky">
            <a:extLst>
              <a:ext uri="{FF2B5EF4-FFF2-40B4-BE49-F238E27FC236}">
                <a16:creationId xmlns:a16="http://schemas.microsoft.com/office/drawing/2014/main" id="{4917296F-2561-2C95-0483-5A5B579659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9" y="678863"/>
            <a:ext cx="3430380" cy="7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3CF39BF-5858-1FA2-AE20-3D3663541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0802" y="627538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2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ACBBC27-DDEA-6C5A-8ACF-67EDD56D8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1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692776"/>
            <a:ext cx="9144000" cy="1304424"/>
          </a:xfrm>
        </p:spPr>
        <p:txBody>
          <a:bodyPr anchor="t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3848999"/>
            <a:ext cx="9144000" cy="8246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B2BB669-96AF-C460-0644-D9B33EBD9D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1D0EC9-522E-7760-9533-ED823A8D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7BEC56-EE77-297B-48FC-43CFAD8E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8885C40-6A50-FFD6-B978-4E000D35B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/>
            </a:lvl2pPr>
            <a:lvl3pPr marL="177800" indent="-177800">
              <a:lnSpc>
                <a:spcPct val="100000"/>
              </a:lnSpc>
              <a:defRPr/>
            </a:lvl3pPr>
            <a:lvl4pPr marL="355600" indent="-177800">
              <a:lnSpc>
                <a:spcPct val="100000"/>
              </a:lnSpc>
              <a:defRPr/>
            </a:lvl4pPr>
            <a:lvl5pPr marL="533400" indent="-177800">
              <a:lnSpc>
                <a:spcPct val="100000"/>
              </a:lnSpc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3564D70-284F-88A1-FC08-29E63F8319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1E62B60-5FB1-9381-00CF-C665EB00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D7E0B353-40A5-48F9-C049-D884C812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907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BF45EE8-2365-24C4-6E7D-F72C293DB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77ECF020-D996-697F-4779-13801850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D1159978-FAB9-CBE7-228C-DA9796E0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567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CCBA954-9BEE-4D3C-C0ED-19047D66F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406CC1D3-5C60-B944-EDE9-26381902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0D240CD1-21EB-CFB6-BC30-937FEEEB1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690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ek a p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8" y="647700"/>
            <a:ext cx="8331201" cy="55292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71000" y="1825625"/>
            <a:ext cx="2374900" cy="4351338"/>
          </a:xfrm>
        </p:spPr>
        <p:txBody>
          <a:bodyPr anchor="b">
            <a:normAutofit/>
          </a:bodyPr>
          <a:lstStyle>
            <a:lvl1pPr marL="0" indent="0">
              <a:buNone/>
              <a:defRPr sz="1500" b="0"/>
            </a:lvl1pPr>
            <a:lvl2pPr marL="0" indent="0">
              <a:buNone/>
              <a:defRPr sz="1500"/>
            </a:lvl2pPr>
            <a:lvl3pPr marL="176400" indent="-176400">
              <a:defRPr sz="1500"/>
            </a:lvl3pPr>
            <a:lvl4pPr marL="356400" indent="-176400">
              <a:defRPr sz="1500"/>
            </a:lvl4pPr>
            <a:lvl5pPr marL="532800" indent="-176400">
              <a:defRPr sz="15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8ECC450-B476-55C6-13E7-241DFDEEE9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818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F0E1EB24-A4FD-400D-F98D-FB4FA830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5C645297-7913-9A99-1FD0-28864B28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46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975" y="1485900"/>
            <a:ext cx="6477000" cy="4643438"/>
          </a:xfrm>
        </p:spPr>
        <p:txBody>
          <a:bodyPr/>
          <a:lstStyle>
            <a:lvl1pPr marL="0" indent="0">
              <a:lnSpc>
                <a:spcPct val="108000"/>
              </a:lnSpc>
              <a:buNone/>
              <a:defRPr/>
            </a:lvl1pPr>
            <a:lvl2pPr marL="0" indent="0">
              <a:buNone/>
              <a:defRPr sz="1700">
                <a:solidFill>
                  <a:schemeClr val="accent1"/>
                </a:solidFill>
              </a:defRPr>
            </a:lvl2pPr>
            <a:lvl3pPr marL="0" indent="0">
              <a:buNone/>
              <a:defRPr sz="1700"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6896127-A932-05AF-19AA-A3EF7B49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3090B9CC-DBE2-DF80-DD04-267F4BDD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201E28EC-073B-84AF-FF8E-979B5D3D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958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7ABA3B-E3F6-9A92-9135-4EE0858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812DFB0-A8C7-0073-6389-FF363AEF1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011D1AA5-5182-C810-225E-97E45E4F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FC91CA1-2364-05B0-0F04-690A1C5B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4423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9438A86-4A25-73CF-7171-B61A241D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5276"/>
            <a:ext cx="2743200" cy="365125"/>
          </a:xfrm>
          <a:prstGeom prst="rect">
            <a:avLst/>
          </a:prstGeom>
        </p:spPr>
        <p:txBody>
          <a:bodyPr/>
          <a:lstStyle/>
          <a:p>
            <a:fld id="{1A945517-90B0-4E61-B5DD-AC2B75BAD2CB}" type="datetime1">
              <a:rPr lang="cs-CZ" smtClean="0"/>
              <a:t>24.01.2025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01D3696-2239-C380-C5DC-7A40F1D88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A22F0A3-7A6F-26D0-F7E4-38F90D63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0A463D7-59BA-DD1A-EE96-881BA846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9060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818620-6694-CE30-09D5-0385EC1E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717550"/>
            <a:ext cx="10706099" cy="86786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359F36-CC92-C5E0-1D93-EB04F26A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825625"/>
            <a:ext cx="107061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416615-ACE9-1166-FF1A-B39597AF4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2E3233-1704-433C-8B0E-4C03A48D4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" y="6420491"/>
            <a:ext cx="272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B52155B1-7D35-8CBF-21B4-8799EABA85C0}"/>
              </a:ext>
            </a:extLst>
          </p:cNvPr>
          <p:cNvSpPr txBox="1"/>
          <p:nvPr userDrawn="1"/>
        </p:nvSpPr>
        <p:spPr>
          <a:xfrm>
            <a:off x="337165" y="6498434"/>
            <a:ext cx="3687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cs-CZ" sz="1100" dirty="0">
                <a:solidFill>
                  <a:schemeClr val="tx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3397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50" r:id="rId5"/>
    <p:sldLayoutId id="2147483660" r:id="rId6"/>
    <p:sldLayoutId id="2147483652" r:id="rId7"/>
    <p:sldLayoutId id="2147483661" r:id="rId8"/>
    <p:sldLayoutId id="2147483662" r:id="rId9"/>
    <p:sldLayoutId id="2147483663" r:id="rId10"/>
    <p:sldLayoutId id="2147483654" r:id="rId11"/>
    <p:sldLayoutId id="214748365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2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Duševní vlastnictví v pracovněprávních vztazích</a:t>
            </a:r>
          </a:p>
          <a:p>
            <a:r>
              <a:rPr sz="2200" lang="cs-CZ"/>
              <a:t>Lekce 2 · Vztah pracovního práva k systému ochrany duševního vlastnictví s důrazem na tvůrčí výsledky práce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b="1" lang="cs-CZ"/>
              <a:t>JUDr. Ján Matejka, Ph.D.</a:t>
            </a:r>
          </a:p>
          <a:p>
            <a:r>
              <a:rPr sz="1200" lang="cs-CZ"/>
              <a:t>CEVRO Univerzita · 60 minut (úvodní situace, výklad, diskuse) · právní stav k 28. 9. 2026</a:t>
            </a:r>
          </a:p>
        </p:txBody>
      </p:sp>
      <p:sp>
        <p:nvSpPr>
          <p:cNvPr id="4" name="Datum"/>
          <p:cNvSpPr txBox="1"/>
          <p:nvPr/>
        </p:nvSpPr>
        <p:spPr>
          <a:xfrm>
            <a:off x="649288" y="5994401"/>
            <a:ext cx="1244600" cy="24622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00">
                <a:solidFill>
                  <a:srgbClr val="FFFFFF"/>
                </a:solidFill>
              </a:rPr>
              <a:t>28 | 9 |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Cíle lekce: co budete umět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Po této lekci dokážete</a:t>
            </a:r>
          </a:p>
          <a:p>
            <a:pPr lvl="2"/>
            <a:r>
              <a:rPr sz="1600" b="1" lang="cs-CZ"/>
              <a:t>Vysvětlit</a:t>
            </a:r>
            <a:r>
              <a:rPr sz="1600" lang="cs-CZ"/>
              <a:t>, proč o osudu tvůrčího výsledku rozhoduje struktura závislé práce (§ 2 ZP) a jak na ni odkazují § 58 AZ, § 9 ZV a § 13 ZPV</a:t>
            </a:r>
          </a:p>
          <a:p>
            <a:pPr lvl="2"/>
            <a:r>
              <a:rPr sz="1600" b="1" lang="cs-CZ"/>
              <a:t>Aplikovat</a:t>
            </a:r>
            <a:r>
              <a:rPr sz="1600" lang="cs-CZ"/>
              <a:t> test „ke splnění povinností / úkolu“ na hraniční situace: čas, místo, prostředky, náplň práce, pokyn</a:t>
            </a:r>
          </a:p>
          <a:p>
            <a:pPr lvl="2"/>
            <a:r>
              <a:rPr sz="1600" b="1" lang="cs-CZ"/>
              <a:t>Rozlišit</a:t>
            </a:r>
            <a:r>
              <a:rPr sz="1600" lang="cs-CZ"/>
              <a:t> pracovní poměr, dohody, služební poměr, agenturní zaměstnání, členy orgánů a OSVČ podle toho, který zaměstnanecký režim se použije</a:t>
            </a:r>
          </a:p>
          <a:p>
            <a:pPr lvl="2"/>
            <a:r>
              <a:rPr sz="1600" b="1" lang="cs-CZ"/>
              <a:t>Určit</a:t>
            </a:r>
            <a:r>
              <a:rPr sz="1600" lang="cs-CZ"/>
              <a:t> povinnosti zaměstnance k tvůrčím výsledkům (§ 301, § 304, § 316, § 310 ZP, mlčenlivost) a meze nástrojů zaměstnavatele (smlouva, vnitřní předpis, pracovní řád)</a:t>
            </a:r>
          </a:p>
          <a:p>
            <a:pPr lvl="1">
              <a:spcBef>
                <a:spcPts val="1400"/>
              </a:spcBef>
            </a:pPr>
            <a:r>
              <a:rPr sz="1500" lang="cs-CZ"/>
              <a:t>Dnes neřešíme obsah jednotlivých režimů (L4–L9) ani rozhodné právo při práci ze zahraničí (L10).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CF3E7-ECAB-4E5E-8AE5-247F2C51FB0D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Úvodní situace: aplikace z víkendu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Martin, vývojář ve firmě vyvíjející účetní software (modelová situace)</a:t>
            </a:r>
          </a:p>
          <a:p>
            <a:pPr lvl="2"/>
            <a:r>
              <a:rPr lang="cs-CZ"/>
              <a:t>Po večerech píše </a:t>
            </a:r>
            <a:r>
              <a:rPr b="1" lang="cs-CZ"/>
              <a:t>vlastní aplikaci pro evidenci docházky</a:t>
            </a:r>
            <a:r>
              <a:rPr lang="cs-CZ"/>
              <a:t> malých firem a chce ji prodat</a:t>
            </a:r>
          </a:p>
          <a:p>
            <a:pPr lvl="2"/>
            <a:r>
              <a:rPr lang="cs-CZ"/>
              <a:t>Používá </a:t>
            </a:r>
            <a:r>
              <a:rPr b="1" lang="cs-CZ"/>
              <a:t>firemní notebook</a:t>
            </a:r>
            <a:r>
              <a:rPr lang="cs-CZ"/>
              <a:t>, znalosti z práce a stejné programovací knihovny jako v zaměstnání</a:t>
            </a:r>
          </a:p>
          <a:p>
            <a:pPr lvl="2"/>
            <a:r>
              <a:rPr lang="cs-CZ"/>
              <a:t>Nikdo mu aplikaci nezadal; firma docházkový software nenabízí</a:t>
            </a:r>
          </a:p>
          <a:p>
            <a:pPr lvl="1">
              <a:spcBef>
                <a:spcPts val="1400"/>
              </a:spcBef>
            </a:pPr>
            <a:r>
              <a:rPr sz="1700" b="1" lang="cs-CZ"/>
              <a:t>Hlasujte: (a) aplikace je zaměstnaneckým dílem firmy · (b) je Martinova, ale porušil povinnosti · (c) je Martinova bez dalšího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4A3A-6FB5-4687-B554-C16115D7195D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Dva systémy, jeden výsledek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Proč o tvůrčím výsledku rozhoduje pracovní právo</a:t>
            </a:r>
          </a:p>
          <a:p>
            <a:pPr lvl="2"/>
            <a:r>
              <a:rPr sz="1600" b="1" lang="cs-CZ"/>
              <a:t>Pracovní právo:</a:t>
            </a:r>
            <a:r>
              <a:rPr sz="1600" lang="cs-CZ"/>
              <a:t> závislá práce se koná jménem zaměstnavatele, podle jeho pokynů, na jeho náklady a odpovědnost, za mzdu (§ 2 ZP) → hospodářský výsledek náleží zaměstnavateli</a:t>
            </a:r>
          </a:p>
          <a:p>
            <a:pPr lvl="2"/>
            <a:r>
              <a:rPr sz="1600" b="1" lang="cs-CZ"/>
              <a:t>Právo DV:</a:t>
            </a:r>
            <a:r>
              <a:rPr sz="1600" lang="cs-CZ"/>
              <a:t> tvůrcem je vždy fyzická osoba (§ 5 AZ; § 8 odst. 2 ZV) → právo vzniká u zaměstnance</a:t>
            </a:r>
          </a:p>
          <a:p>
            <a:pPr lvl="2"/>
            <a:r>
              <a:rPr sz="1600" b="1" lang="cs-CZ"/>
              <a:t>Mosty:</a:t>
            </a:r>
            <a:r>
              <a:rPr sz="1600" lang="cs-CZ"/>
              <a:t> § 58 AZ („ke splnění povinností z pracovněprávního nebo služebního vztahu“); § 9 ZV a § 13 ZPV („ke splnění úkolu z pracovního poměru“)</a:t>
            </a:r>
          </a:p>
          <a:p>
            <a:pPr lvl="2"/>
            <a:r>
              <a:rPr sz="1600" b="1" lang="cs-CZ"/>
              <a:t>Důsledek:</a:t>
            </a:r>
            <a:r>
              <a:rPr sz="1600" lang="cs-CZ"/>
              <a:t> každý spor o výsledek začíná pracovněprávní otázkou – existoval vztah a co bylo jeho obsahem?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D215D-5CF6-44FB-8FCA-1EB2ADE6C3A8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Závislá práce: znaky a důsledky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Kdo je zaměstnanec, rozhoduje o tom, komu zákon přizná práva</a:t>
            </a:r>
          </a:p>
          <a:p>
            <a:pPr lvl="2"/>
            <a:r>
              <a:rPr sz="1600" b="1" lang="cs-CZ"/>
              <a:t>Znaky</a:t>
            </a:r>
            <a:r>
              <a:rPr sz="1600" lang="cs-CZ"/>
              <a:t> (§ 2 odst. 1 ZP): nadřízenost a podřízenost · jménem zaměstnavatele · podle jeho pokynů · osobní výkon</a:t>
            </a:r>
          </a:p>
          <a:p>
            <a:pPr lvl="2"/>
            <a:r>
              <a:rPr sz="1600" b="1" lang="cs-CZ"/>
              <a:t>Podmínky výkonu</a:t>
            </a:r>
            <a:r>
              <a:rPr sz="1600" lang="cs-CZ"/>
              <a:t> (§ 2 odst. 2 ZP): za mzdu, plat nebo odměnu · na náklady a odpovědnost zaměstnavatele · v pracovní době · na pracovišti nebo jiném dohodnutém místě</a:t>
            </a:r>
          </a:p>
          <a:p>
            <a:pPr lvl="2"/>
            <a:r>
              <a:rPr sz="1600" lang="cs-CZ" b="1"/>
              <a:t>NSS 13. 2. 2014, 6 Ads 46/2013-35 (č. 3027/2014 Sb. NSS):</a:t>
            </a:r>
            <a:r>
              <a:rPr sz="1600" lang="cs-CZ"/>
              <a:t> rozhodují definiční znaky včetně soustavnosti; odměna je indicií závislosti</a:t>
            </a:r>
          </a:p>
          <a:p>
            <a:pPr lvl="2"/>
            <a:r>
              <a:rPr sz="1600" lang="cs-CZ"/>
              <a:t>Závislá práce jen v základním pracovněprávním vztahu (§ 3 ZP); jinak </a:t>
            </a:r>
            <a:r>
              <a:rPr sz="1600" b="1" lang="cs-CZ"/>
              <a:t>nelegální práce</a:t>
            </a:r>
            <a:r>
              <a:rPr sz="1600" lang="cs-CZ"/>
              <a:t> (§ 5 písm. e) bod 1 zák. č. 435/2004 Sb.)</a:t>
            </a:r>
          </a:p>
          <a:p>
            <a:pPr lvl="2"/>
            <a:r>
              <a:rPr sz="1600" lang="cs-CZ"/>
              <a:t>Zaměstnanec (§ 6 ZP) a zaměstnavatel (§ 7 ZP) jsou osoby, na něž míří § 58 AZ a § 9 ZV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17EE-9EBD-453A-83B8-CB8182EBAD91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Kdo je v jakém vztahu a který režim se použije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17AFD-4767-422E-AAA5-9872350AC50E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  <p:graphicFrame>
        <p:nvGraphicFramePr>
          <p:cNvPr id="6" name="Tabulka"/>
          <p:cNvGraphicFramePr>
            <a:graphicFrameLocks noGrp="1"/>
          </p:cNvGraphicFramePr>
          <p:nvPr/>
        </p:nvGraphicFramePr>
        <p:xfrm>
          <a:off x="649224" y="1828800"/>
          <a:ext cx="10698480" cy="3840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1680"/>
                <a:gridCol w="2011680"/>
                <a:gridCol w="2514600"/>
                <a:gridCol w="2514600"/>
                <a:gridCol w="1645920"/>
              </a:tblGrid>
              <a:tr h="548640"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Vztah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Právní základ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Díla – § 58 AZ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Vynálezy, vzory – § 9 ZV, § 13 ZPV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Poznámka</a:t>
                      </a:r>
                    </a:p>
                  </a:txBody>
                  <a:tcPr anchor="ctr" marL="54864" marR="54864" marT="27432" marB="27432"/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Pracovní poměr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§ 33 a násl. 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druh práce = rámec testu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DPP / DPČ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§ 74–77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– základní pracovněprávní vztah (§ 3 ZP)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„jiný obdobný (pracovněprávní) vztah“ – výkladem ano; sjednat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sjednané práce = rámec testu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Služební poměr (státní služba, bezpečnostní sbory, vojáci)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zák. č. 234/2014, 361/2003, 221/1999 Sb.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– výslovně „služební vztah“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„jiný obdobný (pracovněprávní) vztah“ – jen výkladem, sporné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úřední díla mimo ochranu (§ 3 AZ)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Agenturní zaměstnanec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§ 307a–309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– za zaměstnavatele se považuje uživatel (§ 58 odst. 9 AZ)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zákon mlčí – řešit v dohodě o dočasném přidělení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pracovní poměr s agenturou, pokyny od uživatele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Člen voleného orgánu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§ 59 ZOK (příkaz)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– PO se považuje za zaměstnavatele (§ 58 odst. 10 AZ)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vynálezy ne (výklad); vzory sporné – smlouva o výkonu funkce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zákaz konkurence (§ 199, § 441 ZOK); § 5 ZOK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OSVČ / dodavatel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OZ – smlouva o dílo (§ 2586), příkaz (§ 2430)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ne – § 61 AZ (licence k účelu); výjimky § 58 odst. 7, § 59 odst. 2 AZ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ne – jen smlouvou (postoupení práva, § 8 odst. 1 ZV)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švarcsystém = nelegální práce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Druh práce, pracovní náplň a pokyn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Rámec, uvnitř kterého vzniká „povinnost“ a „úkol“</a:t>
            </a:r>
          </a:p>
          <a:p>
            <a:pPr lvl="2"/>
            <a:r>
              <a:rPr sz="1600" b="1" lang="cs-CZ"/>
              <a:t>Druh práce</a:t>
            </a:r>
            <a:r>
              <a:rPr sz="1600" lang="cs-CZ"/>
              <a:t> = sjednaný rámec přidělované práce (§ 34 odst. 1 písm. a) ZP); změna jen dohodou (§ 40 odst. 1 ZP)</a:t>
            </a:r>
          </a:p>
          <a:p>
            <a:pPr lvl="2"/>
            <a:r>
              <a:rPr sz="1600" b="1" lang="cs-CZ"/>
              <a:t>Pracovní náplň a pokyny</a:t>
            </a:r>
            <a:r>
              <a:rPr sz="1600" lang="cs-CZ"/>
              <a:t> druh práce konkretizují, nemohou jej jednostranně rozšířit (§ 38 odst. 1 písm. b), § 301 písm. a) ZP)</a:t>
            </a:r>
          </a:p>
          <a:p>
            <a:pPr lvl="2"/>
            <a:r>
              <a:rPr sz="1600" lang="cs-CZ"/>
              <a:t>Práce </a:t>
            </a:r>
            <a:r>
              <a:rPr sz="1600" b="1" lang="cs-CZ"/>
              <a:t>jiného druhu</a:t>
            </a:r>
            <a:r>
              <a:rPr sz="1600" lang="cs-CZ"/>
              <a:t> jen v zákonem stanovených případech (§ 40 odst. 2, § 41 ZP) → tvůrčí úkol mimo druh práce jen se souhlasem zaměstnance</a:t>
            </a:r>
          </a:p>
          <a:p>
            <a:pPr lvl="2"/>
            <a:r>
              <a:rPr sz="1600" b="1" lang="cs-CZ"/>
              <a:t>„Úkol z pracovního poměru“</a:t>
            </a:r>
            <a:r>
              <a:rPr sz="1600" lang="cs-CZ"/>
              <a:t> (§ 9 ZV) = konkrétní zadání nebo činnost v obsahu druhu práce; </a:t>
            </a:r>
            <a:r>
              <a:rPr sz="1600" b="1" lang="cs-CZ"/>
              <a:t>„povinnosti z pracovněprávního vztahu“</a:t>
            </a:r>
            <a:r>
              <a:rPr sz="1600" lang="cs-CZ"/>
              <a:t> (§ 58 AZ) = vše, co plyne z druhu práce a pokynů</a:t>
            </a:r>
          </a:p>
          <a:p>
            <a:pPr lvl="2"/>
            <a:r>
              <a:rPr sz="1600" lang="cs-CZ"/>
              <a:t>Příklad: „vývojář“ pokrývá kód, dokumentaci i testy; „účetní“ nepokrývá tvorbu loga – ledaže pokyn přijme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46CE2-CBF8-40BA-89A7-C459EF173EBC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Rozhodovací schéma: čtyři kroky testu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B58FC-9B7B-4C0F-9E87-51C2395AB9F4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  <p:sp>
        <p:nvSpPr>
          <p:cNvPr id="6" name="Blok"/>
          <p:cNvSpPr/>
          <p:nvPr/>
        </p:nvSpPr>
        <p:spPr>
          <a:xfrm>
            <a:off x="649224" y="1783080"/>
            <a:ext cx="5852160" cy="77724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00" b="1" lang="cs-CZ">
                <a:solidFill>
                  <a:srgbClr val="FFFFFF"/>
                </a:solidFill>
              </a:rPr>
              <a:t>1 · Existuje pracovněprávní nebo služební vztah?</a:t>
            </a:r>
          </a:p>
          <a:p>
            <a:pPr algn="l"/>
            <a:r>
              <a:rPr sz="1200" lang="cs-CZ">
                <a:solidFill>
                  <a:srgbClr val="FFFFFF"/>
                </a:solidFill>
              </a:rPr>
              <a:t>kterýkoli ze vztahů v tabulce na snímku 6</a:t>
            </a:r>
          </a:p>
        </p:txBody>
      </p:sp>
      <p:sp>
        <p:nvSpPr>
          <p:cNvPr id="7" name="Šipka"/>
          <p:cNvSpPr/>
          <p:nvPr/>
        </p:nvSpPr>
        <p:spPr>
          <a:xfrm>
            <a:off x="1014983" y="2578608"/>
            <a:ext cx="329184" cy="192024"/>
          </a:xfrm>
          <a:prstGeom prst="down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"/>
          <p:cNvSpPr txBox="1"/>
          <p:nvPr/>
        </p:nvSpPr>
        <p:spPr>
          <a:xfrm>
            <a:off x="1426464" y="257860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 lang="cs-CZ">
                <a:solidFill>
                  <a:srgbClr val="50386F"/>
                </a:solidFill>
              </a:rPr>
              <a:t>ANO</a:t>
            </a:r>
          </a:p>
        </p:txBody>
      </p:sp>
      <p:sp>
        <p:nvSpPr>
          <p:cNvPr id="9" name="Blok"/>
          <p:cNvSpPr/>
          <p:nvPr/>
        </p:nvSpPr>
        <p:spPr>
          <a:xfrm>
            <a:off x="649224" y="2788920"/>
            <a:ext cx="5852160" cy="68580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00" b="1" lang="cs-CZ">
                <a:solidFill>
                  <a:srgbClr val="FFFFFF"/>
                </a:solidFill>
              </a:rPr>
              <a:t>2 · Spadá tvorba výsledku do druhu práce, náplně nebo přijatého pokynu (úkolu)?</a:t>
            </a:r>
          </a:p>
        </p:txBody>
      </p:sp>
      <p:sp>
        <p:nvSpPr>
          <p:cNvPr id="10" name="Šipka"/>
          <p:cNvSpPr/>
          <p:nvPr/>
        </p:nvSpPr>
        <p:spPr>
          <a:xfrm>
            <a:off x="1014983" y="3493008"/>
            <a:ext cx="329184" cy="192024"/>
          </a:xfrm>
          <a:prstGeom prst="down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"/>
          <p:cNvSpPr txBox="1"/>
          <p:nvPr/>
        </p:nvSpPr>
        <p:spPr>
          <a:xfrm>
            <a:off x="1426464" y="349300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 lang="cs-CZ">
                <a:solidFill>
                  <a:srgbClr val="50386F"/>
                </a:solidFill>
              </a:rPr>
              <a:t>ANO</a:t>
            </a:r>
          </a:p>
        </p:txBody>
      </p:sp>
      <p:sp>
        <p:nvSpPr>
          <p:cNvPr id="12" name="Blok"/>
          <p:cNvSpPr/>
          <p:nvPr/>
        </p:nvSpPr>
        <p:spPr>
          <a:xfrm>
            <a:off x="649224" y="3703320"/>
            <a:ext cx="5852160" cy="68580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00" b="1" lang="cs-CZ">
                <a:solidFill>
                  <a:srgbClr val="FFFFFF"/>
                </a:solidFill>
              </a:rPr>
              <a:t>3 · Pomocná kritéria potvrzují souvislost?</a:t>
            </a:r>
          </a:p>
          <a:p>
            <a:pPr algn="l"/>
            <a:r>
              <a:rPr sz="1200" lang="cs-CZ">
                <a:solidFill>
                  <a:srgbClr val="FFFFFF"/>
                </a:solidFill>
              </a:rPr>
              <a:t>doba, místo, prostředky, podnět, financování – indicie, ne podmínky</a:t>
            </a:r>
          </a:p>
        </p:txBody>
      </p:sp>
      <p:sp>
        <p:nvSpPr>
          <p:cNvPr id="13" name="Šipka"/>
          <p:cNvSpPr/>
          <p:nvPr/>
        </p:nvSpPr>
        <p:spPr>
          <a:xfrm>
            <a:off x="1014983" y="4407407"/>
            <a:ext cx="329184" cy="192024"/>
          </a:xfrm>
          <a:prstGeom prst="down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"/>
          <p:cNvSpPr txBox="1"/>
          <p:nvPr/>
        </p:nvSpPr>
        <p:spPr>
          <a:xfrm>
            <a:off x="1426464" y="4407407"/>
            <a:ext cx="9144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 lang="cs-CZ">
                <a:solidFill>
                  <a:srgbClr val="50386F"/>
                </a:solidFill>
              </a:rPr>
              <a:t>ANO</a:t>
            </a:r>
          </a:p>
        </p:txBody>
      </p:sp>
      <p:sp>
        <p:nvSpPr>
          <p:cNvPr id="15" name="Blok"/>
          <p:cNvSpPr/>
          <p:nvPr/>
        </p:nvSpPr>
        <p:spPr>
          <a:xfrm>
            <a:off x="649224" y="4617720"/>
            <a:ext cx="5852160" cy="777240"/>
          </a:xfrm>
          <a:prstGeom prst="roundRect">
            <a:avLst/>
          </a:prstGeom>
          <a:solidFill>
            <a:srgbClr val="B9A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00" b="1" lang="cs-CZ">
                <a:solidFill>
                  <a:srgbClr val="000000"/>
                </a:solidFill>
              </a:rPr>
              <a:t>4 · Zaměstnanecké dílo (§ 58 AZ) / podnikový vynález (§ 9 ZV) / zaměstnanecký vzor (§ 13 ZPV)</a:t>
            </a:r>
            <a:r>
              <a:rPr sz="1200" lang="cs-CZ">
                <a:solidFill>
                  <a:srgbClr val="000000"/>
                </a:solidFill>
              </a:rPr>
              <a:t> – není-li sjednáno jinak</a:t>
            </a:r>
          </a:p>
        </p:txBody>
      </p:sp>
      <p:sp>
        <p:nvSpPr>
          <p:cNvPr id="16" name="Šipka"/>
          <p:cNvSpPr/>
          <p:nvPr/>
        </p:nvSpPr>
        <p:spPr>
          <a:xfrm>
            <a:off x="6574536" y="2039112"/>
            <a:ext cx="548640" cy="27432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"/>
          <p:cNvSpPr txBox="1"/>
          <p:nvPr/>
        </p:nvSpPr>
        <p:spPr>
          <a:xfrm>
            <a:off x="6611112" y="1764792"/>
            <a:ext cx="5486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 lang="cs-CZ">
                <a:solidFill>
                  <a:srgbClr val="EA8B2D"/>
                </a:solidFill>
              </a:rPr>
              <a:t>NE</a:t>
            </a:r>
          </a:p>
        </p:txBody>
      </p:sp>
      <p:sp>
        <p:nvSpPr>
          <p:cNvPr id="18" name="Blok"/>
          <p:cNvSpPr/>
          <p:nvPr/>
        </p:nvSpPr>
        <p:spPr>
          <a:xfrm>
            <a:off x="6903720" y="1783080"/>
            <a:ext cx="4434840" cy="77724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00" lang="cs-CZ" b="1">
                <a:solidFill>
                  <a:srgbClr val="000000"/>
                </a:solidFill>
              </a:rPr>
              <a:t>Externista:</a:t>
            </a:r>
            <a:r>
              <a:rPr sz="1100" lang="cs-CZ">
                <a:solidFill>
                  <a:srgbClr val="000000"/>
                </a:solidFill>
              </a:rPr>
              <a:t> zákonný režim nenastupuje – rozhoduje smlouva (snímek 6; dílo na objednávku v L4)</a:t>
            </a:r>
          </a:p>
        </p:txBody>
      </p:sp>
      <p:sp>
        <p:nvSpPr>
          <p:cNvPr id="19" name="Šipka"/>
          <p:cNvSpPr/>
          <p:nvPr/>
        </p:nvSpPr>
        <p:spPr>
          <a:xfrm>
            <a:off x="6574536" y="2990088"/>
            <a:ext cx="548640" cy="27432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"/>
          <p:cNvSpPr txBox="1"/>
          <p:nvPr/>
        </p:nvSpPr>
        <p:spPr>
          <a:xfrm>
            <a:off x="6611112" y="2715768"/>
            <a:ext cx="54864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 lang="cs-CZ">
                <a:solidFill>
                  <a:srgbClr val="EA8B2D"/>
                </a:solidFill>
              </a:rPr>
              <a:t>NE</a:t>
            </a:r>
          </a:p>
        </p:txBody>
      </p:sp>
      <p:sp>
        <p:nvSpPr>
          <p:cNvPr id="21" name="Blok"/>
          <p:cNvSpPr/>
          <p:nvPr/>
        </p:nvSpPr>
        <p:spPr>
          <a:xfrm>
            <a:off x="6903720" y="2743200"/>
            <a:ext cx="4434840" cy="77724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00" b="1" lang="cs-CZ">
                <a:solidFill>
                  <a:srgbClr val="000000"/>
                </a:solidFill>
              </a:rPr>
              <a:t>Volný výsledek zaměstnance:</a:t>
            </a:r>
            <a:r>
              <a:rPr sz="1100" lang="cs-CZ">
                <a:solidFill>
                  <a:srgbClr val="000000"/>
                </a:solidFill>
              </a:rPr>
              <a:t> zaměstnavatel právo nezíská; zkoumej ale § 304 a § 316 ZP a obchodní tajemství (§ 504 OZ)</a:t>
            </a:r>
          </a:p>
        </p:txBody>
      </p:sp>
      <p:sp>
        <p:nvSpPr>
          <p:cNvPr id="22" name="Blok"/>
          <p:cNvSpPr/>
          <p:nvPr/>
        </p:nvSpPr>
        <p:spPr>
          <a:xfrm>
            <a:off x="6903720" y="3703320"/>
            <a:ext cx="4434840" cy="685800"/>
          </a:xfrm>
          <a:prstGeom prst="roundRect">
            <a:avLst/>
          </a:prstGeom>
          <a:solidFill>
            <a:srgbClr val="E7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00" lang="cs-CZ">
                <a:solidFill>
                  <a:srgbClr val="000000"/>
                </a:solidFill>
              </a:rPr>
              <a:t>Váhu jednotlivých kritérií ukazuje tabulka na snímku 9</a:t>
            </a:r>
          </a:p>
        </p:txBody>
      </p:sp>
      <p:sp>
        <p:nvSpPr>
          <p:cNvPr id="23" name="Blok"/>
          <p:cNvSpPr/>
          <p:nvPr/>
        </p:nvSpPr>
        <p:spPr>
          <a:xfrm>
            <a:off x="6903720" y="4617720"/>
            <a:ext cx="4434840" cy="777240"/>
          </a:xfrm>
          <a:prstGeom prst="roundRect">
            <a:avLst/>
          </a:prstGeom>
          <a:solidFill>
            <a:srgbClr val="E7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00" lang="cs-CZ">
                <a:solidFill>
                  <a:srgbClr val="000000"/>
                </a:solidFill>
              </a:rPr>
              <a:t>Smluvní odchylky a jejich meze: snímek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 rozhoduje a co jen napovídá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A1D73-F8E6-4AEB-9C38-75049EB5D0FC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  <p:graphicFrame>
        <p:nvGraphicFramePr>
          <p:cNvPr id="6" name="Tabulka"/>
          <p:cNvGraphicFramePr>
            <a:graphicFrameLocks noGrp="1"/>
          </p:cNvGraphicFramePr>
          <p:nvPr/>
        </p:nvGraphicFramePr>
        <p:xfrm>
          <a:off x="649224" y="1828800"/>
          <a:ext cx="10698480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91840"/>
                <a:gridCol w="2011680"/>
                <a:gridCol w="53949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50" b="1" lang="cs-CZ">
                          <a:solidFill>
                            <a:srgbClr val="FFFFFF"/>
                          </a:solidFill>
                        </a:rPr>
                        <a:t>Kritérium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150" b="1" lang="cs-CZ">
                          <a:solidFill>
                            <a:srgbClr val="FFFFFF"/>
                          </a:solidFill>
                        </a:rPr>
                        <a:t>Váha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150" b="1" lang="cs-CZ">
                          <a:solidFill>
                            <a:srgbClr val="FFFFFF"/>
                          </a:solidFill>
                        </a:rPr>
                        <a:t>Proč</a:t>
                      </a:r>
                    </a:p>
                  </a:txBody>
                  <a:tcPr anchor="ctr" marL="54864" marR="54864" marT="27432" marB="27432"/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Druh práce, pracovní náplň, přijatý pokyn (úkol)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rozhodující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zákonná podmínka: „povinnosti“ (§ 58 AZ), „úkol“ (§ 9 ZV, § 13 ZPV)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Podnět a vedení zaměstnavatele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silná indicie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u kolektivního díla podmínka (§ 59 AZ; NS 30 Cdo 725/2012)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Pracovní doba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indicie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závislá práce se koná v pracovní době (§ 2 odst. 2 ZP), ale dílo mimo ni může být zaměstnanecké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Místo (pracoviště, domov, práce na dálku § 317 ZP)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nerozhoduje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místo výkonu je jen dohodnutá modalita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Prostředky zaměstnavatele (§ 316 ZP)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indicie + samostatná povinnost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užití nezakládá právo k výsledku (§ 9 odst. 3 AZ); zneužití je porušením povinnosti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Financování, data, know-how zaměstnavatele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indicie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u vynálezů „materiální podíl zaměstnavatele“ ovlivní výši odměny (§ 9 odst. 4 ZV)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50" b="1" lang="cs-CZ"/>
                        <a:t>Souvislost s předmětem činnosti zaměstnavatele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indicie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lang="cs-CZ"/>
                        <a:t>rozhodná pro souhlas podle § 304 ZP, ne pro § 58 AZ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Poznámka k tabulce"/>
          <p:cNvSpPr txBox="1"/>
          <p:nvPr/>
        </p:nvSpPr>
        <p:spPr>
          <a:xfrm>
            <a:off x="649224" y="559612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>
                <a:solidFill>
                  <a:schemeClr val="accent2"/>
                </a:solidFill>
              </a:rPr>
              <a:t>Výkladová pomůcka vycházející z textu § 58 AZ, § 9 ZV a judikatury ke kolektivnímu dílu – nikoli zákonný výčet.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Hraniční situace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7A26E-9D75-4A4D-8DF5-CBCF60454553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  <p:graphicFrame>
        <p:nvGraphicFramePr>
          <p:cNvPr id="6" name="Tabulka"/>
          <p:cNvGraphicFramePr>
            <a:graphicFrameLocks noGrp="1"/>
          </p:cNvGraphicFramePr>
          <p:nvPr/>
        </p:nvGraphicFramePr>
        <p:xfrm>
          <a:off x="649224" y="1828800"/>
          <a:ext cx="10698480" cy="3520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57600"/>
                <a:gridCol w="4023360"/>
                <a:gridCol w="3017520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Situace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Zaměstnanecké dílo / podnikový vynález?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50" b="1" lang="cs-CZ">
                          <a:solidFill>
                            <a:srgbClr val="FFFFFF"/>
                          </a:solidFill>
                        </a:rPr>
                        <a:t>Další důsledky</a:t>
                      </a:r>
                    </a:p>
                  </a:txBody>
                  <a:tcPr anchor="ctr" marL="54864" marR="54864" marT="27432" marB="27432"/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Vývojářka dopisuje modul projektu doma o víkendu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– plnění povinnosti z druhu práce; místo a doba nerozhodují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nenařízený přesčas (§ 93 ZP)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Účetní vytvoří v pracovní době na firemním PC logo pro kamaráda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NE – mimo druh práce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porušení § 316 odst. 1, § 301 písm. b)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Výzkumník vyřeší mimo zadaný projekt problém zaměstnavatele, po pracovní době v jeho laboratoři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SPORNÉ – bez „úkolu“ nejde o podnikový vynález; část literatury: širší výklad v rámci druhu práce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§ 316 ZP; nabídnout smlouvu; odměna zohlední materiální podíl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Grafička na DPČ („grafické práce“) navrhne logo firmy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– pracovněprávní vztah (§ 3, § 77 ZP), logo v rámci sjednaných prací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u průmyslového vzoru „obdobný vztah“ výkladem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Zaměstnanec přinese dílo vytvořené před nástupem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NE – vzniklo mimo vztah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zaměstnavatel potřebuje licenci (§ 2358 OZ)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50" b="1" lang="cs-CZ"/>
                        <a:t>Jednatel napíše marketingové texty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ANO u díla – § 58 odst. 10 AZ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lang="cs-CZ"/>
                        <a:t>u vynálezů jen smlouva o výkonu funkce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Povinnosti zaměstnance k tvůrčím výsledkům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892-8F87-4A16-A592-D8AF6A57165E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  <p:graphicFrame>
        <p:nvGraphicFramePr>
          <p:cNvPr id="6" name="Tabulka"/>
          <p:cNvGraphicFramePr>
            <a:graphicFrameLocks noGrp="1"/>
          </p:cNvGraphicFramePr>
          <p:nvPr/>
        </p:nvGraphicFramePr>
        <p:xfrm>
          <a:off x="649224" y="1828800"/>
          <a:ext cx="10698480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08960"/>
                <a:gridCol w="2377440"/>
                <a:gridCol w="521208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lang="cs-CZ">
                          <a:solidFill>
                            <a:srgbClr val="FFFFFF"/>
                          </a:solidFill>
                        </a:rPr>
                        <a:t>Povinnost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100" b="1" lang="cs-CZ">
                          <a:solidFill>
                            <a:srgbClr val="FFFFFF"/>
                          </a:solidFill>
                        </a:rPr>
                        <a:t>Ustanovení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100" b="1" lang="cs-CZ">
                          <a:solidFill>
                            <a:srgbClr val="FFFFFF"/>
                          </a:solidFill>
                        </a:rPr>
                        <a:t>Význam pro duševní vlastnictví</a:t>
                      </a:r>
                    </a:p>
                  </a:txBody>
                  <a:tcPr anchor="ctr" marL="54864" marR="54864" marT="27432" marB="27432"/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Řádný výkon práce, plnění pokynů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301 písm. a), b)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tvůrčí činnost v rámci náplně je plněním povinností → zakládá zaměstnanecký režim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Dodržovat předpisy vztahující se k práci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301 písm. c)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interní pravidla pro oznamování, licence, nástroje AI – po seznámení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Hospodařit s prostředky, nejednat proti oprávněným zájmům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301 písm. d)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loajalita: nezveřejňovat, nepřenášet výsledky, chránit know-how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Neužívat prostředky pro osobní potřebu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316 odst. 1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vlastní projekty na firemní technice = porušení; kontrola „přiměřeným způsobem“ (NS 21 Cdo 1771/2011; ESLP Bărbulescu)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Jiná výdělečná činnost shodná s předmětem činnosti jen s písemným souhlasem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304 ZP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vedlejší projekty; výjimka pro vědeckou, pedagogickou, publicistickou, literární a uměleckou činnost (odst. 3)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Mlčenlivost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9 odst. 3 ZV; § 13 odst. 3 ZPV; § 303 ZP; smlouva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obecná zákonná mlčenlivost v soukromém sektoru chybí → smlouva + obchodní tajemství (§ 504, § 2985 OZ)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 lang="cs-CZ"/>
                        <a:t>Oznámit vynález / průmyslový vzor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§ 9 odst. 2 ZV; § 13 odst. 2 ZPV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lang="cs-CZ"/>
                        <a:t>bez písemného oznámení neběží tříměsíční lhůta zaměstnavatele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Nástroje zaměstnavatele a jejich meze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Povinnosti se sjednávají, nikoli vyhlašují</a:t>
            </a:r>
          </a:p>
          <a:p>
            <a:pPr lvl="2"/>
            <a:r>
              <a:rPr sz="1500" b="1" lang="cs-CZ"/>
              <a:t>Pracovní smlouva a dohody:</a:t>
            </a:r>
            <a:r>
              <a:rPr sz="1500" lang="cs-CZ"/>
              <a:t> druh práce / sjednané práce zahrnující tvůrčí činnost; ujednání „jinak“ podle § 58 AZ a § 9 ZV (odměna, portfolio, postoupení výkonu práv)</a:t>
            </a:r>
          </a:p>
          <a:p>
            <a:pPr lvl="2"/>
            <a:r>
              <a:rPr sz="1500" b="1" lang="cs-CZ"/>
              <a:t>Vnitřní předpis</a:t>
            </a:r>
            <a:r>
              <a:rPr sz="1500" lang="cs-CZ"/>
              <a:t> (§ 305 ZP): nesmí ukládat zaměstnanci povinnosti ani zkracovat práva (§ 305 odst. 1; § 4a odst. 2 ZP) → jen práva a organizace</a:t>
            </a:r>
          </a:p>
          <a:p>
            <a:pPr lvl="2"/>
            <a:r>
              <a:rPr sz="1500" b="1" lang="cs-CZ"/>
              <a:t>Pracovní řád</a:t>
            </a:r>
            <a:r>
              <a:rPr sz="1500" lang="cs-CZ"/>
              <a:t> (§ 306 ZP): rozvádí zákonné povinnosti – postup oznámení podle § 9 ZV, evidence, užívání techniky; povinný u zaměstnavatelů podle § 303 ZP</a:t>
            </a:r>
          </a:p>
          <a:p>
            <a:pPr lvl="2"/>
            <a:r>
              <a:rPr sz="1500" b="1" lang="cs-CZ"/>
              <a:t>Pokyny</a:t>
            </a:r>
            <a:r>
              <a:rPr sz="1500" lang="cs-CZ"/>
              <a:t> (§ 301 písm. a), c) ZP): konkretizují úkoly; „ostatní předpisy vztahující se k práci“ zavazují po seznámení</a:t>
            </a:r>
          </a:p>
          <a:p>
            <a:pPr lvl="2"/>
            <a:r>
              <a:rPr sz="1500" b="1" lang="cs-CZ"/>
              <a:t>Meze:</a:t>
            </a:r>
            <a:r>
              <a:rPr sz="1500" lang="cs-CZ"/>
              <a:t> zaměstnanec se nemůže vzdát práv (§ 4a odst. 4 ZP); smluvní pokuta jen u konkurenční doložky (§ 346d odst. 7 ZP); osobnostní práva autora (§ 11 odst. 4 AZ)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B91D6-861E-4525-997C-3DE77FF6EB0B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Konkurenční doložka a ochrana know-how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Jediné zákonné omezení zaměstnance po skončení zaměstnání</a:t>
            </a:r>
          </a:p>
          <a:p>
            <a:pPr lvl="2"/>
            <a:r>
              <a:rPr sz="1500" b="1" lang="cs-CZ"/>
              <a:t>Účel:</a:t>
            </a:r>
            <a:r>
              <a:rPr sz="1500" lang="cs-CZ"/>
              <a:t> preventivní ochrana zaměstnavatele před únikem informací ke konkurenci (ÚS 21. 5. 2021, II. ÚS 1889/19)</a:t>
            </a:r>
          </a:p>
          <a:p>
            <a:pPr lvl="2"/>
            <a:r>
              <a:rPr sz="1500" b="1" lang="cs-CZ"/>
              <a:t>Podmínky:</a:t>
            </a:r>
            <a:r>
              <a:rPr sz="1500" lang="cs-CZ"/>
              <a:t> písemně; nejdéle 1 rok; peněžité vyrovnání ≥ ½ průměrného měsíčního výdělku za každý měsíc (§ 310 odst. 1, 6 ZP); jen lze-li ji spravedlivě požadovat s ohledem na povahu informací a postupů (§ 310 odst. 2)</a:t>
            </a:r>
          </a:p>
          <a:p>
            <a:pPr lvl="2"/>
            <a:r>
              <a:rPr sz="1500" b="1" lang="cs-CZ"/>
              <a:t>Smluvní pokuta</a:t>
            </a:r>
            <a:r>
              <a:rPr sz="1500" lang="cs-CZ"/>
              <a:t> přiměřená, zaplacením závazek zaniká (§ 310 odst. 3); odstoupení zaměstnavatele jen za trvání pracovního poměru (§ 310 odst. 4); ne u pedagogických pracovníků (§ 311)</a:t>
            </a:r>
          </a:p>
          <a:p>
            <a:pPr lvl="2"/>
            <a:r>
              <a:rPr sz="1500" lang="cs-CZ" b="1"/>
              <a:t>Co doložka nedělá:</a:t>
            </a:r>
            <a:r>
              <a:rPr sz="1500" lang="cs-CZ"/>
              <a:t> nechrání duševní vlastnictví jako takové; obecné dovednosti si zaměstnanec odnáší</a:t>
            </a:r>
          </a:p>
          <a:p>
            <a:pPr lvl="2"/>
            <a:r>
              <a:rPr sz="1500" b="1" lang="cs-CZ"/>
              <a:t>Veřejná správa:</a:t>
            </a:r>
            <a:r>
              <a:rPr sz="1500" lang="cs-CZ"/>
              <a:t> zákaz konkurence u vybraných služebních míst (§ 83 zák. č. 234/2014 Sb.)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0E653-8941-4D43-899F-9EDF0F7C1D47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Skončení vztahu a odpovědnost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pPr/>
            <a:r>
              <a:rPr lang="cs-CZ"/>
              <a:t>Co trvá po skončení vztahu</a:t>
            </a:r>
          </a:p>
          <a:p>
            <a:pPr lvl="2"/>
            <a:r>
              <a:rPr sz="1500" lang="cs-CZ"/>
              <a:t>Výkon práv zaměstnavatele a nároky na odměnu (§ 58 odst. 8 AZ; § 10 ZV; § 14 ZPV)</a:t>
            </a:r>
          </a:p>
          <a:p>
            <a:pPr lvl="2"/>
            <a:r>
              <a:rPr sz="1500" lang="cs-CZ"/>
              <a:t>Obchodní tajemství získané na základě pracovního poměru (§ 2985 písm. a) OZ) – bez časového omezení</a:t>
            </a:r>
          </a:p>
          <a:p>
            <a:pPr lvl="2"/>
            <a:r>
              <a:rPr sz="1500" lang="cs-CZ"/>
              <a:t>Vrácení nosičů a dat (§ 301 písm. d) ZP); dokončení nehotového díla: L4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 wrap="square"/>
          <a:lstStyle/>
          <a:p>
            <a:pPr/>
            <a:r>
              <a:rPr lang="cs-CZ"/>
              <a:t>Následky porušení povinností</a:t>
            </a:r>
          </a:p>
          <a:p>
            <a:pPr lvl="2"/>
            <a:r>
              <a:rPr sz="1500" lang="cs-CZ"/>
              <a:t>Náhrada škody (§ 250 ZP); při nedbalosti do 4,5násobku průměrného výdělku (§ 257 odst. 2 ZP)</a:t>
            </a:r>
          </a:p>
          <a:p>
            <a:pPr lvl="2"/>
            <a:r>
              <a:rPr sz="1500" lang="cs-CZ"/>
              <a:t>Výpověď nebo okamžité zrušení (§ 52 písm. g), § 55 odst. 1 písm. b) ZP; NS 21 Cdo 1771/2011)</a:t>
            </a:r>
          </a:p>
          <a:p>
            <a:pPr lvl="2"/>
            <a:r>
              <a:rPr sz="1500" lang="cs-CZ"/>
              <a:t>Nároky z práv DV proti bývalému zaměstnanci jako porušiteli (§ 40 AZ); nekalá soutěž (§ 2988 OZ)</a:t>
            </a:r>
          </a:p>
          <a:p>
            <a:pPr lvl="2"/>
            <a:r>
              <a:rPr sz="1500" lang="cs-CZ"/>
              <a:t>Trestní odpovědnost (§ 268 TZ; podle § 269 a § 270 TZ jen při zásahu nikoli nepatrném)</a:t>
            </a:r>
          </a:p>
        </p:txBody>
      </p:sp>
      <p:sp>
        <p:nvSpPr>
          <p:cNvPr id="5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6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B607-C7A2-4456-834C-7F77C71610E3}" type="slidenum">
              <a:rPr lang="cs-CZ"/>
              <a:t>1</a:t>
            </a:fld>
            <a:endParaRPr lang="cs-CZ"/>
          </a:p>
        </p:txBody>
      </p:sp>
      <p:sp>
        <p:nvSpPr>
          <p:cNvPr id="7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Diskuse: zpět k aplikaci z víkendu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Martin a docházková aplikace – hlasujte znovu</a:t>
            </a:r>
          </a:p>
          <a:p>
            <a:pPr lvl="1"/>
            <a:r>
              <a:rPr sz="1600" lang="cs-CZ"/>
              <a:t>Postupujte podle schématu:</a:t>
            </a:r>
          </a:p>
          <a:p>
            <a:pPr lvl="2"/>
            <a:r>
              <a:rPr sz="1600" lang="cs-CZ"/>
              <a:t>Krok 1: existuje </a:t>
            </a:r>
            <a:r>
              <a:rPr sz="1600" b="1" lang="cs-CZ"/>
              <a:t>pracovněprávní vztah</a:t>
            </a:r>
            <a:r>
              <a:rPr sz="1600" lang="cs-CZ"/>
              <a:t>?</a:t>
            </a:r>
          </a:p>
          <a:p>
            <a:pPr lvl="2"/>
            <a:r>
              <a:rPr sz="1600" lang="cs-CZ"/>
              <a:t>Krok 2: byla tvorba aplikace </a:t>
            </a:r>
            <a:r>
              <a:rPr sz="1600" b="1" lang="cs-CZ"/>
              <a:t>obsahem povinností nebo pokynu</a:t>
            </a:r>
            <a:r>
              <a:rPr sz="1600" lang="cs-CZ"/>
              <a:t>?</a:t>
            </a:r>
          </a:p>
          <a:p>
            <a:pPr lvl="2"/>
            <a:r>
              <a:rPr sz="1600" lang="cs-CZ"/>
              <a:t>Krok 3: co znamenají </a:t>
            </a:r>
            <a:r>
              <a:rPr sz="1600" b="1" lang="cs-CZ"/>
              <a:t>firemní notebook, znalosti a knihovny</a:t>
            </a:r>
            <a:r>
              <a:rPr sz="1600" lang="cs-CZ"/>
              <a:t> – podmínka, nebo indicie?</a:t>
            </a:r>
          </a:p>
          <a:p>
            <a:pPr lvl="2"/>
            <a:r>
              <a:rPr sz="1600" lang="cs-CZ"/>
              <a:t>Krok 4: jaké </a:t>
            </a:r>
            <a:r>
              <a:rPr sz="1600" b="1" lang="cs-CZ"/>
              <a:t>povinnosti</a:t>
            </a:r>
            <a:r>
              <a:rPr sz="1600" lang="cs-CZ"/>
              <a:t> mohl Martin porušit (§ 316, § 304 ZP, obchodní tajemství) a co z toho plyne pro práva k aplikaci?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2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EB58-EF54-49E1-8D89-324CA813E0B4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2</a:t>
            </a:r>
          </a:p>
        </p:txBody>
      </p:sp>
      <p:sp>
        <p:nvSpPr>
          <p:cNvPr id="7" name="Samostudium a příště"/>
          <p:cNvSpPr/>
          <p:nvPr/>
        </p:nvSpPr>
        <p:spPr>
          <a:xfrm>
            <a:off x="649224" y="4983480"/>
            <a:ext cx="10881360" cy="86868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50" b="1" lang="cs-CZ">
                <a:solidFill>
                  <a:srgbClr val="000000"/>
                </a:solidFill>
              </a:rPr>
              <a:t>Samostudium:</a:t>
            </a:r>
            <a:r>
              <a:rPr sz="1250" lang="cs-CZ">
                <a:solidFill>
                  <a:srgbClr val="000000"/>
                </a:solidFill>
              </a:rPr>
              <a:t> SRSTKA 2019 – zaměstnanecké dílo · JAKL 2017 – podnikový vynález</a:t>
            </a:r>
          </a:p>
          <a:p>
            <a:pPr algn="l"/>
            <a:r>
              <a:rPr sz="1250" b="1" lang="cs-CZ">
                <a:solidFill>
                  <a:srgbClr val="000000"/>
                </a:solidFill>
              </a:rPr>
              <a:t>Příště – lekce 3:</a:t>
            </a:r>
            <a:r>
              <a:rPr sz="1250" lang="cs-CZ">
                <a:solidFill>
                  <a:srgbClr val="000000"/>
                </a:solidFill>
              </a:rPr>
              <a:t> § 2–3 AZ; § 1–3 ZV; § 1 zák. č. 478/1992 Sb.; § 2 ZPV; § 1a ZOZ; § 504 OZ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EVRO">
      <a:dk1>
        <a:srgbClr val="000000"/>
      </a:dk1>
      <a:lt1>
        <a:srgbClr val="FFFFFF"/>
      </a:lt1>
      <a:dk2>
        <a:srgbClr val="575756"/>
      </a:dk2>
      <a:lt2>
        <a:srgbClr val="E7E6E6"/>
      </a:lt2>
      <a:accent1>
        <a:srgbClr val="50386F"/>
      </a:accent1>
      <a:accent2>
        <a:srgbClr val="50386F"/>
      </a:accent2>
      <a:accent3>
        <a:srgbClr val="EA8B2D"/>
      </a:accent3>
      <a:accent4>
        <a:srgbClr val="EA8B2D"/>
      </a:accent4>
      <a:accent5>
        <a:srgbClr val="E9E9E9"/>
      </a:accent5>
      <a:accent6>
        <a:srgbClr val="D2D2D2"/>
      </a:accent6>
      <a:hlink>
        <a:srgbClr val="0563C1"/>
      </a:hlink>
      <a:folHlink>
        <a:srgbClr val="954F72"/>
      </a:folHlink>
    </a:clrScheme>
    <a:fontScheme name="Cev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VRO_prezentace" id="{485F1B51-4886-4BEE-9303-EA422C81D8B6}" vid="{D8B64059-E0AD-44A6-B997-6DC8C4E5589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AB6EA75DC9234BB8F7FC7985B6540D" ma:contentTypeVersion="17" ma:contentTypeDescription="Vytvoří nový dokument" ma:contentTypeScope="" ma:versionID="802e1200a6f1edf4a5c0acec655da554">
  <xsd:schema xmlns:xsd="http://www.w3.org/2001/XMLSchema" xmlns:xs="http://www.w3.org/2001/XMLSchema" xmlns:p="http://schemas.microsoft.com/office/2006/metadata/properties" xmlns:ns2="08506671-b2d8-4009-9f63-6b725a8908a0" xmlns:ns3="c96b063f-72a7-4d2b-b06d-4ecda669bddf" targetNamespace="http://schemas.microsoft.com/office/2006/metadata/properties" ma:root="true" ma:fieldsID="643927d2b1d20851b2bc9ade87ce8cba" ns2:_="" ns3:_="">
    <xsd:import namespace="08506671-b2d8-4009-9f63-6b725a8908a0"/>
    <xsd:import namespace="c96b063f-72a7-4d2b-b06d-4ecda669bd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06671-b2d8-4009-9f63-6b725a8908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b6f0447c-396c-41cb-bb8f-c4232058b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b063f-72a7-4d2b-b06d-4ecda669bdd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66da5d-a729-4ea0-a3c6-0f5c6526b4ca}" ma:internalName="TaxCatchAll" ma:showField="CatchAllData" ma:web="c96b063f-72a7-4d2b-b06d-4ecda669b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2CE057-8B81-4FF9-B431-B5860F046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506671-b2d8-4009-9f63-6b725a8908a0"/>
    <ds:schemaRef ds:uri="c96b063f-72a7-4d2b-b06d-4ecda669bd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F6AD68-1977-4ED0-9D33-7965F88689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905</Words>
  <Application>Microsoft Office PowerPoint</Application>
  <PresentationFormat>Širokoúhlá obrazovka</PresentationFormat>
  <Paragraphs>114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Motiv Office</vt:lpstr>
      <vt:lpstr>POWERPOINT  PRESENTATION TITLE,  MAXIMUM FIVE LINES,   LIGNED BOTTOM LEFT,  NO HYPHENATION</vt:lpstr>
      <vt:lpstr>Prezentace aplikace PowerPoint</vt:lpstr>
      <vt:lpstr>CHAPTER TITLE, MAXIMUM FIVE LINES, ALIGNED BOTTOM LEFT, NO HYPHENATION</vt:lpstr>
      <vt:lpstr>ONE LINE HEADLINE, ON THE LEFT</vt:lpstr>
      <vt:lpstr>ONE LINE HEADLINE, ON THE LEFT</vt:lpstr>
      <vt:lpstr>ONE LINE HEADLINE, ON THE LEFT</vt:lpstr>
      <vt:lpstr>ONE LINE HEADLINE, ON THE LEFT</vt:lpstr>
      <vt:lpstr>ONE LINE HEADLINE, ON THE LEFT</vt:lpstr>
      <vt:lpstr>TITLE IN TWO LINES MAXIMUM, ON THE LEFT, NO HYPHENATION</vt:lpstr>
      <vt:lpstr>Prezentace aplikace PowerPoint</vt:lpstr>
      <vt:lpstr>Prezentace aplikace PowerPoint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Duševní vlastnictví v pracovněprávních vztazích – Lekce 2 (zkrácená verze)</dc:title>
  <dc:creator>JUDr. Ján Matejka, Ph.D.</dc:creator>
  <cp:lastModifiedBy>JUDr. Ján Matejka, Ph.D.</cp:lastModifiedBy>
  <cp:revision>1</cp:revision>
  <dcterms:created xsi:type="dcterms:W3CDTF">2026-10-06T08:00:00Z</dcterms:created>
  <dcterms:modified xsi:type="dcterms:W3CDTF">2026-10-06T08:00:00Z</dcterms:modified>
  <dc:subject>Vztah pracovního práva k ochraně duševního vlastnictví: test „ke splnění povinností“</dc:subject>
  <cp:keywords>duševní vlastnictví; pracovní právo; CEVRO Univerzita; právní stav k 28. 9. 2026</cp:keywords>
  <dc:description>Zkrácená verze lekce 2; plná verze zůstává beze změny.</dc:description>
</cp:coreProperties>
</file>