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0" r:id="rId14"/>
    <p:sldId id="261" r:id="rId15"/>
    <p:sldId id="262" r:id="rId9"/>
    <p:sldId id="263" r:id="rId8"/>
    <p:sldId id="264" r:id="rId7"/>
    <p:sldId id="266" r:id="rId5"/>
    <p:sldId id="267" r:id="rId4"/>
    <p:sldId id="280" r:id="rId3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11.xml"/><Relationship Id="rId5" Type="http://schemas.openxmlformats.org/officeDocument/2006/relationships/slide" Target="slides/slide10.xml"/><Relationship Id="rId7" Type="http://schemas.openxmlformats.org/officeDocument/2006/relationships/slide" Target="slides/slide9.xml"/><Relationship Id="rId8" Type="http://schemas.openxmlformats.org/officeDocument/2006/relationships/slide" Target="slides/slide8.xml"/><Relationship Id="rId9" Type="http://schemas.openxmlformats.org/officeDocument/2006/relationships/slide" Target="slides/slide7.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3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Předmět navazuje na Pracovněprávní vztahy I a II a propojuje dvě oblasti: pracovní právo, které znáte, a právo duševního vlastnictví, které bude pro většinu z vás nové. Cílem cyklu je naučit se rozpoznat, kdy při práci vzniká nebo se užívá něco, co má právní ochranu, a umět takovou situaci řešit z pohledu zaměstnance i zaměstnavatele. Dnešní lekce je orientační: nebudeme rozebírat jednotlivé režimy do detailu, ale vybudujeme pojmy, bez nichž se další lekce neobejdou.</a:t>
            </a:r>
          </a:p>
          <a:p/>
          <a:p>
            <a:r>
              <a:rPr lang="cs-CZ"/>
              <a:t>METODIKA: Uvést organizaci: 12 lekcí po 60 minutách, každá s úvodní situací z praxe, výsledky učení a závěrečnou diskusí; zakončení písemným testem a ústní zkouškou. Upozornit, že právní stav je uveden na každém snímku ke dni 28. 9. 2026 a při samostudiu je nutné pracovat s aktuálním zněním předpisů v e-Sbírce.</a:t>
            </a:r>
          </a:p>
          <a:p/>
          <a:p>
            <a:r>
              <a:rPr lang="cs-CZ"/>
              <a:t>PŘECHOD: Nejprve mapa celého cyklu.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Cyklus má tři části. Lekce 1 až 3 budují společný základ: dnes se zorientujeme v tom, co je předmět ochrany a jak ochrana vzniká; příště probereme pracovněprávní rámec, tedy kdy je výsledek vytvořen v rámci pracovního vztahu a jaké povinnosti z toho plynou; ve třetí lekci sestavíme úplnou typologii předmětů podle jednotných kritérií. Lekce 4 až 9 probírají jednotlivé předměty vždy ze stejné pracovněprávní perspektivy: vznik ochrany, postavení tvůrce, oprávnění zaměstnavatele, povinnosti zaměstnance, odměna a následky skončení vztahu. Lekce 10 přidává srovnání zahraničních úprav a určení rozhodného práva, lekce 11 licencování a lekce 12 souhrn s aktuální judikaturou a trendy, například generativní umělou inteligencí, reformou ochrany designu v EU nebo jednotným patentem.</a:t>
            </a:r>
          </a:p>
          <a:p/>
          <a:p>
            <a:r>
              <a:rPr lang="cs-CZ"/>
              <a:t>METODIKA: Nezabíhat do obsahu jednotlivých témat; snímek slouží jen k orientaci a k tomu, aby studenti viděli, kam se odkládají otázky, které dnes otevřeme.</a:t>
            </a:r>
          </a:p>
          <a:p/>
          <a:p>
            <a:r>
              <a:rPr lang="cs-CZ"/>
              <a:t>PŘECHOD: Co konkrétně si z dnešní lekce odnesete.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rozdíl mezi výsledkem práce a předmětem ochrany: všechno, co zaměstnanec při práci vytvoří, je výsledkem práce, ale jen část je předmětem právní ochrany. Za druhé rozdíl mezi neformálním a registračním vznikem ochrany a jeho důsledky pro zaměstnavatele. Za třetí terminologie: autor, původce, pořizovatel, vykonavatel majetkových práv, přihlašovatel, vlastník; tyto pojmy budou předmětem testu. Za čtvrté aplikace na úvodní modelové situace: určit, zda vznikl předmět ochrany a kdo je tvůrcem, nositelem nebo vykonavatelem práv; k tomu se vrací závěrečná diskuse.</a:t>
            </a:r>
          </a:p>
          <a:p/>
          <a:p>
            <a:r>
              <a:rPr lang="cs-CZ"/>
              <a:t>METODIKA: Výslovně říct, co dnes neřešíme: hraniční test „ke splnění povinností“ (lekce 2), úplnou typologii (lekce 3), řízení před ÚPV a EPO (lekce 8 a 9). Studenty bez jakékoli znalosti práva duševního vlastnictví ujistit, že vše potřebné se vysvětlí od základů.</a:t>
            </a:r>
          </a:p>
          <a:p/>
          <a:p>
            <a:r>
              <a:rPr lang="cs-CZ"/>
              <a:t>PŘECHOD: Začneme situací z praxe.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modelové situace odchodu ze zaměstnání. Všechny se týkají téhož: co zaměstnanci „patří“ z toho, co při práci vytvořil. Situace jsou smyšlené, ale typické.</a:t>
            </a:r>
          </a:p>
          <a:p/>
          <a:p>
            <a:r>
              <a:rPr lang="cs-CZ"/>
              <a:t>METODIKA: U každé situace nechte studenty hlasovat zvednutím ruky: jedná dotyčný po právu? Odpovědi zatím nekomentujte, jen si poznamenejte poměr hlasů. K situacím se vrátíme na snímku 12, až budou mít studenti nástroje k řešení.</a:t>
            </a:r>
          </a:p>
          <a:p/>
          <a:p>
            <a:r>
              <a:rPr lang="cs-CZ"/>
              <a:t>OTÁZKA PRO STUDENTY: „Kdo z nich jedná po právu?“ TYPICKÉ ODPOVĚDI: většina intuitivně řekne, že designérka a marketingový specialista ano („je to jejich nápad“), programátor ne („kód je firmy“), u výzkumnice „nevím“. TYPICKÁ CHYBA, na kterou míříme: směšování autorství (kdo statek vytvořil) s oprávněním jej užít (kdo s ním smí nakládat) a předpoklad, že vše, co člověk vymyslí, je právem chráněno.</a:t>
            </a:r>
          </a:p>
          <a:p/>
          <a:p>
            <a:r>
              <a:rPr lang="cs-CZ"/>
              <a:t>PŘECHOD: Abychom mohli odpovědět, potřebujeme tři základní pojmy: nehmotný statek, předmět ochrany a způsob vzniku ochrany.</a:t>
            </a:r>
          </a:p>
          <a:p/>
          <a:p>
            <a:r>
              <a:rPr lang="cs-CZ"/>
              <a:t>ZDROJE: Zákon č. 121/2000 Sb., autorský zákon, znění od 1. 7. 2025 – https://e-sbirka.gov.cz/sb/2000/121; Zákon č. 89/2012 Sb., občanský zákoník, znění od 1. 1. 2026 – https://e-sbirka.gov.cz/sb/2012/89; Zákon č. 262/2006 Sb., zákoník práce,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Duševní vlastnictví je souhrnné označení práv k nehmotným statkům, tedy k výsledkům tvůrčí duševní činnosti a k některým dalším hodnotám, jako jsou označení, obchodní tajemství nebo investice do databáze. Klíčová vlastnost nehmotného statku je jeho všudypřítomnost: kód, píseň nebo technické řešení může užívat současně neomezený počet osob, aniž by se užitím spotřebovaly. Bez zvláštního práva by je proto nešlo fakticky ovládat tak, jako ovládáme věc. Právo vytváří umělou výlučnost: určené osobě přiznává výlučné právo statek užívat a rozhodovat o něm; ostatní jej smějí užít jen se svolením nebo v případech, které zákon výslovně dovoluje. Ústavní zakotvení má tato ochrana v čl. 34 odst. 1 Listiny: práva k výsledkům tvůrčí duševní činnosti jsou chráněna zákonem. Občanský zákoník řadí práva, jejichž povaha to připouští, mezi nehmotné věci (§ 496 odst. 2 OZ); u autorského práva je to ovšem složitější, protože majetková práva autora jsou nepřevoditelná (§ 26 odst. 1 AZ) – k tomu se vrátíme v lekci 4.</a:t>
            </a:r>
          </a:p>
          <a:p/>
          <a:p>
            <a:r>
              <a:rPr lang="cs-CZ"/>
              <a:t>PŘÍKLAD: Jedna a táž fotografie uložená na tisíci počítačích nikomu „nechybí“; přesto zákon určuje, kdo ji smí rozmnožovat a zpřístupňovat.</a:t>
            </a:r>
          </a:p>
          <a:p/>
          <a:p>
            <a:r>
              <a:rPr lang="cs-CZ"/>
              <a:t>UPOZORNĚNÍ: „Duševní vlastnictví“ není vlastnictvím v technickém smyslu občanského zákoníku; jde o vžité souhrnné označení. Prameny práva (Bernská a Pařížská úmluva, Dohoda TRIPS, směrnice a nařízení EU, české zákony) dnes jen vyjmenujte; systematicky je probere lekce 3.</a:t>
            </a:r>
          </a:p>
          <a:p/>
          <a:p>
            <a:r>
              <a:rPr lang="cs-CZ"/>
              <a:t>PŘECHOD: Právo ale nechrání každý výsledek práce.</a:t>
            </a:r>
          </a:p>
          <a:p/>
          <a:p>
            <a:r>
              <a:rPr lang="cs-CZ"/>
              <a:t>ZDROJE: Usnesení předsednictva ČNR č. 2/1993 Sb., Listina základních práv a svobod, čl. 34 odst. 1 – https://e-sbirka.gov.cz/sb/1993/2; Zákon č. 89/2012 Sb., občanský zákoník, znění od 1. 1. 2026 – https://e-sbirka.gov.cz/sb/2012/89;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Toto je nejdůležitější myšlenka dnešní lekce. Každý zákon o duševním vlastnictví vymezuje svůj předmět ochrany pojmovými znaky. Autorské dílo je jedinečný výsledek tvůrčí činnosti autora, vyjádřený v jakékoli objektivně vnímatelné podobě, bez ohledu na rozsah, účel nebo význam (§ 2 odst. 1 AZ). Pro počítačové programy, fotografie a databáze platí nižší, evropský standard původnosti – „autorův vlastní duševní výtvor“ (§ 2 odst. 2 AZ), který Soudní dvůr EU v rozsudku Infopaq (C-5/08) vyložil jako výsledek vlastních tvůrčích rozhodnutí autora. Vynález musí být nový, výsledkem vynálezecké činnosti a průmyslově využitelný (§ 3 odst. 1 ZV) – posuzuje to úřad. Průmyslový vzor je vzhled výrobku, který je nový a má individuální povahu (§ 2 písm. a), § 3 odst. 1 ZPV). Ochranná známka je označení způsobilé rozlišit výrobky a služby a být vyjádřeno v rejstříku (§ 1a ZOZ). Naopak myšlenka, postup, princip, metoda, objev nebo údaj sám o sobě dílem nejsou (§ 2 odst. 6 AZ) a objevy, vědecké teorie, matematické metody nebo programy počítačů „jako takové“ nejsou vynálezy (§ 3 odst. 2 a 3 ZV). Velká část výsledků práce – rutinní texty, tabulky, nápady, postupy, surová data – tak nemá žádného „vlastníka“ v právním smyslu. Zaměstnavatel je může chránit jen fakticky a pracovněprávně: mlčenlivostí, povinností zaměstnance nejednat v rozporu s jeho oprávněnými zájmy (§ 301 písm. d) ZP) a případně režimem obchodního tajemství (§ 504 OZ).</a:t>
            </a:r>
          </a:p>
          <a:p/>
          <a:p>
            <a:r>
              <a:rPr lang="cs-CZ"/>
              <a:t>PŘÍKLAD Z JUDIKATURY: Městský soud v Praze, rozsudek ze dne 11. 10. 2023, č. j. 10 C 13/2023-16: obrázek vygenerovaný systémem DALL-E podle textového zadání není autorským dílem – nevytvořila jej fyzická osoba (§ 5 odst. 1 AZ) a samotné zadání je jen námětem či myšlenkou (§ 2 odst. 6 AZ); žalobce navíc neprokázal, že zadání zadal on. Pro zaměstnavatele z toho plyne: výstup AI, do něhož zaměstnanec nevložil vlastní tvůrčí činnost, nemůže být zaměstnaneckým dílem, protože není dílem vůbec – nikdo k němu nemá výlučné právo. Podrobně lekce 4 a 12.</a:t>
            </a:r>
          </a:p>
          <a:p/>
          <a:p>
            <a:r>
              <a:rPr lang="cs-CZ"/>
              <a:t>OTÁZKA PRO STUDENTY: „Je způsob zpracování dat, který vymyslela výzkumnice, autorským dílem?“ OČEKÁVANÁ ODPOVĚĎ: Ne – jde o postup či metodu (§ 2 odst. 6 AZ); chráněn může být jeho konkrétní zápis v kódu (program) nebo, splní-li podmínky, jako vynález, ovšem jako technické řešení, ne jako program „jako takový“. TYPICKÁ CHYBA: „je to originální, tak je to chráněné“.</a:t>
            </a:r>
          </a:p>
          <a:p/>
          <a:p>
            <a:r>
              <a:rPr lang="cs-CZ"/>
              <a:t>PŘECHOD: Rozkreslíme si to do tří vrstev.</a:t>
            </a:r>
          </a:p>
          <a:p/>
          <a:p>
            <a:r>
              <a:rPr lang="cs-CZ"/>
              <a:t>ZDROJE: Zákon č. 121/2000 Sb., autorský zákon, znění od 1. 7. 2025 – https://e-sbirka.gov.cz/sb/2000/121; Zákon č. 527/1990 Sb., o vynálezech a zlepšovacích návrzích, znění od 1. 2. 2022 – https://e-sbirka.gov.cz/sb/1990/527; Zákon č. 207/2000 Sb., o ochraně průmyslových vzorů, znění od 1. 2. 2022 – https://e-sbirka.gov.cz/sb/2000/207; Zákon č. 441/2003 Sb., o ochranných známkách, znění od 1. 2. 2022 – https://e-sbirka.gov.cz/sb/2003/441; Zákon č. 89/2012 Sb., občanský zákoník, znění od 1. 1. 2026 – https://e-sbirka.gov.cz/sb/2012/89; Zákon č. 262/2006 Sb., zákoník práce, znění od 29. 8. 2026 – https://e-sbirka.gov.cz/sb/2006/262; SDEU, rozsudek ze dne 16. 7. 2009, C-5/08, Infopaq International A/S v. Danske Dagblades Forening, ECLI:EU:C:2009:465, body 33–37 – https://eur-lex.europa.eu/legal-content/CS/TXT/?uri=CELEX:62008CJ0005; Městský soud v Praze, rozsudek ze dne 11. 10. 2023, č. j. 10 C 13/2023-16 (obrázek vygenerovaný AI) – https://msp.gov.cz/documents/14569/1865919/10C_13_2023_10/108cad3e-d9e8-454f-bfac-d58e1253c83a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Tři vrstvy je třeba důsledně oddělovat. První je hmotný nosič: notebook, výkres, prototyp, soubor na firemním disku. Jde o věc, která zpravidla patří zaměstnavateli; zaměstnanec ji bez souhlasu nesmí užívat pro osobní potřebu (§ 316 odst. 1 ZP). Druhou vrstvou je nehmotný statek – kód, design, technické řešení, data –, který je předmětem ochrany, jen pokud splňuje zákonné znaky. Třetí vrstvou je právo k tomuto statku: autorské právo, patent, právo z ochranné známky – a s ním otázka, kdo je nositelem nebo vykonavatelem. Autorský zákon vrstvy výslovně odděluje: nabytím vlastnického práva k věci, jejímž prostřednictvím je dílo vyjádřeno, se nenabývá oprávnění dílo užít (§ 9 odst. 3 AZ), a zničením věci právo k dílu nezaniká (§ 9 odst. 2 AZ).</a:t>
            </a:r>
          </a:p>
          <a:p/>
          <a:p>
            <a:r>
              <a:rPr lang="cs-CZ"/>
              <a:t>PŘÍKLAD: Firma koupí od externího fotografa fotografie na paměťové kartě. Kartu i soubory jako věc vlastní, ale k užití fotografií na webu potřebuje licenci (§ 61 a § 12 AZ). Naopak zaměstnanec, který si při odchodu zkopíruje „svůj“ kód, nekrade věc – zasahuje do práv, která vykonává zaměstnavatel, a porušuje pracovní povinnosti.</a:t>
            </a:r>
          </a:p>
          <a:p/>
          <a:p>
            <a:r>
              <a:rPr lang="cs-CZ"/>
              <a:t>METODIKA: Schéma je editovatelné; při výkladu ukažte, že otázky lekce 2 (pracovní vztah) se týkají první a třetí vrstvy, otázky lekce 3 (typologie) vrstvy druhé.</a:t>
            </a:r>
          </a:p>
          <a:p/>
          <a:p>
            <a:r>
              <a:rPr lang="cs-CZ"/>
              <a:t>PŘECHOD: Právo k nehmotnému statku vzniká dvěma zásadně odlišnými způsoby – to je osa dnešní lekce.</a:t>
            </a:r>
          </a:p>
          <a:p/>
          <a:p>
            <a:r>
              <a:rPr lang="cs-CZ"/>
              <a:t>ZDROJE: Zákon č. 121/2000 Sb., autorský zákon, znění od 1. 7. 2025 – https://e-sbirka.gov.cz/sb/2000/121; Zákon č. 262/2006 Sb., zákoník práce,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U první skupiny předmětů vzniká ochrana automaticky, splněním zákonných znaků, bez jakéhokoli úředního aktu. Autorské právo vzniká okamžikem, kdy je dílo vyjádřeno v jakékoli objektivně vnímatelné podobě (§ 9 odst. 1 AZ) – když programátorka uloží kód nebo grafik nakreslí skicu; majetková práva trvají po dobu autorova života a 70 let po jeho smrti (§ 27 odst. 1 AZ). Stejně neformálně vzniká zvláštní právo pořizovatele databáze, pokud pořízení, ověření nebo předvedení obsahu představuje kvalitativně nebo kvantitativně podstatný vklad (§ 88a odst. 1 AZ); trvá 15 let od pořízení (§ 93 AZ). Obchodní tajemství se neuděluje ani nepřihlašuje: existuje, dokud jsou naplněny znaky § 504 OZ, zejména dokud jeho vlastník zajišťuje utajení; jakmile utajení skončí, ochrana zaniká. Na úrovni EU existuje také nezapsaný průmyslový vzor EU, chráněný tři roky od prvního zpřístupnění veřejnosti (čl. 12 nařízení (EU) 2026/715, které od 1. 7. 2026 nahradilo nařízení (ES) č. 6/2002). Dva důsledky: za prvé neexistuje rejstřík, takže vznik, obsah a datum vytvoření se v případném sporu prokazují; zaměstnavatel by měl dbát na evidenci, verzování a datování. Za druhé právo vzniká vždy u fyzické osoby, která statek vytvořila; má-li s ním nakládat zaměstnavatel, musí zákon výkon práv přesměrovat – to činí § 58 AZ, ke kterému se dostaneme za chvíli.</a:t>
            </a:r>
          </a:p>
          <a:p/>
          <a:p>
            <a:r>
              <a:rPr lang="cs-CZ"/>
              <a:t>UPOZORNĚNÍ: Značka © nemá v ČR konstitutivní význam; ochrana nezávisí na jejím užití ani na registraci. U obchodního tajemství je „vlastníkem“ ten, kdo zajišťuje utajení – zpravidla zaměstnavatel, nikoli zaměstnanec, který informaci vytvořil.</a:t>
            </a:r>
          </a:p>
          <a:p/>
          <a:p>
            <a:r>
              <a:rPr lang="cs-CZ"/>
              <a:t>OTÁZKA PRO STUDENTY: „Musí programátorka svůj kód někde registrovat, aby byl chráněn?“ OČEKÁVANÁ ODPOVĚĎ: Ne, ochrana vzniká vytvořením. TYPICKÁ CHYBA: představa „registrace copyrightu“ převzatá z USA.</a:t>
            </a:r>
          </a:p>
          <a:p/>
          <a:p>
            <a:r>
              <a:rPr lang="cs-CZ"/>
              <a:t>PŘECHOD: Druhá skupina předmětů vyžaduje rozhodnutí úřadu.</a:t>
            </a:r>
          </a:p>
          <a:p/>
          <a:p>
            <a:r>
              <a:rPr lang="cs-CZ"/>
              <a:t>ZDROJE: Zákon č. 121/2000 Sb., autorský zákon, znění od 1. 7. 2025 – https://e-sbirka.gov.cz/sb/2000/121; Zákon č. 89/2012 Sb., občanský zákoník, znění od 1. 1. 2026 – https://e-sbirka.gov.cz/sb/2012/89;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12 a 13 (doba ochrany nezapsaného a zapsaného průmyslového vzoru EU), čl. 14 odst. 3 (vzor vytvořený zaměstnancem) – https://eur-lex.europa.eu/legal-content/CS/TXT/?uri=CELEX:32026R0715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U průmyslových práv ochrana nevzniká vytvořením, ale rozhodnutím Úřadu průmyslového vlastnictví (případně EUIPO nebo Evropského patentového úřadu) na základě přihlášky. Patent: účinky nastávají ode dne oznámení o udělení ve Věstníku ÚPV (§ 11 odst. 2 ZV) a patent platí 20 let od podání přihlášky (§ 21 odst. 1 ZV); před udělením probíhá věcný průzkum. Užitný vzor, tzv. malý patent, se zapisuje bez věcného průzkumu novosti a platí 4 roky s možností dvojího prodloužení o 3 roky (§ 15 zákona č. 478/1992 Sb.). Zapsaný průmyslový vzor: ochrana trvá 5 let od podání přihlášky a lze ji obnovovat až na 25 let (§ 11 ZPV). Ochranná známka: zápis platí 10 let od podání přihlášky a lze jej opakovaně obnovovat (§ 29 ZOZ). Pro pracovněprávní perspektivu je zásadní, že před zápisem existuje jen „právo na patent“ (§ 8 ZV), resp. „právo na průmyslový vzor“ (§ 12 ZPV): právo podat přihlášku a stát se majitelem. Právě toto právo přechází u podnikového vynálezu na zaměstnavatele. Druhý důsledek: podmínkou ochrany je novost. Vynález je nový, není-li součástí stavu techniky, tj. všeho, k čemu byl přede dnem práva přednosti umožněn přístup veřejnosti (§ 5 odst. 1 a 2 ZV); obdobně u průmyslového vzoru (§ 4 ZPV). Zveřejnění vlastního řešení před podáním přihlášky – článek, konference, prezentace zákazníkovi bez dohody o mlčenlivosti – ochranu zmaří. Proto zákon ukládá zaměstnanci i zaměstnavateli v době rozhodování mlčenlivost (§ 9 odst. 3 ZV).</a:t>
            </a:r>
          </a:p>
          <a:p/>
          <a:p>
            <a:r>
              <a:rPr lang="cs-CZ"/>
              <a:t>UPOZORNĚNÍ: Ochranná lhůta (grace period) je u vynálezů v ČR jen šestiměsíční a jen pro zveřejnění plynoucí ze zřejmého zneužití vůči přihlašovateli nebo z vystavení na úřední výstavě (§ 5 odst. 5 ZV); u průmyslových vzorů je širší (§ 6 odst. 2 ZPV). Národní práva platí jen v ČR; evropské a unijní systémy probereme v lekcích 6, 7 a 9. Rozhodnutí ÚPV je správním rozhodnutím – lze podat rozklad a následně správní žalobu (lekce 8).</a:t>
            </a:r>
          </a:p>
          <a:p/>
          <a:p>
            <a:r>
              <a:rPr lang="cs-CZ"/>
              <a:t>PŘECHOD: Proč na způsobu vzniku tolik záleží právě v pracovním vztahu?</a:t>
            </a:r>
          </a:p>
          <a:p/>
          <a:p>
            <a:r>
              <a:rPr lang="cs-CZ"/>
              <a:t>ZDROJE: Zákon č. 527/1990 Sb., o vynálezech a zlepšovacích návrzích, znění od 1. 2. 2022 – https://e-sbirka.gov.cz/sb/1990/527; Zákon č. 478/1992 Sb., o užitných vzorech, znění od 1. 2. 2022 – https://e-sbirka.gov.cz/sb/1992/478; Zákon č. 207/2000 Sb., o ochraně průmyslových vzorů, znění od 1. 2. 2022 – https://e-sbirka.gov.cz/sb/2000/207; Zákon č. 441/2003 Sb., o ochranných známkách, znění od 1. 2. 2022 – https://e-sbirka.gov.cz/sb/2003/441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Schéma ukazuje logiku, kterou budeme používat v každé další lekci. Levá větev, neformální vznik: právo vzniklo u tvůrce v okamžiku vytvoření. Zákon proto musí stanovit, že výkon majetkových práv náleží zaměstnavateli (§ 58 odst. 1 AZ); osobnostní práva autora zůstávají nedotčena (§ 58 odst. 4 AZ); zaměstnanec nemá oznamovací povinnost a neběží žádná lhůta – režim nastupuje automaticky, jakmile je dílo vytvořeno ke splnění povinností. Pravá větev, registrační vznik: u původce vzniká právo na patent nebo na průmyslový vzor; to ze zákona přechází na zaměstnavatele (§ 9 odst. 1 ZV; § 13 odst. 1 ZPV), ale zákon staví procesní pojistky: původce musí zaměstnavatele neprodleně písemně vyrozumět a předat podklady (§ 9 odst. 2 ZV), zaměstnavatel musí právo uplatnit do tří měsíců, jinak přechází zpět na původce (§ 9 odst. 3 ZV), a po uplatnění vzniká původci právo na přiměřenou odměnu (§ 9 odst. 4 ZV). Přihlášku podává a majitelem se stává zaměstnavatel. Spodní pruh, žádná ochrana: nápady, postupy, data a rutinní výsledky; zde má zaměstnavatel jen nástroje pracovního a smluvního práva – mlčenlivost, § 301 a § 310 ZP, obchodní tajemství.</a:t>
            </a:r>
          </a:p>
          <a:p/>
          <a:p>
            <a:r>
              <a:rPr lang="cs-CZ"/>
              <a:t>UPOZORNĚNÍ: Schéma je zjednodušené: neřeší dohody o pracích konaných mimo pracovní poměr, služební poměr, spolupůvodce ani smluvní odchylky („není-li sjednáno jinak“). U ochranných známek se schéma nepoužije vůbec – známka „nevzniká“ u zaměstnance, ale zápisem pro přihlašovatele.</a:t>
            </a:r>
          </a:p>
          <a:p/>
          <a:p>
            <a:r>
              <a:rPr lang="cs-CZ"/>
              <a:t>OTÁZKA PRO STUDENTY: „Ve které větvi hrozí zaměstnavateli, že o právo přijde vlastní nečinností?“ OČEKÁVANÁ ODPOVĚĎ: V pravé – marným uplynutím tříměsíční lhůty. TYPICKÁ CHYBA: „u díla musí zaměstnavatel také něco uplatnit“.</a:t>
            </a:r>
          </a:p>
          <a:p/>
          <a:p>
            <a:r>
              <a:rPr lang="cs-CZ"/>
              <a:t>PŘECHOD: Abychom mluvili přesně, potřebujeme terminologii.</a:t>
            </a:r>
          </a:p>
          <a:p/>
          <a:p>
            <a:r>
              <a:rPr lang="cs-CZ"/>
              <a:t>ZDROJE: Zákon č. 121/2000 Sb., autorský zákon, znění od 1. 7. 2025 – https://e-sbirka.gov.cz/sb/2000/121; Zákon č. 527/1990 Sb., o vynálezech a zlepšovacích návrzích, znění od 1. 2. 2022 – https://e-sbirka.gov.cz/sb/1990/527; Zákon č. 207/2000 Sb., o ochraně průmyslových vzorů, znění od 1. 2. 2022 – https://e-sbirka.gov.cz/sb/2000/207; Zákon č. 262/2006 Sb., zákoník práce, znění od 29. 8. 2026 – https://e-sbirka.gov.cz/sb/2006/262; Zákon č. 89/2012 Sb., občanský zákoník, znění od 1. 1. 2026 – https://e-sbirka.gov.cz/sb/2012/89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Terminologie je v této oblasti zrádná, protože běžný jazyk říká „vlastník“ o všem. Autorem je vždy fyzická osoba, která dílo vytvořila (§ 5 odst. 1 AZ); právnická osoba autorem být nemůže – může být jen vykonavatelem majetkových práv (§ 58 AZ) nebo nabyvatelem licence. Původcem vynálezu je ten, kdo jej vytvořil vlastní tvůrčí prací (§ 8 odst. 2 ZV); obdobně původce průmyslového vzoru (§ 2 písm. d) ZPV) a užitného vzoru (§ 6 odst. 2 zákona č. 478/1992 Sb.). Pořizovatelem databáze je naproti tomu fyzická nebo právnická osoba, která databázi na svou odpovědnost pořídí, nebo pro kterou tak z jejího podnětu učiní jiná osoba (§ 89 AZ) – proto bývá pořizovatelem přímo zaměstnavatel. Vykonavatelem majetkových práv je zaměstnavatel u zaměstnaneckého díla; autorem zůstává zaměstnanec. Přihlašovatelem je ten, kdo má právo na patent či na průmyslový vzor a podá přihlášku; po zápisu se stává majitelem patentu (§ 11 ZV), vlastníkem zapsaného průmyslového vzoru (§ 19 ZPV) nebo vlastníkem ochranné známky (§ 8 ZOZ). Vlastníkem obchodního tajemství je ten, kdo zajišťuje utajení skutečností souvisejících s jeho závodem (§ 504 OZ).</a:t>
            </a:r>
          </a:p>
          <a:p/>
          <a:p>
            <a:r>
              <a:rPr lang="cs-CZ"/>
              <a:t>PŘÍKLAD Z JUDIKATURY: Nejvyšší soud, rozsudek ze dne 29. 11. 2012, sp. zn. 30 Cdo 725/2012: architektonická studie a otázka, zda ji může jako kolektivní dílo (§ 59 AZ) uplatňovat společnost, pod jejímž jménem byla zveřejněna. Nejvyšší soud zdůraznil, že režim, který přenáší výkon práv z autorů na právnickou osobu, „znamená zásadní zásah do majetkových zájmů autora“, a proto musí být jeho zákonné podmínky skutečně naplněny (právně relevantní podnět, vedení tvorby, uvedení díla pod jménem této osoby); zákon chrání autora jako slabší stranu. Pro náš předmět to znamená: přiřazení práv zaměstnavateli není samozřejmost, ale zákonná výjimka, jejíž podmínky se prokazují.</a:t>
            </a:r>
          </a:p>
          <a:p/>
          <a:p>
            <a:r>
              <a:rPr lang="cs-CZ"/>
              <a:t>METODIKA: Terminologii vyžadujte důsledně i v diskusi – „firma je vlastníkem programu“ je nepřesné; správně „zaměstnavatel vykonává majetková práva k programu“.</a:t>
            </a:r>
          </a:p>
          <a:p/>
          <a:p>
            <a:r>
              <a:rPr lang="cs-CZ"/>
              <a:t>PŘECHOD: Vraťme se k úvodním situacím – nyní s pojmy, které k jejich řešení potřebujeme.</a:t>
            </a:r>
          </a:p>
          <a:p/>
          <a:p>
            <a:r>
              <a:rPr lang="cs-CZ"/>
              <a:t>ZDROJE: Zákon č. 121/2000 Sb., autorský zákon, znění od 1. 7. 2025 – https://e-sbirka.gov.cz/sb/2000/121; Zákon č. 527/1990 Sb., o vynálezech a zlepšovacích návrzích, znění od 1. 2. 2022 – https://e-sbirka.gov.cz/sb/1990/527; Zákon č. 478/1992 Sb., o užitných vzorech, znění od 1. 2. 2022 – https://e-sbirka.gov.cz/sb/1992/478; Zákon č. 207/2000 Sb., o ochraně průmyslových vzorů, znění od 1. 2. 2022 – https://e-sbirka.gov.cz/sb/2000/207; Zákon č. 441/2003 Sb., o ochranných známkách, znění od 1. 2. 2022 – https://e-sbirka.gov.cz/sb/2003/441; Zákon č. 89/2012 Sb., občanský zákoník, znění od 1. 1. 2026 – https://e-sbirka.gov.cz/sb/2012/89; Nejvyšší soud, rozsudek ze dne 29. 11. 2012, sp. zn. 30 Cdo 725/2012, ECLI:CZ:NS:2012:30.CDO.725.2012.1 – https://rozhodnuti.nsoud.cz/ (vyhledání podle sp. zn.)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4; nechte studenty hlasovat znovu a porovnejte poměry. Veďte je čtyřmi otázkami na snímku: je výstup předmětem ochrany, kdo je nositelem nebo vykonavatelem práv, je zamýšlené jednání užitím statku a jaké další povinnosti (mlčenlivost, § 301 ZP, obchodní tajemství) hrají roli.</a:t>
            </a:r>
          </a:p>
          <a:p/>
          <a:p>
            <a:r>
              <a:rPr lang="cs-CZ"/>
              <a:t>ŘEŠENÍ: Designérka – autorství ano; vystavení v portfoliu na webu nebo sociálních sítích je užitím díla (sdělování veřejnosti, § 18 AZ), k němuž vykonává práva zaměstnavatel (§ 58 odst. 1 AZ); potřebuje souhlas nebo ujednání; zvyklost v oboru souhlas nenahrazuje; doporučte sjednat „portfoliovou doložku“ (lekce 4). Programátor – zkopírování a zveřejnění kódu je zásahem do práv vykonávaných zaměstnavatelem (§ 58, § 12 AZ), porušením obchodního tajemství (§ 2985 OZ) a § 301 písm. d) ZP; při zásahu nikoli nepatrném přichází v úvahu § 270 TZ; samotné odnesení kopie je porušením § 301 písm. d) ZP bez ohledu na autorství. Výzkumnice – laboratorní deník je věcí zaměstnavatele (§ 301 písm. d), § 316 ZP), jeho obsah je know-how, případně obchodním tajemstvím; nedokončenou zprávu smí zaměstnavatel dokončit (§ 58 odst. 5 AZ); vlastní znalosti a zkušenosti si však odnáší „v hlavě“ – meze stanoví konkurenční doložka (§ 310 ZP) a obchodní tajemství. Marketingový specialista – krátká slovní spojení zpravidla nesplňují jedinečnost či původnost (Infopaq připouští ochranu i krátkých částí, jsou-li vlastním duševním výtvorem autora – posuzuje se individuálně); název kampaně může být zapsán jako ochranná známka zaměstnavatele (§ 8 ZOZ) nebo chráněn proti nekalé soutěži (§ 2976 OZ); užívat smí jen to, co není chráněno ani utajeno.</a:t>
            </a:r>
          </a:p>
          <a:p/>
          <a:p>
            <a:r>
              <a:rPr lang="cs-CZ"/>
              <a:t>OTÁZKA K DISKUSI: „Změnilo se vaše hlasování? Proč?“ OČEKÁVANÝ POSUN: u designérky (portfolio není samozřejmost) a u marketingového specialisty (slogan často nechráněn, název však chráněn známkou).</a:t>
            </a:r>
          </a:p>
          <a:p/>
          <a:p>
            <a:r>
              <a:rPr lang="cs-CZ"/>
              <a:t>ZÁVĚR: Samostudium a přípravu na lekci 2 uvádí rámeček na snímku; stav pramenů, citace a literatura následují.</a:t>
            </a:r>
          </a:p>
          <a:p/>
          <a:p>
            <a:r>
              <a:rPr lang="cs-CZ"/>
              <a:t>ZDROJE: Zákon č. 121/2000 Sb., autorský zákon, znění od 1. 7. 2025 – https://e-sbirka.gov.cz/sb/2000/121; Zákon č. 89/2012 Sb., občanský zákoník, znění od 1. 1. 2026 – https://e-sbirka.gov.cz/sb/2012/89; Zákon č. 262/2006 Sb., zákoník práce, znění od 29. 8. 2026 – https://e-sbirka.gov.cz/sb/2006/262; Zákon č. 40/2009 Sb., trestní zákoník, znění od 1. 1. 2026 – https://e-sbirka.gov.cz/sb/2009/40; Zákon č. 441/2003 Sb., o ochranných známkách, znění od 1. 2. 2022 – https://e-sbirka.gov.cz/sb/2003/441; SDEU, rozsudek ze dne 16. 7. 2009, C-5/08, Infopaq International A/S v. Danske Dagblades Forening, ECLI:EU:C:2009:465, body 33–37 – https://eur-lex.europa.eu/legal-content/CS/TXT/?uri=CELEX:62008CJ0005</a:t>
            </a:r>
          </a:p>
          <a:p/>
          <a:p>
            <a:r>
              <a:rPr lang="cs-CZ"/>
              <a:t>K PRAMENŮM: Upozorněte na tři věci. Za prvé: předpisy jsou citovány ve znění účinném k 28. 9. 2026 (autorský zákon ve znění od 1. 7. 2025; zákoník práce ve znění od 29. 8. 2026; občanský zákoník od 1. 1. 2026; zákon o vynálezech, zákon o užitných vzorech, zákon o průmyslových vzorech a zákon o ochranných známkách ve znění od 1. 2. 2022) – při samostudiu používejte e-Sbírku, nikoli starší tištěná znění. Za druhé: literatura z charakteristiky předmětu (Jakl 2017, Srstka 2019) je výchozí četbou pro pojmy a systematiku, nikoli aktuálním komentářem právního stavu – obě vydání předcházejí novelám autorského zákona z let 2023 a 2025 i reformě ochrany designu v EU z roku 2024. Za třetí: na příští lekci si přečtěte uvedená ustanovení zákoníku práce, § 58 AZ a § 9 a 10 ZV.</a:t>
            </a:r>
          </a:p>
          <a:p/>
          <a:p>
            <a:r>
              <a:rPr lang="cs-CZ"/>
              <a:t>ZKRATKY UŽITÉ NA SNÍMCÍCH: AZ – zákon č. 121/2000 Sb., autorský zákon; ZV – zákon č. 527/1990 Sb., o vynálezech a zlepšovacích návrzích; ZPV – zákon č. 207/2000 Sb., o ochraně průmyslových vzorů; ZOZ – zákon č. 441/2003 Sb., o ochranných známkách; OZ – zákon č. 89/2012 Sb., občanský zákoník; ZP – zákon č. 262/2006 Sb., zákoník práce; LZPS – Listina základních práv a svobod (č. 2/1993 Sb.); ÚPV – Úřad průmyslového vlastnictví; EPO – Evropský patentový úřad; DV – duševní vlastnictví; AI – umělá inteligence; TRIPS – Dohoda o obchodních aspektech práv k duševnímu vlastnictví; MS Praha – Městský soud v Praze.</a:t>
            </a:r>
          </a:p>
          <a:p/>
          <a:p>
            <a:r>
              <a:rPr lang="cs-CZ"/>
              <a:t>ÚPLNÉ CITACE JUDIKATURY SDEU A EPO:</a:t>
            </a:r>
          </a:p>
          <a:p>
            <a:r>
              <a:rPr lang="cs-CZ"/>
              <a:t>– SDEU, rozsudek ze dne 16. 7. 2009, C-5/08, Infopaq International A/S v. Danske Dagblades Forening, ECLI:EU:C:2009:465, body 33–37 – https://eur-lex.europa.eu/legal-content/CS/TXT/?uri=CELEX:62008CJ0005</a:t>
            </a:r>
          </a:p>
          <a:p/>
          <a:p>
            <a:r>
              <a:rPr lang="cs-CZ"/>
              <a:t>LITERATURA K SAMOSTUDIU:</a:t>
            </a:r>
          </a:p>
          <a:p>
            <a:r>
              <a:rPr lang="cs-CZ"/>
              <a:t>– JAKL, L. Duševní vlastnictví a jeho právní ochrana. 2. vyd. Praha: Metropolitan University Prague Press, 2017. ISBN 978-80-87956-50-2.</a:t>
            </a:r>
          </a:p>
          <a:p>
            <a:r>
              <a:rPr lang="cs-CZ"/>
              <a:t>– SRSTKA, J. a kol. Autorské právo a práva související. Vysokoškolská učebnice. 2. vyd. Praha: Leges, 2019. ISBN 978-80-7502-386-5.</a:t>
            </a:r>
          </a:p>
          <a:p>
            <a:r>
              <a:rPr lang="cs-CZ"/>
              <a:t>– TELEC, I. Pojmové znaky duševního vlastnictví. Praha: C. H. Beck, 2012.</a:t>
            </a:r>
          </a:p>
          <a:p>
            <a:r>
              <a:rPr lang="cs-CZ"/>
              <a:t>– KOUKAL, P. Autorské právo, public domain a lidská práva. Brno: Masarykova univerzita, 2019.</a:t>
            </a:r>
          </a:p>
          <a:p>
            <a:r>
              <a:rPr lang="cs-CZ"/>
              <a:t>– MYŠKA, M. Veřejné licence. Brno: Masarykova univerzita, 2014.</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1 · Úvod do ochrany předmětů duševního vlastnictví se zřetelem ke způsobu jejich vzniku</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Přehled cyklu: 12 lekcí, jedna perspektiva</a:t>
            </a:r>
          </a:p>
        </p:txBody>
      </p:sp>
      <p:sp>
        <p:nvSpPr>
          <p:cNvPr id="3" name="Content Placeholder 2"/>
          <p:cNvSpPr>
            <a:spLocks noGrp="1"/>
          </p:cNvSpPr>
          <p:nvPr>
            <p:ph idx="1" sz="half"/>
          </p:nvPr>
        </p:nvSpPr>
        <p:spPr/>
        <p:txBody>
          <a:bodyPr wrap="square"/>
          <a:lstStyle/>
          <a:p>
            <a:pPr/>
            <a:r>
              <a:rPr lang="cs-CZ"/>
              <a:t>Základ a jednotlivé předměty</a:t>
            </a:r>
          </a:p>
          <a:p>
            <a:pPr lvl="2"/>
            <a:r>
              <a:rPr sz="1400" b="1" lang="cs-CZ"/>
              <a:t>1 Úvod: předměty DV a způsob jejich vzniku (dnes)</a:t>
            </a:r>
          </a:p>
          <a:p>
            <a:pPr lvl="2"/>
            <a:r>
              <a:rPr sz="1400" lang="cs-CZ"/>
              <a:t>2 Pracovní právo × systém ochrany DV: test „ke splnění povinností“</a:t>
            </a:r>
          </a:p>
          <a:p>
            <a:pPr lvl="2"/>
            <a:r>
              <a:rPr sz="1400" lang="cs-CZ"/>
              <a:t>3 Typologie předmětů DV a kumulace ochrany</a:t>
            </a:r>
          </a:p>
          <a:p>
            <a:pPr lvl="2"/>
            <a:r>
              <a:rPr sz="1400" lang="cs-CZ"/>
              <a:t>4 Autorská díla a zaměstnanecké dílo</a:t>
            </a:r>
          </a:p>
          <a:p>
            <a:pPr lvl="2"/>
            <a:r>
              <a:rPr sz="1400" lang="cs-CZ"/>
              <a:t>5 Počítačové programy, databáze, zaměstnanec jako uživatel</a:t>
            </a:r>
          </a:p>
          <a:p>
            <a:pPr lvl="2"/>
            <a:r>
              <a:rPr sz="1400" lang="cs-CZ"/>
              <a:t>6 Průmyslové vzory a design</a:t>
            </a:r>
          </a:p>
        </p:txBody>
      </p:sp>
      <p:sp>
        <p:nvSpPr>
          <p:cNvPr id="4" name="Content Placeholder 3"/>
          <p:cNvSpPr>
            <a:spLocks noGrp="1"/>
          </p:cNvSpPr>
          <p:nvPr>
            <p:ph idx="2" sz="half"/>
          </p:nvPr>
        </p:nvSpPr>
        <p:spPr/>
        <p:txBody>
          <a:bodyPr wrap="square"/>
          <a:lstStyle/>
          <a:p>
            <a:pPr/>
            <a:r>
              <a:rPr lang="cs-CZ"/>
              <a:t>Označení, vynálezy, mezinárodní rozměr, syntéza</a:t>
            </a:r>
          </a:p>
          <a:p>
            <a:pPr lvl="2"/>
            <a:r>
              <a:rPr sz="1400" lang="cs-CZ"/>
              <a:t>7 Ochranné známky a další označení</a:t>
            </a:r>
          </a:p>
          <a:p>
            <a:pPr lvl="2"/>
            <a:r>
              <a:rPr sz="1400" lang="cs-CZ"/>
              <a:t>8 Podnikové vynálezy v ČR a řízení před ÚPV</a:t>
            </a:r>
          </a:p>
          <a:p>
            <a:pPr lvl="2"/>
            <a:r>
              <a:rPr sz="1400" lang="cs-CZ"/>
              <a:t>9 Vynálezy v Evropě a řízení před EPO</a:t>
            </a:r>
          </a:p>
          <a:p>
            <a:pPr lvl="2"/>
            <a:r>
              <a:rPr sz="1400" lang="cs-CZ"/>
              <a:t>10 Zahraniční systémy a rozhodné právo</a:t>
            </a:r>
          </a:p>
          <a:p>
            <a:pPr lvl="2"/>
            <a:r>
              <a:rPr sz="1400" lang="cs-CZ"/>
              <a:t>11 Licencování duševního vlastnictví</a:t>
            </a:r>
          </a:p>
          <a:p>
            <a:pPr lvl="2"/>
            <a:r>
              <a:rPr sz="1400" lang="cs-CZ"/>
              <a:t>12 Souhrn, trendy, aktuální judikatura</a:t>
            </a:r>
          </a:p>
        </p:txBody>
      </p:sp>
      <p:sp>
        <p:nvSpPr>
          <p:cNvPr id="5"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6" name="Číslo snímku"/>
          <p:cNvSpPr>
            <a:spLocks noGrp="1"/>
          </p:cNvSpPr>
          <p:nvPr>
            <p:ph type="sldNum" sz="quarter" idx="12"/>
          </p:nvPr>
        </p:nvSpPr>
        <p:spPr/>
        <p:txBody>
          <a:bodyPr/>
          <a:lstStyle/>
          <a:p>
            <a:fld id="{CD8948E2-7862-4D31-9B4B-B97E018D95E2}"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co budete po 60 minutách umět</a:t>
            </a:r>
          </a:p>
        </p:txBody>
      </p:sp>
      <p:sp>
        <p:nvSpPr>
          <p:cNvPr id="3" name="Content Placeholder 2"/>
          <p:cNvSpPr>
            <a:spLocks noGrp="1"/>
          </p:cNvSpPr>
          <p:nvPr>
            <p:ph idx="1"/>
          </p:nvPr>
        </p:nvSpPr>
        <p:spPr/>
        <p:txBody>
          <a:bodyPr wrap="square"/>
          <a:lstStyle/>
          <a:p>
            <a:pPr/>
            <a:r>
              <a:rPr lang="cs-CZ"/>
              <a:t>Výsledky učení</a:t>
            </a:r>
          </a:p>
          <a:p>
            <a:pPr lvl="2"/>
            <a:r>
              <a:rPr b="1" lang="cs-CZ"/>
              <a:t>Vysvětlit</a:t>
            </a:r>
            <a:r>
              <a:rPr lang="cs-CZ"/>
              <a:t> rozdíl mezi výsledkem práce a předmětem právní ochrany</a:t>
            </a:r>
          </a:p>
          <a:p>
            <a:pPr lvl="2"/>
            <a:r>
              <a:rPr b="1" lang="cs-CZ"/>
              <a:t>Rozlišit</a:t>
            </a:r>
            <a:r>
              <a:rPr lang="cs-CZ"/>
              <a:t> neformální a registrační vznik ochrany a uvést, co z něj plyne pro zaměstnavatele i zaměstnance</a:t>
            </a:r>
          </a:p>
          <a:p>
            <a:pPr lvl="2"/>
            <a:r>
              <a:rPr b="1" lang="cs-CZ"/>
              <a:t>Správně používat</a:t>
            </a:r>
            <a:r>
              <a:rPr lang="cs-CZ"/>
              <a:t> pojmy autor, původce, pořizovatel, vykonavatel majetkových práv, přihlašovatel, vlastník</a:t>
            </a:r>
          </a:p>
          <a:p>
            <a:pPr lvl="2"/>
            <a:r>
              <a:rPr lang="cs-CZ" b="1"/>
              <a:t>Na modelových situacích určit</a:t>
            </a:r>
            <a:r>
              <a:rPr lang="cs-CZ"/>
              <a:t>, zda vznikl předmět ochrany a kdo je tvůrcem, nositelem nebo vykonavatelem práv</a:t>
            </a:r>
          </a:p>
          <a:p>
            <a:pPr lvl="1">
              <a:spcBef>
                <a:spcPts val="1400"/>
              </a:spcBef>
            </a:pPr>
            <a:r>
              <a:rPr sz="1500" lang="cs-CZ"/>
              <a:t>Dnes neřešíme: podrobný test „ke splnění povinností“ (L2), úplnou typologii (L3), řízení před ÚPV a EPO (L8–L9).</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6594F256-BA9B-4793-AD0B-16610E3038C7}"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co si mohu odnést?</a:t>
            </a:r>
          </a:p>
        </p:txBody>
      </p:sp>
      <p:sp>
        <p:nvSpPr>
          <p:cNvPr id="3" name="Content Placeholder 2"/>
          <p:cNvSpPr>
            <a:spLocks noGrp="1"/>
          </p:cNvSpPr>
          <p:nvPr>
            <p:ph idx="1"/>
          </p:nvPr>
        </p:nvSpPr>
        <p:spPr/>
        <p:txBody>
          <a:bodyPr wrap="square"/>
          <a:lstStyle/>
          <a:p>
            <a:pPr/>
            <a:r>
              <a:rPr lang="cs-CZ"/>
              <a:t>Čtyři odchody ze zaměstnání (modelové situace)</a:t>
            </a:r>
          </a:p>
          <a:p>
            <a:pPr lvl="2"/>
            <a:r>
              <a:rPr b="1" lang="cs-CZ"/>
              <a:t>Designérka</a:t>
            </a:r>
            <a:r>
              <a:rPr lang="cs-CZ"/>
              <a:t> vkládá do portfolia loga a obaly, které navrhla pro zaměstnavatele</a:t>
            </a:r>
          </a:p>
          <a:p>
            <a:pPr lvl="2"/>
            <a:r>
              <a:rPr b="1" lang="cs-CZ"/>
              <a:t>Programátor</a:t>
            </a:r>
            <a:r>
              <a:rPr lang="cs-CZ"/>
              <a:t> si zkopíruje „svůj“ zdrojový kód a chce jej zveřejnit</a:t>
            </a:r>
          </a:p>
          <a:p>
            <a:pPr lvl="2"/>
            <a:r>
              <a:rPr b="1" lang="cs-CZ"/>
              <a:t>Výzkumnice</a:t>
            </a:r>
            <a:r>
              <a:rPr lang="cs-CZ"/>
              <a:t> si odnáší laboratorní deník s výsledky nedokončeného projektu</a:t>
            </a:r>
          </a:p>
          <a:p>
            <a:pPr lvl="2"/>
            <a:r>
              <a:rPr b="1" lang="cs-CZ"/>
              <a:t>Marketingový specialista</a:t>
            </a:r>
            <a:r>
              <a:rPr lang="cs-CZ"/>
              <a:t> chce dál užívat slogan a název kampaně, které vymyslel</a:t>
            </a:r>
          </a:p>
          <a:p>
            <a:pPr lvl="1">
              <a:spcBef>
                <a:spcPts val="1400"/>
              </a:spcBef>
            </a:pPr>
            <a:r>
              <a:rPr sz="1700" b="1" lang="cs-CZ"/>
              <a:t>Kdo z nich jedná po právu? Hlasujte – k situacím se vrátíme na konci lekce.</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74D36E51-2EC7-4D0B-A278-2379DA3A920E}"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je duševní vlastnictví</a:t>
            </a:r>
          </a:p>
        </p:txBody>
      </p:sp>
      <p:sp>
        <p:nvSpPr>
          <p:cNvPr id="3" name="Content Placeholder 2"/>
          <p:cNvSpPr>
            <a:spLocks noGrp="1"/>
          </p:cNvSpPr>
          <p:nvPr>
            <p:ph idx="1"/>
          </p:nvPr>
        </p:nvSpPr>
        <p:spPr/>
        <p:txBody>
          <a:bodyPr wrap="square"/>
          <a:lstStyle/>
          <a:p>
            <a:pPr/>
            <a:r>
              <a:rPr lang="cs-CZ"/>
              <a:t>Co se skrývá pod souhrnným označením „duševní vlastnictví“</a:t>
            </a:r>
          </a:p>
          <a:p>
            <a:pPr lvl="2"/>
            <a:r>
              <a:rPr b="1" lang="cs-CZ"/>
              <a:t>Předmět:</a:t>
            </a:r>
            <a:r>
              <a:rPr lang="cs-CZ"/>
              <a:t> nehmotný statek (dílo, vynález, označení, databáze…), nikoli jeho hmotný nosič</a:t>
            </a:r>
          </a:p>
          <a:p>
            <a:pPr lvl="2"/>
            <a:r>
              <a:rPr b="1" lang="cs-CZ"/>
              <a:t>Vlastnost:</a:t>
            </a:r>
            <a:r>
              <a:rPr lang="cs-CZ"/>
              <a:t> statek může užívat neomezený počet osob současně a užitím se nespotřebuje – bez práva by jej nešlo ovládat</a:t>
            </a:r>
          </a:p>
          <a:p>
            <a:pPr lvl="2"/>
            <a:r>
              <a:rPr b="1" lang="cs-CZ"/>
              <a:t>Právo:</a:t>
            </a:r>
            <a:r>
              <a:rPr lang="cs-CZ"/>
              <a:t> zákon přiznává určené osobě výlučné právo statek užít a nakládat s ním (čl. 34 odst. 1 LZPS; § 496 odst. 2 OZ)</a:t>
            </a:r>
          </a:p>
          <a:p>
            <a:pPr lvl="2"/>
            <a:r>
              <a:rPr lang="cs-CZ" b="1"/>
              <a:t>Prameny:</a:t>
            </a:r>
            <a:r>
              <a:rPr lang="cs-CZ"/>
              <a:t> české zákony, právo EU, mezinárodní smlouvy (Bernská a Pařížská úmluva, TRIPS) – přehled zákonů podle větví v L3</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814CB77E-19D3-4102-A208-5BFE1D9C993A}"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Výsledek práce ≠ předmět právní ochrany</a:t>
            </a:r>
          </a:p>
        </p:txBody>
      </p:sp>
      <p:sp>
        <p:nvSpPr>
          <p:cNvPr id="3" name="Content Placeholder 2"/>
          <p:cNvSpPr>
            <a:spLocks noGrp="1"/>
          </p:cNvSpPr>
          <p:nvPr>
            <p:ph idx="1"/>
          </p:nvPr>
        </p:nvSpPr>
        <p:spPr/>
        <p:txBody>
          <a:bodyPr wrap="square"/>
          <a:lstStyle/>
          <a:p>
            <a:pPr/>
            <a:r>
              <a:rPr lang="cs-CZ"/>
              <a:t>Chráněn je jen výsledek, který splňuje zákonné znaky</a:t>
            </a:r>
          </a:p>
          <a:p>
            <a:pPr lvl="2"/>
            <a:r>
              <a:rPr sz="1600" b="1" lang="cs-CZ"/>
              <a:t>Autorské dílo:</a:t>
            </a:r>
            <a:r>
              <a:rPr sz="1600" lang="cs-CZ"/>
              <a:t> jedinečný výsledek tvůrčí činnosti, objektivně vyjádřený (§ 2 odst. 1 AZ); program, fotografie, databáze – „původnost“ (§ 2 odst. 2 AZ)</a:t>
            </a:r>
          </a:p>
          <a:p>
            <a:pPr lvl="2"/>
            <a:r>
              <a:rPr sz="1600" b="1" lang="cs-CZ"/>
              <a:t>Vynález:</a:t>
            </a:r>
            <a:r>
              <a:rPr sz="1600" lang="cs-CZ"/>
              <a:t> nový, výsledek vynálezecké činnosti, průmyslově využitelný (§ 3 odst. 1 ZV)</a:t>
            </a:r>
          </a:p>
          <a:p>
            <a:pPr lvl="2"/>
            <a:r>
              <a:rPr sz="1600" b="1" lang="cs-CZ"/>
              <a:t>Průmyslový vzor:</a:t>
            </a:r>
            <a:r>
              <a:rPr sz="1600" lang="cs-CZ"/>
              <a:t> novost a individuální povaha (§ 3 odst. 1 ZPV); </a:t>
            </a:r>
            <a:r>
              <a:rPr sz="1600" b="1" lang="cs-CZ"/>
              <a:t>ochranná známka:</a:t>
            </a:r>
            <a:r>
              <a:rPr sz="1600" lang="cs-CZ"/>
              <a:t> rozlišovací způsobilost (§ 1a ZOZ)</a:t>
            </a:r>
          </a:p>
          <a:p>
            <a:pPr lvl="2"/>
            <a:r>
              <a:rPr sz="1600" lang="cs-CZ" b="1"/>
              <a:t>Chráněno není:</a:t>
            </a:r>
            <a:r>
              <a:rPr sz="1600" lang="cs-CZ"/>
              <a:t> myšlenka, postup, metoda, údaj sám o sobě (§ 2 odst. 6 AZ), objev, vědecká teorie a matematická metoda (§ 3 odst. 2 ZV) ani výstup AI bez tvůrčího vkladu člověka (MS Praha 10 C 13/2023)</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5CF4BADB-F268-4B01-9F1F-BB6B18EDEF0C}"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Tři vrstvy: nosič, nehmotný statek, právo</a:t>
            </a:r>
          </a:p>
        </p:txBody>
      </p:sp>
      <p:sp>
        <p:nvSpPr>
          <p:cNvPr id="3"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4" name="Číslo snímku"/>
          <p:cNvSpPr>
            <a:spLocks noGrp="1"/>
          </p:cNvSpPr>
          <p:nvPr>
            <p:ph type="sldNum" sz="quarter" idx="12"/>
          </p:nvPr>
        </p:nvSpPr>
        <p:spPr/>
        <p:txBody>
          <a:bodyPr/>
          <a:lstStyle/>
          <a:p>
            <a:fld id="{E88C99F8-54AA-473E-865C-1194F7E705CD}"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
        <p:nvSpPr>
          <p:cNvPr id="6" name="Blok"/>
          <p:cNvSpPr/>
          <p:nvPr/>
        </p:nvSpPr>
        <p:spPr>
          <a:xfrm>
            <a:off x="649224" y="1874519"/>
            <a:ext cx="3291840" cy="9144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1 · Hmotný nosič</a:t>
            </a:r>
          </a:p>
          <a:p>
            <a:pPr algn="ctr"/>
            <a:r>
              <a:rPr sz="1400" lang="cs-CZ">
                <a:solidFill>
                  <a:srgbClr val="FFFFFF"/>
                </a:solidFill>
              </a:rPr>
              <a:t>notebook, výkres, prototyp, soubor na disku</a:t>
            </a:r>
          </a:p>
        </p:txBody>
      </p:sp>
      <p:sp>
        <p:nvSpPr>
          <p:cNvPr id="7" name="Blok"/>
          <p:cNvSpPr/>
          <p:nvPr/>
        </p:nvSpPr>
        <p:spPr>
          <a:xfrm>
            <a:off x="649224" y="2971800"/>
            <a:ext cx="3291840" cy="14173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Věc – vlastnické právo, zpravidla zaměstnavatele. Zaměstnanec ji bez souhlasu nesmí užívat pro osobní potřebu (§ 316 odst. 1 ZP).</a:t>
            </a:r>
          </a:p>
        </p:txBody>
      </p:sp>
      <p:sp>
        <p:nvSpPr>
          <p:cNvPr id="8" name="Šipka"/>
          <p:cNvSpPr/>
          <p:nvPr/>
        </p:nvSpPr>
        <p:spPr>
          <a:xfrm>
            <a:off x="4014216" y="2148840"/>
            <a:ext cx="27432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Blok"/>
          <p:cNvSpPr/>
          <p:nvPr/>
        </p:nvSpPr>
        <p:spPr>
          <a:xfrm>
            <a:off x="4352544" y="1874519"/>
            <a:ext cx="3291840" cy="9144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2 · Nehmotný statek</a:t>
            </a:r>
          </a:p>
          <a:p>
            <a:pPr algn="ctr"/>
            <a:r>
              <a:rPr sz="1400" lang="cs-CZ">
                <a:solidFill>
                  <a:srgbClr val="FFFFFF"/>
                </a:solidFill>
              </a:rPr>
              <a:t>kód, design, technické řešení, data</a:t>
            </a:r>
          </a:p>
        </p:txBody>
      </p:sp>
      <p:sp>
        <p:nvSpPr>
          <p:cNvPr id="10" name="Blok"/>
          <p:cNvSpPr/>
          <p:nvPr/>
        </p:nvSpPr>
        <p:spPr>
          <a:xfrm>
            <a:off x="4352544" y="2971800"/>
            <a:ext cx="3291840" cy="14173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Předmětem ochrany je jen se zákonnými znaky (předchozí snímek); jinak zůstává nápadem, postupem, daty.</a:t>
            </a:r>
          </a:p>
        </p:txBody>
      </p:sp>
      <p:sp>
        <p:nvSpPr>
          <p:cNvPr id="11" name="Šipka"/>
          <p:cNvSpPr/>
          <p:nvPr/>
        </p:nvSpPr>
        <p:spPr>
          <a:xfrm>
            <a:off x="7717536" y="2148840"/>
            <a:ext cx="27432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Blok"/>
          <p:cNvSpPr/>
          <p:nvPr/>
        </p:nvSpPr>
        <p:spPr>
          <a:xfrm>
            <a:off x="8055864" y="1874519"/>
            <a:ext cx="3291840" cy="9144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3 · Právo k nehmotnému statku</a:t>
            </a:r>
          </a:p>
          <a:p>
            <a:pPr algn="ctr"/>
            <a:r>
              <a:rPr sz="1400" lang="cs-CZ">
                <a:solidFill>
                  <a:srgbClr val="FFFFFF"/>
                </a:solidFill>
              </a:rPr>
              <a:t>autorské právo, patent, známka</a:t>
            </a:r>
          </a:p>
        </p:txBody>
      </p:sp>
      <p:sp>
        <p:nvSpPr>
          <p:cNvPr id="13" name="Blok"/>
          <p:cNvSpPr/>
          <p:nvPr/>
        </p:nvSpPr>
        <p:spPr>
          <a:xfrm>
            <a:off x="8055864" y="2971800"/>
            <a:ext cx="3291840" cy="14173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Kdo je nositelem nebo vykonavatelem? Tvůrce (fyzická osoba) × zaměstnavatel × nabyvatel licence × vlastník po zápisu.</a:t>
            </a:r>
          </a:p>
        </p:txBody>
      </p:sp>
      <p:sp>
        <p:nvSpPr>
          <p:cNvPr id="14" name="Text"/>
          <p:cNvSpPr txBox="1"/>
          <p:nvPr/>
        </p:nvSpPr>
        <p:spPr>
          <a:xfrm>
            <a:off x="649224" y="4709160"/>
            <a:ext cx="10698480" cy="822960"/>
          </a:xfrm>
          <a:prstGeom prst="rect">
            <a:avLst/>
          </a:prstGeom>
          <a:noFill/>
        </p:spPr>
        <p:txBody>
          <a:bodyPr wrap="square" lIns="0" rIns="0" tIns="0" bIns="0">
            <a:spAutoFit/>
          </a:bodyPr>
          <a:lstStyle/>
          <a:p>
            <a:pPr algn="l"/>
            <a:r>
              <a:rPr sz="1400" lang="cs-CZ">
                <a:solidFill>
                  <a:srgbClr val="50386F"/>
                </a:solidFill>
              </a:rPr>
              <a:t>Vlastnictví nosiče nezakládá oprávnění dílo užít (§ 9 odst. 3 AZ); zničením nosiče právo k dílu nezaniká (§ 9 odst. 2 AZ).</a:t>
            </a:r>
          </a:p>
          <a:p>
            <a:pPr algn="l"/>
            <a:r>
              <a:rPr sz="1400" lang="cs-CZ">
                <a:solidFill>
                  <a:srgbClr val="50386F"/>
                </a:solidFill>
              </a:rPr>
              <a:t>Otázky lekce 2 (pracovní vztah) se týkají vrstev 1 a 3, otázky lekce 3 (typologie) vrstvy 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Neformální vznik: okamžikem vytvoření</a:t>
            </a:r>
          </a:p>
        </p:txBody>
      </p:sp>
      <p:sp>
        <p:nvSpPr>
          <p:cNvPr id="3" name="Content Placeholder 2"/>
          <p:cNvSpPr>
            <a:spLocks noGrp="1"/>
          </p:cNvSpPr>
          <p:nvPr>
            <p:ph idx="1"/>
          </p:nvPr>
        </p:nvSpPr>
        <p:spPr/>
        <p:txBody>
          <a:bodyPr wrap="square"/>
          <a:lstStyle/>
          <a:p>
            <a:pPr/>
            <a:r>
              <a:rPr lang="cs-CZ"/>
              <a:t>Bez registrace, bez úřadu, bez poplatku</a:t>
            </a:r>
          </a:p>
          <a:p>
            <a:pPr lvl="2"/>
            <a:r>
              <a:rPr sz="1600" b="1" lang="cs-CZ"/>
              <a:t>Autorské dílo:</a:t>
            </a:r>
            <a:r>
              <a:rPr sz="1600" lang="cs-CZ"/>
              <a:t> právo vzniká vyjádřením díla v objektivně vnímatelné podobě (§ 9 odst. 1 AZ); trvá 70 let po smrti autora (§ 27 odst. 1 AZ)</a:t>
            </a:r>
          </a:p>
          <a:p>
            <a:pPr lvl="2"/>
            <a:r>
              <a:rPr sz="1600" b="1" lang="cs-CZ"/>
              <a:t>Databáze – zvláštní právo pořizovatele:</a:t>
            </a:r>
            <a:r>
              <a:rPr sz="1600" lang="cs-CZ"/>
              <a:t> podstatný vklad do pořízení, ověření nebo předvedení obsahu (§ 88a AZ); 15 let (§ 93 AZ)</a:t>
            </a:r>
          </a:p>
          <a:p>
            <a:pPr lvl="2"/>
            <a:r>
              <a:rPr sz="1600" b="1" lang="cs-CZ"/>
              <a:t>Obchodní tajemství:</a:t>
            </a:r>
            <a:r>
              <a:rPr sz="1600" lang="cs-CZ"/>
              <a:t> trvá, dokud jsou naplněny znaky včetně utajení (§ 504 OZ); </a:t>
            </a:r>
            <a:r>
              <a:rPr sz="1600" b="1" lang="cs-CZ"/>
              <a:t>nezapsaný průmyslový vzor EU:</a:t>
            </a:r>
            <a:r>
              <a:rPr sz="1600" lang="cs-CZ"/>
              <a:t> 3 roky od zpřístupnění (čl. 12 nař. (EU) 2026/715)</a:t>
            </a:r>
          </a:p>
          <a:p>
            <a:pPr lvl="2"/>
            <a:r>
              <a:rPr sz="1600" lang="cs-CZ" b="1"/>
              <a:t>Důsledek:</a:t>
            </a:r>
            <a:r>
              <a:rPr sz="1600" lang="cs-CZ"/>
              <a:t> není rejstřík → vznik, obsah a datum se prokazují (evidence, verzování, datování)</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170E8F68-1BF7-483A-A7D9-B8561FDEC4FE}"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Registrační vznik ochrany: rozhoduje úřad</a:t>
            </a:r>
          </a:p>
        </p:txBody>
      </p:sp>
      <p:sp>
        <p:nvSpPr>
          <p:cNvPr id="3" name="Content Placeholder 2"/>
          <p:cNvSpPr>
            <a:spLocks noGrp="1"/>
          </p:cNvSpPr>
          <p:nvPr>
            <p:ph idx="1"/>
          </p:nvPr>
        </p:nvSpPr>
        <p:spPr/>
        <p:txBody>
          <a:bodyPr wrap="square"/>
          <a:lstStyle/>
          <a:p>
            <a:pPr/>
            <a:r>
              <a:rPr lang="cs-CZ"/>
              <a:t>Přihláška → průzkum → zápis / udělení → Věstník</a:t>
            </a:r>
          </a:p>
          <a:p>
            <a:pPr lvl="2"/>
            <a:r>
              <a:rPr sz="1600" b="1" lang="cs-CZ"/>
              <a:t>Patent:</a:t>
            </a:r>
            <a:r>
              <a:rPr sz="1600" lang="cs-CZ"/>
              <a:t> účinky ode dne oznámení o udělení ve Věstníku ÚPV (§ 11 odst. 2 ZV); 20 let od podání přihlášky (§ 21 odst. 1 ZV)</a:t>
            </a:r>
          </a:p>
          <a:p>
            <a:pPr lvl="2"/>
            <a:r>
              <a:rPr sz="1600" lang="cs-CZ" b="1"/>
              <a:t>Užitný vzor:</a:t>
            </a:r>
            <a:r>
              <a:rPr sz="1600" lang="cs-CZ"/>
              <a:t> zápis bez průzkumu novosti; 4 roky + 2× 3 roky (§ 15 zák. č. 478/1992 Sb.)</a:t>
            </a:r>
          </a:p>
          <a:p>
            <a:pPr lvl="2"/>
            <a:r>
              <a:rPr sz="1600" b="1" lang="cs-CZ"/>
              <a:t>Průmyslový vzor:</a:t>
            </a:r>
            <a:r>
              <a:rPr sz="1600" lang="cs-CZ"/>
              <a:t> 5 let, obnova až na 25 let (§ 11 ZPV); </a:t>
            </a:r>
            <a:r>
              <a:rPr sz="1600" b="1" lang="cs-CZ"/>
              <a:t>ochranná známka:</a:t>
            </a:r>
            <a:r>
              <a:rPr sz="1600" lang="cs-CZ"/>
              <a:t> 10 let, obnovitelná (§ 29 ZOZ)</a:t>
            </a:r>
          </a:p>
          <a:p>
            <a:pPr lvl="2"/>
            <a:r>
              <a:rPr sz="1600" b="1" lang="cs-CZ"/>
              <a:t>Novost:</a:t>
            </a:r>
            <a:r>
              <a:rPr sz="1600" lang="cs-CZ"/>
              <a:t> zveřejnění před podáním přihlášky ochranu zmaří (§ 5 ZV; § 4 ZPV) → mlčenlivost zaměstnance je klíčová</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5D1E7F5F-12F0-49AE-A04F-F44B65C2924E}"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Proč způsob vzniku ochrany rozhoduje</a:t>
            </a:r>
          </a:p>
        </p:txBody>
      </p:sp>
      <p:sp>
        <p:nvSpPr>
          <p:cNvPr id="3"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4" name="Číslo snímku"/>
          <p:cNvSpPr>
            <a:spLocks noGrp="1"/>
          </p:cNvSpPr>
          <p:nvPr>
            <p:ph type="sldNum" sz="quarter" idx="12"/>
          </p:nvPr>
        </p:nvSpPr>
        <p:spPr/>
        <p:txBody>
          <a:bodyPr/>
          <a:lstStyle/>
          <a:p>
            <a:fld id="{6353E0CD-0B0E-4BC4-B5D3-0AB0BA3CBC12}"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
        <p:nvSpPr>
          <p:cNvPr id="6" name="Blok"/>
          <p:cNvSpPr/>
          <p:nvPr/>
        </p:nvSpPr>
        <p:spPr>
          <a:xfrm>
            <a:off x="3566160" y="1783080"/>
            <a:ext cx="502920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400" b="1" lang="cs-CZ">
                <a:solidFill>
                  <a:srgbClr val="FFFFFF"/>
                </a:solidFill>
              </a:rPr>
              <a:t>Výsledek práce splňuje znaky předmětu ochrany</a:t>
            </a:r>
          </a:p>
        </p:txBody>
      </p:sp>
      <p:sp>
        <p:nvSpPr>
          <p:cNvPr id="7" name="Šipka"/>
          <p:cNvSpPr/>
          <p:nvPr/>
        </p:nvSpPr>
        <p:spPr>
          <a:xfrm>
            <a:off x="3003803" y="2377440"/>
            <a:ext cx="365760" cy="256032"/>
          </a:xfrm>
          <a:prstGeom prst="down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Šipka"/>
          <p:cNvSpPr/>
          <p:nvPr/>
        </p:nvSpPr>
        <p:spPr>
          <a:xfrm>
            <a:off x="8618220" y="2377440"/>
            <a:ext cx="365760" cy="256032"/>
          </a:xfrm>
          <a:prstGeom prst="down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Blok"/>
          <p:cNvSpPr/>
          <p:nvPr/>
        </p:nvSpPr>
        <p:spPr>
          <a:xfrm>
            <a:off x="649224" y="2679192"/>
            <a:ext cx="5074920" cy="50292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000000"/>
                </a:solidFill>
              </a:rPr>
              <a:t>NEFORMÁLNÍ VZNIK</a:t>
            </a:r>
            <a:r>
              <a:rPr sz="1300" lang="cs-CZ">
                <a:solidFill>
                  <a:srgbClr val="000000"/>
                </a:solidFill>
              </a:rPr>
              <a:t> – dílo, databáze, obchodní tajemství</a:t>
            </a:r>
          </a:p>
        </p:txBody>
      </p:sp>
      <p:sp>
        <p:nvSpPr>
          <p:cNvPr id="10" name="Blok"/>
          <p:cNvSpPr/>
          <p:nvPr/>
        </p:nvSpPr>
        <p:spPr>
          <a:xfrm>
            <a:off x="6263640" y="2679192"/>
            <a:ext cx="5074920" cy="50292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000000"/>
                </a:solidFill>
              </a:rPr>
              <a:t>REGISTRAČNÍ VZNIK</a:t>
            </a:r>
            <a:r>
              <a:rPr sz="1300" lang="cs-CZ">
                <a:solidFill>
                  <a:srgbClr val="000000"/>
                </a:solidFill>
              </a:rPr>
              <a:t> – vynález, užitný a průmyslový vzor</a:t>
            </a:r>
          </a:p>
        </p:txBody>
      </p:sp>
      <p:sp>
        <p:nvSpPr>
          <p:cNvPr id="11" name="Blok"/>
          <p:cNvSpPr/>
          <p:nvPr/>
        </p:nvSpPr>
        <p:spPr>
          <a:xfrm>
            <a:off x="649224" y="3291840"/>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Právo vzniká u tvůrce okamžikem vytvoření (§ 9 odst. 1 AZ)</a:t>
            </a:r>
          </a:p>
        </p:txBody>
      </p:sp>
      <p:sp>
        <p:nvSpPr>
          <p:cNvPr id="12" name="Blok"/>
          <p:cNvSpPr/>
          <p:nvPr/>
        </p:nvSpPr>
        <p:spPr>
          <a:xfrm>
            <a:off x="6263640" y="3291840"/>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U původce vzniká „právo na patent“ / „na průmyslový vzor“ (§ 8 ZV; § 12 ZPV)</a:t>
            </a:r>
          </a:p>
        </p:txBody>
      </p:sp>
      <p:sp>
        <p:nvSpPr>
          <p:cNvPr id="13" name="Blok"/>
          <p:cNvSpPr/>
          <p:nvPr/>
        </p:nvSpPr>
        <p:spPr>
          <a:xfrm>
            <a:off x="649224" y="3968496"/>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Zákon přesměruje výkon majetkových práv na zaměstnavatele (§ 58 odst. 1 AZ)</a:t>
            </a:r>
          </a:p>
        </p:txBody>
      </p:sp>
      <p:sp>
        <p:nvSpPr>
          <p:cNvPr id="14" name="Blok"/>
          <p:cNvSpPr/>
          <p:nvPr/>
        </p:nvSpPr>
        <p:spPr>
          <a:xfrm>
            <a:off x="6263640" y="3968496"/>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Přechází na zaměstnavatele; písemné vyrozumění, uplatnění do 3 měsíců, jinak zpět (§ 9 ZV; § 13 ZPV)</a:t>
            </a:r>
          </a:p>
        </p:txBody>
      </p:sp>
      <p:sp>
        <p:nvSpPr>
          <p:cNvPr id="15" name="Blok"/>
          <p:cNvSpPr/>
          <p:nvPr/>
        </p:nvSpPr>
        <p:spPr>
          <a:xfrm>
            <a:off x="649224" y="4645152"/>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Osobnostní práva zůstávají autorovi (§ 58 odst. 4 AZ); bez oznámení, bez lhůt</a:t>
            </a:r>
          </a:p>
        </p:txBody>
      </p:sp>
      <p:sp>
        <p:nvSpPr>
          <p:cNvPr id="16" name="Blok"/>
          <p:cNvSpPr/>
          <p:nvPr/>
        </p:nvSpPr>
        <p:spPr>
          <a:xfrm>
            <a:off x="6263640" y="4645152"/>
            <a:ext cx="5074920" cy="566928"/>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000000"/>
                </a:solidFill>
              </a:rPr>
              <a:t>Přihlášku podává zaměstnavatel; původci náleží přiměřená odměna (§ 9 odst. 4 ZV; § 13 odst. 4 ZPV)</a:t>
            </a:r>
          </a:p>
        </p:txBody>
      </p:sp>
      <p:sp>
        <p:nvSpPr>
          <p:cNvPr id="17" name="Blok"/>
          <p:cNvSpPr/>
          <p:nvPr/>
        </p:nvSpPr>
        <p:spPr>
          <a:xfrm>
            <a:off x="649224" y="5440680"/>
            <a:ext cx="10689336" cy="566928"/>
          </a:xfrm>
          <a:prstGeom prst="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Výsledek bez ochrany</a:t>
            </a:r>
            <a:r>
              <a:rPr sz="1200" lang="cs-CZ">
                <a:solidFill>
                  <a:srgbClr val="000000"/>
                </a:solidFill>
              </a:rPr>
              <a:t> (nápad, postup, data, rutinní výstup): jen smlouva, mlčenlivost, § 301 a § 310 ZP, obchodní tajemství (§ 504 OZ)</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Kdo je kdo: tvůrce, nositel, vykonavatel</a:t>
            </a:r>
          </a:p>
        </p:txBody>
      </p:sp>
      <p:sp>
        <p:nvSpPr>
          <p:cNvPr id="3"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4" name="Číslo snímku"/>
          <p:cNvSpPr>
            <a:spLocks noGrp="1"/>
          </p:cNvSpPr>
          <p:nvPr>
            <p:ph type="sldNum" sz="quarter" idx="12"/>
          </p:nvPr>
        </p:nvSpPr>
        <p:spPr/>
        <p:txBody>
          <a:bodyPr/>
          <a:lstStyle/>
          <a:p>
            <a:fld id="{8F40F7E9-FABC-40A9-BC83-D966AB49A236}"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graphicFrame>
        <p:nvGraphicFramePr>
          <p:cNvPr id="6" name="Tabulka"/>
          <p:cNvGraphicFramePr>
            <a:graphicFrameLocks noGrp="1"/>
          </p:cNvGraphicFramePr>
          <p:nvPr/>
        </p:nvGraphicFramePr>
        <p:xfrm>
          <a:off x="649224" y="1828800"/>
          <a:ext cx="10698480" cy="3657600"/>
        </p:xfrm>
        <a:graphic>
          <a:graphicData uri="http://schemas.openxmlformats.org/drawingml/2006/table">
            <a:tbl>
              <a:tblPr firstRow="1" bandRow="1">
                <a:tableStyleId>{21E4AEA4-8DFA-4A89-87EB-49C32662AFE0}</a:tableStyleId>
              </a:tblPr>
              <a:tblGrid>
                <a:gridCol w="2377440"/>
                <a:gridCol w="5394960"/>
                <a:gridCol w="2926080"/>
              </a:tblGrid>
              <a:tr h="457200">
                <a:tc>
                  <a:txBody>
                    <a:bodyPr wrap="square"/>
                    <a:lstStyle/>
                    <a:p>
                      <a:r>
                        <a:rPr sz="1200" b="1" lang="cs-CZ">
                          <a:solidFill>
                            <a:srgbClr val="FFFFFF"/>
                          </a:solidFill>
                        </a:rPr>
                        <a:t>Pojem</a:t>
                      </a:r>
                    </a:p>
                  </a:txBody>
                  <a:tcPr anchor="ctr" marL="54864" marR="54864" marT="27432" marB="27432"/>
                </a:tc>
                <a:tc>
                  <a:txBody>
                    <a:bodyPr wrap="square"/>
                    <a:lstStyle/>
                    <a:p>
                      <a:r>
                        <a:rPr sz="1200" b="1" lang="cs-CZ">
                          <a:solidFill>
                            <a:srgbClr val="FFFFFF"/>
                          </a:solidFill>
                        </a:rPr>
                        <a:t>Kdo to je</a:t>
                      </a:r>
                    </a:p>
                  </a:txBody>
                  <a:tcPr anchor="ctr" marL="54864" marR="54864" marT="27432" marB="27432"/>
                </a:tc>
                <a:tc>
                  <a:txBody>
                    <a:bodyPr wrap="square"/>
                    <a:lstStyle/>
                    <a:p>
                      <a:r>
                        <a:rPr sz="1200" b="1" lang="cs-CZ">
                          <a:solidFill>
                            <a:srgbClr val="FFFFFF"/>
                          </a:solidFill>
                        </a:rPr>
                        <a:t>Právní základ</a:t>
                      </a:r>
                    </a:p>
                  </a:txBody>
                  <a:tcPr anchor="ctr" marL="54864" marR="54864" marT="27432" marB="27432"/>
                </a:tc>
              </a:tr>
              <a:tr h="457200">
                <a:tc>
                  <a:txBody>
                    <a:bodyPr wrap="square"/>
                    <a:lstStyle/>
                    <a:p>
                      <a:r>
                        <a:rPr sz="1200" b="1" lang="cs-CZ"/>
                        <a:t>Autor</a:t>
                      </a:r>
                    </a:p>
                  </a:txBody>
                  <a:tcPr anchor="ctr" marL="54864" marR="54864" marT="27432" marB="27432">
                    <a:solidFill>
                      <a:schemeClr val="accent2">
                        <a:lumMod val="40000"/>
                        <a:lumOff val="60000"/>
                      </a:schemeClr>
                    </a:solidFill>
                  </a:tcPr>
                </a:tc>
                <a:tc>
                  <a:txBody>
                    <a:bodyPr wrap="square"/>
                    <a:lstStyle/>
                    <a:p>
                      <a:r>
                        <a:rPr sz="1200" lang="cs-CZ"/>
                        <a:t>fyzická osoba, která dílo vytvořila – právnická osoba autorem být nemůže</a:t>
                      </a:r>
                    </a:p>
                  </a:txBody>
                  <a:tcPr anchor="ctr" marL="54864" marR="54864" marT="27432" marB="27432">
                    <a:solidFill>
                      <a:schemeClr val="accent2">
                        <a:lumMod val="40000"/>
                        <a:lumOff val="60000"/>
                      </a:schemeClr>
                    </a:solidFill>
                  </a:tcPr>
                </a:tc>
                <a:tc>
                  <a:txBody>
                    <a:bodyPr wrap="square"/>
                    <a:lstStyle/>
                    <a:p>
                      <a:r>
                        <a:rPr sz="1200" lang="cs-CZ"/>
                        <a:t>§ 5 odst. 1 AZ</a:t>
                      </a:r>
                    </a:p>
                  </a:txBody>
                  <a:tcPr anchor="ctr" marL="54864" marR="54864" marT="27432" marB="27432">
                    <a:solidFill>
                      <a:schemeClr val="accent2">
                        <a:lumMod val="40000"/>
                        <a:lumOff val="60000"/>
                      </a:schemeClr>
                    </a:solidFill>
                  </a:tcPr>
                </a:tc>
              </a:tr>
              <a:tr h="457200">
                <a:tc>
                  <a:txBody>
                    <a:bodyPr wrap="square"/>
                    <a:lstStyle/>
                    <a:p>
                      <a:r>
                        <a:rPr sz="1200" b="1" lang="cs-CZ"/>
                        <a:t>Původce</a:t>
                      </a:r>
                    </a:p>
                  </a:txBody>
                  <a:tcPr anchor="ctr" marL="54864" marR="54864" marT="27432" marB="27432">
                    <a:solidFill>
                      <a:schemeClr val="accent2">
                        <a:lumMod val="20000"/>
                        <a:lumOff val="80000"/>
                      </a:schemeClr>
                    </a:solidFill>
                  </a:tcPr>
                </a:tc>
                <a:tc>
                  <a:txBody>
                    <a:bodyPr wrap="square"/>
                    <a:lstStyle/>
                    <a:p>
                      <a:r>
                        <a:rPr sz="1200" lang="cs-CZ"/>
                        <a:t>ten, kdo vynález / vzor vytvořil vlastní tvůrčí prací</a:t>
                      </a:r>
                    </a:p>
                  </a:txBody>
                  <a:tcPr anchor="ctr" marL="54864" marR="54864" marT="27432" marB="27432">
                    <a:solidFill>
                      <a:schemeClr val="accent2">
                        <a:lumMod val="20000"/>
                        <a:lumOff val="80000"/>
                      </a:schemeClr>
                    </a:solidFill>
                  </a:tcPr>
                </a:tc>
                <a:tc>
                  <a:txBody>
                    <a:bodyPr wrap="square"/>
                    <a:lstStyle/>
                    <a:p>
                      <a:r>
                        <a:rPr sz="1200" lang="cs-CZ"/>
                        <a:t>§ 8 odst. 2 ZV; § 2 písm. d) ZPV; § 6 odst. 2 zák. č. 478/1992 Sb.</a:t>
                      </a:r>
                    </a:p>
                  </a:txBody>
                  <a:tcPr anchor="ctr" marL="54864" marR="54864" marT="27432" marB="27432">
                    <a:solidFill>
                      <a:schemeClr val="accent2">
                        <a:lumMod val="20000"/>
                        <a:lumOff val="80000"/>
                      </a:schemeClr>
                    </a:solidFill>
                  </a:tcPr>
                </a:tc>
              </a:tr>
              <a:tr h="457200">
                <a:tc>
                  <a:txBody>
                    <a:bodyPr wrap="square"/>
                    <a:lstStyle/>
                    <a:p>
                      <a:r>
                        <a:rPr sz="1200" b="1" lang="cs-CZ"/>
                        <a:t>Pořizovatel databáze</a:t>
                      </a:r>
                    </a:p>
                  </a:txBody>
                  <a:tcPr anchor="ctr" marL="54864" marR="54864" marT="27432" marB="27432">
                    <a:solidFill>
                      <a:schemeClr val="accent2">
                        <a:lumMod val="40000"/>
                        <a:lumOff val="60000"/>
                      </a:schemeClr>
                    </a:solidFill>
                  </a:tcPr>
                </a:tc>
                <a:tc>
                  <a:txBody>
                    <a:bodyPr wrap="square"/>
                    <a:lstStyle/>
                    <a:p>
                      <a:r>
                        <a:rPr sz="1200" lang="cs-CZ"/>
                        <a:t>fyzická nebo právnická osoba, která databázi na svou odpovědnost pořídí (nebo pro niž ji z jejího podnětu pořídí jiný)</a:t>
                      </a:r>
                    </a:p>
                  </a:txBody>
                  <a:tcPr anchor="ctr" marL="54864" marR="54864" marT="27432" marB="27432">
                    <a:solidFill>
                      <a:schemeClr val="accent2">
                        <a:lumMod val="40000"/>
                        <a:lumOff val="60000"/>
                      </a:schemeClr>
                    </a:solidFill>
                  </a:tcPr>
                </a:tc>
                <a:tc>
                  <a:txBody>
                    <a:bodyPr wrap="square"/>
                    <a:lstStyle/>
                    <a:p>
                      <a:r>
                        <a:rPr sz="1200" lang="cs-CZ"/>
                        <a:t>§ 89 AZ</a:t>
                      </a:r>
                    </a:p>
                  </a:txBody>
                  <a:tcPr anchor="ctr" marL="54864" marR="54864" marT="27432" marB="27432">
                    <a:solidFill>
                      <a:schemeClr val="accent2">
                        <a:lumMod val="40000"/>
                        <a:lumOff val="60000"/>
                      </a:schemeClr>
                    </a:solidFill>
                  </a:tcPr>
                </a:tc>
              </a:tr>
              <a:tr h="457200">
                <a:tc>
                  <a:txBody>
                    <a:bodyPr wrap="square"/>
                    <a:lstStyle/>
                    <a:p>
                      <a:r>
                        <a:rPr sz="1200" b="1" lang="cs-CZ"/>
                        <a:t>Vykonavatel majetkových práv</a:t>
                      </a:r>
                    </a:p>
                  </a:txBody>
                  <a:tcPr anchor="ctr" marL="54864" marR="54864" marT="27432" marB="27432">
                    <a:solidFill>
                      <a:schemeClr val="accent2">
                        <a:lumMod val="20000"/>
                        <a:lumOff val="80000"/>
                      </a:schemeClr>
                    </a:solidFill>
                  </a:tcPr>
                </a:tc>
                <a:tc>
                  <a:txBody>
                    <a:bodyPr wrap="square"/>
                    <a:lstStyle/>
                    <a:p>
                      <a:r>
                        <a:rPr sz="1200" lang="cs-CZ"/>
                        <a:t>zaměstnavatel u zaměstnaneckého díla; autorem zůstává zaměstnanec</a:t>
                      </a:r>
                    </a:p>
                  </a:txBody>
                  <a:tcPr anchor="ctr" marL="54864" marR="54864" marT="27432" marB="27432">
                    <a:solidFill>
                      <a:schemeClr val="accent2">
                        <a:lumMod val="20000"/>
                        <a:lumOff val="80000"/>
                      </a:schemeClr>
                    </a:solidFill>
                  </a:tcPr>
                </a:tc>
                <a:tc>
                  <a:txBody>
                    <a:bodyPr wrap="square"/>
                    <a:lstStyle/>
                    <a:p>
                      <a:r>
                        <a:rPr sz="1200" lang="cs-CZ"/>
                        <a:t>§ 58 odst. 1 AZ</a:t>
                      </a:r>
                    </a:p>
                  </a:txBody>
                  <a:tcPr anchor="ctr" marL="54864" marR="54864" marT="27432" marB="27432">
                    <a:solidFill>
                      <a:schemeClr val="accent2">
                        <a:lumMod val="20000"/>
                        <a:lumOff val="80000"/>
                      </a:schemeClr>
                    </a:solidFill>
                  </a:tcPr>
                </a:tc>
              </a:tr>
              <a:tr h="457200">
                <a:tc>
                  <a:txBody>
                    <a:bodyPr wrap="square"/>
                    <a:lstStyle/>
                    <a:p>
                      <a:r>
                        <a:rPr sz="1200" b="1" lang="cs-CZ"/>
                        <a:t>Přihlašovatel</a:t>
                      </a:r>
                    </a:p>
                  </a:txBody>
                  <a:tcPr anchor="ctr" marL="54864" marR="54864" marT="27432" marB="27432">
                    <a:solidFill>
                      <a:schemeClr val="accent2">
                        <a:lumMod val="40000"/>
                        <a:lumOff val="60000"/>
                      </a:schemeClr>
                    </a:solidFill>
                  </a:tcPr>
                </a:tc>
                <a:tc>
                  <a:txBody>
                    <a:bodyPr wrap="square"/>
                    <a:lstStyle/>
                    <a:p>
                      <a:r>
                        <a:rPr sz="1200" lang="cs-CZ"/>
                        <a:t>ten, kdo má právo na patent / na průmyslový vzor a podá přihlášku</a:t>
                      </a:r>
                    </a:p>
                  </a:txBody>
                  <a:tcPr anchor="ctr" marL="54864" marR="54864" marT="27432" marB="27432">
                    <a:solidFill>
                      <a:schemeClr val="accent2">
                        <a:lumMod val="40000"/>
                        <a:lumOff val="60000"/>
                      </a:schemeClr>
                    </a:solidFill>
                  </a:tcPr>
                </a:tc>
                <a:tc>
                  <a:txBody>
                    <a:bodyPr wrap="square"/>
                    <a:lstStyle/>
                    <a:p>
                      <a:r>
                        <a:rPr sz="1200" lang="cs-CZ"/>
                        <a:t>§ 8 odst. 1 ZV; § 12 odst. 2 ZPV</a:t>
                      </a:r>
                    </a:p>
                  </a:txBody>
                  <a:tcPr anchor="ctr" marL="54864" marR="54864" marT="27432" marB="27432">
                    <a:solidFill>
                      <a:schemeClr val="accent2">
                        <a:lumMod val="40000"/>
                        <a:lumOff val="60000"/>
                      </a:schemeClr>
                    </a:solidFill>
                  </a:tcPr>
                </a:tc>
              </a:tr>
              <a:tr h="457200">
                <a:tc>
                  <a:txBody>
                    <a:bodyPr wrap="square"/>
                    <a:lstStyle/>
                    <a:p>
                      <a:r>
                        <a:rPr sz="1200" b="1" lang="cs-CZ"/>
                        <a:t>Majitel patentu / vlastník vzoru a známky</a:t>
                      </a:r>
                    </a:p>
                  </a:txBody>
                  <a:tcPr anchor="ctr" marL="54864" marR="54864" marT="27432" marB="27432">
                    <a:solidFill>
                      <a:schemeClr val="accent2">
                        <a:lumMod val="20000"/>
                        <a:lumOff val="80000"/>
                      </a:schemeClr>
                    </a:solidFill>
                  </a:tcPr>
                </a:tc>
                <a:tc>
                  <a:txBody>
                    <a:bodyPr wrap="square"/>
                    <a:lstStyle/>
                    <a:p>
                      <a:r>
                        <a:rPr sz="1200" lang="cs-CZ"/>
                        <a:t>osoba zapsaná v rejstříku po udělení či zápisu</a:t>
                      </a:r>
                    </a:p>
                  </a:txBody>
                  <a:tcPr anchor="ctr" marL="54864" marR="54864" marT="27432" marB="27432">
                    <a:solidFill>
                      <a:schemeClr val="accent2">
                        <a:lumMod val="20000"/>
                        <a:lumOff val="80000"/>
                      </a:schemeClr>
                    </a:solidFill>
                  </a:tcPr>
                </a:tc>
                <a:tc>
                  <a:txBody>
                    <a:bodyPr wrap="square"/>
                    <a:lstStyle/>
                    <a:p>
                      <a:r>
                        <a:rPr sz="1200" lang="cs-CZ"/>
                        <a:t>§ 11 ZV; § 19 ZPV; § 8 ZOZ</a:t>
                      </a:r>
                    </a:p>
                  </a:txBody>
                  <a:tcPr anchor="ctr" marL="54864" marR="54864" marT="27432" marB="27432">
                    <a:solidFill>
                      <a:schemeClr val="accent2">
                        <a:lumMod val="20000"/>
                        <a:lumOff val="80000"/>
                      </a:schemeClr>
                    </a:solidFill>
                  </a:tcPr>
                </a:tc>
              </a:tr>
              <a:tr h="457200">
                <a:tc>
                  <a:txBody>
                    <a:bodyPr wrap="square"/>
                    <a:lstStyle/>
                    <a:p>
                      <a:r>
                        <a:rPr sz="1200" b="1" lang="cs-CZ"/>
                        <a:t>Vlastník obchodního tajemství</a:t>
                      </a:r>
                    </a:p>
                  </a:txBody>
                  <a:tcPr anchor="ctr" marL="54864" marR="54864" marT="27432" marB="27432">
                    <a:solidFill>
                      <a:schemeClr val="accent2">
                        <a:lumMod val="40000"/>
                        <a:lumOff val="60000"/>
                      </a:schemeClr>
                    </a:solidFill>
                  </a:tcPr>
                </a:tc>
                <a:tc>
                  <a:txBody>
                    <a:bodyPr wrap="square"/>
                    <a:lstStyle/>
                    <a:p>
                      <a:r>
                        <a:rPr sz="1200" lang="cs-CZ"/>
                        <a:t>ten, kdo zajišťuje utajení skutečností souvisejících se svým závodem</a:t>
                      </a:r>
                    </a:p>
                  </a:txBody>
                  <a:tcPr anchor="ctr" marL="54864" marR="54864" marT="27432" marB="27432">
                    <a:solidFill>
                      <a:schemeClr val="accent2">
                        <a:lumMod val="40000"/>
                        <a:lumOff val="60000"/>
                      </a:schemeClr>
                    </a:solidFill>
                  </a:tcPr>
                </a:tc>
                <a:tc>
                  <a:txBody>
                    <a:bodyPr wrap="square"/>
                    <a:lstStyle/>
                    <a:p>
                      <a:r>
                        <a:rPr sz="1200" lang="cs-CZ"/>
                        <a:t>§ 504 OZ</a:t>
                      </a:r>
                    </a:p>
                  </a:txBody>
                  <a:tcPr anchor="ctr" marL="54864" marR="54864" marT="27432" marB="27432">
                    <a:solidFill>
                      <a:schemeClr val="accent2">
                        <a:lumMod val="40000"/>
                        <a:lumOff val="60000"/>
                      </a:schemeClr>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ke čtyřem odchodům</a:t>
            </a:r>
          </a:p>
        </p:txBody>
      </p:sp>
      <p:sp>
        <p:nvSpPr>
          <p:cNvPr id="3" name="Content Placeholder 2"/>
          <p:cNvSpPr>
            <a:spLocks noGrp="1"/>
          </p:cNvSpPr>
          <p:nvPr>
            <p:ph idx="1"/>
          </p:nvPr>
        </p:nvSpPr>
        <p:spPr/>
        <p:txBody>
          <a:bodyPr wrap="square"/>
          <a:lstStyle/>
          <a:p>
            <a:pPr/>
            <a:r>
              <a:rPr lang="cs-CZ"/>
              <a:t>Designérka · programátor · výzkumnice · marketingový specialista – hlasujte znovu</a:t>
            </a:r>
          </a:p>
          <a:p>
            <a:pPr lvl="1"/>
            <a:r>
              <a:rPr sz="1600" lang="cs-CZ"/>
              <a:t>Postupujte ve čtyřech krocích:</a:t>
            </a:r>
          </a:p>
          <a:p>
            <a:pPr lvl="2"/>
            <a:r>
              <a:rPr sz="1600" lang="cs-CZ"/>
              <a:t>Je výstup vůbec </a:t>
            </a:r>
            <a:r>
              <a:rPr sz="1600" b="1" lang="cs-CZ"/>
              <a:t>předmětem ochrany</a:t>
            </a:r>
            <a:r>
              <a:rPr sz="1600" lang="cs-CZ"/>
              <a:t>? Které znaky musí splňovat?</a:t>
            </a:r>
          </a:p>
          <a:p>
            <a:pPr lvl="2"/>
            <a:r>
              <a:rPr sz="1600" lang="cs-CZ"/>
              <a:t>Kdo je </a:t>
            </a:r>
            <a:r>
              <a:rPr sz="1600" b="1" lang="cs-CZ"/>
              <a:t>nositelem či vykonavatelem</a:t>
            </a:r>
            <a:r>
              <a:rPr sz="1600" lang="cs-CZ"/>
              <a:t> práv – tvůrce, nebo zaměstnavatel?</a:t>
            </a:r>
          </a:p>
          <a:p>
            <a:pPr lvl="2"/>
            <a:r>
              <a:rPr sz="1600" lang="cs-CZ"/>
              <a:t>Je zamýšlené jednání </a:t>
            </a:r>
            <a:r>
              <a:rPr sz="1600" b="1" lang="cs-CZ"/>
              <a:t>užitím</a:t>
            </a:r>
            <a:r>
              <a:rPr sz="1600" lang="cs-CZ"/>
              <a:t> statku (rozmnožení, zveřejnění, sdělování veřejnosti)?</a:t>
            </a:r>
          </a:p>
          <a:p>
            <a:pPr lvl="2"/>
            <a:r>
              <a:rPr sz="1600" lang="cs-CZ"/>
              <a:t>Jaké </a:t>
            </a:r>
            <a:r>
              <a:rPr sz="1600" b="1" lang="cs-CZ"/>
              <a:t>další povinnosti</a:t>
            </a:r>
            <a:r>
              <a:rPr sz="1600" lang="cs-CZ"/>
              <a:t> hrají roli: mlčenlivost, § 301 a § 316 ZP, obchodní tajemství, konkurenční doložka?</a:t>
            </a:r>
          </a:p>
        </p:txBody>
      </p:sp>
      <p:sp>
        <p:nvSpPr>
          <p:cNvPr id="4" name="Zápatí"/>
          <p:cNvSpPr>
            <a:spLocks noGrp="1"/>
          </p:cNvSpPr>
          <p:nvPr>
            <p:ph type="ftr" sz="quarter" idx="11"/>
          </p:nvPr>
        </p:nvSpPr>
        <p:spPr/>
        <p:txBody>
          <a:bodyPr/>
          <a:lstStyle/>
          <a:p>
            <a:r>
              <a:rPr lang="cs-CZ"/>
              <a:t>Duševní vlastnictví v pracovněprávních vztazích | Lekce 1 | právní stav k 28. 9. 2026</a:t>
            </a:r>
          </a:p>
        </p:txBody>
      </p:sp>
      <p:sp>
        <p:nvSpPr>
          <p:cNvPr id="5" name="Číslo snímku"/>
          <p:cNvSpPr>
            <a:spLocks noGrp="1"/>
          </p:cNvSpPr>
          <p:nvPr>
            <p:ph type="sldNum" sz="quarter" idx="12"/>
          </p:nvPr>
        </p:nvSpPr>
        <p:spPr/>
        <p:txBody>
          <a:bodyPr/>
          <a:lstStyle/>
          <a:p>
            <a:fld id="{556526E6-2186-4C0F-9818-021AE6A916B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JAKL 2017 – úvodní kapitoly (pojmy, systém) · SRSTKA 2019 – pojem díla, vznik práva · TELEC 2012 – k pojmu nehmotného statku</a:t>
            </a:r>
          </a:p>
          <a:p>
            <a:pPr algn="l"/>
            <a:r>
              <a:rPr sz="1250" b="1" lang="cs-CZ">
                <a:solidFill>
                  <a:srgbClr val="000000"/>
                </a:solidFill>
              </a:rPr>
              <a:t>Příště – lekce 2:</a:t>
            </a:r>
            <a:r>
              <a:rPr sz="1250" lang="cs-CZ">
                <a:solidFill>
                  <a:srgbClr val="000000"/>
                </a:solidFill>
              </a:rPr>
              <a:t> § 2–3, § 34, § 38, § 301, § 304, § 310 a § 316 ZP; § 58 AZ; § 9–10 ZV</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1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Úvod: předměty duševního vlastnictví a způsob vzniku ochrany</dc:subject>
  <cp:keywords>duševní vlastnictví; pracovní právo; CEVRO Univerzita; právní stav k 28. 9. 2026</cp:keywords>
  <dc:description>Zkrácená verze lekce 1, opravené vydání ze 6. 10. 2026 (zpřesnění shodná s opraveným vydáním plné lekce); dosavadní soubory zůstávají beze změny.</dc:description>
</cp:coreProperties>
</file>