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45"/>
  </p:notesMasterIdLst>
  <p:sldIdLst>
    <p:sldId id="362" r:id="rId4"/>
    <p:sldId id="363" r:id="rId5"/>
    <p:sldId id="436" r:id="rId6"/>
    <p:sldId id="437" r:id="rId7"/>
    <p:sldId id="414" r:id="rId8"/>
    <p:sldId id="267" r:id="rId9"/>
    <p:sldId id="415" r:id="rId10"/>
    <p:sldId id="438" r:id="rId11"/>
    <p:sldId id="367" r:id="rId12"/>
    <p:sldId id="440" r:id="rId13"/>
    <p:sldId id="454" r:id="rId14"/>
    <p:sldId id="455" r:id="rId15"/>
    <p:sldId id="456" r:id="rId16"/>
    <p:sldId id="457" r:id="rId17"/>
    <p:sldId id="364" r:id="rId18"/>
    <p:sldId id="416" r:id="rId19"/>
    <p:sldId id="453" r:id="rId20"/>
    <p:sldId id="444" r:id="rId21"/>
    <p:sldId id="451" r:id="rId22"/>
    <p:sldId id="441" r:id="rId23"/>
    <p:sldId id="442" r:id="rId24"/>
    <p:sldId id="443" r:id="rId25"/>
    <p:sldId id="446" r:id="rId26"/>
    <p:sldId id="447" r:id="rId27"/>
    <p:sldId id="448" r:id="rId28"/>
    <p:sldId id="449" r:id="rId29"/>
    <p:sldId id="376" r:id="rId30"/>
    <p:sldId id="425" r:id="rId31"/>
    <p:sldId id="426" r:id="rId32"/>
    <p:sldId id="427" r:id="rId33"/>
    <p:sldId id="428" r:id="rId34"/>
    <p:sldId id="429" r:id="rId35"/>
    <p:sldId id="430" r:id="rId36"/>
    <p:sldId id="431" r:id="rId37"/>
    <p:sldId id="432" r:id="rId38"/>
    <p:sldId id="433" r:id="rId39"/>
    <p:sldId id="434" r:id="rId40"/>
    <p:sldId id="374" r:id="rId41"/>
    <p:sldId id="435" r:id="rId42"/>
    <p:sldId id="262" r:id="rId43"/>
    <p:sldId id="268" r:id="rId44"/>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53" autoAdjust="0"/>
    <p:restoredTop sz="78904"/>
  </p:normalViewPr>
  <p:slideViewPr>
    <p:cSldViewPr snapToGrid="0">
      <p:cViewPr varScale="1">
        <p:scale>
          <a:sx n="80" d="100"/>
          <a:sy n="80" d="100"/>
        </p:scale>
        <p:origin x="2440" y="496"/>
      </p:cViewPr>
      <p:guideLst/>
    </p:cSldViewPr>
  </p:slideViewPr>
  <p:notesTextViewPr>
    <p:cViewPr>
      <p:scale>
        <a:sx n="1" d="1"/>
        <a:sy n="1" d="1"/>
      </p:scale>
      <p:origin x="0" y="-96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27.11.2025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dirty="0"/>
          </a:p>
        </p:txBody>
      </p:sp>
      <p:sp>
        <p:nvSpPr>
          <p:cNvPr id="95" name="Shape 9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6577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dirty="0"/>
          </a:p>
        </p:txBody>
      </p:sp>
      <p:sp>
        <p:nvSpPr>
          <p:cNvPr id="95" name="Shape 9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3523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FED32DE-E2C3-47FE-A8E7-61ED362C7A5A}" type="slidenum">
              <a:rPr lang="cs-CZ" altLang="cs-CZ"/>
              <a:pPr>
                <a:spcBef>
                  <a:spcPct val="0"/>
                </a:spcBef>
              </a:pPr>
              <a:t>5</a:t>
            </a:fld>
            <a:endParaRPr lang="cs-CZ" altLang="cs-CZ"/>
          </a:p>
        </p:txBody>
      </p:sp>
      <p:sp>
        <p:nvSpPr>
          <p:cNvPr id="19459" name="Text Box 2"/>
          <p:cNvSpPr txBox="1">
            <a:spLocks noChangeArrowheads="1"/>
          </p:cNvSpPr>
          <p:nvPr/>
        </p:nvSpPr>
        <p:spPr bwMode="auto">
          <a:xfrm>
            <a:off x="881063" y="685800"/>
            <a:ext cx="5095875"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pPr>
            <a:endParaRPr lang="cs-CZ" altLang="cs-CZ" sz="2400"/>
          </a:p>
        </p:txBody>
      </p:sp>
      <p:sp>
        <p:nvSpPr>
          <p:cNvPr id="30724" name="Rectangle 3">
            <a:extLst>
              <a:ext uri="{FF2B5EF4-FFF2-40B4-BE49-F238E27FC236}">
                <a16:creationId xmlns:a16="http://schemas.microsoft.com/office/drawing/2014/main" id="{DD214681-E7C0-124A-AACA-CF9AFAC86A3C}"/>
              </a:ext>
            </a:extLst>
          </p:cNvPr>
          <p:cNvSpPr>
            <a:spLocks noGrp="1" noChangeArrowheads="1"/>
          </p:cNvSpPr>
          <p:nvPr>
            <p:ph type="body"/>
          </p:nvPr>
        </p:nvSpPr>
        <p:spPr>
          <a:xfrm>
            <a:off x="685800" y="4343400"/>
            <a:ext cx="5484813" cy="4114800"/>
          </a:xfrm>
          <a:ln/>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eaLnBrk="1" hangingPunct="1">
              <a:defRPr/>
            </a:pPr>
            <a:endParaRPr lang="cs-CZ">
              <a:latin typeface="Times New Roman" charset="0"/>
              <a:ea typeface="ＭＳ Ｐゴシック" charset="0"/>
              <a:cs typeface="+mn-cs"/>
            </a:endParaRPr>
          </a:p>
        </p:txBody>
      </p:sp>
    </p:spTree>
    <p:extLst>
      <p:ext uri="{BB962C8B-B14F-4D97-AF65-F5344CB8AC3E}">
        <p14:creationId xmlns:p14="http://schemas.microsoft.com/office/powerpoint/2010/main" val="1699041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10</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3424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11</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1844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12</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5683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13</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6803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14</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60420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cs-CZ" dirty="0"/>
              <a:t>- </a:t>
            </a:r>
            <a:r>
              <a:rPr lang="cs-CZ" sz="1200" b="0" i="0" u="none" strike="noStrike" cap="none" dirty="0" err="1">
                <a:solidFill>
                  <a:schemeClr val="dk1"/>
                </a:solidFill>
                <a:effectLst/>
                <a:latin typeface="Calibri"/>
                <a:ea typeface="Calibri"/>
                <a:cs typeface="Calibri"/>
                <a:sym typeface="Calibri"/>
              </a:rPr>
              <a:t>cybersquatting</a:t>
            </a:r>
            <a:r>
              <a:rPr lang="cs-CZ" sz="1200" b="0" i="0" u="none" strike="noStrike" cap="none" dirty="0">
                <a:solidFill>
                  <a:schemeClr val="dk1"/>
                </a:solidFill>
                <a:effectLst/>
                <a:latin typeface="Calibri"/>
                <a:ea typeface="Calibri"/>
                <a:cs typeface="Calibri"/>
                <a:sym typeface="Calibri"/>
              </a:rPr>
              <a:t> neboli </a:t>
            </a:r>
            <a:r>
              <a:rPr lang="cs-CZ" sz="1200" b="0" i="0" u="none" strike="noStrike" cap="none" dirty="0" err="1">
                <a:solidFill>
                  <a:schemeClr val="dk1"/>
                </a:solidFill>
                <a:effectLst/>
                <a:latin typeface="Calibri"/>
                <a:ea typeface="Calibri"/>
                <a:cs typeface="Calibri"/>
                <a:sym typeface="Calibri"/>
              </a:rPr>
              <a:t>spekulativni</a:t>
            </a:r>
            <a:r>
              <a:rPr lang="cs-CZ" sz="1200" b="0" i="0" u="none" strike="noStrike" cap="none" dirty="0">
                <a:solidFill>
                  <a:schemeClr val="dk1"/>
                </a:solidFill>
                <a:effectLst/>
                <a:latin typeface="Calibri"/>
                <a:ea typeface="Calibri"/>
                <a:cs typeface="Calibri"/>
                <a:sym typeface="Calibri"/>
              </a:rPr>
              <a:t>́ registrace </a:t>
            </a:r>
            <a:r>
              <a:rPr lang="cs-CZ" sz="1200" b="0" i="0" u="none" strike="noStrike" cap="none" dirty="0" err="1">
                <a:solidFill>
                  <a:schemeClr val="dk1"/>
                </a:solidFill>
                <a:effectLst/>
                <a:latin typeface="Calibri"/>
                <a:ea typeface="Calibri"/>
                <a:cs typeface="Calibri"/>
                <a:sym typeface="Calibri"/>
              </a:rPr>
              <a:t>doménového</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jména</a:t>
            </a:r>
            <a:r>
              <a:rPr lang="cs-CZ" sz="1200" b="0" i="0" u="none" strike="noStrike" cap="none" dirty="0">
                <a:solidFill>
                  <a:schemeClr val="dk1"/>
                </a:solidFill>
                <a:effectLst/>
                <a:latin typeface="Calibri"/>
                <a:ea typeface="Calibri"/>
                <a:cs typeface="Calibri"/>
                <a:sym typeface="Calibri"/>
              </a:rPr>
              <a:t> </a:t>
            </a:r>
            <a:endParaRPr lang="cs-CZ" dirty="0"/>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cs-CZ" dirty="0" err="1"/>
              <a:t>typesquating</a:t>
            </a:r>
            <a:r>
              <a:rPr lang="cs-CZ" dirty="0"/>
              <a:t> je </a:t>
            </a:r>
            <a:r>
              <a:rPr lang="cs-CZ" sz="1200" b="0" i="0" u="none" strike="noStrike" cap="none" dirty="0" err="1">
                <a:solidFill>
                  <a:schemeClr val="dk1"/>
                </a:solidFill>
                <a:effectLst/>
                <a:latin typeface="Calibri"/>
                <a:ea typeface="Calibri"/>
                <a:cs typeface="Calibri"/>
                <a:sym typeface="Calibri"/>
              </a:rPr>
              <a:t>speciálni</a:t>
            </a:r>
            <a:r>
              <a:rPr lang="cs-CZ" sz="1200" b="0" i="0" u="none" strike="noStrike" cap="none" dirty="0">
                <a:solidFill>
                  <a:schemeClr val="dk1"/>
                </a:solidFill>
                <a:effectLst/>
                <a:latin typeface="Calibri"/>
                <a:ea typeface="Calibri"/>
                <a:cs typeface="Calibri"/>
                <a:sym typeface="Calibri"/>
              </a:rPr>
              <a:t>́ typ </a:t>
            </a:r>
            <a:r>
              <a:rPr lang="cs-CZ" sz="1200" b="0" i="0" u="none" strike="noStrike" cap="none" dirty="0" err="1">
                <a:solidFill>
                  <a:schemeClr val="dk1"/>
                </a:solidFill>
                <a:effectLst/>
                <a:latin typeface="Calibri"/>
                <a:ea typeface="Calibri"/>
                <a:cs typeface="Calibri"/>
                <a:sym typeface="Calibri"/>
              </a:rPr>
              <a:t>cybersquattingu</a:t>
            </a:r>
            <a:r>
              <a:rPr lang="cs-CZ" sz="1200" b="0" i="0" u="none" strike="noStrike" cap="none" dirty="0">
                <a:solidFill>
                  <a:schemeClr val="dk1"/>
                </a:solidFill>
                <a:effectLst/>
                <a:latin typeface="Calibri"/>
                <a:ea typeface="Calibri"/>
                <a:cs typeface="Calibri"/>
                <a:sym typeface="Calibri"/>
              </a:rPr>
              <a:t>. </a:t>
            </a:r>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cs-CZ" sz="1200" b="0" i="0" u="none" strike="noStrike" cap="none" dirty="0">
                <a:solidFill>
                  <a:schemeClr val="dk1"/>
                </a:solidFill>
                <a:effectLst/>
                <a:latin typeface="Calibri"/>
                <a:ea typeface="Calibri"/>
                <a:cs typeface="Calibri"/>
                <a:sym typeface="Calibri"/>
              </a:rPr>
              <a:t>reverse </a:t>
            </a:r>
            <a:r>
              <a:rPr lang="cs-CZ" sz="1200" b="0" i="0" u="none" strike="noStrike" cap="none" dirty="0" err="1">
                <a:solidFill>
                  <a:schemeClr val="dk1"/>
                </a:solidFill>
                <a:effectLst/>
                <a:latin typeface="Calibri"/>
                <a:ea typeface="Calibri"/>
                <a:cs typeface="Calibri"/>
                <a:sym typeface="Calibri"/>
              </a:rPr>
              <a:t>domainhijacking</a:t>
            </a:r>
            <a:r>
              <a:rPr lang="cs-CZ" sz="1200" b="0" i="0" u="none" strike="noStrike" cap="none" dirty="0">
                <a:solidFill>
                  <a:schemeClr val="dk1"/>
                </a:solidFill>
                <a:effectLst/>
                <a:latin typeface="Calibri"/>
                <a:ea typeface="Calibri"/>
                <a:cs typeface="Calibri"/>
                <a:sym typeface="Calibri"/>
              </a:rPr>
              <a:t> a </a:t>
            </a:r>
            <a:r>
              <a:rPr lang="cs-CZ" sz="1200" b="0" i="0" u="none" strike="noStrike" cap="none" dirty="0" err="1">
                <a:solidFill>
                  <a:schemeClr val="dk1"/>
                </a:solidFill>
                <a:effectLst/>
                <a:latin typeface="Calibri"/>
                <a:ea typeface="Calibri"/>
                <a:cs typeface="Calibri"/>
                <a:sym typeface="Calibri"/>
              </a:rPr>
              <a:t>domainnamehijacking</a:t>
            </a:r>
            <a:r>
              <a:rPr lang="cs-CZ" sz="1200" b="0" i="0" u="none" strike="noStrike" cap="none" dirty="0">
                <a:solidFill>
                  <a:schemeClr val="dk1"/>
                </a:solidFill>
                <a:effectLst/>
                <a:latin typeface="Calibri"/>
                <a:ea typeface="Calibri"/>
                <a:cs typeface="Calibri"/>
                <a:sym typeface="Calibri"/>
              </a:rPr>
              <a:t> (jedná se o tzv. </a:t>
            </a:r>
            <a:r>
              <a:rPr lang="cs-CZ" sz="1200" b="0" i="0" u="none" strike="noStrike" cap="none" dirty="0" err="1">
                <a:solidFill>
                  <a:schemeClr val="dk1"/>
                </a:solidFill>
                <a:effectLst/>
                <a:latin typeface="Calibri"/>
                <a:ea typeface="Calibri"/>
                <a:cs typeface="Calibri"/>
                <a:sym typeface="Calibri"/>
              </a:rPr>
              <a:t>doménove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únosy</a:t>
            </a:r>
            <a:r>
              <a:rPr lang="cs-CZ" sz="1200" b="0" i="0" u="none" strike="noStrike" cap="none" dirty="0">
                <a:solidFill>
                  <a:schemeClr val="dk1"/>
                </a:solidFill>
                <a:effectLst/>
                <a:latin typeface="Calibri"/>
                <a:ea typeface="Calibri"/>
                <a:cs typeface="Calibri"/>
                <a:sym typeface="Calibri"/>
              </a:rPr>
              <a:t> nebo </a:t>
            </a:r>
            <a:r>
              <a:rPr lang="cs-CZ" sz="1200" b="0" i="0" u="none" strike="noStrike" cap="none" dirty="0" err="1">
                <a:solidFill>
                  <a:schemeClr val="dk1"/>
                </a:solidFill>
                <a:effectLst/>
                <a:latin typeface="Calibri"/>
                <a:ea typeface="Calibri"/>
                <a:cs typeface="Calibri"/>
                <a:sym typeface="Calibri"/>
              </a:rPr>
              <a:t>téz</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krádeže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doménových</a:t>
            </a:r>
            <a:r>
              <a:rPr lang="cs-CZ" sz="1200" b="0" i="0" u="none" strike="noStrike" cap="none" dirty="0">
                <a:solidFill>
                  <a:schemeClr val="dk1"/>
                </a:solidFill>
                <a:effectLst/>
                <a:latin typeface="Calibri"/>
                <a:ea typeface="Calibri"/>
                <a:cs typeface="Calibri"/>
                <a:sym typeface="Calibri"/>
              </a:rPr>
              <a:t> jmen. </a:t>
            </a:r>
            <a:r>
              <a:rPr lang="cs-CZ" sz="1200" b="0" i="0" u="none" strike="noStrike" cap="none" dirty="0" err="1">
                <a:solidFill>
                  <a:schemeClr val="dk1"/>
                </a:solidFill>
                <a:effectLst/>
                <a:latin typeface="Calibri"/>
                <a:ea typeface="Calibri"/>
                <a:cs typeface="Calibri"/>
                <a:sym typeface="Calibri"/>
              </a:rPr>
              <a:t>Útočníci</a:t>
            </a:r>
            <a:r>
              <a:rPr lang="cs-CZ" sz="1200" b="0" i="0" u="none" strike="noStrike" cap="none" dirty="0">
                <a:solidFill>
                  <a:schemeClr val="dk1"/>
                </a:solidFill>
                <a:effectLst/>
                <a:latin typeface="Calibri"/>
                <a:ea typeface="Calibri"/>
                <a:cs typeface="Calibri"/>
                <a:sym typeface="Calibri"/>
              </a:rPr>
              <a:t> se </a:t>
            </a:r>
            <a:r>
              <a:rPr lang="cs-CZ" sz="1200" b="0" i="0" u="none" strike="noStrike" cap="none" dirty="0" err="1">
                <a:solidFill>
                  <a:schemeClr val="dk1"/>
                </a:solidFill>
                <a:effectLst/>
                <a:latin typeface="Calibri"/>
                <a:ea typeface="Calibri"/>
                <a:cs typeface="Calibri"/>
                <a:sym typeface="Calibri"/>
              </a:rPr>
              <a:t>určitým</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jednáním</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spočívajícím</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napr</a:t>
            </a:r>
            <a:r>
              <a:rPr lang="cs-CZ" sz="1200" b="0" i="0" u="none" strike="noStrike" cap="none" dirty="0">
                <a:solidFill>
                  <a:schemeClr val="dk1"/>
                </a:solidFill>
                <a:effectLst/>
                <a:latin typeface="Calibri"/>
                <a:ea typeface="Calibri"/>
                <a:cs typeface="Calibri"/>
                <a:sym typeface="Calibri"/>
              </a:rPr>
              <a:t>̌. v </a:t>
            </a:r>
            <a:r>
              <a:rPr lang="cs-CZ" sz="1200" b="0" i="0" u="none" strike="noStrike" cap="none" dirty="0" err="1">
                <a:solidFill>
                  <a:schemeClr val="dk1"/>
                </a:solidFill>
                <a:effectLst/>
                <a:latin typeface="Calibri"/>
                <a:ea typeface="Calibri"/>
                <a:cs typeface="Calibri"/>
                <a:sym typeface="Calibri"/>
              </a:rPr>
              <a:t>podvodném</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opatřeni</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přístupových</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údaju</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držitele</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domény</a:t>
            </a:r>
            <a:r>
              <a:rPr lang="cs-CZ" sz="1200" b="0" i="0" u="none" strike="noStrike" cap="none" dirty="0">
                <a:solidFill>
                  <a:schemeClr val="dk1"/>
                </a:solidFill>
                <a:effectLst/>
                <a:latin typeface="Calibri"/>
                <a:ea typeface="Calibri"/>
                <a:cs typeface="Calibri"/>
                <a:sym typeface="Calibri"/>
              </a:rPr>
              <a:t>, jsou schopni </a:t>
            </a:r>
            <a:r>
              <a:rPr lang="cs-CZ" sz="1200" b="0" i="0" u="none" strike="noStrike" cap="none" dirty="0" err="1">
                <a:solidFill>
                  <a:schemeClr val="dk1"/>
                </a:solidFill>
                <a:effectLst/>
                <a:latin typeface="Calibri"/>
                <a:ea typeface="Calibri"/>
                <a:cs typeface="Calibri"/>
                <a:sym typeface="Calibri"/>
              </a:rPr>
              <a:t>přihlásit</a:t>
            </a:r>
            <a:r>
              <a:rPr lang="cs-CZ" sz="1200" b="0" i="0" u="none" strike="noStrike" cap="none" dirty="0">
                <a:solidFill>
                  <a:schemeClr val="dk1"/>
                </a:solidFill>
                <a:effectLst/>
                <a:latin typeface="Calibri"/>
                <a:ea typeface="Calibri"/>
                <a:cs typeface="Calibri"/>
                <a:sym typeface="Calibri"/>
              </a:rPr>
              <a:t> do </a:t>
            </a:r>
            <a:r>
              <a:rPr lang="cs-CZ" sz="1200" b="0" i="0" u="none" strike="noStrike" cap="none" dirty="0" err="1">
                <a:solidFill>
                  <a:schemeClr val="dk1"/>
                </a:solidFill>
                <a:effectLst/>
                <a:latin typeface="Calibri"/>
                <a:ea typeface="Calibri"/>
                <a:cs typeface="Calibri"/>
                <a:sym typeface="Calibri"/>
              </a:rPr>
              <a:t>databáze</a:t>
            </a:r>
            <a:r>
              <a:rPr lang="cs-CZ" sz="1200" b="0" i="0" u="none" strike="noStrike" cap="none" dirty="0">
                <a:solidFill>
                  <a:schemeClr val="dk1"/>
                </a:solidFill>
                <a:effectLst/>
                <a:latin typeface="Calibri"/>
                <a:ea typeface="Calibri"/>
                <a:cs typeface="Calibri"/>
                <a:sym typeface="Calibri"/>
              </a:rPr>
              <a:t> s </a:t>
            </a:r>
            <a:r>
              <a:rPr lang="cs-CZ" sz="1200" b="0" i="0" u="none" strike="noStrike" cap="none" dirty="0" err="1">
                <a:solidFill>
                  <a:schemeClr val="dk1"/>
                </a:solidFill>
                <a:effectLst/>
                <a:latin typeface="Calibri"/>
                <a:ea typeface="Calibri"/>
                <a:cs typeface="Calibri"/>
                <a:sym typeface="Calibri"/>
              </a:rPr>
              <a:t>údaji</a:t>
            </a:r>
            <a:r>
              <a:rPr lang="cs-CZ" sz="1200" b="0" i="0" u="none" strike="noStrike" cap="none" dirty="0">
                <a:solidFill>
                  <a:schemeClr val="dk1"/>
                </a:solidFill>
                <a:effectLst/>
                <a:latin typeface="Calibri"/>
                <a:ea typeface="Calibri"/>
                <a:cs typeface="Calibri"/>
                <a:sym typeface="Calibri"/>
              </a:rPr>
              <a:t> k dané </a:t>
            </a:r>
            <a:r>
              <a:rPr lang="cs-CZ" sz="1200" b="0" i="0" u="none" strike="noStrike" cap="none" dirty="0" err="1">
                <a:solidFill>
                  <a:schemeClr val="dk1"/>
                </a:solidFill>
                <a:effectLst/>
                <a:latin typeface="Calibri"/>
                <a:ea typeface="Calibri"/>
                <a:cs typeface="Calibri"/>
                <a:sym typeface="Calibri"/>
              </a:rPr>
              <a:t>doméne</a:t>
            </a:r>
            <a:r>
              <a:rPr lang="cs-CZ" sz="1200" b="0" i="0" u="none" strike="noStrike" cap="none" dirty="0">
                <a:solidFill>
                  <a:schemeClr val="dk1"/>
                </a:solidFill>
                <a:effectLst/>
                <a:latin typeface="Calibri"/>
                <a:ea typeface="Calibri"/>
                <a:cs typeface="Calibri"/>
                <a:sym typeface="Calibri"/>
              </a:rPr>
              <a:t>̌ a </a:t>
            </a:r>
            <a:r>
              <a:rPr lang="cs-CZ" sz="1200" b="0" i="0" u="none" strike="noStrike" cap="none" dirty="0" err="1">
                <a:solidFill>
                  <a:schemeClr val="dk1"/>
                </a:solidFill>
                <a:effectLst/>
                <a:latin typeface="Calibri"/>
                <a:ea typeface="Calibri"/>
                <a:cs typeface="Calibri"/>
                <a:sym typeface="Calibri"/>
              </a:rPr>
              <a:t>učinit</a:t>
            </a:r>
            <a:r>
              <a:rPr lang="cs-CZ" sz="1200" b="0" i="0" u="none" strike="noStrike" cap="none" dirty="0">
                <a:solidFill>
                  <a:schemeClr val="dk1"/>
                </a:solidFill>
                <a:effectLst/>
                <a:latin typeface="Calibri"/>
                <a:ea typeface="Calibri"/>
                <a:cs typeface="Calibri"/>
                <a:sym typeface="Calibri"/>
              </a:rPr>
              <a:t> v ní </a:t>
            </a:r>
            <a:r>
              <a:rPr lang="cs-CZ" sz="1200" b="0" i="0" u="none" strike="noStrike" cap="none" dirty="0" err="1">
                <a:solidFill>
                  <a:schemeClr val="dk1"/>
                </a:solidFill>
                <a:effectLst/>
                <a:latin typeface="Calibri"/>
                <a:ea typeface="Calibri"/>
                <a:cs typeface="Calibri"/>
                <a:sym typeface="Calibri"/>
              </a:rPr>
              <a:t>změny</a:t>
            </a:r>
            <a:r>
              <a:rPr lang="cs-CZ" sz="1200" b="0" i="0" u="none" strike="noStrike" cap="none" dirty="0">
                <a:solidFill>
                  <a:schemeClr val="dk1"/>
                </a:solidFill>
                <a:effectLst/>
                <a:latin typeface="Calibri"/>
                <a:ea typeface="Calibri"/>
                <a:cs typeface="Calibri"/>
                <a:sym typeface="Calibri"/>
              </a:rPr>
              <a:t>, o </a:t>
            </a:r>
            <a:r>
              <a:rPr lang="cs-CZ" sz="1200" b="0" i="0" u="none" strike="noStrike" cap="none" dirty="0" err="1">
                <a:solidFill>
                  <a:schemeClr val="dk1"/>
                </a:solidFill>
                <a:effectLst/>
                <a:latin typeface="Calibri"/>
                <a:ea typeface="Calibri"/>
                <a:cs typeface="Calibri"/>
                <a:sym typeface="Calibri"/>
              </a:rPr>
              <a:t>nichz</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oprávněny</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držitel</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nema</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nejmenši</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vědomi</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či</a:t>
            </a:r>
            <a:r>
              <a:rPr lang="cs-CZ" sz="1200" b="0" i="0" u="none" strike="noStrike" cap="none" dirty="0">
                <a:solidFill>
                  <a:schemeClr val="dk1"/>
                </a:solidFill>
                <a:effectLst/>
                <a:latin typeface="Calibri"/>
                <a:ea typeface="Calibri"/>
                <a:cs typeface="Calibri"/>
                <a:sym typeface="Calibri"/>
              </a:rPr>
              <a:t> o </a:t>
            </a:r>
            <a:r>
              <a:rPr lang="cs-CZ" sz="1200" b="0" i="0" u="none" strike="noStrike" cap="none" dirty="0" err="1">
                <a:solidFill>
                  <a:schemeClr val="dk1"/>
                </a:solidFill>
                <a:effectLst/>
                <a:latin typeface="Calibri"/>
                <a:ea typeface="Calibri"/>
                <a:cs typeface="Calibri"/>
                <a:sym typeface="Calibri"/>
              </a:rPr>
              <a:t>nichz</a:t>
            </a:r>
            <a:r>
              <a:rPr lang="cs-CZ" sz="1200" b="0" i="0" u="none" strike="noStrike" cap="none" dirty="0">
                <a:solidFill>
                  <a:schemeClr val="dk1"/>
                </a:solidFill>
                <a:effectLst/>
                <a:latin typeface="Calibri"/>
                <a:ea typeface="Calibri"/>
                <a:cs typeface="Calibri"/>
                <a:sym typeface="Calibri"/>
              </a:rPr>
              <a:t>̌ </a:t>
            </a:r>
            <a:r>
              <a:rPr lang="cs-CZ" sz="1200" b="0" i="0" u="none" strike="noStrike" cap="none" dirty="0" err="1">
                <a:solidFill>
                  <a:schemeClr val="dk1"/>
                </a:solidFill>
                <a:effectLst/>
                <a:latin typeface="Calibri"/>
                <a:ea typeface="Calibri"/>
                <a:cs typeface="Calibri"/>
                <a:sym typeface="Calibri"/>
              </a:rPr>
              <a:t>neudělil</a:t>
            </a:r>
            <a:r>
              <a:rPr lang="cs-CZ" sz="1200" b="0" i="0" u="none" strike="noStrike" cap="none" dirty="0">
                <a:solidFill>
                  <a:schemeClr val="dk1"/>
                </a:solidFill>
                <a:effectLst/>
                <a:latin typeface="Calibri"/>
                <a:ea typeface="Calibri"/>
                <a:cs typeface="Calibri"/>
                <a:sym typeface="Calibri"/>
              </a:rPr>
              <a:t> souhlas. </a:t>
            </a:r>
            <a:endParaRPr lang="cs-CZ" dirty="0"/>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r>
              <a:rPr lang="cs-CZ" sz="1200" b="0" i="0" u="none" strike="noStrike" cap="none" dirty="0">
                <a:solidFill>
                  <a:schemeClr val="dk1"/>
                </a:solidFill>
                <a:effectLst/>
                <a:latin typeface="Calibri"/>
                <a:ea typeface="Calibri"/>
                <a:cs typeface="Calibri"/>
                <a:sym typeface="Calibri"/>
              </a:rPr>
              <a:t>)</a:t>
            </a:r>
            <a:endParaRPr lang="cs-CZ" dirty="0"/>
          </a:p>
          <a:p>
            <a:pPr marL="457200" marR="0" lvl="0" indent="-228600" algn="l" defTabSz="914400" rtl="0" eaLnBrk="1" fontAlgn="auto" latinLnBrk="0" hangingPunct="1">
              <a:lnSpc>
                <a:spcPct val="100000"/>
              </a:lnSpc>
              <a:spcBef>
                <a:spcPts val="0"/>
              </a:spcBef>
              <a:spcAft>
                <a:spcPts val="0"/>
              </a:spcAft>
              <a:buClr>
                <a:srgbClr val="000000"/>
              </a:buClr>
              <a:buSzPts val="1400"/>
              <a:buFontTx/>
              <a:buChar char="-"/>
              <a:tabLst/>
              <a:defRPr/>
            </a:pPr>
            <a:endParaRPr lang="cs-CZ" dirty="0"/>
          </a:p>
          <a:p>
            <a:endParaRPr lang="cs-CZ" dirty="0"/>
          </a:p>
        </p:txBody>
      </p:sp>
      <p:sp>
        <p:nvSpPr>
          <p:cNvPr id="4" name="Zástupný symbol pro číslo snímku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16</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5984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err="1"/>
              <a:t>Cybersquatting</a:t>
            </a:r>
            <a:r>
              <a:rPr lang="cs-CZ" dirty="0"/>
              <a:t> je označení pro úmyslné registrování doménových jmen shodných nebo zaměnitelně podobných cizím ochranným známkám, obchodním firmám či jménům známých osob, typicky bez vlastního legitimního zájmu na takovém označení. Cílem je zpravidla doménu později výhodně prodat skutečnému nositeli práva, blokovat jej v užívání jeho označení, případně na cizí pověsti parazitovat (reklamou, přesměrováním návštěvnosti apod.). V mezinárodním prostředí se proti </a:t>
            </a:r>
            <a:r>
              <a:rPr lang="cs-CZ" dirty="0" err="1"/>
              <a:t>cybersquattingu</a:t>
            </a:r>
            <a:r>
              <a:rPr lang="cs-CZ" dirty="0"/>
              <a:t> často postupuje prostřednictvím řízení podle UDRP nebo obdobných pravidel, vnitrostátně pak zejména s využitím ochranných známek, obchodní firmy a nekalé soutěže. Podstatným znakem je prvek „</a:t>
            </a:r>
            <a:r>
              <a:rPr lang="cs-CZ" dirty="0" err="1"/>
              <a:t>bad</a:t>
            </a:r>
            <a:r>
              <a:rPr lang="cs-CZ" dirty="0"/>
              <a:t> </a:t>
            </a:r>
            <a:r>
              <a:rPr lang="cs-CZ" dirty="0" err="1"/>
              <a:t>faith</a:t>
            </a:r>
            <a:r>
              <a:rPr lang="cs-CZ" dirty="0"/>
              <a:t>“, tedy zneužívající motivace při registraci nebo užívání doménového jména.</a:t>
            </a:r>
          </a:p>
          <a:p>
            <a:endParaRPr lang="cs-CZ" b="1" dirty="0"/>
          </a:p>
          <a:p>
            <a:r>
              <a:rPr lang="cs-CZ" b="1" dirty="0" err="1"/>
              <a:t>Typosquatting</a:t>
            </a:r>
            <a:r>
              <a:rPr lang="cs-CZ" dirty="0"/>
              <a:t> (v dotazu psáno „</a:t>
            </a:r>
            <a:r>
              <a:rPr lang="cs-CZ" dirty="0" err="1"/>
              <a:t>typesquating</a:t>
            </a:r>
            <a:r>
              <a:rPr lang="cs-CZ" dirty="0"/>
              <a:t>“) je specifická forma </a:t>
            </a:r>
            <a:r>
              <a:rPr lang="cs-CZ" dirty="0" err="1"/>
              <a:t>cybersquattingu</a:t>
            </a:r>
            <a:r>
              <a:rPr lang="cs-CZ" dirty="0"/>
              <a:t>, která spočívá v registraci domén, jež obsahují typické překlepy, chybně vložené či vynechané znaky nebo jiné drobné odchylky od běžně užívaných a známých doménových jmen. Pachatel počítá s tím, že uživatelé internetové adresy při psaní manuálně „</a:t>
            </a:r>
            <a:r>
              <a:rPr lang="cs-CZ" dirty="0" err="1"/>
              <a:t>zadatlují</a:t>
            </a:r>
            <a:r>
              <a:rPr lang="cs-CZ" dirty="0"/>
              <a:t>“ a omylem navštíví jeho doménu. Na takových doménách se pak objevuje reklama, </a:t>
            </a:r>
            <a:r>
              <a:rPr lang="cs-CZ" dirty="0" err="1"/>
              <a:t>phishingové</a:t>
            </a:r>
            <a:r>
              <a:rPr lang="cs-CZ" dirty="0"/>
              <a:t> stránky, malware, nebo se využívají k jiným formám klamání veřejnosti. Na rozdíl od „klasického“ </a:t>
            </a:r>
            <a:r>
              <a:rPr lang="cs-CZ" dirty="0" err="1"/>
              <a:t>cybersquattingu</a:t>
            </a:r>
            <a:r>
              <a:rPr lang="cs-CZ" dirty="0"/>
              <a:t> tu nejde jen o identickou či podobnou ochrannou známku, ale především o zneužití předvídatelných chyb v uživatelském chování.</a:t>
            </a:r>
          </a:p>
          <a:p>
            <a:r>
              <a:rPr lang="cs-CZ" dirty="0"/>
              <a:t>Reverse domain hijacking označuje situaci, kdy se držitel ochranné známky či jiné osoby s právem k označení pokusí prostřednictvím UDRP řízení nebo soudní žaloby </a:t>
            </a:r>
            <a:r>
              <a:rPr lang="cs-CZ" dirty="0" err="1"/>
              <a:t>šikanózně</a:t>
            </a:r>
            <a:r>
              <a:rPr lang="cs-CZ" dirty="0"/>
              <a:t> připravit legitimního držitele o jeho doménové jméno. Typicky jde o případy, kdy doména byla registrována v dobré víře, často dokonce dříve než daná ochranná známka, nebo kde není dána žádná rozumná kolize práv, přesto se však navrhovatel snaží využít své finanční či právní převahy. Jednání může být </a:t>
            </a:r>
            <a:r>
              <a:rPr lang="cs-CZ" dirty="0" err="1"/>
              <a:t>panelisty</a:t>
            </a:r>
            <a:r>
              <a:rPr lang="cs-CZ" dirty="0"/>
              <a:t> v rozhodčím řízení výslovně kvalifikováno jako „reverse domain </a:t>
            </a:r>
            <a:r>
              <a:rPr lang="cs-CZ" dirty="0" err="1"/>
              <a:t>name</a:t>
            </a:r>
            <a:r>
              <a:rPr lang="cs-CZ" dirty="0"/>
              <a:t> hijacking“, což sice nevede k sankci v podobě pokuty, ale má reputační dopad a může být zohledněno v dalších sporech. Z hlediska systematiky jde tedy o „zneužívající útok shora“, na rozdíl od klasického </a:t>
            </a:r>
            <a:r>
              <a:rPr lang="cs-CZ" dirty="0" err="1"/>
              <a:t>cybersquattingu</a:t>
            </a:r>
            <a:r>
              <a:rPr lang="cs-CZ" dirty="0"/>
              <a:t> jako útoku „zdola“.</a:t>
            </a:r>
          </a:p>
          <a:p>
            <a:endParaRPr lang="cs-CZ" dirty="0"/>
          </a:p>
          <a:p>
            <a:r>
              <a:rPr lang="cs-CZ" dirty="0"/>
              <a:t>Domain </a:t>
            </a:r>
            <a:r>
              <a:rPr lang="cs-CZ" dirty="0" err="1"/>
              <a:t>name</a:t>
            </a:r>
            <a:r>
              <a:rPr lang="cs-CZ" dirty="0"/>
              <a:t> hijacking (často též domain hijacking) je naproti tomu spíše </a:t>
            </a:r>
            <a:r>
              <a:rPr lang="cs-CZ" dirty="0" err="1"/>
              <a:t>technicko-bezpečnostní</a:t>
            </a:r>
            <a:r>
              <a:rPr lang="cs-CZ" dirty="0"/>
              <a:t> problém: jde o neoprávněné odnětí kontroly nad doménovým jménem jeho skutečnému držiteli, typicky prostřednictvím prolomení účtu u registrátora, sociálního inženýrství, podvržených autorizačních e-mailů či zneužití nedostatečně zabezpečeného převodu. Útočník si nechá doménu převést na sebe nebo změní DNS nastavení tak, že provoz směřuje na jím ovládané servery. Na rozdíl od </a:t>
            </a:r>
            <a:r>
              <a:rPr lang="cs-CZ" dirty="0" err="1"/>
              <a:t>cybersquattingu</a:t>
            </a:r>
            <a:r>
              <a:rPr lang="cs-CZ" dirty="0"/>
              <a:t> zde nejde o „problematickou registraci“ na začátku, ale o pozdější odcizení již existující domény. Právně lze takové jednání posuzovat jako zásah do vlastnického práva či jiných majetkových práv, případně jako trestnou činnost (např. neoprávněný přístup k počítačovému systému, podvod), vedle toho přicházejí v úvahu i soukromoprávní nároky vůči registrátorovi či správci DNS při porušení povinností.</a:t>
            </a:r>
          </a:p>
        </p:txBody>
      </p:sp>
      <p:sp>
        <p:nvSpPr>
          <p:cNvPr id="4" name="Zástupný symbol pro číslo snímku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17</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5196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18</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14700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20</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5417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21</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9923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22</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06841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23</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4295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24</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32059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25</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0424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Držba </a:t>
            </a:r>
          </a:p>
          <a:p>
            <a:r>
              <a:rPr lang="cs-CZ" dirty="0"/>
              <a:t>K doménovému jménu se vztahuje také institut držby upravený v § 987 a následující </a:t>
            </a:r>
            <a:r>
              <a:rPr lang="cs-CZ" dirty="0" err="1"/>
              <a:t>ObčZ</a:t>
            </a:r>
            <a:r>
              <a:rPr lang="cs-CZ" dirty="0"/>
              <a:t>. Dlužno podotknout, že držet je možno nikoliv doménové jméno, jakožto zápis v DNS, nýbrž právo, kterému odpovídá povinnost něco konat. </a:t>
            </a:r>
            <a:endParaRPr lang="cs-CZ" b="1" dirty="0"/>
          </a:p>
          <a:p>
            <a:endParaRPr lang="cs-CZ" b="1" dirty="0"/>
          </a:p>
          <a:p>
            <a:r>
              <a:rPr lang="cs-CZ" b="1" dirty="0"/>
              <a:t>Zástava </a:t>
            </a:r>
          </a:p>
          <a:p>
            <a:r>
              <a:rPr lang="cs-CZ" dirty="0"/>
              <a:t>Doménové jméno může být také předmětem zástavního práva, neboť zastavit lze každou věc v právním smyslu, tedy i pohledávku. Nejedná se však o novotu českého občanského práva, neboť tehdejší § 153 SOZ v taxativním výčtu možných předmětů zástavního práva výslovně uváděl také pohledávku. O</a:t>
            </a:r>
          </a:p>
        </p:txBody>
      </p:sp>
      <p:sp>
        <p:nvSpPr>
          <p:cNvPr id="4" name="Zástupný symbol pro číslo snímku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cs-CZ" sz="1200" b="0" i="0" u="none" strike="noStrike" cap="none" smtClean="0">
                <a:solidFill>
                  <a:schemeClr val="dk1"/>
                </a:solidFill>
                <a:latin typeface="Calibri"/>
                <a:ea typeface="Calibri"/>
                <a:cs typeface="Calibri"/>
                <a:sym typeface="Calibri"/>
              </a:rPr>
              <a:t>26</a:t>
            </a:fld>
            <a:endParaRPr lang="cs-CZ"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27053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60FDA3A-7280-4766-ADC8-1382508C0EA2}" type="slidenum">
              <a:rPr lang="cs-CZ" altLang="cs-CZ"/>
              <a:pPr>
                <a:spcBef>
                  <a:spcPct val="0"/>
                </a:spcBef>
              </a:pPr>
              <a:t>28</a:t>
            </a:fld>
            <a:endParaRPr lang="cs-CZ" altLang="cs-CZ"/>
          </a:p>
        </p:txBody>
      </p:sp>
      <p:sp>
        <p:nvSpPr>
          <p:cNvPr id="34819" name="Text Box 2"/>
          <p:cNvSpPr txBox="1">
            <a:spLocks noChangeArrowheads="1"/>
          </p:cNvSpPr>
          <p:nvPr/>
        </p:nvSpPr>
        <p:spPr bwMode="auto">
          <a:xfrm>
            <a:off x="881063" y="685800"/>
            <a:ext cx="5095875"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ctr" eaLnBrk="1" hangingPunct="1">
              <a:spcBef>
                <a:spcPct val="0"/>
              </a:spcBef>
            </a:pPr>
            <a:endParaRPr lang="cs-CZ" altLang="cs-CZ" sz="2400"/>
          </a:p>
        </p:txBody>
      </p:sp>
      <p:sp>
        <p:nvSpPr>
          <p:cNvPr id="34820" name="Rectangle 3">
            <a:extLst>
              <a:ext uri="{FF2B5EF4-FFF2-40B4-BE49-F238E27FC236}">
                <a16:creationId xmlns:a16="http://schemas.microsoft.com/office/drawing/2014/main" id="{A3CC1B25-7433-D347-91C0-BD20DFC69431}"/>
              </a:ext>
            </a:extLst>
          </p:cNvPr>
          <p:cNvSpPr>
            <a:spLocks noGrp="1" noChangeArrowheads="1"/>
          </p:cNvSpPr>
          <p:nvPr>
            <p:ph type="body"/>
          </p:nvPr>
        </p:nvSpPr>
        <p:spPr>
          <a:xfrm>
            <a:off x="685800" y="4343400"/>
            <a:ext cx="5484813" cy="4114800"/>
          </a:xfrm>
          <a:ln/>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eaLnBrk="1" hangingPunct="1">
              <a:defRPr/>
            </a:pPr>
            <a:endParaRPr lang="cs-CZ">
              <a:latin typeface="Times New Roman" charset="0"/>
              <a:ea typeface="ＭＳ Ｐゴシック" charset="0"/>
              <a:cs typeface="+mn-cs"/>
            </a:endParaRPr>
          </a:p>
        </p:txBody>
      </p:sp>
    </p:spTree>
    <p:extLst>
      <p:ext uri="{BB962C8B-B14F-4D97-AF65-F5344CB8AC3E}">
        <p14:creationId xmlns:p14="http://schemas.microsoft.com/office/powerpoint/2010/main" val="34028956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12" name="Grafický objekt 11">
            <a:extLst>
              <a:ext uri="{FF2B5EF4-FFF2-40B4-BE49-F238E27FC236}">
                <a16:creationId xmlns:a16="http://schemas.microsoft.com/office/drawing/2014/main" id="{74943E4D-8A63-F619-3F24-35F2497CF2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714500"/>
            <a:ext cx="12192000" cy="51435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pic>
        <p:nvPicPr>
          <p:cNvPr id="8" name="Grafický objekt 7">
            <a:extLst>
              <a:ext uri="{FF2B5EF4-FFF2-40B4-BE49-F238E27FC236}">
                <a16:creationId xmlns:a16="http://schemas.microsoft.com/office/drawing/2014/main" id="{9459865A-A9AB-E049-728C-E993AC93B6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88179" y="562768"/>
            <a:ext cx="2381250" cy="581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accent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pic>
        <p:nvPicPr>
          <p:cNvPr id="2" name="Grafický objekt 1">
            <a:extLst>
              <a:ext uri="{FF2B5EF4-FFF2-40B4-BE49-F238E27FC236}">
                <a16:creationId xmlns:a16="http://schemas.microsoft.com/office/drawing/2014/main" id="{EB1C8CC5-AD72-B1B5-FAD7-63ABE9022B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37169" y="6332536"/>
            <a:ext cx="342900" cy="342900"/>
          </a:xfrm>
          <a:prstGeom prst="rect">
            <a:avLst/>
          </a:prstGeom>
        </p:spPr>
      </p:pic>
      <p:pic>
        <p:nvPicPr>
          <p:cNvPr id="8" name="Grafický objekt 7">
            <a:extLst>
              <a:ext uri="{FF2B5EF4-FFF2-40B4-BE49-F238E27FC236}">
                <a16:creationId xmlns:a16="http://schemas.microsoft.com/office/drawing/2014/main" id="{F5A2A8B0-2544-1C17-9214-4E99EA0030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919154"/>
            <a:ext cx="2247900" cy="828675"/>
          </a:xfrm>
          <a:prstGeom prst="rect">
            <a:avLst/>
          </a:prstGeom>
        </p:spPr>
      </p:pic>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3E69147A-9341-6F01-8FA2-4E16F6AB5848}"/>
              </a:ext>
            </a:extLst>
          </p:cNvPr>
          <p:cNvSpPr>
            <a:spLocks noGrp="1"/>
          </p:cNvSpPr>
          <p:nvPr>
            <p:ph type="dt" sz="half" idx="10"/>
          </p:nvPr>
        </p:nvSpPr>
        <p:spPr>
          <a:xfrm>
            <a:off x="838200" y="6356350"/>
            <a:ext cx="2743200" cy="365125"/>
          </a:xfrm>
          <a:prstGeom prst="rect">
            <a:avLst/>
          </a:prstGeom>
        </p:spPr>
        <p:txBody>
          <a:bodyPr/>
          <a:lstStyle/>
          <a:p>
            <a:fld id="{BFA560BD-710C-43EC-BF4E-953066F916F9}" type="datetime1">
              <a:rPr lang="cs-CZ" smtClean="0"/>
              <a:t>27.11.2025</a:t>
            </a:fld>
            <a:endParaRPr lang="cs-CZ"/>
          </a:p>
        </p:txBody>
      </p:sp>
      <p:sp>
        <p:nvSpPr>
          <p:cNvPr id="4" name="Zástupný symbol pro zápatí 3">
            <a:extLst>
              <a:ext uri="{FF2B5EF4-FFF2-40B4-BE49-F238E27FC236}">
                <a16:creationId xmlns:a16="http://schemas.microsoft.com/office/drawing/2014/main" id="{3AB3D4C9-700C-E263-2AAF-E10CD38190AF}"/>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5" name="Zástupný symbol pro číslo snímku 4">
            <a:extLst>
              <a:ext uri="{FF2B5EF4-FFF2-40B4-BE49-F238E27FC236}">
                <a16:creationId xmlns:a16="http://schemas.microsoft.com/office/drawing/2014/main" id="{408544A3-E625-888D-0D21-EEF35ED99522}"/>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6356350"/>
            <a:ext cx="2743200" cy="365125"/>
          </a:xfrm>
          <a:prstGeom prst="rect">
            <a:avLst/>
          </a:prstGeom>
        </p:spPr>
        <p:txBody>
          <a:bodyPr/>
          <a:lstStyle/>
          <a:p>
            <a:fld id="{1A945517-90B0-4E61-B5DD-AC2B75BAD2CB}" type="datetime1">
              <a:rPr lang="cs-CZ" smtClean="0"/>
              <a:t>27.11.2025</a:t>
            </a:fld>
            <a:endParaRPr lang="cs-CZ"/>
          </a:p>
        </p:txBody>
      </p:sp>
      <p:sp>
        <p:nvSpPr>
          <p:cNvPr id="3" name="Zástupný symbol pro zápatí 2">
            <a:extLst>
              <a:ext uri="{FF2B5EF4-FFF2-40B4-BE49-F238E27FC236}">
                <a16:creationId xmlns:a16="http://schemas.microsoft.com/office/drawing/2014/main" id="{1E7BFAF4-B07E-8F6C-CEC7-D199D64C2B2E}"/>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0250244E-576B-B41B-B59D-93F9DACDA80E}"/>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7490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Úvodní snímek">
  <p:cSld name="1_Úvodní snímek">
    <p:spTree>
      <p:nvGrpSpPr>
        <p:cNvPr id="1" name="Shape 17"/>
        <p:cNvGrpSpPr/>
        <p:nvPr/>
      </p:nvGrpSpPr>
      <p:grpSpPr>
        <a:xfrm>
          <a:off x="0" y="0"/>
          <a:ext cx="0" cy="0"/>
          <a:chOff x="0" y="0"/>
          <a:chExt cx="0" cy="0"/>
        </a:xfrm>
      </p:grpSpPr>
      <p:sp>
        <p:nvSpPr>
          <p:cNvPr id="18" name="Shape 18"/>
          <p:cNvSpPr txBox="1">
            <a:spLocks noGrp="1"/>
          </p:cNvSpPr>
          <p:nvPr>
            <p:ph type="body" idx="1"/>
          </p:nvPr>
        </p:nvSpPr>
        <p:spPr>
          <a:xfrm>
            <a:off x="410298" y="881781"/>
            <a:ext cx="7717630" cy="261268"/>
          </a:xfrm>
          <a:prstGeom prst="rect">
            <a:avLst/>
          </a:prstGeom>
          <a:noFill/>
          <a:ln>
            <a:noFill/>
          </a:ln>
        </p:spPr>
        <p:txBody>
          <a:bodyPr spcFirstLastPara="1" wrap="square" lIns="91425" tIns="91425" rIns="91425" bIns="91425" anchor="t" anchorCtr="0"/>
          <a:lstStyle>
            <a:lvl1pPr marL="414772" marR="0" lvl="0" indent="-207386" algn="l" rtl="0">
              <a:lnSpc>
                <a:spcPct val="100000"/>
              </a:lnSpc>
              <a:spcBef>
                <a:spcPts val="0"/>
              </a:spcBef>
              <a:spcAft>
                <a:spcPts val="0"/>
              </a:spcAft>
              <a:buClr>
                <a:schemeClr val="dk1"/>
              </a:buClr>
              <a:buSzPts val="1800"/>
              <a:buFont typeface="Arial"/>
              <a:buNone/>
              <a:defRPr sz="1633" b="0" i="0" u="none" strike="noStrike" cap="none">
                <a:solidFill>
                  <a:schemeClr val="dk1"/>
                </a:solidFill>
                <a:latin typeface="Arial"/>
                <a:ea typeface="Arial"/>
                <a:cs typeface="Arial"/>
                <a:sym typeface="Arial"/>
              </a:defRPr>
            </a:lvl1pPr>
            <a:lvl2pPr marL="829544" marR="0" lvl="1"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2pPr>
            <a:lvl3pPr marL="1244316" marR="0" lvl="2"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3pPr>
            <a:lvl4pPr marL="1659087" marR="0" lvl="3"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4pPr>
            <a:lvl5pPr marL="2073859" marR="0" lvl="4"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5pPr>
            <a:lvl6pPr marL="2488631" marR="0" lvl="5" indent="-321678"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6pPr>
            <a:lvl7pPr marL="2903403" marR="0" lvl="6" indent="-321678"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7pPr>
            <a:lvl8pPr marL="3318175" marR="0" lvl="7" indent="-321679"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8pPr>
            <a:lvl9pPr marL="3732947" marR="0" lvl="8" indent="-321679"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body" idx="2"/>
          </p:nvPr>
        </p:nvSpPr>
        <p:spPr>
          <a:xfrm>
            <a:off x="410510" y="555195"/>
            <a:ext cx="7717630" cy="261268"/>
          </a:xfrm>
          <a:prstGeom prst="rect">
            <a:avLst/>
          </a:prstGeom>
          <a:noFill/>
          <a:ln>
            <a:noFill/>
          </a:ln>
        </p:spPr>
        <p:txBody>
          <a:bodyPr spcFirstLastPara="1" wrap="square" lIns="91425" tIns="91425" rIns="91425" bIns="91425" anchor="b" anchorCtr="0"/>
          <a:lstStyle>
            <a:lvl1pPr marL="414772" marR="0" lvl="0" indent="-207386" algn="l" rtl="0">
              <a:lnSpc>
                <a:spcPct val="100000"/>
              </a:lnSpc>
              <a:spcBef>
                <a:spcPts val="0"/>
              </a:spcBef>
              <a:spcAft>
                <a:spcPts val="0"/>
              </a:spcAft>
              <a:buClr>
                <a:schemeClr val="dk1"/>
              </a:buClr>
              <a:buSzPts val="1800"/>
              <a:buFont typeface="Arial"/>
              <a:buNone/>
              <a:defRPr sz="1633" b="0" i="0" u="none" strike="noStrike" cap="none">
                <a:solidFill>
                  <a:schemeClr val="dk1"/>
                </a:solidFill>
                <a:latin typeface="Arial"/>
                <a:ea typeface="Arial"/>
                <a:cs typeface="Arial"/>
                <a:sym typeface="Arial"/>
              </a:defRPr>
            </a:lvl1pPr>
            <a:lvl2pPr marL="829544" marR="0" lvl="1"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2pPr>
            <a:lvl3pPr marL="1244316" marR="0" lvl="2"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3pPr>
            <a:lvl4pPr marL="1659087" marR="0" lvl="3"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4pPr>
            <a:lvl5pPr marL="2073859" marR="0" lvl="4" indent="-207386" algn="l" rtl="0">
              <a:lnSpc>
                <a:spcPct val="100000"/>
              </a:lnSpc>
              <a:spcBef>
                <a:spcPts val="0"/>
              </a:spcBef>
              <a:spcAft>
                <a:spcPts val="0"/>
              </a:spcAft>
              <a:buClr>
                <a:schemeClr val="dk1"/>
              </a:buClr>
              <a:buSzPts val="1600"/>
              <a:buFont typeface="Arial"/>
              <a:buNone/>
              <a:defRPr sz="1452" b="0" i="0" u="none" strike="noStrike" cap="none">
                <a:solidFill>
                  <a:schemeClr val="dk1"/>
                </a:solidFill>
                <a:latin typeface="Arial"/>
                <a:ea typeface="Arial"/>
                <a:cs typeface="Arial"/>
                <a:sym typeface="Arial"/>
              </a:defRPr>
            </a:lvl5pPr>
            <a:lvl6pPr marL="2488631" marR="0" lvl="5" indent="-321678"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6pPr>
            <a:lvl7pPr marL="2903403" marR="0" lvl="6" indent="-321678"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7pPr>
            <a:lvl8pPr marL="3318175" marR="0" lvl="7" indent="-321679"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8pPr>
            <a:lvl9pPr marL="3732947" marR="0" lvl="8" indent="-321679" algn="l" rtl="0">
              <a:lnSpc>
                <a:spcPct val="90000"/>
              </a:lnSpc>
              <a:spcBef>
                <a:spcPts val="500"/>
              </a:spcBef>
              <a:spcAft>
                <a:spcPts val="0"/>
              </a:spcAft>
              <a:buClr>
                <a:schemeClr val="dk1"/>
              </a:buClr>
              <a:buSzPts val="1984"/>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ubTitle" idx="3"/>
          </p:nvPr>
        </p:nvSpPr>
        <p:spPr>
          <a:xfrm>
            <a:off x="410513" y="1796220"/>
            <a:ext cx="11371188" cy="1306342"/>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3000"/>
              <a:buFont typeface="Arial"/>
              <a:buNone/>
              <a:defRPr sz="2722"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2205"/>
              <a:buFont typeface="Arial"/>
              <a:buNone/>
              <a:defRPr sz="20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1984"/>
              <a:buFont typeface="Arial"/>
              <a:buNone/>
              <a:defRPr sz="18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764"/>
              <a:buFont typeface="Arial"/>
              <a:buNone/>
              <a:defRPr sz="1600" b="0" i="0" u="none" strike="noStrike" cap="none">
                <a:solidFill>
                  <a:schemeClr val="dk1"/>
                </a:solidFill>
                <a:latin typeface="Arial"/>
                <a:ea typeface="Arial"/>
                <a:cs typeface="Arial"/>
                <a:sym typeface="Arial"/>
              </a:defRPr>
            </a:lvl9pPr>
          </a:lstStyle>
          <a:p>
            <a:endParaRPr/>
          </a:p>
        </p:txBody>
      </p:sp>
      <p:sp>
        <p:nvSpPr>
          <p:cNvPr id="21" name="Shape 21"/>
          <p:cNvSpPr txBox="1">
            <a:spLocks noGrp="1"/>
          </p:cNvSpPr>
          <p:nvPr>
            <p:ph type="ctrTitle"/>
          </p:nvPr>
        </p:nvSpPr>
        <p:spPr>
          <a:xfrm>
            <a:off x="410511" y="3265854"/>
            <a:ext cx="11371189" cy="3200538"/>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4200"/>
              <a:buFont typeface="Arial"/>
              <a:buNone/>
              <a:defRPr sz="3810" b="1" i="0" u="none" strike="noStrike" cap="none">
                <a:solidFill>
                  <a:schemeClr val="dk1"/>
                </a:solidFill>
                <a:latin typeface="Arial"/>
                <a:ea typeface="Arial"/>
                <a:cs typeface="Arial"/>
                <a:sym typeface="Arial"/>
              </a:defRPr>
            </a:lvl1pPr>
            <a:lvl2pPr lvl="1">
              <a:spcBef>
                <a:spcPts val="0"/>
              </a:spcBef>
              <a:spcAft>
                <a:spcPts val="0"/>
              </a:spcAft>
              <a:buSzPts val="1400"/>
              <a:buNone/>
              <a:defRPr sz="1633"/>
            </a:lvl2pPr>
            <a:lvl3pPr lvl="2">
              <a:spcBef>
                <a:spcPts val="0"/>
              </a:spcBef>
              <a:spcAft>
                <a:spcPts val="0"/>
              </a:spcAft>
              <a:buSzPts val="1400"/>
              <a:buNone/>
              <a:defRPr sz="1633"/>
            </a:lvl3pPr>
            <a:lvl4pPr lvl="3">
              <a:spcBef>
                <a:spcPts val="0"/>
              </a:spcBef>
              <a:spcAft>
                <a:spcPts val="0"/>
              </a:spcAft>
              <a:buSzPts val="1400"/>
              <a:buNone/>
              <a:defRPr sz="1633"/>
            </a:lvl4pPr>
            <a:lvl5pPr lvl="4">
              <a:spcBef>
                <a:spcPts val="0"/>
              </a:spcBef>
              <a:spcAft>
                <a:spcPts val="0"/>
              </a:spcAft>
              <a:buSzPts val="1400"/>
              <a:buNone/>
              <a:defRPr sz="1633"/>
            </a:lvl5pPr>
            <a:lvl6pPr lvl="5">
              <a:spcBef>
                <a:spcPts val="0"/>
              </a:spcBef>
              <a:spcAft>
                <a:spcPts val="0"/>
              </a:spcAft>
              <a:buSzPts val="1400"/>
              <a:buNone/>
              <a:defRPr sz="1633"/>
            </a:lvl6pPr>
            <a:lvl7pPr lvl="6">
              <a:spcBef>
                <a:spcPts val="0"/>
              </a:spcBef>
              <a:spcAft>
                <a:spcPts val="0"/>
              </a:spcAft>
              <a:buSzPts val="1400"/>
              <a:buNone/>
              <a:defRPr sz="1633"/>
            </a:lvl7pPr>
            <a:lvl8pPr lvl="7">
              <a:spcBef>
                <a:spcPts val="0"/>
              </a:spcBef>
              <a:spcAft>
                <a:spcPts val="0"/>
              </a:spcAft>
              <a:buSzPts val="1400"/>
              <a:buNone/>
              <a:defRPr sz="1633"/>
            </a:lvl8pPr>
            <a:lvl9pPr lvl="8">
              <a:spcBef>
                <a:spcPts val="0"/>
              </a:spcBef>
              <a:spcAft>
                <a:spcPts val="0"/>
              </a:spcAft>
              <a:buSzPts val="1400"/>
              <a:buNone/>
              <a:defRPr sz="1633"/>
            </a:lvl9pPr>
          </a:lstStyle>
          <a:p>
            <a:endParaRPr/>
          </a:p>
        </p:txBody>
      </p:sp>
    </p:spTree>
    <p:extLst>
      <p:ext uri="{BB962C8B-B14F-4D97-AF65-F5344CB8AC3E}">
        <p14:creationId xmlns:p14="http://schemas.microsoft.com/office/powerpoint/2010/main" val="975292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Nadpis, klipart a text">
    <p:spTree>
      <p:nvGrpSpPr>
        <p:cNvPr id="1" name=""/>
        <p:cNvGrpSpPr/>
        <p:nvPr/>
      </p:nvGrpSpPr>
      <p:grpSpPr>
        <a:xfrm>
          <a:off x="0" y="0"/>
          <a:ext cx="0" cy="0"/>
          <a:chOff x="0" y="0"/>
          <a:chExt cx="0" cy="0"/>
        </a:xfrm>
      </p:grpSpPr>
      <p:sp>
        <p:nvSpPr>
          <p:cNvPr id="2" name="Nadpis 1"/>
          <p:cNvSpPr>
            <a:spLocks noGrp="1"/>
          </p:cNvSpPr>
          <p:nvPr>
            <p:ph type="title"/>
          </p:nvPr>
        </p:nvSpPr>
        <p:spPr>
          <a:xfrm>
            <a:off x="1625600" y="304800"/>
            <a:ext cx="10363200" cy="1206500"/>
          </a:xfrm>
        </p:spPr>
        <p:txBody>
          <a:bodyPr/>
          <a:lstStyle/>
          <a:p>
            <a:r>
              <a:rPr lang="cs-CZ"/>
              <a:t>Kliknutím lze upravit styl.</a:t>
            </a:r>
          </a:p>
        </p:txBody>
      </p:sp>
      <p:sp>
        <p:nvSpPr>
          <p:cNvPr id="3" name="Zástupný symbol pro klipart 2"/>
          <p:cNvSpPr>
            <a:spLocks noGrp="1"/>
          </p:cNvSpPr>
          <p:nvPr>
            <p:ph type="clipArt" sz="half" idx="1"/>
          </p:nvPr>
        </p:nvSpPr>
        <p:spPr>
          <a:xfrm>
            <a:off x="1625600" y="1600200"/>
            <a:ext cx="5080000" cy="4495800"/>
          </a:xfrm>
        </p:spPr>
        <p:txBody>
          <a:bodyPr/>
          <a:lstStyle/>
          <a:p>
            <a:pPr lvl="0"/>
            <a:endParaRPr lang="cs-CZ" noProof="0"/>
          </a:p>
        </p:txBody>
      </p:sp>
      <p:sp>
        <p:nvSpPr>
          <p:cNvPr id="4" name="Zástupný symbol pro text 3"/>
          <p:cNvSpPr>
            <a:spLocks noGrp="1"/>
          </p:cNvSpPr>
          <p:nvPr>
            <p:ph type="body" sz="half" idx="2"/>
          </p:nvPr>
        </p:nvSpPr>
        <p:spPr>
          <a:xfrm>
            <a:off x="6908800" y="1600200"/>
            <a:ext cx="5080000" cy="44958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8">
            <a:extLst>
              <a:ext uri="{FF2B5EF4-FFF2-40B4-BE49-F238E27FC236}">
                <a16:creationId xmlns:a16="http://schemas.microsoft.com/office/drawing/2014/main" id="{49771568-A917-DD4C-BB6D-4C1C8CF88576}"/>
              </a:ext>
            </a:extLst>
          </p:cNvPr>
          <p:cNvSpPr>
            <a:spLocks noGrp="1" noChangeArrowheads="1"/>
          </p:cNvSpPr>
          <p:nvPr>
            <p:ph type="dt" sz="half" idx="10"/>
          </p:nvPr>
        </p:nvSpPr>
        <p:spPr>
          <a:ln/>
        </p:spPr>
        <p:txBody>
          <a:bodyPr/>
          <a:lstStyle>
            <a:lvl1pPr>
              <a:defRPr/>
            </a:lvl1pPr>
          </a:lstStyle>
          <a:p>
            <a:pPr>
              <a:defRPr/>
            </a:pPr>
            <a:fld id="{DBF4F68A-FFF4-4578-BE84-8A35E1FD62E3}" type="datetime1">
              <a:rPr lang="cs-CZ" altLang="cs-CZ"/>
              <a:pPr>
                <a:defRPr/>
              </a:pPr>
              <a:t>27.11.2025</a:t>
            </a:fld>
            <a:endParaRPr lang="cs-CZ" altLang="cs-CZ"/>
          </a:p>
        </p:txBody>
      </p:sp>
      <p:sp>
        <p:nvSpPr>
          <p:cNvPr id="6" name="Rectangle 9">
            <a:extLst>
              <a:ext uri="{FF2B5EF4-FFF2-40B4-BE49-F238E27FC236}">
                <a16:creationId xmlns:a16="http://schemas.microsoft.com/office/drawing/2014/main" id="{5704F82F-24DC-3042-9E6F-2EE9A06F4656}"/>
              </a:ext>
            </a:extLst>
          </p:cNvPr>
          <p:cNvSpPr>
            <a:spLocks noGrp="1" noChangeArrowheads="1"/>
          </p:cNvSpPr>
          <p:nvPr>
            <p:ph type="ftr" sz="quarter" idx="11"/>
          </p:nvPr>
        </p:nvSpPr>
        <p:spPr>
          <a:ln/>
        </p:spPr>
        <p:txBody>
          <a:bodyPr/>
          <a:lstStyle>
            <a:lvl1pPr>
              <a:defRPr/>
            </a:lvl1pPr>
          </a:lstStyle>
          <a:p>
            <a:r>
              <a:rPr lang="cs-CZ" altLang="cs-CZ"/>
              <a:t>Ján Matejka,  (matejka@itlaw.cz),     Ústav státu a práva AV ČR</a:t>
            </a:r>
          </a:p>
        </p:txBody>
      </p:sp>
      <p:sp>
        <p:nvSpPr>
          <p:cNvPr id="7" name="Rectangle 10">
            <a:extLst>
              <a:ext uri="{FF2B5EF4-FFF2-40B4-BE49-F238E27FC236}">
                <a16:creationId xmlns:a16="http://schemas.microsoft.com/office/drawing/2014/main" id="{3F03983C-313E-9D4B-81A2-BF98B10CFB8D}"/>
              </a:ext>
            </a:extLst>
          </p:cNvPr>
          <p:cNvSpPr>
            <a:spLocks noGrp="1" noChangeArrowheads="1"/>
          </p:cNvSpPr>
          <p:nvPr>
            <p:ph type="sldNum" sz="quarter" idx="12"/>
          </p:nvPr>
        </p:nvSpPr>
        <p:spPr>
          <a:ln/>
        </p:spPr>
        <p:txBody>
          <a:bodyPr/>
          <a:lstStyle>
            <a:lvl1pPr>
              <a:defRPr/>
            </a:lvl1pPr>
          </a:lstStyle>
          <a:p>
            <a:pPr>
              <a:defRPr/>
            </a:pPr>
            <a:fld id="{6DC1B78F-BB46-4DF4-98F2-1457F3DEAD6E}" type="slidenum">
              <a:rPr lang="cs-CZ" altLang="cs-CZ"/>
              <a:pPr>
                <a:defRPr/>
              </a:pPr>
              <a:t>‹#›</a:t>
            </a:fld>
            <a:endParaRPr lang="cs-CZ" altLang="cs-CZ"/>
          </a:p>
        </p:txBody>
      </p:sp>
    </p:spTree>
    <p:extLst>
      <p:ext uri="{BB962C8B-B14F-4D97-AF65-F5344CB8AC3E}">
        <p14:creationId xmlns:p14="http://schemas.microsoft.com/office/powerpoint/2010/main" val="3128757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a:t>Short name of the powerpoint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27602" y="6417177"/>
            <a:ext cx="272435" cy="365125"/>
          </a:xfrm>
          <a:prstGeom prst="rect">
            <a:avLst/>
          </a:prstGeom>
        </p:spPr>
        <p:txBody>
          <a:bodyPr vert="horz" lIns="0" tIns="0" rIns="0" bIns="0" rtlCol="0" anchor="ctr"/>
          <a:lstStyle>
            <a:lvl1pPr algn="r">
              <a:defRPr sz="1100" b="1">
                <a:solidFill>
                  <a:schemeClr val="accent2"/>
                </a:solidFill>
              </a:defRPr>
            </a:lvl1pPr>
          </a:lstStyle>
          <a:p>
            <a:fld id="{5E608FB1-680A-4E9D-A95E-8C4CFA1B47E3}" type="slidenum">
              <a:rPr lang="cs-CZ" smtClean="0"/>
              <a:pPr/>
              <a:t>‹#›</a:t>
            </a:fld>
            <a:endParaRPr lang="cs-CZ" dirty="0"/>
          </a:p>
        </p:txBody>
      </p:sp>
      <p:pic>
        <p:nvPicPr>
          <p:cNvPr id="25" name="Grafický objekt 24">
            <a:extLst>
              <a:ext uri="{FF2B5EF4-FFF2-40B4-BE49-F238E27FC236}">
                <a16:creationId xmlns:a16="http://schemas.microsoft.com/office/drawing/2014/main" id="{20A4219D-845A-0B44-D2E6-FE3B644EF777}"/>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11637169" y="6332536"/>
            <a:ext cx="342900" cy="342900"/>
          </a:xfrm>
          <a:prstGeom prst="rect">
            <a:avLst/>
          </a:prstGeom>
        </p:spPr>
      </p:pic>
      <p:sp>
        <p:nvSpPr>
          <p:cNvPr id="32" name="Obdélník 31">
            <a:extLst>
              <a:ext uri="{FF2B5EF4-FFF2-40B4-BE49-F238E27FC236}">
                <a16:creationId xmlns:a16="http://schemas.microsoft.com/office/drawing/2014/main" id="{D7335CFA-CF9E-C58E-DC8B-E528D93AB763}"/>
              </a:ext>
            </a:extLst>
          </p:cNvPr>
          <p:cNvSpPr/>
          <p:nvPr userDrawn="1"/>
        </p:nvSpPr>
        <p:spPr>
          <a:xfrm>
            <a:off x="221456" y="0"/>
            <a:ext cx="122400" cy="104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 id="2147483667" r:id="rId13"/>
    <p:sldLayoutId id="2147483668" r:id="rId14"/>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hyperlink" Target="http://www.itpravo.cz/index.shtml?x=107536"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hyperlink" Target="http://www.itpravo.cz/"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8A5984E-E41E-58BC-4CEB-5BDB04E6BD89}"/>
              </a:ext>
            </a:extLst>
          </p:cNvPr>
          <p:cNvSpPr>
            <a:spLocks noGrp="1"/>
          </p:cNvSpPr>
          <p:nvPr>
            <p:ph type="ctrTitle"/>
          </p:nvPr>
        </p:nvSpPr>
        <p:spPr>
          <a:xfrm>
            <a:off x="1762836" y="3106185"/>
            <a:ext cx="7274563" cy="2090279"/>
          </a:xfrm>
        </p:spPr>
        <p:txBody>
          <a:bodyPr>
            <a:normAutofit fontScale="90000"/>
          </a:bodyPr>
          <a:lstStyle/>
          <a:p>
            <a:br>
              <a:rPr lang="cs-CZ" dirty="0"/>
            </a:br>
            <a:br>
              <a:rPr lang="cs-CZ" dirty="0"/>
            </a:br>
            <a:br>
              <a:rPr lang="cs-CZ" dirty="0"/>
            </a:br>
            <a:r>
              <a:rPr lang="cs-CZ" dirty="0"/>
              <a:t>9. Doménové spory, hmotněprávní a procesněprávní aspekty</a:t>
            </a:r>
            <a:br>
              <a:rPr lang="cs-CZ" dirty="0"/>
            </a:br>
            <a:br>
              <a:rPr lang="cs-CZ" dirty="0"/>
            </a:br>
            <a:endParaRPr lang="cs-CZ" dirty="0"/>
          </a:p>
        </p:txBody>
      </p:sp>
      <p:sp>
        <p:nvSpPr>
          <p:cNvPr id="9" name="Podnadpis 8">
            <a:extLst>
              <a:ext uri="{FF2B5EF4-FFF2-40B4-BE49-F238E27FC236}">
                <a16:creationId xmlns:a16="http://schemas.microsoft.com/office/drawing/2014/main" id="{F730C0B0-4C35-7DDE-5DBA-E74C469D9BDC}"/>
              </a:ext>
            </a:extLst>
          </p:cNvPr>
          <p:cNvSpPr>
            <a:spLocks noGrp="1"/>
          </p:cNvSpPr>
          <p:nvPr>
            <p:ph type="subTitle" idx="1"/>
          </p:nvPr>
        </p:nvSpPr>
        <p:spPr>
          <a:xfrm>
            <a:off x="1762836" y="4767854"/>
            <a:ext cx="4876666" cy="897954"/>
          </a:xfrm>
        </p:spPr>
        <p:txBody>
          <a:bodyPr>
            <a:normAutofit/>
          </a:bodyPr>
          <a:lstStyle/>
          <a:p>
            <a:r>
              <a:rPr lang="cs-CZ" sz="1633" b="1" dirty="0">
                <a:latin typeface="+mj-lt"/>
                <a:ea typeface="Times New Roman" panose="02020603050405020304" pitchFamily="18" charset="0"/>
              </a:rPr>
              <a:t>Právo informačních a komunikačních technologií</a:t>
            </a:r>
            <a:r>
              <a:rPr lang="cs-CZ" dirty="0">
                <a:effectLst/>
                <a:latin typeface="+mj-lt"/>
              </a:rPr>
              <a:t> </a:t>
            </a:r>
            <a:endParaRPr lang="cs-CZ" sz="954" dirty="0">
              <a:latin typeface="+mj-lt"/>
            </a:endParaRPr>
          </a:p>
        </p:txBody>
      </p:sp>
      <p:sp>
        <p:nvSpPr>
          <p:cNvPr id="16" name="TextovéPole 15">
            <a:extLst>
              <a:ext uri="{FF2B5EF4-FFF2-40B4-BE49-F238E27FC236}">
                <a16:creationId xmlns:a16="http://schemas.microsoft.com/office/drawing/2014/main" id="{E2C99296-DA9B-6891-A12B-241EA8F8E7E7}"/>
              </a:ext>
            </a:extLst>
          </p:cNvPr>
          <p:cNvSpPr txBox="1"/>
          <p:nvPr/>
        </p:nvSpPr>
        <p:spPr>
          <a:xfrm>
            <a:off x="1762836" y="5469921"/>
            <a:ext cx="993862" cy="195887"/>
          </a:xfrm>
          <a:prstGeom prst="rect">
            <a:avLst/>
          </a:prstGeom>
          <a:noFill/>
        </p:spPr>
        <p:txBody>
          <a:bodyPr wrap="none" lIns="0" tIns="0" rIns="0" bIns="0" rtlCol="0">
            <a:spAutoFit/>
          </a:bodyPr>
          <a:lstStyle/>
          <a:p>
            <a:r>
              <a:rPr lang="cs-CZ" sz="1273" dirty="0">
                <a:solidFill>
                  <a:schemeClr val="bg1"/>
                </a:solidFill>
              </a:rPr>
              <a:t>29 | 10 | 2024</a:t>
            </a:r>
          </a:p>
        </p:txBody>
      </p:sp>
    </p:spTree>
    <p:extLst>
      <p:ext uri="{BB962C8B-B14F-4D97-AF65-F5344CB8AC3E}">
        <p14:creationId xmlns:p14="http://schemas.microsoft.com/office/powerpoint/2010/main" val="3419903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 Úvodem k doménovým jménům</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2</a:t>
            </a:fld>
            <a:endParaRPr lang="cs-CZ"/>
          </a:p>
        </p:txBody>
      </p:sp>
    </p:spTree>
    <p:extLst>
      <p:ext uri="{BB962C8B-B14F-4D97-AF65-F5344CB8AC3E}">
        <p14:creationId xmlns:p14="http://schemas.microsoft.com/office/powerpoint/2010/main" val="27307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572706" y="326586"/>
            <a:ext cx="6139807" cy="849122"/>
          </a:xfrm>
          <a:prstGeom prst="rect">
            <a:avLst/>
          </a:prstGeom>
          <a:noFill/>
          <a:ln>
            <a:noFill/>
          </a:ln>
        </p:spPr>
        <p:txBody>
          <a:bodyPr spcFirstLastPara="1" vert="horz" wrap="square" lIns="0" tIns="0" rIns="0" bIns="0" rtlCol="0" anchor="b" anchorCtr="0">
            <a:noAutofit/>
          </a:bodyPr>
          <a:lstStyle/>
          <a:p>
            <a:pPr lvl="0"/>
            <a:r>
              <a:rPr lang="cs-CZ" altLang="cs-CZ" sz="2903" dirty="0">
                <a:latin typeface="Arial" panose="020B0604020202020204" pitchFamily="34" charset="0"/>
                <a:ea typeface="ＭＳ Ｐゴシック" panose="020B0600070205080204" pitchFamily="34" charset="-128"/>
              </a:rPr>
              <a:t>Sylabus</a:t>
            </a:r>
            <a:endParaRPr sz="2722"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572706" y="1731979"/>
            <a:ext cx="8772728" cy="4359294"/>
          </a:xfrm>
          <a:prstGeom prst="rect">
            <a:avLst/>
          </a:prstGeom>
          <a:noFill/>
          <a:ln>
            <a:noFill/>
          </a:ln>
        </p:spPr>
        <p:txBody>
          <a:bodyPr spcFirstLastPara="1" wrap="square" lIns="82939" tIns="82939" rIns="82939" bIns="82939"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518465" indent="-311079">
              <a:lnSpc>
                <a:spcPct val="90000"/>
              </a:lnSpc>
              <a:buFont typeface="Wingdings" panose="05000000000000000000" pitchFamily="2" charset="2"/>
              <a:buChar char="§"/>
            </a:pPr>
            <a:r>
              <a:rPr lang="cs-CZ" altLang="cs-CZ" b="1" dirty="0">
                <a:solidFill>
                  <a:schemeClr val="accent2">
                    <a:lumMod val="75000"/>
                  </a:schemeClr>
                </a:solidFill>
                <a:latin typeface="+mn-lt"/>
              </a:rPr>
              <a:t>Ochrana doménových jmen v právním řádu ČR</a:t>
            </a:r>
          </a:p>
          <a:p>
            <a:pPr marL="881390" lvl="1" indent="-259232">
              <a:lnSpc>
                <a:spcPct val="90000"/>
              </a:lnSpc>
              <a:buFont typeface="Wingdings" panose="05000000000000000000" pitchFamily="2" charset="2"/>
              <a:buChar char="§"/>
            </a:pPr>
            <a:r>
              <a:rPr lang="cs-CZ" altLang="cs-CZ" sz="1800" dirty="0">
                <a:latin typeface="+mn-lt"/>
              </a:rPr>
              <a:t>obecné aspekty</a:t>
            </a:r>
          </a:p>
          <a:p>
            <a:pPr marL="881390" lvl="1" indent="-259232">
              <a:lnSpc>
                <a:spcPct val="90000"/>
              </a:lnSpc>
              <a:buFont typeface="Wingdings" panose="05000000000000000000" pitchFamily="2" charset="2"/>
              <a:buChar char="§"/>
            </a:pPr>
            <a:r>
              <a:rPr lang="cs-CZ" altLang="cs-CZ" sz="1800" dirty="0">
                <a:latin typeface="+mn-lt"/>
              </a:rPr>
              <a:t>právní povaha doménových jmen </a:t>
            </a:r>
          </a:p>
          <a:p>
            <a:pPr marL="881390" lvl="1" indent="-259232">
              <a:lnSpc>
                <a:spcPct val="90000"/>
              </a:lnSpc>
              <a:buFont typeface="Wingdings" panose="05000000000000000000" pitchFamily="2" charset="2"/>
              <a:buChar char="§"/>
            </a:pPr>
            <a:endParaRPr lang="cs-CZ" altLang="cs-CZ" sz="1800" dirty="0">
              <a:latin typeface="+mn-lt"/>
            </a:endParaRPr>
          </a:p>
          <a:p>
            <a:pPr marL="518465" marR="0" lvl="0" indent="-311079" algn="l" defTabSz="914400" rtl="0" eaLnBrk="1" fontAlgn="auto" latinLnBrk="0" hangingPunct="1">
              <a:lnSpc>
                <a:spcPct val="90000"/>
              </a:lnSpc>
              <a:spcBef>
                <a:spcPts val="0"/>
              </a:spcBef>
              <a:spcAft>
                <a:spcPts val="0"/>
              </a:spcAft>
              <a:buClrTx/>
              <a:buSzTx/>
              <a:buFont typeface="Wingdings" panose="05000000000000000000" pitchFamily="2" charset="2"/>
              <a:buChar char="§"/>
              <a:tabLst/>
              <a:defRPr/>
            </a:pPr>
            <a:r>
              <a:rPr kumimoji="0" lang="cs-CZ" altLang="cs-CZ" sz="1800" b="1" i="0" u="none" strike="noStrike" kern="1200" cap="none" spc="0" normalizeH="0" baseline="0" noProof="0" dirty="0">
                <a:ln>
                  <a:noFill/>
                </a:ln>
                <a:solidFill>
                  <a:schemeClr val="accent2">
                    <a:lumMod val="75000"/>
                  </a:schemeClr>
                </a:solidFill>
                <a:effectLst/>
                <a:uLnTx/>
                <a:uFillTx/>
                <a:latin typeface="Arial"/>
                <a:ea typeface="+mn-ea"/>
                <a:cs typeface="+mn-cs"/>
              </a:rPr>
              <a:t>K</a:t>
            </a:r>
            <a:r>
              <a:rPr lang="cs-CZ" altLang="cs-CZ" sz="1800" b="1" dirty="0" err="1">
                <a:solidFill>
                  <a:schemeClr val="accent2">
                    <a:lumMod val="75000"/>
                  </a:schemeClr>
                </a:solidFill>
                <a:latin typeface="+mn-lt"/>
              </a:rPr>
              <a:t>onflikt</a:t>
            </a:r>
            <a:r>
              <a:rPr lang="cs-CZ" altLang="cs-CZ" sz="1800" b="1" dirty="0">
                <a:solidFill>
                  <a:schemeClr val="accent2">
                    <a:lumMod val="75000"/>
                  </a:schemeClr>
                </a:solidFill>
                <a:latin typeface="+mn-lt"/>
              </a:rPr>
              <a:t> užívání (registrace) doménového jména s právy třetích stran </a:t>
            </a:r>
            <a:endParaRPr lang="cs-CZ" altLang="cs-CZ" sz="1800" i="1" dirty="0">
              <a:latin typeface="+mn-lt"/>
            </a:endParaRPr>
          </a:p>
          <a:p>
            <a:pPr marL="975665" lvl="1" indent="-311079">
              <a:lnSpc>
                <a:spcPct val="90000"/>
              </a:lnSpc>
              <a:buFont typeface="Wingdings" panose="05000000000000000000" pitchFamily="2" charset="2"/>
              <a:buChar char="§"/>
            </a:pPr>
            <a:r>
              <a:rPr lang="cs-CZ" altLang="cs-CZ" dirty="0">
                <a:latin typeface="+mn-lt"/>
              </a:rPr>
              <a:t>doménové jméno jako ochranná známka;</a:t>
            </a:r>
          </a:p>
          <a:p>
            <a:pPr marL="975665" lvl="1" indent="-311079">
              <a:lnSpc>
                <a:spcPct val="90000"/>
              </a:lnSpc>
              <a:buFont typeface="Wingdings" panose="05000000000000000000" pitchFamily="2" charset="2"/>
              <a:buChar char="§"/>
            </a:pPr>
            <a:r>
              <a:rPr lang="cs-CZ" altLang="cs-CZ" dirty="0">
                <a:latin typeface="+mn-lt"/>
              </a:rPr>
              <a:t>registrace a užívání doménových jmen a nekalá soutěž;</a:t>
            </a:r>
          </a:p>
          <a:p>
            <a:pPr marL="975665" lvl="1" indent="-311079">
              <a:lnSpc>
                <a:spcPct val="90000"/>
              </a:lnSpc>
              <a:buFont typeface="Wingdings" panose="05000000000000000000" pitchFamily="2" charset="2"/>
              <a:buChar char="§"/>
            </a:pPr>
            <a:r>
              <a:rPr lang="cs-CZ" altLang="cs-CZ" dirty="0">
                <a:latin typeface="+mn-lt"/>
              </a:rPr>
              <a:t>ochrana některých dalších označení (např. názvů autorských děl);</a:t>
            </a:r>
          </a:p>
          <a:p>
            <a:pPr marL="975665" lvl="1" indent="-311079">
              <a:lnSpc>
                <a:spcPct val="90000"/>
              </a:lnSpc>
              <a:buFont typeface="Wingdings" panose="05000000000000000000" pitchFamily="2" charset="2"/>
              <a:buChar char="§"/>
            </a:pPr>
            <a:r>
              <a:rPr lang="cs-CZ" altLang="cs-CZ" dirty="0">
                <a:latin typeface="+mn-lt"/>
              </a:rPr>
              <a:t>ochrana vybraných názvů právnických osob;</a:t>
            </a:r>
          </a:p>
          <a:p>
            <a:pPr marL="975665" lvl="1" indent="-311079">
              <a:lnSpc>
                <a:spcPct val="90000"/>
              </a:lnSpc>
              <a:buFont typeface="Wingdings" panose="05000000000000000000" pitchFamily="2" charset="2"/>
              <a:buChar char="§"/>
            </a:pPr>
            <a:r>
              <a:rPr lang="cs-CZ" altLang="cs-CZ" dirty="0">
                <a:latin typeface="+mn-lt"/>
              </a:rPr>
              <a:t>procesní aspekty;</a:t>
            </a:r>
          </a:p>
          <a:p>
            <a:pPr marL="975665" lvl="1" indent="-311079">
              <a:lnSpc>
                <a:spcPct val="90000"/>
              </a:lnSpc>
              <a:buFont typeface="Wingdings" panose="05000000000000000000" pitchFamily="2" charset="2"/>
              <a:buChar char="§"/>
            </a:pPr>
            <a:r>
              <a:rPr lang="cs-CZ" altLang="cs-CZ" dirty="0">
                <a:latin typeface="+mn-lt"/>
              </a:rPr>
              <a:t>závěreční shrnutí</a:t>
            </a:r>
          </a:p>
          <a:p>
            <a:pPr marL="975665" lvl="1" indent="-311079">
              <a:lnSpc>
                <a:spcPct val="90000"/>
              </a:lnSpc>
              <a:buFont typeface="Wingdings" panose="05000000000000000000" pitchFamily="2" charset="2"/>
              <a:buChar char="§"/>
            </a:pPr>
            <a:endParaRPr lang="cs-CZ" altLang="ja-JP" dirty="0">
              <a:solidFill>
                <a:schemeClr val="tx1"/>
              </a:solidFill>
              <a:latin typeface="+mn-lt"/>
              <a:ea typeface="Verdana" panose="020B0604030504040204" pitchFamily="34" charset="0"/>
              <a:cs typeface="Verdana" panose="020B0604030504040204" pitchFamily="34" charset="0"/>
            </a:endParaRPr>
          </a:p>
          <a:p>
            <a:pPr marL="975665" lvl="1" indent="-311079">
              <a:lnSpc>
                <a:spcPct val="90000"/>
              </a:lnSpc>
              <a:buFont typeface="Wingdings" panose="05000000000000000000" pitchFamily="2" charset="2"/>
              <a:buChar char="§"/>
            </a:pPr>
            <a:endParaRPr lang="cs-CZ" altLang="ja-JP" dirty="0">
              <a:solidFill>
                <a:schemeClr val="tx1"/>
              </a:solidFill>
              <a:latin typeface="+mn-lt"/>
              <a:ea typeface="Verdana" panose="020B0604030504040204" pitchFamily="34" charset="0"/>
              <a:cs typeface="Verdana" panose="020B0604030504040204" pitchFamily="34" charset="0"/>
            </a:endParaRPr>
          </a:p>
          <a:p>
            <a:pPr marL="975665" lvl="1" indent="-311079">
              <a:lnSpc>
                <a:spcPct val="90000"/>
              </a:lnSpc>
              <a:buFont typeface="Wingdings" panose="05000000000000000000" pitchFamily="2" charset="2"/>
              <a:buChar char="§"/>
            </a:pPr>
            <a:endParaRPr lang="cs-CZ" altLang="ja-JP" dirty="0">
              <a:solidFill>
                <a:schemeClr val="tx1"/>
              </a:solidFill>
              <a:latin typeface="+mn-lt"/>
              <a:ea typeface="Verdana" panose="020B0604030504040204" pitchFamily="34" charset="0"/>
              <a:cs typeface="Verdana" panose="020B0604030504040204" pitchFamily="34" charset="0"/>
            </a:endParaRPr>
          </a:p>
          <a:p>
            <a:pPr marL="975665" lvl="1" indent="-311079">
              <a:lnSpc>
                <a:spcPct val="90000"/>
              </a:lnSpc>
              <a:buFont typeface="Wingdings" panose="05000000000000000000" pitchFamily="2" charset="2"/>
              <a:buChar char="§"/>
            </a:pPr>
            <a:endParaRPr lang="cs-CZ" altLang="ja-JP" dirty="0">
              <a:solidFill>
                <a:schemeClr val="tx1"/>
              </a:solidFill>
              <a:latin typeface="+mn-lt"/>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60607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572706" y="326586"/>
            <a:ext cx="6139807" cy="849122"/>
          </a:xfrm>
          <a:prstGeom prst="rect">
            <a:avLst/>
          </a:prstGeom>
          <a:noFill/>
          <a:ln>
            <a:noFill/>
          </a:ln>
        </p:spPr>
        <p:txBody>
          <a:bodyPr spcFirstLastPara="1" vert="horz" wrap="square" lIns="0" tIns="0" rIns="0" bIns="0" rtlCol="0" anchor="b" anchorCtr="0">
            <a:noAutofit/>
          </a:bodyPr>
          <a:lstStyle/>
          <a:p>
            <a:pPr lvl="0"/>
            <a:r>
              <a:rPr lang="cs-CZ" altLang="cs-CZ" sz="2903" dirty="0">
                <a:latin typeface="Arial" panose="020B0604020202020204" pitchFamily="34" charset="0"/>
                <a:ea typeface="ＭＳ Ｐゴシック" panose="020B0600070205080204" pitchFamily="34" charset="-128"/>
              </a:rPr>
              <a:t>Prameny</a:t>
            </a:r>
            <a:endParaRPr sz="2722"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254680" y="1175708"/>
            <a:ext cx="9099143" cy="4640742"/>
          </a:xfrm>
          <a:prstGeom prst="rect">
            <a:avLst/>
          </a:prstGeom>
          <a:noFill/>
          <a:ln>
            <a:noFill/>
          </a:ln>
        </p:spPr>
        <p:txBody>
          <a:bodyPr spcFirstLastPara="1" wrap="square" lIns="82939" tIns="82939" rIns="82939" bIns="82939"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466618" indent="-259232">
              <a:spcBef>
                <a:spcPct val="20000"/>
              </a:spcBef>
              <a:buClr>
                <a:schemeClr val="tx2"/>
              </a:buClr>
              <a:buSzPct val="90000"/>
              <a:buFont typeface="Wingdings" pitchFamily="2" charset="2"/>
              <a:buChar char="q"/>
            </a:pPr>
            <a:r>
              <a:rPr lang="cs-CZ" altLang="cs-CZ" sz="1452" b="1" dirty="0">
                <a:solidFill>
                  <a:schemeClr val="accent2">
                    <a:lumMod val="75000"/>
                  </a:schemeClr>
                </a:solidFill>
                <a:latin typeface="Verdana" panose="020B0604030504040204" pitchFamily="34" charset="0"/>
                <a:ea typeface="Verdana" panose="020B0604030504040204" pitchFamily="34" charset="0"/>
              </a:rPr>
              <a:t>Občanský zákoník </a:t>
            </a:r>
            <a:r>
              <a:rPr lang="cs-CZ" altLang="cs-CZ" sz="1452" dirty="0">
                <a:latin typeface="Verdana" panose="020B0604030504040204" pitchFamily="34" charset="0"/>
                <a:ea typeface="Verdana" panose="020B0604030504040204" pitchFamily="34" charset="0"/>
              </a:rPr>
              <a:t>(89/2012 Sb.) a celá řada vyhlášek Ministerstva kultury ČR</a:t>
            </a:r>
          </a:p>
          <a:p>
            <a:pPr marL="466618" indent="-259232">
              <a:spcBef>
                <a:spcPct val="20000"/>
              </a:spcBef>
              <a:buClr>
                <a:schemeClr val="tx2"/>
              </a:buClr>
              <a:buSzPct val="90000"/>
              <a:buFont typeface="Wingdings" pitchFamily="2" charset="2"/>
              <a:buChar char="q"/>
            </a:pPr>
            <a:endParaRPr lang="cs-CZ" altLang="cs-CZ" sz="1452" dirty="0">
              <a:latin typeface="Verdana" panose="020B0604030504040204" pitchFamily="34" charset="0"/>
              <a:ea typeface="Verdana" panose="020B0604030504040204" pitchFamily="34" charset="0"/>
            </a:endParaRPr>
          </a:p>
          <a:p>
            <a:pPr marL="466618" indent="-259232">
              <a:spcBef>
                <a:spcPct val="20000"/>
              </a:spcBef>
              <a:buClr>
                <a:schemeClr val="tx2"/>
              </a:buClr>
              <a:buSzPct val="90000"/>
              <a:buFont typeface="Wingdings" pitchFamily="2" charset="2"/>
              <a:buChar char="q"/>
            </a:pPr>
            <a:r>
              <a:rPr lang="cs-CZ" altLang="cs-CZ" sz="1452" dirty="0">
                <a:latin typeface="Verdana" panose="020B0604030504040204" pitchFamily="34" charset="0"/>
                <a:ea typeface="Verdana" panose="020B0604030504040204" pitchFamily="34" charset="0"/>
              </a:rPr>
              <a:t>Zákon č. </a:t>
            </a:r>
            <a:r>
              <a:rPr lang="cs-CZ" sz="1600" dirty="0"/>
              <a:t>441/2003 Sb.</a:t>
            </a:r>
            <a:r>
              <a:rPr lang="cs-CZ" altLang="cs-CZ" sz="1452" dirty="0">
                <a:latin typeface="Verdana" panose="020B0604030504040204" pitchFamily="34" charset="0"/>
                <a:ea typeface="Verdana" panose="020B0604030504040204" pitchFamily="34" charset="0"/>
              </a:rPr>
              <a:t> Sb., </a:t>
            </a:r>
            <a:r>
              <a:rPr lang="cs-CZ" altLang="cs-CZ" sz="1452" b="1" dirty="0">
                <a:solidFill>
                  <a:schemeClr val="accent2">
                    <a:lumMod val="75000"/>
                  </a:schemeClr>
                </a:solidFill>
                <a:latin typeface="Verdana" panose="020B0604030504040204" pitchFamily="34" charset="0"/>
                <a:ea typeface="Verdana" panose="020B0604030504040204" pitchFamily="34" charset="0"/>
              </a:rPr>
              <a:t>o ochranných známkách</a:t>
            </a:r>
            <a:r>
              <a:rPr lang="cs-CZ" altLang="cs-CZ" sz="1452" dirty="0">
                <a:latin typeface="Verdana" panose="020B0604030504040204" pitchFamily="34" charset="0"/>
                <a:ea typeface="Verdana" panose="020B0604030504040204" pitchFamily="34" charset="0"/>
              </a:rPr>
              <a:t>, v platném znění</a:t>
            </a:r>
          </a:p>
          <a:p>
            <a:pPr marL="466618" indent="-259232">
              <a:spcBef>
                <a:spcPct val="20000"/>
              </a:spcBef>
              <a:buClr>
                <a:schemeClr val="tx2"/>
              </a:buClr>
              <a:buSzPct val="90000"/>
              <a:buFont typeface="Wingdings" pitchFamily="2" charset="2"/>
              <a:buChar char="q"/>
            </a:pPr>
            <a:r>
              <a:rPr lang="cs-CZ" altLang="cs-CZ" sz="1452" dirty="0">
                <a:latin typeface="Verdana" panose="020B0604030504040204" pitchFamily="34" charset="0"/>
                <a:ea typeface="Verdana" panose="020B0604030504040204" pitchFamily="34" charset="0"/>
              </a:rPr>
              <a:t>Zákon č. 90/2012 Sb., zákon </a:t>
            </a:r>
            <a:r>
              <a:rPr lang="cs-CZ" altLang="cs-CZ" sz="1452" b="1" dirty="0">
                <a:solidFill>
                  <a:schemeClr val="accent2">
                    <a:lumMod val="75000"/>
                  </a:schemeClr>
                </a:solidFill>
                <a:latin typeface="Verdana" panose="020B0604030504040204" pitchFamily="34" charset="0"/>
                <a:ea typeface="Verdana" panose="020B0604030504040204" pitchFamily="34" charset="0"/>
              </a:rPr>
              <a:t>o obchodních korporacích</a:t>
            </a:r>
            <a:r>
              <a:rPr lang="cs-CZ" altLang="cs-CZ" sz="1452" dirty="0">
                <a:latin typeface="Verdana" panose="020B0604030504040204" pitchFamily="34" charset="0"/>
                <a:ea typeface="Verdana" panose="020B0604030504040204" pitchFamily="34" charset="0"/>
              </a:rPr>
              <a:t>, v platném znění</a:t>
            </a:r>
          </a:p>
          <a:p>
            <a:pPr marL="466618" indent="-259232">
              <a:spcBef>
                <a:spcPct val="20000"/>
              </a:spcBef>
              <a:buClr>
                <a:schemeClr val="tx2"/>
              </a:buClr>
              <a:buSzPct val="90000"/>
              <a:buFont typeface="Wingdings" pitchFamily="2" charset="2"/>
              <a:buChar char="q"/>
            </a:pPr>
            <a:r>
              <a:rPr lang="cs-CZ" altLang="cs-CZ" sz="1452" dirty="0">
                <a:latin typeface="Verdana" panose="020B0604030504040204" pitchFamily="34" charset="0"/>
                <a:ea typeface="Verdana" panose="020B0604030504040204" pitchFamily="34" charset="0"/>
              </a:rPr>
              <a:t>Zákon č. 452/2000 Sb. </a:t>
            </a:r>
            <a:r>
              <a:rPr lang="cs-CZ" altLang="cs-CZ" sz="1452" b="1" dirty="0">
                <a:solidFill>
                  <a:schemeClr val="accent2">
                    <a:lumMod val="75000"/>
                  </a:schemeClr>
                </a:solidFill>
                <a:latin typeface="Verdana" panose="020B0604030504040204" pitchFamily="34" charset="0"/>
                <a:ea typeface="Verdana" panose="020B0604030504040204" pitchFamily="34" charset="0"/>
              </a:rPr>
              <a:t>o ochraně označení původu a zeměpisných označení</a:t>
            </a:r>
            <a:r>
              <a:rPr lang="cs-CZ" altLang="cs-CZ" sz="1452" dirty="0">
                <a:latin typeface="Verdana" panose="020B0604030504040204" pitchFamily="34" charset="0"/>
                <a:ea typeface="Verdana" panose="020B0604030504040204" pitchFamily="34" charset="0"/>
              </a:rPr>
              <a:t>, v platném znění</a:t>
            </a:r>
          </a:p>
          <a:p>
            <a:pPr marL="466618" indent="-259232">
              <a:spcBef>
                <a:spcPct val="20000"/>
              </a:spcBef>
              <a:buClr>
                <a:schemeClr val="tx2"/>
              </a:buClr>
              <a:buSzPct val="90000"/>
              <a:buFont typeface="Wingdings" pitchFamily="2" charset="2"/>
              <a:buChar char="q"/>
            </a:pPr>
            <a:r>
              <a:rPr lang="cs-CZ" altLang="cs-CZ" sz="1452" dirty="0">
                <a:latin typeface="Verdana" panose="020B0604030504040204" pitchFamily="34" charset="0"/>
                <a:ea typeface="Verdana" panose="020B0604030504040204" pitchFamily="34" charset="0"/>
              </a:rPr>
              <a:t>Zákon č. 301/2000 Sb., </a:t>
            </a:r>
            <a:r>
              <a:rPr lang="cs-CZ" altLang="cs-CZ" sz="1452" b="1" dirty="0">
                <a:solidFill>
                  <a:schemeClr val="accent2">
                    <a:lumMod val="75000"/>
                  </a:schemeClr>
                </a:solidFill>
                <a:latin typeface="Verdana" panose="020B0604030504040204" pitchFamily="34" charset="0"/>
                <a:ea typeface="Verdana" panose="020B0604030504040204" pitchFamily="34" charset="0"/>
              </a:rPr>
              <a:t>o matrikách, jménu a příjmení</a:t>
            </a:r>
            <a:r>
              <a:rPr lang="cs-CZ" altLang="cs-CZ" sz="1452" dirty="0">
                <a:latin typeface="Verdana" panose="020B0604030504040204" pitchFamily="34" charset="0"/>
                <a:ea typeface="Verdana" panose="020B0604030504040204" pitchFamily="34" charset="0"/>
              </a:rPr>
              <a:t>, v platném znění</a:t>
            </a:r>
          </a:p>
          <a:p>
            <a:pPr marL="466618" indent="-259232">
              <a:spcBef>
                <a:spcPct val="20000"/>
              </a:spcBef>
              <a:buClr>
                <a:schemeClr val="tx2"/>
              </a:buClr>
              <a:buSzPct val="90000"/>
              <a:buFont typeface="Wingdings" pitchFamily="2" charset="2"/>
              <a:buChar char="q"/>
            </a:pPr>
            <a:r>
              <a:rPr lang="cs-CZ" altLang="cs-CZ" sz="1452" dirty="0">
                <a:latin typeface="Verdana" panose="020B0604030504040204" pitchFamily="34" charset="0"/>
                <a:ea typeface="Verdana" panose="020B0604030504040204" pitchFamily="34" charset="0"/>
              </a:rPr>
              <a:t>Zákon č. 121/2000 Sb., </a:t>
            </a:r>
            <a:r>
              <a:rPr lang="cs-CZ" altLang="cs-CZ" sz="1452" b="1" dirty="0">
                <a:solidFill>
                  <a:schemeClr val="accent2">
                    <a:lumMod val="75000"/>
                  </a:schemeClr>
                </a:solidFill>
                <a:latin typeface="Verdana" panose="020B0604030504040204" pitchFamily="34" charset="0"/>
                <a:ea typeface="Verdana" panose="020B0604030504040204" pitchFamily="34" charset="0"/>
              </a:rPr>
              <a:t>o právu autorském</a:t>
            </a:r>
            <a:r>
              <a:rPr lang="cs-CZ" altLang="cs-CZ" sz="1452" dirty="0">
                <a:latin typeface="Verdana" panose="020B0604030504040204" pitchFamily="34" charset="0"/>
                <a:ea typeface="Verdana" panose="020B0604030504040204" pitchFamily="34" charset="0"/>
              </a:rPr>
              <a:t>, o právech souvisejících s právem autorským a o změně některých zákonů (autorský zákon)</a:t>
            </a:r>
          </a:p>
          <a:p>
            <a:pPr marL="466618" indent="-259232">
              <a:spcBef>
                <a:spcPct val="20000"/>
              </a:spcBef>
              <a:buClr>
                <a:schemeClr val="tx2"/>
              </a:buClr>
              <a:buSzPct val="90000"/>
              <a:buFont typeface="Wingdings" pitchFamily="2" charset="2"/>
              <a:buChar char="q"/>
            </a:pPr>
            <a:endParaRPr lang="cs-CZ" sz="1633" dirty="0"/>
          </a:p>
          <a:p>
            <a:pPr marL="466618" indent="-259232">
              <a:spcBef>
                <a:spcPct val="20000"/>
              </a:spcBef>
              <a:buClr>
                <a:schemeClr val="tx2"/>
              </a:buClr>
              <a:buSzPct val="90000"/>
              <a:buFont typeface="Wingdings" pitchFamily="2" charset="2"/>
              <a:buChar char="q"/>
            </a:pPr>
            <a:r>
              <a:rPr lang="cs-CZ" sz="1633" dirty="0" err="1"/>
              <a:t>Zákon</a:t>
            </a:r>
            <a:r>
              <a:rPr lang="cs-CZ" sz="1633" dirty="0"/>
              <a:t> č. 216/1994 Sb., </a:t>
            </a:r>
            <a:r>
              <a:rPr lang="cs-CZ" sz="1633" b="1" dirty="0">
                <a:solidFill>
                  <a:schemeClr val="accent2">
                    <a:lumMod val="75000"/>
                  </a:schemeClr>
                </a:solidFill>
              </a:rPr>
              <a:t>o </a:t>
            </a:r>
            <a:r>
              <a:rPr lang="cs-CZ" sz="1633" b="1" dirty="0" err="1">
                <a:solidFill>
                  <a:schemeClr val="accent2">
                    <a:lumMod val="75000"/>
                  </a:schemeClr>
                </a:solidFill>
              </a:rPr>
              <a:t>rozhodčím</a:t>
            </a:r>
            <a:r>
              <a:rPr lang="cs-CZ" sz="1633" b="1" dirty="0">
                <a:solidFill>
                  <a:schemeClr val="accent2">
                    <a:lumMod val="75000"/>
                  </a:schemeClr>
                </a:solidFill>
              </a:rPr>
              <a:t> </a:t>
            </a:r>
            <a:r>
              <a:rPr lang="cs-CZ" sz="1633" b="1" dirty="0" err="1">
                <a:solidFill>
                  <a:schemeClr val="accent2">
                    <a:lumMod val="75000"/>
                  </a:schemeClr>
                </a:solidFill>
              </a:rPr>
              <a:t>řízeni</a:t>
            </a:r>
            <a:r>
              <a:rPr lang="cs-CZ" sz="1633" b="1" dirty="0">
                <a:solidFill>
                  <a:schemeClr val="accent2">
                    <a:lumMod val="75000"/>
                  </a:schemeClr>
                </a:solidFill>
              </a:rPr>
              <a:t>́ a o </a:t>
            </a:r>
            <a:r>
              <a:rPr lang="cs-CZ" sz="1633" b="1" dirty="0" err="1">
                <a:solidFill>
                  <a:schemeClr val="accent2">
                    <a:lumMod val="75000"/>
                  </a:schemeClr>
                </a:solidFill>
              </a:rPr>
              <a:t>výkonu</a:t>
            </a:r>
            <a:r>
              <a:rPr lang="cs-CZ" sz="1633" b="1" dirty="0">
                <a:solidFill>
                  <a:schemeClr val="accent2">
                    <a:lumMod val="75000"/>
                  </a:schemeClr>
                </a:solidFill>
              </a:rPr>
              <a:t> </a:t>
            </a:r>
            <a:r>
              <a:rPr lang="cs-CZ" sz="1633" b="1" dirty="0" err="1">
                <a:solidFill>
                  <a:schemeClr val="accent2">
                    <a:lumMod val="75000"/>
                  </a:schemeClr>
                </a:solidFill>
              </a:rPr>
              <a:t>rozhodčích</a:t>
            </a:r>
            <a:r>
              <a:rPr lang="cs-CZ" sz="1633" b="1" dirty="0">
                <a:solidFill>
                  <a:schemeClr val="accent2">
                    <a:lumMod val="75000"/>
                  </a:schemeClr>
                </a:solidFill>
              </a:rPr>
              <a:t> </a:t>
            </a:r>
            <a:r>
              <a:rPr lang="cs-CZ" sz="1633" b="1" dirty="0" err="1">
                <a:solidFill>
                  <a:schemeClr val="accent2">
                    <a:lumMod val="75000"/>
                  </a:schemeClr>
                </a:solidFill>
              </a:rPr>
              <a:t>nálezu</a:t>
            </a:r>
            <a:r>
              <a:rPr lang="cs-CZ" sz="1633" dirty="0"/>
              <a:t>̊, ve </a:t>
            </a:r>
            <a:r>
              <a:rPr lang="cs-CZ" sz="1633" dirty="0" err="1"/>
              <a:t>zněni</a:t>
            </a:r>
            <a:r>
              <a:rPr lang="cs-CZ" sz="1633" dirty="0"/>
              <a:t>́ </a:t>
            </a:r>
            <a:r>
              <a:rPr lang="cs-CZ" sz="1633" dirty="0" err="1"/>
              <a:t>pozdějších</a:t>
            </a:r>
            <a:r>
              <a:rPr lang="cs-CZ" sz="1633" dirty="0"/>
              <a:t> </a:t>
            </a:r>
            <a:r>
              <a:rPr lang="cs-CZ" sz="1633" dirty="0" err="1"/>
              <a:t>předpisu</a:t>
            </a:r>
            <a:r>
              <a:rPr lang="cs-CZ" sz="1633" dirty="0"/>
              <a:t>̊ </a:t>
            </a:r>
            <a:endParaRPr lang="cs-CZ" sz="1452" dirty="0"/>
          </a:p>
          <a:p>
            <a:pPr marL="207386" indent="0">
              <a:spcBef>
                <a:spcPct val="20000"/>
              </a:spcBef>
              <a:buClr>
                <a:schemeClr val="tx2"/>
              </a:buClr>
              <a:buSzPct val="90000"/>
            </a:pPr>
            <a:endParaRPr lang="cs-CZ" altLang="ja-JP" sz="1452"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66618" indent="-259232">
              <a:spcBef>
                <a:spcPct val="20000"/>
              </a:spcBef>
              <a:buClr>
                <a:schemeClr val="tx2"/>
              </a:buClr>
              <a:buSzPct val="90000"/>
              <a:buFont typeface="Wingdings" pitchFamily="2" charset="2"/>
              <a:buChar char="q"/>
            </a:pPr>
            <a:r>
              <a:rPr lang="cs-CZ" altLang="ja-JP" sz="1452" b="1" dirty="0">
                <a:solidFill>
                  <a:schemeClr val="tx1"/>
                </a:solidFill>
                <a:latin typeface="Verdana" panose="020B0604030504040204" pitchFamily="34" charset="0"/>
                <a:ea typeface="Verdana" panose="020B0604030504040204" pitchFamily="34" charset="0"/>
                <a:cs typeface="Verdana" panose="020B0604030504040204" pitchFamily="34" charset="0"/>
              </a:rPr>
              <a:t>Pravidla registrace </a:t>
            </a:r>
            <a:r>
              <a:rPr lang="cs-CZ" altLang="ja-JP" sz="1452" dirty="0" err="1">
                <a:solidFill>
                  <a:schemeClr val="tx1"/>
                </a:solidFill>
                <a:latin typeface="Verdana" panose="020B0604030504040204" pitchFamily="34" charset="0"/>
                <a:ea typeface="Verdana" panose="020B0604030504040204" pitchFamily="34" charset="0"/>
                <a:cs typeface="Verdana" panose="020B0604030504040204" pitchFamily="34" charset="0"/>
              </a:rPr>
              <a:t>doménových</a:t>
            </a:r>
            <a:r>
              <a:rPr lang="cs-CZ" altLang="ja-JP" sz="1452" dirty="0">
                <a:solidFill>
                  <a:schemeClr val="tx1"/>
                </a:solidFill>
                <a:latin typeface="Verdana" panose="020B0604030504040204" pitchFamily="34" charset="0"/>
                <a:ea typeface="Verdana" panose="020B0604030504040204" pitchFamily="34" charset="0"/>
                <a:cs typeface="Verdana" panose="020B0604030504040204" pitchFamily="34" charset="0"/>
              </a:rPr>
              <a:t> jmen v ccTLD .cz </a:t>
            </a:r>
          </a:p>
          <a:p>
            <a:pPr marL="466618" indent="-259232">
              <a:spcBef>
                <a:spcPct val="20000"/>
              </a:spcBef>
              <a:buClr>
                <a:schemeClr val="tx2"/>
              </a:buClr>
              <a:buSzPct val="90000"/>
              <a:buFont typeface="Wingdings" pitchFamily="2" charset="2"/>
              <a:buChar char="q"/>
            </a:pPr>
            <a:r>
              <a:rPr lang="cs-CZ" altLang="ja-JP" sz="1452" b="1" dirty="0">
                <a:solidFill>
                  <a:schemeClr val="tx1"/>
                </a:solidFill>
                <a:latin typeface="Verdana" panose="020B0604030504040204" pitchFamily="34" charset="0"/>
                <a:ea typeface="Verdana" panose="020B0604030504040204" pitchFamily="34" charset="0"/>
                <a:cs typeface="Verdana" panose="020B0604030504040204" pitchFamily="34" charset="0"/>
              </a:rPr>
              <a:t>Smlouva o registraci</a:t>
            </a:r>
          </a:p>
          <a:p>
            <a:pPr marL="260672" indent="0" algn="just"/>
            <a:endParaRPr lang="cs-CZ" altLang="ja-JP" sz="1452"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44758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Zástupný symbol pro datum 3"/>
          <p:cNvSpPr>
            <a:spLocks noGrp="1"/>
          </p:cNvSpPr>
          <p:nvPr>
            <p:ph type="dt" sz="quarter" idx="4294967295"/>
          </p:nvPr>
        </p:nvSpPr>
        <p:spPr>
          <a:xfrm>
            <a:off x="359812" y="7200000"/>
            <a:ext cx="1080000" cy="3600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a:spcBef>
                <a:spcPct val="0"/>
              </a:spcBef>
              <a:buClrTx/>
              <a:buSzTx/>
              <a:buFontTx/>
              <a:buNone/>
            </a:pPr>
            <a:endParaRPr lang="cs-CZ" altLang="cs-CZ" sz="1400" dirty="0"/>
          </a:p>
        </p:txBody>
      </p:sp>
      <p:sp>
        <p:nvSpPr>
          <p:cNvPr id="18434" name="Rectangle 2"/>
          <p:cNvSpPr>
            <a:spLocks noGrp="1" noChangeArrowheads="1"/>
          </p:cNvSpPr>
          <p:nvPr>
            <p:ph type="title"/>
          </p:nvPr>
        </p:nvSpPr>
        <p:spPr>
          <a:xfrm>
            <a:off x="1585368" y="620632"/>
            <a:ext cx="7187216" cy="623659"/>
          </a:xfrm>
        </p:spPr>
        <p:txBody>
          <a:bodyPr spcFirstLastPara="1" vert="horz" wrap="square" lIns="90000" tIns="46800" rIns="90000" bIns="46800" rtlCol="0" anchor="t" anchorCtr="0">
            <a:normAutofit/>
          </a:bodyPr>
          <a:lstStyle/>
          <a:p>
            <a:pPr marL="760418" indent="-760418" defTabSz="449266">
              <a:tabLst>
                <a:tab pos="760418" algn="l"/>
                <a:tab pos="1674824" algn="l"/>
                <a:tab pos="2589230" algn="l"/>
                <a:tab pos="3503636" algn="l"/>
                <a:tab pos="4418042" algn="l"/>
                <a:tab pos="5332448" algn="l"/>
                <a:tab pos="6246854" algn="l"/>
                <a:tab pos="7161260" algn="l"/>
                <a:tab pos="8075666" algn="l"/>
                <a:tab pos="8990072" algn="l"/>
                <a:tab pos="9904478" algn="l"/>
                <a:tab pos="10818884" algn="l"/>
              </a:tabLst>
            </a:pPr>
            <a:r>
              <a:rPr lang="cs-CZ" altLang="cs-CZ" sz="3200" dirty="0">
                <a:latin typeface="Verdana" panose="020B0604030504040204" pitchFamily="34" charset="0"/>
              </a:rPr>
              <a:t>Co je to </a:t>
            </a:r>
            <a:r>
              <a:rPr lang="en-GB" altLang="cs-CZ" sz="3200" dirty="0">
                <a:latin typeface="Verdana" panose="020B0604030504040204" pitchFamily="34" charset="0"/>
              </a:rPr>
              <a:t>„</a:t>
            </a:r>
            <a:r>
              <a:rPr lang="en-GB" altLang="cs-CZ" sz="3200" dirty="0" err="1">
                <a:latin typeface="Verdana" panose="020B0604030504040204" pitchFamily="34" charset="0"/>
              </a:rPr>
              <a:t>doménové</a:t>
            </a:r>
            <a:r>
              <a:rPr lang="en-GB" altLang="cs-CZ" sz="3200" dirty="0">
                <a:latin typeface="Verdana" panose="020B0604030504040204" pitchFamily="34" charset="0"/>
              </a:rPr>
              <a:t> </a:t>
            </a:r>
            <a:r>
              <a:rPr lang="en-GB" altLang="cs-CZ" sz="3200" dirty="0" err="1">
                <a:latin typeface="Verdana" panose="020B0604030504040204" pitchFamily="34" charset="0"/>
              </a:rPr>
              <a:t>jméno</a:t>
            </a:r>
            <a:r>
              <a:rPr lang="en-GB" altLang="cs-CZ" sz="3200" dirty="0">
                <a:latin typeface="Verdana" panose="020B0604030504040204" pitchFamily="34" charset="0"/>
              </a:rPr>
              <a:t>“</a:t>
            </a:r>
          </a:p>
        </p:txBody>
      </p:sp>
      <p:sp>
        <p:nvSpPr>
          <p:cNvPr id="18435" name="Text Box 3"/>
          <p:cNvSpPr txBox="1">
            <a:spLocks noChangeArrowheads="1"/>
          </p:cNvSpPr>
          <p:nvPr/>
        </p:nvSpPr>
        <p:spPr bwMode="auto">
          <a:xfrm>
            <a:off x="4295776" y="2708275"/>
            <a:ext cx="936625"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defTabSz="449263">
              <a:spcBef>
                <a:spcPct val="20000"/>
              </a:spcBef>
              <a:buClr>
                <a:schemeClr val="tx2"/>
              </a:buClr>
              <a:buSzPct val="90000"/>
              <a:buFont typeface="Symbol" panose="050501020107060205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imes New Roman" panose="02020603050405020304" pitchFamily="18" charset="0"/>
                <a:ea typeface="MS PGothic" panose="020B0600070205080204" pitchFamily="34" charset="-128"/>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imes New Roman" panose="02020603050405020304" pitchFamily="18" charset="0"/>
                <a:ea typeface="MS PGothic" panose="020B0600070205080204" pitchFamily="34" charset="-128"/>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ea typeface="MS PGothic" panose="020B0600070205080204" pitchFamily="34" charset="-128"/>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9pPr>
          </a:lstStyle>
          <a:p>
            <a:pPr>
              <a:spcBef>
                <a:spcPts val="1125"/>
              </a:spcBef>
              <a:buClr>
                <a:srgbClr val="000000"/>
              </a:buClr>
              <a:buSzPct val="100000"/>
              <a:buNone/>
            </a:pPr>
            <a:r>
              <a:rPr lang="en-GB" altLang="cs-CZ" sz="1800" b="1">
                <a:solidFill>
                  <a:srgbClr val="000000"/>
                </a:solidFill>
                <a:latin typeface="Tahoma" panose="020B0604030504040204" pitchFamily="34" charset="0"/>
              </a:rPr>
              <a:t>www</a:t>
            </a:r>
          </a:p>
        </p:txBody>
      </p:sp>
      <p:sp>
        <p:nvSpPr>
          <p:cNvPr id="18436" name="Text Box 4"/>
          <p:cNvSpPr txBox="1">
            <a:spLocks noChangeArrowheads="1"/>
          </p:cNvSpPr>
          <p:nvPr/>
        </p:nvSpPr>
        <p:spPr bwMode="auto">
          <a:xfrm>
            <a:off x="5014913" y="2708275"/>
            <a:ext cx="288925"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defTabSz="449263">
              <a:spcBef>
                <a:spcPct val="20000"/>
              </a:spcBef>
              <a:buClr>
                <a:schemeClr val="tx2"/>
              </a:buClr>
              <a:buSzPct val="90000"/>
              <a:buFont typeface="Symbol" panose="050501020107060205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imes New Roman" panose="02020603050405020304" pitchFamily="18" charset="0"/>
                <a:ea typeface="MS PGothic" panose="020B0600070205080204" pitchFamily="34" charset="-128"/>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imes New Roman" panose="02020603050405020304" pitchFamily="18" charset="0"/>
                <a:ea typeface="MS PGothic" panose="020B0600070205080204" pitchFamily="34" charset="-128"/>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ea typeface="MS PGothic" panose="020B0600070205080204" pitchFamily="34" charset="-128"/>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9pPr>
          </a:lstStyle>
          <a:p>
            <a:pPr algn="ctr">
              <a:spcBef>
                <a:spcPts val="1125"/>
              </a:spcBef>
              <a:buClr>
                <a:srgbClr val="000000"/>
              </a:buClr>
              <a:buSzPct val="100000"/>
              <a:buNone/>
            </a:pPr>
            <a:r>
              <a:rPr lang="en-GB" altLang="cs-CZ" sz="1800" b="1">
                <a:solidFill>
                  <a:srgbClr val="000000"/>
                </a:solidFill>
                <a:latin typeface="Tahoma" panose="020B0604030504040204" pitchFamily="34" charset="0"/>
              </a:rPr>
              <a:t>.</a:t>
            </a:r>
          </a:p>
        </p:txBody>
      </p:sp>
      <p:sp>
        <p:nvSpPr>
          <p:cNvPr id="18437" name="Text Box 5"/>
          <p:cNvSpPr txBox="1">
            <a:spLocks noChangeArrowheads="1"/>
          </p:cNvSpPr>
          <p:nvPr/>
        </p:nvSpPr>
        <p:spPr bwMode="auto">
          <a:xfrm>
            <a:off x="5303838" y="2708275"/>
            <a:ext cx="1223962"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defTabSz="449263">
              <a:spcBef>
                <a:spcPct val="20000"/>
              </a:spcBef>
              <a:buClr>
                <a:schemeClr val="tx2"/>
              </a:buClr>
              <a:buSzPct val="90000"/>
              <a:buFont typeface="Symbol" panose="050501020107060205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imes New Roman" panose="02020603050405020304" pitchFamily="18" charset="0"/>
                <a:ea typeface="MS PGothic" panose="020B0600070205080204" pitchFamily="34" charset="-128"/>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imes New Roman" panose="02020603050405020304" pitchFamily="18" charset="0"/>
                <a:ea typeface="MS PGothic" panose="020B0600070205080204" pitchFamily="34" charset="-128"/>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ea typeface="MS PGothic" panose="020B0600070205080204" pitchFamily="34" charset="-128"/>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9pPr>
          </a:lstStyle>
          <a:p>
            <a:pPr>
              <a:spcBef>
                <a:spcPts val="1125"/>
              </a:spcBef>
              <a:buClr>
                <a:srgbClr val="000000"/>
              </a:buClr>
              <a:buSzPct val="100000"/>
              <a:buNone/>
            </a:pPr>
            <a:r>
              <a:rPr lang="cs-CZ" altLang="cs-CZ" sz="1800" b="1" dirty="0" err="1">
                <a:solidFill>
                  <a:srgbClr val="000000"/>
                </a:solidFill>
                <a:latin typeface="Tahoma" panose="020B0604030504040204" pitchFamily="34" charset="0"/>
              </a:rPr>
              <a:t>itpravo</a:t>
            </a:r>
            <a:endParaRPr lang="en-GB" altLang="cs-CZ" sz="1800" b="1" dirty="0">
              <a:solidFill>
                <a:srgbClr val="000000"/>
              </a:solidFill>
              <a:latin typeface="Tahoma" panose="020B0604030504040204" pitchFamily="34" charset="0"/>
            </a:endParaRPr>
          </a:p>
        </p:txBody>
      </p:sp>
      <p:sp>
        <p:nvSpPr>
          <p:cNvPr id="18438" name="Text Box 6"/>
          <p:cNvSpPr txBox="1">
            <a:spLocks noChangeArrowheads="1"/>
          </p:cNvSpPr>
          <p:nvPr/>
        </p:nvSpPr>
        <p:spPr bwMode="auto">
          <a:xfrm>
            <a:off x="6167438" y="2708275"/>
            <a:ext cx="4318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defTabSz="449263">
              <a:spcBef>
                <a:spcPct val="20000"/>
              </a:spcBef>
              <a:buClr>
                <a:schemeClr val="tx2"/>
              </a:buClr>
              <a:buSzPct val="90000"/>
              <a:buFont typeface="Symbol" panose="050501020107060205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imes New Roman" panose="02020603050405020304" pitchFamily="18" charset="0"/>
                <a:ea typeface="MS PGothic" panose="020B0600070205080204" pitchFamily="34" charset="-128"/>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imes New Roman" panose="02020603050405020304" pitchFamily="18" charset="0"/>
                <a:ea typeface="MS PGothic" panose="020B0600070205080204" pitchFamily="34" charset="-128"/>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ea typeface="MS PGothic" panose="020B0600070205080204" pitchFamily="34" charset="-128"/>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9pPr>
          </a:lstStyle>
          <a:p>
            <a:pPr algn="ctr">
              <a:spcBef>
                <a:spcPts val="1125"/>
              </a:spcBef>
              <a:buClr>
                <a:srgbClr val="000000"/>
              </a:buClr>
              <a:buSzPct val="100000"/>
              <a:buNone/>
            </a:pPr>
            <a:r>
              <a:rPr lang="en-GB" altLang="cs-CZ" sz="1800" b="1">
                <a:solidFill>
                  <a:srgbClr val="000000"/>
                </a:solidFill>
                <a:latin typeface="Tahoma" panose="020B0604030504040204" pitchFamily="34" charset="0"/>
              </a:rPr>
              <a:t>.</a:t>
            </a:r>
          </a:p>
        </p:txBody>
      </p:sp>
      <p:sp>
        <p:nvSpPr>
          <p:cNvPr id="18439" name="Text Box 7"/>
          <p:cNvSpPr txBox="1">
            <a:spLocks noChangeArrowheads="1"/>
          </p:cNvSpPr>
          <p:nvPr/>
        </p:nvSpPr>
        <p:spPr bwMode="auto">
          <a:xfrm>
            <a:off x="6527800" y="2708275"/>
            <a:ext cx="719138"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defTabSz="449263">
              <a:spcBef>
                <a:spcPct val="20000"/>
              </a:spcBef>
              <a:buClr>
                <a:schemeClr val="tx2"/>
              </a:buClr>
              <a:buSzPct val="90000"/>
              <a:buFont typeface="Symbol" panose="050501020107060205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imes New Roman" panose="02020603050405020304" pitchFamily="18" charset="0"/>
                <a:ea typeface="MS PGothic" panose="020B0600070205080204" pitchFamily="34" charset="-128"/>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imes New Roman" panose="02020603050405020304" pitchFamily="18" charset="0"/>
                <a:ea typeface="MS PGothic" panose="020B0600070205080204" pitchFamily="34" charset="-128"/>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ea typeface="MS PGothic" panose="020B0600070205080204" pitchFamily="34" charset="-128"/>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9pPr>
          </a:lstStyle>
          <a:p>
            <a:pPr>
              <a:spcBef>
                <a:spcPts val="1125"/>
              </a:spcBef>
              <a:buClr>
                <a:srgbClr val="000000"/>
              </a:buClr>
              <a:buSzPct val="100000"/>
              <a:buNone/>
            </a:pPr>
            <a:r>
              <a:rPr lang="en-GB" altLang="cs-CZ" sz="1800" b="1" dirty="0" err="1">
                <a:solidFill>
                  <a:srgbClr val="000000"/>
                </a:solidFill>
                <a:latin typeface="Tahoma" panose="020B0604030504040204" pitchFamily="34" charset="0"/>
              </a:rPr>
              <a:t>cz</a:t>
            </a:r>
            <a:endParaRPr lang="en-GB" altLang="cs-CZ" sz="1800" b="1" dirty="0">
              <a:solidFill>
                <a:srgbClr val="000000"/>
              </a:solidFill>
              <a:latin typeface="Tahoma" panose="020B0604030504040204" pitchFamily="34" charset="0"/>
            </a:endParaRPr>
          </a:p>
        </p:txBody>
      </p:sp>
      <p:sp>
        <p:nvSpPr>
          <p:cNvPr id="18440" name="Text Box 8"/>
          <p:cNvSpPr txBox="1">
            <a:spLocks noChangeArrowheads="1"/>
          </p:cNvSpPr>
          <p:nvPr/>
        </p:nvSpPr>
        <p:spPr bwMode="auto">
          <a:xfrm>
            <a:off x="7680326" y="3716338"/>
            <a:ext cx="2232025"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defTabSz="449263">
              <a:spcBef>
                <a:spcPct val="20000"/>
              </a:spcBef>
              <a:buClr>
                <a:schemeClr val="tx2"/>
              </a:buClr>
              <a:buSzPct val="90000"/>
              <a:buFont typeface="Symbol" panose="050501020107060205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imes New Roman" panose="02020603050405020304" pitchFamily="18" charset="0"/>
                <a:ea typeface="MS PGothic" panose="020B0600070205080204" pitchFamily="34" charset="-128"/>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imes New Roman" panose="02020603050405020304" pitchFamily="18" charset="0"/>
                <a:ea typeface="MS PGothic" panose="020B0600070205080204" pitchFamily="34" charset="-128"/>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ea typeface="MS PGothic" panose="020B0600070205080204" pitchFamily="34" charset="-128"/>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9pPr>
          </a:lstStyle>
          <a:p>
            <a:pPr>
              <a:spcBef>
                <a:spcPts val="1125"/>
              </a:spcBef>
              <a:buClr>
                <a:srgbClr val="000000"/>
              </a:buClr>
              <a:buSzPct val="100000"/>
              <a:buNone/>
            </a:pPr>
            <a:r>
              <a:rPr lang="en-GB" altLang="cs-CZ" sz="1800">
                <a:solidFill>
                  <a:srgbClr val="000000"/>
                </a:solidFill>
                <a:latin typeface="Tahoma" panose="020B0604030504040204" pitchFamily="34" charset="0"/>
              </a:rPr>
              <a:t>Doména 1. </a:t>
            </a:r>
            <a:r>
              <a:rPr lang="cs-CZ" altLang="cs-CZ" sz="1800">
                <a:solidFill>
                  <a:srgbClr val="000000"/>
                </a:solidFill>
                <a:latin typeface="Tahoma" panose="020B0604030504040204" pitchFamily="34" charset="0"/>
              </a:rPr>
              <a:t>řádu (nTLD, gTLD)</a:t>
            </a:r>
            <a:endParaRPr lang="en-GB" altLang="cs-CZ" sz="1800">
              <a:solidFill>
                <a:srgbClr val="000000"/>
              </a:solidFill>
              <a:latin typeface="Tahoma" panose="020B0604030504040204" pitchFamily="34" charset="0"/>
            </a:endParaRPr>
          </a:p>
        </p:txBody>
      </p:sp>
      <p:sp>
        <p:nvSpPr>
          <p:cNvPr id="18441" name="Text Box 9"/>
          <p:cNvSpPr txBox="1">
            <a:spLocks noChangeArrowheads="1"/>
          </p:cNvSpPr>
          <p:nvPr/>
        </p:nvSpPr>
        <p:spPr bwMode="auto">
          <a:xfrm>
            <a:off x="4727576" y="3716338"/>
            <a:ext cx="2232025"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defTabSz="449263">
              <a:spcBef>
                <a:spcPct val="20000"/>
              </a:spcBef>
              <a:buClr>
                <a:schemeClr val="tx2"/>
              </a:buClr>
              <a:buSzPct val="90000"/>
              <a:buFont typeface="Symbol" panose="050501020107060205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imes New Roman" panose="02020603050405020304" pitchFamily="18" charset="0"/>
                <a:ea typeface="MS PGothic" panose="020B0600070205080204" pitchFamily="34" charset="-128"/>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imes New Roman" panose="02020603050405020304" pitchFamily="18" charset="0"/>
                <a:ea typeface="MS PGothic" panose="020B0600070205080204" pitchFamily="34" charset="-128"/>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ea typeface="MS PGothic" panose="020B0600070205080204" pitchFamily="34" charset="-128"/>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9pPr>
          </a:lstStyle>
          <a:p>
            <a:pPr>
              <a:spcBef>
                <a:spcPts val="1125"/>
              </a:spcBef>
              <a:buClr>
                <a:srgbClr val="000000"/>
              </a:buClr>
              <a:buSzPct val="100000"/>
              <a:buNone/>
            </a:pPr>
            <a:r>
              <a:rPr lang="en-GB" altLang="cs-CZ" sz="1800" dirty="0" err="1">
                <a:solidFill>
                  <a:srgbClr val="000000"/>
                </a:solidFill>
                <a:latin typeface="Tahoma" panose="020B0604030504040204" pitchFamily="34" charset="0"/>
              </a:rPr>
              <a:t>Doména</a:t>
            </a:r>
            <a:r>
              <a:rPr lang="en-GB" altLang="cs-CZ" sz="1800" dirty="0">
                <a:solidFill>
                  <a:srgbClr val="000000"/>
                </a:solidFill>
                <a:latin typeface="Tahoma" panose="020B0604030504040204" pitchFamily="34" charset="0"/>
              </a:rPr>
              <a:t> 2. </a:t>
            </a:r>
            <a:r>
              <a:rPr lang="cs-CZ" altLang="cs-CZ" sz="1800" dirty="0">
                <a:solidFill>
                  <a:srgbClr val="000000"/>
                </a:solidFill>
                <a:latin typeface="Tahoma" panose="020B0604030504040204" pitchFamily="34" charset="0"/>
              </a:rPr>
              <a:t>řádu</a:t>
            </a:r>
            <a:endParaRPr lang="en-GB" altLang="cs-CZ" sz="1800" dirty="0">
              <a:solidFill>
                <a:srgbClr val="000000"/>
              </a:solidFill>
              <a:latin typeface="Tahoma" panose="020B0604030504040204" pitchFamily="34" charset="0"/>
            </a:endParaRPr>
          </a:p>
        </p:txBody>
      </p:sp>
      <p:sp>
        <p:nvSpPr>
          <p:cNvPr id="18442" name="Text Box 10"/>
          <p:cNvSpPr txBox="1">
            <a:spLocks noChangeArrowheads="1"/>
          </p:cNvSpPr>
          <p:nvPr/>
        </p:nvSpPr>
        <p:spPr bwMode="auto">
          <a:xfrm>
            <a:off x="6311900" y="5157789"/>
            <a:ext cx="2232025"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defTabSz="449263">
              <a:spcBef>
                <a:spcPct val="20000"/>
              </a:spcBef>
              <a:buClr>
                <a:schemeClr val="tx2"/>
              </a:buClr>
              <a:buSzPct val="90000"/>
              <a:buFont typeface="Symbol" panose="050501020107060205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imes New Roman" panose="02020603050405020304" pitchFamily="18" charset="0"/>
                <a:ea typeface="MS PGothic" panose="020B0600070205080204" pitchFamily="34" charset="-128"/>
              </a:defRPr>
            </a:lvl1pPr>
            <a:lvl2pPr marL="742950" indent="-28575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imes New Roman" panose="02020603050405020304" pitchFamily="18" charset="0"/>
                <a:ea typeface="MS PGothic" panose="020B0600070205080204" pitchFamily="34" charset="-128"/>
              </a:defRPr>
            </a:lvl2pPr>
            <a:lvl3pPr marL="11430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imes New Roman" panose="02020603050405020304" pitchFamily="18" charset="0"/>
                <a:ea typeface="MS PGothic" panose="020B0600070205080204" pitchFamily="34" charset="-128"/>
              </a:defRPr>
            </a:lvl3pPr>
            <a:lvl4pPr marL="16002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4pPr>
            <a:lvl5pPr marL="2057400" indent="-228600" defTabSz="449263">
              <a:spcBef>
                <a:spcPct val="200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5pPr>
            <a:lvl6pPr marL="25146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6pPr>
            <a:lvl7pPr marL="29718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7pPr>
            <a:lvl8pPr marL="34290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8pPr>
            <a:lvl9pPr marL="3886200" indent="-228600" defTabSz="449263" eaLnBrk="0" fontAlgn="base" hangingPunct="0">
              <a:spcBef>
                <a:spcPct val="20000"/>
              </a:spcBef>
              <a:spcAft>
                <a:spcPct val="0"/>
              </a:spcAft>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imes New Roman" panose="02020603050405020304" pitchFamily="18" charset="0"/>
                <a:ea typeface="MS PGothic" panose="020B0600070205080204" pitchFamily="34" charset="-128"/>
              </a:defRPr>
            </a:lvl9pPr>
          </a:lstStyle>
          <a:p>
            <a:pPr algn="ctr">
              <a:spcBef>
                <a:spcPts val="1125"/>
              </a:spcBef>
              <a:buClr>
                <a:srgbClr val="000000"/>
              </a:buClr>
              <a:buSzPct val="100000"/>
              <a:buNone/>
            </a:pPr>
            <a:r>
              <a:rPr lang="en-GB" altLang="cs-CZ" sz="1800">
                <a:solidFill>
                  <a:srgbClr val="000000"/>
                </a:solidFill>
                <a:latin typeface="Tahoma" panose="020B0604030504040204" pitchFamily="34" charset="0"/>
              </a:rPr>
              <a:t>Doménové jméno</a:t>
            </a:r>
          </a:p>
        </p:txBody>
      </p:sp>
      <p:sp>
        <p:nvSpPr>
          <p:cNvPr id="18443" name="AutoShape 11"/>
          <p:cNvSpPr>
            <a:spLocks/>
          </p:cNvSpPr>
          <p:nvPr/>
        </p:nvSpPr>
        <p:spPr bwMode="auto">
          <a:xfrm rot="5400000">
            <a:off x="6854826" y="2962276"/>
            <a:ext cx="1008063" cy="3529013"/>
          </a:xfrm>
          <a:prstGeom prst="rightBrace">
            <a:avLst>
              <a:gd name="adj1" fmla="val 29173"/>
              <a:gd name="adj2" fmla="val 50000"/>
            </a:avLst>
          </a:prstGeom>
          <a:noFill/>
          <a:ln w="936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ctr">
              <a:defRPr sz="2400" i="1">
                <a:solidFill>
                  <a:schemeClr val="tx1"/>
                </a:solidFill>
                <a:latin typeface="Times New Roman" panose="02020603050405020304" pitchFamily="18" charset="0"/>
                <a:ea typeface="MS PGothic" panose="020B0600070205080204" pitchFamily="34" charset="-128"/>
              </a:defRPr>
            </a:lvl1pPr>
            <a:lvl2pPr marL="742950" indent="-285750" algn="ctr">
              <a:defRPr sz="2400" i="1">
                <a:solidFill>
                  <a:schemeClr val="tx1"/>
                </a:solidFill>
                <a:latin typeface="Times New Roman" panose="02020603050405020304" pitchFamily="18" charset="0"/>
                <a:ea typeface="MS PGothic" panose="020B0600070205080204" pitchFamily="34" charset="-128"/>
              </a:defRPr>
            </a:lvl2pPr>
            <a:lvl3pPr marL="1143000" indent="-228600" algn="ctr">
              <a:defRPr sz="2400" i="1">
                <a:solidFill>
                  <a:schemeClr val="tx1"/>
                </a:solidFill>
                <a:latin typeface="Times New Roman" panose="02020603050405020304" pitchFamily="18" charset="0"/>
                <a:ea typeface="MS PGothic" panose="020B0600070205080204" pitchFamily="34" charset="-128"/>
              </a:defRPr>
            </a:lvl3pPr>
            <a:lvl4pPr marL="1600200" indent="-228600" algn="ctr">
              <a:defRPr sz="2400" i="1">
                <a:solidFill>
                  <a:schemeClr val="tx1"/>
                </a:solidFill>
                <a:latin typeface="Times New Roman" panose="02020603050405020304" pitchFamily="18" charset="0"/>
                <a:ea typeface="MS PGothic" panose="020B0600070205080204" pitchFamily="34" charset="-128"/>
              </a:defRPr>
            </a:lvl4pPr>
            <a:lvl5pPr marL="2057400" indent="-228600" algn="ctr">
              <a:defRPr sz="2400" i="1">
                <a:solidFill>
                  <a:schemeClr val="tx1"/>
                </a:solidFill>
                <a:latin typeface="Times New Roman" panose="02020603050405020304" pitchFamily="18" charset="0"/>
                <a:ea typeface="MS PGothic" panose="020B0600070205080204" pitchFamily="34" charset="-128"/>
              </a:defRPr>
            </a:lvl5pPr>
            <a:lvl6pPr marL="2514600" indent="-228600" algn="ctr" eaLnBrk="0" fontAlgn="base" hangingPunct="0">
              <a:spcBef>
                <a:spcPct val="0"/>
              </a:spcBef>
              <a:spcAft>
                <a:spcPct val="0"/>
              </a:spcAft>
              <a:defRPr sz="2400" i="1">
                <a:solidFill>
                  <a:schemeClr val="tx1"/>
                </a:solidFill>
                <a:latin typeface="Times New Roman" panose="02020603050405020304" pitchFamily="18" charset="0"/>
                <a:ea typeface="MS PGothic" panose="020B0600070205080204" pitchFamily="34" charset="-128"/>
              </a:defRPr>
            </a:lvl6pPr>
            <a:lvl7pPr marL="2971800" indent="-228600" algn="ctr" eaLnBrk="0" fontAlgn="base" hangingPunct="0">
              <a:spcBef>
                <a:spcPct val="0"/>
              </a:spcBef>
              <a:spcAft>
                <a:spcPct val="0"/>
              </a:spcAft>
              <a:defRPr sz="2400" i="1">
                <a:solidFill>
                  <a:schemeClr val="tx1"/>
                </a:solidFill>
                <a:latin typeface="Times New Roman" panose="02020603050405020304" pitchFamily="18" charset="0"/>
                <a:ea typeface="MS PGothic" panose="020B0600070205080204" pitchFamily="34" charset="-128"/>
              </a:defRPr>
            </a:lvl7pPr>
            <a:lvl8pPr marL="3429000" indent="-228600" algn="ctr" eaLnBrk="0" fontAlgn="base" hangingPunct="0">
              <a:spcBef>
                <a:spcPct val="0"/>
              </a:spcBef>
              <a:spcAft>
                <a:spcPct val="0"/>
              </a:spcAft>
              <a:defRPr sz="2400" i="1">
                <a:solidFill>
                  <a:schemeClr val="tx1"/>
                </a:solidFill>
                <a:latin typeface="Times New Roman" panose="02020603050405020304" pitchFamily="18" charset="0"/>
                <a:ea typeface="MS PGothic" panose="020B0600070205080204" pitchFamily="34" charset="-128"/>
              </a:defRPr>
            </a:lvl8pPr>
            <a:lvl9pPr marL="3886200" indent="-228600" algn="ctr" eaLnBrk="0" fontAlgn="base" hangingPunct="0">
              <a:spcBef>
                <a:spcPct val="0"/>
              </a:spcBef>
              <a:spcAft>
                <a:spcPct val="0"/>
              </a:spcAft>
              <a:defRPr sz="2400" i="1">
                <a:solidFill>
                  <a:schemeClr val="tx1"/>
                </a:solidFill>
                <a:latin typeface="Times New Roman" panose="02020603050405020304" pitchFamily="18" charset="0"/>
                <a:ea typeface="MS PGothic" panose="020B0600070205080204" pitchFamily="34" charset="-128"/>
              </a:defRPr>
            </a:lvl9pPr>
          </a:lstStyle>
          <a:p>
            <a:pPr eaLnBrk="1" hangingPunct="1"/>
            <a:endParaRPr lang="cs-CZ" altLang="cs-CZ"/>
          </a:p>
        </p:txBody>
      </p:sp>
      <p:sp>
        <p:nvSpPr>
          <p:cNvPr id="18444" name="Line 12"/>
          <p:cNvSpPr>
            <a:spLocks noChangeShapeType="1"/>
          </p:cNvSpPr>
          <p:nvPr/>
        </p:nvSpPr>
        <p:spPr bwMode="auto">
          <a:xfrm flipH="1">
            <a:off x="5589588" y="3068638"/>
            <a:ext cx="76200" cy="720725"/>
          </a:xfrm>
          <a:prstGeom prst="line">
            <a:avLst/>
          </a:prstGeom>
          <a:noFill/>
          <a:ln w="936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cs-CZ" sz="1400"/>
          </a:p>
        </p:txBody>
      </p:sp>
      <p:sp>
        <p:nvSpPr>
          <p:cNvPr id="18445" name="Line 13"/>
          <p:cNvSpPr>
            <a:spLocks noChangeShapeType="1"/>
          </p:cNvSpPr>
          <p:nvPr/>
        </p:nvSpPr>
        <p:spPr bwMode="auto">
          <a:xfrm>
            <a:off x="6816726" y="3068639"/>
            <a:ext cx="1800225" cy="647700"/>
          </a:xfrm>
          <a:prstGeom prst="line">
            <a:avLst/>
          </a:prstGeom>
          <a:noFill/>
          <a:ln w="9360">
            <a:solidFill>
              <a:srgbClr val="00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cs-CZ" sz="1400"/>
          </a:p>
        </p:txBody>
      </p:sp>
    </p:spTree>
    <p:extLst>
      <p:ext uri="{BB962C8B-B14F-4D97-AF65-F5344CB8AC3E}">
        <p14:creationId xmlns:p14="http://schemas.microsoft.com/office/powerpoint/2010/main" val="195293555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 Doménové jméno jako věc či právo?</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6</a:t>
            </a:fld>
            <a:endParaRPr lang="cs-CZ"/>
          </a:p>
        </p:txBody>
      </p:sp>
    </p:spTree>
    <p:extLst>
      <p:ext uri="{BB962C8B-B14F-4D97-AF65-F5344CB8AC3E}">
        <p14:creationId xmlns:p14="http://schemas.microsoft.com/office/powerpoint/2010/main" val="4123846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1"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cs-CZ" altLang="cs-CZ" sz="1400" dirty="0"/>
          </a:p>
        </p:txBody>
      </p:sp>
      <p:sp>
        <p:nvSpPr>
          <p:cNvPr id="20482"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8D5D538B-018F-4060-8AE9-CE1824379009}" type="slidenum">
              <a:rPr lang="cs-CZ" altLang="cs-CZ" sz="1400"/>
              <a:pPr>
                <a:spcBef>
                  <a:spcPct val="0"/>
                </a:spcBef>
                <a:buClrTx/>
                <a:buSzTx/>
                <a:buFontTx/>
                <a:buNone/>
              </a:pPr>
              <a:t>7</a:t>
            </a:fld>
            <a:endParaRPr lang="cs-CZ" altLang="cs-CZ" sz="1400"/>
          </a:p>
        </p:txBody>
      </p:sp>
      <p:sp>
        <p:nvSpPr>
          <p:cNvPr id="20483" name="Rectangle 2"/>
          <p:cNvSpPr>
            <a:spLocks noGrp="1" noChangeArrowheads="1"/>
          </p:cNvSpPr>
          <p:nvPr>
            <p:ph type="body" sz="half" idx="2"/>
          </p:nvPr>
        </p:nvSpPr>
        <p:spPr>
          <a:xfrm>
            <a:off x="1229513" y="1280544"/>
            <a:ext cx="9123991" cy="5412356"/>
          </a:xfrm>
        </p:spPr>
        <p:txBody>
          <a:bodyPr/>
          <a:lstStyle/>
          <a:p>
            <a:pPr lvl="1" eaLnBrk="1" hangingPunct="1">
              <a:lnSpc>
                <a:spcPct val="80000"/>
              </a:lnSpc>
              <a:buFont typeface="Wingdings" panose="05000000000000000000" pitchFamily="2" charset="2"/>
              <a:buChar char="§"/>
            </a:pPr>
            <a:r>
              <a:rPr lang="cs-CZ" altLang="cs-CZ" sz="1814" dirty="0">
                <a:latin typeface="Verdana" panose="020B0604030504040204" pitchFamily="34" charset="0"/>
              </a:rPr>
              <a:t>Existuje řada názorů na jeho povahu?</a:t>
            </a:r>
            <a:br>
              <a:rPr lang="cs-CZ" altLang="cs-CZ" sz="1814" dirty="0">
                <a:latin typeface="Verdana" panose="020B0604030504040204" pitchFamily="34" charset="0"/>
              </a:rPr>
            </a:br>
            <a:endParaRPr lang="cs-CZ" altLang="cs-CZ" sz="1814" dirty="0">
              <a:latin typeface="Verdana" panose="020B0604030504040204" pitchFamily="34" charset="0"/>
            </a:endParaRPr>
          </a:p>
          <a:p>
            <a:pPr lvl="2" eaLnBrk="1" hangingPunct="1">
              <a:lnSpc>
                <a:spcPct val="80000"/>
              </a:lnSpc>
              <a:buFont typeface="Wingdings" panose="05000000000000000000" pitchFamily="2" charset="2"/>
              <a:buChar char="§"/>
            </a:pPr>
            <a:r>
              <a:rPr lang="cs-CZ" altLang="cs-CZ" sz="1814" b="1" dirty="0">
                <a:latin typeface="Verdana" panose="020B0604030504040204" pitchFamily="34" charset="0"/>
              </a:rPr>
              <a:t>Věc</a:t>
            </a:r>
            <a:r>
              <a:rPr lang="cs-CZ" altLang="cs-CZ" sz="1814" dirty="0">
                <a:latin typeface="Verdana" panose="020B0604030504040204" pitchFamily="34" charset="0"/>
              </a:rPr>
              <a:t>, </a:t>
            </a:r>
            <a:r>
              <a:rPr lang="cs-CZ" altLang="cs-CZ" sz="1814" b="1" dirty="0">
                <a:latin typeface="Verdana" panose="020B0604030504040204" pitchFamily="34" charset="0"/>
              </a:rPr>
              <a:t>právo</a:t>
            </a:r>
            <a:r>
              <a:rPr lang="cs-CZ" altLang="cs-CZ" sz="1814" dirty="0">
                <a:latin typeface="Verdana" panose="020B0604030504040204" pitchFamily="34" charset="0"/>
              </a:rPr>
              <a:t> nebo  duševní vlastnictví sui generis?</a:t>
            </a:r>
          </a:p>
          <a:p>
            <a:pPr lvl="2" eaLnBrk="1" hangingPunct="1">
              <a:lnSpc>
                <a:spcPct val="80000"/>
              </a:lnSpc>
              <a:buFont typeface="Wingdings" panose="05000000000000000000" pitchFamily="2" charset="2"/>
              <a:buChar char="§"/>
            </a:pPr>
            <a:r>
              <a:rPr lang="cs-CZ" altLang="cs-CZ" sz="1814" dirty="0">
                <a:latin typeface="Verdana" panose="020B0604030504040204" pitchFamily="34" charset="0"/>
              </a:rPr>
              <a:t>Projev osobní povahy, stejně jako např. jméno a příjmení? </a:t>
            </a:r>
          </a:p>
          <a:p>
            <a:pPr lvl="2" eaLnBrk="1" hangingPunct="1">
              <a:lnSpc>
                <a:spcPct val="80000"/>
              </a:lnSpc>
              <a:buFont typeface="Wingdings" panose="05000000000000000000" pitchFamily="2" charset="2"/>
              <a:buChar char="§"/>
            </a:pPr>
            <a:r>
              <a:rPr lang="cs-CZ" altLang="cs-CZ" sz="1814" dirty="0">
                <a:latin typeface="Verdana" panose="020B0604030504040204" pitchFamily="34" charset="0"/>
              </a:rPr>
              <a:t>Jiná majetkovou hodnotu</a:t>
            </a:r>
            <a:r>
              <a:rPr lang="cs-CZ" altLang="cs-CZ" sz="1814" b="1" dirty="0">
                <a:latin typeface="Verdana" panose="020B0604030504040204" pitchFamily="34" charset="0"/>
              </a:rPr>
              <a:t>, subjektivní právo vyplývající ze smlouvy </a:t>
            </a:r>
            <a:r>
              <a:rPr lang="cs-CZ" altLang="cs-CZ" sz="1814" dirty="0">
                <a:latin typeface="Verdana" panose="020B0604030504040204" pitchFamily="34" charset="0"/>
              </a:rPr>
              <a:t>užívání určitého označení - může být předmětem občanskoprávních vztahů</a:t>
            </a:r>
          </a:p>
          <a:p>
            <a:pPr lvl="2" eaLnBrk="1" hangingPunct="1">
              <a:lnSpc>
                <a:spcPct val="80000"/>
              </a:lnSpc>
              <a:buFont typeface="Wingdings" panose="05000000000000000000" pitchFamily="2" charset="2"/>
              <a:buChar char="§"/>
            </a:pPr>
            <a:endParaRPr lang="cs-CZ" altLang="cs-CZ" sz="1814" dirty="0">
              <a:latin typeface="Verdana" panose="020B0604030504040204" pitchFamily="34" charset="0"/>
            </a:endParaRPr>
          </a:p>
          <a:p>
            <a:pPr lvl="1" eaLnBrk="1" hangingPunct="1">
              <a:lnSpc>
                <a:spcPct val="80000"/>
              </a:lnSpc>
              <a:buFont typeface="Wingdings" panose="05000000000000000000" pitchFamily="2" charset="2"/>
              <a:buChar char="§"/>
            </a:pPr>
            <a:r>
              <a:rPr lang="cs-CZ" altLang="cs-CZ" sz="1814" dirty="0">
                <a:latin typeface="Verdana" panose="020B0604030504040204" pitchFamily="34" charset="0"/>
              </a:rPr>
              <a:t>V každém případě je třeba rozlišovat samotné právo jméno užívat (absolutní povaha) a řetězec písmen, který obvykle mívá určitý slovní význam (relativní povaha). Slovní význam pak může být chráněn existujícími právními instituty vztahujícími se k nim (viz dále).</a:t>
            </a:r>
          </a:p>
          <a:p>
            <a:pPr lvl="1" eaLnBrk="1" hangingPunct="1">
              <a:lnSpc>
                <a:spcPct val="80000"/>
              </a:lnSpc>
              <a:buFont typeface="Wingdings" panose="05000000000000000000" pitchFamily="2" charset="2"/>
              <a:buChar char="§"/>
            </a:pPr>
            <a:endParaRPr lang="cs-CZ" altLang="cs-CZ" sz="1814" dirty="0">
              <a:latin typeface="Verdana" panose="020B0604030504040204" pitchFamily="34" charset="0"/>
            </a:endParaRPr>
          </a:p>
          <a:p>
            <a:pPr lvl="1" eaLnBrk="1" hangingPunct="1">
              <a:lnSpc>
                <a:spcPct val="80000"/>
              </a:lnSpc>
              <a:buFont typeface="Wingdings" panose="05000000000000000000" pitchFamily="2" charset="2"/>
              <a:buChar char="§"/>
            </a:pPr>
            <a:r>
              <a:rPr lang="cs-CZ" altLang="cs-CZ" sz="1814" dirty="0">
                <a:latin typeface="Verdana" panose="020B0604030504040204" pitchFamily="34" charset="0"/>
              </a:rPr>
              <a:t>Pojímání doménového jména jako </a:t>
            </a:r>
            <a:r>
              <a:rPr lang="cs-CZ" altLang="cs-CZ" sz="1814" dirty="0">
                <a:solidFill>
                  <a:schemeClr val="accent1"/>
                </a:solidFill>
                <a:latin typeface="Verdana" panose="020B0604030504040204" pitchFamily="34" charset="0"/>
              </a:rPr>
              <a:t>formy výkonu relativního práva</a:t>
            </a:r>
            <a:r>
              <a:rPr lang="cs-CZ" altLang="cs-CZ" sz="1814" dirty="0">
                <a:latin typeface="Verdana" panose="020B0604030504040204" pitchFamily="34" charset="0"/>
              </a:rPr>
              <a:t> s sebou samozřejmě nese řadu negativních momentů.</a:t>
            </a:r>
          </a:p>
          <a:p>
            <a:pPr lvl="1" eaLnBrk="1" hangingPunct="1">
              <a:lnSpc>
                <a:spcPct val="80000"/>
              </a:lnSpc>
              <a:buFont typeface="Wingdings" panose="05000000000000000000" pitchFamily="2" charset="2"/>
              <a:buChar char="§"/>
            </a:pPr>
            <a:endParaRPr lang="cs-CZ" altLang="cs-CZ" sz="1814" dirty="0">
              <a:latin typeface="Verdana" panose="020B0604030504040204" pitchFamily="34" charset="0"/>
            </a:endParaRPr>
          </a:p>
          <a:p>
            <a:pPr lvl="1" eaLnBrk="1" hangingPunct="1">
              <a:lnSpc>
                <a:spcPct val="80000"/>
              </a:lnSpc>
              <a:buFont typeface="Wingdings" panose="05000000000000000000" pitchFamily="2" charset="2"/>
              <a:buChar char="§"/>
            </a:pPr>
            <a:r>
              <a:rPr lang="cs-CZ" altLang="cs-CZ" sz="1814" dirty="0">
                <a:latin typeface="Verdana" panose="020B0604030504040204" pitchFamily="34" charset="0"/>
              </a:rPr>
              <a:t>Pojetí věci dle občanského zákoníku viz modul č. 2.</a:t>
            </a:r>
          </a:p>
          <a:p>
            <a:pPr lvl="1" eaLnBrk="1" hangingPunct="1">
              <a:lnSpc>
                <a:spcPct val="80000"/>
              </a:lnSpc>
              <a:buFont typeface="Wingdings" panose="05000000000000000000" pitchFamily="2" charset="2"/>
              <a:buChar char="ü"/>
            </a:pPr>
            <a:endParaRPr lang="cs-CZ" altLang="cs-CZ" sz="1600" b="1" i="1" dirty="0">
              <a:latin typeface="Verdana" panose="020B0604030504040204" pitchFamily="34" charset="0"/>
            </a:endParaRPr>
          </a:p>
          <a:p>
            <a:pPr lvl="2" eaLnBrk="1" hangingPunct="1">
              <a:lnSpc>
                <a:spcPct val="80000"/>
              </a:lnSpc>
              <a:buFont typeface="Wingdings" panose="05000000000000000000" pitchFamily="2" charset="2"/>
              <a:buNone/>
            </a:pPr>
            <a:endParaRPr lang="cs-CZ" altLang="cs-CZ" sz="1600" i="1" dirty="0">
              <a:latin typeface="Verdana" panose="020B0604030504040204" pitchFamily="34" charset="0"/>
            </a:endParaRPr>
          </a:p>
        </p:txBody>
      </p:sp>
      <p:sp>
        <p:nvSpPr>
          <p:cNvPr id="2" name="Nadpis 1"/>
          <p:cNvSpPr>
            <a:spLocks noGrp="1"/>
          </p:cNvSpPr>
          <p:nvPr>
            <p:ph type="title"/>
          </p:nvPr>
        </p:nvSpPr>
        <p:spPr>
          <a:xfrm>
            <a:off x="1572706" y="165100"/>
            <a:ext cx="8244506" cy="977605"/>
          </a:xfrm>
        </p:spPr>
        <p:txBody>
          <a:bodyPr/>
          <a:lstStyle/>
          <a:p>
            <a:r>
              <a:rPr lang="cs-CZ" dirty="0"/>
              <a:t>Co je to doménové jméno právně?</a:t>
            </a:r>
          </a:p>
        </p:txBody>
      </p:sp>
    </p:spTree>
    <p:extLst>
      <p:ext uri="{BB962C8B-B14F-4D97-AF65-F5344CB8AC3E}">
        <p14:creationId xmlns:p14="http://schemas.microsoft.com/office/powerpoint/2010/main" val="131222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1"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endParaRPr lang="cs-CZ" altLang="cs-CZ" sz="1400" dirty="0"/>
          </a:p>
        </p:txBody>
      </p:sp>
      <p:sp>
        <p:nvSpPr>
          <p:cNvPr id="20482"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8D5D538B-018F-4060-8AE9-CE1824379009}" type="slidenum">
              <a:rPr lang="cs-CZ" altLang="cs-CZ" sz="1400"/>
              <a:pPr>
                <a:spcBef>
                  <a:spcPct val="0"/>
                </a:spcBef>
                <a:buClrTx/>
                <a:buSzTx/>
                <a:buFontTx/>
                <a:buNone/>
              </a:pPr>
              <a:t>8</a:t>
            </a:fld>
            <a:endParaRPr lang="cs-CZ" altLang="cs-CZ" sz="1400"/>
          </a:p>
        </p:txBody>
      </p:sp>
      <p:sp>
        <p:nvSpPr>
          <p:cNvPr id="20483" name="Rectangle 2"/>
          <p:cNvSpPr>
            <a:spLocks noGrp="1" noChangeArrowheads="1"/>
          </p:cNvSpPr>
          <p:nvPr>
            <p:ph type="body" sz="half" idx="2"/>
          </p:nvPr>
        </p:nvSpPr>
        <p:spPr>
          <a:xfrm>
            <a:off x="1391610" y="1441077"/>
            <a:ext cx="9123991" cy="5546327"/>
          </a:xfrm>
        </p:spPr>
        <p:txBody>
          <a:bodyPr/>
          <a:lstStyle/>
          <a:p>
            <a:pPr marL="207386" indent="0">
              <a:lnSpc>
                <a:spcPct val="80000"/>
              </a:lnSpc>
            </a:pPr>
            <a:r>
              <a:rPr lang="cs-CZ" sz="1814" dirty="0"/>
              <a:t>Věc</a:t>
            </a:r>
          </a:p>
          <a:p>
            <a:pPr marL="466618" indent="-259232">
              <a:lnSpc>
                <a:spcPct val="80000"/>
              </a:lnSpc>
              <a:buFont typeface="Wingdings" panose="05000000000000000000" pitchFamily="2" charset="2"/>
              <a:buChar char="§"/>
            </a:pPr>
            <a:r>
              <a:rPr lang="cs-CZ" sz="1814" dirty="0"/>
              <a:t>Občanský zákoník změnil koncepci věci v právním smyslu, když v ustanovení § 489 stanovil, že věc v právním smyslu je vše, co je rozdílné od osoby a slouží potřebě lidí.</a:t>
            </a:r>
          </a:p>
          <a:p>
            <a:pPr marL="881390" lvl="1" indent="-259232">
              <a:lnSpc>
                <a:spcPct val="80000"/>
              </a:lnSpc>
              <a:buFont typeface="Wingdings" panose="05000000000000000000" pitchFamily="2" charset="2"/>
              <a:buChar char="§"/>
            </a:pPr>
            <a:r>
              <a:rPr lang="cs-CZ" sz="1814" dirty="0"/>
              <a:t>věcí musí být něco, co je pro člověka užitečné, </a:t>
            </a:r>
          </a:p>
          <a:p>
            <a:pPr marL="881390" lvl="1" indent="-259232">
              <a:lnSpc>
                <a:spcPct val="80000"/>
              </a:lnSpc>
              <a:buFont typeface="Wingdings" panose="05000000000000000000" pitchFamily="2" charset="2"/>
              <a:buChar char="§"/>
            </a:pPr>
            <a:r>
              <a:rPr lang="cs-CZ" sz="1814" dirty="0"/>
              <a:t>věcí je jen to, čeho se mohou týkat subjektivní majetková práva (věc tedy musí být ovladatelná)</a:t>
            </a:r>
          </a:p>
          <a:p>
            <a:pPr marL="881390" lvl="1" indent="-259232">
              <a:lnSpc>
                <a:spcPct val="80000"/>
              </a:lnSpc>
              <a:buFont typeface="Wingdings" panose="05000000000000000000" pitchFamily="2" charset="2"/>
              <a:buChar char="§"/>
            </a:pPr>
            <a:r>
              <a:rPr lang="cs-CZ" sz="1814" dirty="0"/>
              <a:t>věcí tak mohou být i nehmotné objekty. Tím rozšiřuje pojem věci jak na nehmotné statky, tak na subjektivní práva. </a:t>
            </a:r>
            <a:endParaRPr lang="cs-CZ" altLang="cs-CZ" sz="1814" b="1" i="1" dirty="0">
              <a:latin typeface="Verdana" panose="020B0604030504040204" pitchFamily="34" charset="0"/>
            </a:endParaRPr>
          </a:p>
          <a:p>
            <a:pPr marL="207386" indent="0">
              <a:lnSpc>
                <a:spcPct val="80000"/>
              </a:lnSpc>
              <a:buNone/>
            </a:pPr>
            <a:endParaRPr lang="cs-CZ" sz="1814" dirty="0"/>
          </a:p>
          <a:p>
            <a:pPr marL="207386" indent="0">
              <a:lnSpc>
                <a:spcPct val="80000"/>
              </a:lnSpc>
            </a:pPr>
            <a:r>
              <a:rPr lang="cs-CZ" sz="1814" dirty="0"/>
              <a:t>Právo (relativní majetkové)</a:t>
            </a:r>
          </a:p>
          <a:p>
            <a:pPr marL="466618" indent="-259232">
              <a:lnSpc>
                <a:spcPct val="80000"/>
              </a:lnSpc>
              <a:buFont typeface="Wingdings" panose="05000000000000000000" pitchFamily="2" charset="2"/>
              <a:buChar char="§"/>
            </a:pPr>
            <a:r>
              <a:rPr lang="cs-CZ" sz="1814" dirty="0"/>
              <a:t>Předmětem právních vztahů není označení, které s sebou doménové jméno nese, ale určitá pohledávka (závazek), kterou držitel doménového jména získal uzavřením smlouvy. </a:t>
            </a:r>
          </a:p>
          <a:p>
            <a:pPr marL="466618" indent="-259232">
              <a:lnSpc>
                <a:spcPct val="80000"/>
              </a:lnSpc>
              <a:buFont typeface="Wingdings" panose="05000000000000000000" pitchFamily="2" charset="2"/>
              <a:buChar char="§"/>
            </a:pPr>
            <a:r>
              <a:rPr lang="cs-CZ" sz="1814" dirty="0"/>
              <a:t>Držitel uzavírá smlouvu o registraci s registrátorem podle § 1746 odst. 2 občanského zákoníku. </a:t>
            </a:r>
          </a:p>
          <a:p>
            <a:pPr marL="466618" indent="-259232">
              <a:lnSpc>
                <a:spcPct val="80000"/>
              </a:lnSpc>
              <a:buFont typeface="Wingdings" panose="05000000000000000000" pitchFamily="2" charset="2"/>
              <a:buChar char="§"/>
            </a:pPr>
            <a:r>
              <a:rPr lang="cs-CZ" sz="1814" dirty="0"/>
              <a:t>Registrátor uzavírá taktéž nepojmenovanou smlouvu o spolupráci se správcem domény.</a:t>
            </a:r>
          </a:p>
          <a:p>
            <a:pPr marL="466618" indent="-259232">
              <a:lnSpc>
                <a:spcPct val="80000"/>
              </a:lnSpc>
              <a:buFont typeface="Wingdings" panose="05000000000000000000" pitchFamily="2" charset="2"/>
              <a:buChar char="§"/>
            </a:pPr>
            <a:endParaRPr lang="cs-CZ" sz="1633" dirty="0"/>
          </a:p>
          <a:p>
            <a:pPr lvl="2" eaLnBrk="1" hangingPunct="1">
              <a:lnSpc>
                <a:spcPct val="80000"/>
              </a:lnSpc>
              <a:buFont typeface="Wingdings" panose="05000000000000000000" pitchFamily="2" charset="2"/>
              <a:buNone/>
            </a:pPr>
            <a:endParaRPr lang="cs-CZ" altLang="cs-CZ" sz="1600" i="1" dirty="0">
              <a:latin typeface="Verdana" panose="020B0604030504040204" pitchFamily="34" charset="0"/>
            </a:endParaRPr>
          </a:p>
          <a:p>
            <a:pPr lvl="2" eaLnBrk="1" hangingPunct="1">
              <a:lnSpc>
                <a:spcPct val="80000"/>
              </a:lnSpc>
              <a:buFont typeface="Wingdings" panose="05000000000000000000" pitchFamily="2" charset="2"/>
              <a:buNone/>
            </a:pPr>
            <a:endParaRPr lang="cs-CZ" altLang="cs-CZ" sz="1600" i="1" dirty="0">
              <a:latin typeface="Verdana" panose="020B0604030504040204" pitchFamily="34" charset="0"/>
            </a:endParaRPr>
          </a:p>
          <a:p>
            <a:pPr lvl="2" eaLnBrk="1" hangingPunct="1">
              <a:lnSpc>
                <a:spcPct val="80000"/>
              </a:lnSpc>
              <a:buFont typeface="Wingdings" panose="05000000000000000000" pitchFamily="2" charset="2"/>
              <a:buNone/>
            </a:pPr>
            <a:endParaRPr lang="cs-CZ" altLang="cs-CZ" sz="1600" i="1" dirty="0">
              <a:latin typeface="Verdana" panose="020B0604030504040204" pitchFamily="34" charset="0"/>
            </a:endParaRPr>
          </a:p>
          <a:p>
            <a:pPr lvl="2" eaLnBrk="1" hangingPunct="1">
              <a:lnSpc>
                <a:spcPct val="80000"/>
              </a:lnSpc>
              <a:buFont typeface="Wingdings" panose="05000000000000000000" pitchFamily="2" charset="2"/>
              <a:buNone/>
            </a:pPr>
            <a:endParaRPr lang="cs-CZ" altLang="cs-CZ" sz="1600" i="1" dirty="0">
              <a:latin typeface="Verdana" panose="020B0604030504040204" pitchFamily="34" charset="0"/>
            </a:endParaRPr>
          </a:p>
        </p:txBody>
      </p:sp>
      <p:sp>
        <p:nvSpPr>
          <p:cNvPr id="2" name="Nadpis 1"/>
          <p:cNvSpPr>
            <a:spLocks noGrp="1"/>
          </p:cNvSpPr>
          <p:nvPr>
            <p:ph type="title"/>
          </p:nvPr>
        </p:nvSpPr>
        <p:spPr>
          <a:xfrm>
            <a:off x="1572706" y="165100"/>
            <a:ext cx="8244506" cy="977605"/>
          </a:xfrm>
        </p:spPr>
        <p:txBody>
          <a:bodyPr/>
          <a:lstStyle/>
          <a:p>
            <a:r>
              <a:rPr lang="cs-CZ" dirty="0"/>
              <a:t>Doménové jméno jako věc nebo právo</a:t>
            </a:r>
          </a:p>
        </p:txBody>
      </p:sp>
    </p:spTree>
    <p:extLst>
      <p:ext uri="{BB962C8B-B14F-4D97-AF65-F5344CB8AC3E}">
        <p14:creationId xmlns:p14="http://schemas.microsoft.com/office/powerpoint/2010/main" val="2761322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III. Vznik a dispozice s doménovým jménem</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9</a:t>
            </a:fld>
            <a:endParaRPr lang="cs-CZ"/>
          </a:p>
        </p:txBody>
      </p:sp>
    </p:spTree>
    <p:extLst>
      <p:ext uri="{BB962C8B-B14F-4D97-AF65-F5344CB8AC3E}">
        <p14:creationId xmlns:p14="http://schemas.microsoft.com/office/powerpoint/2010/main" val="392922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10</a:t>
            </a:fld>
            <a:endParaRPr lang="cs-CZ" altLang="cs-CZ" sz="1400"/>
          </a:p>
        </p:txBody>
      </p:sp>
      <p:sp>
        <p:nvSpPr>
          <p:cNvPr id="21507" name="Rectangle 2"/>
          <p:cNvSpPr>
            <a:spLocks noGrp="1" noChangeArrowheads="1"/>
          </p:cNvSpPr>
          <p:nvPr>
            <p:ph type="body" sz="half" idx="2"/>
          </p:nvPr>
        </p:nvSpPr>
        <p:spPr>
          <a:xfrm>
            <a:off x="1157681" y="1275126"/>
            <a:ext cx="9340563" cy="5960529"/>
          </a:xfrm>
        </p:spPr>
        <p:txBody>
          <a:bodyPr>
            <a:normAutofit lnSpcReduction="10000"/>
          </a:bodyPr>
          <a:lstStyle/>
          <a:p>
            <a:pPr marL="518465" indent="-311079">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Doménové jméno vzniká až na základě smlouvy o registraci (předtím právně neexistuje a není technicky možné jej užívat)</a:t>
            </a:r>
          </a:p>
          <a:p>
            <a:pPr marL="518465" indent="-311079">
              <a:lnSpc>
                <a:spcPct val="90000"/>
              </a:lnSpc>
              <a:buFont typeface="Wingdings" panose="05000000000000000000" pitchFamily="2" charset="2"/>
              <a:buChar char="§"/>
            </a:pPr>
            <a:endParaRPr lang="cs-CZ" altLang="cs-CZ" sz="1814" dirty="0">
              <a:latin typeface="Verdana" panose="020B0604030504040204" pitchFamily="34" charset="0"/>
              <a:ea typeface="Verdana" panose="020B0604030504040204" pitchFamily="34" charset="0"/>
            </a:endParaRPr>
          </a:p>
          <a:p>
            <a:pPr marL="518465" indent="-311079">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Smlouva o registraci je soukromoprávní úkon, jimž vzniká registrátorovi povinnost doménové jméno registrovat (umožnit jeho používání) a žadateli vzniká právo toto jméno užívat a povinnost platit příslušné poplatky. Právní režim smlouvy je patrně podobný jako režim smlouvy o dílo (spotřebitelská smlouva?). Ohledně samotného právního posouzení způsobu uzavírání stávající smlouvy CZ.NIC o registraci doménového jména a jejího obsahu panují určité pochybnosti</a:t>
            </a:r>
          </a:p>
          <a:p>
            <a:pPr marL="518465" indent="-311079">
              <a:lnSpc>
                <a:spcPct val="90000"/>
              </a:lnSpc>
              <a:buFont typeface="Wingdings" panose="05000000000000000000" pitchFamily="2" charset="2"/>
              <a:buChar char="§"/>
            </a:pPr>
            <a:endParaRPr lang="cs-CZ" altLang="cs-CZ" sz="1814" dirty="0">
              <a:latin typeface="Verdana" panose="020B0604030504040204" pitchFamily="34" charset="0"/>
              <a:ea typeface="Verdana" panose="020B0604030504040204" pitchFamily="34" charset="0"/>
            </a:endParaRPr>
          </a:p>
          <a:p>
            <a:pPr marL="518465" indent="-311079">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Vzhledem ke skutečnosti, že doménová jména lze považovat za právo (věc?) v právním smyslu mohou být předmětem  </a:t>
            </a:r>
          </a:p>
          <a:p>
            <a:pPr marL="933237" lvl="1" indent="-311079">
              <a:lnSpc>
                <a:spcPct val="90000"/>
              </a:lnSpc>
              <a:buFont typeface="Wingdings" panose="05000000000000000000" pitchFamily="2" charset="2"/>
              <a:buChar char="§"/>
            </a:pPr>
            <a:r>
              <a:rPr lang="cs-CZ" altLang="cs-CZ" sz="1814" b="1" dirty="0">
                <a:latin typeface="Verdana" panose="020B0604030504040204" pitchFamily="34" charset="0"/>
                <a:ea typeface="Verdana" panose="020B0604030504040204" pitchFamily="34" charset="0"/>
              </a:rPr>
              <a:t>přechod, </a:t>
            </a:r>
          </a:p>
          <a:p>
            <a:pPr marL="933237" lvl="1" indent="-311079">
              <a:lnSpc>
                <a:spcPct val="90000"/>
              </a:lnSpc>
              <a:buFont typeface="Wingdings" panose="05000000000000000000" pitchFamily="2" charset="2"/>
              <a:buChar char="§"/>
            </a:pPr>
            <a:r>
              <a:rPr lang="cs-CZ" altLang="cs-CZ" sz="1814" b="1" dirty="0">
                <a:latin typeface="Verdana" panose="020B0604030504040204" pitchFamily="34" charset="0"/>
                <a:ea typeface="Verdana" panose="020B0604030504040204" pitchFamily="34" charset="0"/>
              </a:rPr>
              <a:t>převod (včetně vkladu do obchodní společnosti), </a:t>
            </a:r>
          </a:p>
          <a:p>
            <a:pPr marL="933237" lvl="1" indent="-311079">
              <a:lnSpc>
                <a:spcPct val="90000"/>
              </a:lnSpc>
              <a:buFont typeface="Wingdings" panose="05000000000000000000" pitchFamily="2" charset="2"/>
              <a:buChar char="§"/>
            </a:pPr>
            <a:r>
              <a:rPr lang="cs-CZ" altLang="cs-CZ" sz="1814" b="1" dirty="0">
                <a:latin typeface="Verdana" panose="020B0604030504040204" pitchFamily="34" charset="0"/>
                <a:ea typeface="Verdana" panose="020B0604030504040204" pitchFamily="34" charset="0"/>
              </a:rPr>
              <a:t>převod některých práv k doménovému jménu, </a:t>
            </a:r>
          </a:p>
          <a:p>
            <a:pPr marL="933237" lvl="1" indent="-311079">
              <a:lnSpc>
                <a:spcPct val="90000"/>
              </a:lnSpc>
              <a:buFont typeface="Wingdings" panose="05000000000000000000" pitchFamily="2" charset="2"/>
              <a:buChar char="§"/>
            </a:pPr>
            <a:r>
              <a:rPr lang="cs-CZ" altLang="cs-CZ" sz="1814" b="1" dirty="0">
                <a:latin typeface="Verdana" panose="020B0604030504040204" pitchFamily="34" charset="0"/>
                <a:ea typeface="Verdana" panose="020B0604030504040204" pitchFamily="34" charset="0"/>
              </a:rPr>
              <a:t>držba</a:t>
            </a:r>
          </a:p>
          <a:p>
            <a:pPr marL="933237" lvl="1" indent="-311079">
              <a:lnSpc>
                <a:spcPct val="90000"/>
              </a:lnSpc>
              <a:buFont typeface="Wingdings" panose="05000000000000000000" pitchFamily="2" charset="2"/>
              <a:buChar char="§"/>
            </a:pPr>
            <a:r>
              <a:rPr lang="cs-CZ" altLang="cs-CZ" sz="1814" b="1" dirty="0">
                <a:latin typeface="Verdana" panose="020B0604030504040204" pitchFamily="34" charset="0"/>
                <a:ea typeface="Verdana" panose="020B0604030504040204" pitchFamily="34" charset="0"/>
              </a:rPr>
              <a:t>zástava</a:t>
            </a:r>
            <a:br>
              <a:rPr lang="cs-CZ" altLang="cs-CZ" sz="2000" dirty="0"/>
            </a:br>
            <a:endParaRPr lang="cs-CZ" altLang="cs-CZ" sz="2000" dirty="0">
              <a:solidFill>
                <a:schemeClr val="accent1"/>
              </a:solidFill>
            </a:endParaRPr>
          </a:p>
        </p:txBody>
      </p:sp>
      <p:sp>
        <p:nvSpPr>
          <p:cNvPr id="2" name="Nadpis 1"/>
          <p:cNvSpPr>
            <a:spLocks noGrp="1"/>
          </p:cNvSpPr>
          <p:nvPr>
            <p:ph type="title"/>
          </p:nvPr>
        </p:nvSpPr>
        <p:spPr>
          <a:xfrm>
            <a:off x="1341995" y="376697"/>
            <a:ext cx="7211043" cy="1045453"/>
          </a:xfrm>
        </p:spPr>
        <p:txBody>
          <a:bodyPr>
            <a:normAutofit fontScale="90000"/>
          </a:bodyPr>
          <a:lstStyle/>
          <a:p>
            <a:r>
              <a:rPr lang="pt-BR" altLang="cs-CZ" sz="2903" dirty="0">
                <a:latin typeface="Arial" panose="020B0604020202020204" pitchFamily="34" charset="0"/>
              </a:rPr>
              <a:t>Registrace a užívání doménových jmen</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2198918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11</a:t>
            </a:fld>
            <a:endParaRPr lang="cs-CZ" altLang="cs-CZ" sz="1400"/>
          </a:p>
        </p:txBody>
      </p:sp>
      <p:sp>
        <p:nvSpPr>
          <p:cNvPr id="21507" name="Rectangle 2"/>
          <p:cNvSpPr>
            <a:spLocks noGrp="1" noChangeArrowheads="1"/>
          </p:cNvSpPr>
          <p:nvPr>
            <p:ph type="body" sz="half" idx="2"/>
          </p:nvPr>
        </p:nvSpPr>
        <p:spPr>
          <a:xfrm>
            <a:off x="1132514" y="838899"/>
            <a:ext cx="9340563" cy="6136697"/>
          </a:xfrm>
        </p:spPr>
        <p:txBody>
          <a:bodyPr>
            <a:normAutofit/>
          </a:bodyPr>
          <a:lstStyle/>
          <a:p>
            <a:pPr marL="207386" indent="0">
              <a:lnSpc>
                <a:spcPct val="90000"/>
              </a:lnSpc>
              <a:buNone/>
            </a:pPr>
            <a:endParaRPr lang="cs-CZ" altLang="cs-CZ" sz="1800" dirty="0">
              <a:solidFill>
                <a:schemeClr val="accent2">
                  <a:lumMod val="75000"/>
                </a:schemeClr>
              </a:solidFill>
              <a:ea typeface="Verdana" panose="020B0604030504040204" pitchFamily="34" charset="0"/>
            </a:endParaRPr>
          </a:p>
          <a:p>
            <a:pPr marL="518465" indent="-311079">
              <a:lnSpc>
                <a:spcPct val="90000"/>
              </a:lnSpc>
              <a:buFont typeface="Wingdings" panose="05000000000000000000" pitchFamily="2" charset="2"/>
              <a:buChar char="§"/>
            </a:pPr>
            <a:r>
              <a:rPr lang="cs-CZ" altLang="cs-CZ" sz="1800" dirty="0">
                <a:solidFill>
                  <a:schemeClr val="accent2">
                    <a:lumMod val="75000"/>
                  </a:schemeClr>
                </a:solidFill>
                <a:ea typeface="Verdana" panose="020B0604030504040204" pitchFamily="34" charset="0"/>
              </a:rPr>
              <a:t>doménové jméno je věc v právním smyslu i relativní majetkové právo (ze smlouvy); tyto dvě kategorie si neodporují;</a:t>
            </a:r>
          </a:p>
          <a:p>
            <a:pPr marL="518465" indent="-311079">
              <a:lnSpc>
                <a:spcPct val="90000"/>
              </a:lnSpc>
              <a:buFont typeface="Wingdings" panose="05000000000000000000" pitchFamily="2" charset="2"/>
              <a:buChar char="§"/>
            </a:pPr>
            <a:r>
              <a:rPr lang="cs-CZ" altLang="cs-CZ" sz="1800" b="0" dirty="0">
                <a:solidFill>
                  <a:schemeClr val="accent2">
                    <a:lumMod val="75000"/>
                  </a:schemeClr>
                </a:solidFill>
                <a:ea typeface="Verdana" panose="020B0604030504040204" pitchFamily="34" charset="0"/>
              </a:rPr>
              <a:t>doménové jméno se stává předmětem občanskoprávních vztahů až uzavřením komplexu smluv, v jehož konečném důsledku je zde pohledávka věřitele (držitele doménového jména) na majetkové plnění poskytované správcem domény a registrátorem;</a:t>
            </a:r>
          </a:p>
          <a:p>
            <a:pPr marL="518465" indent="-311079">
              <a:lnSpc>
                <a:spcPct val="90000"/>
              </a:lnSpc>
              <a:buFont typeface="Wingdings" panose="05000000000000000000" pitchFamily="2" charset="2"/>
              <a:buChar char="§"/>
            </a:pPr>
            <a:r>
              <a:rPr lang="cs-CZ" altLang="cs-CZ" sz="1800" dirty="0">
                <a:solidFill>
                  <a:schemeClr val="accent2">
                    <a:lumMod val="75000"/>
                  </a:schemeClr>
                </a:solidFill>
                <a:ea typeface="Verdana" panose="020B0604030504040204" pitchFamily="34" charset="0"/>
              </a:rPr>
              <a:t>předmětem občanskoprávních vztahů tedy není označení</a:t>
            </a:r>
            <a:r>
              <a:rPr lang="cs-CZ" altLang="cs-CZ" sz="1800" b="0" dirty="0">
                <a:solidFill>
                  <a:schemeClr val="accent2">
                    <a:lumMod val="75000"/>
                  </a:schemeClr>
                </a:solidFill>
                <a:ea typeface="Verdana" panose="020B0604030504040204" pitchFamily="34" charset="0"/>
              </a:rPr>
              <a:t>, které s sebou doménové jméno nese, ale </a:t>
            </a:r>
            <a:r>
              <a:rPr lang="cs-CZ" altLang="cs-CZ" sz="1800" dirty="0">
                <a:solidFill>
                  <a:schemeClr val="accent2">
                    <a:lumMod val="75000"/>
                  </a:schemeClr>
                </a:solidFill>
                <a:ea typeface="Verdana" panose="020B0604030504040204" pitchFamily="34" charset="0"/>
              </a:rPr>
              <a:t>pohledávka</a:t>
            </a:r>
            <a:r>
              <a:rPr lang="cs-CZ" altLang="cs-CZ" sz="1800" b="0" dirty="0">
                <a:solidFill>
                  <a:schemeClr val="accent2">
                    <a:lumMod val="75000"/>
                  </a:schemeClr>
                </a:solidFill>
                <a:ea typeface="Verdana" panose="020B0604030504040204" pitchFamily="34" charset="0"/>
              </a:rPr>
              <a:t>, kterou držitel doménového jména získal uzavřením smlouvy s registrátorem;</a:t>
            </a:r>
            <a:br>
              <a:rPr lang="cs-CZ" altLang="cs-CZ" sz="1800" b="0" dirty="0">
                <a:solidFill>
                  <a:schemeClr val="accent2">
                    <a:lumMod val="75000"/>
                  </a:schemeClr>
                </a:solidFill>
              </a:rPr>
            </a:br>
            <a:endParaRPr lang="cs-CZ" altLang="cs-CZ" sz="1800" b="0" dirty="0">
              <a:solidFill>
                <a:schemeClr val="accent2">
                  <a:lumMod val="75000"/>
                </a:schemeClr>
              </a:solidFill>
            </a:endParaRPr>
          </a:p>
          <a:p>
            <a:pPr marL="518465" indent="-311079">
              <a:lnSpc>
                <a:spcPct val="90000"/>
              </a:lnSpc>
              <a:buFont typeface="Wingdings" panose="05000000000000000000" pitchFamily="2" charset="2"/>
              <a:buChar char="§"/>
            </a:pPr>
            <a:r>
              <a:rPr lang="cs-CZ" altLang="cs-CZ" sz="1800" b="0" dirty="0">
                <a:solidFill>
                  <a:schemeClr val="accent2">
                    <a:lumMod val="75000"/>
                  </a:schemeClr>
                </a:solidFill>
              </a:rPr>
              <a:t>převod doménového jména je nutno posoudit jako: </a:t>
            </a:r>
          </a:p>
          <a:p>
            <a:pPr marL="794690" lvl="1" indent="-311079">
              <a:lnSpc>
                <a:spcPct val="90000"/>
              </a:lnSpc>
              <a:buFont typeface="Wingdings" panose="05000000000000000000" pitchFamily="2" charset="2"/>
              <a:buChar char="§"/>
            </a:pPr>
            <a:r>
              <a:rPr lang="cs-CZ" altLang="cs-CZ" sz="1600" dirty="0">
                <a:solidFill>
                  <a:schemeClr val="accent2">
                    <a:lumMod val="75000"/>
                  </a:schemeClr>
                </a:solidFill>
              </a:rPr>
              <a:t>převod práva na vedení doménového jména </a:t>
            </a:r>
            <a:r>
              <a:rPr lang="cs-CZ" altLang="cs-CZ" sz="1600" b="0" dirty="0">
                <a:solidFill>
                  <a:schemeClr val="accent2">
                    <a:lumMod val="75000"/>
                  </a:schemeClr>
                </a:solidFill>
              </a:rPr>
              <a:t>v DNS po stanovenou dobu správcem domény (</a:t>
            </a:r>
            <a:r>
              <a:rPr lang="cs-CZ" altLang="cs-CZ" sz="1600" dirty="0">
                <a:solidFill>
                  <a:schemeClr val="accent2">
                    <a:lumMod val="75000"/>
                  </a:schemeClr>
                </a:solidFill>
              </a:rPr>
              <a:t>1. dlužníkem</a:t>
            </a:r>
            <a:r>
              <a:rPr lang="cs-CZ" altLang="cs-CZ" sz="1600" b="0" dirty="0">
                <a:solidFill>
                  <a:schemeClr val="accent2">
                    <a:lumMod val="75000"/>
                  </a:schemeClr>
                </a:solidFill>
              </a:rPr>
              <a:t>), jehož registraci spravuje registrátor (</a:t>
            </a:r>
            <a:r>
              <a:rPr lang="cs-CZ" altLang="cs-CZ" sz="1600" dirty="0">
                <a:solidFill>
                  <a:schemeClr val="accent2">
                    <a:lumMod val="75000"/>
                  </a:schemeClr>
                </a:solidFill>
              </a:rPr>
              <a:t>2. dlužník</a:t>
            </a:r>
            <a:r>
              <a:rPr lang="cs-CZ" altLang="cs-CZ" sz="1600" b="0" dirty="0">
                <a:solidFill>
                  <a:schemeClr val="accent2">
                    <a:lumMod val="75000"/>
                  </a:schemeClr>
                </a:solidFill>
              </a:rPr>
              <a:t>) -  </a:t>
            </a:r>
            <a:r>
              <a:rPr lang="cs-CZ" altLang="cs-CZ" sz="1800" b="0" dirty="0">
                <a:solidFill>
                  <a:schemeClr val="accent2">
                    <a:lumMod val="75000"/>
                  </a:schemeClr>
                </a:solidFill>
              </a:rPr>
              <a:t>držitel doménového jména (</a:t>
            </a:r>
            <a:r>
              <a:rPr lang="cs-CZ" altLang="cs-CZ" sz="1800" dirty="0">
                <a:solidFill>
                  <a:schemeClr val="accent2">
                    <a:lumMod val="75000"/>
                  </a:schemeClr>
                </a:solidFill>
              </a:rPr>
              <a:t>věřitel</a:t>
            </a:r>
            <a:r>
              <a:rPr lang="cs-CZ" altLang="cs-CZ" sz="1800" b="0" dirty="0">
                <a:solidFill>
                  <a:schemeClr val="accent2">
                    <a:lumMod val="75000"/>
                  </a:schemeClr>
                </a:solidFill>
              </a:rPr>
              <a:t>) tedy převádí svou pohledávku za správcem domény, </a:t>
            </a:r>
          </a:p>
          <a:p>
            <a:pPr marL="794690" lvl="1" indent="-311079">
              <a:lnSpc>
                <a:spcPct val="90000"/>
              </a:lnSpc>
              <a:buFont typeface="Wingdings" panose="05000000000000000000" pitchFamily="2" charset="2"/>
              <a:buChar char="§"/>
            </a:pPr>
            <a:r>
              <a:rPr lang="cs-CZ" altLang="cs-CZ" sz="1800" dirty="0">
                <a:solidFill>
                  <a:schemeClr val="accent2">
                    <a:lumMod val="75000"/>
                  </a:schemeClr>
                </a:solidFill>
              </a:rPr>
              <a:t>a současně převod </a:t>
            </a:r>
            <a:r>
              <a:rPr lang="cs-CZ" altLang="cs-CZ" sz="1800" b="0" dirty="0">
                <a:solidFill>
                  <a:schemeClr val="accent2">
                    <a:lumMod val="75000"/>
                  </a:schemeClr>
                </a:solidFill>
              </a:rPr>
              <a:t>registrátorem, na základě smlouvy o postoupení pohledávky podle § 1881 a následující ObčZ. </a:t>
            </a:r>
          </a:p>
          <a:p>
            <a:pPr marL="518465" indent="-311079">
              <a:lnSpc>
                <a:spcPct val="90000"/>
              </a:lnSpc>
              <a:buFont typeface="Wingdings" panose="05000000000000000000" pitchFamily="2" charset="2"/>
              <a:buChar char="§"/>
            </a:pPr>
            <a:r>
              <a:rPr lang="cs-CZ" altLang="cs-CZ" sz="1800" b="0" dirty="0">
                <a:solidFill>
                  <a:schemeClr val="accent2">
                    <a:lumMod val="75000"/>
                  </a:schemeClr>
                </a:solidFill>
              </a:rPr>
              <a:t>Postoupení pohledávky registrátorem je ovšem kauzální závazek a ke svému plnění vždy vyžaduje právní </a:t>
            </a:r>
            <a:r>
              <a:rPr lang="cs-CZ" altLang="cs-CZ" sz="1800" b="0" dirty="0" err="1">
                <a:solidFill>
                  <a:schemeClr val="accent2">
                    <a:lumMod val="75000"/>
                  </a:schemeClr>
                </a:solidFill>
              </a:rPr>
              <a:t>důvod;kauzou</a:t>
            </a:r>
            <a:r>
              <a:rPr lang="cs-CZ" altLang="cs-CZ" sz="1800" b="0" dirty="0">
                <a:solidFill>
                  <a:schemeClr val="accent2">
                    <a:lumMod val="75000"/>
                  </a:schemeClr>
                </a:solidFill>
              </a:rPr>
              <a:t> postoupení tak mohou být například darování, směna, koupě či zajištění. </a:t>
            </a:r>
          </a:p>
        </p:txBody>
      </p:sp>
      <p:sp>
        <p:nvSpPr>
          <p:cNvPr id="2" name="Nadpis 1"/>
          <p:cNvSpPr>
            <a:spLocks noGrp="1"/>
          </p:cNvSpPr>
          <p:nvPr>
            <p:ph type="title"/>
          </p:nvPr>
        </p:nvSpPr>
        <p:spPr>
          <a:xfrm>
            <a:off x="1341995" y="376697"/>
            <a:ext cx="7211043" cy="1045453"/>
          </a:xfrm>
        </p:spPr>
        <p:txBody>
          <a:bodyPr>
            <a:normAutofit/>
          </a:bodyPr>
          <a:lstStyle/>
          <a:p>
            <a:r>
              <a:rPr lang="pt-BR" altLang="cs-CZ" sz="2903" dirty="0" err="1">
                <a:latin typeface="Arial" panose="020B0604020202020204" pitchFamily="34" charset="0"/>
              </a:rPr>
              <a:t>Převod</a:t>
            </a:r>
            <a:r>
              <a:rPr lang="pt-BR" altLang="cs-CZ" sz="2903" dirty="0">
                <a:latin typeface="Arial" panose="020B0604020202020204" pitchFamily="34" charset="0"/>
              </a:rPr>
              <a:t> </a:t>
            </a:r>
            <a:r>
              <a:rPr lang="pt-BR" altLang="cs-CZ" sz="2903" dirty="0" err="1">
                <a:latin typeface="Arial" panose="020B0604020202020204" pitchFamily="34" charset="0"/>
              </a:rPr>
              <a:t>doménového</a:t>
            </a:r>
            <a:r>
              <a:rPr lang="pt-BR" altLang="cs-CZ" sz="2903" dirty="0">
                <a:latin typeface="Arial" panose="020B0604020202020204" pitchFamily="34" charset="0"/>
              </a:rPr>
              <a:t> </a:t>
            </a:r>
            <a:r>
              <a:rPr lang="pt-BR" altLang="cs-CZ" sz="2903" dirty="0" err="1">
                <a:latin typeface="Arial" panose="020B0604020202020204" pitchFamily="34" charset="0"/>
              </a:rPr>
              <a:t>jména</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362544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12</a:t>
            </a:fld>
            <a:endParaRPr lang="cs-CZ" altLang="cs-CZ" sz="1400"/>
          </a:p>
        </p:txBody>
      </p:sp>
      <p:sp>
        <p:nvSpPr>
          <p:cNvPr id="21507" name="Rectangle 2"/>
          <p:cNvSpPr>
            <a:spLocks noGrp="1" noChangeArrowheads="1"/>
          </p:cNvSpPr>
          <p:nvPr>
            <p:ph type="body" sz="half" idx="2"/>
          </p:nvPr>
        </p:nvSpPr>
        <p:spPr>
          <a:xfrm>
            <a:off x="1132515" y="838900"/>
            <a:ext cx="9471170" cy="5335398"/>
          </a:xfrm>
        </p:spPr>
        <p:txBody>
          <a:bodyPr>
            <a:normAutofit/>
          </a:bodyPr>
          <a:lstStyle/>
          <a:p>
            <a:pPr marL="207386" indent="0">
              <a:lnSpc>
                <a:spcPct val="90000"/>
              </a:lnSpc>
              <a:buNone/>
            </a:pPr>
            <a:endParaRPr lang="cs-CZ" altLang="cs-CZ" sz="1800" dirty="0">
              <a:solidFill>
                <a:schemeClr val="accent2">
                  <a:lumMod val="75000"/>
                </a:schemeClr>
              </a:solidFill>
              <a:ea typeface="Verdana" panose="020B0604030504040204" pitchFamily="34" charset="0"/>
            </a:endParaRPr>
          </a:p>
          <a:p>
            <a:pPr marL="518465" indent="-311079">
              <a:lnSpc>
                <a:spcPct val="90000"/>
              </a:lnSpc>
              <a:buFont typeface="Wingdings" panose="05000000000000000000" pitchFamily="2" charset="2"/>
              <a:buChar char="§"/>
            </a:pPr>
            <a:r>
              <a:rPr lang="cs-CZ" altLang="cs-CZ" sz="1800" b="0" dirty="0">
                <a:solidFill>
                  <a:schemeClr val="accent2">
                    <a:lumMod val="75000"/>
                  </a:schemeClr>
                </a:solidFill>
                <a:ea typeface="Verdana" panose="020B0604030504040204" pitchFamily="34" charset="0"/>
              </a:rPr>
              <a:t>K doménovému jménu se vztahuje také institut držby upravený v § 987 ObčZ a  násl.</a:t>
            </a:r>
          </a:p>
          <a:p>
            <a:pPr marL="518465" indent="-311079">
              <a:lnSpc>
                <a:spcPct val="90000"/>
              </a:lnSpc>
              <a:buFont typeface="Wingdings" panose="05000000000000000000" pitchFamily="2" charset="2"/>
              <a:buChar char="§"/>
            </a:pPr>
            <a:r>
              <a:rPr lang="cs-CZ" altLang="cs-CZ" sz="1800" b="0" dirty="0">
                <a:solidFill>
                  <a:schemeClr val="accent2">
                    <a:lumMod val="75000"/>
                  </a:schemeClr>
                </a:solidFill>
                <a:ea typeface="Verdana" panose="020B0604030504040204" pitchFamily="34" charset="0"/>
              </a:rPr>
              <a:t>držet je možno nikoliv doménové jméno, jakožto zápis v DNS, </a:t>
            </a:r>
            <a:r>
              <a:rPr lang="cs-CZ" altLang="cs-CZ" sz="1800" dirty="0">
                <a:solidFill>
                  <a:schemeClr val="accent2">
                    <a:lumMod val="75000"/>
                  </a:schemeClr>
                </a:solidFill>
                <a:ea typeface="Verdana" panose="020B0604030504040204" pitchFamily="34" charset="0"/>
              </a:rPr>
              <a:t>nýbrž právo, kterému odpovídá povinnost něco konat</a:t>
            </a:r>
            <a:r>
              <a:rPr lang="cs-CZ" altLang="cs-CZ" sz="1800" b="0" dirty="0">
                <a:solidFill>
                  <a:schemeClr val="accent2">
                    <a:lumMod val="75000"/>
                  </a:schemeClr>
                </a:solidFill>
                <a:ea typeface="Verdana" panose="020B0604030504040204" pitchFamily="34" charset="0"/>
              </a:rPr>
              <a:t>. </a:t>
            </a:r>
          </a:p>
          <a:p>
            <a:pPr marL="518465" indent="-311079">
              <a:lnSpc>
                <a:spcPct val="90000"/>
              </a:lnSpc>
              <a:buFont typeface="Wingdings" panose="05000000000000000000" pitchFamily="2" charset="2"/>
              <a:buChar char="§"/>
            </a:pPr>
            <a:r>
              <a:rPr lang="cs-CZ" altLang="cs-CZ" sz="1800" b="0" dirty="0">
                <a:solidFill>
                  <a:schemeClr val="accent2">
                    <a:lumMod val="75000"/>
                  </a:schemeClr>
                </a:solidFill>
                <a:ea typeface="Verdana" panose="020B0604030504040204" pitchFamily="34" charset="0"/>
              </a:rPr>
              <a:t>ObčZ podřazuje pod pojem držba práva tři podmnožiny držby: </a:t>
            </a:r>
          </a:p>
          <a:p>
            <a:pPr marL="794690" lvl="1" indent="-311079">
              <a:lnSpc>
                <a:spcPct val="90000"/>
              </a:lnSpc>
              <a:buFont typeface="Wingdings" panose="05000000000000000000" pitchFamily="2" charset="2"/>
              <a:buChar char="§"/>
            </a:pPr>
            <a:r>
              <a:rPr lang="cs-CZ" altLang="cs-CZ" sz="1600" b="0" dirty="0">
                <a:solidFill>
                  <a:schemeClr val="accent2">
                    <a:lumMod val="75000"/>
                  </a:schemeClr>
                </a:solidFill>
                <a:ea typeface="Verdana" panose="020B0604030504040204" pitchFamily="34" charset="0"/>
              </a:rPr>
              <a:t>1. držbu vlastnického práva k hmotné věci, </a:t>
            </a:r>
          </a:p>
          <a:p>
            <a:pPr marL="794690" lvl="1" indent="-311079">
              <a:lnSpc>
                <a:spcPct val="90000"/>
              </a:lnSpc>
              <a:buFont typeface="Wingdings" panose="05000000000000000000" pitchFamily="2" charset="2"/>
              <a:buChar char="§"/>
            </a:pPr>
            <a:r>
              <a:rPr lang="cs-CZ" altLang="cs-CZ" sz="1600" b="0" dirty="0">
                <a:solidFill>
                  <a:schemeClr val="accent2">
                    <a:lumMod val="75000"/>
                  </a:schemeClr>
                </a:solidFill>
                <a:ea typeface="Verdana" panose="020B0604030504040204" pitchFamily="34" charset="0"/>
              </a:rPr>
              <a:t>2. držbu vlastnického práva k nehmotné věci (</a:t>
            </a:r>
            <a:r>
              <a:rPr lang="cs-CZ" altLang="cs-CZ" sz="1600" b="1" dirty="0">
                <a:solidFill>
                  <a:schemeClr val="accent2">
                    <a:lumMod val="75000"/>
                  </a:schemeClr>
                </a:solidFill>
                <a:ea typeface="Verdana" panose="020B0604030504040204" pitchFamily="34" charset="0"/>
              </a:rPr>
              <a:t>erga omnes</a:t>
            </a:r>
            <a:r>
              <a:rPr lang="cs-CZ" altLang="cs-CZ" sz="1600" b="0" dirty="0">
                <a:solidFill>
                  <a:schemeClr val="accent2">
                    <a:lumMod val="75000"/>
                  </a:schemeClr>
                </a:solidFill>
                <a:ea typeface="Verdana" panose="020B0604030504040204" pitchFamily="34" charset="0"/>
              </a:rPr>
              <a:t>) a </a:t>
            </a:r>
          </a:p>
          <a:p>
            <a:pPr marL="794690" lvl="1" indent="-311079">
              <a:lnSpc>
                <a:spcPct val="90000"/>
              </a:lnSpc>
              <a:buFont typeface="Wingdings" panose="05000000000000000000" pitchFamily="2" charset="2"/>
              <a:buChar char="§"/>
            </a:pPr>
            <a:r>
              <a:rPr lang="cs-CZ" altLang="cs-CZ" sz="1600" b="0" dirty="0">
                <a:solidFill>
                  <a:schemeClr val="accent2">
                    <a:lumMod val="75000"/>
                  </a:schemeClr>
                </a:solidFill>
                <a:ea typeface="Verdana" panose="020B0604030504040204" pitchFamily="34" charset="0"/>
              </a:rPr>
              <a:t>3. držbu práva jiného (</a:t>
            </a:r>
            <a:r>
              <a:rPr lang="cs-CZ" altLang="cs-CZ" sz="1600" b="1" dirty="0">
                <a:solidFill>
                  <a:schemeClr val="accent2">
                    <a:lumMod val="75000"/>
                  </a:schemeClr>
                </a:solidFill>
                <a:ea typeface="Verdana" panose="020B0604030504040204" pitchFamily="34" charset="0"/>
              </a:rPr>
              <a:t>inter partes</a:t>
            </a:r>
            <a:r>
              <a:rPr lang="cs-CZ" altLang="cs-CZ" sz="1600" b="0" dirty="0">
                <a:solidFill>
                  <a:schemeClr val="accent2">
                    <a:lumMod val="75000"/>
                  </a:schemeClr>
                </a:solidFill>
                <a:ea typeface="Verdana" panose="020B0604030504040204" pitchFamily="34" charset="0"/>
              </a:rPr>
              <a:t>).</a:t>
            </a:r>
          </a:p>
          <a:p>
            <a:pPr marL="794690" lvl="1" indent="-311079">
              <a:lnSpc>
                <a:spcPct val="90000"/>
              </a:lnSpc>
              <a:buFont typeface="Wingdings" panose="05000000000000000000" pitchFamily="2" charset="2"/>
              <a:buChar char="§"/>
            </a:pPr>
            <a:endParaRPr lang="cs-CZ" altLang="cs-CZ" sz="1600" dirty="0">
              <a:solidFill>
                <a:schemeClr val="accent2">
                  <a:lumMod val="75000"/>
                </a:schemeClr>
              </a:solidFill>
              <a:ea typeface="Verdana" panose="020B0604030504040204" pitchFamily="34" charset="0"/>
            </a:endParaRPr>
          </a:p>
          <a:p>
            <a:pPr marL="769361" lvl="1" indent="-285750">
              <a:lnSpc>
                <a:spcPct val="90000"/>
              </a:lnSpc>
              <a:buFont typeface="Wingdings" pitchFamily="2" charset="2"/>
              <a:buChar char="§"/>
            </a:pPr>
            <a:r>
              <a:rPr lang="cs-CZ" altLang="cs-CZ" sz="1600" b="0" dirty="0">
                <a:solidFill>
                  <a:schemeClr val="accent2">
                    <a:lumMod val="75000"/>
                  </a:schemeClr>
                </a:solidFill>
                <a:ea typeface="Verdana" panose="020B0604030504040204" pitchFamily="34" charset="0"/>
              </a:rPr>
              <a:t>Vzhledem k tomu, že </a:t>
            </a:r>
            <a:r>
              <a:rPr lang="cs-CZ" altLang="cs-CZ" sz="1600" b="1" dirty="0">
                <a:solidFill>
                  <a:schemeClr val="accent2">
                    <a:lumMod val="75000"/>
                  </a:schemeClr>
                </a:solidFill>
                <a:ea typeface="Verdana" panose="020B0604030504040204" pitchFamily="34" charset="0"/>
              </a:rPr>
              <a:t>pohledávky jsou předmětem vlastnického práva</a:t>
            </a:r>
            <a:r>
              <a:rPr lang="cs-CZ" altLang="cs-CZ" sz="1600" b="0" dirty="0">
                <a:solidFill>
                  <a:schemeClr val="accent2">
                    <a:lumMod val="75000"/>
                  </a:schemeClr>
                </a:solidFill>
                <a:ea typeface="Verdana" panose="020B0604030504040204" pitchFamily="34" charset="0"/>
              </a:rPr>
              <a:t>, vyvstává otázka, zda-li se jedná o držbu vlastnického práva k nehmotným věcem či držbu práva jiného. Striktní zařazení do jedné ze dvou kategorií však není možné, neboť držbu práv k doméně lze za určitých okolností podřadit pod obě podmnožiny</a:t>
            </a:r>
            <a:endParaRPr lang="cs-CZ" altLang="cs-CZ" sz="1600" b="0" dirty="0">
              <a:solidFill>
                <a:schemeClr val="accent2">
                  <a:lumMod val="75000"/>
                </a:schemeClr>
              </a:solidFill>
            </a:endParaRPr>
          </a:p>
          <a:p>
            <a:pPr marL="483611" lvl="1" indent="0">
              <a:lnSpc>
                <a:spcPct val="90000"/>
              </a:lnSpc>
              <a:buNone/>
            </a:pPr>
            <a:endParaRPr lang="cs-CZ" altLang="cs-CZ" sz="1600" b="0" dirty="0">
              <a:solidFill>
                <a:schemeClr val="accent2">
                  <a:lumMod val="75000"/>
                </a:schemeClr>
              </a:solidFill>
              <a:ea typeface="Verdana" panose="020B0604030504040204" pitchFamily="34" charset="0"/>
            </a:endParaRPr>
          </a:p>
        </p:txBody>
      </p:sp>
      <p:sp>
        <p:nvSpPr>
          <p:cNvPr id="2" name="Nadpis 1"/>
          <p:cNvSpPr>
            <a:spLocks noGrp="1"/>
          </p:cNvSpPr>
          <p:nvPr>
            <p:ph type="title"/>
          </p:nvPr>
        </p:nvSpPr>
        <p:spPr>
          <a:xfrm>
            <a:off x="1341995" y="376697"/>
            <a:ext cx="7211043" cy="1045453"/>
          </a:xfrm>
        </p:spPr>
        <p:txBody>
          <a:bodyPr>
            <a:normAutofit/>
          </a:bodyPr>
          <a:lstStyle/>
          <a:p>
            <a:r>
              <a:rPr lang="pt-BR" altLang="cs-CZ" sz="2903" dirty="0" err="1">
                <a:latin typeface="Arial" panose="020B0604020202020204" pitchFamily="34" charset="0"/>
              </a:rPr>
              <a:t>držba</a:t>
            </a:r>
            <a:r>
              <a:rPr lang="pt-BR" altLang="cs-CZ" sz="2903" dirty="0">
                <a:latin typeface="Arial" panose="020B0604020202020204" pitchFamily="34" charset="0"/>
              </a:rPr>
              <a:t> </a:t>
            </a:r>
            <a:r>
              <a:rPr lang="pt-BR" altLang="cs-CZ" sz="2903" dirty="0" err="1">
                <a:latin typeface="Arial" panose="020B0604020202020204" pitchFamily="34" charset="0"/>
              </a:rPr>
              <a:t>doménového</a:t>
            </a:r>
            <a:r>
              <a:rPr lang="pt-BR" altLang="cs-CZ" sz="2903" dirty="0">
                <a:latin typeface="Arial" panose="020B0604020202020204" pitchFamily="34" charset="0"/>
              </a:rPr>
              <a:t> </a:t>
            </a:r>
            <a:r>
              <a:rPr lang="pt-BR" altLang="cs-CZ" sz="2903" dirty="0" err="1">
                <a:latin typeface="Arial" panose="020B0604020202020204" pitchFamily="34" charset="0"/>
              </a:rPr>
              <a:t>jména</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3558794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13</a:t>
            </a:fld>
            <a:endParaRPr lang="cs-CZ" altLang="cs-CZ" sz="1400"/>
          </a:p>
        </p:txBody>
      </p:sp>
      <p:sp>
        <p:nvSpPr>
          <p:cNvPr id="21507" name="Rectangle 2"/>
          <p:cNvSpPr>
            <a:spLocks noGrp="1" noChangeArrowheads="1"/>
          </p:cNvSpPr>
          <p:nvPr>
            <p:ph type="body" sz="half" idx="2"/>
          </p:nvPr>
        </p:nvSpPr>
        <p:spPr>
          <a:xfrm>
            <a:off x="1132515" y="838900"/>
            <a:ext cx="9471170" cy="5335398"/>
          </a:xfrm>
        </p:spPr>
        <p:txBody>
          <a:bodyPr>
            <a:normAutofit/>
          </a:bodyPr>
          <a:lstStyle/>
          <a:p>
            <a:pPr marL="207386" indent="0">
              <a:lnSpc>
                <a:spcPct val="90000"/>
              </a:lnSpc>
              <a:buNone/>
            </a:pPr>
            <a:endParaRPr lang="cs-CZ" altLang="cs-CZ" sz="1800" dirty="0">
              <a:solidFill>
                <a:schemeClr val="accent2">
                  <a:lumMod val="75000"/>
                </a:schemeClr>
              </a:solidFill>
              <a:ea typeface="Verdana" panose="020B0604030504040204" pitchFamily="34" charset="0"/>
            </a:endParaRPr>
          </a:p>
          <a:p>
            <a:pPr marL="518465" indent="-311079">
              <a:lnSpc>
                <a:spcPct val="90000"/>
              </a:lnSpc>
              <a:buFont typeface="Wingdings" panose="05000000000000000000" pitchFamily="2" charset="2"/>
              <a:buChar char="§"/>
            </a:pPr>
            <a:r>
              <a:rPr lang="cs-CZ" altLang="cs-CZ" sz="1800" b="0" dirty="0">
                <a:solidFill>
                  <a:schemeClr val="accent2">
                    <a:lumMod val="75000"/>
                  </a:schemeClr>
                </a:solidFill>
                <a:ea typeface="Verdana" panose="020B0604030504040204" pitchFamily="34" charset="0"/>
              </a:rPr>
              <a:t>doménové jméno může být také </a:t>
            </a:r>
            <a:r>
              <a:rPr lang="cs-CZ" altLang="cs-CZ" sz="1800" dirty="0">
                <a:solidFill>
                  <a:schemeClr val="accent2">
                    <a:lumMod val="75000"/>
                  </a:schemeClr>
                </a:solidFill>
                <a:ea typeface="Verdana" panose="020B0604030504040204" pitchFamily="34" charset="0"/>
              </a:rPr>
              <a:t>předmětem zástavního práva</a:t>
            </a:r>
            <a:r>
              <a:rPr lang="cs-CZ" altLang="cs-CZ" sz="1800" b="0" dirty="0">
                <a:solidFill>
                  <a:schemeClr val="accent2">
                    <a:lumMod val="75000"/>
                  </a:schemeClr>
                </a:solidFill>
                <a:ea typeface="Verdana" panose="020B0604030504040204" pitchFamily="34" charset="0"/>
              </a:rPr>
              <a:t>, neboť zastavit lze každou věc v právním smyslu, tedy i pohledávku. </a:t>
            </a:r>
          </a:p>
          <a:p>
            <a:pPr marL="518465" indent="-311079">
              <a:lnSpc>
                <a:spcPct val="90000"/>
              </a:lnSpc>
              <a:buFont typeface="Wingdings" panose="05000000000000000000" pitchFamily="2" charset="2"/>
              <a:buChar char="§"/>
            </a:pPr>
            <a:r>
              <a:rPr lang="cs-CZ" altLang="cs-CZ" sz="1800" b="0" dirty="0">
                <a:solidFill>
                  <a:schemeClr val="accent2">
                    <a:lumMod val="75000"/>
                  </a:schemeClr>
                </a:solidFill>
                <a:ea typeface="Verdana" panose="020B0604030504040204" pitchFamily="34" charset="0"/>
              </a:rPr>
              <a:t>Nejedná se však o novotu českého občanského práva, neboť tehdejší § 153 SOZ v taxativním výčtu možných předmětů zástavního práva výslovně uváděl také pohledávku. ObčZ právní úpravu zjednodušuje, když za zástavu považuje všechny věci v právním smyslu. Tato úprava zdá se vhodnější, neboť ponechává prostor pro jiné předměty, jež v budoucnosti splní předpoklady na to stát se věcí.1</a:t>
            </a:r>
            <a:endParaRPr lang="cs-CZ" altLang="cs-CZ" sz="1600" b="0" dirty="0">
              <a:solidFill>
                <a:schemeClr val="accent2">
                  <a:lumMod val="75000"/>
                </a:schemeClr>
              </a:solidFill>
              <a:ea typeface="Verdana" panose="020B0604030504040204" pitchFamily="34" charset="0"/>
            </a:endParaRPr>
          </a:p>
        </p:txBody>
      </p:sp>
      <p:sp>
        <p:nvSpPr>
          <p:cNvPr id="2" name="Nadpis 1"/>
          <p:cNvSpPr>
            <a:spLocks noGrp="1"/>
          </p:cNvSpPr>
          <p:nvPr>
            <p:ph type="title"/>
          </p:nvPr>
        </p:nvSpPr>
        <p:spPr>
          <a:xfrm>
            <a:off x="1341995" y="376697"/>
            <a:ext cx="7211043" cy="1045453"/>
          </a:xfrm>
        </p:spPr>
        <p:txBody>
          <a:bodyPr>
            <a:normAutofit fontScale="90000"/>
          </a:bodyPr>
          <a:lstStyle/>
          <a:p>
            <a:r>
              <a:rPr lang="pt-BR" altLang="cs-CZ" sz="2903" dirty="0" err="1">
                <a:latin typeface="Arial" panose="020B0604020202020204" pitchFamily="34" charset="0"/>
              </a:rPr>
              <a:t>Zástavní</a:t>
            </a:r>
            <a:r>
              <a:rPr lang="pt-BR" altLang="cs-CZ" sz="2903" dirty="0">
                <a:latin typeface="Arial" panose="020B0604020202020204" pitchFamily="34" charset="0"/>
              </a:rPr>
              <a:t> </a:t>
            </a:r>
            <a:r>
              <a:rPr lang="pt-BR" altLang="cs-CZ" sz="2903" dirty="0" err="1">
                <a:latin typeface="Arial" panose="020B0604020202020204" pitchFamily="34" charset="0"/>
              </a:rPr>
              <a:t>právo</a:t>
            </a:r>
            <a:r>
              <a:rPr lang="pt-BR" altLang="cs-CZ" sz="2903" dirty="0">
                <a:latin typeface="Arial" panose="020B0604020202020204" pitchFamily="34" charset="0"/>
              </a:rPr>
              <a:t> </a:t>
            </a:r>
            <a:r>
              <a:rPr lang="pt-BR" altLang="cs-CZ" sz="2903" dirty="0" err="1">
                <a:latin typeface="Arial" panose="020B0604020202020204" pitchFamily="34" charset="0"/>
              </a:rPr>
              <a:t>k</a:t>
            </a:r>
            <a:r>
              <a:rPr lang="pt-BR" altLang="cs-CZ" sz="2903" dirty="0">
                <a:latin typeface="Arial" panose="020B0604020202020204" pitchFamily="34" charset="0"/>
              </a:rPr>
              <a:t> </a:t>
            </a:r>
            <a:r>
              <a:rPr lang="pt-BR" altLang="cs-CZ" sz="2903" dirty="0" err="1">
                <a:latin typeface="Arial" panose="020B0604020202020204" pitchFamily="34" charset="0"/>
              </a:rPr>
              <a:t>doménovému</a:t>
            </a:r>
            <a:r>
              <a:rPr lang="pt-BR" altLang="cs-CZ" sz="2903" dirty="0">
                <a:latin typeface="Arial" panose="020B0604020202020204" pitchFamily="34" charset="0"/>
              </a:rPr>
              <a:t> </a:t>
            </a:r>
            <a:r>
              <a:rPr lang="pt-BR" altLang="cs-CZ" sz="2903" dirty="0" err="1">
                <a:latin typeface="Arial" panose="020B0604020202020204" pitchFamily="34" charset="0"/>
              </a:rPr>
              <a:t>jménu</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1917527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14</a:t>
            </a:fld>
            <a:endParaRPr lang="cs-CZ" altLang="cs-CZ" sz="1400"/>
          </a:p>
        </p:txBody>
      </p:sp>
      <p:sp>
        <p:nvSpPr>
          <p:cNvPr id="21507" name="Rectangle 2"/>
          <p:cNvSpPr>
            <a:spLocks noGrp="1" noChangeArrowheads="1"/>
          </p:cNvSpPr>
          <p:nvPr>
            <p:ph type="body" sz="half" idx="2"/>
          </p:nvPr>
        </p:nvSpPr>
        <p:spPr>
          <a:xfrm>
            <a:off x="1149293" y="620786"/>
            <a:ext cx="9471170" cy="5335398"/>
          </a:xfrm>
        </p:spPr>
        <p:txBody>
          <a:bodyPr>
            <a:noAutofit/>
          </a:bodyPr>
          <a:lstStyle/>
          <a:p>
            <a:pPr marL="207386" indent="0">
              <a:lnSpc>
                <a:spcPct val="90000"/>
              </a:lnSpc>
              <a:buNone/>
            </a:pPr>
            <a:endParaRPr lang="cs-CZ" altLang="cs-CZ" sz="1600" dirty="0">
              <a:solidFill>
                <a:schemeClr val="accent2">
                  <a:lumMod val="75000"/>
                </a:schemeClr>
              </a:solidFill>
              <a:ea typeface="Verdana" panose="020B0604030504040204" pitchFamily="34" charset="0"/>
            </a:endParaRPr>
          </a:p>
          <a:p>
            <a:pPr marL="518465" indent="-311079">
              <a:lnSpc>
                <a:spcPct val="90000"/>
              </a:lnSpc>
              <a:buFont typeface="Wingdings" panose="05000000000000000000" pitchFamily="2" charset="2"/>
              <a:buChar char="§"/>
            </a:pPr>
            <a:r>
              <a:rPr lang="cs-CZ" altLang="cs-CZ" sz="1600" b="0" dirty="0">
                <a:solidFill>
                  <a:schemeClr val="accent2">
                    <a:lumMod val="75000"/>
                  </a:schemeClr>
                </a:solidFill>
                <a:ea typeface="Verdana" panose="020B0604030504040204" pitchFamily="34" charset="0"/>
              </a:rPr>
              <a:t>s </a:t>
            </a:r>
            <a:r>
              <a:rPr lang="cs-CZ" altLang="cs-CZ" sz="1600" dirty="0">
                <a:solidFill>
                  <a:schemeClr val="accent2">
                    <a:lumMod val="75000"/>
                  </a:schemeClr>
                </a:solidFill>
                <a:ea typeface="Verdana" panose="020B0604030504040204" pitchFamily="34" charset="0"/>
              </a:rPr>
              <a:t>přechodem</a:t>
            </a:r>
            <a:r>
              <a:rPr lang="cs-CZ" altLang="cs-CZ" sz="1600" b="0" dirty="0">
                <a:solidFill>
                  <a:schemeClr val="accent2">
                    <a:lumMod val="75000"/>
                  </a:schemeClr>
                </a:solidFill>
                <a:ea typeface="Verdana" panose="020B0604030504040204" pitchFamily="34" charset="0"/>
              </a:rPr>
              <a:t> doménového jména počítá i správce domény, když v Pravidlech stanovuje, že je oprávněn zrušit registraci domény, pokud držitel zemřel bez dědiců (a contrario nezruší);</a:t>
            </a:r>
          </a:p>
          <a:p>
            <a:pPr marL="518465" indent="-311079">
              <a:lnSpc>
                <a:spcPct val="90000"/>
              </a:lnSpc>
              <a:buFont typeface="Wingdings" panose="05000000000000000000" pitchFamily="2" charset="2"/>
              <a:buChar char="§"/>
            </a:pPr>
            <a:r>
              <a:rPr lang="cs-CZ" altLang="cs-CZ" sz="1600" dirty="0">
                <a:solidFill>
                  <a:schemeClr val="accent2">
                    <a:lumMod val="75000"/>
                  </a:schemeClr>
                </a:solidFill>
                <a:ea typeface="Verdana" panose="020B0604030504040204" pitchFamily="34" charset="0"/>
              </a:rPr>
              <a:t>rozhodnutí o dědictví </a:t>
            </a:r>
            <a:r>
              <a:rPr lang="cs-CZ" altLang="cs-CZ" sz="1600" b="0" dirty="0">
                <a:solidFill>
                  <a:schemeClr val="accent2">
                    <a:lumMod val="75000"/>
                  </a:schemeClr>
                </a:solidFill>
                <a:ea typeface="Verdana" panose="020B0604030504040204" pitchFamily="34" charset="0"/>
              </a:rPr>
              <a:t>slouží zejména jako důkazní prostředek pro správce domény a registrátora, na jehož základě dojde k přepisu registrace;</a:t>
            </a:r>
          </a:p>
          <a:p>
            <a:pPr marL="518465" indent="-311079">
              <a:lnSpc>
                <a:spcPct val="90000"/>
              </a:lnSpc>
              <a:buFont typeface="Wingdings" panose="05000000000000000000" pitchFamily="2" charset="2"/>
              <a:buChar char="§"/>
            </a:pPr>
            <a:r>
              <a:rPr lang="cs-CZ" altLang="cs-CZ" sz="1600" b="0" dirty="0">
                <a:solidFill>
                  <a:schemeClr val="accent2">
                    <a:lumMod val="75000"/>
                  </a:schemeClr>
                </a:solidFill>
                <a:ea typeface="Verdana" panose="020B0604030504040204" pitchFamily="34" charset="0"/>
              </a:rPr>
              <a:t>potíže nečiní, jestliže je celá pozůstalost v rozhodnutí o dědictví přiřčena jednomu dědici, který nabude veškerý majetek; v takovém případě </a:t>
            </a:r>
            <a:r>
              <a:rPr lang="cs-CZ" altLang="cs-CZ" sz="1600" dirty="0">
                <a:solidFill>
                  <a:schemeClr val="accent2">
                    <a:lumMod val="75000"/>
                  </a:schemeClr>
                </a:solidFill>
                <a:ea typeface="Verdana" panose="020B0604030504040204" pitchFamily="34" charset="0"/>
              </a:rPr>
              <a:t>nemusí být doménové jméno výslovně uvedeno v soupisu majetku</a:t>
            </a:r>
            <a:r>
              <a:rPr lang="cs-CZ" altLang="cs-CZ" sz="1600" b="0" dirty="0">
                <a:solidFill>
                  <a:schemeClr val="accent2">
                    <a:lumMod val="75000"/>
                  </a:schemeClr>
                </a:solidFill>
                <a:ea typeface="Verdana" panose="020B0604030504040204" pitchFamily="34" charset="0"/>
              </a:rPr>
              <a:t>;</a:t>
            </a:r>
          </a:p>
          <a:p>
            <a:pPr marL="518465" indent="-311079">
              <a:lnSpc>
                <a:spcPct val="90000"/>
              </a:lnSpc>
              <a:buFont typeface="Wingdings" panose="05000000000000000000" pitchFamily="2" charset="2"/>
              <a:buChar char="§"/>
            </a:pPr>
            <a:r>
              <a:rPr lang="cs-CZ" altLang="cs-CZ" sz="1600" b="0" dirty="0">
                <a:solidFill>
                  <a:schemeClr val="accent2">
                    <a:lumMod val="75000"/>
                  </a:schemeClr>
                </a:solidFill>
                <a:ea typeface="Verdana" panose="020B0604030504040204" pitchFamily="34" charset="0"/>
              </a:rPr>
              <a:t>pokud však rozhodnutí o dědictví schvaluje dohodu o vypořádání dědictví či potvrzuje nabytí dědictví podle dědických podílů, </a:t>
            </a:r>
            <a:r>
              <a:rPr lang="cs-CZ" altLang="cs-CZ" sz="1600" dirty="0">
                <a:solidFill>
                  <a:schemeClr val="accent2">
                    <a:lumMod val="75000"/>
                  </a:schemeClr>
                </a:solidFill>
                <a:ea typeface="Verdana" panose="020B0604030504040204" pitchFamily="34" charset="0"/>
              </a:rPr>
              <a:t>musí být doménové jméno, pro účely změny registrace, v soupisu pozůstalosti výslovně uvedeno</a:t>
            </a:r>
            <a:r>
              <a:rPr lang="cs-CZ" altLang="cs-CZ" sz="1600" b="0" dirty="0">
                <a:solidFill>
                  <a:schemeClr val="accent2">
                    <a:lumMod val="75000"/>
                  </a:schemeClr>
                </a:solidFill>
                <a:ea typeface="Verdana" panose="020B0604030504040204" pitchFamily="34" charset="0"/>
              </a:rPr>
              <a:t>, tak aby bylo jasné, který z dědiců doménové jméno nabyl;</a:t>
            </a:r>
          </a:p>
          <a:p>
            <a:pPr marL="518465" indent="-311079">
              <a:lnSpc>
                <a:spcPct val="90000"/>
              </a:lnSpc>
              <a:buFont typeface="Wingdings" panose="05000000000000000000" pitchFamily="2" charset="2"/>
              <a:buChar char="§"/>
            </a:pPr>
            <a:r>
              <a:rPr lang="cs-CZ" sz="1600" dirty="0"/>
              <a:t>otázkou je </a:t>
            </a:r>
            <a:r>
              <a:rPr lang="cs-CZ" sz="1600" b="0" dirty="0"/>
              <a:t>správa pozůstalosti v době než se doménové jméno dostane do dispozice dědice; </a:t>
            </a:r>
            <a:r>
              <a:rPr lang="cs-CZ" sz="1600" dirty="0"/>
              <a:t>může se  totiž stát, že doména v této době </a:t>
            </a:r>
            <a:r>
              <a:rPr lang="cs-CZ" sz="1600" dirty="0" err="1"/>
              <a:t>expiruje</a:t>
            </a:r>
            <a:r>
              <a:rPr lang="cs-CZ" sz="1600" dirty="0"/>
              <a:t> a </a:t>
            </a:r>
            <a:r>
              <a:rPr lang="cs-CZ" sz="1600" b="0" dirty="0"/>
              <a:t>bude potřeba její registraci prodloužit; tuto povinnost může zůstavitel výslovně formulovat ve veřejné listině, ve které zároveň povolá konkrétního správce pozůstalosti. Pokud této listiny není, je správcem pozůstalosti dědic (dědicové), jenž vykonává prostou správu ve smyslu § 1405 ObčZ. V tomto případě je správce povinen činit vše, co je nutné k zachování cizího majetku, a to s </a:t>
            </a:r>
            <a:r>
              <a:rPr lang="cs-CZ" sz="1600" dirty="0"/>
              <a:t>péčí řádného hospodáře</a:t>
            </a:r>
            <a:r>
              <a:rPr lang="cs-CZ" sz="1600" b="0" dirty="0"/>
              <a:t>. </a:t>
            </a:r>
          </a:p>
          <a:p>
            <a:pPr marL="518465" indent="-311079">
              <a:lnSpc>
                <a:spcPct val="90000"/>
              </a:lnSpc>
              <a:buFont typeface="Wingdings" panose="05000000000000000000" pitchFamily="2" charset="2"/>
              <a:buChar char="§"/>
            </a:pPr>
            <a:r>
              <a:rPr lang="cs-CZ" sz="1600" dirty="0"/>
              <a:t>správce dědictví je povinen uplatnit všechna práva týkající se spravovaného majetku, tak aby majetek byl zachován; </a:t>
            </a:r>
          </a:p>
          <a:p>
            <a:pPr marL="518465" indent="-311079">
              <a:lnSpc>
                <a:spcPct val="90000"/>
              </a:lnSpc>
              <a:buFont typeface="Wingdings" panose="05000000000000000000" pitchFamily="2" charset="2"/>
              <a:buChar char="§"/>
            </a:pPr>
            <a:r>
              <a:rPr lang="cs-CZ" sz="1600" dirty="0"/>
              <a:t>z toho vyplývá, že správce pozůstalosti je povinen prodloužit registraci doménových jmen, tak aby právo zůstalo zachováno; správce pozůstalosti je také povinen oznámit dlužníkům smrt zůstavitele, v tomto případě registrátorovi a správci domény. </a:t>
            </a:r>
            <a:endParaRPr lang="cs-CZ" altLang="cs-CZ" sz="1600" b="0" dirty="0">
              <a:solidFill>
                <a:schemeClr val="accent2">
                  <a:lumMod val="75000"/>
                </a:schemeClr>
              </a:solidFill>
              <a:ea typeface="Verdana" panose="020B0604030504040204" pitchFamily="34" charset="0"/>
            </a:endParaRPr>
          </a:p>
        </p:txBody>
      </p:sp>
      <p:sp>
        <p:nvSpPr>
          <p:cNvPr id="2" name="Nadpis 1"/>
          <p:cNvSpPr>
            <a:spLocks noGrp="1"/>
          </p:cNvSpPr>
          <p:nvPr>
            <p:ph type="title"/>
          </p:nvPr>
        </p:nvSpPr>
        <p:spPr>
          <a:xfrm>
            <a:off x="1341995" y="376697"/>
            <a:ext cx="8565403" cy="307005"/>
          </a:xfrm>
        </p:spPr>
        <p:txBody>
          <a:bodyPr>
            <a:normAutofit fontScale="90000"/>
          </a:bodyPr>
          <a:lstStyle/>
          <a:p>
            <a:r>
              <a:rPr lang="pt-BR" altLang="cs-CZ" sz="2903" dirty="0" err="1">
                <a:latin typeface="Arial" panose="020B0604020202020204" pitchFamily="34" charset="0"/>
              </a:rPr>
              <a:t>doménové</a:t>
            </a:r>
            <a:r>
              <a:rPr lang="pt-BR" altLang="cs-CZ" sz="2903" dirty="0">
                <a:latin typeface="Arial" panose="020B0604020202020204" pitchFamily="34" charset="0"/>
              </a:rPr>
              <a:t> </a:t>
            </a:r>
            <a:r>
              <a:rPr lang="pt-BR" altLang="cs-CZ" sz="2903" dirty="0" err="1">
                <a:latin typeface="Arial" panose="020B0604020202020204" pitchFamily="34" charset="0"/>
              </a:rPr>
              <a:t>jméno</a:t>
            </a:r>
            <a:r>
              <a:rPr lang="pt-BR" altLang="cs-CZ" sz="2903" dirty="0">
                <a:latin typeface="Arial" panose="020B0604020202020204" pitchFamily="34" charset="0"/>
              </a:rPr>
              <a:t> </a:t>
            </a:r>
            <a:r>
              <a:rPr lang="pt-BR" altLang="cs-CZ" sz="2903" dirty="0" err="1">
                <a:latin typeface="Arial" panose="020B0604020202020204" pitchFamily="34" charset="0"/>
              </a:rPr>
              <a:t>jako</a:t>
            </a:r>
            <a:r>
              <a:rPr lang="pt-BR" altLang="cs-CZ" sz="2903" dirty="0">
                <a:latin typeface="Arial" panose="020B0604020202020204" pitchFamily="34" charset="0"/>
              </a:rPr>
              <a:t> </a:t>
            </a:r>
            <a:r>
              <a:rPr lang="pt-BR" altLang="cs-CZ" sz="2903" dirty="0" err="1">
                <a:latin typeface="Arial" panose="020B0604020202020204" pitchFamily="34" charset="0"/>
              </a:rPr>
              <a:t>předmět</a:t>
            </a:r>
            <a:r>
              <a:rPr lang="pt-BR" altLang="cs-CZ" sz="2903" dirty="0">
                <a:latin typeface="Arial" panose="020B0604020202020204" pitchFamily="34" charset="0"/>
              </a:rPr>
              <a:t> </a:t>
            </a:r>
            <a:r>
              <a:rPr lang="pt-BR" altLang="cs-CZ" sz="2903" dirty="0" err="1">
                <a:latin typeface="Arial" panose="020B0604020202020204" pitchFamily="34" charset="0"/>
              </a:rPr>
              <a:t>dědictví</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3734536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IV. Konflikt doménového jména s ostatními právy</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15</a:t>
            </a:fld>
            <a:endParaRPr lang="cs-CZ"/>
          </a:p>
        </p:txBody>
      </p:sp>
    </p:spTree>
    <p:extLst>
      <p:ext uri="{BB962C8B-B14F-4D97-AF65-F5344CB8AC3E}">
        <p14:creationId xmlns:p14="http://schemas.microsoft.com/office/powerpoint/2010/main" val="4292944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16</a:t>
            </a:fld>
            <a:endParaRPr lang="cs-CZ" altLang="cs-CZ" sz="1400"/>
          </a:p>
        </p:txBody>
      </p:sp>
      <p:sp>
        <p:nvSpPr>
          <p:cNvPr id="21507" name="Rectangle 2"/>
          <p:cNvSpPr>
            <a:spLocks noGrp="1" noChangeArrowheads="1"/>
          </p:cNvSpPr>
          <p:nvPr>
            <p:ph type="body" sz="half" idx="2"/>
          </p:nvPr>
        </p:nvSpPr>
        <p:spPr>
          <a:xfrm>
            <a:off x="1170791" y="1344621"/>
            <a:ext cx="9535540" cy="5445262"/>
          </a:xfrm>
        </p:spPr>
        <p:txBody>
          <a:bodyPr/>
          <a:lstStyle/>
          <a:p>
            <a:pPr marL="518465" indent="-311079">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V praxi jde o </a:t>
            </a:r>
            <a:r>
              <a:rPr lang="cs-CZ" altLang="cs-CZ" sz="1814" dirty="0" err="1">
                <a:latin typeface="Verdana" panose="020B0604030504040204" pitchFamily="34" charset="0"/>
                <a:ea typeface="Verdana" panose="020B0604030504040204" pitchFamily="34" charset="0"/>
              </a:rPr>
              <a:t>cybersquatting</a:t>
            </a:r>
            <a:r>
              <a:rPr lang="cs-CZ" altLang="cs-CZ" sz="1814" dirty="0">
                <a:latin typeface="Verdana" panose="020B0604030504040204" pitchFamily="34" charset="0"/>
                <a:ea typeface="Verdana" panose="020B0604030504040204" pitchFamily="34" charset="0"/>
              </a:rPr>
              <a:t>, </a:t>
            </a:r>
            <a:r>
              <a:rPr lang="cs-CZ" altLang="cs-CZ" sz="1814" dirty="0" err="1">
                <a:latin typeface="Verdana" panose="020B0604030504040204" pitchFamily="34" charset="0"/>
                <a:ea typeface="Verdana" panose="020B0604030504040204" pitchFamily="34" charset="0"/>
              </a:rPr>
              <a:t>typesquating</a:t>
            </a:r>
            <a:r>
              <a:rPr lang="cs-CZ" altLang="cs-CZ" sz="1814" dirty="0">
                <a:latin typeface="Verdana" panose="020B0604030504040204" pitchFamily="34" charset="0"/>
                <a:ea typeface="Verdana" panose="020B0604030504040204" pitchFamily="34" charset="0"/>
              </a:rPr>
              <a:t>, front </a:t>
            </a:r>
            <a:r>
              <a:rPr lang="cs-CZ" altLang="cs-CZ" sz="1814" dirty="0" err="1">
                <a:latin typeface="Verdana" panose="020B0604030504040204" pitchFamily="34" charset="0"/>
                <a:ea typeface="Verdana" panose="020B0604030504040204" pitchFamily="34" charset="0"/>
              </a:rPr>
              <a:t>running</a:t>
            </a:r>
            <a:r>
              <a:rPr lang="cs-CZ" altLang="cs-CZ" sz="1814" dirty="0">
                <a:latin typeface="Verdana" panose="020B0604030504040204" pitchFamily="34" charset="0"/>
                <a:ea typeface="Verdana" panose="020B0604030504040204" pitchFamily="34" charset="0"/>
              </a:rPr>
              <a:t>, </a:t>
            </a:r>
            <a:r>
              <a:rPr lang="cs-CZ" altLang="cs-CZ" sz="1814" dirty="0" err="1">
                <a:latin typeface="Verdana" panose="020B0604030504040204" pitchFamily="34" charset="0"/>
                <a:ea typeface="Verdana" panose="020B0604030504040204" pitchFamily="34" charset="0"/>
              </a:rPr>
              <a:t>domainhijacking</a:t>
            </a:r>
            <a:r>
              <a:rPr lang="cs-CZ" altLang="cs-CZ" sz="1814" dirty="0">
                <a:latin typeface="Verdana" panose="020B0604030504040204" pitchFamily="34" charset="0"/>
                <a:ea typeface="Verdana" panose="020B0604030504040204" pitchFamily="34" charset="0"/>
              </a:rPr>
              <a:t>, apod.</a:t>
            </a:r>
          </a:p>
          <a:p>
            <a:pPr marL="518465" indent="-311079">
              <a:lnSpc>
                <a:spcPct val="90000"/>
              </a:lnSpc>
              <a:buFont typeface="Wingdings" panose="05000000000000000000" pitchFamily="2" charset="2"/>
              <a:buChar char="§"/>
            </a:pPr>
            <a:endParaRPr lang="cs-CZ" altLang="cs-CZ" sz="1814" dirty="0">
              <a:latin typeface="Verdana" panose="020B0604030504040204" pitchFamily="34" charset="0"/>
              <a:ea typeface="Verdana" panose="020B0604030504040204" pitchFamily="34" charset="0"/>
            </a:endParaRPr>
          </a:p>
          <a:p>
            <a:pPr marL="518465" indent="-311079">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Tradiční právní instituty lze zásadně úspěšně aplikovat i na ty právní vztahy, které v době tvorby těchto institutů neexistovaly V současné době lze tedy nalézt řadu zákonných norem, které nepřímo regulují jak oblast registrace, tak i užívání  doménových jmen, a to zejména:</a:t>
            </a:r>
          </a:p>
          <a:p>
            <a:pPr marL="518465" indent="-311079">
              <a:lnSpc>
                <a:spcPct val="90000"/>
              </a:lnSpc>
              <a:buFont typeface="Wingdings" panose="05000000000000000000" pitchFamily="2" charset="2"/>
              <a:buChar char="§"/>
            </a:pPr>
            <a:endParaRPr lang="cs-CZ" altLang="cs-CZ" sz="1814" dirty="0">
              <a:latin typeface="Verdana" panose="020B0604030504040204" pitchFamily="34" charset="0"/>
              <a:ea typeface="Verdana" panose="020B0604030504040204" pitchFamily="34" charset="0"/>
            </a:endParaRPr>
          </a:p>
          <a:p>
            <a:pPr lvl="2" algn="just" eaLnBrk="1" hangingPunct="1">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Zákon č.89/2012 Sb., občanský zákoník, v platném znění</a:t>
            </a:r>
          </a:p>
          <a:p>
            <a:pPr lvl="2" algn="just" eaLnBrk="1" hangingPunct="1">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Zákon č.90/2012 Sb., zákon o obchodních korporacích, v platném znění</a:t>
            </a:r>
          </a:p>
          <a:p>
            <a:pPr lvl="2" algn="just" eaLnBrk="1" hangingPunct="1">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Zákon č. 452/2000 Sb. o ochraně označení původu a zeměpisných označení , v platném znění</a:t>
            </a:r>
          </a:p>
          <a:p>
            <a:pPr lvl="2" algn="just">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Zákon č. </a:t>
            </a:r>
            <a:r>
              <a:rPr lang="cs-CZ" sz="2000" dirty="0"/>
              <a:t>441/2003 Sb.</a:t>
            </a:r>
            <a:r>
              <a:rPr lang="cs-CZ" altLang="cs-CZ" sz="1814" dirty="0">
                <a:latin typeface="Verdana" panose="020B0604030504040204" pitchFamily="34" charset="0"/>
                <a:ea typeface="Verdana" panose="020B0604030504040204" pitchFamily="34" charset="0"/>
              </a:rPr>
              <a:t> Sb., o ochranných známkách, v platném znění</a:t>
            </a:r>
          </a:p>
          <a:p>
            <a:pPr lvl="2" algn="just" eaLnBrk="1" hangingPunct="1">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Zákon č. 121/2000 Sb., o právu autorském, o právech souvisejících</a:t>
            </a:r>
          </a:p>
          <a:p>
            <a:pPr lvl="2" algn="just" eaLnBrk="1" hangingPunct="1">
              <a:lnSpc>
                <a:spcPct val="90000"/>
              </a:lnSpc>
              <a:buFont typeface="Wingdings" panose="05000000000000000000" pitchFamily="2" charset="2"/>
              <a:buChar char="§"/>
            </a:pPr>
            <a:r>
              <a:rPr lang="cs-CZ" altLang="cs-CZ" sz="1814" dirty="0">
                <a:latin typeface="Verdana" panose="020B0604030504040204" pitchFamily="34" charset="0"/>
                <a:ea typeface="Verdana" panose="020B0604030504040204" pitchFamily="34" charset="0"/>
              </a:rPr>
              <a:t>Zákon č. 301/2000 Sb., o matrikách, jménu a příjmení, v platném znění</a:t>
            </a:r>
          </a:p>
          <a:p>
            <a:pPr lvl="2" algn="just" eaLnBrk="1" hangingPunct="1">
              <a:lnSpc>
                <a:spcPct val="90000"/>
              </a:lnSpc>
              <a:buFontTx/>
              <a:buNone/>
            </a:pPr>
            <a:br>
              <a:rPr lang="cs-CZ" altLang="cs-CZ" sz="2000" dirty="0"/>
            </a:br>
            <a:endParaRPr lang="cs-CZ" altLang="cs-CZ" sz="2000" dirty="0">
              <a:solidFill>
                <a:schemeClr val="accent1"/>
              </a:solidFill>
            </a:endParaRPr>
          </a:p>
        </p:txBody>
      </p:sp>
      <p:sp>
        <p:nvSpPr>
          <p:cNvPr id="2" name="Nadpis 1"/>
          <p:cNvSpPr>
            <a:spLocks noGrp="1"/>
          </p:cNvSpPr>
          <p:nvPr>
            <p:ph type="title"/>
          </p:nvPr>
        </p:nvSpPr>
        <p:spPr>
          <a:xfrm>
            <a:off x="1410168" y="619977"/>
            <a:ext cx="7211043" cy="1045453"/>
          </a:xfrm>
        </p:spPr>
        <p:txBody>
          <a:bodyPr>
            <a:normAutofit fontScale="90000"/>
          </a:bodyPr>
          <a:lstStyle/>
          <a:p>
            <a:r>
              <a:rPr lang="cs-CZ" altLang="cs-CZ" sz="2903" dirty="0">
                <a:latin typeface="Arial" panose="020B0604020202020204" pitchFamily="34" charset="0"/>
              </a:rPr>
              <a:t>Konflikty užívání doménového jména</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8129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17</a:t>
            </a:fld>
            <a:endParaRPr lang="cs-CZ" altLang="cs-CZ" sz="1400"/>
          </a:p>
        </p:txBody>
      </p:sp>
      <p:sp>
        <p:nvSpPr>
          <p:cNvPr id="21507" name="Rectangle 2"/>
          <p:cNvSpPr>
            <a:spLocks noGrp="1" noChangeArrowheads="1"/>
          </p:cNvSpPr>
          <p:nvPr>
            <p:ph type="body" sz="half" idx="2"/>
          </p:nvPr>
        </p:nvSpPr>
        <p:spPr>
          <a:xfrm>
            <a:off x="1154013" y="1467266"/>
            <a:ext cx="9156249" cy="5227149"/>
          </a:xfrm>
        </p:spPr>
        <p:txBody>
          <a:bodyPr>
            <a:normAutofit/>
          </a:bodyPr>
          <a:lstStyle/>
          <a:p>
            <a:pPr marL="518465" indent="-311079">
              <a:lnSpc>
                <a:spcPct val="90000"/>
              </a:lnSpc>
              <a:buFont typeface="Wingdings" panose="05000000000000000000" pitchFamily="2" charset="2"/>
              <a:buChar char="§"/>
            </a:pPr>
            <a:r>
              <a:rPr lang="cs-CZ" altLang="cs-CZ" sz="1814" b="0" dirty="0">
                <a:latin typeface="Verdana" panose="020B0604030504040204" pitchFamily="34" charset="0"/>
                <a:ea typeface="Verdana" panose="020B0604030504040204" pitchFamily="34" charset="0"/>
              </a:rPr>
              <a:t>Obecný principem je schopnost prokázat, že držitel domény se dopustil nežádoucí praktiky (zpravidla ve </a:t>
            </a:r>
            <a:r>
              <a:rPr lang="cs-CZ" altLang="cs-CZ" sz="1814" b="0" dirty="0" err="1">
                <a:latin typeface="Verdana" panose="020B0604030504040204" pitchFamily="34" charset="0"/>
                <a:ea typeface="Verdana" panose="020B0604030504040204" pitchFamily="34" charset="0"/>
              </a:rPr>
              <a:t>formně</a:t>
            </a:r>
            <a:r>
              <a:rPr lang="cs-CZ" altLang="cs-CZ" sz="1814" b="0" dirty="0">
                <a:latin typeface="Verdana" panose="020B0604030504040204" pitchFamily="34" charset="0"/>
                <a:ea typeface="Verdana" panose="020B0604030504040204" pitchFamily="34" charset="0"/>
              </a:rPr>
              <a:t> </a:t>
            </a:r>
            <a:r>
              <a:rPr lang="cs-CZ" altLang="cs-CZ" sz="1814" b="0" dirty="0" err="1">
                <a:latin typeface="Verdana" panose="020B0604030504040204" pitchFamily="34" charset="0"/>
                <a:ea typeface="Verdana" panose="020B0604030504040204" pitchFamily="34" charset="0"/>
              </a:rPr>
              <a:t>cybersquattingu</a:t>
            </a:r>
            <a:r>
              <a:rPr lang="cs-CZ" altLang="cs-CZ" sz="1814" b="0" dirty="0">
                <a:latin typeface="Verdana" panose="020B0604030504040204" pitchFamily="34" charset="0"/>
                <a:ea typeface="Verdana" panose="020B0604030504040204" pitchFamily="34" charset="0"/>
              </a:rPr>
              <a:t>) a tím porušil právo žalobce. Aby k takovému porušení došlo, tak doménové jméno:</a:t>
            </a:r>
          </a:p>
          <a:p>
            <a:pPr marL="207386" indent="0">
              <a:lnSpc>
                <a:spcPct val="90000"/>
              </a:lnSpc>
            </a:pPr>
            <a:endParaRPr lang="cs-CZ" altLang="cs-CZ" sz="1814" b="0" dirty="0">
              <a:latin typeface="Verdana" panose="020B0604030504040204" pitchFamily="34" charset="0"/>
              <a:ea typeface="Verdana" panose="020B0604030504040204" pitchFamily="34" charset="0"/>
            </a:endParaRPr>
          </a:p>
          <a:p>
            <a:pPr marL="518465" indent="-311079">
              <a:lnSpc>
                <a:spcPct val="90000"/>
              </a:lnSpc>
              <a:buFont typeface="Wingdings" panose="05000000000000000000" pitchFamily="2" charset="2"/>
              <a:buChar char="§"/>
            </a:pPr>
            <a:r>
              <a:rPr lang="cs-CZ" altLang="cs-CZ" sz="1814" b="0" dirty="0">
                <a:latin typeface="Verdana" panose="020B0604030504040204" pitchFamily="34" charset="0"/>
                <a:ea typeface="Verdana" panose="020B0604030504040204" pitchFamily="34" charset="0"/>
              </a:rPr>
              <a:t>(1.) musí </a:t>
            </a:r>
            <a:r>
              <a:rPr lang="cs-CZ" altLang="cs-CZ" sz="1814" b="0" dirty="0" err="1">
                <a:latin typeface="Verdana" panose="020B0604030504040204" pitchFamily="34" charset="0"/>
                <a:ea typeface="Verdana" panose="020B0604030504040204" pitchFamily="34" charset="0"/>
              </a:rPr>
              <a:t>být</a:t>
            </a:r>
            <a:r>
              <a:rPr lang="cs-CZ" altLang="cs-CZ" sz="1814" b="0" dirty="0">
                <a:latin typeface="Verdana" panose="020B0604030504040204" pitchFamily="34" charset="0"/>
                <a:ea typeface="Verdana" panose="020B0604030504040204" pitchFamily="34" charset="0"/>
              </a:rPr>
              <a:t> shodné nebo zaměnitelné se starší ochrannou známkou nebo </a:t>
            </a:r>
            <a:r>
              <a:rPr lang="cs-CZ" altLang="cs-CZ" sz="1814" b="0" dirty="0" err="1">
                <a:latin typeface="Verdana" panose="020B0604030504040204" pitchFamily="34" charset="0"/>
                <a:ea typeface="Verdana" panose="020B0604030504040204" pitchFamily="34" charset="0"/>
              </a:rPr>
              <a:t>jiným</a:t>
            </a:r>
            <a:r>
              <a:rPr lang="cs-CZ" altLang="cs-CZ" sz="1814" b="0" dirty="0">
                <a:latin typeface="Verdana" panose="020B0604030504040204" pitchFamily="34" charset="0"/>
                <a:ea typeface="Verdana" panose="020B0604030504040204" pitchFamily="34" charset="0"/>
              </a:rPr>
              <a:t> </a:t>
            </a:r>
            <a:r>
              <a:rPr lang="cs-CZ" altLang="cs-CZ" sz="1814" b="0" dirty="0" err="1">
                <a:latin typeface="Verdana" panose="020B0604030504040204" pitchFamily="34" charset="0"/>
                <a:ea typeface="Verdana" panose="020B0604030504040204" pitchFamily="34" charset="0"/>
              </a:rPr>
              <a:t>chráněným</a:t>
            </a:r>
            <a:r>
              <a:rPr lang="cs-CZ" altLang="cs-CZ" sz="1814" b="0" dirty="0">
                <a:latin typeface="Verdana" panose="020B0604030504040204" pitchFamily="34" charset="0"/>
                <a:ea typeface="Verdana" panose="020B0604030504040204" pitchFamily="34" charset="0"/>
              </a:rPr>
              <a:t> označením, k němuž má žalobce právo, </a:t>
            </a:r>
          </a:p>
          <a:p>
            <a:pPr marL="518465" indent="-311079">
              <a:lnSpc>
                <a:spcPct val="90000"/>
              </a:lnSpc>
              <a:buFont typeface="Wingdings" panose="05000000000000000000" pitchFamily="2" charset="2"/>
              <a:buChar char="§"/>
            </a:pPr>
            <a:r>
              <a:rPr lang="cs-CZ" altLang="cs-CZ" sz="1814" b="0" dirty="0">
                <a:latin typeface="Verdana" panose="020B0604030504040204" pitchFamily="34" charset="0"/>
                <a:ea typeface="Verdana" panose="020B0604030504040204" pitchFamily="34" charset="0"/>
              </a:rPr>
              <a:t>(2.) držitel na něm nemá </a:t>
            </a:r>
            <a:r>
              <a:rPr lang="cs-CZ" altLang="cs-CZ" sz="1814" b="0" dirty="0" err="1">
                <a:latin typeface="Verdana" panose="020B0604030504040204" pitchFamily="34" charset="0"/>
                <a:ea typeface="Verdana" panose="020B0604030504040204" pitchFamily="34" charset="0"/>
              </a:rPr>
              <a:t>žádny</a:t>
            </a:r>
            <a:r>
              <a:rPr lang="cs-CZ" altLang="cs-CZ" sz="1814" b="0" dirty="0">
                <a:latin typeface="Verdana" panose="020B0604030504040204" pitchFamily="34" charset="0"/>
                <a:ea typeface="Verdana" panose="020B0604030504040204" pitchFamily="34" charset="0"/>
              </a:rPr>
              <a:t>́ oprávněný zájem (zejm. nemá se jménem žádnou spojitost a neprovozuje na dané doméně žádné stránky) a </a:t>
            </a:r>
          </a:p>
          <a:p>
            <a:pPr marL="518465" indent="-311079">
              <a:lnSpc>
                <a:spcPct val="90000"/>
              </a:lnSpc>
              <a:buFont typeface="Wingdings" panose="05000000000000000000" pitchFamily="2" charset="2"/>
              <a:buChar char="§"/>
            </a:pPr>
            <a:r>
              <a:rPr lang="cs-CZ" altLang="cs-CZ" sz="1814" b="0" dirty="0">
                <a:latin typeface="Verdana" panose="020B0604030504040204" pitchFamily="34" charset="0"/>
                <a:ea typeface="Verdana" panose="020B0604030504040204" pitchFamily="34" charset="0"/>
              </a:rPr>
              <a:t>(3.) držitel si jej zaregistroval ve zlé víře. </a:t>
            </a:r>
          </a:p>
          <a:p>
            <a:pPr marL="794690" lvl="1" indent="-311079">
              <a:lnSpc>
                <a:spcPct val="90000"/>
              </a:lnSpc>
              <a:buFont typeface="Wingdings" panose="05000000000000000000" pitchFamily="2" charset="2"/>
              <a:buChar char="§"/>
            </a:pPr>
            <a:r>
              <a:rPr lang="cs-CZ" sz="1800" dirty="0" err="1"/>
              <a:t>cybersquatting</a:t>
            </a:r>
            <a:r>
              <a:rPr lang="cs-CZ" sz="1800" dirty="0"/>
              <a:t> </a:t>
            </a:r>
            <a:r>
              <a:rPr lang="cs-CZ" sz="1800" dirty="0" err="1"/>
              <a:t>typesquating</a:t>
            </a:r>
            <a:r>
              <a:rPr lang="cs-CZ" sz="1800" dirty="0"/>
              <a:t>, reverse </a:t>
            </a:r>
            <a:r>
              <a:rPr lang="cs-CZ" sz="1800" dirty="0" err="1"/>
              <a:t>domainhijacking</a:t>
            </a:r>
            <a:r>
              <a:rPr lang="cs-CZ" sz="1800"/>
              <a:t>,</a:t>
            </a:r>
            <a:r>
              <a:rPr lang="cs-CZ" sz="1800" dirty="0"/>
              <a:t> </a:t>
            </a:r>
            <a:r>
              <a:rPr lang="cs-CZ" sz="1800"/>
              <a:t>domainnamehijacking</a:t>
            </a:r>
            <a:r>
              <a:rPr lang="cs-CZ" sz="1800" dirty="0"/>
              <a:t> </a:t>
            </a:r>
            <a:endParaRPr lang="cs-CZ" altLang="cs-CZ" sz="1614" b="0" dirty="0">
              <a:latin typeface="Verdana" panose="020B0604030504040204" pitchFamily="34" charset="0"/>
              <a:ea typeface="Verdana" panose="020B0604030504040204" pitchFamily="34" charset="0"/>
            </a:endParaRPr>
          </a:p>
          <a:p>
            <a:pPr marL="518465" indent="-311079">
              <a:lnSpc>
                <a:spcPct val="90000"/>
              </a:lnSpc>
              <a:buFont typeface="Wingdings" panose="05000000000000000000" pitchFamily="2" charset="2"/>
              <a:buChar char="§"/>
            </a:pPr>
            <a:endParaRPr lang="cs-CZ" altLang="cs-CZ" sz="1814" b="0" dirty="0">
              <a:latin typeface="Verdana" panose="020B0604030504040204" pitchFamily="34" charset="0"/>
              <a:ea typeface="Verdana" panose="020B0604030504040204" pitchFamily="34" charset="0"/>
            </a:endParaRPr>
          </a:p>
          <a:p>
            <a:pPr marL="518465" indent="-311079">
              <a:lnSpc>
                <a:spcPct val="90000"/>
              </a:lnSpc>
              <a:buFont typeface="Wingdings" panose="05000000000000000000" pitchFamily="2" charset="2"/>
              <a:buChar char="§"/>
            </a:pPr>
            <a:r>
              <a:rPr lang="cs-CZ" altLang="cs-CZ" sz="1814" b="0" dirty="0">
                <a:latin typeface="Verdana" panose="020B0604030504040204" pitchFamily="34" charset="0"/>
                <a:ea typeface="Verdana" panose="020B0604030504040204" pitchFamily="34" charset="0"/>
              </a:rPr>
              <a:t>Stále platí pravidlo „kdo dřív přijde, ten dřív registruje“ a nezkoumá se (nebo přesněji „by se zkoumat neměla“) velikost, </a:t>
            </a:r>
            <a:r>
              <a:rPr lang="cs-CZ" altLang="cs-CZ" sz="1814" b="0" dirty="0" err="1">
                <a:latin typeface="Verdana" panose="020B0604030504040204" pitchFamily="34" charset="0"/>
                <a:ea typeface="Verdana" panose="020B0604030504040204" pitchFamily="34" charset="0"/>
              </a:rPr>
              <a:t>významnost</a:t>
            </a:r>
            <a:r>
              <a:rPr lang="cs-CZ" altLang="cs-CZ" sz="1814" b="0" dirty="0">
                <a:latin typeface="Verdana" panose="020B0604030504040204" pitchFamily="34" charset="0"/>
                <a:ea typeface="Verdana" panose="020B0604030504040204" pitchFamily="34" charset="0"/>
              </a:rPr>
              <a:t> či důležitost subjektu.</a:t>
            </a:r>
          </a:p>
          <a:p>
            <a:pPr lvl="2" algn="just" eaLnBrk="1" hangingPunct="1">
              <a:lnSpc>
                <a:spcPct val="90000"/>
              </a:lnSpc>
              <a:buFontTx/>
              <a:buNone/>
            </a:pPr>
            <a:br>
              <a:rPr lang="cs-CZ" altLang="cs-CZ" sz="2000" dirty="0"/>
            </a:br>
            <a:endParaRPr lang="cs-CZ" altLang="cs-CZ" sz="2000" dirty="0">
              <a:solidFill>
                <a:schemeClr val="accent1"/>
              </a:solidFill>
            </a:endParaRPr>
          </a:p>
        </p:txBody>
      </p:sp>
      <p:sp>
        <p:nvSpPr>
          <p:cNvPr id="2" name="Nadpis 1"/>
          <p:cNvSpPr>
            <a:spLocks noGrp="1"/>
          </p:cNvSpPr>
          <p:nvPr>
            <p:ph type="title"/>
          </p:nvPr>
        </p:nvSpPr>
        <p:spPr>
          <a:xfrm>
            <a:off x="1410168" y="619977"/>
            <a:ext cx="7211043" cy="1045453"/>
          </a:xfrm>
        </p:spPr>
        <p:txBody>
          <a:bodyPr/>
          <a:lstStyle/>
          <a:p>
            <a:r>
              <a:rPr lang="cs-CZ" altLang="cs-CZ" sz="2903" dirty="0">
                <a:latin typeface="Arial" panose="020B0604020202020204" pitchFamily="34" charset="0"/>
              </a:rPr>
              <a:t>Principy registrace</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3143159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18</a:t>
            </a:fld>
            <a:endParaRPr lang="cs-CZ" altLang="cs-CZ" sz="1400"/>
          </a:p>
        </p:txBody>
      </p:sp>
      <p:sp>
        <p:nvSpPr>
          <p:cNvPr id="21507" name="Rectangle 2"/>
          <p:cNvSpPr>
            <a:spLocks noGrp="1" noChangeArrowheads="1"/>
          </p:cNvSpPr>
          <p:nvPr>
            <p:ph type="body" sz="half" idx="2"/>
          </p:nvPr>
        </p:nvSpPr>
        <p:spPr>
          <a:xfrm>
            <a:off x="1265318" y="1432086"/>
            <a:ext cx="9156249" cy="6511936"/>
          </a:xfrm>
        </p:spPr>
        <p:txBody>
          <a:bodyPr/>
          <a:lstStyle/>
          <a:p>
            <a:pPr algn="just" eaLnBrk="1" hangingPunct="1">
              <a:buClr>
                <a:schemeClr val="tx1"/>
              </a:buClr>
              <a:buFont typeface="Wingdings" panose="05000000000000000000" pitchFamily="2" charset="2"/>
              <a:buChar char="§"/>
            </a:pPr>
            <a:r>
              <a:rPr lang="cs-CZ" altLang="cs-CZ" sz="2000" dirty="0">
                <a:latin typeface="Arial" panose="020B0604020202020204" pitchFamily="34" charset="0"/>
              </a:rPr>
              <a:t>Klamavé označení zboží a služeb</a:t>
            </a:r>
          </a:p>
          <a:p>
            <a:pPr lvl="1" algn="just" eaLnBrk="1" hangingPunct="1">
              <a:buFont typeface="Wingdings" panose="05000000000000000000" pitchFamily="2" charset="2"/>
              <a:buChar char="§"/>
            </a:pPr>
            <a:r>
              <a:rPr lang="en-US" altLang="cs-CZ" sz="1600" i="1" dirty="0" err="1">
                <a:latin typeface="Arial" panose="020B0604020202020204" pitchFamily="34" charset="0"/>
              </a:rPr>
              <a:t>Česká</a:t>
            </a:r>
            <a:r>
              <a:rPr lang="en-US" altLang="cs-CZ" sz="1600" i="1" dirty="0">
                <a:latin typeface="Arial" panose="020B0604020202020204" pitchFamily="34" charset="0"/>
              </a:rPr>
              <a:t> </a:t>
            </a:r>
            <a:r>
              <a:rPr lang="en-US" altLang="cs-CZ" sz="1600" i="1" dirty="0" err="1">
                <a:latin typeface="Arial" panose="020B0604020202020204" pitchFamily="34" charset="0"/>
              </a:rPr>
              <a:t>mlékárna</a:t>
            </a:r>
            <a:r>
              <a:rPr lang="en-US" altLang="cs-CZ" sz="1600" i="1" dirty="0">
                <a:latin typeface="Arial" panose="020B0604020202020204" pitchFamily="34" charset="0"/>
              </a:rPr>
              <a:t> </a:t>
            </a:r>
            <a:r>
              <a:rPr lang="en-US" altLang="cs-CZ" sz="1600" i="1" dirty="0" err="1">
                <a:latin typeface="Arial" panose="020B0604020202020204" pitchFamily="34" charset="0"/>
              </a:rPr>
              <a:t>si</a:t>
            </a:r>
            <a:r>
              <a:rPr lang="en-US" altLang="cs-CZ" sz="1600" i="1" dirty="0">
                <a:latin typeface="Arial" panose="020B0604020202020204" pitchFamily="34" charset="0"/>
              </a:rPr>
              <a:t> </a:t>
            </a:r>
            <a:r>
              <a:rPr lang="en-US" altLang="cs-CZ" sz="1600" i="1" dirty="0" err="1">
                <a:latin typeface="Arial" panose="020B0604020202020204" pitchFamily="34" charset="0"/>
              </a:rPr>
              <a:t>zaregistruje</a:t>
            </a:r>
            <a:r>
              <a:rPr lang="en-US" altLang="cs-CZ" sz="1600" i="1" dirty="0">
                <a:latin typeface="Arial" panose="020B0604020202020204" pitchFamily="34" charset="0"/>
              </a:rPr>
              <a:t> </a:t>
            </a:r>
            <a:r>
              <a:rPr lang="en-US" altLang="cs-CZ" sz="1600" i="1" dirty="0" err="1">
                <a:latin typeface="Arial" panose="020B0604020202020204" pitchFamily="34" charset="0"/>
              </a:rPr>
              <a:t>doménové</a:t>
            </a:r>
            <a:r>
              <a:rPr lang="en-US" altLang="cs-CZ" sz="1600" i="1" dirty="0">
                <a:latin typeface="Arial" panose="020B0604020202020204" pitchFamily="34" charset="0"/>
              </a:rPr>
              <a:t> </a:t>
            </a:r>
            <a:r>
              <a:rPr lang="en-US" altLang="cs-CZ" sz="1600" i="1" dirty="0" err="1">
                <a:latin typeface="Arial" panose="020B0604020202020204" pitchFamily="34" charset="0"/>
              </a:rPr>
              <a:t>jméno</a:t>
            </a:r>
            <a:r>
              <a:rPr lang="en-US" altLang="cs-CZ" sz="1600" i="1" dirty="0">
                <a:latin typeface="Arial" panose="020B0604020202020204" pitchFamily="34" charset="0"/>
              </a:rPr>
              <a:t> „francouzsky-syr.cz“ a </a:t>
            </a:r>
            <a:r>
              <a:rPr lang="en-US" altLang="cs-CZ" sz="1600" i="1" dirty="0" err="1">
                <a:latin typeface="Arial" panose="020B0604020202020204" pitchFamily="34" charset="0"/>
              </a:rPr>
              <a:t>na</a:t>
            </a:r>
            <a:r>
              <a:rPr lang="en-US" altLang="cs-CZ" sz="1600" i="1" dirty="0">
                <a:latin typeface="Arial" panose="020B0604020202020204" pitchFamily="34" charset="0"/>
              </a:rPr>
              <a:t> </a:t>
            </a:r>
            <a:r>
              <a:rPr lang="en-US" altLang="cs-CZ" sz="1600" i="1" dirty="0" err="1">
                <a:latin typeface="Arial" panose="020B0604020202020204" pitchFamily="34" charset="0"/>
              </a:rPr>
              <a:t>adrese</a:t>
            </a:r>
            <a:r>
              <a:rPr lang="en-US" altLang="cs-CZ" sz="1600" i="1" dirty="0">
                <a:latin typeface="Arial" panose="020B0604020202020204" pitchFamily="34" charset="0"/>
              </a:rPr>
              <a:t> „www.francouzsky-syr.cz“ </a:t>
            </a:r>
            <a:r>
              <a:rPr lang="en-US" altLang="cs-CZ" sz="1600" i="1" dirty="0" err="1">
                <a:latin typeface="Arial" panose="020B0604020202020204" pitchFamily="34" charset="0"/>
              </a:rPr>
              <a:t>bude</a:t>
            </a:r>
            <a:r>
              <a:rPr lang="en-US" altLang="cs-CZ" sz="1600" i="1" dirty="0">
                <a:latin typeface="Arial" panose="020B0604020202020204" pitchFamily="34" charset="0"/>
              </a:rPr>
              <a:t> </a:t>
            </a:r>
            <a:r>
              <a:rPr lang="en-US" altLang="cs-CZ" sz="1600" i="1" dirty="0" err="1">
                <a:latin typeface="Arial" panose="020B0604020202020204" pitchFamily="34" charset="0"/>
              </a:rPr>
              <a:t>prezentovat</a:t>
            </a:r>
            <a:r>
              <a:rPr lang="en-US" altLang="cs-CZ" sz="1600" i="1" dirty="0">
                <a:latin typeface="Arial" panose="020B0604020202020204" pitchFamily="34" charset="0"/>
              </a:rPr>
              <a:t> </a:t>
            </a:r>
            <a:r>
              <a:rPr lang="en-US" altLang="cs-CZ" sz="1600" i="1" dirty="0" err="1">
                <a:latin typeface="Arial" panose="020B0604020202020204" pitchFamily="34" charset="0"/>
              </a:rPr>
              <a:t>vlastní</a:t>
            </a:r>
            <a:r>
              <a:rPr lang="en-US" altLang="cs-CZ" sz="1600" i="1" dirty="0">
                <a:latin typeface="Arial" panose="020B0604020202020204" pitchFamily="34" charset="0"/>
              </a:rPr>
              <a:t> </a:t>
            </a:r>
            <a:r>
              <a:rPr lang="en-US" altLang="cs-CZ" sz="1600" i="1" dirty="0" err="1">
                <a:latin typeface="Arial" panose="020B0604020202020204" pitchFamily="34" charset="0"/>
              </a:rPr>
              <a:t>výrobky</a:t>
            </a:r>
            <a:r>
              <a:rPr lang="cs-CZ" altLang="cs-CZ" sz="1600" i="1" dirty="0">
                <a:latin typeface="Arial" panose="020B0604020202020204" pitchFamily="34" charset="0"/>
              </a:rPr>
              <a:t>. (</a:t>
            </a:r>
            <a:r>
              <a:rPr lang="en-US" altLang="cs-CZ" sz="1600" i="1" dirty="0" err="1">
                <a:latin typeface="Arial" panose="020B0604020202020204" pitchFamily="34" charset="0"/>
              </a:rPr>
              <a:t>na</a:t>
            </a:r>
            <a:r>
              <a:rPr lang="en-US" altLang="cs-CZ" sz="1600" i="1" dirty="0">
                <a:latin typeface="Arial" panose="020B0604020202020204" pitchFamily="34" charset="0"/>
              </a:rPr>
              <a:t> to, </a:t>
            </a:r>
            <a:r>
              <a:rPr lang="en-US" altLang="cs-CZ" sz="1600" i="1" dirty="0" err="1">
                <a:latin typeface="Arial" panose="020B0604020202020204" pitchFamily="34" charset="0"/>
              </a:rPr>
              <a:t>že</a:t>
            </a:r>
            <a:r>
              <a:rPr lang="en-US" altLang="cs-CZ" sz="1600" i="1" dirty="0">
                <a:latin typeface="Arial" panose="020B0604020202020204" pitchFamily="34" charset="0"/>
              </a:rPr>
              <a:t> </a:t>
            </a:r>
            <a:r>
              <a:rPr lang="en-US" altLang="cs-CZ" sz="1600" i="1" dirty="0" err="1">
                <a:latin typeface="Arial" panose="020B0604020202020204" pitchFamily="34" charset="0"/>
              </a:rPr>
              <a:t>nabízené</a:t>
            </a:r>
            <a:r>
              <a:rPr lang="en-US" altLang="cs-CZ" sz="1600" i="1" dirty="0">
                <a:latin typeface="Arial" panose="020B0604020202020204" pitchFamily="34" charset="0"/>
              </a:rPr>
              <a:t> </a:t>
            </a:r>
            <a:r>
              <a:rPr lang="en-US" altLang="cs-CZ" sz="1600" i="1" dirty="0" err="1">
                <a:latin typeface="Arial" panose="020B0604020202020204" pitchFamily="34" charset="0"/>
              </a:rPr>
              <a:t>sýry</a:t>
            </a:r>
            <a:r>
              <a:rPr lang="en-US" altLang="cs-CZ" sz="1600" i="1" dirty="0">
                <a:latin typeface="Arial" panose="020B0604020202020204" pitchFamily="34" charset="0"/>
              </a:rPr>
              <a:t> </a:t>
            </a:r>
            <a:r>
              <a:rPr lang="en-US" altLang="cs-CZ" sz="1600" i="1" dirty="0" err="1">
                <a:latin typeface="Arial" panose="020B0604020202020204" pitchFamily="34" charset="0"/>
              </a:rPr>
              <a:t>nepocházejí</a:t>
            </a:r>
            <a:r>
              <a:rPr lang="en-US" altLang="cs-CZ" sz="1600" i="1" dirty="0">
                <a:latin typeface="Arial" panose="020B0604020202020204" pitchFamily="34" charset="0"/>
              </a:rPr>
              <a:t> z Francie</a:t>
            </a:r>
            <a:r>
              <a:rPr lang="cs-CZ" altLang="cs-CZ" sz="1600" i="1" dirty="0">
                <a:latin typeface="Arial" panose="020B0604020202020204" pitchFamily="34" charset="0"/>
              </a:rPr>
              <a:t>, však zákazníky neupozorní)</a:t>
            </a:r>
            <a:endParaRPr lang="cs-CZ" altLang="cs-CZ" sz="1800" i="1" dirty="0">
              <a:latin typeface="Arial" panose="020B0604020202020204" pitchFamily="34" charset="0"/>
            </a:endParaRPr>
          </a:p>
          <a:p>
            <a:pPr lvl="1" algn="just" eaLnBrk="1" hangingPunct="1">
              <a:buFont typeface="Wingdings" panose="05000000000000000000" pitchFamily="2" charset="2"/>
              <a:buChar char="§"/>
            </a:pPr>
            <a:r>
              <a:rPr lang="en-US" altLang="cs-CZ" sz="1600" i="1" dirty="0" err="1">
                <a:latin typeface="Arial" panose="020B0604020202020204" pitchFamily="34" charset="0"/>
              </a:rPr>
              <a:t>Výrobce</a:t>
            </a:r>
            <a:r>
              <a:rPr lang="en-US" altLang="cs-CZ" sz="1600" i="1" dirty="0">
                <a:latin typeface="Arial" panose="020B0604020202020204" pitchFamily="34" charset="0"/>
              </a:rPr>
              <a:t> </a:t>
            </a:r>
            <a:r>
              <a:rPr lang="en-US" altLang="cs-CZ" sz="1600" i="1" dirty="0" err="1">
                <a:latin typeface="Arial" panose="020B0604020202020204" pitchFamily="34" charset="0"/>
              </a:rPr>
              <a:t>čerpadel</a:t>
            </a:r>
            <a:r>
              <a:rPr lang="en-US" altLang="cs-CZ" sz="1600" i="1" dirty="0">
                <a:latin typeface="Arial" panose="020B0604020202020204" pitchFamily="34" charset="0"/>
              </a:rPr>
              <a:t> </a:t>
            </a:r>
            <a:r>
              <a:rPr lang="en-US" altLang="cs-CZ" sz="1600" i="1" dirty="0" err="1">
                <a:latin typeface="Arial" panose="020B0604020202020204" pitchFamily="34" charset="0"/>
              </a:rPr>
              <a:t>si</a:t>
            </a:r>
            <a:r>
              <a:rPr lang="en-US" altLang="cs-CZ" sz="1600" i="1" dirty="0">
                <a:latin typeface="Arial" panose="020B0604020202020204" pitchFamily="34" charset="0"/>
              </a:rPr>
              <a:t> </a:t>
            </a:r>
            <a:r>
              <a:rPr lang="en-US" altLang="cs-CZ" sz="1600" i="1" dirty="0" err="1">
                <a:latin typeface="Arial" panose="020B0604020202020204" pitchFamily="34" charset="0"/>
              </a:rPr>
              <a:t>zaregistruje</a:t>
            </a:r>
            <a:r>
              <a:rPr lang="en-US" altLang="cs-CZ" sz="1600" i="1" dirty="0">
                <a:latin typeface="Arial" panose="020B0604020202020204" pitchFamily="34" charset="0"/>
              </a:rPr>
              <a:t> </a:t>
            </a:r>
            <a:r>
              <a:rPr lang="en-US" altLang="cs-CZ" sz="1600" i="1" dirty="0" err="1">
                <a:latin typeface="Arial" panose="020B0604020202020204" pitchFamily="34" charset="0"/>
              </a:rPr>
              <a:t>doménové</a:t>
            </a:r>
            <a:r>
              <a:rPr lang="en-US" altLang="cs-CZ" sz="1600" i="1" dirty="0">
                <a:latin typeface="Arial" panose="020B0604020202020204" pitchFamily="34" charset="0"/>
              </a:rPr>
              <a:t> </a:t>
            </a:r>
            <a:r>
              <a:rPr lang="en-US" altLang="cs-CZ" sz="1600" i="1" dirty="0" err="1">
                <a:latin typeface="Arial" panose="020B0604020202020204" pitchFamily="34" charset="0"/>
              </a:rPr>
              <a:t>jméno</a:t>
            </a:r>
            <a:r>
              <a:rPr lang="en-US" altLang="cs-CZ" sz="1600" i="1" dirty="0">
                <a:latin typeface="Arial" panose="020B0604020202020204" pitchFamily="34" charset="0"/>
              </a:rPr>
              <a:t> „iso9000.cz“ a </a:t>
            </a:r>
            <a:r>
              <a:rPr lang="en-US" altLang="cs-CZ" sz="1600" i="1" dirty="0" err="1">
                <a:latin typeface="Arial" panose="020B0604020202020204" pitchFamily="34" charset="0"/>
              </a:rPr>
              <a:t>na</a:t>
            </a:r>
            <a:r>
              <a:rPr lang="en-US" altLang="cs-CZ" sz="1600" i="1" dirty="0">
                <a:latin typeface="Arial" panose="020B0604020202020204" pitchFamily="34" charset="0"/>
              </a:rPr>
              <a:t> </a:t>
            </a:r>
            <a:r>
              <a:rPr lang="en-US" altLang="cs-CZ" sz="1600" i="1" dirty="0" err="1">
                <a:latin typeface="Arial" panose="020B0604020202020204" pitchFamily="34" charset="0"/>
              </a:rPr>
              <a:t>adrese</a:t>
            </a:r>
            <a:r>
              <a:rPr lang="en-US" altLang="cs-CZ" sz="1600" i="1" dirty="0">
                <a:latin typeface="Arial" panose="020B0604020202020204" pitchFamily="34" charset="0"/>
              </a:rPr>
              <a:t> „obchod.iso9000.cz“ </a:t>
            </a:r>
            <a:r>
              <a:rPr lang="en-US" altLang="cs-CZ" sz="1600" i="1" dirty="0" err="1">
                <a:latin typeface="Arial" panose="020B0604020202020204" pitchFamily="34" charset="0"/>
              </a:rPr>
              <a:t>bude</a:t>
            </a:r>
            <a:r>
              <a:rPr lang="en-US" altLang="cs-CZ" sz="1600" i="1" dirty="0">
                <a:latin typeface="Arial" panose="020B0604020202020204" pitchFamily="34" charset="0"/>
              </a:rPr>
              <a:t> </a:t>
            </a:r>
            <a:r>
              <a:rPr lang="en-US" altLang="cs-CZ" sz="1600" i="1" dirty="0" err="1">
                <a:latin typeface="Arial" panose="020B0604020202020204" pitchFamily="34" charset="0"/>
              </a:rPr>
              <a:t>provozovat</a:t>
            </a:r>
            <a:r>
              <a:rPr lang="en-US" altLang="cs-CZ" sz="1600" i="1" dirty="0">
                <a:latin typeface="Arial" panose="020B0604020202020204" pitchFamily="34" charset="0"/>
              </a:rPr>
              <a:t> on-line </a:t>
            </a:r>
            <a:r>
              <a:rPr lang="en-US" altLang="cs-CZ" sz="1600" i="1" dirty="0" err="1">
                <a:latin typeface="Arial" panose="020B0604020202020204" pitchFamily="34" charset="0"/>
              </a:rPr>
              <a:t>obchod</a:t>
            </a:r>
            <a:r>
              <a:rPr lang="en-US" altLang="cs-CZ" sz="1600" i="1" dirty="0">
                <a:latin typeface="Arial" panose="020B0604020202020204" pitchFamily="34" charset="0"/>
              </a:rPr>
              <a:t> se </a:t>
            </a:r>
            <a:r>
              <a:rPr lang="en-US" altLang="cs-CZ" sz="1600" i="1" dirty="0" err="1">
                <a:latin typeface="Arial" panose="020B0604020202020204" pitchFamily="34" charset="0"/>
              </a:rPr>
              <a:t>svými</a:t>
            </a:r>
            <a:r>
              <a:rPr lang="en-US" altLang="cs-CZ" sz="1600" i="1" dirty="0">
                <a:latin typeface="Arial" panose="020B0604020202020204" pitchFamily="34" charset="0"/>
              </a:rPr>
              <a:t> </a:t>
            </a:r>
            <a:r>
              <a:rPr lang="en-US" altLang="cs-CZ" sz="1600" i="1" dirty="0" err="1">
                <a:latin typeface="Arial" panose="020B0604020202020204" pitchFamily="34" charset="0"/>
              </a:rPr>
              <a:t>výrobky</a:t>
            </a:r>
            <a:r>
              <a:rPr lang="cs-CZ" altLang="cs-CZ" sz="1600" i="1" dirty="0">
                <a:latin typeface="Arial" panose="020B0604020202020204" pitchFamily="34" charset="0"/>
              </a:rPr>
              <a:t>. </a:t>
            </a:r>
            <a:r>
              <a:rPr lang="en-US" altLang="cs-CZ" sz="1600" i="1" dirty="0" err="1">
                <a:latin typeface="Arial" panose="020B0604020202020204" pitchFamily="34" charset="0"/>
              </a:rPr>
              <a:t>Tím</a:t>
            </a:r>
            <a:r>
              <a:rPr lang="en-US" altLang="cs-CZ" sz="1600" i="1" dirty="0">
                <a:latin typeface="Arial" panose="020B0604020202020204" pitchFamily="34" charset="0"/>
              </a:rPr>
              <a:t> </a:t>
            </a:r>
            <a:r>
              <a:rPr lang="en-US" altLang="cs-CZ" sz="1600" i="1" dirty="0" err="1">
                <a:latin typeface="Arial" panose="020B0604020202020204" pitchFamily="34" charset="0"/>
              </a:rPr>
              <a:t>vyvolá</a:t>
            </a:r>
            <a:r>
              <a:rPr lang="en-US" altLang="cs-CZ" sz="1600" i="1" dirty="0">
                <a:latin typeface="Arial" panose="020B0604020202020204" pitchFamily="34" charset="0"/>
              </a:rPr>
              <a:t> </a:t>
            </a:r>
            <a:r>
              <a:rPr lang="en-US" altLang="cs-CZ" sz="1600" i="1" dirty="0" err="1">
                <a:latin typeface="Arial" panose="020B0604020202020204" pitchFamily="34" charset="0"/>
              </a:rPr>
              <a:t>dojem</a:t>
            </a:r>
            <a:r>
              <a:rPr lang="en-US" altLang="cs-CZ" sz="1600" i="1" dirty="0">
                <a:latin typeface="Arial" panose="020B0604020202020204" pitchFamily="34" charset="0"/>
              </a:rPr>
              <a:t>, </a:t>
            </a:r>
            <a:r>
              <a:rPr lang="en-US" altLang="cs-CZ" sz="1600" i="1" dirty="0" err="1">
                <a:latin typeface="Arial" panose="020B0604020202020204" pitchFamily="34" charset="0"/>
              </a:rPr>
              <a:t>že</a:t>
            </a:r>
            <a:r>
              <a:rPr lang="en-US" altLang="cs-CZ" sz="1600" i="1" dirty="0">
                <a:latin typeface="Arial" panose="020B0604020202020204" pitchFamily="34" charset="0"/>
              </a:rPr>
              <a:t> </a:t>
            </a:r>
            <a:r>
              <a:rPr lang="en-US" altLang="cs-CZ" sz="1600" i="1" dirty="0" err="1">
                <a:latin typeface="Arial" panose="020B0604020202020204" pitchFamily="34" charset="0"/>
              </a:rPr>
              <a:t>výrobky</a:t>
            </a:r>
            <a:r>
              <a:rPr lang="en-US" altLang="cs-CZ" sz="1600" i="1" dirty="0">
                <a:latin typeface="Arial" panose="020B0604020202020204" pitchFamily="34" charset="0"/>
              </a:rPr>
              <a:t> </a:t>
            </a:r>
            <a:r>
              <a:rPr lang="en-US" altLang="cs-CZ" sz="1600" i="1" dirty="0" err="1">
                <a:latin typeface="Arial" panose="020B0604020202020204" pitchFamily="34" charset="0"/>
              </a:rPr>
              <a:t>nabízené</a:t>
            </a:r>
            <a:r>
              <a:rPr lang="en-US" altLang="cs-CZ" sz="1600" i="1" dirty="0">
                <a:latin typeface="Arial" panose="020B0604020202020204" pitchFamily="34" charset="0"/>
              </a:rPr>
              <a:t> </a:t>
            </a:r>
            <a:r>
              <a:rPr lang="en-US" altLang="cs-CZ" sz="1600" i="1" dirty="0" err="1">
                <a:latin typeface="Arial" panose="020B0604020202020204" pitchFamily="34" charset="0"/>
              </a:rPr>
              <a:t>na</a:t>
            </a:r>
            <a:r>
              <a:rPr lang="en-US" altLang="cs-CZ" sz="1600" i="1" dirty="0">
                <a:latin typeface="Arial" panose="020B0604020202020204" pitchFamily="34" charset="0"/>
              </a:rPr>
              <a:t> </a:t>
            </a:r>
            <a:r>
              <a:rPr lang="en-US" altLang="cs-CZ" sz="1600" i="1" dirty="0" err="1">
                <a:latin typeface="Arial" panose="020B0604020202020204" pitchFamily="34" charset="0"/>
              </a:rPr>
              <a:t>prezentaci</a:t>
            </a:r>
            <a:r>
              <a:rPr lang="en-US" altLang="cs-CZ" sz="1600" i="1" dirty="0">
                <a:latin typeface="Arial" panose="020B0604020202020204" pitchFamily="34" charset="0"/>
              </a:rPr>
              <a:t> s </a:t>
            </a:r>
            <a:r>
              <a:rPr lang="en-US" altLang="cs-CZ" sz="1600" i="1" dirty="0" err="1">
                <a:latin typeface="Arial" panose="020B0604020202020204" pitchFamily="34" charset="0"/>
              </a:rPr>
              <a:t>touto</a:t>
            </a:r>
            <a:r>
              <a:rPr lang="en-US" altLang="cs-CZ" sz="1600" i="1" dirty="0">
                <a:latin typeface="Arial" panose="020B0604020202020204" pitchFamily="34" charset="0"/>
              </a:rPr>
              <a:t> </a:t>
            </a:r>
            <a:r>
              <a:rPr lang="en-US" altLang="cs-CZ" sz="1600" i="1" dirty="0" err="1">
                <a:latin typeface="Arial" panose="020B0604020202020204" pitchFamily="34" charset="0"/>
              </a:rPr>
              <a:t>adresou</a:t>
            </a:r>
            <a:r>
              <a:rPr lang="en-US" altLang="cs-CZ" sz="1600" i="1" dirty="0">
                <a:latin typeface="Arial" panose="020B0604020202020204" pitchFamily="34" charset="0"/>
              </a:rPr>
              <a:t> </a:t>
            </a:r>
            <a:r>
              <a:rPr lang="en-US" altLang="cs-CZ" sz="1600" i="1" dirty="0" err="1">
                <a:latin typeface="Arial" panose="020B0604020202020204" pitchFamily="34" charset="0"/>
              </a:rPr>
              <a:t>mají</a:t>
            </a:r>
            <a:r>
              <a:rPr lang="en-US" altLang="cs-CZ" sz="1600" i="1" dirty="0">
                <a:latin typeface="Arial" panose="020B0604020202020204" pitchFamily="34" charset="0"/>
              </a:rPr>
              <a:t> </a:t>
            </a:r>
            <a:r>
              <a:rPr lang="en-US" altLang="cs-CZ" sz="1600" i="1" dirty="0" err="1">
                <a:latin typeface="Arial" panose="020B0604020202020204" pitchFamily="34" charset="0"/>
              </a:rPr>
              <a:t>příslušné</a:t>
            </a:r>
            <a:r>
              <a:rPr lang="en-US" altLang="cs-CZ" sz="1600" i="1" dirty="0">
                <a:latin typeface="Arial" panose="020B0604020202020204" pitchFamily="34" charset="0"/>
              </a:rPr>
              <a:t> </a:t>
            </a:r>
            <a:r>
              <a:rPr lang="en-US" altLang="cs-CZ" sz="1600" i="1" dirty="0" err="1">
                <a:latin typeface="Arial" panose="020B0604020202020204" pitchFamily="34" charset="0"/>
              </a:rPr>
              <a:t>certifikáty</a:t>
            </a:r>
            <a:endParaRPr lang="cs-CZ" altLang="cs-CZ" sz="1600" i="1" dirty="0">
              <a:latin typeface="Arial" panose="020B0604020202020204" pitchFamily="34" charset="0"/>
            </a:endParaRPr>
          </a:p>
          <a:p>
            <a:pPr algn="just" eaLnBrk="1" hangingPunct="1">
              <a:buClr>
                <a:schemeClr val="tx1"/>
              </a:buClr>
              <a:buFont typeface="Wingdings" panose="05000000000000000000" pitchFamily="2" charset="2"/>
              <a:buChar char="§"/>
            </a:pPr>
            <a:r>
              <a:rPr lang="cs-CZ" altLang="cs-CZ" sz="2000" dirty="0">
                <a:latin typeface="Arial" panose="020B0604020202020204" pitchFamily="34" charset="0"/>
              </a:rPr>
              <a:t>Obchodní praktiky těžící z pocitu vděčnosti, soucitu, strachu, záliby ve hře</a:t>
            </a:r>
          </a:p>
          <a:p>
            <a:pPr lvl="1" algn="just" eaLnBrk="1" hangingPunct="1">
              <a:buFont typeface="Wingdings" panose="05000000000000000000" pitchFamily="2" charset="2"/>
              <a:buChar char="§"/>
            </a:pPr>
            <a:r>
              <a:rPr lang="cs-CZ" altLang="cs-CZ" sz="1600" i="1" dirty="0">
                <a:latin typeface="Arial" panose="020B0604020202020204" pitchFamily="34" charset="0"/>
              </a:rPr>
              <a:t>O</a:t>
            </a:r>
            <a:r>
              <a:rPr lang="en-US" altLang="cs-CZ" sz="1600" i="1" dirty="0" err="1">
                <a:latin typeface="Arial" panose="020B0604020202020204" pitchFamily="34" charset="0"/>
              </a:rPr>
              <a:t>bchodník</a:t>
            </a:r>
            <a:r>
              <a:rPr lang="en-US" altLang="cs-CZ" sz="1600" i="1" dirty="0">
                <a:latin typeface="Arial" panose="020B0604020202020204" pitchFamily="34" charset="0"/>
              </a:rPr>
              <a:t> s </a:t>
            </a:r>
            <a:r>
              <a:rPr lang="en-US" altLang="cs-CZ" sz="1600" i="1" dirty="0" err="1">
                <a:latin typeface="Arial" panose="020B0604020202020204" pitchFamily="34" charset="0"/>
              </a:rPr>
              <a:t>oděvy</a:t>
            </a:r>
            <a:r>
              <a:rPr lang="en-US" altLang="cs-CZ" sz="1600" i="1" dirty="0">
                <a:latin typeface="Arial" panose="020B0604020202020204" pitchFamily="34" charset="0"/>
              </a:rPr>
              <a:t> </a:t>
            </a:r>
            <a:r>
              <a:rPr lang="en-US" altLang="cs-CZ" sz="1600" i="1" dirty="0" err="1">
                <a:latin typeface="Arial" panose="020B0604020202020204" pitchFamily="34" charset="0"/>
              </a:rPr>
              <a:t>umístí</a:t>
            </a:r>
            <a:r>
              <a:rPr lang="en-US" altLang="cs-CZ" sz="1600" i="1" dirty="0">
                <a:latin typeface="Arial" panose="020B0604020202020204" pitchFamily="34" charset="0"/>
              </a:rPr>
              <a:t> </a:t>
            </a:r>
            <a:r>
              <a:rPr lang="en-US" altLang="cs-CZ" sz="1600" i="1" dirty="0" err="1">
                <a:latin typeface="Arial" panose="020B0604020202020204" pitchFamily="34" charset="0"/>
              </a:rPr>
              <a:t>svoji</a:t>
            </a:r>
            <a:r>
              <a:rPr lang="en-US" altLang="cs-CZ" sz="1600" i="1" dirty="0">
                <a:latin typeface="Arial" panose="020B0604020202020204" pitchFamily="34" charset="0"/>
              </a:rPr>
              <a:t> </a:t>
            </a:r>
            <a:r>
              <a:rPr lang="en-US" altLang="cs-CZ" sz="1600" i="1" dirty="0" err="1">
                <a:latin typeface="Arial" panose="020B0604020202020204" pitchFamily="34" charset="0"/>
              </a:rPr>
              <a:t>komerční</a:t>
            </a:r>
            <a:r>
              <a:rPr lang="en-US" altLang="cs-CZ" sz="1600" i="1" dirty="0">
                <a:latin typeface="Arial" panose="020B0604020202020204" pitchFamily="34" charset="0"/>
              </a:rPr>
              <a:t> </a:t>
            </a:r>
            <a:r>
              <a:rPr lang="en-US" altLang="cs-CZ" sz="1600" i="1" dirty="0" err="1">
                <a:latin typeface="Arial" panose="020B0604020202020204" pitchFamily="34" charset="0"/>
              </a:rPr>
              <a:t>prezentaci</a:t>
            </a:r>
            <a:r>
              <a:rPr lang="en-US" altLang="cs-CZ" sz="1600" i="1" dirty="0">
                <a:latin typeface="Arial" panose="020B0604020202020204" pitchFamily="34" charset="0"/>
              </a:rPr>
              <a:t> </a:t>
            </a:r>
            <a:r>
              <a:rPr lang="cs-CZ" altLang="cs-CZ" sz="1600" i="1" dirty="0">
                <a:latin typeface="Arial" panose="020B0604020202020204" pitchFamily="34" charset="0"/>
              </a:rPr>
              <a:t>pod</a:t>
            </a:r>
            <a:r>
              <a:rPr lang="en-US" altLang="cs-CZ" sz="1600" i="1" dirty="0">
                <a:latin typeface="Arial" panose="020B0604020202020204" pitchFamily="34" charset="0"/>
              </a:rPr>
              <a:t> </a:t>
            </a:r>
            <a:r>
              <a:rPr lang="en-US" altLang="cs-CZ" sz="1600" i="1" dirty="0" err="1">
                <a:latin typeface="Arial" panose="020B0604020202020204" pitchFamily="34" charset="0"/>
              </a:rPr>
              <a:t>doménovým</a:t>
            </a:r>
            <a:r>
              <a:rPr lang="en-US" altLang="cs-CZ" sz="1600" i="1" dirty="0">
                <a:latin typeface="Arial" panose="020B0604020202020204" pitchFamily="34" charset="0"/>
              </a:rPr>
              <a:t> </a:t>
            </a:r>
            <a:r>
              <a:rPr lang="en-US" altLang="cs-CZ" sz="1600" i="1" dirty="0" err="1">
                <a:latin typeface="Arial" panose="020B0604020202020204" pitchFamily="34" charset="0"/>
              </a:rPr>
              <a:t>jménem</a:t>
            </a:r>
            <a:r>
              <a:rPr lang="en-US" altLang="cs-CZ" sz="1600" i="1" dirty="0">
                <a:latin typeface="Arial" panose="020B0604020202020204" pitchFamily="34" charset="0"/>
              </a:rPr>
              <a:t> „www.pomozte-trpicim-detem.cz“</a:t>
            </a:r>
            <a:endParaRPr lang="cs-CZ" altLang="ja-JP" sz="1800" i="1" dirty="0">
              <a:latin typeface="Arial" panose="020B0604020202020204" pitchFamily="34" charset="0"/>
            </a:endParaRPr>
          </a:p>
          <a:p>
            <a:pPr algn="just" eaLnBrk="1" hangingPunct="1">
              <a:buClr>
                <a:schemeClr val="tx1"/>
              </a:buClr>
              <a:buFont typeface="Wingdings" panose="05000000000000000000" pitchFamily="2" charset="2"/>
              <a:buChar char="§"/>
            </a:pPr>
            <a:r>
              <a:rPr lang="cs-CZ" altLang="cs-CZ" sz="2000" i="1" dirty="0">
                <a:latin typeface="Arial" panose="020B0604020202020204" pitchFamily="34" charset="0"/>
              </a:rPr>
              <a:t>V</a:t>
            </a:r>
            <a:r>
              <a:rPr lang="en-US" altLang="cs-CZ" sz="2000" i="1" dirty="0" err="1">
                <a:latin typeface="Arial" panose="020B0604020202020204" pitchFamily="34" charset="0"/>
              </a:rPr>
              <a:t>yvolání</a:t>
            </a:r>
            <a:r>
              <a:rPr lang="en-US" altLang="cs-CZ" sz="2000" i="1" dirty="0">
                <a:latin typeface="Arial" panose="020B0604020202020204" pitchFamily="34" charset="0"/>
              </a:rPr>
              <a:t> </a:t>
            </a:r>
            <a:r>
              <a:rPr lang="en-US" altLang="cs-CZ" sz="2000" i="1" dirty="0" err="1">
                <a:latin typeface="Arial" panose="020B0604020202020204" pitchFamily="34" charset="0"/>
              </a:rPr>
              <a:t>nebezpečí</a:t>
            </a:r>
            <a:r>
              <a:rPr lang="en-US" altLang="cs-CZ" sz="2000" i="1" dirty="0">
                <a:latin typeface="Arial" panose="020B0604020202020204" pitchFamily="34" charset="0"/>
              </a:rPr>
              <a:t> </a:t>
            </a:r>
            <a:r>
              <a:rPr lang="en-US" altLang="cs-CZ" sz="2000" i="1" dirty="0" err="1">
                <a:latin typeface="Arial" panose="020B0604020202020204" pitchFamily="34" charset="0"/>
              </a:rPr>
              <a:t>záměny</a:t>
            </a:r>
            <a:r>
              <a:rPr lang="en-US" altLang="cs-CZ" sz="2000" i="1" dirty="0">
                <a:latin typeface="Arial" panose="020B0604020202020204" pitchFamily="34" charset="0"/>
              </a:rPr>
              <a:t> </a:t>
            </a:r>
            <a:endParaRPr lang="cs-CZ" altLang="cs-CZ" sz="2000" i="1" dirty="0">
              <a:latin typeface="Arial" panose="020B0604020202020204" pitchFamily="34" charset="0"/>
            </a:endParaRPr>
          </a:p>
          <a:p>
            <a:pPr lvl="1" algn="just" eaLnBrk="1" hangingPunct="1">
              <a:buFont typeface="Wingdings" panose="05000000000000000000" pitchFamily="2" charset="2"/>
              <a:buChar char="§"/>
            </a:pPr>
            <a:r>
              <a:rPr lang="cs-CZ" altLang="cs-CZ" sz="1600" i="1" dirty="0">
                <a:latin typeface="Arial" panose="020B0604020202020204" pitchFamily="34" charset="0"/>
              </a:rPr>
              <a:t>Asijský trhovec si zaregistruje doménové jméno „adibas.cz</a:t>
            </a:r>
            <a:r>
              <a:rPr lang="ja-JP" altLang="cs-CZ" sz="1600" i="1" dirty="0">
                <a:latin typeface="Arial" panose="020B0604020202020204" pitchFamily="34" charset="0"/>
              </a:rPr>
              <a:t>“</a:t>
            </a:r>
            <a:r>
              <a:rPr lang="cs-CZ" altLang="ja-JP" sz="1600" i="1" dirty="0">
                <a:latin typeface="Arial" panose="020B0604020202020204" pitchFamily="34" charset="0"/>
              </a:rPr>
              <a:t> a na adrese „www.adibas.cz</a:t>
            </a:r>
            <a:r>
              <a:rPr lang="ja-JP" altLang="cs-CZ" sz="1600" i="1" dirty="0">
                <a:latin typeface="Arial" panose="020B0604020202020204" pitchFamily="34" charset="0"/>
              </a:rPr>
              <a:t>“</a:t>
            </a:r>
            <a:r>
              <a:rPr lang="cs-CZ" altLang="ja-JP" sz="1600" i="1" dirty="0">
                <a:latin typeface="Arial" panose="020B0604020202020204" pitchFamily="34" charset="0"/>
              </a:rPr>
              <a:t> bude nabízet na dobírku sportovní oděvy a obuv jiného výrobce.</a:t>
            </a:r>
          </a:p>
          <a:p>
            <a:pPr lvl="2" algn="just" eaLnBrk="1" hangingPunct="1">
              <a:lnSpc>
                <a:spcPct val="90000"/>
              </a:lnSpc>
              <a:buFontTx/>
              <a:buNone/>
            </a:pPr>
            <a:br>
              <a:rPr lang="cs-CZ" altLang="cs-CZ" sz="2000" dirty="0"/>
            </a:br>
            <a:endParaRPr lang="cs-CZ" altLang="cs-CZ" sz="2000" dirty="0">
              <a:solidFill>
                <a:schemeClr val="accent1"/>
              </a:solidFill>
            </a:endParaRPr>
          </a:p>
        </p:txBody>
      </p:sp>
      <p:sp>
        <p:nvSpPr>
          <p:cNvPr id="2" name="Nadpis 1"/>
          <p:cNvSpPr>
            <a:spLocks noGrp="1"/>
          </p:cNvSpPr>
          <p:nvPr>
            <p:ph type="title"/>
          </p:nvPr>
        </p:nvSpPr>
        <p:spPr>
          <a:xfrm>
            <a:off x="1410168" y="619977"/>
            <a:ext cx="7211043" cy="1045453"/>
          </a:xfrm>
        </p:spPr>
        <p:txBody>
          <a:bodyPr>
            <a:normAutofit fontScale="90000"/>
          </a:bodyPr>
          <a:lstStyle/>
          <a:p>
            <a:r>
              <a:rPr lang="pt-BR" altLang="cs-CZ" sz="2903" dirty="0">
                <a:latin typeface="Arial" panose="020B0604020202020204" pitchFamily="34" charset="0"/>
              </a:rPr>
              <a:t>Registrace a užívání doménových jmen a nekalá soutěž</a:t>
            </a:r>
            <a:r>
              <a:rPr lang="cs-CZ" altLang="cs-CZ" sz="2903" dirty="0">
                <a:latin typeface="Arial" panose="020B0604020202020204" pitchFamily="34" charset="0"/>
              </a:rPr>
              <a:t> - praxe</a:t>
            </a:r>
            <a:br>
              <a:rPr lang="cs-CZ" altLang="cs-CZ" sz="2903" dirty="0">
                <a:latin typeface="Arial" panose="020B0604020202020204" pitchFamily="34" charset="0"/>
              </a:rPr>
            </a:br>
            <a:endParaRPr lang="cs-CZ" dirty="0"/>
          </a:p>
        </p:txBody>
      </p:sp>
      <p:sp>
        <p:nvSpPr>
          <p:cNvPr id="6" name="Rectangle 1032">
            <a:extLst>
              <a:ext uri="{FF2B5EF4-FFF2-40B4-BE49-F238E27FC236}">
                <a16:creationId xmlns:a16="http://schemas.microsoft.com/office/drawing/2014/main" id="{1AC0F911-235A-944D-83FA-980797FE0CEE}"/>
              </a:ext>
            </a:extLst>
          </p:cNvPr>
          <p:cNvSpPr>
            <a:spLocks noChangeArrowheads="1"/>
          </p:cNvSpPr>
          <p:nvPr/>
        </p:nvSpPr>
        <p:spPr bwMode="auto">
          <a:xfrm>
            <a:off x="1572706" y="6338895"/>
            <a:ext cx="7391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rgbClr val="9999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eaLnBrk="1" hangingPunct="1">
              <a:spcBef>
                <a:spcPct val="0"/>
              </a:spcBef>
              <a:buClrTx/>
              <a:buSzTx/>
              <a:buFontTx/>
              <a:buNone/>
            </a:pPr>
            <a:r>
              <a:rPr lang="cs-CZ" altLang="cs-CZ" sz="1400" b="1" u="sng" dirty="0">
                <a:solidFill>
                  <a:srgbClr val="800080"/>
                </a:solidFill>
                <a:effectLst>
                  <a:outerShdw blurRad="38100" dist="38100" dir="2700000" algn="tl">
                    <a:srgbClr val="000000"/>
                  </a:outerShdw>
                </a:effectLst>
                <a:latin typeface="+mn-lt"/>
                <a:hlinkClick r:id="" action="ppaction://noaction"/>
              </a:rPr>
              <a:t>[1]</a:t>
            </a:r>
            <a:r>
              <a:rPr lang="cs-CZ" altLang="cs-CZ" sz="1400" b="1" dirty="0">
                <a:solidFill>
                  <a:schemeClr val="tx2"/>
                </a:solidFill>
                <a:effectLst>
                  <a:outerShdw blurRad="38100" dist="38100" dir="2700000" algn="tl">
                    <a:srgbClr val="000000"/>
                  </a:outerShdw>
                </a:effectLst>
                <a:latin typeface="+mn-lt"/>
              </a:rPr>
              <a:t> Příklady: viz </a:t>
            </a:r>
            <a:r>
              <a:rPr lang="cs-CZ" altLang="cs-CZ" sz="1400" b="1" dirty="0" err="1">
                <a:solidFill>
                  <a:schemeClr val="tx2"/>
                </a:solidFill>
                <a:effectLst>
                  <a:outerShdw blurRad="38100" dist="38100" dir="2700000" algn="tl">
                    <a:srgbClr val="000000"/>
                  </a:outerShdw>
                </a:effectLst>
                <a:latin typeface="+mn-lt"/>
              </a:rPr>
              <a:t>Polčák</a:t>
            </a:r>
            <a:r>
              <a:rPr lang="cs-CZ" altLang="cs-CZ" sz="1400" b="1" dirty="0">
                <a:solidFill>
                  <a:schemeClr val="tx2"/>
                </a:solidFill>
                <a:effectLst>
                  <a:outerShdw blurRad="38100" dist="38100" dir="2700000" algn="tl">
                    <a:srgbClr val="000000"/>
                  </a:outerShdw>
                </a:effectLst>
                <a:latin typeface="+mn-lt"/>
              </a:rPr>
              <a:t>, R., </a:t>
            </a:r>
            <a:r>
              <a:rPr lang="cs-CZ" altLang="cs-CZ" sz="1400" dirty="0">
                <a:solidFill>
                  <a:srgbClr val="000066"/>
                </a:solidFill>
                <a:effectLst>
                  <a:outerShdw blurRad="38100" dist="38100" dir="2700000" algn="tl">
                    <a:srgbClr val="000000"/>
                  </a:outerShdw>
                </a:effectLst>
                <a:latin typeface="+mn-lt"/>
                <a:hlinkClick r:id="rId3"/>
              </a:rPr>
              <a:t>Domény a právo proti nekalé soutěži</a:t>
            </a:r>
            <a:r>
              <a:rPr lang="cs-CZ" altLang="cs-CZ" sz="1400" dirty="0">
                <a:solidFill>
                  <a:srgbClr val="000066"/>
                </a:solidFill>
                <a:effectLst>
                  <a:outerShdw blurRad="38100" dist="38100" dir="2700000" algn="tl">
                    <a:srgbClr val="000000"/>
                  </a:outerShdw>
                </a:effectLst>
                <a:latin typeface="+mn-lt"/>
              </a:rPr>
              <a:t>, </a:t>
            </a:r>
            <a:r>
              <a:rPr lang="cs-CZ" altLang="cs-CZ" sz="1400" dirty="0">
                <a:solidFill>
                  <a:schemeClr val="tx2"/>
                </a:solidFill>
                <a:effectLst>
                  <a:outerShdw blurRad="38100" dist="38100" dir="2700000" algn="tl">
                    <a:srgbClr val="000000"/>
                  </a:outerShdw>
                </a:effectLst>
                <a:latin typeface="+mn-lt"/>
              </a:rPr>
              <a:t>Server </a:t>
            </a:r>
            <a:r>
              <a:rPr lang="cs-CZ" altLang="cs-CZ" sz="1400" dirty="0">
                <a:solidFill>
                  <a:schemeClr val="tx2"/>
                </a:solidFill>
                <a:effectLst>
                  <a:outerShdw blurRad="38100" dist="38100" dir="2700000" algn="tl">
                    <a:srgbClr val="000000"/>
                  </a:outerShdw>
                </a:effectLst>
                <a:latin typeface="+mn-lt"/>
                <a:hlinkClick r:id="rId4"/>
              </a:rPr>
              <a:t>www.ITPravo.cz</a:t>
            </a:r>
            <a:r>
              <a:rPr lang="cs-CZ" altLang="cs-CZ" sz="1400" dirty="0">
                <a:solidFill>
                  <a:schemeClr val="tx2"/>
                </a:solidFill>
                <a:effectLst>
                  <a:outerShdw blurRad="38100" dist="38100" dir="2700000" algn="tl">
                    <a:srgbClr val="000000"/>
                  </a:outerShdw>
                </a:effectLst>
                <a:latin typeface="+mn-lt"/>
              </a:rPr>
              <a:t> </a:t>
            </a:r>
            <a:br>
              <a:rPr lang="cs-CZ" altLang="cs-CZ" sz="1400" dirty="0">
                <a:solidFill>
                  <a:schemeClr val="tx2"/>
                </a:solidFill>
                <a:effectLst>
                  <a:outerShdw blurRad="38100" dist="38100" dir="2700000" algn="tl">
                    <a:srgbClr val="000000"/>
                  </a:outerShdw>
                </a:effectLst>
                <a:latin typeface="+mn-lt"/>
              </a:rPr>
            </a:br>
            <a:endParaRPr lang="cs-CZ" altLang="cs-CZ" sz="1400" dirty="0">
              <a:solidFill>
                <a:schemeClr val="tx2"/>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708905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19</a:t>
            </a:fld>
            <a:endParaRPr lang="cs-CZ" altLang="cs-CZ" sz="1400"/>
          </a:p>
        </p:txBody>
      </p:sp>
      <p:sp>
        <p:nvSpPr>
          <p:cNvPr id="21507" name="Rectangle 2"/>
          <p:cNvSpPr>
            <a:spLocks noGrp="1" noChangeArrowheads="1"/>
          </p:cNvSpPr>
          <p:nvPr>
            <p:ph type="body" sz="half" idx="2"/>
          </p:nvPr>
        </p:nvSpPr>
        <p:spPr>
          <a:xfrm>
            <a:off x="1293556" y="1189951"/>
            <a:ext cx="9156249" cy="4913431"/>
          </a:xfrm>
        </p:spPr>
        <p:txBody>
          <a:bodyPr>
            <a:normAutofit lnSpcReduction="10000"/>
          </a:bodyPr>
          <a:lstStyle/>
          <a:p>
            <a:pPr marL="518465" indent="-311079">
              <a:lnSpc>
                <a:spcPct val="90000"/>
              </a:lnSpc>
              <a:buFont typeface="Wingdings" panose="05000000000000000000" pitchFamily="2" charset="2"/>
              <a:buChar char="§"/>
            </a:pPr>
            <a:endParaRPr lang="cs-CZ" altLang="cs-CZ" sz="2177" dirty="0">
              <a:solidFill>
                <a:schemeClr val="accent2">
                  <a:lumMod val="75000"/>
                </a:schemeClr>
              </a:solidFill>
              <a:latin typeface="Verdana" panose="020B0604030504040204" pitchFamily="34" charset="0"/>
              <a:ea typeface="Verdana" panose="020B0604030504040204" pitchFamily="34" charset="0"/>
            </a:endParaRPr>
          </a:p>
          <a:p>
            <a:pPr marL="518465" indent="-311079">
              <a:lnSpc>
                <a:spcPct val="90000"/>
              </a:lnSpc>
              <a:buFont typeface="Wingdings" panose="05000000000000000000" pitchFamily="2" charset="2"/>
              <a:buChar char="§"/>
            </a:pPr>
            <a:r>
              <a:rPr lang="cs-CZ" altLang="cs-CZ" sz="2177" dirty="0">
                <a:solidFill>
                  <a:schemeClr val="accent2">
                    <a:lumMod val="75000"/>
                  </a:schemeClr>
                </a:solidFill>
                <a:latin typeface="Verdana" panose="020B0604030504040204" pitchFamily="34" charset="0"/>
                <a:ea typeface="Verdana" panose="020B0604030504040204" pitchFamily="34" charset="0"/>
              </a:rPr>
              <a:t>Problém nároku na převod registrace vzneseného v soudním řízení proti doménové autoritě musí být realizován ve prospěch jeho zákonnosti, tj. řešení je v oblasti konfliktu s:</a:t>
            </a:r>
          </a:p>
          <a:p>
            <a:pPr marL="518465" indent="-311079">
              <a:lnSpc>
                <a:spcPct val="90000"/>
              </a:lnSpc>
              <a:buFont typeface="Wingdings" panose="05000000000000000000" pitchFamily="2" charset="2"/>
              <a:buChar char="§"/>
            </a:pPr>
            <a:endParaRPr lang="cs-CZ" altLang="cs-CZ" sz="2177" dirty="0">
              <a:solidFill>
                <a:schemeClr val="accent2">
                  <a:lumMod val="75000"/>
                </a:schemeClr>
              </a:solidFill>
              <a:latin typeface="Verdana" panose="020B0604030504040204" pitchFamily="34" charset="0"/>
              <a:ea typeface="Verdana" panose="020B0604030504040204" pitchFamily="34" charset="0"/>
            </a:endParaRPr>
          </a:p>
          <a:p>
            <a:pPr lvl="2" algn="just" eaLnBrk="1" hangingPunct="1">
              <a:lnSpc>
                <a:spcPct val="90000"/>
              </a:lnSpc>
              <a:buFont typeface="Wingdings" panose="05000000000000000000" pitchFamily="2" charset="2"/>
              <a:buChar char="§"/>
            </a:pPr>
            <a:r>
              <a:rPr lang="cs-CZ" altLang="cs-CZ" sz="2177" dirty="0">
                <a:solidFill>
                  <a:schemeClr val="accent2">
                    <a:lumMod val="75000"/>
                  </a:schemeClr>
                </a:solidFill>
                <a:latin typeface="Verdana" panose="020B0604030504040204" pitchFamily="34" charset="0"/>
                <a:ea typeface="Verdana" panose="020B0604030504040204" pitchFamily="34" charset="0"/>
              </a:rPr>
              <a:t>ochrannou známkou, </a:t>
            </a:r>
          </a:p>
          <a:p>
            <a:pPr lvl="2" algn="just" eaLnBrk="1" hangingPunct="1">
              <a:lnSpc>
                <a:spcPct val="90000"/>
              </a:lnSpc>
              <a:buFont typeface="Wingdings" panose="05000000000000000000" pitchFamily="2" charset="2"/>
              <a:buChar char="§"/>
            </a:pPr>
            <a:r>
              <a:rPr lang="cs-CZ" altLang="cs-CZ" sz="2177" dirty="0">
                <a:solidFill>
                  <a:schemeClr val="accent2">
                    <a:lumMod val="75000"/>
                  </a:schemeClr>
                </a:solidFill>
                <a:latin typeface="Verdana" panose="020B0604030504040204" pitchFamily="34" charset="0"/>
                <a:ea typeface="Verdana" panose="020B0604030504040204" pitchFamily="34" charset="0"/>
              </a:rPr>
              <a:t>jménem fyzické osoby či firmou (obchodní korporace)</a:t>
            </a:r>
          </a:p>
          <a:p>
            <a:pPr lvl="2" algn="just" eaLnBrk="1" hangingPunct="1">
              <a:lnSpc>
                <a:spcPct val="90000"/>
              </a:lnSpc>
              <a:buFont typeface="Wingdings" panose="05000000000000000000" pitchFamily="2" charset="2"/>
              <a:buChar char="§"/>
            </a:pPr>
            <a:r>
              <a:rPr lang="cs-CZ" altLang="cs-CZ" sz="2177" dirty="0">
                <a:solidFill>
                  <a:schemeClr val="accent2">
                    <a:lumMod val="75000"/>
                  </a:schemeClr>
                </a:solidFill>
                <a:latin typeface="Verdana" panose="020B0604030504040204" pitchFamily="34" charset="0"/>
                <a:ea typeface="Verdana" panose="020B0604030504040204" pitchFamily="34" charset="0"/>
              </a:rPr>
              <a:t>označením původu a zeměpisných označení , v platném znění</a:t>
            </a:r>
          </a:p>
          <a:p>
            <a:pPr lvl="2" algn="just" eaLnBrk="1" hangingPunct="1">
              <a:lnSpc>
                <a:spcPct val="90000"/>
              </a:lnSpc>
              <a:buFont typeface="Wingdings" panose="05000000000000000000" pitchFamily="2" charset="2"/>
              <a:buChar char="§"/>
            </a:pPr>
            <a:r>
              <a:rPr lang="cs-CZ" altLang="cs-CZ" sz="2177" dirty="0">
                <a:solidFill>
                  <a:schemeClr val="accent2">
                    <a:lumMod val="75000"/>
                  </a:schemeClr>
                </a:solidFill>
                <a:latin typeface="Verdana" panose="020B0604030504040204" pitchFamily="34" charset="0"/>
                <a:ea typeface="Verdana" panose="020B0604030504040204" pitchFamily="34" charset="0"/>
              </a:rPr>
              <a:t>autorském dílem</a:t>
            </a:r>
          </a:p>
          <a:p>
            <a:pPr lvl="2" algn="just" eaLnBrk="1" hangingPunct="1">
              <a:lnSpc>
                <a:spcPct val="90000"/>
              </a:lnSpc>
              <a:buFont typeface="Wingdings" panose="05000000000000000000" pitchFamily="2" charset="2"/>
              <a:buChar char="§"/>
            </a:pPr>
            <a:r>
              <a:rPr lang="cs-CZ" altLang="cs-CZ" sz="2177" dirty="0">
                <a:solidFill>
                  <a:schemeClr val="accent2">
                    <a:lumMod val="75000"/>
                  </a:schemeClr>
                </a:solidFill>
                <a:latin typeface="Verdana" panose="020B0604030504040204" pitchFamily="34" charset="0"/>
                <a:ea typeface="Verdana" panose="020B0604030504040204" pitchFamily="34" charset="0"/>
              </a:rPr>
              <a:t>nekalou soutěží…</a:t>
            </a:r>
          </a:p>
          <a:p>
            <a:pPr marL="518465" indent="-311079">
              <a:lnSpc>
                <a:spcPct val="90000"/>
              </a:lnSpc>
              <a:buFont typeface="Wingdings" panose="05000000000000000000" pitchFamily="2" charset="2"/>
              <a:buChar char="§"/>
            </a:pPr>
            <a:endParaRPr lang="cs-CZ" altLang="cs-CZ" sz="2177" dirty="0">
              <a:solidFill>
                <a:schemeClr val="accent2">
                  <a:lumMod val="75000"/>
                </a:schemeClr>
              </a:solidFill>
              <a:latin typeface="Verdana" panose="020B0604030504040204" pitchFamily="34" charset="0"/>
              <a:ea typeface="Verdana" panose="020B0604030504040204" pitchFamily="34" charset="0"/>
            </a:endParaRPr>
          </a:p>
          <a:p>
            <a:pPr lvl="2" algn="just" eaLnBrk="1" hangingPunct="1">
              <a:lnSpc>
                <a:spcPct val="90000"/>
              </a:lnSpc>
              <a:buFontTx/>
              <a:buNone/>
            </a:pPr>
            <a:br>
              <a:rPr lang="cs-CZ" altLang="cs-CZ" sz="2177" dirty="0">
                <a:solidFill>
                  <a:schemeClr val="accent2">
                    <a:lumMod val="75000"/>
                  </a:schemeClr>
                </a:solidFill>
              </a:rPr>
            </a:br>
            <a:endParaRPr lang="cs-CZ" altLang="cs-CZ" sz="2177" dirty="0">
              <a:solidFill>
                <a:schemeClr val="accent2">
                  <a:lumMod val="75000"/>
                </a:schemeClr>
              </a:solidFill>
            </a:endParaRPr>
          </a:p>
        </p:txBody>
      </p:sp>
      <p:sp>
        <p:nvSpPr>
          <p:cNvPr id="2" name="Nadpis 1"/>
          <p:cNvSpPr>
            <a:spLocks noGrp="1"/>
          </p:cNvSpPr>
          <p:nvPr>
            <p:ph type="title"/>
          </p:nvPr>
        </p:nvSpPr>
        <p:spPr>
          <a:xfrm>
            <a:off x="1410168" y="619977"/>
            <a:ext cx="7211043" cy="1045453"/>
          </a:xfrm>
        </p:spPr>
        <p:txBody>
          <a:bodyPr>
            <a:normAutofit fontScale="90000"/>
          </a:bodyPr>
          <a:lstStyle/>
          <a:p>
            <a:r>
              <a:rPr lang="cs-CZ" altLang="cs-CZ" sz="2903" dirty="0">
                <a:latin typeface="Arial" panose="020B0604020202020204" pitchFamily="34" charset="0"/>
              </a:rPr>
              <a:t>Konflikt užívání doménového jména s právy k nehmotným statkům</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2428185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20</a:t>
            </a:fld>
            <a:endParaRPr lang="cs-CZ" altLang="cs-CZ" sz="1400"/>
          </a:p>
        </p:txBody>
      </p:sp>
      <p:sp>
        <p:nvSpPr>
          <p:cNvPr id="21507" name="Rectangle 2"/>
          <p:cNvSpPr>
            <a:spLocks noGrp="1" noChangeArrowheads="1"/>
          </p:cNvSpPr>
          <p:nvPr>
            <p:ph type="body" sz="half" idx="2"/>
          </p:nvPr>
        </p:nvSpPr>
        <p:spPr>
          <a:xfrm>
            <a:off x="1216160" y="1403228"/>
            <a:ext cx="9156249" cy="6511936"/>
          </a:xfrm>
        </p:spPr>
        <p:txBody>
          <a:bodyPr>
            <a:normAutofit lnSpcReduction="10000"/>
          </a:bodyPr>
          <a:lstStyle/>
          <a:p>
            <a:pPr marL="598417" indent="-311079">
              <a:lnSpc>
                <a:spcPct val="90000"/>
              </a:lnSpc>
              <a:buFont typeface="Wingdings" panose="05000000000000000000" pitchFamily="2" charset="2"/>
              <a:buChar char="§"/>
            </a:pPr>
            <a:r>
              <a:rPr lang="cs-CZ" altLang="cs-CZ" sz="1814" dirty="0">
                <a:latin typeface="Arial" panose="020B0604020202020204" pitchFamily="34" charset="0"/>
              </a:rPr>
              <a:t>Vzhledem k povaze registrace bývá velmi často doménové jméno připodobňováno k ochranné známce</a:t>
            </a:r>
          </a:p>
          <a:p>
            <a:pPr marL="598417" indent="-311079">
              <a:lnSpc>
                <a:spcPct val="90000"/>
              </a:lnSpc>
              <a:buFont typeface="Wingdings" panose="05000000000000000000" pitchFamily="2" charset="2"/>
              <a:buChar char="§"/>
            </a:pPr>
            <a:endParaRPr lang="cs-CZ" altLang="cs-CZ" sz="1814" dirty="0">
              <a:latin typeface="Arial" panose="020B0604020202020204" pitchFamily="34" charset="0"/>
            </a:endParaRPr>
          </a:p>
          <a:p>
            <a:pPr marL="598417" indent="-311079">
              <a:lnSpc>
                <a:spcPct val="90000"/>
              </a:lnSpc>
              <a:buFont typeface="Wingdings" panose="05000000000000000000" pitchFamily="2" charset="2"/>
              <a:buChar char="§"/>
            </a:pPr>
            <a:r>
              <a:rPr lang="cs-CZ" altLang="cs-CZ" sz="1814" dirty="0">
                <a:latin typeface="Arial" panose="020B0604020202020204" pitchFamily="34" charset="0"/>
              </a:rPr>
              <a:t>Existuje zde však řada rozdílů:</a:t>
            </a:r>
          </a:p>
          <a:p>
            <a:pPr marL="923295" lvl="1" indent="-259232">
              <a:lnSpc>
                <a:spcPct val="90000"/>
              </a:lnSpc>
              <a:buFont typeface="Wingdings" panose="05000000000000000000" pitchFamily="2" charset="2"/>
              <a:buChar char="§"/>
            </a:pPr>
            <a:r>
              <a:rPr lang="cs-CZ" altLang="cs-CZ" sz="1814" dirty="0">
                <a:latin typeface="Arial" panose="020B0604020202020204" pitchFamily="34" charset="0"/>
              </a:rPr>
              <a:t>Ochranné známky jsou založeny na </a:t>
            </a:r>
            <a:r>
              <a:rPr lang="cs-CZ" altLang="cs-CZ" sz="1814" b="1" dirty="0">
                <a:latin typeface="Arial" panose="020B0604020202020204" pitchFamily="34" charset="0"/>
              </a:rPr>
              <a:t>principu teritoriality</a:t>
            </a:r>
            <a:r>
              <a:rPr lang="cs-CZ" altLang="cs-CZ" sz="1814" dirty="0">
                <a:latin typeface="Arial" panose="020B0604020202020204" pitchFamily="34" charset="0"/>
              </a:rPr>
              <a:t>, nevzniká absolutní majetkové právo </a:t>
            </a:r>
          </a:p>
          <a:p>
            <a:pPr marL="923295" lvl="1" indent="-259232">
              <a:lnSpc>
                <a:spcPct val="90000"/>
              </a:lnSpc>
              <a:buFont typeface="Wingdings" panose="05000000000000000000" pitchFamily="2" charset="2"/>
              <a:buChar char="§"/>
            </a:pPr>
            <a:r>
              <a:rPr lang="cs-CZ" altLang="cs-CZ" sz="1814" b="1" dirty="0">
                <a:latin typeface="Arial" panose="020B0604020202020204" pitchFamily="34" charset="0"/>
              </a:rPr>
              <a:t>Vedle sebe může existovat více shodných ochranných známek </a:t>
            </a:r>
            <a:r>
              <a:rPr lang="cs-CZ" altLang="cs-CZ" sz="1814" dirty="0">
                <a:latin typeface="Arial" panose="020B0604020202020204" pitchFamily="34" charset="0"/>
              </a:rPr>
              <a:t>pro různé skupiny výrobků nebo služeb</a:t>
            </a:r>
          </a:p>
          <a:p>
            <a:pPr marL="923295" lvl="1" indent="-259232">
              <a:lnSpc>
                <a:spcPct val="90000"/>
              </a:lnSpc>
              <a:buFont typeface="Wingdings" panose="05000000000000000000" pitchFamily="2" charset="2"/>
              <a:buChar char="§"/>
            </a:pPr>
            <a:r>
              <a:rPr lang="cs-CZ" altLang="cs-CZ" sz="1814" dirty="0">
                <a:latin typeface="Arial" panose="020B0604020202020204" pitchFamily="34" charset="0"/>
              </a:rPr>
              <a:t>Vedle sebe může existovat více podobně znějících doménových jména (technicky, i dle podmínek registrace)</a:t>
            </a:r>
          </a:p>
          <a:p>
            <a:pPr marL="923295" lvl="1" indent="-259232">
              <a:lnSpc>
                <a:spcPct val="90000"/>
              </a:lnSpc>
              <a:buFont typeface="Wingdings" panose="05000000000000000000" pitchFamily="2" charset="2"/>
              <a:buChar char="§"/>
            </a:pPr>
            <a:r>
              <a:rPr lang="cs-CZ" altLang="cs-CZ" sz="1814" dirty="0">
                <a:latin typeface="Arial" panose="020B0604020202020204" pitchFamily="34" charset="0"/>
              </a:rPr>
              <a:t>Obdobně znějící známky (pro obdobnou skupinu), jejíž přihláška byla podána později, by nebyla zapsána, pokud by přihlašovatel neměl povolení majitele známky s dřívějším právem přednosti.</a:t>
            </a:r>
          </a:p>
          <a:p>
            <a:pPr marL="923295" lvl="1" indent="-259232">
              <a:lnSpc>
                <a:spcPct val="90000"/>
              </a:lnSpc>
              <a:buFont typeface="Wingdings" panose="05000000000000000000" pitchFamily="2" charset="2"/>
              <a:buChar char="§"/>
            </a:pPr>
            <a:r>
              <a:rPr lang="cs-CZ" altLang="cs-CZ" sz="1814" dirty="0">
                <a:latin typeface="Arial" panose="020B0604020202020204" pitchFamily="34" charset="0"/>
              </a:rPr>
              <a:t>Zásada </a:t>
            </a:r>
            <a:r>
              <a:rPr lang="cs-CZ" altLang="cs-CZ" sz="1814" i="1" dirty="0">
                <a:latin typeface="Arial" panose="020B0604020202020204" pitchFamily="34" charset="0"/>
              </a:rPr>
              <a:t>priori in </a:t>
            </a:r>
            <a:r>
              <a:rPr lang="cs-CZ" altLang="cs-CZ" sz="1814" i="1" dirty="0" err="1">
                <a:latin typeface="Arial" panose="020B0604020202020204" pitchFamily="34" charset="0"/>
              </a:rPr>
              <a:t>tempus</a:t>
            </a:r>
            <a:r>
              <a:rPr lang="cs-CZ" altLang="cs-CZ" sz="1814" i="1" dirty="0">
                <a:latin typeface="Arial" panose="020B0604020202020204" pitchFamily="34" charset="0"/>
              </a:rPr>
              <a:t>, </a:t>
            </a:r>
            <a:r>
              <a:rPr lang="cs-CZ" altLang="cs-CZ" sz="1814" i="1" dirty="0" err="1">
                <a:latin typeface="Arial" panose="020B0604020202020204" pitchFamily="34" charset="0"/>
              </a:rPr>
              <a:t>potiori</a:t>
            </a:r>
            <a:r>
              <a:rPr lang="cs-CZ" altLang="cs-CZ" sz="1814" i="1" dirty="0">
                <a:latin typeface="Arial" panose="020B0604020202020204" pitchFamily="34" charset="0"/>
              </a:rPr>
              <a:t> in iure</a:t>
            </a:r>
            <a:r>
              <a:rPr lang="cs-CZ" altLang="cs-CZ" sz="1814" dirty="0">
                <a:latin typeface="Arial" panose="020B0604020202020204" pitchFamily="34" charset="0"/>
              </a:rPr>
              <a:t> užívaná při řízení o registraci známky subsidiárně, neexistují-li k přihlašované známce jiná starší práva, se dá s úspěchem použít i na registraci doménových jmen</a:t>
            </a:r>
          </a:p>
          <a:p>
            <a:pPr marL="975141" lvl="1" indent="-311079">
              <a:lnSpc>
                <a:spcPct val="90000"/>
              </a:lnSpc>
              <a:buFont typeface="Wingdings" panose="05000000000000000000" pitchFamily="2" charset="2"/>
              <a:buChar char="§"/>
            </a:pPr>
            <a:endParaRPr lang="cs-CZ" altLang="cs-CZ" sz="1814" dirty="0">
              <a:latin typeface="Arial" panose="020B0604020202020204" pitchFamily="34" charset="0"/>
            </a:endParaRPr>
          </a:p>
          <a:p>
            <a:pPr marL="598417" indent="-311079">
              <a:lnSpc>
                <a:spcPct val="90000"/>
              </a:lnSpc>
              <a:buFont typeface="Wingdings" panose="05000000000000000000" pitchFamily="2" charset="2"/>
              <a:buChar char="§"/>
            </a:pPr>
            <a:r>
              <a:rPr lang="cs-CZ" altLang="cs-CZ" sz="1814" dirty="0">
                <a:latin typeface="Arial" panose="020B0604020202020204" pitchFamily="34" charset="0"/>
              </a:rPr>
              <a:t>Analogie známkového práva na doménová jména (i v rámci legislativním procesu) tak musí být činěna jen velmi opatrně. </a:t>
            </a:r>
          </a:p>
          <a:p>
            <a:pPr marL="518465" indent="-311079">
              <a:lnSpc>
                <a:spcPct val="90000"/>
              </a:lnSpc>
              <a:buFont typeface="Wingdings" panose="05000000000000000000" pitchFamily="2" charset="2"/>
              <a:buChar char="§"/>
            </a:pPr>
            <a:endParaRPr lang="cs-CZ" altLang="cs-CZ" sz="1814" dirty="0">
              <a:latin typeface="Verdana" panose="020B0604030504040204" pitchFamily="34" charset="0"/>
              <a:ea typeface="Verdana" panose="020B0604030504040204" pitchFamily="34" charset="0"/>
            </a:endParaRPr>
          </a:p>
          <a:p>
            <a:pPr lvl="2" algn="just" eaLnBrk="1" hangingPunct="1">
              <a:lnSpc>
                <a:spcPct val="90000"/>
              </a:lnSpc>
              <a:buFontTx/>
              <a:buNone/>
            </a:pPr>
            <a:br>
              <a:rPr lang="cs-CZ" altLang="cs-CZ" sz="2000" dirty="0"/>
            </a:br>
            <a:endParaRPr lang="cs-CZ" altLang="cs-CZ" sz="2000" dirty="0">
              <a:solidFill>
                <a:schemeClr val="accent1"/>
              </a:solidFill>
            </a:endParaRPr>
          </a:p>
        </p:txBody>
      </p:sp>
      <p:sp>
        <p:nvSpPr>
          <p:cNvPr id="2" name="Nadpis 1"/>
          <p:cNvSpPr>
            <a:spLocks noGrp="1"/>
          </p:cNvSpPr>
          <p:nvPr>
            <p:ph type="title"/>
          </p:nvPr>
        </p:nvSpPr>
        <p:spPr>
          <a:xfrm>
            <a:off x="1410168" y="619977"/>
            <a:ext cx="7211043" cy="1045453"/>
          </a:xfrm>
        </p:spPr>
        <p:txBody>
          <a:bodyPr>
            <a:normAutofit fontScale="90000"/>
          </a:bodyPr>
          <a:lstStyle/>
          <a:p>
            <a:r>
              <a:rPr lang="pt-BR" altLang="cs-CZ" sz="2903" dirty="0">
                <a:latin typeface="Arial" panose="020B0604020202020204" pitchFamily="34" charset="0"/>
              </a:rPr>
              <a:t>Doménové jméno jako ochranná známka (1)</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55239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21</a:t>
            </a:fld>
            <a:endParaRPr lang="cs-CZ" altLang="cs-CZ" sz="1400"/>
          </a:p>
        </p:txBody>
      </p:sp>
      <p:sp>
        <p:nvSpPr>
          <p:cNvPr id="21507" name="Rectangle 2"/>
          <p:cNvSpPr>
            <a:spLocks noGrp="1" noChangeArrowheads="1"/>
          </p:cNvSpPr>
          <p:nvPr>
            <p:ph type="body" sz="half" idx="2"/>
          </p:nvPr>
        </p:nvSpPr>
        <p:spPr>
          <a:xfrm>
            <a:off x="1098714" y="1492433"/>
            <a:ext cx="9156249" cy="6511936"/>
          </a:xfrm>
        </p:spPr>
        <p:txBody>
          <a:bodyPr/>
          <a:lstStyle/>
          <a:p>
            <a:pPr marL="598417" indent="-311079">
              <a:lnSpc>
                <a:spcPct val="90000"/>
              </a:lnSpc>
              <a:buFont typeface="Wingdings" panose="05000000000000000000" pitchFamily="2" charset="2"/>
              <a:buChar char="§"/>
            </a:pPr>
            <a:r>
              <a:rPr lang="cs-CZ" altLang="cs-CZ" sz="2540" dirty="0">
                <a:latin typeface="Arial" panose="020B0604020202020204" pitchFamily="34" charset="0"/>
              </a:rPr>
              <a:t>Doménové jméno (nebo jeho část) může být zapsáno jako ochranná známka, a takto být také chráněno!</a:t>
            </a:r>
          </a:p>
          <a:p>
            <a:pPr marL="287338" indent="0">
              <a:lnSpc>
                <a:spcPct val="90000"/>
              </a:lnSpc>
              <a:buNone/>
            </a:pPr>
            <a:endParaRPr lang="cs-CZ" altLang="cs-CZ" sz="2540" dirty="0">
              <a:latin typeface="Arial" panose="020B0604020202020204" pitchFamily="34" charset="0"/>
            </a:endParaRPr>
          </a:p>
          <a:p>
            <a:pPr marL="598417" indent="-311079">
              <a:lnSpc>
                <a:spcPct val="90000"/>
              </a:lnSpc>
              <a:buFont typeface="Wingdings" panose="05000000000000000000" pitchFamily="2" charset="2"/>
              <a:buChar char="§"/>
            </a:pPr>
            <a:r>
              <a:rPr lang="cs-CZ" altLang="cs-CZ" sz="2540" dirty="0">
                <a:latin typeface="Arial" panose="020B0604020202020204" pitchFamily="34" charset="0"/>
              </a:rPr>
              <a:t>Ochrana je však výrazně omezena, a to na  případy, že je takováto známka neoprávněně používaná v souvislosti s podobnými výrobky nebo službami, pro něž je zapsána (+ zvláštní režim známek všeobecně známých)</a:t>
            </a:r>
          </a:p>
          <a:p>
            <a:pPr marL="598417" indent="-311079">
              <a:lnSpc>
                <a:spcPct val="90000"/>
              </a:lnSpc>
              <a:buFont typeface="Wingdings" panose="05000000000000000000" pitchFamily="2" charset="2"/>
              <a:buChar char="§"/>
            </a:pPr>
            <a:endParaRPr lang="cs-CZ" altLang="cs-CZ" sz="2540" dirty="0">
              <a:latin typeface="Arial" panose="020B0604020202020204" pitchFamily="34" charset="0"/>
            </a:endParaRPr>
          </a:p>
          <a:p>
            <a:pPr marL="598417" indent="-311079">
              <a:lnSpc>
                <a:spcPct val="90000"/>
              </a:lnSpc>
              <a:buFont typeface="Wingdings" panose="05000000000000000000" pitchFamily="2" charset="2"/>
              <a:buChar char="§"/>
            </a:pPr>
            <a:r>
              <a:rPr lang="cs-CZ" altLang="cs-CZ" sz="2540" dirty="0">
                <a:latin typeface="Arial" panose="020B0604020202020204" pitchFamily="34" charset="0"/>
              </a:rPr>
              <a:t>Ochrana známkového práva je vždy teritoriální, i když doménové jméno je přístupné na Internetu, tedy celosvětově </a:t>
            </a:r>
          </a:p>
          <a:p>
            <a:pPr marL="518465" indent="-311079">
              <a:lnSpc>
                <a:spcPct val="90000"/>
              </a:lnSpc>
              <a:buFont typeface="Wingdings" panose="05000000000000000000" pitchFamily="2" charset="2"/>
              <a:buChar char="§"/>
            </a:pPr>
            <a:endParaRPr lang="cs-CZ" altLang="cs-CZ" sz="1814" dirty="0">
              <a:latin typeface="Verdana" panose="020B0604030504040204" pitchFamily="34" charset="0"/>
              <a:ea typeface="Verdana" panose="020B0604030504040204" pitchFamily="34" charset="0"/>
            </a:endParaRPr>
          </a:p>
          <a:p>
            <a:pPr lvl="2" algn="just" eaLnBrk="1" hangingPunct="1">
              <a:lnSpc>
                <a:spcPct val="90000"/>
              </a:lnSpc>
              <a:buFontTx/>
              <a:buNone/>
            </a:pPr>
            <a:br>
              <a:rPr lang="cs-CZ" altLang="cs-CZ" sz="2000" dirty="0"/>
            </a:br>
            <a:endParaRPr lang="cs-CZ" altLang="cs-CZ" sz="2000" dirty="0">
              <a:solidFill>
                <a:schemeClr val="accent1"/>
              </a:solidFill>
            </a:endParaRPr>
          </a:p>
        </p:txBody>
      </p:sp>
      <p:sp>
        <p:nvSpPr>
          <p:cNvPr id="2" name="Nadpis 1"/>
          <p:cNvSpPr>
            <a:spLocks noGrp="1"/>
          </p:cNvSpPr>
          <p:nvPr>
            <p:ph type="title"/>
          </p:nvPr>
        </p:nvSpPr>
        <p:spPr>
          <a:xfrm>
            <a:off x="1410168" y="619977"/>
            <a:ext cx="7211043" cy="1045453"/>
          </a:xfrm>
        </p:spPr>
        <p:txBody>
          <a:bodyPr>
            <a:normAutofit fontScale="90000"/>
          </a:bodyPr>
          <a:lstStyle/>
          <a:p>
            <a:r>
              <a:rPr lang="pt-BR" altLang="cs-CZ" sz="2903" dirty="0">
                <a:latin typeface="Arial" panose="020B0604020202020204" pitchFamily="34" charset="0"/>
              </a:rPr>
              <a:t>Doménové jméno jako ochranná známka (</a:t>
            </a:r>
            <a:r>
              <a:rPr lang="cs-CZ" altLang="cs-CZ" sz="2903" dirty="0">
                <a:latin typeface="Arial" panose="020B0604020202020204" pitchFamily="34" charset="0"/>
              </a:rPr>
              <a:t>2</a:t>
            </a:r>
            <a:r>
              <a:rPr lang="pt-BR" altLang="cs-CZ" sz="2903" dirty="0">
                <a:latin typeface="Arial" panose="020B0604020202020204" pitchFamily="34" charset="0"/>
              </a:rPr>
              <a:t>)</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1314435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22</a:t>
            </a:fld>
            <a:endParaRPr lang="cs-CZ" altLang="cs-CZ" sz="1400"/>
          </a:p>
        </p:txBody>
      </p:sp>
      <p:sp>
        <p:nvSpPr>
          <p:cNvPr id="21507" name="Rectangle 2"/>
          <p:cNvSpPr>
            <a:spLocks noGrp="1" noChangeArrowheads="1"/>
          </p:cNvSpPr>
          <p:nvPr>
            <p:ph type="body" sz="half" idx="2"/>
          </p:nvPr>
        </p:nvSpPr>
        <p:spPr>
          <a:xfrm>
            <a:off x="1165826" y="1324653"/>
            <a:ext cx="9156249" cy="6511936"/>
          </a:xfrm>
        </p:spPr>
        <p:txBody>
          <a:bodyPr/>
          <a:lstStyle/>
          <a:p>
            <a:pPr marL="598417" indent="-311079">
              <a:lnSpc>
                <a:spcPct val="90000"/>
              </a:lnSpc>
              <a:buFont typeface="Wingdings" panose="05000000000000000000" pitchFamily="2" charset="2"/>
              <a:buChar char="§"/>
            </a:pPr>
            <a:r>
              <a:rPr lang="cs-CZ" altLang="cs-CZ" sz="2540" dirty="0">
                <a:latin typeface="Arial" panose="020B0604020202020204" pitchFamily="34" charset="0"/>
              </a:rPr>
              <a:t>Vzhledem ke své obecnosti, jedním z nepraktičtějších institutů, který zde bývá aplikován je nekalá soutěž (dle OZ)</a:t>
            </a:r>
          </a:p>
          <a:p>
            <a:pPr marL="598417" indent="-311079">
              <a:lnSpc>
                <a:spcPct val="90000"/>
              </a:lnSpc>
              <a:buFont typeface="Wingdings" panose="05000000000000000000" pitchFamily="2" charset="2"/>
              <a:buChar char="§"/>
            </a:pPr>
            <a:endParaRPr lang="cs-CZ" altLang="cs-CZ" sz="2540" dirty="0">
              <a:latin typeface="Arial" panose="020B0604020202020204" pitchFamily="34" charset="0"/>
            </a:endParaRPr>
          </a:p>
          <a:p>
            <a:pPr marL="598417" indent="-311079">
              <a:lnSpc>
                <a:spcPct val="90000"/>
              </a:lnSpc>
              <a:buFont typeface="Wingdings" panose="05000000000000000000" pitchFamily="2" charset="2"/>
              <a:buChar char="§"/>
            </a:pPr>
            <a:r>
              <a:rPr lang="cs-CZ" altLang="cs-CZ" sz="2540" dirty="0">
                <a:latin typeface="Arial" panose="020B0604020202020204" pitchFamily="34" charset="0"/>
              </a:rPr>
              <a:t> Za typické lze v tomto ohledu označit zejména následující skutkové podstaty:</a:t>
            </a:r>
          </a:p>
          <a:p>
            <a:pPr marL="1013189" lvl="1" indent="-311079">
              <a:lnSpc>
                <a:spcPct val="90000"/>
              </a:lnSpc>
              <a:buFont typeface="Wingdings" panose="05000000000000000000" pitchFamily="2" charset="2"/>
              <a:buChar char="§"/>
            </a:pPr>
            <a:r>
              <a:rPr lang="cs-CZ" altLang="cs-CZ" sz="2540" dirty="0">
                <a:latin typeface="Arial" panose="020B0604020202020204" pitchFamily="34" charset="0"/>
              </a:rPr>
              <a:t>klamavé označení zboží a služeb a</a:t>
            </a:r>
          </a:p>
          <a:p>
            <a:pPr marL="1013189" lvl="1" indent="-311079">
              <a:lnSpc>
                <a:spcPct val="90000"/>
              </a:lnSpc>
              <a:buFont typeface="Wingdings" panose="05000000000000000000" pitchFamily="2" charset="2"/>
              <a:buChar char="§"/>
            </a:pPr>
            <a:r>
              <a:rPr lang="cs-CZ" altLang="cs-CZ" sz="2540" dirty="0">
                <a:latin typeface="Arial" panose="020B0604020202020204" pitchFamily="34" charset="0"/>
              </a:rPr>
              <a:t>nežádoucí formy lákání a obtěžování zákazníků,</a:t>
            </a:r>
          </a:p>
          <a:p>
            <a:pPr marL="1013189" lvl="1" indent="-311079">
              <a:lnSpc>
                <a:spcPct val="90000"/>
              </a:lnSpc>
              <a:buFont typeface="Wingdings" panose="05000000000000000000" pitchFamily="2" charset="2"/>
              <a:buChar char="§"/>
            </a:pPr>
            <a:r>
              <a:rPr lang="cs-CZ" altLang="cs-CZ" sz="2540" dirty="0">
                <a:latin typeface="Arial" panose="020B0604020202020204" pitchFamily="34" charset="0"/>
              </a:rPr>
              <a:t>obchodní praktiky těžící z pocitu vděčnosti, soucitu, strachu, záliby ve hře</a:t>
            </a:r>
          </a:p>
          <a:p>
            <a:pPr marL="1013189" lvl="1" indent="-311079">
              <a:lnSpc>
                <a:spcPct val="90000"/>
              </a:lnSpc>
              <a:buFont typeface="Wingdings" panose="05000000000000000000" pitchFamily="2" charset="2"/>
              <a:buChar char="§"/>
            </a:pPr>
            <a:r>
              <a:rPr lang="cs-CZ" altLang="cs-CZ" sz="2540" dirty="0">
                <a:latin typeface="Arial" panose="020B0604020202020204" pitchFamily="34" charset="0"/>
              </a:rPr>
              <a:t>vyvolání nebezpečí záměny , apod.</a:t>
            </a:r>
          </a:p>
          <a:p>
            <a:pPr marL="1013189" lvl="1" indent="-311079">
              <a:lnSpc>
                <a:spcPct val="90000"/>
              </a:lnSpc>
              <a:buFont typeface="Wingdings" panose="05000000000000000000" pitchFamily="2" charset="2"/>
              <a:buChar char="§"/>
            </a:pPr>
            <a:r>
              <a:rPr lang="cs-CZ" altLang="cs-CZ" sz="2540" dirty="0">
                <a:latin typeface="Arial" panose="020B0604020202020204" pitchFamily="34" charset="0"/>
              </a:rPr>
              <a:t>některé další způsoby</a:t>
            </a:r>
          </a:p>
          <a:p>
            <a:pPr marL="518465" indent="-311079">
              <a:lnSpc>
                <a:spcPct val="90000"/>
              </a:lnSpc>
              <a:buFont typeface="Wingdings" panose="05000000000000000000" pitchFamily="2" charset="2"/>
              <a:buChar char="§"/>
            </a:pPr>
            <a:endParaRPr lang="cs-CZ" altLang="cs-CZ" sz="1814" dirty="0">
              <a:latin typeface="Verdana" panose="020B0604030504040204" pitchFamily="34" charset="0"/>
              <a:ea typeface="Verdana" panose="020B0604030504040204" pitchFamily="34" charset="0"/>
            </a:endParaRPr>
          </a:p>
          <a:p>
            <a:pPr lvl="2" algn="just" eaLnBrk="1" hangingPunct="1">
              <a:lnSpc>
                <a:spcPct val="90000"/>
              </a:lnSpc>
              <a:buFontTx/>
              <a:buNone/>
            </a:pPr>
            <a:br>
              <a:rPr lang="cs-CZ" altLang="cs-CZ" sz="2000" dirty="0"/>
            </a:br>
            <a:endParaRPr lang="cs-CZ" altLang="cs-CZ" sz="2000" dirty="0">
              <a:solidFill>
                <a:schemeClr val="accent1"/>
              </a:solidFill>
            </a:endParaRPr>
          </a:p>
        </p:txBody>
      </p:sp>
      <p:sp>
        <p:nvSpPr>
          <p:cNvPr id="2" name="Nadpis 1"/>
          <p:cNvSpPr>
            <a:spLocks noGrp="1"/>
          </p:cNvSpPr>
          <p:nvPr>
            <p:ph type="title"/>
          </p:nvPr>
        </p:nvSpPr>
        <p:spPr>
          <a:xfrm>
            <a:off x="1410168" y="619977"/>
            <a:ext cx="7211043" cy="1045453"/>
          </a:xfrm>
        </p:spPr>
        <p:txBody>
          <a:bodyPr/>
          <a:lstStyle/>
          <a:p>
            <a:r>
              <a:rPr lang="cs-CZ" altLang="cs-CZ" sz="2903" dirty="0">
                <a:latin typeface="Arial" panose="020B0604020202020204" pitchFamily="34" charset="0"/>
              </a:rPr>
              <a:t>Doménové </a:t>
            </a:r>
            <a:r>
              <a:rPr lang="pt-BR" altLang="cs-CZ" sz="2903" dirty="0">
                <a:latin typeface="Arial" panose="020B0604020202020204" pitchFamily="34" charset="0"/>
              </a:rPr>
              <a:t>jmen</a:t>
            </a:r>
            <a:r>
              <a:rPr lang="cs-CZ" altLang="cs-CZ" sz="2903" dirty="0">
                <a:latin typeface="Arial" panose="020B0604020202020204" pitchFamily="34" charset="0"/>
              </a:rPr>
              <a:t>o</a:t>
            </a:r>
            <a:r>
              <a:rPr lang="pt-BR" altLang="cs-CZ" sz="2903" dirty="0">
                <a:latin typeface="Arial" panose="020B0604020202020204" pitchFamily="34" charset="0"/>
              </a:rPr>
              <a:t> a nekalá soutěž</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2452535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23</a:t>
            </a:fld>
            <a:endParaRPr lang="cs-CZ" altLang="cs-CZ" sz="1400"/>
          </a:p>
        </p:txBody>
      </p:sp>
      <p:sp>
        <p:nvSpPr>
          <p:cNvPr id="21507" name="Rectangle 2"/>
          <p:cNvSpPr>
            <a:spLocks noGrp="1" noChangeArrowheads="1"/>
          </p:cNvSpPr>
          <p:nvPr>
            <p:ph type="body" sz="half" idx="2"/>
          </p:nvPr>
        </p:nvSpPr>
        <p:spPr>
          <a:xfrm>
            <a:off x="1410168" y="1539788"/>
            <a:ext cx="9156249" cy="5568106"/>
          </a:xfrm>
        </p:spPr>
        <p:txBody>
          <a:bodyPr/>
          <a:lstStyle/>
          <a:p>
            <a:pPr algn="just" eaLnBrk="1" hangingPunct="1">
              <a:buClrTx/>
              <a:buSzTx/>
              <a:buFont typeface="Wingdings" panose="05000000000000000000" pitchFamily="2" charset="2"/>
              <a:buChar char="§"/>
            </a:pPr>
            <a:r>
              <a:rPr lang="cs-CZ" altLang="cs-CZ" sz="2177" dirty="0">
                <a:latin typeface="Arial" panose="020B0604020202020204" pitchFamily="34" charset="0"/>
              </a:rPr>
              <a:t>U nás zatím převážně existují pouze rozhodnutí v podobě předběžných opatření:-(</a:t>
            </a:r>
          </a:p>
          <a:p>
            <a:pPr algn="just" eaLnBrk="1" hangingPunct="1">
              <a:buClrTx/>
              <a:buSzTx/>
              <a:buFont typeface="Wingdings" panose="05000000000000000000" pitchFamily="2" charset="2"/>
              <a:buChar char="§"/>
            </a:pPr>
            <a:r>
              <a:rPr lang="cs-CZ" altLang="cs-CZ" sz="2177" dirty="0">
                <a:latin typeface="Arial" panose="020B0604020202020204" pitchFamily="34" charset="0"/>
              </a:rPr>
              <a:t>Zemský soud v Mnichově judikoval ve věci určovací žaloby na oprávněné používání doménového jména „rechtsanwalt.de</a:t>
            </a:r>
            <a:r>
              <a:rPr lang="ja-JP" altLang="cs-CZ" sz="2177" dirty="0">
                <a:latin typeface="Arial" panose="020B0604020202020204" pitchFamily="34" charset="0"/>
              </a:rPr>
              <a:t>“</a:t>
            </a:r>
            <a:r>
              <a:rPr lang="cs-CZ" altLang="ja-JP" sz="2177" dirty="0">
                <a:latin typeface="Arial" panose="020B0604020202020204" pitchFamily="34" charset="0"/>
                <a:hlinkClick r:id="rId3" action="ppaction://hlinksldjump"/>
              </a:rPr>
              <a:t>[1]</a:t>
            </a:r>
            <a:r>
              <a:rPr lang="cs-CZ" altLang="ja-JP" sz="2177" dirty="0">
                <a:latin typeface="Arial" panose="020B0604020202020204" pitchFamily="34" charset="0"/>
              </a:rPr>
              <a:t>, že  </a:t>
            </a:r>
            <a:r>
              <a:rPr lang="cs-CZ" altLang="ja-JP" sz="2177" dirty="0" err="1">
                <a:latin typeface="Arial" panose="020B0604020202020204" pitchFamily="34" charset="0"/>
              </a:rPr>
              <a:t>že</a:t>
            </a:r>
            <a:r>
              <a:rPr lang="cs-CZ" altLang="ja-JP" sz="2177" dirty="0">
                <a:latin typeface="Arial" panose="020B0604020202020204" pitchFamily="34" charset="0"/>
              </a:rPr>
              <a:t> ostatní soutěžitelé mohou být tím, že někdo zaregistruje doménu, jejíž znění vyjadřuje samotný obor činnosti, poškozeni, neboť sami nemajíce možnost prezentovat se podobně, jsou v soutěži o potenciálního klienta znevýhodněni. Soud konečně konstatoval, že poškozeným je v tomto případě i klient sám, neboť pod jménem „rechtsanwalt.de</a:t>
            </a:r>
            <a:r>
              <a:rPr lang="ja-JP" altLang="cs-CZ" sz="2177" dirty="0">
                <a:latin typeface="Arial" panose="020B0604020202020204" pitchFamily="34" charset="0"/>
              </a:rPr>
              <a:t>“</a:t>
            </a:r>
            <a:r>
              <a:rPr lang="cs-CZ" altLang="ja-JP" sz="2177" dirty="0">
                <a:latin typeface="Arial" panose="020B0604020202020204" pitchFamily="34" charset="0"/>
              </a:rPr>
              <a:t> očekává již zmíněný informační agregát nikoli jen prezentaci jednoho subjektu. V tomto ohledu soud zohlednil zajímavý způsob, jímž uživatelé služeb sítě internet často vyhledávají své informační zdroje.</a:t>
            </a:r>
          </a:p>
          <a:p>
            <a:pPr algn="just" eaLnBrk="1" hangingPunct="1">
              <a:buClrTx/>
              <a:buSzTx/>
              <a:buFont typeface="Wingdings" panose="05000000000000000000" pitchFamily="2" charset="2"/>
              <a:buChar char="§"/>
            </a:pPr>
            <a:endParaRPr lang="cs-CZ" altLang="ja-JP" sz="2177" dirty="0">
              <a:latin typeface="Arial" panose="020B0604020202020204" pitchFamily="34" charset="0"/>
            </a:endParaRPr>
          </a:p>
          <a:p>
            <a:pPr marL="207386" indent="0" algn="just"/>
            <a:r>
              <a:rPr lang="cs-CZ" altLang="cs-CZ" sz="998" dirty="0">
                <a:latin typeface="Arial" panose="020B0604020202020204" pitchFamily="34" charset="0"/>
                <a:hlinkClick r:id="rId3" action="ppaction://hlinksldjump"/>
              </a:rPr>
              <a:t>[1]</a:t>
            </a:r>
            <a:r>
              <a:rPr lang="cs-CZ" altLang="cs-CZ" sz="998" dirty="0">
                <a:latin typeface="Arial" panose="020B0604020202020204" pitchFamily="34" charset="0"/>
              </a:rPr>
              <a:t> popis případu viz </a:t>
            </a:r>
            <a:r>
              <a:rPr lang="cs-CZ" altLang="cs-CZ" sz="998" dirty="0" err="1">
                <a:latin typeface="Arial" panose="020B0604020202020204" pitchFamily="34" charset="0"/>
              </a:rPr>
              <a:t>Nocarová</a:t>
            </a:r>
            <a:r>
              <a:rPr lang="cs-CZ" altLang="cs-CZ" sz="998" dirty="0">
                <a:latin typeface="Arial" panose="020B0604020202020204" pitchFamily="34" charset="0"/>
              </a:rPr>
              <a:t>, Z.: Zemský soud v Mnichově: Zákaz používání internetové adresy „www.rechtsanwalt.de</a:t>
            </a:r>
            <a:r>
              <a:rPr lang="ja-JP" altLang="cs-CZ" sz="998" dirty="0">
                <a:latin typeface="Arial" panose="020B0604020202020204" pitchFamily="34" charset="0"/>
              </a:rPr>
              <a:t>“</a:t>
            </a:r>
            <a:r>
              <a:rPr lang="cs-CZ" altLang="ja-JP" sz="998" dirty="0">
                <a:latin typeface="Arial" panose="020B0604020202020204" pitchFamily="34" charset="0"/>
              </a:rPr>
              <a:t>, Právní rozhledy, 2002, číslo 7, str. 347 a násl.</a:t>
            </a:r>
          </a:p>
        </p:txBody>
      </p:sp>
      <p:sp>
        <p:nvSpPr>
          <p:cNvPr id="2" name="Nadpis 1"/>
          <p:cNvSpPr>
            <a:spLocks noGrp="1"/>
          </p:cNvSpPr>
          <p:nvPr>
            <p:ph type="title"/>
          </p:nvPr>
        </p:nvSpPr>
        <p:spPr>
          <a:xfrm>
            <a:off x="1410168" y="619977"/>
            <a:ext cx="7211043" cy="1045453"/>
          </a:xfrm>
        </p:spPr>
        <p:txBody>
          <a:bodyPr>
            <a:normAutofit fontScale="90000"/>
          </a:bodyPr>
          <a:lstStyle/>
          <a:p>
            <a:r>
              <a:rPr lang="pt-BR" altLang="cs-CZ" sz="2903" dirty="0">
                <a:latin typeface="Arial" panose="020B0604020202020204" pitchFamily="34" charset="0"/>
              </a:rPr>
              <a:t>Registrace a užívání doménových jmen a nekalá soutěž</a:t>
            </a:r>
            <a:r>
              <a:rPr lang="cs-CZ" altLang="cs-CZ" sz="2903" dirty="0">
                <a:latin typeface="Arial" panose="020B0604020202020204" pitchFamily="34" charset="0"/>
              </a:rPr>
              <a:t> - praxe</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1655977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24</a:t>
            </a:fld>
            <a:endParaRPr lang="cs-CZ" altLang="cs-CZ" sz="1400"/>
          </a:p>
        </p:txBody>
      </p:sp>
      <p:sp>
        <p:nvSpPr>
          <p:cNvPr id="21507" name="Rectangle 2"/>
          <p:cNvSpPr>
            <a:spLocks noGrp="1" noChangeArrowheads="1"/>
          </p:cNvSpPr>
          <p:nvPr>
            <p:ph type="body" sz="half" idx="2"/>
          </p:nvPr>
        </p:nvSpPr>
        <p:spPr>
          <a:xfrm>
            <a:off x="1340819" y="1598511"/>
            <a:ext cx="9156249" cy="5568106"/>
          </a:xfrm>
        </p:spPr>
        <p:txBody>
          <a:bodyPr>
            <a:normAutofit fontScale="92500" lnSpcReduction="10000"/>
          </a:bodyPr>
          <a:lstStyle/>
          <a:p>
            <a:pPr algn="just" eaLnBrk="1" hangingPunct="1">
              <a:buClrTx/>
              <a:buSzTx/>
              <a:buFont typeface="Wingdings" panose="05000000000000000000" pitchFamily="2" charset="2"/>
              <a:buChar char="§"/>
            </a:pPr>
            <a:r>
              <a:rPr lang="cs-CZ" altLang="cs-CZ" sz="2177" dirty="0">
                <a:latin typeface="Arial" panose="020B0604020202020204" pitchFamily="34" charset="0"/>
              </a:rPr>
              <a:t>V prostředí amerického práva posuzován dle A.C.P.A.: Verizon bylo obchodní označení firmy Bell </a:t>
            </a:r>
            <a:r>
              <a:rPr lang="cs-CZ" altLang="cs-CZ" sz="2177" dirty="0" err="1">
                <a:latin typeface="Arial" panose="020B0604020202020204" pitchFamily="34" charset="0"/>
              </a:rPr>
              <a:t>Atlantic</a:t>
            </a:r>
            <a:r>
              <a:rPr lang="cs-CZ" altLang="cs-CZ" sz="2177" dirty="0">
                <a:latin typeface="Arial" panose="020B0604020202020204" pitchFamily="34" charset="0"/>
              </a:rPr>
              <a:t> a blíže nespecifikovaný subjekt zaregistroval doménové jméno „verizonsucks.com</a:t>
            </a:r>
            <a:r>
              <a:rPr lang="ja-JP" altLang="cs-CZ" sz="2177" dirty="0">
                <a:latin typeface="Arial" panose="020B0604020202020204" pitchFamily="34" charset="0"/>
              </a:rPr>
              <a:t>“</a:t>
            </a:r>
            <a:r>
              <a:rPr lang="cs-CZ" altLang="ja-JP" sz="2177" dirty="0">
                <a:latin typeface="Arial" panose="020B0604020202020204" pitchFamily="34" charset="0"/>
              </a:rPr>
              <a:t> (volně přeloženo: „Verizon je otravný</a:t>
            </a:r>
            <a:r>
              <a:rPr lang="ja-JP" altLang="cs-CZ" sz="2177" dirty="0">
                <a:latin typeface="Arial" panose="020B0604020202020204" pitchFamily="34" charset="0"/>
              </a:rPr>
              <a:t>“</a:t>
            </a:r>
            <a:r>
              <a:rPr lang="cs-CZ" altLang="ja-JP" sz="2177" dirty="0">
                <a:latin typeface="Arial" panose="020B0604020202020204" pitchFamily="34" charset="0"/>
              </a:rPr>
              <a:t>). Poté, co byl tento postup firmou Bell </a:t>
            </a:r>
            <a:r>
              <a:rPr lang="cs-CZ" altLang="ja-JP" sz="2177" dirty="0" err="1">
                <a:latin typeface="Arial" panose="020B0604020202020204" pitchFamily="34" charset="0"/>
              </a:rPr>
              <a:t>Atlantic</a:t>
            </a:r>
            <a:r>
              <a:rPr lang="cs-CZ" altLang="ja-JP" sz="2177" dirty="0">
                <a:latin typeface="Arial" panose="020B0604020202020204" pitchFamily="34" charset="0"/>
              </a:rPr>
              <a:t> napaden, provedl subjekt jako odvetu registraci doménového jména a po vyhrocení situace pak registroval dokonce:</a:t>
            </a:r>
          </a:p>
          <a:p>
            <a:pPr algn="just" eaLnBrk="1" hangingPunct="1">
              <a:buClrTx/>
              <a:buSzTx/>
              <a:buFont typeface="Wingdings" panose="05000000000000000000" pitchFamily="2" charset="2"/>
              <a:buChar char="§"/>
            </a:pPr>
            <a:endParaRPr lang="cs-CZ" altLang="ja-JP" sz="2177" dirty="0">
              <a:latin typeface="Arial" panose="020B0604020202020204" pitchFamily="34" charset="0"/>
            </a:endParaRPr>
          </a:p>
          <a:p>
            <a:pPr marL="207386" indent="0" algn="just"/>
            <a:r>
              <a:rPr lang="cs-CZ" altLang="ja-JP" sz="3266" dirty="0">
                <a:latin typeface="Arial" panose="020B0604020202020204" pitchFamily="34" charset="0"/>
              </a:rPr>
              <a:t>verizonshouldspendmoretimefixingitsnetworkandlessmoneyonlawyers.com</a:t>
            </a:r>
            <a:r>
              <a:rPr lang="ja-JP" altLang="cs-CZ" sz="3266" dirty="0">
                <a:latin typeface="Arial" panose="020B0604020202020204" pitchFamily="34" charset="0"/>
              </a:rPr>
              <a:t>“</a:t>
            </a:r>
            <a:r>
              <a:rPr lang="cs-CZ" altLang="ja-JP" sz="3266" dirty="0">
                <a:latin typeface="Arial" panose="020B0604020202020204" pitchFamily="34" charset="0"/>
              </a:rPr>
              <a:t> </a:t>
            </a:r>
          </a:p>
          <a:p>
            <a:pPr marL="207386" indent="0" algn="just"/>
            <a:endParaRPr lang="cs-CZ" altLang="ja-JP" sz="2177" dirty="0">
              <a:latin typeface="Arial" panose="020B0604020202020204" pitchFamily="34" charset="0"/>
            </a:endParaRPr>
          </a:p>
          <a:p>
            <a:pPr algn="just" eaLnBrk="1" hangingPunct="1">
              <a:buClrTx/>
              <a:buSzTx/>
              <a:buFont typeface="Wingdings" panose="05000000000000000000" pitchFamily="2" charset="2"/>
              <a:buChar char="§"/>
            </a:pPr>
            <a:r>
              <a:rPr lang="cs-CZ" altLang="ja-JP" sz="2177" dirty="0">
                <a:latin typeface="Arial" panose="020B0604020202020204" pitchFamily="34" charset="0"/>
              </a:rPr>
              <a:t>Tento případ vyvolal ostrou diskusi právě nad mírou přípustnosti parodických či zesměšňujících doménových jmen</a:t>
            </a:r>
            <a:r>
              <a:rPr lang="cs-CZ" altLang="ja-JP" sz="2177" dirty="0">
                <a:latin typeface="Arial" panose="020B0604020202020204" pitchFamily="34" charset="0"/>
                <a:hlinkClick r:id="rId3" action="ppaction://hlinksldjump"/>
              </a:rPr>
              <a:t>[1]</a:t>
            </a:r>
            <a:r>
              <a:rPr lang="cs-CZ" altLang="ja-JP" sz="2177" dirty="0">
                <a:latin typeface="Arial" panose="020B0604020202020204" pitchFamily="34" charset="0"/>
              </a:rPr>
              <a:t>.</a:t>
            </a:r>
          </a:p>
          <a:p>
            <a:pPr algn="just" eaLnBrk="1" hangingPunct="1">
              <a:buClrTx/>
              <a:buSzTx/>
              <a:buFont typeface="Wingdings" panose="05000000000000000000" pitchFamily="2" charset="2"/>
              <a:buChar char="§"/>
            </a:pPr>
            <a:endParaRPr lang="cs-CZ" altLang="ja-JP" sz="2177" dirty="0">
              <a:latin typeface="Arial" panose="020B0604020202020204" pitchFamily="34" charset="0"/>
            </a:endParaRPr>
          </a:p>
          <a:p>
            <a:pPr algn="just" eaLnBrk="1" hangingPunct="1">
              <a:buClrTx/>
              <a:buSzTx/>
              <a:buFont typeface="Wingdings" panose="05000000000000000000" pitchFamily="2" charset="2"/>
              <a:buChar char="§"/>
            </a:pPr>
            <a:endParaRPr lang="cs-CZ" altLang="ja-JP" sz="2177" dirty="0">
              <a:latin typeface="Arial" panose="020B0604020202020204" pitchFamily="34" charset="0"/>
            </a:endParaRPr>
          </a:p>
          <a:p>
            <a:pPr marL="207386" indent="0" algn="just"/>
            <a:r>
              <a:rPr lang="cs-CZ" altLang="cs-CZ" sz="998" dirty="0">
                <a:latin typeface="Arial" panose="020B0604020202020204" pitchFamily="34" charset="0"/>
                <a:hlinkClick r:id="rId3" action="ppaction://hlinksldjump"/>
              </a:rPr>
              <a:t>[1]</a:t>
            </a:r>
            <a:r>
              <a:rPr lang="cs-CZ" altLang="cs-CZ" sz="998" dirty="0">
                <a:latin typeface="Arial" panose="020B0604020202020204" pitchFamily="34" charset="0"/>
              </a:rPr>
              <a:t> k tomuto případu blíže viz např. http://www.2600.com/news/2000/0508.html nebo též http://www.wired.com/news/business/0,1367,36210,00.html</a:t>
            </a:r>
            <a:endParaRPr lang="cs-CZ" altLang="cs-CZ" sz="998" dirty="0">
              <a:solidFill>
                <a:schemeClr val="accent1"/>
              </a:solidFill>
            </a:endParaRPr>
          </a:p>
        </p:txBody>
      </p:sp>
      <p:sp>
        <p:nvSpPr>
          <p:cNvPr id="2" name="Nadpis 1"/>
          <p:cNvSpPr>
            <a:spLocks noGrp="1"/>
          </p:cNvSpPr>
          <p:nvPr>
            <p:ph type="title"/>
          </p:nvPr>
        </p:nvSpPr>
        <p:spPr>
          <a:xfrm>
            <a:off x="1410168" y="619977"/>
            <a:ext cx="7211043" cy="1045453"/>
          </a:xfrm>
        </p:spPr>
        <p:txBody>
          <a:bodyPr>
            <a:normAutofit fontScale="90000"/>
          </a:bodyPr>
          <a:lstStyle/>
          <a:p>
            <a:r>
              <a:rPr lang="pt-BR" altLang="cs-CZ" sz="2903" dirty="0">
                <a:latin typeface="Arial" panose="020B0604020202020204" pitchFamily="34" charset="0"/>
              </a:rPr>
              <a:t>Registrace a užívání doménových jmen a nekalá soutěž</a:t>
            </a:r>
            <a:r>
              <a:rPr lang="cs-CZ" altLang="cs-CZ" sz="2903" dirty="0">
                <a:latin typeface="Arial" panose="020B0604020202020204" pitchFamily="34" charset="0"/>
              </a:rPr>
              <a:t> - praxe</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591659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25</a:t>
            </a:fld>
            <a:endParaRPr lang="cs-CZ" altLang="cs-CZ" sz="1400"/>
          </a:p>
        </p:txBody>
      </p:sp>
      <p:sp>
        <p:nvSpPr>
          <p:cNvPr id="21507" name="Rectangle 2"/>
          <p:cNvSpPr>
            <a:spLocks noGrp="1" noChangeArrowheads="1"/>
          </p:cNvSpPr>
          <p:nvPr>
            <p:ph type="body" sz="half" idx="2"/>
          </p:nvPr>
        </p:nvSpPr>
        <p:spPr>
          <a:xfrm>
            <a:off x="1410168" y="1531399"/>
            <a:ext cx="9156249" cy="5568106"/>
          </a:xfrm>
        </p:spPr>
        <p:txBody>
          <a:bodyPr>
            <a:normAutofit lnSpcReduction="10000"/>
          </a:bodyPr>
          <a:lstStyle/>
          <a:p>
            <a:pPr algn="just" eaLnBrk="1" hangingPunct="1">
              <a:buClrTx/>
              <a:buSzTx/>
              <a:buFont typeface="Wingdings" panose="05000000000000000000" pitchFamily="2" charset="2"/>
              <a:buChar char="§"/>
            </a:pPr>
            <a:r>
              <a:rPr lang="cs-CZ" altLang="cs-CZ" sz="2177" dirty="0">
                <a:latin typeface="Arial" panose="020B0604020202020204" pitchFamily="34" charset="0"/>
              </a:rPr>
              <a:t>Zákon č. 121/2000 Sb., o právu autorském, a o právech souvisejících umožňuje ochranu i např. názvům autorských děl </a:t>
            </a:r>
          </a:p>
          <a:p>
            <a:pPr algn="just" eaLnBrk="1" hangingPunct="1">
              <a:buClrTx/>
              <a:buSzTx/>
              <a:buFont typeface="Wingdings" panose="05000000000000000000" pitchFamily="2" charset="2"/>
              <a:buChar char="§"/>
            </a:pPr>
            <a:r>
              <a:rPr lang="cs-CZ" altLang="cs-CZ" sz="2177" dirty="0">
                <a:latin typeface="Arial" panose="020B0604020202020204" pitchFamily="34" charset="0"/>
              </a:rPr>
              <a:t>I tyto názvy však musí splňovat požadavky na autorské dílo</a:t>
            </a:r>
          </a:p>
          <a:p>
            <a:pPr algn="just" eaLnBrk="1" hangingPunct="1">
              <a:buClrTx/>
              <a:buSzTx/>
              <a:buFont typeface="Wingdings" panose="05000000000000000000" pitchFamily="2" charset="2"/>
              <a:buChar char="§"/>
            </a:pPr>
            <a:r>
              <a:rPr lang="cs-CZ" altLang="cs-CZ" sz="2177" dirty="0">
                <a:latin typeface="Arial" panose="020B0604020202020204" pitchFamily="34" charset="0"/>
              </a:rPr>
              <a:t>Naprostá většina doménových jmen však zřejmě nesplňuje požadavek jedinečnosti (§2 </a:t>
            </a:r>
            <a:r>
              <a:rPr lang="cs-CZ" altLang="cs-CZ" sz="2177" dirty="0" err="1">
                <a:latin typeface="Arial" panose="020B0604020202020204" pitchFamily="34" charset="0"/>
              </a:rPr>
              <a:t>odst</a:t>
            </a:r>
            <a:r>
              <a:rPr lang="cs-CZ" altLang="cs-CZ" sz="2177" dirty="0">
                <a:latin typeface="Arial" panose="020B0604020202020204" pitchFamily="34" charset="0"/>
              </a:rPr>
              <a:t> 1. </a:t>
            </a:r>
            <a:r>
              <a:rPr lang="cs-CZ" altLang="cs-CZ" sz="2177" dirty="0" err="1">
                <a:latin typeface="Arial" panose="020B0604020202020204" pitchFamily="34" charset="0"/>
              </a:rPr>
              <a:t>AutZ</a:t>
            </a:r>
            <a:r>
              <a:rPr lang="cs-CZ" altLang="cs-CZ" sz="2177" dirty="0">
                <a:latin typeface="Arial" panose="020B0604020202020204" pitchFamily="34" charset="0"/>
              </a:rPr>
              <a:t>)</a:t>
            </a:r>
          </a:p>
          <a:p>
            <a:pPr algn="just" eaLnBrk="1" hangingPunct="1">
              <a:buClrTx/>
              <a:buSzTx/>
              <a:buFont typeface="Wingdings" panose="05000000000000000000" pitchFamily="2" charset="2"/>
              <a:buChar char="§"/>
            </a:pPr>
            <a:endParaRPr lang="cs-CZ" altLang="cs-CZ" sz="2177" dirty="0">
              <a:latin typeface="Arial" panose="020B0604020202020204" pitchFamily="34" charset="0"/>
            </a:endParaRPr>
          </a:p>
          <a:p>
            <a:pPr algn="just" eaLnBrk="1" hangingPunct="1">
              <a:buClrTx/>
              <a:buSzTx/>
              <a:buFont typeface="Wingdings" panose="05000000000000000000" pitchFamily="2" charset="2"/>
              <a:buChar char="§"/>
            </a:pPr>
            <a:r>
              <a:rPr lang="cs-CZ" altLang="cs-CZ" sz="2177" dirty="0">
                <a:latin typeface="Arial" panose="020B0604020202020204" pitchFamily="34" charset="0"/>
              </a:rPr>
              <a:t>Dle mého odhadu o autorskoprávní ochraně doménových jmen přichází v úvahu hovořit pouze u cca. 0.1 procent existujících doménových jmen.</a:t>
            </a:r>
          </a:p>
          <a:p>
            <a:pPr algn="just" eaLnBrk="1" hangingPunct="1">
              <a:buClrTx/>
              <a:buSzTx/>
              <a:buFont typeface="Wingdings" panose="05000000000000000000" pitchFamily="2" charset="2"/>
              <a:buChar char="§"/>
            </a:pPr>
            <a:r>
              <a:rPr lang="cs-CZ" altLang="cs-CZ" sz="2177" dirty="0">
                <a:latin typeface="Arial" panose="020B0604020202020204" pitchFamily="34" charset="0"/>
              </a:rPr>
              <a:t>S jistým otazníkem (viz judikatura v zahraničí) lze takto chránit doménová jména, jako např. maxipesfik.cz, nebo ottuvslovniknaucny.cz, ale jistě ne již běžných jmen typu auto.cz, mleko.cz, sport.cz, lupa.cz.</a:t>
            </a:r>
          </a:p>
          <a:p>
            <a:pPr algn="just" eaLnBrk="1" hangingPunct="1">
              <a:buClrTx/>
              <a:buSzTx/>
              <a:buFont typeface="Wingdings" panose="05000000000000000000" pitchFamily="2" charset="2"/>
              <a:buChar char="§"/>
            </a:pPr>
            <a:r>
              <a:rPr lang="cs-CZ" altLang="cs-CZ" sz="2177" dirty="0">
                <a:latin typeface="Arial" panose="020B0604020202020204" pitchFamily="34" charset="0"/>
              </a:rPr>
              <a:t>Uvedenou ochranu tedy v žádném případě nelze vztáhnout na doménová jména jako celek</a:t>
            </a:r>
          </a:p>
        </p:txBody>
      </p:sp>
      <p:sp>
        <p:nvSpPr>
          <p:cNvPr id="2" name="Nadpis 1"/>
          <p:cNvSpPr>
            <a:spLocks noGrp="1"/>
          </p:cNvSpPr>
          <p:nvPr>
            <p:ph type="title"/>
          </p:nvPr>
        </p:nvSpPr>
        <p:spPr>
          <a:xfrm>
            <a:off x="1410168" y="619977"/>
            <a:ext cx="7211043" cy="1045453"/>
          </a:xfrm>
        </p:spPr>
        <p:txBody>
          <a:bodyPr>
            <a:normAutofit fontScale="90000"/>
          </a:bodyPr>
          <a:lstStyle/>
          <a:p>
            <a:r>
              <a:rPr lang="cs-CZ" altLang="cs-CZ" sz="2903" dirty="0">
                <a:latin typeface="Arial" panose="020B0604020202020204" pitchFamily="34" charset="0"/>
              </a:rPr>
              <a:t>Ochrana některých dalších označení</a:t>
            </a:r>
            <a:br>
              <a:rPr lang="cs-CZ" altLang="cs-CZ" sz="2903" dirty="0">
                <a:latin typeface="Arial" panose="020B0604020202020204" pitchFamily="34" charset="0"/>
              </a:rPr>
            </a:br>
            <a:r>
              <a:rPr lang="cs-CZ" altLang="cs-CZ" sz="2903" dirty="0">
                <a:latin typeface="Arial" panose="020B0604020202020204" pitchFamily="34" charset="0"/>
              </a:rPr>
              <a:t> – autorské právo</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2071018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E707221-B8BE-418D-9640-15ABFA843BC6}" type="datetime1">
              <a:rPr lang="cs-CZ" altLang="cs-CZ" sz="1400"/>
              <a:pPr>
                <a:spcBef>
                  <a:spcPct val="0"/>
                </a:spcBef>
                <a:buClrTx/>
                <a:buSzTx/>
                <a:buFontTx/>
                <a:buNone/>
              </a:pPr>
              <a:t>27.11.2025</a:t>
            </a:fld>
            <a:endParaRPr lang="cs-CZ" altLang="cs-CZ" sz="1400"/>
          </a:p>
        </p:txBody>
      </p:sp>
      <p:sp>
        <p:nvSpPr>
          <p:cNvPr id="2150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48668E9-4E1F-40E6-9FD3-5056409FCB41}" type="slidenum">
              <a:rPr lang="cs-CZ" altLang="cs-CZ" sz="1400"/>
              <a:pPr>
                <a:spcBef>
                  <a:spcPct val="0"/>
                </a:spcBef>
                <a:buClrTx/>
                <a:buSzTx/>
                <a:buFontTx/>
                <a:buNone/>
              </a:pPr>
              <a:t>26</a:t>
            </a:fld>
            <a:endParaRPr lang="cs-CZ" altLang="cs-CZ" sz="1400"/>
          </a:p>
        </p:txBody>
      </p:sp>
      <p:sp>
        <p:nvSpPr>
          <p:cNvPr id="21507" name="Rectangle 2"/>
          <p:cNvSpPr>
            <a:spLocks noGrp="1" noChangeArrowheads="1"/>
          </p:cNvSpPr>
          <p:nvPr>
            <p:ph type="body" sz="half" idx="2"/>
          </p:nvPr>
        </p:nvSpPr>
        <p:spPr>
          <a:xfrm>
            <a:off x="1340819" y="1510888"/>
            <a:ext cx="9156249" cy="5271414"/>
          </a:xfrm>
        </p:spPr>
        <p:txBody>
          <a:bodyPr>
            <a:normAutofit lnSpcReduction="10000"/>
          </a:bodyPr>
          <a:lstStyle/>
          <a:p>
            <a:pPr algn="just" eaLnBrk="1" hangingPunct="1">
              <a:buClrTx/>
              <a:buSzTx/>
              <a:buFont typeface="Wingdings" panose="05000000000000000000" pitchFamily="2" charset="2"/>
              <a:buChar char="§"/>
            </a:pPr>
            <a:r>
              <a:rPr lang="cs-CZ" altLang="cs-CZ" sz="1814" dirty="0">
                <a:latin typeface="Arial" panose="020B0604020202020204" pitchFamily="34" charset="0"/>
              </a:rPr>
              <a:t>Doménové jméno a obchodní firma (Obchodní zákoník)</a:t>
            </a:r>
          </a:p>
          <a:p>
            <a:pPr algn="just" eaLnBrk="1" hangingPunct="1">
              <a:buClrTx/>
              <a:buSzTx/>
              <a:buFont typeface="Wingdings" panose="05000000000000000000" pitchFamily="2" charset="2"/>
              <a:buChar char="§"/>
            </a:pPr>
            <a:r>
              <a:rPr lang="cs-CZ" altLang="cs-CZ" sz="1814" dirty="0">
                <a:latin typeface="Arial" panose="020B0604020202020204" pitchFamily="34" charset="0"/>
              </a:rPr>
              <a:t> Na rozdíl od ochranných známek není firma spojována s konkrétními výrobky či službami </a:t>
            </a:r>
          </a:p>
          <a:p>
            <a:pPr algn="just" eaLnBrk="1" hangingPunct="1">
              <a:buClrTx/>
              <a:buSzTx/>
              <a:buFont typeface="Wingdings" panose="05000000000000000000" pitchFamily="2" charset="2"/>
              <a:buChar char="§"/>
            </a:pPr>
            <a:r>
              <a:rPr lang="cs-CZ" altLang="cs-CZ" sz="1814" dirty="0">
                <a:latin typeface="Arial" panose="020B0604020202020204" pitchFamily="34" charset="0"/>
              </a:rPr>
              <a:t>Konflikt doménového jména a firmy může tedy být úspěšně žalován (velmi významnou otázkou je zde zejména otázky dobré víry, identifikační schopnosti, věhlasu či světoznámosti konkrétní obchodní firmy). </a:t>
            </a:r>
          </a:p>
          <a:p>
            <a:pPr algn="just" eaLnBrk="1" hangingPunct="1">
              <a:buClrTx/>
              <a:buSzTx/>
              <a:buFont typeface="Wingdings" panose="05000000000000000000" pitchFamily="2" charset="2"/>
              <a:buChar char="§"/>
            </a:pPr>
            <a:r>
              <a:rPr lang="cs-CZ" altLang="cs-CZ" sz="1814" dirty="0">
                <a:latin typeface="Arial" panose="020B0604020202020204" pitchFamily="34" charset="0"/>
              </a:rPr>
              <a:t>Oprávněný subjekt se pak může domáhat, aby se osoba, která takové konfliktní jméno užívá, zdržela používání doménového jména a případně též žádat i náhradu škody. </a:t>
            </a:r>
          </a:p>
          <a:p>
            <a:pPr algn="just" eaLnBrk="1" hangingPunct="1">
              <a:buClrTx/>
              <a:buSzTx/>
              <a:buFont typeface="Wingdings" panose="05000000000000000000" pitchFamily="2" charset="2"/>
              <a:buChar char="§"/>
            </a:pPr>
            <a:endParaRPr lang="cs-CZ" altLang="cs-CZ" sz="1814" dirty="0">
              <a:latin typeface="Arial" panose="020B0604020202020204" pitchFamily="34" charset="0"/>
            </a:endParaRPr>
          </a:p>
          <a:p>
            <a:pPr algn="just" eaLnBrk="1" hangingPunct="1">
              <a:buClrTx/>
              <a:buSzTx/>
              <a:buFont typeface="Wingdings" panose="05000000000000000000" pitchFamily="2" charset="2"/>
              <a:buChar char="§"/>
            </a:pPr>
            <a:r>
              <a:rPr lang="cs-CZ" altLang="cs-CZ" sz="1814" dirty="0">
                <a:latin typeface="Arial" panose="020B0604020202020204" pitchFamily="34" charset="0"/>
              </a:rPr>
              <a:t>Doménové jméno a další chráněná označení</a:t>
            </a:r>
          </a:p>
          <a:p>
            <a:pPr algn="just" eaLnBrk="1" hangingPunct="1">
              <a:buClrTx/>
              <a:buSzTx/>
              <a:buFont typeface="Wingdings" panose="05000000000000000000" pitchFamily="2" charset="2"/>
              <a:buChar char="§"/>
            </a:pPr>
            <a:r>
              <a:rPr lang="cs-CZ" altLang="cs-CZ" sz="1814" dirty="0">
                <a:latin typeface="Arial" panose="020B0604020202020204" pitchFamily="34" charset="0"/>
              </a:rPr>
              <a:t>Ve vztahu k doménovému jménu je chráněn i název jiné právnické osoby (např. zájmového sdružení právnických  osob dle </a:t>
            </a:r>
            <a:r>
              <a:rPr lang="cs-CZ" altLang="cs-CZ" sz="1814" dirty="0" err="1">
                <a:latin typeface="Arial" panose="020B0604020202020204" pitchFamily="34" charset="0"/>
              </a:rPr>
              <a:t>ObčZ</a:t>
            </a:r>
            <a:r>
              <a:rPr lang="cs-CZ" altLang="cs-CZ" sz="1814" dirty="0">
                <a:latin typeface="Arial" panose="020B0604020202020204" pitchFamily="34" charset="0"/>
              </a:rPr>
              <a:t>) či různá zeměpisná označení. </a:t>
            </a:r>
          </a:p>
          <a:p>
            <a:pPr algn="just" eaLnBrk="1" hangingPunct="1">
              <a:buClrTx/>
              <a:buSzTx/>
              <a:buFont typeface="Wingdings" panose="05000000000000000000" pitchFamily="2" charset="2"/>
              <a:buChar char="§"/>
            </a:pPr>
            <a:r>
              <a:rPr lang="cs-CZ" altLang="cs-CZ" sz="1814" dirty="0">
                <a:latin typeface="Arial" panose="020B0604020202020204" pitchFamily="34" charset="0"/>
              </a:rPr>
              <a:t>Z cizí judikatury pak navíc také vyplývá, že ochrana se poskytuje např. jménům slavných osobností (např. Julia </a:t>
            </a:r>
            <a:r>
              <a:rPr lang="cs-CZ" altLang="cs-CZ" sz="1814" dirty="0" err="1">
                <a:latin typeface="Arial" panose="020B0604020202020204" pitchFamily="34" charset="0"/>
              </a:rPr>
              <a:t>Roberts</a:t>
            </a:r>
            <a:r>
              <a:rPr lang="cs-CZ" altLang="cs-CZ" sz="1814" dirty="0">
                <a:latin typeface="Arial" panose="020B0604020202020204" pitchFamily="34" charset="0"/>
              </a:rPr>
              <a:t>, apod.), případně i jejím pseudonymům (např. Madonna). </a:t>
            </a:r>
          </a:p>
        </p:txBody>
      </p:sp>
      <p:sp>
        <p:nvSpPr>
          <p:cNvPr id="2" name="Nadpis 1"/>
          <p:cNvSpPr>
            <a:spLocks noGrp="1"/>
          </p:cNvSpPr>
          <p:nvPr>
            <p:ph type="title"/>
          </p:nvPr>
        </p:nvSpPr>
        <p:spPr>
          <a:xfrm>
            <a:off x="1410168" y="619977"/>
            <a:ext cx="7211043" cy="1045453"/>
          </a:xfrm>
        </p:spPr>
        <p:txBody>
          <a:bodyPr>
            <a:normAutofit fontScale="90000"/>
          </a:bodyPr>
          <a:lstStyle/>
          <a:p>
            <a:r>
              <a:rPr lang="cs-CZ" altLang="cs-CZ" sz="2903" dirty="0">
                <a:latin typeface="Arial" panose="020B0604020202020204" pitchFamily="34" charset="0"/>
              </a:rPr>
              <a:t>Ochrana některých dalších označení</a:t>
            </a:r>
            <a:br>
              <a:rPr lang="cs-CZ" altLang="cs-CZ" sz="2903" dirty="0">
                <a:latin typeface="Arial" panose="020B0604020202020204" pitchFamily="34" charset="0"/>
              </a:rPr>
            </a:br>
            <a:r>
              <a:rPr lang="cs-CZ" altLang="cs-CZ" sz="2903" dirty="0">
                <a:latin typeface="Arial" panose="020B0604020202020204" pitchFamily="34" charset="0"/>
              </a:rPr>
              <a:t> – právo firmy, jméno osoby, aj.</a:t>
            </a:r>
            <a:br>
              <a:rPr lang="cs-CZ" altLang="cs-CZ" sz="2903" dirty="0">
                <a:latin typeface="Arial" panose="020B0604020202020204" pitchFamily="34" charset="0"/>
              </a:rPr>
            </a:br>
            <a:endParaRPr lang="cs-CZ" dirty="0"/>
          </a:p>
        </p:txBody>
      </p:sp>
    </p:spTree>
    <p:extLst>
      <p:ext uri="{BB962C8B-B14F-4D97-AF65-F5344CB8AC3E}">
        <p14:creationId xmlns:p14="http://schemas.microsoft.com/office/powerpoint/2010/main" val="3922865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 Doménové spory</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27</a:t>
            </a:fld>
            <a:endParaRPr lang="cs-CZ"/>
          </a:p>
        </p:txBody>
      </p:sp>
    </p:spTree>
    <p:extLst>
      <p:ext uri="{BB962C8B-B14F-4D97-AF65-F5344CB8AC3E}">
        <p14:creationId xmlns:p14="http://schemas.microsoft.com/office/powerpoint/2010/main" val="3694688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Zástupný symbol pro datum 3"/>
          <p:cNvSpPr>
            <a:spLocks noGrp="1"/>
          </p:cNvSpPr>
          <p:nvPr>
            <p:ph type="dt" sz="quarter" idx="4294967295"/>
          </p:nvPr>
        </p:nvSpPr>
        <p:spPr>
          <a:xfrm>
            <a:off x="359812" y="7200000"/>
            <a:ext cx="1080000" cy="3600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pPr>
              <a:spcBef>
                <a:spcPct val="0"/>
              </a:spcBef>
              <a:buClrTx/>
              <a:buSzTx/>
              <a:buFontTx/>
              <a:buNone/>
            </a:pPr>
            <a:endParaRPr lang="cs-CZ" altLang="cs-CZ" sz="1400"/>
          </a:p>
        </p:txBody>
      </p:sp>
      <p:sp>
        <p:nvSpPr>
          <p:cNvPr id="33794" name="Rectangle 3"/>
          <p:cNvSpPr>
            <a:spLocks noGrp="1" noChangeArrowheads="1"/>
          </p:cNvSpPr>
          <p:nvPr>
            <p:ph type="body" idx="1"/>
          </p:nvPr>
        </p:nvSpPr>
        <p:spPr>
          <a:xfrm>
            <a:off x="647699" y="1242516"/>
            <a:ext cx="10216044" cy="5256212"/>
          </a:xfrm>
        </p:spPr>
        <p:txBody>
          <a:bodyPr spcFirstLastPara="1" vert="horz" wrap="square" lIns="90000" tIns="46800" rIns="90000" bIns="46800" rtlCol="0" anchor="b" anchorCtr="0">
            <a:normAutofit/>
          </a:bodyPr>
          <a:lstStyle/>
          <a:p>
            <a:pPr marL="608017" indent="-608017" defTabSz="449266">
              <a:spcBef>
                <a:spcPts val="50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r>
              <a:rPr lang="cs-CZ" altLang="cs-CZ" sz="1800" dirty="0">
                <a:latin typeface="Verdana" panose="020B0604030504040204" pitchFamily="34" charset="0"/>
              </a:rPr>
              <a:t>1. </a:t>
            </a:r>
            <a:r>
              <a:rPr lang="en-GB" altLang="cs-CZ" sz="1800" dirty="0" err="1">
                <a:latin typeface="Verdana" panose="020B0604030504040204" pitchFamily="34" charset="0"/>
              </a:rPr>
              <a:t>Mediace</a:t>
            </a:r>
            <a:endParaRPr lang="en-GB" altLang="cs-CZ" sz="1800" dirty="0">
              <a:latin typeface="Verdana" panose="020B0604030504040204" pitchFamily="34" charset="0"/>
            </a:endParaRPr>
          </a:p>
          <a:p>
            <a:pPr marL="608017" indent="-608017" defTabSz="449266">
              <a:spcBef>
                <a:spcPts val="50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r>
              <a:rPr lang="cs-CZ" altLang="cs-CZ" sz="1800" dirty="0">
                <a:latin typeface="Verdana" panose="020B0604030504040204" pitchFamily="34" charset="0"/>
              </a:rPr>
              <a:t>	- mimosoudní zprostředkování za účelem řešení sporu mezi stranami </a:t>
            </a:r>
          </a:p>
          <a:p>
            <a:pPr marL="608017" indent="-608017" defTabSz="449266">
              <a:spcBef>
                <a:spcPts val="50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endParaRPr lang="en-GB" altLang="cs-CZ" sz="1800" dirty="0">
              <a:latin typeface="Verdana" panose="020B0604030504040204" pitchFamily="34" charset="0"/>
            </a:endParaRPr>
          </a:p>
          <a:p>
            <a:pPr marL="608017" indent="-608017" defTabSz="449266">
              <a:spcBef>
                <a:spcPts val="50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r>
              <a:rPr lang="cs-CZ" altLang="cs-CZ" sz="1800" dirty="0">
                <a:latin typeface="Verdana" panose="020B0604030504040204" pitchFamily="34" charset="0"/>
              </a:rPr>
              <a:t>2. </a:t>
            </a:r>
            <a:r>
              <a:rPr lang="en-GB" altLang="cs-CZ" sz="1800" dirty="0" err="1">
                <a:latin typeface="Verdana" panose="020B0604030504040204" pitchFamily="34" charset="0"/>
              </a:rPr>
              <a:t>Rozhodčí</a:t>
            </a:r>
            <a:r>
              <a:rPr lang="en-GB" altLang="cs-CZ" sz="1800" dirty="0">
                <a:latin typeface="Verdana" panose="020B0604030504040204" pitchFamily="34" charset="0"/>
              </a:rPr>
              <a:t> </a:t>
            </a:r>
            <a:r>
              <a:rPr lang="en-GB" altLang="cs-CZ" sz="1800" dirty="0" err="1">
                <a:latin typeface="Verdana" panose="020B0604030504040204" pitchFamily="34" charset="0"/>
              </a:rPr>
              <a:t>řízení</a:t>
            </a:r>
            <a:r>
              <a:rPr lang="en-GB" altLang="cs-CZ" sz="1800" dirty="0">
                <a:latin typeface="Verdana" panose="020B0604030504040204" pitchFamily="34" charset="0"/>
              </a:rPr>
              <a:t> </a:t>
            </a:r>
            <a:r>
              <a:rPr lang="en-GB" altLang="cs-CZ" sz="1800" dirty="0" err="1">
                <a:latin typeface="Verdana" panose="020B0604030504040204" pitchFamily="34" charset="0"/>
              </a:rPr>
              <a:t>před</a:t>
            </a:r>
            <a:r>
              <a:rPr lang="en-GB" altLang="cs-CZ" sz="1800" dirty="0">
                <a:latin typeface="Verdana" panose="020B0604030504040204" pitchFamily="34" charset="0"/>
              </a:rPr>
              <a:t> </a:t>
            </a:r>
            <a:r>
              <a:rPr lang="en-GB" altLang="cs-CZ" sz="1800" dirty="0" err="1">
                <a:latin typeface="Verdana" panose="020B0604030504040204" pitchFamily="34" charset="0"/>
              </a:rPr>
              <a:t>rozhodci</a:t>
            </a:r>
            <a:r>
              <a:rPr lang="en-GB" altLang="cs-CZ" sz="1800" dirty="0">
                <a:latin typeface="Verdana" panose="020B0604030504040204" pitchFamily="34" charset="0"/>
              </a:rPr>
              <a:t> </a:t>
            </a:r>
            <a:r>
              <a:rPr lang="en-GB" altLang="cs-CZ" sz="1800" dirty="0" err="1">
                <a:latin typeface="Verdana" panose="020B0604030504040204" pitchFamily="34" charset="0"/>
              </a:rPr>
              <a:t>jmenovanými</a:t>
            </a:r>
            <a:r>
              <a:rPr lang="en-GB" altLang="cs-CZ" sz="1800" dirty="0">
                <a:latin typeface="Verdana" panose="020B0604030504040204" pitchFamily="34" charset="0"/>
              </a:rPr>
              <a:t> ad hoc</a:t>
            </a:r>
          </a:p>
          <a:p>
            <a:pPr marL="989019" lvl="1" indent="-531816" defTabSz="449266">
              <a:spcBef>
                <a:spcPts val="45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r>
              <a:rPr lang="cs-CZ" altLang="cs-CZ" sz="1800" i="1" dirty="0">
                <a:latin typeface="Verdana" panose="020B0604030504040204" pitchFamily="34" charset="0"/>
              </a:rPr>
              <a:t>  - </a:t>
            </a:r>
            <a:r>
              <a:rPr lang="en-GB" altLang="cs-CZ" sz="1800" i="1" dirty="0" err="1">
                <a:latin typeface="Verdana" panose="020B0604030504040204" pitchFamily="34" charset="0"/>
              </a:rPr>
              <a:t>předpokládá</a:t>
            </a:r>
            <a:r>
              <a:rPr lang="en-GB" altLang="cs-CZ" sz="1800" i="1" dirty="0">
                <a:latin typeface="Verdana" panose="020B0604030504040204" pitchFamily="34" charset="0"/>
              </a:rPr>
              <a:t> </a:t>
            </a:r>
            <a:r>
              <a:rPr lang="en-GB" altLang="cs-CZ" sz="1800" i="1" dirty="0" err="1">
                <a:latin typeface="Verdana" panose="020B0604030504040204" pitchFamily="34" charset="0"/>
              </a:rPr>
              <a:t>dohodu</a:t>
            </a:r>
            <a:r>
              <a:rPr lang="en-GB" altLang="cs-CZ" sz="1800" i="1" dirty="0">
                <a:latin typeface="Verdana" panose="020B0604030504040204" pitchFamily="34" charset="0"/>
              </a:rPr>
              <a:t> </a:t>
            </a:r>
            <a:r>
              <a:rPr lang="en-GB" altLang="cs-CZ" sz="1800" i="1" dirty="0" err="1">
                <a:latin typeface="Verdana" panose="020B0604030504040204" pitchFamily="34" charset="0"/>
              </a:rPr>
              <a:t>stran</a:t>
            </a:r>
            <a:endParaRPr lang="en-GB" altLang="cs-CZ" sz="1800" i="1" dirty="0">
              <a:latin typeface="Verdana" panose="020B0604030504040204" pitchFamily="34" charset="0"/>
            </a:endParaRPr>
          </a:p>
          <a:p>
            <a:pPr marL="608017" indent="-608017" defTabSz="449266">
              <a:spcBef>
                <a:spcPts val="50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endParaRPr lang="en-GB" altLang="cs-CZ" sz="1800" i="1" dirty="0">
              <a:latin typeface="Verdana" panose="020B0604030504040204" pitchFamily="34" charset="0"/>
            </a:endParaRPr>
          </a:p>
          <a:p>
            <a:pPr marL="608017" indent="-608017" defTabSz="449266">
              <a:spcBef>
                <a:spcPts val="50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r>
              <a:rPr lang="cs-CZ" altLang="cs-CZ" sz="1800" dirty="0">
                <a:latin typeface="Verdana" panose="020B0604030504040204" pitchFamily="34" charset="0"/>
              </a:rPr>
              <a:t>3. </a:t>
            </a:r>
            <a:r>
              <a:rPr lang="en-GB" altLang="cs-CZ" sz="1800" dirty="0" err="1">
                <a:latin typeface="Verdana" panose="020B0604030504040204" pitchFamily="34" charset="0"/>
              </a:rPr>
              <a:t>Rozhodčí</a:t>
            </a:r>
            <a:r>
              <a:rPr lang="en-GB" altLang="cs-CZ" sz="1800" dirty="0">
                <a:latin typeface="Verdana" panose="020B0604030504040204" pitchFamily="34" charset="0"/>
              </a:rPr>
              <a:t> </a:t>
            </a:r>
            <a:r>
              <a:rPr lang="en-GB" altLang="cs-CZ" sz="1800" dirty="0" err="1">
                <a:latin typeface="Verdana" panose="020B0604030504040204" pitchFamily="34" charset="0"/>
              </a:rPr>
              <a:t>řízení</a:t>
            </a:r>
            <a:r>
              <a:rPr lang="en-GB" altLang="cs-CZ" sz="1800" dirty="0">
                <a:latin typeface="Verdana" panose="020B0604030504040204" pitchFamily="34" charset="0"/>
              </a:rPr>
              <a:t> </a:t>
            </a:r>
            <a:r>
              <a:rPr lang="en-GB" altLang="cs-CZ" sz="1800" dirty="0" err="1">
                <a:latin typeface="Verdana" panose="020B0604030504040204" pitchFamily="34" charset="0"/>
              </a:rPr>
              <a:t>před</a:t>
            </a:r>
            <a:r>
              <a:rPr lang="en-GB" altLang="cs-CZ" sz="1800" dirty="0">
                <a:latin typeface="Verdana" panose="020B0604030504040204" pitchFamily="34" charset="0"/>
              </a:rPr>
              <a:t> </a:t>
            </a:r>
            <a:r>
              <a:rPr lang="en-GB" altLang="cs-CZ" sz="1800" dirty="0" err="1">
                <a:latin typeface="Verdana" panose="020B0604030504040204" pitchFamily="34" charset="0"/>
              </a:rPr>
              <a:t>Rozhodčím</a:t>
            </a:r>
            <a:r>
              <a:rPr lang="en-GB" altLang="cs-CZ" sz="1800" dirty="0">
                <a:latin typeface="Verdana" panose="020B0604030504040204" pitchFamily="34" charset="0"/>
              </a:rPr>
              <a:t> </a:t>
            </a:r>
            <a:r>
              <a:rPr lang="en-GB" altLang="cs-CZ" sz="1800" dirty="0" err="1">
                <a:latin typeface="Verdana" panose="020B0604030504040204" pitchFamily="34" charset="0"/>
              </a:rPr>
              <a:t>soudem</a:t>
            </a:r>
            <a:r>
              <a:rPr lang="en-GB" altLang="cs-CZ" sz="1800" dirty="0">
                <a:latin typeface="Verdana" panose="020B0604030504040204" pitchFamily="34" charset="0"/>
              </a:rPr>
              <a:t> </a:t>
            </a:r>
            <a:r>
              <a:rPr lang="en-GB" altLang="cs-CZ" sz="1800" dirty="0" err="1">
                <a:latin typeface="Verdana" panose="020B0604030504040204" pitchFamily="34" charset="0"/>
              </a:rPr>
              <a:t>při</a:t>
            </a:r>
            <a:r>
              <a:rPr lang="en-GB" altLang="cs-CZ" sz="1800" dirty="0">
                <a:latin typeface="Verdana" panose="020B0604030504040204" pitchFamily="34" charset="0"/>
              </a:rPr>
              <a:t> </a:t>
            </a:r>
            <a:r>
              <a:rPr lang="en-GB" altLang="cs-CZ" sz="1800" dirty="0" err="1">
                <a:latin typeface="Verdana" panose="020B0604030504040204" pitchFamily="34" charset="0"/>
              </a:rPr>
              <a:t>Hospodářské</a:t>
            </a:r>
            <a:r>
              <a:rPr lang="en-GB" altLang="cs-CZ" sz="1800" dirty="0">
                <a:latin typeface="Verdana" panose="020B0604030504040204" pitchFamily="34" charset="0"/>
              </a:rPr>
              <a:t> </a:t>
            </a:r>
            <a:r>
              <a:rPr lang="en-GB" altLang="cs-CZ" sz="1800" dirty="0" err="1">
                <a:latin typeface="Verdana" panose="020B0604030504040204" pitchFamily="34" charset="0"/>
              </a:rPr>
              <a:t>komoře</a:t>
            </a:r>
            <a:r>
              <a:rPr lang="en-GB" altLang="cs-CZ" sz="1800" dirty="0">
                <a:latin typeface="Verdana" panose="020B0604030504040204" pitchFamily="34" charset="0"/>
              </a:rPr>
              <a:t> ČR a </a:t>
            </a:r>
            <a:r>
              <a:rPr lang="en-GB" altLang="cs-CZ" sz="1800" dirty="0" err="1">
                <a:latin typeface="Verdana" panose="020B0604030504040204" pitchFamily="34" charset="0"/>
              </a:rPr>
              <a:t>Agrární</a:t>
            </a:r>
            <a:r>
              <a:rPr lang="en-GB" altLang="cs-CZ" sz="1800" dirty="0">
                <a:latin typeface="Verdana" panose="020B0604030504040204" pitchFamily="34" charset="0"/>
              </a:rPr>
              <a:t> </a:t>
            </a:r>
            <a:r>
              <a:rPr lang="en-GB" altLang="cs-CZ" sz="1800" dirty="0" err="1">
                <a:latin typeface="Verdana" panose="020B0604030504040204" pitchFamily="34" charset="0"/>
              </a:rPr>
              <a:t>komoře</a:t>
            </a:r>
            <a:r>
              <a:rPr lang="en-GB" altLang="cs-CZ" sz="1800" dirty="0">
                <a:latin typeface="Verdana" panose="020B0604030504040204" pitchFamily="34" charset="0"/>
              </a:rPr>
              <a:t> ČR</a:t>
            </a:r>
          </a:p>
          <a:p>
            <a:pPr marL="989019" lvl="1" indent="-531816" defTabSz="449266">
              <a:spcBef>
                <a:spcPts val="45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r>
              <a:rPr lang="en-GB" altLang="cs-CZ" sz="1800" dirty="0">
                <a:latin typeface="Verdana" panose="020B0604030504040204" pitchFamily="34" charset="0"/>
              </a:rPr>
              <a:t>	</a:t>
            </a:r>
            <a:r>
              <a:rPr lang="cs-CZ" altLang="cs-CZ" sz="1800" dirty="0">
                <a:latin typeface="Verdana" panose="020B0604030504040204" pitchFamily="34" charset="0"/>
              </a:rPr>
              <a:t>- </a:t>
            </a:r>
            <a:r>
              <a:rPr lang="en-GB" altLang="cs-CZ" sz="1800" i="1" dirty="0">
                <a:latin typeface="Verdana" panose="020B0604030504040204" pitchFamily="34" charset="0"/>
              </a:rPr>
              <a:t>s </a:t>
            </a:r>
            <a:r>
              <a:rPr lang="en-GB" altLang="cs-CZ" sz="1800" i="1" dirty="0" err="1">
                <a:latin typeface="Verdana" panose="020B0604030504040204" pitchFamily="34" charset="0"/>
              </a:rPr>
              <a:t>využitím</a:t>
            </a:r>
            <a:r>
              <a:rPr lang="en-GB" altLang="cs-CZ" sz="1800" i="1" dirty="0">
                <a:latin typeface="Verdana" panose="020B0604030504040204" pitchFamily="34" charset="0"/>
              </a:rPr>
              <a:t> </a:t>
            </a:r>
            <a:r>
              <a:rPr lang="en-GB" altLang="cs-CZ" sz="1800" i="1" dirty="0" err="1">
                <a:latin typeface="Verdana" panose="020B0604030504040204" pitchFamily="34" charset="0"/>
              </a:rPr>
              <a:t>rozhodčí</a:t>
            </a:r>
            <a:r>
              <a:rPr lang="en-GB" altLang="cs-CZ" sz="1800" i="1" dirty="0">
                <a:latin typeface="Verdana" panose="020B0604030504040204" pitchFamily="34" charset="0"/>
              </a:rPr>
              <a:t> </a:t>
            </a:r>
            <a:r>
              <a:rPr lang="en-GB" altLang="cs-CZ" sz="1800" i="1" dirty="0" err="1">
                <a:latin typeface="Verdana" panose="020B0604030504040204" pitchFamily="34" charset="0"/>
              </a:rPr>
              <a:t>doložky</a:t>
            </a:r>
            <a:r>
              <a:rPr lang="en-GB" altLang="cs-CZ" sz="1800" i="1" dirty="0">
                <a:latin typeface="Verdana" panose="020B0604030504040204" pitchFamily="34" charset="0"/>
              </a:rPr>
              <a:t> </a:t>
            </a:r>
            <a:r>
              <a:rPr lang="en-GB" altLang="cs-CZ" sz="1800" i="1" dirty="0" err="1">
                <a:latin typeface="Verdana" panose="020B0604030504040204" pitchFamily="34" charset="0"/>
              </a:rPr>
              <a:t>dle</a:t>
            </a:r>
            <a:r>
              <a:rPr lang="en-GB" altLang="cs-CZ" sz="1800" i="1" dirty="0">
                <a:latin typeface="Verdana" panose="020B0604030504040204" pitchFamily="34" charset="0"/>
              </a:rPr>
              <a:t> </a:t>
            </a:r>
            <a:r>
              <a:rPr lang="en-GB" altLang="cs-CZ" sz="1800" i="1" dirty="0" err="1">
                <a:latin typeface="Verdana" panose="020B0604030504040204" pitchFamily="34" charset="0"/>
              </a:rPr>
              <a:t>Pravidel</a:t>
            </a:r>
            <a:r>
              <a:rPr lang="en-GB" altLang="cs-CZ" sz="1800" i="1" dirty="0">
                <a:latin typeface="Verdana" panose="020B0604030504040204" pitchFamily="34" charset="0"/>
              </a:rPr>
              <a:t> </a:t>
            </a:r>
            <a:r>
              <a:rPr lang="en-GB" altLang="cs-CZ" sz="1800" i="1" dirty="0" err="1">
                <a:latin typeface="Verdana" panose="020B0604030504040204" pitchFamily="34" charset="0"/>
              </a:rPr>
              <a:t>registrace</a:t>
            </a:r>
            <a:r>
              <a:rPr lang="en-GB" altLang="cs-CZ" sz="1800" i="1" dirty="0">
                <a:latin typeface="Verdana" panose="020B0604030504040204" pitchFamily="34" charset="0"/>
              </a:rPr>
              <a:t> </a:t>
            </a:r>
            <a:r>
              <a:rPr lang="en-GB" altLang="cs-CZ" sz="1800" i="1" dirty="0" err="1">
                <a:latin typeface="Verdana" panose="020B0604030504040204" pitchFamily="34" charset="0"/>
              </a:rPr>
              <a:t>doménových</a:t>
            </a:r>
            <a:r>
              <a:rPr lang="en-GB" altLang="cs-CZ" sz="1800" i="1" dirty="0">
                <a:latin typeface="Verdana" panose="020B0604030504040204" pitchFamily="34" charset="0"/>
              </a:rPr>
              <a:t> </a:t>
            </a:r>
            <a:r>
              <a:rPr lang="en-GB" altLang="cs-CZ" sz="1800" i="1" dirty="0" err="1">
                <a:latin typeface="Verdana" panose="020B0604030504040204" pitchFamily="34" charset="0"/>
              </a:rPr>
              <a:t>jmen</a:t>
            </a:r>
            <a:r>
              <a:rPr lang="en-GB" altLang="cs-CZ" sz="1800" i="1" dirty="0">
                <a:latin typeface="Verdana" panose="020B0604030504040204" pitchFamily="34" charset="0"/>
              </a:rPr>
              <a:t> v </a:t>
            </a:r>
            <a:r>
              <a:rPr lang="en-GB" altLang="cs-CZ" sz="1800" i="1" dirty="0" err="1">
                <a:latin typeface="Verdana" panose="020B0604030504040204" pitchFamily="34" charset="0"/>
              </a:rPr>
              <a:t>doméně</a:t>
            </a:r>
            <a:r>
              <a:rPr lang="en-GB" altLang="cs-CZ" sz="1800" i="1" dirty="0">
                <a:latin typeface="Verdana" panose="020B0604030504040204" pitchFamily="34" charset="0"/>
              </a:rPr>
              <a:t> .CZ</a:t>
            </a:r>
          </a:p>
          <a:p>
            <a:pPr marL="608017" indent="-608017" defTabSz="449266">
              <a:spcBef>
                <a:spcPts val="50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endParaRPr lang="en-GB" altLang="cs-CZ" sz="1800" i="1" dirty="0">
              <a:latin typeface="Verdana" panose="020B0604030504040204" pitchFamily="34" charset="0"/>
            </a:endParaRPr>
          </a:p>
          <a:p>
            <a:pPr marL="608017" indent="-608017" defTabSz="449266">
              <a:spcBef>
                <a:spcPts val="50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r>
              <a:rPr lang="cs-CZ" altLang="cs-CZ" sz="1800" dirty="0">
                <a:latin typeface="Verdana" panose="020B0604030504040204" pitchFamily="34" charset="0"/>
              </a:rPr>
              <a:t>4. </a:t>
            </a:r>
            <a:r>
              <a:rPr lang="en-GB" altLang="cs-CZ" sz="1800" dirty="0" err="1">
                <a:latin typeface="Verdana" panose="020B0604030504040204" pitchFamily="34" charset="0"/>
              </a:rPr>
              <a:t>Řízení</a:t>
            </a:r>
            <a:r>
              <a:rPr lang="en-GB" altLang="cs-CZ" sz="1800" dirty="0">
                <a:latin typeface="Verdana" panose="020B0604030504040204" pitchFamily="34" charset="0"/>
              </a:rPr>
              <a:t> </a:t>
            </a:r>
            <a:r>
              <a:rPr lang="en-GB" altLang="cs-CZ" sz="1800" dirty="0" err="1">
                <a:latin typeface="Verdana" panose="020B0604030504040204" pitchFamily="34" charset="0"/>
              </a:rPr>
              <a:t>před</a:t>
            </a:r>
            <a:r>
              <a:rPr lang="en-GB" altLang="cs-CZ" sz="1800" dirty="0">
                <a:latin typeface="Verdana" panose="020B0604030504040204" pitchFamily="34" charset="0"/>
              </a:rPr>
              <a:t> </a:t>
            </a:r>
            <a:r>
              <a:rPr lang="en-GB" altLang="cs-CZ" sz="1800" dirty="0" err="1">
                <a:latin typeface="Verdana" panose="020B0604030504040204" pitchFamily="34" charset="0"/>
              </a:rPr>
              <a:t>obecnými</a:t>
            </a:r>
            <a:r>
              <a:rPr lang="en-GB" altLang="cs-CZ" sz="1800" dirty="0">
                <a:latin typeface="Verdana" panose="020B0604030504040204" pitchFamily="34" charset="0"/>
              </a:rPr>
              <a:t> </a:t>
            </a:r>
            <a:r>
              <a:rPr lang="en-GB" altLang="cs-CZ" sz="1800" dirty="0" err="1">
                <a:latin typeface="Verdana" panose="020B0604030504040204" pitchFamily="34" charset="0"/>
              </a:rPr>
              <a:t>soudy</a:t>
            </a:r>
            <a:endParaRPr lang="cs-CZ" altLang="cs-CZ" sz="1800" dirty="0">
              <a:latin typeface="Verdana" panose="020B0604030504040204" pitchFamily="34" charset="0"/>
            </a:endParaRPr>
          </a:p>
          <a:p>
            <a:pPr marL="608017" indent="-608017" defTabSz="449266">
              <a:spcBef>
                <a:spcPts val="50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r>
              <a:rPr lang="cs-CZ" altLang="cs-CZ" sz="2000" dirty="0"/>
              <a:t>	- </a:t>
            </a:r>
            <a:r>
              <a:rPr lang="cs-CZ" altLang="cs-CZ" sz="2000" i="1" dirty="0"/>
              <a:t>v</a:t>
            </a:r>
            <a:r>
              <a:rPr lang="en-GB" altLang="cs-CZ" sz="2000" i="1" dirty="0" err="1"/>
              <a:t>zhledem</a:t>
            </a:r>
            <a:r>
              <a:rPr lang="en-GB" altLang="cs-CZ" sz="2000" i="1" dirty="0"/>
              <a:t> k </a:t>
            </a:r>
            <a:r>
              <a:rPr lang="en-GB" altLang="cs-CZ" sz="2000" i="1" dirty="0" err="1"/>
              <a:t>právním</a:t>
            </a:r>
            <a:r>
              <a:rPr lang="en-GB" altLang="cs-CZ" sz="2000" i="1" dirty="0"/>
              <a:t> </a:t>
            </a:r>
            <a:r>
              <a:rPr lang="en-GB" altLang="cs-CZ" sz="2000" i="1" dirty="0" err="1"/>
              <a:t>titulům</a:t>
            </a:r>
            <a:r>
              <a:rPr lang="en-GB" altLang="cs-CZ" sz="2000" i="1" dirty="0"/>
              <a:t>, o </a:t>
            </a:r>
            <a:r>
              <a:rPr lang="en-GB" altLang="cs-CZ" sz="2000" i="1" dirty="0" err="1"/>
              <a:t>které</a:t>
            </a:r>
            <a:r>
              <a:rPr lang="en-GB" altLang="cs-CZ" sz="2000" i="1" dirty="0"/>
              <a:t> se </a:t>
            </a:r>
            <a:r>
              <a:rPr lang="en-GB" altLang="cs-CZ" sz="2000" i="1" dirty="0" err="1"/>
              <a:t>žaloby</a:t>
            </a:r>
            <a:r>
              <a:rPr lang="en-GB" altLang="cs-CZ" sz="2000" i="1" dirty="0"/>
              <a:t> </a:t>
            </a:r>
            <a:r>
              <a:rPr lang="en-GB" altLang="cs-CZ" sz="2000" i="1" dirty="0" err="1"/>
              <a:t>zpravidla</a:t>
            </a:r>
            <a:r>
              <a:rPr lang="en-GB" altLang="cs-CZ" sz="2000" i="1" dirty="0"/>
              <a:t> </a:t>
            </a:r>
            <a:r>
              <a:rPr lang="en-GB" altLang="cs-CZ" sz="2000" i="1" dirty="0" err="1"/>
              <a:t>opírají</a:t>
            </a:r>
            <a:r>
              <a:rPr lang="en-GB" altLang="cs-CZ" sz="2000" i="1" dirty="0"/>
              <a:t>, je </a:t>
            </a:r>
            <a:r>
              <a:rPr lang="en-GB" altLang="cs-CZ" sz="2000" i="1" dirty="0" err="1"/>
              <a:t>dána</a:t>
            </a:r>
            <a:r>
              <a:rPr lang="en-GB" altLang="cs-CZ" sz="2000" i="1" dirty="0"/>
              <a:t> </a:t>
            </a:r>
            <a:r>
              <a:rPr lang="en-GB" altLang="cs-CZ" sz="2000" i="1" dirty="0" err="1"/>
              <a:t>příslušnost</a:t>
            </a:r>
            <a:r>
              <a:rPr lang="en-GB" altLang="cs-CZ" sz="2000" i="1" dirty="0"/>
              <a:t> </a:t>
            </a:r>
            <a:r>
              <a:rPr lang="en-GB" altLang="cs-CZ" sz="2000" i="1" dirty="0" err="1"/>
              <a:t>krajských</a:t>
            </a:r>
            <a:r>
              <a:rPr lang="en-GB" altLang="cs-CZ" sz="2000" i="1" dirty="0"/>
              <a:t> </a:t>
            </a:r>
            <a:r>
              <a:rPr lang="en-GB" altLang="cs-CZ" sz="2000" i="1" dirty="0" err="1"/>
              <a:t>soudů</a:t>
            </a:r>
            <a:endParaRPr lang="en-GB" altLang="cs-CZ" sz="2000" i="1" dirty="0"/>
          </a:p>
          <a:p>
            <a:pPr marL="608017" indent="-608017" defTabSz="449266">
              <a:spcBef>
                <a:spcPts val="500"/>
              </a:spcBef>
              <a:buNone/>
              <a:tabLst>
                <a:tab pos="911231" algn="l"/>
                <a:tab pos="1825637" algn="l"/>
                <a:tab pos="2740043" algn="l"/>
                <a:tab pos="3654449" algn="l"/>
                <a:tab pos="4568855" algn="l"/>
                <a:tab pos="5483261" algn="l"/>
                <a:tab pos="6397667" algn="l"/>
                <a:tab pos="7312073" algn="l"/>
                <a:tab pos="8226479" algn="l"/>
                <a:tab pos="9140885" algn="l"/>
                <a:tab pos="10055291" algn="l"/>
              </a:tabLst>
            </a:pPr>
            <a:endParaRPr lang="en-GB" altLang="cs-CZ" sz="2000" i="1" dirty="0"/>
          </a:p>
        </p:txBody>
      </p:sp>
      <p:sp>
        <p:nvSpPr>
          <p:cNvPr id="5" name="Nadpis 4">
            <a:extLst>
              <a:ext uri="{FF2B5EF4-FFF2-40B4-BE49-F238E27FC236}">
                <a16:creationId xmlns:a16="http://schemas.microsoft.com/office/drawing/2014/main" id="{44EEAFAE-42CB-6FB3-055E-01CA007044C3}"/>
              </a:ext>
            </a:extLst>
          </p:cNvPr>
          <p:cNvSpPr>
            <a:spLocks noGrp="1"/>
          </p:cNvSpPr>
          <p:nvPr>
            <p:ph type="title"/>
          </p:nvPr>
        </p:nvSpPr>
        <p:spPr/>
        <p:txBody>
          <a:bodyPr/>
          <a:lstStyle/>
          <a:p>
            <a:r>
              <a:rPr lang="cs-CZ" altLang="cs-CZ" dirty="0"/>
              <a:t>Řešení doménových sporů</a:t>
            </a:r>
            <a:endParaRPr lang="cs-CZ" dirty="0"/>
          </a:p>
        </p:txBody>
      </p:sp>
    </p:spTree>
    <p:extLst>
      <p:ext uri="{BB962C8B-B14F-4D97-AF65-F5344CB8AC3E}">
        <p14:creationId xmlns:p14="http://schemas.microsoft.com/office/powerpoint/2010/main" val="280733885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1"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0D0BE3E-337A-48AE-BCC3-CC737F78CCFC}" type="datetime1">
              <a:rPr lang="cs-CZ" altLang="cs-CZ" sz="1400"/>
              <a:pPr>
                <a:spcBef>
                  <a:spcPct val="0"/>
                </a:spcBef>
                <a:buClrTx/>
                <a:buSzTx/>
                <a:buFontTx/>
                <a:buNone/>
              </a:pPr>
              <a:t>27.11.2025</a:t>
            </a:fld>
            <a:endParaRPr lang="cs-CZ" altLang="cs-CZ" sz="1400"/>
          </a:p>
        </p:txBody>
      </p:sp>
      <p:sp>
        <p:nvSpPr>
          <p:cNvPr id="35842"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EBD8AF14-1070-4526-B0E9-D3A71CC133BF}" type="slidenum">
              <a:rPr lang="cs-CZ" altLang="cs-CZ" sz="1400"/>
              <a:pPr>
                <a:spcBef>
                  <a:spcPct val="0"/>
                </a:spcBef>
                <a:buClrTx/>
                <a:buSzTx/>
                <a:buFontTx/>
                <a:buNone/>
              </a:pPr>
              <a:t>29</a:t>
            </a:fld>
            <a:endParaRPr lang="cs-CZ" altLang="cs-CZ" sz="1400"/>
          </a:p>
        </p:txBody>
      </p:sp>
      <p:sp>
        <p:nvSpPr>
          <p:cNvPr id="35843" name="Rectangle 2"/>
          <p:cNvSpPr>
            <a:spLocks noGrp="1" noChangeArrowheads="1"/>
          </p:cNvSpPr>
          <p:nvPr>
            <p:ph type="body" sz="half" idx="2"/>
          </p:nvPr>
        </p:nvSpPr>
        <p:spPr>
          <a:xfrm>
            <a:off x="1572707" y="1600201"/>
            <a:ext cx="9710486" cy="5257800"/>
          </a:xfrm>
        </p:spPr>
        <p:txBody>
          <a:bodyPr/>
          <a:lstStyle/>
          <a:p>
            <a:pPr marL="622158" indent="-414772">
              <a:spcBef>
                <a:spcPts val="500"/>
              </a:spcBef>
              <a:buFont typeface="Wingdings" panose="05000000000000000000" pitchFamily="2" charset="2"/>
              <a:buChar char="§"/>
            </a:pPr>
            <a:r>
              <a:rPr lang="en-GB" altLang="cs-CZ" sz="2800" dirty="0" err="1"/>
              <a:t>Kolize</a:t>
            </a:r>
            <a:r>
              <a:rPr lang="en-GB" altLang="cs-CZ" sz="2800" dirty="0"/>
              <a:t> </a:t>
            </a:r>
            <a:r>
              <a:rPr lang="en-GB" altLang="cs-CZ" sz="2800" dirty="0" err="1"/>
              <a:t>doménového</a:t>
            </a:r>
            <a:r>
              <a:rPr lang="en-GB" altLang="cs-CZ" sz="2800" dirty="0"/>
              <a:t> </a:t>
            </a:r>
            <a:r>
              <a:rPr lang="en-GB" altLang="cs-CZ" sz="2800" dirty="0" err="1"/>
              <a:t>jména</a:t>
            </a:r>
            <a:r>
              <a:rPr lang="en-GB" altLang="cs-CZ" sz="2800" dirty="0"/>
              <a:t> s</a:t>
            </a:r>
            <a:r>
              <a:rPr lang="cs-CZ" altLang="cs-CZ" sz="2800" dirty="0"/>
              <a:t> o</a:t>
            </a:r>
            <a:r>
              <a:rPr lang="en-GB" altLang="cs-CZ" sz="2800" dirty="0" err="1"/>
              <a:t>chrannou</a:t>
            </a:r>
            <a:r>
              <a:rPr lang="en-GB" altLang="cs-CZ" sz="2800" dirty="0"/>
              <a:t> </a:t>
            </a:r>
            <a:r>
              <a:rPr lang="en-GB" altLang="cs-CZ" sz="2800" dirty="0" err="1"/>
              <a:t>známkou</a:t>
            </a:r>
            <a:endParaRPr lang="cs-CZ" altLang="cs-CZ" sz="2800" dirty="0"/>
          </a:p>
          <a:p>
            <a:pPr marL="622158" indent="-414772">
              <a:spcBef>
                <a:spcPts val="500"/>
              </a:spcBef>
              <a:buFont typeface="Wingdings" panose="05000000000000000000" pitchFamily="2" charset="2"/>
              <a:buChar char="§"/>
            </a:pPr>
            <a:endParaRPr lang="cs-CZ" altLang="cs-CZ" sz="2800" dirty="0"/>
          </a:p>
          <a:p>
            <a:pPr marL="622158" indent="-414772">
              <a:spcBef>
                <a:spcPts val="500"/>
              </a:spcBef>
              <a:buFont typeface="Wingdings" panose="05000000000000000000" pitchFamily="2" charset="2"/>
              <a:buChar char="§"/>
            </a:pPr>
            <a:r>
              <a:rPr lang="cs-CZ" altLang="cs-CZ" sz="2800" dirty="0"/>
              <a:t>Kolize </a:t>
            </a:r>
            <a:r>
              <a:rPr lang="en-GB" altLang="cs-CZ" sz="2800" dirty="0" err="1"/>
              <a:t>doménového</a:t>
            </a:r>
            <a:r>
              <a:rPr lang="en-GB" altLang="cs-CZ" sz="2800" dirty="0"/>
              <a:t> </a:t>
            </a:r>
            <a:r>
              <a:rPr lang="en-GB" altLang="cs-CZ" sz="2800" dirty="0" err="1"/>
              <a:t>jména</a:t>
            </a:r>
            <a:r>
              <a:rPr lang="en-GB" altLang="cs-CZ" sz="2800" dirty="0"/>
              <a:t> </a:t>
            </a:r>
            <a:r>
              <a:rPr lang="cs-CZ" altLang="cs-CZ" sz="2800" dirty="0"/>
              <a:t>s o</a:t>
            </a:r>
            <a:r>
              <a:rPr lang="en-GB" altLang="cs-CZ" sz="2800" dirty="0" err="1"/>
              <a:t>bchodní</a:t>
            </a:r>
            <a:r>
              <a:rPr lang="en-GB" altLang="cs-CZ" sz="2800" dirty="0"/>
              <a:t> </a:t>
            </a:r>
            <a:r>
              <a:rPr lang="en-GB" altLang="cs-CZ" sz="2800" dirty="0" err="1"/>
              <a:t>firmou</a:t>
            </a:r>
            <a:r>
              <a:rPr lang="en-GB" altLang="cs-CZ" sz="2800" dirty="0"/>
              <a:t> </a:t>
            </a:r>
            <a:r>
              <a:rPr lang="en-GB" altLang="cs-CZ" sz="2800" dirty="0" err="1"/>
              <a:t>nebo</a:t>
            </a:r>
            <a:r>
              <a:rPr lang="en-GB" altLang="cs-CZ" sz="2800" dirty="0"/>
              <a:t> </a:t>
            </a:r>
            <a:r>
              <a:rPr lang="en-GB" altLang="cs-CZ" sz="2800" dirty="0" err="1"/>
              <a:t>názvem</a:t>
            </a:r>
            <a:r>
              <a:rPr lang="en-GB" altLang="cs-CZ" sz="2800" dirty="0"/>
              <a:t> </a:t>
            </a:r>
            <a:r>
              <a:rPr lang="en-GB" altLang="cs-CZ" sz="2800" dirty="0" err="1"/>
              <a:t>právnické</a:t>
            </a:r>
            <a:r>
              <a:rPr lang="en-GB" altLang="cs-CZ" sz="2800" dirty="0"/>
              <a:t> </a:t>
            </a:r>
            <a:r>
              <a:rPr lang="en-GB" altLang="cs-CZ" sz="2800" dirty="0" err="1"/>
              <a:t>osoby</a:t>
            </a:r>
            <a:endParaRPr lang="en-GB" altLang="cs-CZ" sz="2800" dirty="0"/>
          </a:p>
          <a:p>
            <a:pPr marL="622158" indent="-414772">
              <a:spcBef>
                <a:spcPts val="500"/>
              </a:spcBef>
              <a:buFont typeface="Wingdings" panose="05000000000000000000" pitchFamily="2" charset="2"/>
              <a:buChar char="§"/>
            </a:pPr>
            <a:endParaRPr lang="en-GB" altLang="cs-CZ" sz="2800" dirty="0"/>
          </a:p>
          <a:p>
            <a:pPr marL="622158" indent="-414772">
              <a:spcBef>
                <a:spcPts val="500"/>
              </a:spcBef>
              <a:buFont typeface="Wingdings" panose="05000000000000000000" pitchFamily="2" charset="2"/>
              <a:buChar char="§"/>
            </a:pPr>
            <a:r>
              <a:rPr lang="en-GB" altLang="cs-CZ" sz="2800" dirty="0" err="1"/>
              <a:t>Nekalá</a:t>
            </a:r>
            <a:r>
              <a:rPr lang="en-GB" altLang="cs-CZ" sz="2800" dirty="0"/>
              <a:t> </a:t>
            </a:r>
            <a:r>
              <a:rPr lang="en-GB" altLang="cs-CZ" sz="2800" dirty="0" err="1"/>
              <a:t>soutěž</a:t>
            </a:r>
            <a:endParaRPr lang="en-GB" altLang="cs-CZ" sz="2800" dirty="0"/>
          </a:p>
          <a:p>
            <a:pPr marL="622158" indent="-414772">
              <a:spcBef>
                <a:spcPts val="500"/>
              </a:spcBef>
              <a:buFont typeface="Wingdings" panose="05000000000000000000" pitchFamily="2" charset="2"/>
              <a:buChar char="§"/>
            </a:pPr>
            <a:endParaRPr lang="en-GB" altLang="cs-CZ" sz="2800" dirty="0"/>
          </a:p>
          <a:p>
            <a:pPr marL="622158" indent="-414772">
              <a:spcBef>
                <a:spcPts val="500"/>
              </a:spcBef>
              <a:buFont typeface="Wingdings" panose="05000000000000000000" pitchFamily="2" charset="2"/>
              <a:buChar char="§"/>
            </a:pPr>
            <a:r>
              <a:rPr lang="en-GB" altLang="cs-CZ" sz="2800" dirty="0" err="1"/>
              <a:t>Ochrana</a:t>
            </a:r>
            <a:r>
              <a:rPr lang="en-GB" altLang="cs-CZ" sz="2800" dirty="0"/>
              <a:t> </a:t>
            </a:r>
            <a:r>
              <a:rPr lang="en-GB" altLang="cs-CZ" sz="2800" dirty="0" err="1"/>
              <a:t>pověsti</a:t>
            </a:r>
            <a:r>
              <a:rPr lang="en-GB" altLang="cs-CZ" sz="2800" dirty="0"/>
              <a:t> </a:t>
            </a:r>
            <a:r>
              <a:rPr lang="en-GB" altLang="cs-CZ" sz="2800" dirty="0" err="1"/>
              <a:t>právnické</a:t>
            </a:r>
            <a:r>
              <a:rPr lang="en-GB" altLang="cs-CZ" sz="2800" dirty="0"/>
              <a:t> </a:t>
            </a:r>
            <a:r>
              <a:rPr lang="en-GB" altLang="cs-CZ" sz="2800" dirty="0" err="1"/>
              <a:t>osoby</a:t>
            </a:r>
            <a:r>
              <a:rPr lang="en-GB" altLang="cs-CZ" sz="2800" dirty="0"/>
              <a:t> </a:t>
            </a:r>
          </a:p>
          <a:p>
            <a:pPr marL="622158" indent="-414772">
              <a:spcBef>
                <a:spcPts val="500"/>
              </a:spcBef>
              <a:buFont typeface="Wingdings" panose="05000000000000000000" pitchFamily="2" charset="2"/>
              <a:buChar char="§"/>
            </a:pPr>
            <a:endParaRPr lang="en-GB" altLang="cs-CZ" sz="2800" dirty="0"/>
          </a:p>
          <a:p>
            <a:pPr marL="622158" indent="-414772">
              <a:spcBef>
                <a:spcPts val="500"/>
              </a:spcBef>
              <a:buFont typeface="Wingdings" panose="05000000000000000000" pitchFamily="2" charset="2"/>
              <a:buChar char="§"/>
            </a:pPr>
            <a:r>
              <a:rPr lang="en-GB" altLang="cs-CZ" sz="2800" dirty="0" err="1"/>
              <a:t>Ochrana</a:t>
            </a:r>
            <a:r>
              <a:rPr lang="en-GB" altLang="cs-CZ" sz="2800" dirty="0"/>
              <a:t> </a:t>
            </a:r>
            <a:r>
              <a:rPr lang="en-GB" altLang="cs-CZ" sz="2800" dirty="0" err="1"/>
              <a:t>osobnosti</a:t>
            </a:r>
            <a:endParaRPr lang="en-GB" altLang="cs-CZ" sz="2800" dirty="0"/>
          </a:p>
          <a:p>
            <a:pPr eaLnBrk="1" hangingPunct="1">
              <a:buFont typeface="Wingdings" panose="05000000000000000000" pitchFamily="2" charset="2"/>
              <a:buChar char="q"/>
            </a:pPr>
            <a:endParaRPr lang="cs-CZ" altLang="cs-CZ" sz="2800" dirty="0">
              <a:latin typeface="Arial" panose="020B0604020202020204" pitchFamily="34" charset="0"/>
            </a:endParaRPr>
          </a:p>
        </p:txBody>
      </p:sp>
      <p:sp>
        <p:nvSpPr>
          <p:cNvPr id="2" name="Nadpis 1"/>
          <p:cNvSpPr>
            <a:spLocks noGrp="1"/>
          </p:cNvSpPr>
          <p:nvPr>
            <p:ph type="title"/>
          </p:nvPr>
        </p:nvSpPr>
        <p:spPr>
          <a:xfrm>
            <a:off x="1441572" y="226290"/>
            <a:ext cx="8244506" cy="1206500"/>
          </a:xfrm>
        </p:spPr>
        <p:txBody>
          <a:bodyPr/>
          <a:lstStyle/>
          <a:p>
            <a:r>
              <a:rPr lang="cs-CZ" altLang="cs-CZ" sz="2903" dirty="0">
                <a:latin typeface="Century Gothic" panose="020B0502020202020204" pitchFamily="34" charset="0"/>
              </a:rPr>
              <a:t>Nejčastěji užívané právní tituly</a:t>
            </a:r>
            <a:endParaRPr lang="cs-CZ" dirty="0"/>
          </a:p>
        </p:txBody>
      </p:sp>
    </p:spTree>
    <p:extLst>
      <p:ext uri="{BB962C8B-B14F-4D97-AF65-F5344CB8AC3E}">
        <p14:creationId xmlns:p14="http://schemas.microsoft.com/office/powerpoint/2010/main" val="140374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CC79BE90-9F6A-4201-BCB7-C2B747E01FEC}" type="datetime1">
              <a:rPr lang="cs-CZ" altLang="cs-CZ" sz="1400"/>
              <a:pPr>
                <a:spcBef>
                  <a:spcPct val="0"/>
                </a:spcBef>
                <a:buClrTx/>
                <a:buSzTx/>
                <a:buFontTx/>
                <a:buNone/>
              </a:pPr>
              <a:t>27.11.2025</a:t>
            </a:fld>
            <a:endParaRPr lang="cs-CZ" altLang="cs-CZ" sz="1400"/>
          </a:p>
        </p:txBody>
      </p:sp>
      <p:sp>
        <p:nvSpPr>
          <p:cNvPr id="3686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F8E91D7F-C21E-4254-A6C3-A8F354159901}" type="slidenum">
              <a:rPr lang="cs-CZ" altLang="cs-CZ" sz="1400"/>
              <a:pPr>
                <a:spcBef>
                  <a:spcPct val="0"/>
                </a:spcBef>
                <a:buClrTx/>
                <a:buSzTx/>
                <a:buFontTx/>
                <a:buNone/>
              </a:pPr>
              <a:t>30</a:t>
            </a:fld>
            <a:endParaRPr lang="cs-CZ" altLang="cs-CZ" sz="1400"/>
          </a:p>
        </p:txBody>
      </p:sp>
      <p:sp>
        <p:nvSpPr>
          <p:cNvPr id="36867" name="Rectangle 2"/>
          <p:cNvSpPr>
            <a:spLocks noGrp="1" noChangeArrowheads="1"/>
          </p:cNvSpPr>
          <p:nvPr>
            <p:ph type="body" sz="half" idx="2"/>
          </p:nvPr>
        </p:nvSpPr>
        <p:spPr>
          <a:xfrm>
            <a:off x="1365176" y="1329028"/>
            <a:ext cx="8536806" cy="5257800"/>
          </a:xfrm>
        </p:spPr>
        <p:txBody>
          <a:bodyPr/>
          <a:lstStyle/>
          <a:p>
            <a:pPr eaLnBrk="1" hangingPunct="1">
              <a:lnSpc>
                <a:spcPct val="90000"/>
              </a:lnSpc>
              <a:buFont typeface="Wingdings" panose="05000000000000000000" pitchFamily="2" charset="2"/>
              <a:buNone/>
            </a:pPr>
            <a:endParaRPr lang="cs-CZ" altLang="cs-CZ" sz="2000" b="0" dirty="0">
              <a:latin typeface="Verdana" panose="020B0604030504040204" pitchFamily="34" charset="0"/>
            </a:endParaRPr>
          </a:p>
          <a:p>
            <a:pPr marL="518465" indent="-311079">
              <a:spcBef>
                <a:spcPts val="500"/>
              </a:spcBef>
              <a:buFont typeface="Wingdings" panose="05000000000000000000" pitchFamily="2" charset="2"/>
              <a:buChar char="§"/>
            </a:pPr>
            <a:r>
              <a:rPr lang="en-GB" altLang="cs-CZ" sz="2000" b="0" dirty="0" err="1">
                <a:latin typeface="Verdana" panose="020B0604030504040204" pitchFamily="34" charset="0"/>
              </a:rPr>
              <a:t>Žalobce</a:t>
            </a:r>
            <a:r>
              <a:rPr lang="en-GB" altLang="cs-CZ" sz="2000" b="0" dirty="0">
                <a:latin typeface="Verdana" panose="020B0604030504040204" pitchFamily="34" charset="0"/>
              </a:rPr>
              <a:t>:	</a:t>
            </a:r>
            <a:r>
              <a:rPr lang="en-GB" altLang="cs-CZ" sz="2000" b="0" dirty="0" err="1">
                <a:latin typeface="Verdana" panose="020B0604030504040204" pitchFamily="34" charset="0"/>
              </a:rPr>
              <a:t>osoba</a:t>
            </a:r>
            <a:r>
              <a:rPr lang="en-GB" altLang="cs-CZ" sz="2000" b="0" dirty="0">
                <a:latin typeface="Verdana" panose="020B0604030504040204" pitchFamily="34" charset="0"/>
              </a:rPr>
              <a:t>, </a:t>
            </a:r>
            <a:r>
              <a:rPr lang="en-GB" altLang="cs-CZ" sz="2000" b="0" dirty="0" err="1">
                <a:latin typeface="Verdana" panose="020B0604030504040204" pitchFamily="34" charset="0"/>
              </a:rPr>
              <a:t>která</a:t>
            </a:r>
            <a:r>
              <a:rPr lang="en-GB" altLang="cs-CZ" sz="2000" b="0" dirty="0">
                <a:latin typeface="Verdana" panose="020B0604030504040204" pitchFamily="34" charset="0"/>
              </a:rPr>
              <a:t> </a:t>
            </a:r>
            <a:r>
              <a:rPr lang="en-GB" altLang="cs-CZ" sz="2000" b="0" dirty="0" err="1">
                <a:latin typeface="Verdana" panose="020B0604030504040204" pitchFamily="34" charset="0"/>
              </a:rPr>
              <a:t>tvrdí</a:t>
            </a:r>
            <a:r>
              <a:rPr lang="en-GB" altLang="cs-CZ" sz="2000" b="0" dirty="0">
                <a:latin typeface="Verdana" panose="020B0604030504040204" pitchFamily="34" charset="0"/>
              </a:rPr>
              <a:t>, </a:t>
            </a:r>
            <a:r>
              <a:rPr lang="en-GB" altLang="cs-CZ" sz="2000" b="0" dirty="0" err="1">
                <a:latin typeface="Verdana" panose="020B0604030504040204" pitchFamily="34" charset="0"/>
              </a:rPr>
              <a:t>že</a:t>
            </a:r>
            <a:r>
              <a:rPr lang="en-GB" altLang="cs-CZ" sz="2000" b="0" dirty="0">
                <a:latin typeface="Verdana" panose="020B0604030504040204" pitchFamily="34" charset="0"/>
              </a:rPr>
              <a:t> je </a:t>
            </a:r>
            <a:r>
              <a:rPr lang="en-GB" altLang="cs-CZ" sz="2000" b="0" dirty="0" err="1">
                <a:latin typeface="Verdana" panose="020B0604030504040204" pitchFamily="34" charset="0"/>
              </a:rPr>
              <a:t>registrací</a:t>
            </a:r>
            <a:r>
              <a:rPr lang="en-GB" altLang="cs-CZ" sz="2000" b="0" dirty="0">
                <a:latin typeface="Verdana" panose="020B0604030504040204" pitchFamily="34" charset="0"/>
              </a:rPr>
              <a:t> </a:t>
            </a:r>
            <a:r>
              <a:rPr lang="en-GB" altLang="cs-CZ" sz="2000" b="0" dirty="0" err="1">
                <a:latin typeface="Verdana" panose="020B0604030504040204" pitchFamily="34" charset="0"/>
              </a:rPr>
              <a:t>doménového</a:t>
            </a:r>
            <a:r>
              <a:rPr lang="en-GB" altLang="cs-CZ" sz="2000" b="0" dirty="0">
                <a:latin typeface="Verdana" panose="020B0604030504040204" pitchFamily="34" charset="0"/>
              </a:rPr>
              <a:t> </a:t>
            </a:r>
            <a:r>
              <a:rPr lang="en-GB" altLang="cs-CZ" sz="2000" b="0" dirty="0" err="1">
                <a:latin typeface="Verdana" panose="020B0604030504040204" pitchFamily="34" charset="0"/>
              </a:rPr>
              <a:t>jména</a:t>
            </a:r>
            <a:r>
              <a:rPr lang="en-GB" altLang="cs-CZ" sz="2000" b="0" dirty="0">
                <a:latin typeface="Verdana" panose="020B0604030504040204" pitchFamily="34" charset="0"/>
              </a:rPr>
              <a:t> </a:t>
            </a:r>
            <a:r>
              <a:rPr lang="en-GB" altLang="cs-CZ" sz="2000" b="0" dirty="0" err="1">
                <a:latin typeface="Verdana" panose="020B0604030504040204" pitchFamily="34" charset="0"/>
              </a:rPr>
              <a:t>dotčena</a:t>
            </a:r>
            <a:r>
              <a:rPr lang="en-GB" altLang="cs-CZ" sz="2000" b="0" dirty="0">
                <a:latin typeface="Verdana" panose="020B0604030504040204" pitchFamily="34" charset="0"/>
              </a:rPr>
              <a:t> </a:t>
            </a:r>
            <a:r>
              <a:rPr lang="en-GB" altLang="cs-CZ" sz="2000" b="0" dirty="0" err="1">
                <a:latin typeface="Verdana" panose="020B0604030504040204" pitchFamily="34" charset="0"/>
              </a:rPr>
              <a:t>na</a:t>
            </a:r>
            <a:r>
              <a:rPr lang="en-GB" altLang="cs-CZ" sz="2000" b="0" dirty="0">
                <a:latin typeface="Verdana" panose="020B0604030504040204" pitchFamily="34" charset="0"/>
              </a:rPr>
              <a:t> </a:t>
            </a:r>
            <a:r>
              <a:rPr lang="en-GB" altLang="cs-CZ" sz="2000" b="0" dirty="0" err="1">
                <a:latin typeface="Verdana" panose="020B0604030504040204" pitchFamily="34" charset="0"/>
              </a:rPr>
              <a:t>svých</a:t>
            </a:r>
            <a:r>
              <a:rPr lang="en-GB" altLang="cs-CZ" sz="2000" b="0" dirty="0">
                <a:latin typeface="Verdana" panose="020B0604030504040204" pitchFamily="34" charset="0"/>
              </a:rPr>
              <a:t> </a:t>
            </a:r>
            <a:r>
              <a:rPr lang="en-GB" altLang="cs-CZ" sz="2000" b="0" dirty="0" err="1">
                <a:latin typeface="Verdana" panose="020B0604030504040204" pitchFamily="34" charset="0"/>
              </a:rPr>
              <a:t>právech</a:t>
            </a:r>
            <a:endParaRPr lang="en-GB" altLang="cs-CZ" sz="2000" b="0" dirty="0">
              <a:latin typeface="Verdana" panose="020B0604030504040204" pitchFamily="34" charset="0"/>
            </a:endParaRPr>
          </a:p>
          <a:p>
            <a:pPr marL="518465" indent="-311079">
              <a:spcBef>
                <a:spcPts val="500"/>
              </a:spcBef>
              <a:buFont typeface="Wingdings" panose="05000000000000000000" pitchFamily="2" charset="2"/>
              <a:buChar char="§"/>
            </a:pPr>
            <a:endParaRPr lang="en-GB" altLang="cs-CZ" sz="2000" b="0" dirty="0">
              <a:latin typeface="Verdana" panose="020B0604030504040204" pitchFamily="34" charset="0"/>
            </a:endParaRPr>
          </a:p>
          <a:p>
            <a:pPr marL="518465" indent="-311079">
              <a:spcBef>
                <a:spcPts val="500"/>
              </a:spcBef>
              <a:buFont typeface="Wingdings" panose="05000000000000000000" pitchFamily="2" charset="2"/>
              <a:buChar char="§"/>
            </a:pPr>
            <a:r>
              <a:rPr lang="en-GB" altLang="cs-CZ" sz="2000" b="0" dirty="0" err="1">
                <a:latin typeface="Verdana" panose="020B0604030504040204" pitchFamily="34" charset="0"/>
              </a:rPr>
              <a:t>Žalovaný</a:t>
            </a:r>
            <a:r>
              <a:rPr lang="en-GB" altLang="cs-CZ" sz="2000" b="0" dirty="0">
                <a:latin typeface="Verdana" panose="020B0604030504040204" pitchFamily="34" charset="0"/>
              </a:rPr>
              <a:t>: </a:t>
            </a:r>
            <a:r>
              <a:rPr lang="en-GB" altLang="cs-CZ" sz="2000" b="0" dirty="0" err="1">
                <a:latin typeface="Verdana" panose="020B0604030504040204" pitchFamily="34" charset="0"/>
              </a:rPr>
              <a:t>držitel</a:t>
            </a:r>
            <a:r>
              <a:rPr lang="en-GB" altLang="cs-CZ" sz="2000" b="0" dirty="0">
                <a:latin typeface="Verdana" panose="020B0604030504040204" pitchFamily="34" charset="0"/>
              </a:rPr>
              <a:t> </a:t>
            </a:r>
            <a:r>
              <a:rPr lang="en-GB" altLang="cs-CZ" sz="2000" b="0" dirty="0" err="1">
                <a:latin typeface="Verdana" panose="020B0604030504040204" pitchFamily="34" charset="0"/>
              </a:rPr>
              <a:t>doménového</a:t>
            </a:r>
            <a:r>
              <a:rPr lang="en-GB" altLang="cs-CZ" sz="2000" b="0" dirty="0">
                <a:latin typeface="Verdana" panose="020B0604030504040204" pitchFamily="34" charset="0"/>
              </a:rPr>
              <a:t> </a:t>
            </a:r>
            <a:r>
              <a:rPr lang="en-GB" altLang="cs-CZ" sz="2000" b="0" dirty="0" err="1">
                <a:latin typeface="Verdana" panose="020B0604030504040204" pitchFamily="34" charset="0"/>
              </a:rPr>
              <a:t>jména</a:t>
            </a:r>
            <a:r>
              <a:rPr lang="en-GB" altLang="cs-CZ" sz="2000" b="0" dirty="0">
                <a:latin typeface="Verdana" panose="020B0604030504040204" pitchFamily="34" charset="0"/>
              </a:rPr>
              <a:t> (</a:t>
            </a:r>
            <a:r>
              <a:rPr lang="en-GB" altLang="cs-CZ" sz="2000" b="0" dirty="0" err="1">
                <a:latin typeface="Verdana" panose="020B0604030504040204" pitchFamily="34" charset="0"/>
              </a:rPr>
              <a:t>osoba</a:t>
            </a:r>
            <a:r>
              <a:rPr lang="en-GB" altLang="cs-CZ" sz="2000" b="0" dirty="0">
                <a:latin typeface="Verdana" panose="020B0604030504040204" pitchFamily="34" charset="0"/>
              </a:rPr>
              <a:t>, </a:t>
            </a:r>
            <a:r>
              <a:rPr lang="en-GB" altLang="cs-CZ" sz="2000" b="0" dirty="0" err="1">
                <a:latin typeface="Verdana" panose="020B0604030504040204" pitchFamily="34" charset="0"/>
              </a:rPr>
              <a:t>která</a:t>
            </a:r>
            <a:r>
              <a:rPr lang="en-GB" altLang="cs-CZ" sz="2000" b="0" dirty="0">
                <a:latin typeface="Verdana" panose="020B0604030504040204" pitchFamily="34" charset="0"/>
              </a:rPr>
              <a:t> je v </a:t>
            </a:r>
            <a:r>
              <a:rPr lang="en-GB" altLang="cs-CZ" sz="2000" b="0" dirty="0" err="1">
                <a:latin typeface="Verdana" panose="020B0604030504040204" pitchFamily="34" charset="0"/>
              </a:rPr>
              <a:t>centrálním</a:t>
            </a:r>
            <a:r>
              <a:rPr lang="en-GB" altLang="cs-CZ" sz="2000" b="0" dirty="0">
                <a:latin typeface="Verdana" panose="020B0604030504040204" pitchFamily="34" charset="0"/>
              </a:rPr>
              <a:t> </a:t>
            </a:r>
            <a:r>
              <a:rPr lang="en-GB" altLang="cs-CZ" sz="2000" b="0" dirty="0" err="1">
                <a:latin typeface="Verdana" panose="020B0604030504040204" pitchFamily="34" charset="0"/>
              </a:rPr>
              <a:t>registru</a:t>
            </a:r>
            <a:r>
              <a:rPr lang="en-GB" altLang="cs-CZ" sz="2000" b="0" dirty="0">
                <a:latin typeface="Verdana" panose="020B0604030504040204" pitchFamily="34" charset="0"/>
              </a:rPr>
              <a:t> </a:t>
            </a:r>
            <a:r>
              <a:rPr lang="en-GB" altLang="cs-CZ" sz="2000" b="0" dirty="0" err="1">
                <a:latin typeface="Verdana" panose="020B0604030504040204" pitchFamily="34" charset="0"/>
              </a:rPr>
              <a:t>doménových</a:t>
            </a:r>
            <a:r>
              <a:rPr lang="en-GB" altLang="cs-CZ" sz="2000" b="0" dirty="0">
                <a:latin typeface="Verdana" panose="020B0604030504040204" pitchFamily="34" charset="0"/>
              </a:rPr>
              <a:t> </a:t>
            </a:r>
            <a:r>
              <a:rPr lang="en-GB" altLang="cs-CZ" sz="2000" b="0" dirty="0" err="1">
                <a:latin typeface="Verdana" panose="020B0604030504040204" pitchFamily="34" charset="0"/>
              </a:rPr>
              <a:t>jmen</a:t>
            </a:r>
            <a:r>
              <a:rPr lang="en-GB" altLang="cs-CZ" sz="2000" b="0" dirty="0">
                <a:latin typeface="Verdana" panose="020B0604030504040204" pitchFamily="34" charset="0"/>
              </a:rPr>
              <a:t> v </a:t>
            </a:r>
            <a:r>
              <a:rPr lang="en-GB" altLang="cs-CZ" sz="2000" b="0" dirty="0" err="1">
                <a:latin typeface="Verdana" panose="020B0604030504040204" pitchFamily="34" charset="0"/>
              </a:rPr>
              <a:t>doméně</a:t>
            </a:r>
            <a:r>
              <a:rPr lang="en-GB" altLang="cs-CZ" sz="2000" b="0" dirty="0">
                <a:latin typeface="Verdana" panose="020B0604030504040204" pitchFamily="34" charset="0"/>
              </a:rPr>
              <a:t> .CZ </a:t>
            </a:r>
            <a:r>
              <a:rPr lang="en-GB" altLang="cs-CZ" sz="2000" b="0" dirty="0" err="1">
                <a:latin typeface="Verdana" panose="020B0604030504040204" pitchFamily="34" charset="0"/>
              </a:rPr>
              <a:t>vedena</a:t>
            </a:r>
            <a:r>
              <a:rPr lang="en-GB" altLang="cs-CZ" sz="2000" b="0" dirty="0">
                <a:latin typeface="Verdana" panose="020B0604030504040204" pitchFamily="34" charset="0"/>
              </a:rPr>
              <a:t> </a:t>
            </a:r>
            <a:r>
              <a:rPr lang="en-GB" altLang="cs-CZ" sz="2000" b="0" dirty="0" err="1">
                <a:latin typeface="Verdana" panose="020B0604030504040204" pitchFamily="34" charset="0"/>
              </a:rPr>
              <a:t>jako</a:t>
            </a:r>
            <a:r>
              <a:rPr lang="en-GB" altLang="cs-CZ" sz="2000" b="0" dirty="0">
                <a:latin typeface="Verdana" panose="020B0604030504040204" pitchFamily="34" charset="0"/>
              </a:rPr>
              <a:t> </a:t>
            </a:r>
            <a:r>
              <a:rPr lang="en-GB" altLang="cs-CZ" sz="2000" b="0" dirty="0" err="1">
                <a:latin typeface="Verdana" panose="020B0604030504040204" pitchFamily="34" charset="0"/>
              </a:rPr>
              <a:t>tzv</a:t>
            </a:r>
            <a:r>
              <a:rPr lang="en-GB" altLang="cs-CZ" sz="2000" b="0" dirty="0">
                <a:latin typeface="Verdana" panose="020B0604030504040204" pitchFamily="34" charset="0"/>
              </a:rPr>
              <a:t>. </a:t>
            </a:r>
            <a:r>
              <a:rPr lang="en-GB" altLang="cs-CZ" sz="2000" b="0" dirty="0" err="1">
                <a:latin typeface="Verdana" panose="020B0604030504040204" pitchFamily="34" charset="0"/>
              </a:rPr>
              <a:t>držitel</a:t>
            </a:r>
            <a:r>
              <a:rPr lang="en-GB" altLang="cs-CZ" sz="2000" b="0" dirty="0">
                <a:latin typeface="Verdana" panose="020B0604030504040204" pitchFamily="34" charset="0"/>
              </a:rPr>
              <a:t>)‏</a:t>
            </a:r>
          </a:p>
          <a:p>
            <a:pPr marL="518465" indent="-311079">
              <a:spcBef>
                <a:spcPts val="500"/>
              </a:spcBef>
              <a:buFont typeface="Wingdings" panose="05000000000000000000" pitchFamily="2" charset="2"/>
              <a:buChar char="§"/>
            </a:pPr>
            <a:endParaRPr lang="en-GB" altLang="cs-CZ" sz="2000" b="0" dirty="0">
              <a:latin typeface="Verdana" panose="020B0604030504040204" pitchFamily="34" charset="0"/>
            </a:endParaRPr>
          </a:p>
          <a:p>
            <a:pPr marL="518465" indent="-311079">
              <a:spcBef>
                <a:spcPts val="500"/>
              </a:spcBef>
              <a:buFont typeface="Wingdings" panose="05000000000000000000" pitchFamily="2" charset="2"/>
              <a:buChar char="§"/>
            </a:pPr>
            <a:r>
              <a:rPr lang="en-GB" altLang="cs-CZ" sz="2000" b="0" dirty="0" err="1">
                <a:latin typeface="Verdana" panose="020B0604030504040204" pitchFamily="34" charset="0"/>
              </a:rPr>
              <a:t>Žalovaný</a:t>
            </a:r>
            <a:r>
              <a:rPr lang="en-GB" altLang="cs-CZ" sz="2000" b="0" dirty="0">
                <a:latin typeface="Verdana" panose="020B0604030504040204" pitchFamily="34" charset="0"/>
              </a:rPr>
              <a:t>: CZ.NIC </a:t>
            </a:r>
            <a:r>
              <a:rPr lang="en-GB" altLang="cs-CZ" sz="2000" b="0" dirty="0" err="1">
                <a:latin typeface="Verdana" panose="020B0604030504040204" pitchFamily="34" charset="0"/>
              </a:rPr>
              <a:t>jako</a:t>
            </a:r>
            <a:r>
              <a:rPr lang="en-GB" altLang="cs-CZ" sz="2000" b="0" dirty="0">
                <a:latin typeface="Verdana" panose="020B0604030504040204" pitchFamily="34" charset="0"/>
              </a:rPr>
              <a:t> </a:t>
            </a:r>
            <a:r>
              <a:rPr lang="en-GB" altLang="cs-CZ" sz="2000" b="0" dirty="0" err="1">
                <a:latin typeface="Verdana" panose="020B0604030504040204" pitchFamily="34" charset="0"/>
              </a:rPr>
              <a:t>správce</a:t>
            </a:r>
            <a:r>
              <a:rPr lang="en-GB" altLang="cs-CZ" sz="2000" b="0" dirty="0">
                <a:latin typeface="Verdana" panose="020B0604030504040204" pitchFamily="34" charset="0"/>
              </a:rPr>
              <a:t> </a:t>
            </a:r>
            <a:r>
              <a:rPr lang="en-GB" altLang="cs-CZ" sz="2000" b="0" dirty="0" err="1">
                <a:latin typeface="Verdana" panose="020B0604030504040204" pitchFamily="34" charset="0"/>
              </a:rPr>
              <a:t>ccTLD</a:t>
            </a:r>
            <a:r>
              <a:rPr lang="en-GB" altLang="cs-CZ" sz="2000" b="0" dirty="0">
                <a:latin typeface="Verdana" panose="020B0604030504040204" pitchFamily="34" charset="0"/>
              </a:rPr>
              <a:t> .</a:t>
            </a:r>
            <a:r>
              <a:rPr lang="en-GB" altLang="cs-CZ" sz="2000" b="0" dirty="0" err="1">
                <a:latin typeface="Verdana" panose="020B0604030504040204" pitchFamily="34" charset="0"/>
              </a:rPr>
              <a:t>cz</a:t>
            </a:r>
            <a:r>
              <a:rPr lang="en-GB" altLang="cs-CZ" sz="2000" b="0" dirty="0">
                <a:latin typeface="Verdana" panose="020B0604030504040204" pitchFamily="34" charset="0"/>
              </a:rPr>
              <a:t> </a:t>
            </a:r>
            <a:r>
              <a:rPr lang="en-GB" altLang="cs-CZ" sz="2000" b="0" i="1" dirty="0">
                <a:latin typeface="Verdana" panose="020B0604030504040204" pitchFamily="34" charset="0"/>
              </a:rPr>
              <a:t>(je </a:t>
            </a:r>
            <a:r>
              <a:rPr lang="en-GB" altLang="cs-CZ" sz="2000" b="0" i="1" dirty="0" err="1">
                <a:latin typeface="Verdana" panose="020B0604030504040204" pitchFamily="34" charset="0"/>
              </a:rPr>
              <a:t>však</a:t>
            </a:r>
            <a:r>
              <a:rPr lang="en-GB" altLang="cs-CZ" sz="2000" b="0" i="1" dirty="0">
                <a:latin typeface="Verdana" panose="020B0604030504040204" pitchFamily="34" charset="0"/>
              </a:rPr>
              <a:t> CZ.NIC </a:t>
            </a:r>
            <a:r>
              <a:rPr lang="en-GB" altLang="cs-CZ" sz="2000" b="0" i="1" dirty="0" err="1">
                <a:latin typeface="Verdana" panose="020B0604030504040204" pitchFamily="34" charset="0"/>
              </a:rPr>
              <a:t>ve</a:t>
            </a:r>
            <a:r>
              <a:rPr lang="en-GB" altLang="cs-CZ" sz="2000" b="0" i="1" dirty="0">
                <a:latin typeface="Verdana" panose="020B0604030504040204" pitchFamily="34" charset="0"/>
              </a:rPr>
              <a:t> </a:t>
            </a:r>
            <a:r>
              <a:rPr lang="en-GB" altLang="cs-CZ" sz="2000" b="0" i="1" dirty="0" err="1">
                <a:latin typeface="Verdana" panose="020B0604030504040204" pitchFamily="34" charset="0"/>
              </a:rPr>
              <a:t>věci</a:t>
            </a:r>
            <a:r>
              <a:rPr lang="en-GB" altLang="cs-CZ" sz="2000" b="0" i="1" dirty="0">
                <a:latin typeface="Verdana" panose="020B0604030504040204" pitchFamily="34" charset="0"/>
              </a:rPr>
              <a:t> </a:t>
            </a:r>
            <a:r>
              <a:rPr lang="en-GB" altLang="cs-CZ" sz="2000" b="0" i="1" dirty="0" err="1">
                <a:latin typeface="Verdana" panose="020B0604030504040204" pitchFamily="34" charset="0"/>
              </a:rPr>
              <a:t>samé</a:t>
            </a:r>
            <a:r>
              <a:rPr lang="en-GB" altLang="cs-CZ" sz="2000" b="0" i="1" dirty="0">
                <a:latin typeface="Verdana" panose="020B0604030504040204" pitchFamily="34" charset="0"/>
              </a:rPr>
              <a:t> </a:t>
            </a:r>
            <a:r>
              <a:rPr lang="en-GB" altLang="cs-CZ" sz="2000" b="0" i="1" dirty="0" err="1">
                <a:latin typeface="Verdana" panose="020B0604030504040204" pitchFamily="34" charset="0"/>
              </a:rPr>
              <a:t>vůbec</a:t>
            </a:r>
            <a:r>
              <a:rPr lang="en-GB" altLang="cs-CZ" sz="2000" b="0" i="1" dirty="0">
                <a:latin typeface="Verdana" panose="020B0604030504040204" pitchFamily="34" charset="0"/>
              </a:rPr>
              <a:t> </a:t>
            </a:r>
            <a:r>
              <a:rPr lang="en-GB" altLang="cs-CZ" sz="2000" b="0" i="1" dirty="0" err="1">
                <a:latin typeface="Verdana" panose="020B0604030504040204" pitchFamily="34" charset="0"/>
              </a:rPr>
              <a:t>pasivně</a:t>
            </a:r>
            <a:r>
              <a:rPr lang="en-GB" altLang="cs-CZ" sz="2000" b="0" i="1" dirty="0">
                <a:latin typeface="Verdana" panose="020B0604030504040204" pitchFamily="34" charset="0"/>
              </a:rPr>
              <a:t> </a:t>
            </a:r>
            <a:r>
              <a:rPr lang="en-GB" altLang="cs-CZ" sz="2000" b="0" i="1" dirty="0" err="1">
                <a:latin typeface="Verdana" panose="020B0604030504040204" pitchFamily="34" charset="0"/>
              </a:rPr>
              <a:t>legitimován</a:t>
            </a:r>
            <a:r>
              <a:rPr lang="en-GB" altLang="cs-CZ" sz="2000" b="0" i="1" dirty="0">
                <a:latin typeface="Verdana" panose="020B0604030504040204" pitchFamily="34" charset="0"/>
              </a:rPr>
              <a:t>?)‏</a:t>
            </a:r>
          </a:p>
          <a:p>
            <a:pPr marL="518465" indent="-311079">
              <a:spcBef>
                <a:spcPts val="500"/>
              </a:spcBef>
              <a:buFont typeface="Wingdings" panose="05000000000000000000" pitchFamily="2" charset="2"/>
              <a:buChar char="§"/>
            </a:pPr>
            <a:r>
              <a:rPr lang="en-GB" altLang="cs-CZ" sz="2000" b="0" dirty="0">
                <a:latin typeface="Verdana" panose="020B0604030504040204" pitchFamily="34" charset="0"/>
              </a:rPr>
              <a:t>	CZ.NIC </a:t>
            </a:r>
            <a:r>
              <a:rPr lang="en-GB" altLang="cs-CZ" sz="2000" b="0" dirty="0" err="1">
                <a:latin typeface="Verdana" panose="020B0604030504040204" pitchFamily="34" charset="0"/>
              </a:rPr>
              <a:t>veřejně</a:t>
            </a:r>
            <a:r>
              <a:rPr lang="en-GB" altLang="cs-CZ" sz="2000" b="0" dirty="0">
                <a:latin typeface="Verdana" panose="020B0604030504040204" pitchFamily="34" charset="0"/>
              </a:rPr>
              <a:t> </a:t>
            </a:r>
            <a:r>
              <a:rPr lang="en-GB" altLang="cs-CZ" sz="2000" b="0" dirty="0" err="1">
                <a:latin typeface="Verdana" panose="020B0604030504040204" pitchFamily="34" charset="0"/>
              </a:rPr>
              <a:t>prohlašuje</a:t>
            </a:r>
            <a:r>
              <a:rPr lang="en-GB" altLang="cs-CZ" sz="2000" b="0" dirty="0">
                <a:latin typeface="Verdana" panose="020B0604030504040204" pitchFamily="34" charset="0"/>
              </a:rPr>
              <a:t>, </a:t>
            </a:r>
            <a:r>
              <a:rPr lang="en-GB" altLang="cs-CZ" sz="2000" b="0" dirty="0" err="1">
                <a:latin typeface="Verdana" panose="020B0604030504040204" pitchFamily="34" charset="0"/>
              </a:rPr>
              <a:t>že</a:t>
            </a:r>
            <a:r>
              <a:rPr lang="en-GB" altLang="cs-CZ" sz="2000" b="0" dirty="0">
                <a:latin typeface="Verdana" panose="020B0604030504040204" pitchFamily="34" charset="0"/>
              </a:rPr>
              <a:t> </a:t>
            </a:r>
            <a:r>
              <a:rPr lang="en-GB" altLang="cs-CZ" sz="2000" b="0" dirty="0" err="1">
                <a:latin typeface="Verdana" panose="020B0604030504040204" pitchFamily="34" charset="0"/>
              </a:rPr>
              <a:t>provede</a:t>
            </a:r>
            <a:r>
              <a:rPr lang="en-GB" altLang="cs-CZ" sz="2000" b="0" dirty="0">
                <a:latin typeface="Verdana" panose="020B0604030504040204" pitchFamily="34" charset="0"/>
              </a:rPr>
              <a:t> </a:t>
            </a:r>
            <a:r>
              <a:rPr lang="en-GB" altLang="cs-CZ" sz="2000" b="0" dirty="0" err="1">
                <a:latin typeface="Verdana" panose="020B0604030504040204" pitchFamily="34" charset="0"/>
              </a:rPr>
              <a:t>veškeré</a:t>
            </a:r>
            <a:r>
              <a:rPr lang="en-GB" altLang="cs-CZ" sz="2000" b="0" dirty="0">
                <a:latin typeface="Verdana" panose="020B0604030504040204" pitchFamily="34" charset="0"/>
              </a:rPr>
              <a:t> </a:t>
            </a:r>
            <a:r>
              <a:rPr lang="en-GB" altLang="cs-CZ" sz="2000" b="0" dirty="0" err="1">
                <a:latin typeface="Verdana" panose="020B0604030504040204" pitchFamily="34" charset="0"/>
              </a:rPr>
              <a:t>úkony</a:t>
            </a:r>
            <a:r>
              <a:rPr lang="en-GB" altLang="cs-CZ" sz="2000" b="0" dirty="0">
                <a:latin typeface="Verdana" panose="020B0604030504040204" pitchFamily="34" charset="0"/>
              </a:rPr>
              <a:t>, </a:t>
            </a:r>
            <a:r>
              <a:rPr lang="en-GB" altLang="cs-CZ" sz="2000" b="0" dirty="0" err="1">
                <a:latin typeface="Verdana" panose="020B0604030504040204" pitchFamily="34" charset="0"/>
              </a:rPr>
              <a:t>které</a:t>
            </a:r>
            <a:r>
              <a:rPr lang="en-GB" altLang="cs-CZ" sz="2000" b="0" dirty="0">
                <a:latin typeface="Verdana" panose="020B0604030504040204" pitchFamily="34" charset="0"/>
              </a:rPr>
              <a:t> </a:t>
            </a:r>
            <a:r>
              <a:rPr lang="en-GB" altLang="cs-CZ" sz="2000" b="0" dirty="0" err="1">
                <a:latin typeface="Verdana" panose="020B0604030504040204" pitchFamily="34" charset="0"/>
              </a:rPr>
              <a:t>soud</a:t>
            </a:r>
            <a:r>
              <a:rPr lang="en-GB" altLang="cs-CZ" sz="2000" b="0" dirty="0">
                <a:latin typeface="Verdana" panose="020B0604030504040204" pitchFamily="34" charset="0"/>
              </a:rPr>
              <a:t> </a:t>
            </a:r>
            <a:r>
              <a:rPr lang="en-GB" altLang="cs-CZ" sz="2000" b="0" dirty="0" err="1">
                <a:latin typeface="Verdana" panose="020B0604030504040204" pitchFamily="34" charset="0"/>
              </a:rPr>
              <a:t>nařídí</a:t>
            </a:r>
            <a:r>
              <a:rPr lang="en-GB" altLang="cs-CZ" sz="2000" b="0" dirty="0">
                <a:latin typeface="Verdana" panose="020B0604030504040204" pitchFamily="34" charset="0"/>
              </a:rPr>
              <a:t> </a:t>
            </a:r>
            <a:r>
              <a:rPr lang="en-GB" altLang="cs-CZ" sz="2000" b="0" dirty="0" err="1">
                <a:latin typeface="Verdana" panose="020B0604030504040204" pitchFamily="34" charset="0"/>
              </a:rPr>
              <a:t>ve</a:t>
            </a:r>
            <a:r>
              <a:rPr lang="en-GB" altLang="cs-CZ" sz="2000" b="0" dirty="0">
                <a:latin typeface="Verdana" panose="020B0604030504040204" pitchFamily="34" charset="0"/>
              </a:rPr>
              <a:t> </a:t>
            </a:r>
            <a:r>
              <a:rPr lang="en-GB" altLang="cs-CZ" sz="2000" b="0" dirty="0" err="1">
                <a:latin typeface="Verdana" panose="020B0604030504040204" pitchFamily="34" charset="0"/>
              </a:rPr>
              <a:t>vztahu</a:t>
            </a:r>
            <a:r>
              <a:rPr lang="en-GB" altLang="cs-CZ" sz="2000" b="0" dirty="0">
                <a:latin typeface="Verdana" panose="020B0604030504040204" pitchFamily="34" charset="0"/>
              </a:rPr>
              <a:t> k </a:t>
            </a:r>
            <a:r>
              <a:rPr lang="en-GB" altLang="cs-CZ" sz="2000" b="0" dirty="0" err="1">
                <a:latin typeface="Verdana" panose="020B0604030504040204" pitchFamily="34" charset="0"/>
              </a:rPr>
              <a:t>doménovému</a:t>
            </a:r>
            <a:r>
              <a:rPr lang="en-GB" altLang="cs-CZ" sz="2000" b="0" dirty="0">
                <a:latin typeface="Verdana" panose="020B0604030504040204" pitchFamily="34" charset="0"/>
              </a:rPr>
              <a:t> </a:t>
            </a:r>
            <a:r>
              <a:rPr lang="en-GB" altLang="cs-CZ" sz="2000" b="0" dirty="0" err="1">
                <a:latin typeface="Verdana" panose="020B0604030504040204" pitchFamily="34" charset="0"/>
              </a:rPr>
              <a:t>jménu</a:t>
            </a:r>
            <a:r>
              <a:rPr lang="en-GB" altLang="cs-CZ" sz="2000" b="0" dirty="0">
                <a:latin typeface="Verdana" panose="020B0604030504040204" pitchFamily="34" charset="0"/>
              </a:rPr>
              <a:t> </a:t>
            </a:r>
            <a:r>
              <a:rPr lang="en-GB" altLang="cs-CZ" sz="2000" b="0" dirty="0" err="1">
                <a:latin typeface="Verdana" panose="020B0604030504040204" pitchFamily="34" charset="0"/>
              </a:rPr>
              <a:t>jeho</a:t>
            </a:r>
            <a:r>
              <a:rPr lang="en-GB" altLang="cs-CZ" sz="2000" b="0" dirty="0">
                <a:latin typeface="Verdana" panose="020B0604030504040204" pitchFamily="34" charset="0"/>
              </a:rPr>
              <a:t> </a:t>
            </a:r>
            <a:r>
              <a:rPr lang="en-GB" altLang="cs-CZ" sz="2000" b="0" dirty="0" err="1">
                <a:latin typeface="Verdana" panose="020B0604030504040204" pitchFamily="34" charset="0"/>
              </a:rPr>
              <a:t>držiteli</a:t>
            </a:r>
            <a:r>
              <a:rPr lang="en-GB" altLang="cs-CZ" sz="2000" b="0" dirty="0">
                <a:latin typeface="Verdana" panose="020B0604030504040204" pitchFamily="34" charset="0"/>
              </a:rPr>
              <a:t>, a to </a:t>
            </a:r>
            <a:r>
              <a:rPr lang="en-GB" altLang="cs-CZ" sz="2000" b="0" dirty="0" err="1">
                <a:latin typeface="Verdana" panose="020B0604030504040204" pitchFamily="34" charset="0"/>
              </a:rPr>
              <a:t>i</a:t>
            </a:r>
            <a:r>
              <a:rPr lang="en-GB" altLang="cs-CZ" sz="2000" b="0" dirty="0">
                <a:latin typeface="Verdana" panose="020B0604030504040204" pitchFamily="34" charset="0"/>
              </a:rPr>
              <a:t> </a:t>
            </a:r>
            <a:r>
              <a:rPr lang="en-GB" altLang="cs-CZ" sz="2000" b="0" dirty="0" err="1">
                <a:latin typeface="Verdana" panose="020B0604030504040204" pitchFamily="34" charset="0"/>
              </a:rPr>
              <a:t>tehdy</a:t>
            </a:r>
            <a:r>
              <a:rPr lang="en-GB" altLang="cs-CZ" sz="2000" b="0" dirty="0">
                <a:latin typeface="Verdana" panose="020B0604030504040204" pitchFamily="34" charset="0"/>
              </a:rPr>
              <a:t>, </a:t>
            </a:r>
            <a:r>
              <a:rPr lang="en-GB" altLang="cs-CZ" sz="2000" b="0" dirty="0" err="1">
                <a:latin typeface="Verdana" panose="020B0604030504040204" pitchFamily="34" charset="0"/>
              </a:rPr>
              <a:t>nebude</a:t>
            </a:r>
            <a:r>
              <a:rPr lang="en-GB" altLang="cs-CZ" sz="2000" b="0" dirty="0">
                <a:latin typeface="Verdana" panose="020B0604030504040204" pitchFamily="34" charset="0"/>
              </a:rPr>
              <a:t>-li CZ.NIC </a:t>
            </a:r>
            <a:r>
              <a:rPr lang="en-GB" altLang="cs-CZ" sz="2000" b="0" dirty="0" err="1">
                <a:latin typeface="Verdana" panose="020B0604030504040204" pitchFamily="34" charset="0"/>
              </a:rPr>
              <a:t>přímo</a:t>
            </a:r>
            <a:r>
              <a:rPr lang="en-GB" altLang="cs-CZ" sz="2000" b="0" dirty="0">
                <a:latin typeface="Verdana" panose="020B0604030504040204" pitchFamily="34" charset="0"/>
              </a:rPr>
              <a:t> </a:t>
            </a:r>
            <a:r>
              <a:rPr lang="en-GB" altLang="cs-CZ" sz="2000" b="0" dirty="0" err="1">
                <a:latin typeface="Verdana" panose="020B0604030504040204" pitchFamily="34" charset="0"/>
              </a:rPr>
              <a:t>účastníkem</a:t>
            </a:r>
            <a:r>
              <a:rPr lang="en-GB" altLang="cs-CZ" sz="2000" b="0" dirty="0">
                <a:latin typeface="Verdana" panose="020B0604030504040204" pitchFamily="34" charset="0"/>
              </a:rPr>
              <a:t> </a:t>
            </a:r>
            <a:r>
              <a:rPr lang="en-GB" altLang="cs-CZ" sz="2000" b="0" dirty="0" err="1">
                <a:latin typeface="Verdana" panose="020B0604030504040204" pitchFamily="34" charset="0"/>
              </a:rPr>
              <a:t>takového</a:t>
            </a:r>
            <a:r>
              <a:rPr lang="en-GB" altLang="cs-CZ" sz="2000" b="0" dirty="0">
                <a:latin typeface="Verdana" panose="020B0604030504040204" pitchFamily="34" charset="0"/>
              </a:rPr>
              <a:t> </a:t>
            </a:r>
            <a:r>
              <a:rPr lang="en-GB" altLang="cs-CZ" sz="2000" b="0" dirty="0" err="1">
                <a:latin typeface="Verdana" panose="020B0604030504040204" pitchFamily="34" charset="0"/>
              </a:rPr>
              <a:t>úkonu</a:t>
            </a:r>
            <a:r>
              <a:rPr lang="en-GB" altLang="cs-CZ" sz="2000" b="0" dirty="0">
                <a:latin typeface="Verdana" panose="020B0604030504040204" pitchFamily="34" charset="0"/>
              </a:rPr>
              <a:t>. </a:t>
            </a:r>
            <a:r>
              <a:rPr lang="en-GB" altLang="cs-CZ" sz="2000" b="0" dirty="0" err="1">
                <a:latin typeface="Verdana" panose="020B0604030504040204" pitchFamily="34" charset="0"/>
              </a:rPr>
              <a:t>Výslovně</a:t>
            </a:r>
            <a:r>
              <a:rPr lang="en-GB" altLang="cs-CZ" sz="2000" b="0" dirty="0">
                <a:latin typeface="Verdana" panose="020B0604030504040204" pitchFamily="34" charset="0"/>
              </a:rPr>
              <a:t> to </a:t>
            </a:r>
            <a:r>
              <a:rPr lang="en-GB" altLang="cs-CZ" sz="2000" b="0" dirty="0" err="1">
                <a:latin typeface="Verdana" panose="020B0604030504040204" pitchFamily="34" charset="0"/>
              </a:rPr>
              <a:t>bude</a:t>
            </a:r>
            <a:r>
              <a:rPr lang="en-GB" altLang="cs-CZ" sz="2000" b="0" dirty="0">
                <a:latin typeface="Verdana" panose="020B0604030504040204" pitchFamily="34" charset="0"/>
              </a:rPr>
              <a:t> </a:t>
            </a:r>
            <a:r>
              <a:rPr lang="en-GB" altLang="cs-CZ" sz="2000" b="0" dirty="0" err="1">
                <a:latin typeface="Verdana" panose="020B0604030504040204" pitchFamily="34" charset="0"/>
              </a:rPr>
              <a:t>zakotveno</a:t>
            </a:r>
            <a:r>
              <a:rPr lang="en-GB" altLang="cs-CZ" sz="2000" b="0" dirty="0">
                <a:latin typeface="Verdana" panose="020B0604030504040204" pitchFamily="34" charset="0"/>
              </a:rPr>
              <a:t> </a:t>
            </a:r>
            <a:r>
              <a:rPr lang="en-GB" altLang="cs-CZ" sz="2000" b="0" dirty="0" err="1">
                <a:latin typeface="Verdana" panose="020B0604030504040204" pitchFamily="34" charset="0"/>
              </a:rPr>
              <a:t>i</a:t>
            </a:r>
            <a:r>
              <a:rPr lang="en-GB" altLang="cs-CZ" sz="2000" b="0" dirty="0">
                <a:latin typeface="Verdana" panose="020B0604030504040204" pitchFamily="34" charset="0"/>
              </a:rPr>
              <a:t> v </a:t>
            </a:r>
            <a:r>
              <a:rPr lang="en-GB" altLang="cs-CZ" sz="2000" b="0" dirty="0" err="1">
                <a:latin typeface="Verdana" panose="020B0604030504040204" pitchFamily="34" charset="0"/>
              </a:rPr>
              <a:t>nové</a:t>
            </a:r>
            <a:r>
              <a:rPr lang="en-GB" altLang="cs-CZ" sz="2000" b="0" dirty="0">
                <a:latin typeface="Verdana" panose="020B0604030504040204" pitchFamily="34" charset="0"/>
              </a:rPr>
              <a:t> </a:t>
            </a:r>
            <a:r>
              <a:rPr lang="en-GB" altLang="cs-CZ" sz="2000" b="0" dirty="0" err="1">
                <a:latin typeface="Verdana" panose="020B0604030504040204" pitchFamily="34" charset="0"/>
              </a:rPr>
              <a:t>verzi</a:t>
            </a:r>
            <a:r>
              <a:rPr lang="en-GB" altLang="cs-CZ" sz="2000" b="0" dirty="0">
                <a:latin typeface="Verdana" panose="020B0604030504040204" pitchFamily="34" charset="0"/>
              </a:rPr>
              <a:t> </a:t>
            </a:r>
            <a:r>
              <a:rPr lang="en-GB" altLang="cs-CZ" sz="2000" b="0" dirty="0" err="1">
                <a:latin typeface="Verdana" panose="020B0604030504040204" pitchFamily="34" charset="0"/>
              </a:rPr>
              <a:t>Pravidel</a:t>
            </a:r>
            <a:r>
              <a:rPr lang="en-GB" altLang="cs-CZ" sz="2000" b="0" dirty="0">
                <a:latin typeface="Verdana" panose="020B0604030504040204" pitchFamily="34" charset="0"/>
              </a:rPr>
              <a:t> </a:t>
            </a:r>
            <a:r>
              <a:rPr lang="en-GB" altLang="cs-CZ" sz="2000" b="0" dirty="0" err="1">
                <a:latin typeface="Verdana" panose="020B0604030504040204" pitchFamily="34" charset="0"/>
              </a:rPr>
              <a:t>registrace</a:t>
            </a:r>
            <a:r>
              <a:rPr lang="en-GB" altLang="cs-CZ" sz="2000" b="0" dirty="0">
                <a:latin typeface="Verdana" panose="020B0604030504040204" pitchFamily="34" charset="0"/>
              </a:rPr>
              <a:t>.</a:t>
            </a:r>
          </a:p>
          <a:p>
            <a:pPr eaLnBrk="1" hangingPunct="1">
              <a:lnSpc>
                <a:spcPct val="90000"/>
              </a:lnSpc>
              <a:buFont typeface="Wingdings" panose="05000000000000000000" pitchFamily="2" charset="2"/>
              <a:buChar char="q"/>
            </a:pPr>
            <a:endParaRPr lang="cs-CZ" altLang="cs-CZ" sz="2000" b="0" dirty="0">
              <a:latin typeface="Verdana" panose="020B0604030504040204" pitchFamily="34" charset="0"/>
            </a:endParaRPr>
          </a:p>
        </p:txBody>
      </p:sp>
      <p:sp>
        <p:nvSpPr>
          <p:cNvPr id="2" name="Nadpis 1"/>
          <p:cNvSpPr>
            <a:spLocks noGrp="1"/>
          </p:cNvSpPr>
          <p:nvPr>
            <p:ph type="title"/>
          </p:nvPr>
        </p:nvSpPr>
        <p:spPr>
          <a:xfrm>
            <a:off x="1511326" y="122528"/>
            <a:ext cx="8244506" cy="1206500"/>
          </a:xfrm>
        </p:spPr>
        <p:txBody>
          <a:bodyPr/>
          <a:lstStyle/>
          <a:p>
            <a:r>
              <a:rPr lang="cs-CZ" altLang="cs-CZ" sz="2903" dirty="0">
                <a:latin typeface="Century Gothic" panose="020B0502020202020204" pitchFamily="34" charset="0"/>
              </a:rPr>
              <a:t>Účastníci řízení</a:t>
            </a:r>
            <a:endParaRPr lang="cs-CZ" dirty="0"/>
          </a:p>
        </p:txBody>
      </p:sp>
    </p:spTree>
    <p:extLst>
      <p:ext uri="{BB962C8B-B14F-4D97-AF65-F5344CB8AC3E}">
        <p14:creationId xmlns:p14="http://schemas.microsoft.com/office/powerpoint/2010/main" val="2160259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89"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17E4860A-7D2A-44C6-90E9-78BC78D6E902}" type="datetime1">
              <a:rPr lang="cs-CZ" altLang="cs-CZ" sz="1400"/>
              <a:pPr>
                <a:spcBef>
                  <a:spcPct val="0"/>
                </a:spcBef>
                <a:buClrTx/>
                <a:buSzTx/>
                <a:buFontTx/>
                <a:buNone/>
              </a:pPr>
              <a:t>27.11.2025</a:t>
            </a:fld>
            <a:endParaRPr lang="cs-CZ" altLang="cs-CZ" sz="1400"/>
          </a:p>
        </p:txBody>
      </p:sp>
      <p:sp>
        <p:nvSpPr>
          <p:cNvPr id="37890"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D794DD63-EFED-49EC-AB10-6C8B4EB677A4}" type="slidenum">
              <a:rPr lang="cs-CZ" altLang="cs-CZ" sz="1400"/>
              <a:pPr>
                <a:spcBef>
                  <a:spcPct val="0"/>
                </a:spcBef>
                <a:buClrTx/>
                <a:buSzTx/>
                <a:buFontTx/>
                <a:buNone/>
              </a:pPr>
              <a:t>31</a:t>
            </a:fld>
            <a:endParaRPr lang="cs-CZ" altLang="cs-CZ" sz="1400"/>
          </a:p>
        </p:txBody>
      </p:sp>
      <p:sp>
        <p:nvSpPr>
          <p:cNvPr id="37891" name="Rectangle 2"/>
          <p:cNvSpPr>
            <a:spLocks noGrp="1" noChangeArrowheads="1"/>
          </p:cNvSpPr>
          <p:nvPr>
            <p:ph type="body" sz="half" idx="2"/>
          </p:nvPr>
        </p:nvSpPr>
        <p:spPr>
          <a:xfrm>
            <a:off x="1572706" y="1437203"/>
            <a:ext cx="7659687" cy="5257800"/>
          </a:xfrm>
        </p:spPr>
        <p:txBody>
          <a:bodyPr>
            <a:normAutofit/>
          </a:bodyPr>
          <a:lstStyle/>
          <a:p>
            <a:pPr marL="457203" indent="-457203">
              <a:spcBef>
                <a:spcPts val="500"/>
              </a:spcBef>
              <a:buFont typeface="Wingdings" panose="05000000000000000000" pitchFamily="2" charset="2"/>
              <a:buChar char="§"/>
            </a:pPr>
            <a:r>
              <a:rPr lang="en-GB" altLang="cs-CZ" sz="1800" b="0" dirty="0" err="1">
                <a:latin typeface="Verdana" panose="020B0604030504040204" pitchFamily="34" charset="0"/>
              </a:rPr>
              <a:t>Pravidla</a:t>
            </a:r>
            <a:r>
              <a:rPr lang="en-GB" altLang="cs-CZ" sz="1800" b="0" dirty="0">
                <a:latin typeface="Verdana" panose="020B0604030504040204" pitchFamily="34" charset="0"/>
              </a:rPr>
              <a:t> </a:t>
            </a:r>
            <a:r>
              <a:rPr lang="en-GB" altLang="cs-CZ" sz="1800" b="0" dirty="0" err="1">
                <a:latin typeface="Verdana" panose="020B0604030504040204" pitchFamily="34" charset="0"/>
              </a:rPr>
              <a:t>registrace</a:t>
            </a:r>
            <a:r>
              <a:rPr lang="en-GB" altLang="cs-CZ" sz="1800" b="0" dirty="0">
                <a:latin typeface="Verdana" panose="020B0604030504040204" pitchFamily="34" charset="0"/>
              </a:rPr>
              <a:t> </a:t>
            </a:r>
            <a:r>
              <a:rPr lang="en-GB" altLang="cs-CZ" sz="1800" b="0" dirty="0" err="1">
                <a:latin typeface="Verdana" panose="020B0604030504040204" pitchFamily="34" charset="0"/>
              </a:rPr>
              <a:t>doménových</a:t>
            </a:r>
            <a:r>
              <a:rPr lang="en-GB" altLang="cs-CZ" sz="1800" b="0" dirty="0">
                <a:latin typeface="Verdana" panose="020B0604030504040204" pitchFamily="34" charset="0"/>
              </a:rPr>
              <a:t> </a:t>
            </a:r>
            <a:r>
              <a:rPr lang="en-GB" altLang="cs-CZ" sz="1800" b="0" dirty="0" err="1">
                <a:latin typeface="Verdana" panose="020B0604030504040204" pitchFamily="34" charset="0"/>
              </a:rPr>
              <a:t>jmen</a:t>
            </a:r>
            <a:r>
              <a:rPr lang="en-GB" altLang="cs-CZ" sz="1800" b="0" dirty="0">
                <a:latin typeface="Verdana" panose="020B0604030504040204" pitchFamily="34" charset="0"/>
              </a:rPr>
              <a:t> v </a:t>
            </a:r>
            <a:r>
              <a:rPr lang="en-GB" altLang="cs-CZ" sz="1800" b="0" dirty="0" err="1">
                <a:latin typeface="Verdana" panose="020B0604030504040204" pitchFamily="34" charset="0"/>
              </a:rPr>
              <a:t>doméně</a:t>
            </a:r>
            <a:r>
              <a:rPr lang="en-GB" altLang="cs-CZ" sz="1800" b="0" dirty="0">
                <a:latin typeface="Verdana" panose="020B0604030504040204" pitchFamily="34" charset="0"/>
              </a:rPr>
              <a:t> .CZ</a:t>
            </a:r>
          </a:p>
          <a:p>
            <a:pPr marL="457203" indent="-457203">
              <a:spcBef>
                <a:spcPts val="500"/>
              </a:spcBef>
              <a:buFont typeface="Wingdings" panose="05000000000000000000" pitchFamily="2" charset="2"/>
              <a:buChar char="§"/>
            </a:pPr>
            <a:endParaRPr lang="cs-CZ" altLang="cs-CZ" sz="1800" b="0" dirty="0">
              <a:latin typeface="Verdana" panose="020B0604030504040204" pitchFamily="34" charset="0"/>
            </a:endParaRPr>
          </a:p>
          <a:p>
            <a:pPr marL="457203" indent="-457203">
              <a:spcBef>
                <a:spcPts val="500"/>
              </a:spcBef>
              <a:buFont typeface="Wingdings" panose="05000000000000000000" pitchFamily="2" charset="2"/>
              <a:buChar char="§"/>
            </a:pPr>
            <a:r>
              <a:rPr lang="en-GB" altLang="cs-CZ" sz="1800" b="0" dirty="0" err="1">
                <a:latin typeface="Verdana" panose="020B0604030504040204" pitchFamily="34" charset="0"/>
              </a:rPr>
              <a:t>Výtisk</a:t>
            </a:r>
            <a:r>
              <a:rPr lang="en-GB" altLang="cs-CZ" sz="1800" b="0" dirty="0">
                <a:latin typeface="Verdana" panose="020B0604030504040204" pitchFamily="34" charset="0"/>
              </a:rPr>
              <a:t> </a:t>
            </a:r>
            <a:r>
              <a:rPr lang="en-GB" altLang="cs-CZ" sz="1800" b="0" dirty="0" err="1">
                <a:latin typeface="Verdana" panose="020B0604030504040204" pitchFamily="34" charset="0"/>
              </a:rPr>
              <a:t>informací</a:t>
            </a:r>
            <a:r>
              <a:rPr lang="en-GB" altLang="cs-CZ" sz="1800" b="0" dirty="0">
                <a:latin typeface="Verdana" panose="020B0604030504040204" pitchFamily="34" charset="0"/>
              </a:rPr>
              <a:t> o </a:t>
            </a:r>
            <a:r>
              <a:rPr lang="en-GB" altLang="cs-CZ" sz="1800" b="0" dirty="0" err="1">
                <a:latin typeface="Verdana" panose="020B0604030504040204" pitchFamily="34" charset="0"/>
              </a:rPr>
              <a:t>doménovém</a:t>
            </a:r>
            <a:r>
              <a:rPr lang="en-GB" altLang="cs-CZ" sz="1800" b="0" dirty="0">
                <a:latin typeface="Verdana" panose="020B0604030504040204" pitchFamily="34" charset="0"/>
              </a:rPr>
              <a:t> </a:t>
            </a:r>
            <a:r>
              <a:rPr lang="en-GB" altLang="cs-CZ" sz="1800" b="0" dirty="0" err="1">
                <a:latin typeface="Verdana" panose="020B0604030504040204" pitchFamily="34" charset="0"/>
              </a:rPr>
              <a:t>jménu</a:t>
            </a:r>
            <a:r>
              <a:rPr lang="en-GB" altLang="cs-CZ" sz="1800" b="0" dirty="0">
                <a:latin typeface="Verdana" panose="020B0604030504040204" pitchFamily="34" charset="0"/>
              </a:rPr>
              <a:t> z </a:t>
            </a:r>
            <a:r>
              <a:rPr lang="en-GB" altLang="cs-CZ" sz="1800" b="0" dirty="0" err="1">
                <a:latin typeface="Verdana" panose="020B0604030504040204" pitchFamily="34" charset="0"/>
              </a:rPr>
              <a:t>centrálního</a:t>
            </a:r>
            <a:r>
              <a:rPr lang="en-GB" altLang="cs-CZ" sz="1800" b="0" dirty="0">
                <a:latin typeface="Verdana" panose="020B0604030504040204" pitchFamily="34" charset="0"/>
              </a:rPr>
              <a:t> </a:t>
            </a:r>
            <a:r>
              <a:rPr lang="en-GB" altLang="cs-CZ" sz="1800" b="0" dirty="0" err="1">
                <a:latin typeface="Verdana" panose="020B0604030504040204" pitchFamily="34" charset="0"/>
              </a:rPr>
              <a:t>registru</a:t>
            </a:r>
            <a:endParaRPr lang="cs-CZ" altLang="cs-CZ" sz="1800" b="0" dirty="0">
              <a:latin typeface="Verdana" panose="020B0604030504040204" pitchFamily="34" charset="0"/>
            </a:endParaRPr>
          </a:p>
          <a:p>
            <a:pPr marL="457203" indent="-457203">
              <a:spcBef>
                <a:spcPts val="500"/>
              </a:spcBef>
              <a:buFont typeface="Wingdings" panose="05000000000000000000" pitchFamily="2" charset="2"/>
              <a:buChar char="§"/>
            </a:pPr>
            <a:endParaRPr lang="cs-CZ" altLang="cs-CZ" sz="1800" b="0" dirty="0">
              <a:latin typeface="Verdana" panose="020B0604030504040204" pitchFamily="34" charset="0"/>
            </a:endParaRPr>
          </a:p>
          <a:p>
            <a:pPr marL="457203" indent="-457203">
              <a:spcBef>
                <a:spcPts val="500"/>
              </a:spcBef>
              <a:buFont typeface="Wingdings" panose="05000000000000000000" pitchFamily="2" charset="2"/>
              <a:buChar char="§"/>
            </a:pPr>
            <a:r>
              <a:rPr lang="en-GB" altLang="cs-CZ" sz="1800" b="0" dirty="0" err="1">
                <a:latin typeface="Verdana" panose="020B0604030504040204" pitchFamily="34" charset="0"/>
              </a:rPr>
              <a:t>Informace</a:t>
            </a:r>
            <a:r>
              <a:rPr lang="en-GB" altLang="cs-CZ" sz="1800" b="0" dirty="0">
                <a:latin typeface="Verdana" panose="020B0604030504040204" pitchFamily="34" charset="0"/>
              </a:rPr>
              <a:t> o </a:t>
            </a:r>
            <a:r>
              <a:rPr lang="en-GB" altLang="cs-CZ" sz="1800" b="0" dirty="0" err="1">
                <a:latin typeface="Verdana" panose="020B0604030504040204" pitchFamily="34" charset="0"/>
              </a:rPr>
              <a:t>právech</a:t>
            </a:r>
            <a:r>
              <a:rPr lang="en-GB" altLang="cs-CZ" sz="1800" b="0" dirty="0">
                <a:latin typeface="Verdana" panose="020B0604030504040204" pitchFamily="34" charset="0"/>
              </a:rPr>
              <a:t> s </a:t>
            </a:r>
            <a:r>
              <a:rPr lang="en-GB" altLang="cs-CZ" sz="1800" b="0" dirty="0" err="1">
                <a:latin typeface="Verdana" panose="020B0604030504040204" pitchFamily="34" charset="0"/>
              </a:rPr>
              <a:t>nimiž</a:t>
            </a:r>
            <a:r>
              <a:rPr lang="en-GB" altLang="cs-CZ" sz="1800" b="0" dirty="0">
                <a:latin typeface="Verdana" panose="020B0604030504040204" pitchFamily="34" charset="0"/>
              </a:rPr>
              <a:t> </a:t>
            </a:r>
            <a:r>
              <a:rPr lang="en-GB" altLang="cs-CZ" sz="1800" b="0" dirty="0" err="1">
                <a:latin typeface="Verdana" panose="020B0604030504040204" pitchFamily="34" charset="0"/>
              </a:rPr>
              <a:t>má</a:t>
            </a:r>
            <a:r>
              <a:rPr lang="en-GB" altLang="cs-CZ" sz="1800" b="0" dirty="0">
                <a:latin typeface="Verdana" panose="020B0604030504040204" pitchFamily="34" charset="0"/>
              </a:rPr>
              <a:t> </a:t>
            </a:r>
            <a:r>
              <a:rPr lang="en-GB" altLang="cs-CZ" sz="1800" b="0" dirty="0" err="1">
                <a:latin typeface="Verdana" panose="020B0604030504040204" pitchFamily="34" charset="0"/>
              </a:rPr>
              <a:t>doménové</a:t>
            </a:r>
            <a:r>
              <a:rPr lang="en-GB" altLang="cs-CZ" sz="1800" b="0" dirty="0">
                <a:latin typeface="Verdana" panose="020B0604030504040204" pitchFamily="34" charset="0"/>
              </a:rPr>
              <a:t> </a:t>
            </a:r>
            <a:r>
              <a:rPr lang="en-GB" altLang="cs-CZ" sz="1800" b="0" dirty="0" err="1">
                <a:latin typeface="Verdana" panose="020B0604030504040204" pitchFamily="34" charset="0"/>
              </a:rPr>
              <a:t>jméno</a:t>
            </a:r>
            <a:r>
              <a:rPr lang="en-GB" altLang="cs-CZ" sz="1800" b="0" dirty="0">
                <a:latin typeface="Verdana" panose="020B0604030504040204" pitchFamily="34" charset="0"/>
              </a:rPr>
              <a:t> </a:t>
            </a:r>
            <a:r>
              <a:rPr lang="en-GB" altLang="cs-CZ" sz="1800" b="0" dirty="0" err="1">
                <a:latin typeface="Verdana" panose="020B0604030504040204" pitchFamily="34" charset="0"/>
              </a:rPr>
              <a:t>kolidovat</a:t>
            </a:r>
            <a:r>
              <a:rPr lang="en-GB" altLang="cs-CZ" sz="1800" b="0" dirty="0">
                <a:latin typeface="Verdana" panose="020B0604030504040204" pitchFamily="34" charset="0"/>
              </a:rPr>
              <a:t> (</a:t>
            </a:r>
            <a:r>
              <a:rPr lang="en-GB" altLang="cs-CZ" sz="1800" b="0" dirty="0" err="1">
                <a:latin typeface="Verdana" panose="020B0604030504040204" pitchFamily="34" charset="0"/>
              </a:rPr>
              <a:t>ochranné</a:t>
            </a:r>
            <a:r>
              <a:rPr lang="en-GB" altLang="cs-CZ" sz="1800" b="0" dirty="0">
                <a:latin typeface="Verdana" panose="020B0604030504040204" pitchFamily="34" charset="0"/>
              </a:rPr>
              <a:t> </a:t>
            </a:r>
            <a:r>
              <a:rPr lang="en-GB" altLang="cs-CZ" sz="1800" b="0" dirty="0" err="1">
                <a:latin typeface="Verdana" panose="020B0604030504040204" pitchFamily="34" charset="0"/>
              </a:rPr>
              <a:t>známky</a:t>
            </a:r>
            <a:r>
              <a:rPr lang="en-GB" altLang="cs-CZ" sz="1800" b="0" dirty="0">
                <a:latin typeface="Verdana" panose="020B0604030504040204" pitchFamily="34" charset="0"/>
              </a:rPr>
              <a:t>, </a:t>
            </a:r>
            <a:r>
              <a:rPr lang="en-GB" altLang="cs-CZ" sz="1800" b="0" dirty="0" err="1">
                <a:latin typeface="Verdana" panose="020B0604030504040204" pitchFamily="34" charset="0"/>
              </a:rPr>
              <a:t>výpisy</a:t>
            </a:r>
            <a:r>
              <a:rPr lang="en-GB" altLang="cs-CZ" sz="1800" b="0" dirty="0">
                <a:latin typeface="Verdana" panose="020B0604030504040204" pitchFamily="34" charset="0"/>
              </a:rPr>
              <a:t> z </a:t>
            </a:r>
            <a:r>
              <a:rPr lang="en-GB" altLang="cs-CZ" sz="1800" b="0" dirty="0" err="1">
                <a:latin typeface="Verdana" panose="020B0604030504040204" pitchFamily="34" charset="0"/>
              </a:rPr>
              <a:t>obchodního</a:t>
            </a:r>
            <a:r>
              <a:rPr lang="en-GB" altLang="cs-CZ" sz="1800" b="0" dirty="0">
                <a:latin typeface="Verdana" panose="020B0604030504040204" pitchFamily="34" charset="0"/>
              </a:rPr>
              <a:t> </a:t>
            </a:r>
            <a:r>
              <a:rPr lang="en-GB" altLang="cs-CZ" sz="1800" b="0" dirty="0" err="1">
                <a:latin typeface="Verdana" panose="020B0604030504040204" pitchFamily="34" charset="0"/>
              </a:rPr>
              <a:t>rejstříku</a:t>
            </a:r>
            <a:r>
              <a:rPr lang="en-GB" altLang="cs-CZ" sz="1800" b="0" dirty="0">
                <a:latin typeface="Verdana" panose="020B0604030504040204" pitchFamily="34" charset="0"/>
              </a:rPr>
              <a:t>, </a:t>
            </a:r>
            <a:r>
              <a:rPr lang="en-GB" altLang="cs-CZ" sz="1800" b="0" dirty="0" err="1">
                <a:latin typeface="Verdana" panose="020B0604030504040204" pitchFamily="34" charset="0"/>
              </a:rPr>
              <a:t>smlouvy</a:t>
            </a:r>
            <a:r>
              <a:rPr lang="en-GB" altLang="cs-CZ" sz="1800" b="0" dirty="0">
                <a:latin typeface="Verdana" panose="020B0604030504040204" pitchFamily="34" charset="0"/>
              </a:rPr>
              <a:t>, …)</a:t>
            </a:r>
            <a:r>
              <a:rPr lang="ar-SA" altLang="cs-CZ" sz="1800" b="0" dirty="0">
                <a:latin typeface="Verdana" panose="020B0604030504040204" pitchFamily="34" charset="0"/>
                <a:cs typeface="Arial" panose="020B0604020202020204" pitchFamily="34" charset="0"/>
              </a:rPr>
              <a:t>‏</a:t>
            </a:r>
            <a:endParaRPr lang="en-GB" altLang="cs-CZ" sz="1800" b="0" dirty="0">
              <a:latin typeface="Verdana" panose="020B0604030504040204" pitchFamily="34" charset="0"/>
            </a:endParaRPr>
          </a:p>
          <a:p>
            <a:pPr marL="457203" indent="-457203">
              <a:spcBef>
                <a:spcPts val="500"/>
              </a:spcBef>
              <a:buFont typeface="Wingdings" panose="05000000000000000000" pitchFamily="2" charset="2"/>
              <a:buChar char="§"/>
            </a:pPr>
            <a:endParaRPr lang="cs-CZ" altLang="cs-CZ" sz="1800" b="0" dirty="0">
              <a:latin typeface="Verdana" panose="020B0604030504040204" pitchFamily="34" charset="0"/>
            </a:endParaRPr>
          </a:p>
          <a:p>
            <a:pPr marL="457203" indent="-457203">
              <a:spcBef>
                <a:spcPts val="500"/>
              </a:spcBef>
              <a:buFont typeface="Wingdings" panose="05000000000000000000" pitchFamily="2" charset="2"/>
              <a:buChar char="§"/>
            </a:pPr>
            <a:r>
              <a:rPr lang="en-GB" altLang="cs-CZ" sz="1800" b="0" dirty="0" err="1">
                <a:latin typeface="Verdana" panose="020B0604030504040204" pitchFamily="34" charset="0"/>
              </a:rPr>
              <a:t>Notářský</a:t>
            </a:r>
            <a:r>
              <a:rPr lang="en-GB" altLang="cs-CZ" sz="1800" b="0" dirty="0">
                <a:latin typeface="Verdana" panose="020B0604030504040204" pitchFamily="34" charset="0"/>
              </a:rPr>
              <a:t> </a:t>
            </a:r>
            <a:r>
              <a:rPr lang="en-GB" altLang="cs-CZ" sz="1800" b="0" dirty="0" err="1">
                <a:latin typeface="Verdana" panose="020B0604030504040204" pitchFamily="34" charset="0"/>
              </a:rPr>
              <a:t>zápis</a:t>
            </a:r>
            <a:r>
              <a:rPr lang="en-GB" altLang="cs-CZ" sz="1800" b="0" dirty="0">
                <a:latin typeface="Verdana" panose="020B0604030504040204" pitchFamily="34" charset="0"/>
              </a:rPr>
              <a:t> o </a:t>
            </a:r>
            <a:r>
              <a:rPr lang="en-GB" altLang="cs-CZ" sz="1800" b="0" dirty="0" err="1">
                <a:latin typeface="Verdana" panose="020B0604030504040204" pitchFamily="34" charset="0"/>
              </a:rPr>
              <a:t>osvědčení</a:t>
            </a:r>
            <a:r>
              <a:rPr lang="en-GB" altLang="cs-CZ" sz="1800" b="0" dirty="0">
                <a:latin typeface="Verdana" panose="020B0604030504040204" pitchFamily="34" charset="0"/>
              </a:rPr>
              <a:t> </a:t>
            </a:r>
            <a:r>
              <a:rPr lang="en-GB" altLang="cs-CZ" sz="1800" b="0" dirty="0" err="1">
                <a:latin typeface="Verdana" panose="020B0604030504040204" pitchFamily="34" charset="0"/>
              </a:rPr>
              <a:t>určité</a:t>
            </a:r>
            <a:r>
              <a:rPr lang="en-GB" altLang="cs-CZ" sz="1800" b="0" dirty="0">
                <a:latin typeface="Verdana" panose="020B0604030504040204" pitchFamily="34" charset="0"/>
              </a:rPr>
              <a:t> </a:t>
            </a:r>
            <a:r>
              <a:rPr lang="en-GB" altLang="cs-CZ" sz="1800" b="0" dirty="0" err="1">
                <a:latin typeface="Verdana" panose="020B0604030504040204" pitchFamily="34" charset="0"/>
              </a:rPr>
              <a:t>skutečnosti</a:t>
            </a:r>
            <a:r>
              <a:rPr lang="en-GB" altLang="cs-CZ" sz="1800" b="0" dirty="0">
                <a:latin typeface="Verdana" panose="020B0604030504040204" pitchFamily="34" charset="0"/>
              </a:rPr>
              <a:t> (</a:t>
            </a:r>
            <a:r>
              <a:rPr lang="en-GB" altLang="cs-CZ" sz="1800" b="0" dirty="0" err="1">
                <a:latin typeface="Verdana" panose="020B0604030504040204" pitchFamily="34" charset="0"/>
              </a:rPr>
              <a:t>obsah</a:t>
            </a:r>
            <a:r>
              <a:rPr lang="en-GB" altLang="cs-CZ" sz="1800" b="0" dirty="0">
                <a:latin typeface="Verdana" panose="020B0604030504040204" pitchFamily="34" charset="0"/>
              </a:rPr>
              <a:t> www </a:t>
            </a:r>
            <a:r>
              <a:rPr lang="en-GB" altLang="cs-CZ" sz="1800" b="0" dirty="0" err="1">
                <a:latin typeface="Verdana" panose="020B0604030504040204" pitchFamily="34" charset="0"/>
              </a:rPr>
              <a:t>prezentace</a:t>
            </a:r>
            <a:r>
              <a:rPr lang="en-GB" altLang="cs-CZ" sz="1800" b="0" dirty="0">
                <a:latin typeface="Verdana" panose="020B0604030504040204" pitchFamily="34" charset="0"/>
              </a:rPr>
              <a:t> </a:t>
            </a:r>
            <a:r>
              <a:rPr lang="en-GB" altLang="cs-CZ" sz="1800" b="0" dirty="0" err="1">
                <a:latin typeface="Verdana" panose="020B0604030504040204" pitchFamily="34" charset="0"/>
              </a:rPr>
              <a:t>umístěné</a:t>
            </a:r>
            <a:r>
              <a:rPr lang="en-GB" altLang="cs-CZ" sz="1800" b="0" dirty="0">
                <a:latin typeface="Verdana" panose="020B0604030504040204" pitchFamily="34" charset="0"/>
              </a:rPr>
              <a:t> </a:t>
            </a:r>
            <a:r>
              <a:rPr lang="en-GB" altLang="cs-CZ" sz="1800" b="0" dirty="0" err="1">
                <a:latin typeface="Verdana" panose="020B0604030504040204" pitchFamily="34" charset="0"/>
              </a:rPr>
              <a:t>na</a:t>
            </a:r>
            <a:r>
              <a:rPr lang="en-GB" altLang="cs-CZ" sz="1800" b="0" dirty="0">
                <a:latin typeface="Verdana" panose="020B0604030504040204" pitchFamily="34" charset="0"/>
              </a:rPr>
              <a:t> </a:t>
            </a:r>
            <a:r>
              <a:rPr lang="en-GB" altLang="cs-CZ" sz="1800" b="0" dirty="0" err="1">
                <a:latin typeface="Verdana" panose="020B0604030504040204" pitchFamily="34" charset="0"/>
              </a:rPr>
              <a:t>příslušném</a:t>
            </a:r>
            <a:r>
              <a:rPr lang="en-GB" altLang="cs-CZ" sz="1800" b="0" dirty="0">
                <a:latin typeface="Verdana" panose="020B0604030504040204" pitchFamily="34" charset="0"/>
              </a:rPr>
              <a:t> </a:t>
            </a:r>
            <a:r>
              <a:rPr lang="en-GB" altLang="cs-CZ" sz="1800" b="0" dirty="0" err="1">
                <a:latin typeface="Verdana" panose="020B0604030504040204" pitchFamily="34" charset="0"/>
              </a:rPr>
              <a:t>doménovém</a:t>
            </a:r>
            <a:r>
              <a:rPr lang="en-GB" altLang="cs-CZ" sz="1800" b="0" dirty="0">
                <a:latin typeface="Verdana" panose="020B0604030504040204" pitchFamily="34" charset="0"/>
              </a:rPr>
              <a:t> </a:t>
            </a:r>
            <a:r>
              <a:rPr lang="en-GB" altLang="cs-CZ" sz="1800" b="0" dirty="0" err="1">
                <a:latin typeface="Verdana" panose="020B0604030504040204" pitchFamily="34" charset="0"/>
              </a:rPr>
              <a:t>jménu</a:t>
            </a:r>
            <a:r>
              <a:rPr lang="en-GB" altLang="cs-CZ" sz="1800" b="0" dirty="0">
                <a:latin typeface="Verdana" panose="020B0604030504040204" pitchFamily="34" charset="0"/>
              </a:rPr>
              <a:t>) – </a:t>
            </a:r>
            <a:r>
              <a:rPr lang="en-GB" altLang="cs-CZ" sz="1800" b="0" dirty="0" err="1">
                <a:latin typeface="Verdana" panose="020B0604030504040204" pitchFamily="34" charset="0"/>
              </a:rPr>
              <a:t>často</a:t>
            </a:r>
            <a:r>
              <a:rPr lang="en-GB" altLang="cs-CZ" sz="1800" b="0" dirty="0">
                <a:latin typeface="Verdana" panose="020B0604030504040204" pitchFamily="34" charset="0"/>
              </a:rPr>
              <a:t> </a:t>
            </a:r>
            <a:r>
              <a:rPr lang="en-GB" altLang="cs-CZ" sz="1800" b="0" dirty="0" err="1">
                <a:latin typeface="Verdana" panose="020B0604030504040204" pitchFamily="34" charset="0"/>
              </a:rPr>
              <a:t>jen</a:t>
            </a:r>
            <a:r>
              <a:rPr lang="en-GB" altLang="cs-CZ" sz="1800" b="0" dirty="0">
                <a:latin typeface="Verdana" panose="020B0604030504040204" pitchFamily="34" charset="0"/>
              </a:rPr>
              <a:t> </a:t>
            </a:r>
            <a:r>
              <a:rPr lang="en-GB" altLang="cs-CZ" sz="1800" b="0" dirty="0" err="1">
                <a:latin typeface="Verdana" panose="020B0604030504040204" pitchFamily="34" charset="0"/>
              </a:rPr>
              <a:t>otisk</a:t>
            </a:r>
            <a:r>
              <a:rPr lang="en-GB" altLang="cs-CZ" sz="1800" b="0" dirty="0">
                <a:latin typeface="Verdana" panose="020B0604030504040204" pitchFamily="34" charset="0"/>
              </a:rPr>
              <a:t> www </a:t>
            </a:r>
            <a:r>
              <a:rPr lang="en-GB" altLang="cs-CZ" sz="1800" b="0" dirty="0" err="1">
                <a:latin typeface="Verdana" panose="020B0604030504040204" pitchFamily="34" charset="0"/>
              </a:rPr>
              <a:t>stránek</a:t>
            </a:r>
            <a:endParaRPr lang="en-GB" altLang="cs-CZ" sz="1800" b="0" dirty="0">
              <a:latin typeface="Verdana" panose="020B0604030504040204" pitchFamily="34" charset="0"/>
            </a:endParaRPr>
          </a:p>
          <a:p>
            <a:pPr marL="457203" indent="-457203">
              <a:spcBef>
                <a:spcPts val="500"/>
              </a:spcBef>
              <a:buFont typeface="Wingdings" panose="05000000000000000000" pitchFamily="2" charset="2"/>
              <a:buChar char="§"/>
            </a:pPr>
            <a:endParaRPr lang="cs-CZ" altLang="cs-CZ" sz="1800" b="0" dirty="0">
              <a:latin typeface="Verdana" panose="020B0604030504040204" pitchFamily="34" charset="0"/>
            </a:endParaRPr>
          </a:p>
          <a:p>
            <a:pPr marL="457203" indent="-457203">
              <a:spcBef>
                <a:spcPts val="500"/>
              </a:spcBef>
              <a:buFont typeface="Wingdings" panose="05000000000000000000" pitchFamily="2" charset="2"/>
              <a:buChar char="§"/>
            </a:pPr>
            <a:r>
              <a:rPr lang="en-GB" altLang="cs-CZ" sz="1800" b="0" dirty="0" err="1">
                <a:latin typeface="Verdana" panose="020B0604030504040204" pitchFamily="34" charset="0"/>
              </a:rPr>
              <a:t>Znalecké</a:t>
            </a:r>
            <a:r>
              <a:rPr lang="en-GB" altLang="cs-CZ" sz="1800" b="0" dirty="0">
                <a:latin typeface="Verdana" panose="020B0604030504040204" pitchFamily="34" charset="0"/>
              </a:rPr>
              <a:t> </a:t>
            </a:r>
            <a:r>
              <a:rPr lang="en-GB" altLang="cs-CZ" sz="1800" b="0" dirty="0" err="1">
                <a:latin typeface="Verdana" panose="020B0604030504040204" pitchFamily="34" charset="0"/>
              </a:rPr>
              <a:t>posudky</a:t>
            </a:r>
            <a:endParaRPr lang="en-GB" altLang="cs-CZ" sz="1800" b="0" dirty="0">
              <a:latin typeface="Verdana" panose="020B0604030504040204" pitchFamily="34" charset="0"/>
            </a:endParaRPr>
          </a:p>
          <a:p>
            <a:pPr marL="457203" indent="-457203">
              <a:spcBef>
                <a:spcPts val="500"/>
              </a:spcBef>
              <a:buFont typeface="Wingdings" panose="05000000000000000000" pitchFamily="2" charset="2"/>
              <a:buChar char="§"/>
            </a:pPr>
            <a:r>
              <a:rPr lang="en-GB" altLang="cs-CZ" sz="1800" b="0" dirty="0" err="1">
                <a:latin typeface="Verdana" panose="020B0604030504040204" pitchFamily="34" charset="0"/>
              </a:rPr>
              <a:t>Důkazy</a:t>
            </a:r>
            <a:r>
              <a:rPr lang="en-GB" altLang="cs-CZ" sz="1800" b="0" dirty="0">
                <a:latin typeface="Verdana" panose="020B0604030504040204" pitchFamily="34" charset="0"/>
              </a:rPr>
              <a:t> o </a:t>
            </a:r>
            <a:r>
              <a:rPr lang="en-GB" altLang="cs-CZ" sz="1800" b="0" dirty="0" err="1">
                <a:latin typeface="Verdana" panose="020B0604030504040204" pitchFamily="34" charset="0"/>
              </a:rPr>
              <a:t>výši</a:t>
            </a:r>
            <a:r>
              <a:rPr lang="en-GB" altLang="cs-CZ" sz="1800" b="0" dirty="0">
                <a:latin typeface="Verdana" panose="020B0604030504040204" pitchFamily="34" charset="0"/>
              </a:rPr>
              <a:t> </a:t>
            </a:r>
            <a:r>
              <a:rPr lang="en-GB" altLang="cs-CZ" sz="1800" b="0" dirty="0" err="1">
                <a:latin typeface="Verdana" panose="020B0604030504040204" pitchFamily="34" charset="0"/>
              </a:rPr>
              <a:t>požadovaného</a:t>
            </a:r>
            <a:r>
              <a:rPr lang="en-GB" altLang="cs-CZ" sz="1800" b="0" dirty="0">
                <a:latin typeface="Verdana" panose="020B0604030504040204" pitchFamily="34" charset="0"/>
              </a:rPr>
              <a:t> </a:t>
            </a:r>
            <a:r>
              <a:rPr lang="en-GB" altLang="cs-CZ" sz="1800" b="0" dirty="0" err="1">
                <a:latin typeface="Verdana" panose="020B0604030504040204" pitchFamily="34" charset="0"/>
              </a:rPr>
              <a:t>přiměřeného</a:t>
            </a:r>
            <a:r>
              <a:rPr lang="en-GB" altLang="cs-CZ" sz="1800" b="0" dirty="0">
                <a:latin typeface="Verdana" panose="020B0604030504040204" pitchFamily="34" charset="0"/>
              </a:rPr>
              <a:t> </a:t>
            </a:r>
            <a:r>
              <a:rPr lang="en-GB" altLang="cs-CZ" sz="1800" b="0" dirty="0" err="1">
                <a:latin typeface="Verdana" panose="020B0604030504040204" pitchFamily="34" charset="0"/>
              </a:rPr>
              <a:t>zadostiučinění</a:t>
            </a:r>
            <a:r>
              <a:rPr lang="en-GB" altLang="cs-CZ" sz="1800" b="0" dirty="0">
                <a:latin typeface="Verdana" panose="020B0604030504040204" pitchFamily="34" charset="0"/>
              </a:rPr>
              <a:t> v </a:t>
            </a:r>
            <a:r>
              <a:rPr lang="en-GB" altLang="cs-CZ" sz="1800" b="0" dirty="0" err="1">
                <a:latin typeface="Verdana" panose="020B0604030504040204" pitchFamily="34" charset="0"/>
              </a:rPr>
              <a:t>penězích</a:t>
            </a:r>
            <a:endParaRPr lang="en-GB" altLang="cs-CZ" sz="1800" b="0" dirty="0">
              <a:latin typeface="Verdana" panose="020B0604030504040204" pitchFamily="34" charset="0"/>
            </a:endParaRPr>
          </a:p>
          <a:p>
            <a:pPr marL="457203" indent="-457203">
              <a:spcBef>
                <a:spcPts val="500"/>
              </a:spcBef>
              <a:buFont typeface="Wingdings" panose="05000000000000000000" pitchFamily="2" charset="2"/>
              <a:buChar char="§"/>
            </a:pPr>
            <a:r>
              <a:rPr lang="cs-CZ" altLang="cs-CZ" sz="1800" b="0" dirty="0">
                <a:latin typeface="Verdana" panose="020B0604030504040204" pitchFamily="34" charset="0"/>
              </a:rPr>
              <a:t>S</a:t>
            </a:r>
            <a:r>
              <a:rPr lang="en-GB" altLang="cs-CZ" sz="1800" b="0" dirty="0" err="1">
                <a:latin typeface="Verdana" panose="020B0604030504040204" pitchFamily="34" charset="0"/>
              </a:rPr>
              <a:t>vědci</a:t>
            </a:r>
            <a:endParaRPr lang="en-GB" altLang="cs-CZ" sz="1800" b="0" dirty="0">
              <a:latin typeface="Verdana" panose="020B0604030504040204" pitchFamily="34" charset="0"/>
            </a:endParaRPr>
          </a:p>
        </p:txBody>
      </p:sp>
      <p:sp>
        <p:nvSpPr>
          <p:cNvPr id="2" name="Nadpis 1"/>
          <p:cNvSpPr>
            <a:spLocks noGrp="1"/>
          </p:cNvSpPr>
          <p:nvPr>
            <p:ph type="title"/>
          </p:nvPr>
        </p:nvSpPr>
        <p:spPr>
          <a:xfrm>
            <a:off x="1572706" y="230703"/>
            <a:ext cx="8244506" cy="1206500"/>
          </a:xfrm>
        </p:spPr>
        <p:txBody>
          <a:bodyPr/>
          <a:lstStyle/>
          <a:p>
            <a:r>
              <a:rPr lang="cs-CZ" altLang="cs-CZ" sz="2903" dirty="0">
                <a:latin typeface="Century Gothic" panose="020B0502020202020204" pitchFamily="34" charset="0"/>
              </a:rPr>
              <a:t>Důkazní prostředky</a:t>
            </a:r>
            <a:endParaRPr lang="cs-CZ" dirty="0"/>
          </a:p>
        </p:txBody>
      </p:sp>
    </p:spTree>
    <p:extLst>
      <p:ext uri="{BB962C8B-B14F-4D97-AF65-F5344CB8AC3E}">
        <p14:creationId xmlns:p14="http://schemas.microsoft.com/office/powerpoint/2010/main" val="9383226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3"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A07DB71C-5357-42B4-A850-B30E30925007}" type="datetime1">
              <a:rPr lang="cs-CZ" altLang="cs-CZ" sz="1400"/>
              <a:pPr>
                <a:spcBef>
                  <a:spcPct val="0"/>
                </a:spcBef>
                <a:buClrTx/>
                <a:buSzTx/>
                <a:buFontTx/>
                <a:buNone/>
              </a:pPr>
              <a:t>27.11.2025</a:t>
            </a:fld>
            <a:endParaRPr lang="cs-CZ" altLang="cs-CZ" sz="1400"/>
          </a:p>
        </p:txBody>
      </p:sp>
      <p:sp>
        <p:nvSpPr>
          <p:cNvPr id="38914"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D16BD3C7-B096-494C-9569-C9B8DA9DBAF1}" type="slidenum">
              <a:rPr lang="cs-CZ" altLang="cs-CZ" sz="1400"/>
              <a:pPr>
                <a:spcBef>
                  <a:spcPct val="0"/>
                </a:spcBef>
                <a:buClrTx/>
                <a:buSzTx/>
                <a:buFontTx/>
                <a:buNone/>
              </a:pPr>
              <a:t>32</a:t>
            </a:fld>
            <a:endParaRPr lang="cs-CZ" altLang="cs-CZ" sz="1400"/>
          </a:p>
        </p:txBody>
      </p:sp>
      <p:sp>
        <p:nvSpPr>
          <p:cNvPr id="38915" name="Rectangle 2"/>
          <p:cNvSpPr>
            <a:spLocks noGrp="1" noChangeArrowheads="1"/>
          </p:cNvSpPr>
          <p:nvPr>
            <p:ph type="body" sz="half" idx="2"/>
          </p:nvPr>
        </p:nvSpPr>
        <p:spPr>
          <a:xfrm>
            <a:off x="1246292" y="1097935"/>
            <a:ext cx="8986526" cy="5257800"/>
          </a:xfrm>
        </p:spPr>
        <p:txBody>
          <a:bodyPr/>
          <a:lstStyle/>
          <a:p>
            <a:pPr>
              <a:spcBef>
                <a:spcPts val="500"/>
              </a:spcBef>
            </a:pPr>
            <a:r>
              <a:rPr lang="en-GB" altLang="cs-CZ" sz="2000" b="0" dirty="0">
                <a:latin typeface="Verdana" panose="020B0604030504040204" pitchFamily="34" charset="0"/>
              </a:rPr>
              <a:t>… </a:t>
            </a:r>
            <a:r>
              <a:rPr lang="en-GB" altLang="cs-CZ" sz="2000" b="0" dirty="0" err="1">
                <a:latin typeface="Verdana" panose="020B0604030504040204" pitchFamily="34" charset="0"/>
              </a:rPr>
              <a:t>žalovaný</a:t>
            </a:r>
            <a:r>
              <a:rPr lang="en-GB" altLang="cs-CZ" sz="2000" b="0" dirty="0">
                <a:latin typeface="Verdana" panose="020B0604030504040204" pitchFamily="34" charset="0"/>
              </a:rPr>
              <a:t> č. 1 </a:t>
            </a:r>
            <a:r>
              <a:rPr lang="en-GB" altLang="cs-CZ" sz="2000" b="0" dirty="0" err="1">
                <a:latin typeface="Verdana" panose="020B0604030504040204" pitchFamily="34" charset="0"/>
              </a:rPr>
              <a:t>povinen</a:t>
            </a:r>
            <a:r>
              <a:rPr lang="en-GB" altLang="cs-CZ" sz="2000" b="0" dirty="0">
                <a:latin typeface="Verdana" panose="020B0604030504040204" pitchFamily="34" charset="0"/>
              </a:rPr>
              <a:t> </a:t>
            </a:r>
            <a:r>
              <a:rPr lang="en-GB" altLang="cs-CZ" sz="2000" b="0" dirty="0" err="1">
                <a:latin typeface="Verdana" panose="020B0604030504040204" pitchFamily="34" charset="0"/>
              </a:rPr>
              <a:t>zdržet</a:t>
            </a:r>
            <a:r>
              <a:rPr lang="en-GB" altLang="cs-CZ" sz="2000" b="0" dirty="0">
                <a:latin typeface="Verdana" panose="020B0604030504040204" pitchFamily="34" charset="0"/>
              </a:rPr>
              <a:t> se </a:t>
            </a:r>
            <a:r>
              <a:rPr lang="en-GB" altLang="cs-CZ" sz="2000" b="0" dirty="0" err="1">
                <a:latin typeface="Verdana" panose="020B0604030504040204" pitchFamily="34" charset="0"/>
              </a:rPr>
              <a:t>užívání</a:t>
            </a:r>
            <a:r>
              <a:rPr lang="en-GB" altLang="cs-CZ" sz="2000" b="0" dirty="0">
                <a:latin typeface="Verdana" panose="020B0604030504040204" pitchFamily="34" charset="0"/>
              </a:rPr>
              <a:t> </a:t>
            </a:r>
            <a:r>
              <a:rPr lang="en-GB" altLang="cs-CZ" sz="2000" b="0" dirty="0" err="1">
                <a:latin typeface="Verdana" panose="020B0604030504040204" pitchFamily="34" charset="0"/>
              </a:rPr>
              <a:t>doménového</a:t>
            </a:r>
            <a:r>
              <a:rPr lang="en-GB" altLang="cs-CZ" sz="2000" b="0" dirty="0">
                <a:latin typeface="Verdana" panose="020B0604030504040204" pitchFamily="34" charset="0"/>
              </a:rPr>
              <a:t> </a:t>
            </a:r>
            <a:r>
              <a:rPr lang="en-GB" altLang="cs-CZ" sz="2000" b="0" dirty="0" err="1">
                <a:latin typeface="Verdana" panose="020B0604030504040204" pitchFamily="34" charset="0"/>
              </a:rPr>
              <a:t>jména</a:t>
            </a:r>
            <a:r>
              <a:rPr lang="en-GB" altLang="cs-CZ" sz="2000" b="0" dirty="0">
                <a:latin typeface="Verdana" panose="020B0604030504040204" pitchFamily="34" charset="0"/>
              </a:rPr>
              <a:t> XXX.cz a </a:t>
            </a:r>
            <a:r>
              <a:rPr lang="en-GB" altLang="cs-CZ" sz="2000" b="0" dirty="0" err="1">
                <a:latin typeface="Verdana" panose="020B0604030504040204" pitchFamily="34" charset="0"/>
              </a:rPr>
              <a:t>jeho</a:t>
            </a:r>
            <a:r>
              <a:rPr lang="en-GB" altLang="cs-CZ" sz="2000" b="0" dirty="0">
                <a:latin typeface="Verdana" panose="020B0604030504040204" pitchFamily="34" charset="0"/>
              </a:rPr>
              <a:t> </a:t>
            </a:r>
            <a:r>
              <a:rPr lang="en-GB" altLang="cs-CZ" sz="2000" b="0" dirty="0" err="1">
                <a:latin typeface="Verdana" panose="020B0604030504040204" pitchFamily="34" charset="0"/>
              </a:rPr>
              <a:t>převodu</a:t>
            </a:r>
            <a:r>
              <a:rPr lang="en-GB" altLang="cs-CZ" sz="2000" b="0" dirty="0">
                <a:latin typeface="Verdana" panose="020B0604030504040204" pitchFamily="34" charset="0"/>
              </a:rPr>
              <a:t> </a:t>
            </a:r>
            <a:r>
              <a:rPr lang="en-GB" altLang="cs-CZ" sz="2000" b="0" dirty="0" err="1">
                <a:latin typeface="Verdana" panose="020B0604030504040204" pitchFamily="34" charset="0"/>
              </a:rPr>
              <a:t>na</a:t>
            </a:r>
            <a:r>
              <a:rPr lang="en-GB" altLang="cs-CZ" sz="2000" b="0" dirty="0">
                <a:latin typeface="Verdana" panose="020B0604030504040204" pitchFamily="34" charset="0"/>
              </a:rPr>
              <a:t> </a:t>
            </a:r>
            <a:r>
              <a:rPr lang="en-GB" altLang="cs-CZ" sz="2000" b="0" dirty="0" err="1">
                <a:latin typeface="Verdana" panose="020B0604030504040204" pitchFamily="34" charset="0"/>
              </a:rPr>
              <a:t>třetí</a:t>
            </a:r>
            <a:r>
              <a:rPr lang="en-GB" altLang="cs-CZ" sz="2000" b="0" dirty="0">
                <a:latin typeface="Verdana" panose="020B0604030504040204" pitchFamily="34" charset="0"/>
              </a:rPr>
              <a:t> </a:t>
            </a:r>
            <a:r>
              <a:rPr lang="en-GB" altLang="cs-CZ" sz="2000" b="0" dirty="0" err="1">
                <a:latin typeface="Verdana" panose="020B0604030504040204" pitchFamily="34" charset="0"/>
              </a:rPr>
              <a:t>osobu</a:t>
            </a:r>
            <a:r>
              <a:rPr lang="en-GB" altLang="cs-CZ" sz="2000" b="0" dirty="0">
                <a:latin typeface="Verdana" panose="020B0604030504040204" pitchFamily="34" charset="0"/>
              </a:rPr>
              <a:t> s </a:t>
            </a:r>
            <a:r>
              <a:rPr lang="en-GB" altLang="cs-CZ" sz="2000" b="0" dirty="0" err="1">
                <a:latin typeface="Verdana" panose="020B0604030504040204" pitchFamily="34" charset="0"/>
              </a:rPr>
              <a:t>výjimkou</a:t>
            </a:r>
            <a:r>
              <a:rPr lang="en-GB" altLang="cs-CZ" sz="2000" b="0" dirty="0">
                <a:latin typeface="Verdana" panose="020B0604030504040204" pitchFamily="34" charset="0"/>
              </a:rPr>
              <a:t> </a:t>
            </a:r>
            <a:r>
              <a:rPr lang="en-GB" altLang="cs-CZ" sz="2000" b="0" dirty="0" err="1">
                <a:latin typeface="Verdana" panose="020B0604030504040204" pitchFamily="34" charset="0"/>
              </a:rPr>
              <a:t>převodu</a:t>
            </a:r>
            <a:r>
              <a:rPr lang="en-GB" altLang="cs-CZ" sz="2000" b="0" dirty="0">
                <a:latin typeface="Verdana" panose="020B0604030504040204" pitchFamily="34" charset="0"/>
              </a:rPr>
              <a:t> </a:t>
            </a:r>
            <a:r>
              <a:rPr lang="en-GB" altLang="cs-CZ" sz="2000" b="0" dirty="0" err="1">
                <a:latin typeface="Verdana" panose="020B0604030504040204" pitchFamily="34" charset="0"/>
              </a:rPr>
              <a:t>na</a:t>
            </a:r>
            <a:r>
              <a:rPr lang="en-GB" altLang="cs-CZ" sz="2000" b="0" dirty="0">
                <a:latin typeface="Verdana" panose="020B0604030504040204" pitchFamily="34" charset="0"/>
              </a:rPr>
              <a:t> </a:t>
            </a:r>
            <a:r>
              <a:rPr lang="en-GB" altLang="cs-CZ" sz="2000" b="0" dirty="0" err="1">
                <a:latin typeface="Verdana" panose="020B0604030504040204" pitchFamily="34" charset="0"/>
              </a:rPr>
              <a:t>žalobce</a:t>
            </a:r>
            <a:endParaRPr lang="en-GB" altLang="cs-CZ" sz="2000" b="0" dirty="0">
              <a:latin typeface="Verdana" panose="020B0604030504040204" pitchFamily="34" charset="0"/>
            </a:endParaRPr>
          </a:p>
          <a:p>
            <a:pPr>
              <a:spcBef>
                <a:spcPts val="500"/>
              </a:spcBef>
            </a:pPr>
            <a:endParaRPr lang="en-GB" altLang="cs-CZ" sz="2000" b="0" dirty="0">
              <a:latin typeface="Verdana" panose="020B0604030504040204" pitchFamily="34" charset="0"/>
            </a:endParaRPr>
          </a:p>
          <a:p>
            <a:pPr>
              <a:spcBef>
                <a:spcPts val="500"/>
              </a:spcBef>
            </a:pPr>
            <a:r>
              <a:rPr lang="en-GB" altLang="cs-CZ" sz="2000" b="0" dirty="0">
                <a:latin typeface="Verdana" panose="020B0604030504040204" pitchFamily="34" charset="0"/>
              </a:rPr>
              <a:t>… </a:t>
            </a:r>
            <a:r>
              <a:rPr lang="en-GB" altLang="cs-CZ" sz="2000" b="0" dirty="0" err="1">
                <a:latin typeface="Verdana" panose="020B0604030504040204" pitchFamily="34" charset="0"/>
              </a:rPr>
              <a:t>žalovaný</a:t>
            </a:r>
            <a:r>
              <a:rPr lang="en-GB" altLang="cs-CZ" sz="2000" b="0" dirty="0">
                <a:latin typeface="Verdana" panose="020B0604030504040204" pitchFamily="34" charset="0"/>
              </a:rPr>
              <a:t> č. 1 </a:t>
            </a:r>
            <a:r>
              <a:rPr lang="en-GB" altLang="cs-CZ" sz="2000" b="0" dirty="0" err="1">
                <a:latin typeface="Verdana" panose="020B0604030504040204" pitchFamily="34" charset="0"/>
              </a:rPr>
              <a:t>povinen</a:t>
            </a:r>
            <a:r>
              <a:rPr lang="en-GB" altLang="cs-CZ" sz="2000" b="0" dirty="0">
                <a:latin typeface="Verdana" panose="020B0604030504040204" pitchFamily="34" charset="0"/>
              </a:rPr>
              <a:t> </a:t>
            </a:r>
            <a:r>
              <a:rPr lang="en-GB" altLang="cs-CZ" sz="2000" b="0" dirty="0" err="1">
                <a:latin typeface="Verdana" panose="020B0604030504040204" pitchFamily="34" charset="0"/>
              </a:rPr>
              <a:t>zdržet</a:t>
            </a:r>
            <a:r>
              <a:rPr lang="en-GB" altLang="cs-CZ" sz="2000" b="0" dirty="0">
                <a:latin typeface="Verdana" panose="020B0604030504040204" pitchFamily="34" charset="0"/>
              </a:rPr>
              <a:t> se ode </a:t>
            </a:r>
            <a:r>
              <a:rPr lang="en-GB" altLang="cs-CZ" sz="2000" b="0" dirty="0" err="1">
                <a:latin typeface="Verdana" panose="020B0604030504040204" pitchFamily="34" charset="0"/>
              </a:rPr>
              <a:t>dne</a:t>
            </a:r>
            <a:r>
              <a:rPr lang="en-GB" altLang="cs-CZ" sz="2000" b="0" dirty="0">
                <a:latin typeface="Verdana" panose="020B0604030504040204" pitchFamily="34" charset="0"/>
              </a:rPr>
              <a:t> </a:t>
            </a:r>
            <a:r>
              <a:rPr lang="en-GB" altLang="cs-CZ" sz="2000" b="0" dirty="0" err="1">
                <a:latin typeface="Verdana" panose="020B0604030504040204" pitchFamily="34" charset="0"/>
              </a:rPr>
              <a:t>doručení</a:t>
            </a:r>
            <a:r>
              <a:rPr lang="en-GB" altLang="cs-CZ" sz="2000" b="0" dirty="0">
                <a:latin typeface="Verdana" panose="020B0604030504040204" pitchFamily="34" charset="0"/>
              </a:rPr>
              <a:t> </a:t>
            </a:r>
            <a:r>
              <a:rPr lang="en-GB" altLang="cs-CZ" sz="2000" b="0" dirty="0" err="1">
                <a:latin typeface="Verdana" panose="020B0604030504040204" pitchFamily="34" charset="0"/>
              </a:rPr>
              <a:t>tohoto</a:t>
            </a:r>
            <a:r>
              <a:rPr lang="en-GB" altLang="cs-CZ" sz="2000" b="0" dirty="0">
                <a:latin typeface="Verdana" panose="020B0604030504040204" pitchFamily="34" charset="0"/>
              </a:rPr>
              <a:t> </a:t>
            </a:r>
            <a:r>
              <a:rPr lang="en-GB" altLang="cs-CZ" sz="2000" b="0" dirty="0" err="1">
                <a:latin typeface="Verdana" panose="020B0604030504040204" pitchFamily="34" charset="0"/>
              </a:rPr>
              <a:t>usnesení</a:t>
            </a:r>
            <a:r>
              <a:rPr lang="en-GB" altLang="cs-CZ" sz="2000" b="0" dirty="0">
                <a:latin typeface="Verdana" panose="020B0604030504040204" pitchFamily="34" charset="0"/>
              </a:rPr>
              <a:t> </a:t>
            </a:r>
            <a:r>
              <a:rPr lang="en-GB" altLang="cs-CZ" sz="2000" b="0" dirty="0" err="1">
                <a:latin typeface="Verdana" panose="020B0604030504040204" pitchFamily="34" charset="0"/>
              </a:rPr>
              <a:t>převodu</a:t>
            </a:r>
            <a:r>
              <a:rPr lang="en-GB" altLang="cs-CZ" sz="2000" b="0" dirty="0">
                <a:latin typeface="Verdana" panose="020B0604030504040204" pitchFamily="34" charset="0"/>
              </a:rPr>
              <a:t> </a:t>
            </a:r>
            <a:r>
              <a:rPr lang="en-GB" altLang="cs-CZ" sz="2000" b="0" dirty="0" err="1">
                <a:latin typeface="Verdana" panose="020B0604030504040204" pitchFamily="34" charset="0"/>
              </a:rPr>
              <a:t>doménového</a:t>
            </a:r>
            <a:r>
              <a:rPr lang="en-GB" altLang="cs-CZ" sz="2000" b="0" dirty="0">
                <a:latin typeface="Verdana" panose="020B0604030504040204" pitchFamily="34" charset="0"/>
              </a:rPr>
              <a:t> </a:t>
            </a:r>
            <a:r>
              <a:rPr lang="en-GB" altLang="cs-CZ" sz="2000" b="0" dirty="0" err="1">
                <a:latin typeface="Verdana" panose="020B0604030504040204" pitchFamily="34" charset="0"/>
              </a:rPr>
              <a:t>jména</a:t>
            </a:r>
            <a:r>
              <a:rPr lang="en-GB" altLang="cs-CZ" sz="2000" b="0" dirty="0">
                <a:latin typeface="Verdana" panose="020B0604030504040204" pitchFamily="34" charset="0"/>
              </a:rPr>
              <a:t> xxx.cz </a:t>
            </a:r>
            <a:r>
              <a:rPr lang="en-GB" altLang="cs-CZ" sz="2000" b="0" dirty="0" err="1">
                <a:latin typeface="Verdana" panose="020B0604030504040204" pitchFamily="34" charset="0"/>
              </a:rPr>
              <a:t>na</a:t>
            </a:r>
            <a:r>
              <a:rPr lang="en-GB" altLang="cs-CZ" sz="2000" b="0" dirty="0">
                <a:latin typeface="Verdana" panose="020B0604030504040204" pitchFamily="34" charset="0"/>
              </a:rPr>
              <a:t> </a:t>
            </a:r>
            <a:r>
              <a:rPr lang="en-GB" altLang="cs-CZ" sz="2000" b="0" dirty="0" err="1">
                <a:latin typeface="Verdana" panose="020B0604030504040204" pitchFamily="34" charset="0"/>
              </a:rPr>
              <a:t>třetí</a:t>
            </a:r>
            <a:r>
              <a:rPr lang="en-GB" altLang="cs-CZ" sz="2000" b="0" dirty="0">
                <a:latin typeface="Verdana" panose="020B0604030504040204" pitchFamily="34" charset="0"/>
              </a:rPr>
              <a:t> </a:t>
            </a:r>
            <a:r>
              <a:rPr lang="en-GB" altLang="cs-CZ" sz="2000" b="0" dirty="0" err="1">
                <a:latin typeface="Verdana" panose="020B0604030504040204" pitchFamily="34" charset="0"/>
              </a:rPr>
              <a:t>osobu</a:t>
            </a:r>
            <a:endParaRPr lang="en-GB" altLang="cs-CZ" sz="2000" b="0" dirty="0">
              <a:latin typeface="Verdana" panose="020B0604030504040204" pitchFamily="34" charset="0"/>
            </a:endParaRPr>
          </a:p>
          <a:p>
            <a:pPr>
              <a:spcBef>
                <a:spcPts val="500"/>
              </a:spcBef>
            </a:pPr>
            <a:endParaRPr lang="en-GB" altLang="cs-CZ" sz="2000" b="0" dirty="0">
              <a:latin typeface="Verdana" panose="020B0604030504040204" pitchFamily="34" charset="0"/>
            </a:endParaRPr>
          </a:p>
          <a:p>
            <a:pPr>
              <a:spcBef>
                <a:spcPts val="500"/>
              </a:spcBef>
            </a:pPr>
            <a:r>
              <a:rPr lang="en-GB" altLang="cs-CZ" sz="2000" b="0" dirty="0">
                <a:latin typeface="Verdana" panose="020B0604030504040204" pitchFamily="34" charset="0"/>
              </a:rPr>
              <a:t>… CZ.NIC </a:t>
            </a:r>
            <a:r>
              <a:rPr lang="en-GB" altLang="cs-CZ" sz="2000" b="0" dirty="0" err="1">
                <a:latin typeface="Verdana" panose="020B0604030504040204" pitchFamily="34" charset="0"/>
              </a:rPr>
              <a:t>povinen</a:t>
            </a:r>
            <a:r>
              <a:rPr lang="en-GB" altLang="cs-CZ" sz="2000" b="0" dirty="0">
                <a:latin typeface="Verdana" panose="020B0604030504040204" pitchFamily="34" charset="0"/>
              </a:rPr>
              <a:t> do 24 </a:t>
            </a:r>
            <a:r>
              <a:rPr lang="en-GB" altLang="cs-CZ" sz="2000" b="0" dirty="0" err="1">
                <a:latin typeface="Verdana" panose="020B0604030504040204" pitchFamily="34" charset="0"/>
              </a:rPr>
              <a:t>hodin</a:t>
            </a:r>
            <a:r>
              <a:rPr lang="en-GB" altLang="cs-CZ" sz="2000" b="0" dirty="0">
                <a:latin typeface="Verdana" panose="020B0604030504040204" pitchFamily="34" charset="0"/>
              </a:rPr>
              <a:t> od </a:t>
            </a:r>
            <a:r>
              <a:rPr lang="en-GB" altLang="cs-CZ" sz="2000" b="0" dirty="0" err="1">
                <a:latin typeface="Verdana" panose="020B0604030504040204" pitchFamily="34" charset="0"/>
              </a:rPr>
              <a:t>doručení</a:t>
            </a:r>
            <a:r>
              <a:rPr lang="en-GB" altLang="cs-CZ" sz="2000" b="0" dirty="0">
                <a:latin typeface="Verdana" panose="020B0604030504040204" pitchFamily="34" charset="0"/>
              </a:rPr>
              <a:t> </a:t>
            </a:r>
            <a:r>
              <a:rPr lang="en-GB" altLang="cs-CZ" sz="2000" b="0" dirty="0" err="1">
                <a:latin typeface="Verdana" panose="020B0604030504040204" pitchFamily="34" charset="0"/>
              </a:rPr>
              <a:t>tohoto</a:t>
            </a:r>
            <a:r>
              <a:rPr lang="en-GB" altLang="cs-CZ" sz="2000" b="0" dirty="0">
                <a:latin typeface="Verdana" panose="020B0604030504040204" pitchFamily="34" charset="0"/>
              </a:rPr>
              <a:t> </a:t>
            </a:r>
            <a:r>
              <a:rPr lang="en-GB" altLang="cs-CZ" sz="2000" b="0" dirty="0" err="1">
                <a:latin typeface="Verdana" panose="020B0604030504040204" pitchFamily="34" charset="0"/>
              </a:rPr>
              <a:t>usnesení</a:t>
            </a:r>
            <a:r>
              <a:rPr lang="en-GB" altLang="cs-CZ" sz="2000" b="0" dirty="0">
                <a:latin typeface="Verdana" panose="020B0604030504040204" pitchFamily="34" charset="0"/>
              </a:rPr>
              <a:t> </a:t>
            </a:r>
            <a:r>
              <a:rPr lang="en-GB" altLang="cs-CZ" sz="2000" b="0" dirty="0" err="1">
                <a:latin typeface="Verdana" panose="020B0604030504040204" pitchFamily="34" charset="0"/>
              </a:rPr>
              <a:t>učinit</a:t>
            </a:r>
            <a:r>
              <a:rPr lang="en-GB" altLang="cs-CZ" sz="2000" b="0" dirty="0">
                <a:latin typeface="Verdana" panose="020B0604030504040204" pitchFamily="34" charset="0"/>
              </a:rPr>
              <a:t> </a:t>
            </a:r>
            <a:r>
              <a:rPr lang="en-GB" altLang="cs-CZ" sz="2000" b="0" dirty="0" err="1">
                <a:latin typeface="Verdana" panose="020B0604030504040204" pitchFamily="34" charset="0"/>
              </a:rPr>
              <a:t>veškerá</a:t>
            </a:r>
            <a:r>
              <a:rPr lang="en-GB" altLang="cs-CZ" sz="2000" b="0" dirty="0">
                <a:latin typeface="Verdana" panose="020B0604030504040204" pitchFamily="34" charset="0"/>
              </a:rPr>
              <a:t> </a:t>
            </a:r>
            <a:r>
              <a:rPr lang="en-GB" altLang="cs-CZ" sz="2000" b="0" dirty="0" err="1">
                <a:latin typeface="Verdana" panose="020B0604030504040204" pitchFamily="34" charset="0"/>
              </a:rPr>
              <a:t>opatření</a:t>
            </a:r>
            <a:r>
              <a:rPr lang="en-GB" altLang="cs-CZ" sz="2000" b="0" dirty="0">
                <a:latin typeface="Verdana" panose="020B0604030504040204" pitchFamily="34" charset="0"/>
              </a:rPr>
              <a:t> (</a:t>
            </a:r>
            <a:r>
              <a:rPr lang="en-GB" altLang="cs-CZ" sz="2000" b="0" dirty="0" err="1">
                <a:latin typeface="Verdana" panose="020B0604030504040204" pitchFamily="34" charset="0"/>
              </a:rPr>
              <a:t>blokaci</a:t>
            </a:r>
            <a:r>
              <a:rPr lang="en-GB" altLang="cs-CZ" sz="2000" b="0" dirty="0">
                <a:latin typeface="Verdana" panose="020B0604030504040204" pitchFamily="34" charset="0"/>
              </a:rPr>
              <a:t>) k </a:t>
            </a:r>
            <a:r>
              <a:rPr lang="en-GB" altLang="cs-CZ" sz="2000" b="0" dirty="0" err="1">
                <a:latin typeface="Verdana" panose="020B0604030504040204" pitchFamily="34" charset="0"/>
              </a:rPr>
              <a:t>zamezení</a:t>
            </a:r>
            <a:r>
              <a:rPr lang="en-GB" altLang="cs-CZ" sz="2000" b="0" dirty="0">
                <a:latin typeface="Verdana" panose="020B0604030504040204" pitchFamily="34" charset="0"/>
              </a:rPr>
              <a:t> </a:t>
            </a:r>
            <a:r>
              <a:rPr lang="en-GB" altLang="cs-CZ" sz="2000" b="0" dirty="0" err="1">
                <a:latin typeface="Verdana" panose="020B0604030504040204" pitchFamily="34" charset="0"/>
              </a:rPr>
              <a:t>jakékoli</a:t>
            </a:r>
            <a:r>
              <a:rPr lang="en-GB" altLang="cs-CZ" sz="2000" b="0" dirty="0">
                <a:latin typeface="Verdana" panose="020B0604030504040204" pitchFamily="34" charset="0"/>
              </a:rPr>
              <a:t> </a:t>
            </a:r>
            <a:r>
              <a:rPr lang="en-GB" altLang="cs-CZ" sz="2000" b="0" dirty="0" err="1">
                <a:latin typeface="Verdana" panose="020B0604030504040204" pitchFamily="34" charset="0"/>
              </a:rPr>
              <a:t>manipulace</a:t>
            </a:r>
            <a:r>
              <a:rPr lang="en-GB" altLang="cs-CZ" sz="2000" b="0" dirty="0">
                <a:latin typeface="Verdana" panose="020B0604030504040204" pitchFamily="34" charset="0"/>
              </a:rPr>
              <a:t> s </a:t>
            </a:r>
            <a:r>
              <a:rPr lang="en-GB" altLang="cs-CZ" sz="2000" b="0" dirty="0" err="1">
                <a:latin typeface="Verdana" panose="020B0604030504040204" pitchFamily="34" charset="0"/>
              </a:rPr>
              <a:t>doménou</a:t>
            </a:r>
            <a:r>
              <a:rPr lang="en-GB" altLang="cs-CZ" sz="2000" b="0" dirty="0">
                <a:latin typeface="Verdana" panose="020B0604030504040204" pitchFamily="34" charset="0"/>
              </a:rPr>
              <a:t> </a:t>
            </a:r>
            <a:r>
              <a:rPr lang="en-GB" altLang="cs-CZ" sz="2000" b="0" dirty="0" err="1">
                <a:latin typeface="Verdana" panose="020B0604030504040204" pitchFamily="34" charset="0"/>
              </a:rPr>
              <a:t>druhého</a:t>
            </a:r>
            <a:r>
              <a:rPr lang="en-GB" altLang="cs-CZ" sz="2000" b="0" dirty="0">
                <a:latin typeface="Verdana" panose="020B0604030504040204" pitchFamily="34" charset="0"/>
              </a:rPr>
              <a:t> </a:t>
            </a:r>
            <a:r>
              <a:rPr lang="en-GB" altLang="cs-CZ" sz="2000" b="0" dirty="0" err="1">
                <a:latin typeface="Verdana" panose="020B0604030504040204" pitchFamily="34" charset="0"/>
              </a:rPr>
              <a:t>stupně</a:t>
            </a:r>
            <a:r>
              <a:rPr lang="en-GB" altLang="cs-CZ" sz="2000" b="0" dirty="0">
                <a:latin typeface="Verdana" panose="020B0604030504040204" pitchFamily="34" charset="0"/>
              </a:rPr>
              <a:t> xxx, </a:t>
            </a:r>
            <a:r>
              <a:rPr lang="en-GB" altLang="cs-CZ" sz="2000" b="0" dirty="0" err="1">
                <a:latin typeface="Verdana" panose="020B0604030504040204" pitchFamily="34" charset="0"/>
              </a:rPr>
              <a:t>zaregistrovanou</a:t>
            </a:r>
            <a:r>
              <a:rPr lang="en-GB" altLang="cs-CZ" sz="2000" b="0" dirty="0">
                <a:latin typeface="Verdana" panose="020B0604030504040204" pitchFamily="34" charset="0"/>
              </a:rPr>
              <a:t> pod </a:t>
            </a:r>
            <a:r>
              <a:rPr lang="en-GB" altLang="cs-CZ" sz="2000" b="0" dirty="0" err="1">
                <a:latin typeface="Verdana" panose="020B0604030504040204" pitchFamily="34" charset="0"/>
              </a:rPr>
              <a:t>doménou</a:t>
            </a:r>
            <a:r>
              <a:rPr lang="en-GB" altLang="cs-CZ" sz="2000" b="0" dirty="0">
                <a:latin typeface="Verdana" panose="020B0604030504040204" pitchFamily="34" charset="0"/>
              </a:rPr>
              <a:t> </a:t>
            </a:r>
            <a:r>
              <a:rPr lang="en-GB" altLang="cs-CZ" sz="2000" b="0" dirty="0" err="1">
                <a:latin typeface="Verdana" panose="020B0604030504040204" pitchFamily="34" charset="0"/>
              </a:rPr>
              <a:t>nejvyššího</a:t>
            </a:r>
            <a:r>
              <a:rPr lang="en-GB" altLang="cs-CZ" sz="2000" b="0" dirty="0">
                <a:latin typeface="Verdana" panose="020B0604030504040204" pitchFamily="34" charset="0"/>
              </a:rPr>
              <a:t> </a:t>
            </a:r>
            <a:r>
              <a:rPr lang="en-GB" altLang="cs-CZ" sz="2000" b="0" dirty="0" err="1">
                <a:latin typeface="Verdana" panose="020B0604030504040204" pitchFamily="34" charset="0"/>
              </a:rPr>
              <a:t>stupně</a:t>
            </a:r>
            <a:r>
              <a:rPr lang="en-GB" altLang="cs-CZ" sz="2000" b="0" dirty="0">
                <a:latin typeface="Verdana" panose="020B0604030504040204" pitchFamily="34" charset="0"/>
              </a:rPr>
              <a:t> ".</a:t>
            </a:r>
            <a:r>
              <a:rPr lang="en-GB" altLang="cs-CZ" sz="2000" b="0" dirty="0" err="1">
                <a:latin typeface="Verdana" panose="020B0604030504040204" pitchFamily="34" charset="0"/>
              </a:rPr>
              <a:t>cz</a:t>
            </a:r>
            <a:r>
              <a:rPr lang="en-GB" altLang="cs-CZ" sz="2000" b="0" dirty="0">
                <a:latin typeface="Verdana" panose="020B0604030504040204" pitchFamily="34" charset="0"/>
              </a:rPr>
              <a:t>", </a:t>
            </a:r>
            <a:r>
              <a:rPr lang="en-GB" altLang="cs-CZ" sz="2000" b="0" dirty="0" err="1">
                <a:latin typeface="Verdana" panose="020B0604030504040204" pitchFamily="34" charset="0"/>
              </a:rPr>
              <a:t>zejména</a:t>
            </a:r>
            <a:r>
              <a:rPr lang="en-GB" altLang="cs-CZ" sz="2000" b="0" dirty="0">
                <a:latin typeface="Verdana" panose="020B0604030504040204" pitchFamily="34" charset="0"/>
              </a:rPr>
              <a:t> </a:t>
            </a:r>
            <a:r>
              <a:rPr lang="en-GB" altLang="cs-CZ" sz="2000" b="0" dirty="0" err="1">
                <a:latin typeface="Verdana" panose="020B0604030504040204" pitchFamily="34" charset="0"/>
              </a:rPr>
              <a:t>pak</a:t>
            </a:r>
            <a:r>
              <a:rPr lang="en-GB" altLang="cs-CZ" sz="2000" b="0" dirty="0">
                <a:latin typeface="Verdana" panose="020B0604030504040204" pitchFamily="34" charset="0"/>
              </a:rPr>
              <a:t> </a:t>
            </a:r>
            <a:r>
              <a:rPr lang="en-GB" altLang="cs-CZ" sz="2000" b="0" dirty="0" err="1">
                <a:latin typeface="Verdana" panose="020B0604030504040204" pitchFamily="34" charset="0"/>
              </a:rPr>
              <a:t>zabránit</a:t>
            </a:r>
            <a:r>
              <a:rPr lang="en-GB" altLang="cs-CZ" sz="2000" b="0" dirty="0">
                <a:latin typeface="Verdana" panose="020B0604030504040204" pitchFamily="34" charset="0"/>
              </a:rPr>
              <a:t> </a:t>
            </a:r>
            <a:r>
              <a:rPr lang="en-GB" altLang="cs-CZ" sz="2000" b="0" dirty="0" err="1">
                <a:latin typeface="Verdana" panose="020B0604030504040204" pitchFamily="34" charset="0"/>
              </a:rPr>
              <a:t>prvnímu</a:t>
            </a:r>
            <a:r>
              <a:rPr lang="en-GB" altLang="cs-CZ" sz="2000" b="0" dirty="0">
                <a:latin typeface="Verdana" panose="020B0604030504040204" pitchFamily="34" charset="0"/>
              </a:rPr>
              <a:t> </a:t>
            </a:r>
            <a:r>
              <a:rPr lang="en-GB" altLang="cs-CZ" sz="2000" b="0" dirty="0" err="1">
                <a:latin typeface="Verdana" panose="020B0604030504040204" pitchFamily="34" charset="0"/>
              </a:rPr>
              <a:t>žalovanému</a:t>
            </a:r>
            <a:r>
              <a:rPr lang="en-GB" altLang="cs-CZ" sz="2000" b="0" dirty="0">
                <a:latin typeface="Verdana" panose="020B0604030504040204" pitchFamily="34" charset="0"/>
              </a:rPr>
              <a:t>, aby s </a:t>
            </a:r>
            <a:r>
              <a:rPr lang="en-GB" altLang="cs-CZ" sz="2000" b="0" dirty="0" err="1">
                <a:latin typeface="Verdana" panose="020B0604030504040204" pitchFamily="34" charset="0"/>
              </a:rPr>
              <a:t>touto</a:t>
            </a:r>
            <a:r>
              <a:rPr lang="en-GB" altLang="cs-CZ" sz="2000" b="0" dirty="0">
                <a:latin typeface="Verdana" panose="020B0604030504040204" pitchFamily="34" charset="0"/>
              </a:rPr>
              <a:t> </a:t>
            </a:r>
            <a:r>
              <a:rPr lang="en-GB" altLang="cs-CZ" sz="2000" b="0" dirty="0" err="1">
                <a:latin typeface="Verdana" panose="020B0604030504040204" pitchFamily="34" charset="0"/>
              </a:rPr>
              <a:t>doménou</a:t>
            </a:r>
            <a:r>
              <a:rPr lang="en-GB" altLang="cs-CZ" sz="2000" b="0" dirty="0">
                <a:latin typeface="Verdana" panose="020B0604030504040204" pitchFamily="34" charset="0"/>
              </a:rPr>
              <a:t> </a:t>
            </a:r>
            <a:r>
              <a:rPr lang="en-GB" altLang="cs-CZ" sz="2000" b="0" dirty="0" err="1">
                <a:latin typeface="Verdana" panose="020B0604030504040204" pitchFamily="34" charset="0"/>
              </a:rPr>
              <a:t>nakládal</a:t>
            </a:r>
            <a:r>
              <a:rPr lang="en-GB" altLang="cs-CZ" sz="2000" b="0" dirty="0">
                <a:latin typeface="Verdana" panose="020B0604030504040204" pitchFamily="34" charset="0"/>
              </a:rPr>
              <a:t> - </a:t>
            </a:r>
            <a:r>
              <a:rPr lang="en-GB" altLang="cs-CZ" sz="2000" b="0" dirty="0" err="1">
                <a:latin typeface="Verdana" panose="020B0604030504040204" pitchFamily="34" charset="0"/>
              </a:rPr>
              <a:t>zejména</a:t>
            </a:r>
            <a:r>
              <a:rPr lang="en-GB" altLang="cs-CZ" sz="2000" b="0" dirty="0">
                <a:latin typeface="Verdana" panose="020B0604030504040204" pitchFamily="34" charset="0"/>
              </a:rPr>
              <a:t> </a:t>
            </a:r>
            <a:r>
              <a:rPr lang="en-GB" altLang="cs-CZ" sz="2000" b="0" dirty="0" err="1">
                <a:latin typeface="Verdana" panose="020B0604030504040204" pitchFamily="34" charset="0"/>
              </a:rPr>
              <a:t>převáděl</a:t>
            </a:r>
            <a:r>
              <a:rPr lang="en-GB" altLang="cs-CZ" sz="2000" b="0" dirty="0">
                <a:latin typeface="Verdana" panose="020B0604030504040204" pitchFamily="34" charset="0"/>
              </a:rPr>
              <a:t> </a:t>
            </a:r>
            <a:r>
              <a:rPr lang="en-GB" altLang="cs-CZ" sz="2000" b="0" dirty="0" err="1">
                <a:latin typeface="Verdana" panose="020B0604030504040204" pitchFamily="34" charset="0"/>
              </a:rPr>
              <a:t>práva</a:t>
            </a:r>
            <a:r>
              <a:rPr lang="en-GB" altLang="cs-CZ" sz="2000" b="0" dirty="0">
                <a:latin typeface="Verdana" panose="020B0604030504040204" pitchFamily="34" charset="0"/>
              </a:rPr>
              <a:t> k </a:t>
            </a:r>
            <a:r>
              <a:rPr lang="en-GB" altLang="cs-CZ" sz="2000" b="0" dirty="0" err="1">
                <a:latin typeface="Verdana" panose="020B0604030504040204" pitchFamily="34" charset="0"/>
              </a:rPr>
              <a:t>této</a:t>
            </a:r>
            <a:r>
              <a:rPr lang="en-GB" altLang="cs-CZ" sz="2000" b="0" dirty="0">
                <a:latin typeface="Verdana" panose="020B0604030504040204" pitchFamily="34" charset="0"/>
              </a:rPr>
              <a:t> </a:t>
            </a:r>
            <a:r>
              <a:rPr lang="en-GB" altLang="cs-CZ" sz="2000" b="0" dirty="0" err="1">
                <a:latin typeface="Verdana" panose="020B0604030504040204" pitchFamily="34" charset="0"/>
              </a:rPr>
              <a:t>doméně</a:t>
            </a:r>
            <a:r>
              <a:rPr lang="en-GB" altLang="cs-CZ" sz="2000" b="0" dirty="0">
                <a:latin typeface="Verdana" panose="020B0604030504040204" pitchFamily="34" charset="0"/>
              </a:rPr>
              <a:t> </a:t>
            </a:r>
            <a:r>
              <a:rPr lang="en-GB" altLang="cs-CZ" sz="2000" b="0" dirty="0" err="1">
                <a:latin typeface="Verdana" panose="020B0604030504040204" pitchFamily="34" charset="0"/>
              </a:rPr>
              <a:t>na</a:t>
            </a:r>
            <a:r>
              <a:rPr lang="en-GB" altLang="cs-CZ" sz="2000" b="0" dirty="0">
                <a:latin typeface="Verdana" panose="020B0604030504040204" pitchFamily="34" charset="0"/>
              </a:rPr>
              <a:t> </a:t>
            </a:r>
            <a:r>
              <a:rPr lang="en-GB" altLang="cs-CZ" sz="2000" b="0" dirty="0" err="1">
                <a:latin typeface="Verdana" panose="020B0604030504040204" pitchFamily="34" charset="0"/>
              </a:rPr>
              <a:t>třetí</a:t>
            </a:r>
            <a:r>
              <a:rPr lang="en-GB" altLang="cs-CZ" sz="2000" b="0" dirty="0">
                <a:latin typeface="Verdana" panose="020B0604030504040204" pitchFamily="34" charset="0"/>
              </a:rPr>
              <a:t> </a:t>
            </a:r>
            <a:r>
              <a:rPr lang="en-GB" altLang="cs-CZ" sz="2000" b="0" dirty="0" err="1">
                <a:latin typeface="Verdana" panose="020B0604030504040204" pitchFamily="34" charset="0"/>
              </a:rPr>
              <a:t>osoby</a:t>
            </a:r>
            <a:endParaRPr lang="en-GB" altLang="cs-CZ" sz="2000" b="0" dirty="0">
              <a:latin typeface="Verdana" panose="020B0604030504040204" pitchFamily="34" charset="0"/>
            </a:endParaRPr>
          </a:p>
          <a:p>
            <a:pPr eaLnBrk="1" hangingPunct="1">
              <a:lnSpc>
                <a:spcPct val="90000"/>
              </a:lnSpc>
              <a:buFont typeface="Wingdings" panose="05000000000000000000" pitchFamily="2" charset="2"/>
              <a:buChar char="q"/>
            </a:pPr>
            <a:endParaRPr lang="cs-CZ" altLang="cs-CZ" sz="2000" b="0" dirty="0">
              <a:latin typeface="Verdana" panose="020B0604030504040204" pitchFamily="34" charset="0"/>
            </a:endParaRPr>
          </a:p>
        </p:txBody>
      </p:sp>
      <p:sp>
        <p:nvSpPr>
          <p:cNvPr id="2" name="Nadpis 1"/>
          <p:cNvSpPr>
            <a:spLocks noGrp="1"/>
          </p:cNvSpPr>
          <p:nvPr>
            <p:ph type="title"/>
          </p:nvPr>
        </p:nvSpPr>
        <p:spPr>
          <a:xfrm>
            <a:off x="1510207" y="203828"/>
            <a:ext cx="8244506" cy="1206500"/>
          </a:xfrm>
        </p:spPr>
        <p:txBody>
          <a:bodyPr/>
          <a:lstStyle/>
          <a:p>
            <a:r>
              <a:rPr lang="cs-CZ" altLang="cs-CZ" sz="2903" dirty="0">
                <a:latin typeface="Century Gothic" panose="020B0502020202020204" pitchFamily="34" charset="0"/>
              </a:rPr>
              <a:t>Soudní či rozhodčí řízení - tituly</a:t>
            </a:r>
            <a:endParaRPr lang="cs-CZ" dirty="0"/>
          </a:p>
        </p:txBody>
      </p:sp>
    </p:spTree>
    <p:extLst>
      <p:ext uri="{BB962C8B-B14F-4D97-AF65-F5344CB8AC3E}">
        <p14:creationId xmlns:p14="http://schemas.microsoft.com/office/powerpoint/2010/main" val="5664787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71440FBD-4450-475A-8036-B2A02AC25B77}" type="datetime1">
              <a:rPr lang="cs-CZ" altLang="cs-CZ" sz="1400"/>
              <a:pPr>
                <a:spcBef>
                  <a:spcPct val="0"/>
                </a:spcBef>
                <a:buClrTx/>
                <a:buSzTx/>
                <a:buFontTx/>
                <a:buNone/>
              </a:pPr>
              <a:t>27.11.2025</a:t>
            </a:fld>
            <a:endParaRPr lang="cs-CZ" altLang="cs-CZ" sz="1400"/>
          </a:p>
        </p:txBody>
      </p:sp>
      <p:sp>
        <p:nvSpPr>
          <p:cNvPr id="39938"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7420398-0BE2-4002-AAF5-B6BE949B2A6D}" type="slidenum">
              <a:rPr lang="cs-CZ" altLang="cs-CZ" sz="1400"/>
              <a:pPr>
                <a:spcBef>
                  <a:spcPct val="0"/>
                </a:spcBef>
                <a:buClrTx/>
                <a:buSzTx/>
                <a:buFontTx/>
                <a:buNone/>
              </a:pPr>
              <a:t>33</a:t>
            </a:fld>
            <a:endParaRPr lang="cs-CZ" altLang="cs-CZ" sz="1400"/>
          </a:p>
        </p:txBody>
      </p:sp>
      <p:sp>
        <p:nvSpPr>
          <p:cNvPr id="39939" name="Rectangle 2"/>
          <p:cNvSpPr>
            <a:spLocks noGrp="1" noChangeArrowheads="1"/>
          </p:cNvSpPr>
          <p:nvPr>
            <p:ph type="body" sz="half" idx="2"/>
          </p:nvPr>
        </p:nvSpPr>
        <p:spPr>
          <a:xfrm>
            <a:off x="1390696" y="1341939"/>
            <a:ext cx="9410607" cy="5257800"/>
          </a:xfrm>
        </p:spPr>
        <p:txBody>
          <a:bodyPr/>
          <a:lstStyle/>
          <a:p>
            <a:pPr>
              <a:lnSpc>
                <a:spcPct val="80000"/>
              </a:lnSpc>
              <a:spcBef>
                <a:spcPts val="500"/>
              </a:spcBef>
            </a:pPr>
            <a:r>
              <a:rPr lang="en-GB" altLang="cs-CZ" sz="1800" b="0" dirty="0">
                <a:latin typeface="Verdana" panose="020B0604030504040204" pitchFamily="34" charset="0"/>
              </a:rPr>
              <a:t>… </a:t>
            </a:r>
            <a:r>
              <a:rPr lang="en-GB" altLang="cs-CZ" sz="1800" b="0" dirty="0" err="1">
                <a:latin typeface="Verdana" panose="020B0604030504040204" pitchFamily="34" charset="0"/>
              </a:rPr>
              <a:t>žalovaný</a:t>
            </a:r>
            <a:r>
              <a:rPr lang="en-GB" altLang="cs-CZ" sz="1800" b="0" dirty="0">
                <a:latin typeface="Verdana" panose="020B0604030504040204" pitchFamily="34" charset="0"/>
              </a:rPr>
              <a:t> je </a:t>
            </a:r>
            <a:r>
              <a:rPr lang="en-GB" altLang="cs-CZ" sz="1800" dirty="0" err="1">
                <a:latin typeface="Verdana" panose="020B0604030504040204" pitchFamily="34" charset="0"/>
              </a:rPr>
              <a:t>povinen</a:t>
            </a:r>
            <a:r>
              <a:rPr lang="en-GB" altLang="cs-CZ" sz="1800" dirty="0">
                <a:latin typeface="Verdana" panose="020B0604030504040204" pitchFamily="34" charset="0"/>
              </a:rPr>
              <a:t> </a:t>
            </a:r>
            <a:r>
              <a:rPr lang="en-GB" altLang="cs-CZ" sz="1800" dirty="0" err="1">
                <a:latin typeface="Verdana" panose="020B0604030504040204" pitchFamily="34" charset="0"/>
              </a:rPr>
              <a:t>zdržet</a:t>
            </a:r>
            <a:r>
              <a:rPr lang="en-GB" altLang="cs-CZ" sz="1800" dirty="0">
                <a:latin typeface="Verdana" panose="020B0604030504040204" pitchFamily="34" charset="0"/>
              </a:rPr>
              <a:t> se </a:t>
            </a:r>
            <a:r>
              <a:rPr lang="en-GB" altLang="cs-CZ" sz="1800" dirty="0" err="1">
                <a:latin typeface="Verdana" panose="020B0604030504040204" pitchFamily="34" charset="0"/>
              </a:rPr>
              <a:t>nakládání</a:t>
            </a:r>
            <a:r>
              <a:rPr lang="en-GB" altLang="cs-CZ" sz="1800" dirty="0">
                <a:latin typeface="Verdana" panose="020B0604030504040204" pitchFamily="34" charset="0"/>
              </a:rPr>
              <a:t> s </a:t>
            </a:r>
            <a:r>
              <a:rPr lang="en-GB" altLang="cs-CZ" sz="1800" dirty="0" err="1">
                <a:latin typeface="Verdana" panose="020B0604030504040204" pitchFamily="34" charset="0"/>
              </a:rPr>
              <a:t>právy</a:t>
            </a:r>
            <a:r>
              <a:rPr lang="en-GB" altLang="cs-CZ" sz="1800" dirty="0">
                <a:latin typeface="Verdana" panose="020B0604030504040204" pitchFamily="34" charset="0"/>
              </a:rPr>
              <a:t> </a:t>
            </a:r>
            <a:r>
              <a:rPr lang="en-GB" altLang="cs-CZ" sz="1800" dirty="0" err="1">
                <a:latin typeface="Verdana" panose="020B0604030504040204" pitchFamily="34" charset="0"/>
              </a:rPr>
              <a:t>držitele</a:t>
            </a:r>
            <a:r>
              <a:rPr lang="en-GB" altLang="cs-CZ" sz="1800" dirty="0">
                <a:latin typeface="Verdana" panose="020B0604030504040204" pitchFamily="34" charset="0"/>
              </a:rPr>
              <a:t> </a:t>
            </a:r>
            <a:r>
              <a:rPr lang="en-GB" altLang="cs-CZ" sz="1800" b="0" dirty="0" err="1">
                <a:latin typeface="Verdana" panose="020B0604030504040204" pitchFamily="34" charset="0"/>
              </a:rPr>
              <a:t>doménového</a:t>
            </a:r>
            <a:r>
              <a:rPr lang="en-GB" altLang="cs-CZ" sz="1800" b="0" dirty="0">
                <a:latin typeface="Verdana" panose="020B0604030504040204" pitchFamily="34" charset="0"/>
              </a:rPr>
              <a:t> </a:t>
            </a:r>
            <a:r>
              <a:rPr lang="en-GB" altLang="cs-CZ" sz="1800" b="0" dirty="0" err="1">
                <a:latin typeface="Verdana" panose="020B0604030504040204" pitchFamily="34" charset="0"/>
              </a:rPr>
              <a:t>jména</a:t>
            </a:r>
            <a:r>
              <a:rPr lang="en-GB" altLang="cs-CZ" sz="1800" b="0" dirty="0">
                <a:latin typeface="Verdana" panose="020B0604030504040204" pitchFamily="34" charset="0"/>
              </a:rPr>
              <a:t> xxx.cz a je </a:t>
            </a:r>
            <a:r>
              <a:rPr lang="en-GB" altLang="cs-CZ" sz="1800" b="0" dirty="0" err="1">
                <a:latin typeface="Verdana" panose="020B0604030504040204" pitchFamily="34" charset="0"/>
              </a:rPr>
              <a:t>povinen</a:t>
            </a:r>
            <a:r>
              <a:rPr lang="en-GB" altLang="cs-CZ" sz="1800" b="0" dirty="0">
                <a:latin typeface="Verdana" panose="020B0604030504040204" pitchFamily="34" charset="0"/>
              </a:rPr>
              <a:t> </a:t>
            </a:r>
            <a:r>
              <a:rPr lang="en-GB" altLang="cs-CZ" sz="1800" b="0" dirty="0" err="1">
                <a:latin typeface="Verdana" panose="020B0604030504040204" pitchFamily="34" charset="0"/>
              </a:rPr>
              <a:t>zajistit</a:t>
            </a:r>
            <a:r>
              <a:rPr lang="en-GB" altLang="cs-CZ" sz="1800" b="0" dirty="0">
                <a:latin typeface="Verdana" panose="020B0604030504040204" pitchFamily="34" charset="0"/>
              </a:rPr>
              <a:t>, aby </a:t>
            </a:r>
            <a:r>
              <a:rPr lang="en-GB" altLang="cs-CZ" sz="1800" b="0" dirty="0" err="1">
                <a:latin typeface="Verdana" panose="020B0604030504040204" pitchFamily="34" charset="0"/>
              </a:rPr>
              <a:t>jeho</a:t>
            </a:r>
            <a:r>
              <a:rPr lang="en-GB" altLang="cs-CZ" sz="1800" b="0" dirty="0">
                <a:latin typeface="Verdana" panose="020B0604030504040204" pitchFamily="34" charset="0"/>
              </a:rPr>
              <a:t> </a:t>
            </a:r>
            <a:r>
              <a:rPr lang="en-GB" altLang="cs-CZ" sz="1800" b="0" dirty="0" err="1">
                <a:latin typeface="Verdana" panose="020B0604030504040204" pitchFamily="34" charset="0"/>
              </a:rPr>
              <a:t>správce</a:t>
            </a:r>
            <a:r>
              <a:rPr lang="en-GB" altLang="cs-CZ" sz="1800" b="0" dirty="0">
                <a:latin typeface="Verdana" panose="020B0604030504040204" pitchFamily="34" charset="0"/>
              </a:rPr>
              <a:t> </a:t>
            </a:r>
            <a:r>
              <a:rPr lang="en-GB" altLang="cs-CZ" sz="1800" b="0" dirty="0" err="1">
                <a:latin typeface="Verdana" panose="020B0604030504040204" pitchFamily="34" charset="0"/>
              </a:rPr>
              <a:t>webu</a:t>
            </a:r>
            <a:r>
              <a:rPr lang="en-GB" altLang="cs-CZ" sz="1800" b="0" dirty="0">
                <a:latin typeface="Verdana" panose="020B0604030504040204" pitchFamily="34" charset="0"/>
              </a:rPr>
              <a:t> (</a:t>
            </a:r>
            <a:r>
              <a:rPr lang="en-GB" altLang="cs-CZ" sz="1800" b="0" dirty="0" err="1">
                <a:latin typeface="Verdana" panose="020B0604030504040204" pitchFamily="34" charset="0"/>
              </a:rPr>
              <a:t>provozovatel</a:t>
            </a:r>
            <a:r>
              <a:rPr lang="en-GB" altLang="cs-CZ" sz="1800" b="0" dirty="0">
                <a:latin typeface="Verdana" panose="020B0604030504040204" pitchFamily="34" charset="0"/>
              </a:rPr>
              <a:t> </a:t>
            </a:r>
            <a:r>
              <a:rPr lang="en-GB" altLang="cs-CZ" sz="1800" b="0" dirty="0" err="1">
                <a:latin typeface="Verdana" panose="020B0604030504040204" pitchFamily="34" charset="0"/>
              </a:rPr>
              <a:t>webhostingu</a:t>
            </a:r>
            <a:r>
              <a:rPr lang="en-GB" altLang="cs-CZ" sz="1800" b="0" dirty="0">
                <a:latin typeface="Verdana" panose="020B0604030504040204" pitchFamily="34" charset="0"/>
              </a:rPr>
              <a:t>) </a:t>
            </a:r>
            <a:r>
              <a:rPr lang="en-GB" altLang="cs-CZ" sz="1800" b="0" dirty="0" err="1">
                <a:latin typeface="Verdana" panose="020B0604030504040204" pitchFamily="34" charset="0"/>
              </a:rPr>
              <a:t>zrušil</a:t>
            </a:r>
            <a:r>
              <a:rPr lang="en-GB" altLang="cs-CZ" sz="1800" b="0" dirty="0">
                <a:latin typeface="Verdana" panose="020B0604030504040204" pitchFamily="34" charset="0"/>
              </a:rPr>
              <a:t> </a:t>
            </a:r>
            <a:r>
              <a:rPr lang="en-GB" altLang="cs-CZ" sz="1800" b="0" dirty="0" err="1">
                <a:latin typeface="Verdana" panose="020B0604030504040204" pitchFamily="34" charset="0"/>
              </a:rPr>
              <a:t>veškeré</a:t>
            </a:r>
            <a:r>
              <a:rPr lang="en-GB" altLang="cs-CZ" sz="1800" b="0" dirty="0">
                <a:latin typeface="Verdana" panose="020B0604030504040204" pitchFamily="34" charset="0"/>
              </a:rPr>
              <a:t> </a:t>
            </a:r>
            <a:r>
              <a:rPr lang="en-GB" altLang="cs-CZ" sz="1800" b="0" dirty="0" err="1">
                <a:latin typeface="Verdana" panose="020B0604030504040204" pitchFamily="34" charset="0"/>
              </a:rPr>
              <a:t>přesměrování</a:t>
            </a:r>
            <a:r>
              <a:rPr lang="en-GB" altLang="cs-CZ" sz="1800" b="0" dirty="0">
                <a:latin typeface="Verdana" panose="020B0604030504040204" pitchFamily="34" charset="0"/>
              </a:rPr>
              <a:t> z </a:t>
            </a:r>
            <a:r>
              <a:rPr lang="en-GB" altLang="cs-CZ" sz="1800" b="0" dirty="0" err="1">
                <a:latin typeface="Verdana" panose="020B0604030504040204" pitchFamily="34" charset="0"/>
              </a:rPr>
              <a:t>doménového</a:t>
            </a:r>
            <a:r>
              <a:rPr lang="en-GB" altLang="cs-CZ" sz="1800" b="0" dirty="0">
                <a:latin typeface="Verdana" panose="020B0604030504040204" pitchFamily="34" charset="0"/>
              </a:rPr>
              <a:t> </a:t>
            </a:r>
            <a:r>
              <a:rPr lang="en-GB" altLang="cs-CZ" sz="1800" b="0" dirty="0" err="1">
                <a:latin typeface="Verdana" panose="020B0604030504040204" pitchFamily="34" charset="0"/>
              </a:rPr>
              <a:t>jména</a:t>
            </a:r>
            <a:r>
              <a:rPr lang="en-GB" altLang="cs-CZ" sz="1800" b="0" dirty="0">
                <a:latin typeface="Verdana" panose="020B0604030504040204" pitchFamily="34" charset="0"/>
              </a:rPr>
              <a:t> xxx.cz </a:t>
            </a:r>
            <a:r>
              <a:rPr lang="en-GB" altLang="cs-CZ" sz="1800" b="0" dirty="0" err="1">
                <a:latin typeface="Verdana" panose="020B0604030504040204" pitchFamily="34" charset="0"/>
              </a:rPr>
              <a:t>na</a:t>
            </a:r>
            <a:r>
              <a:rPr lang="en-GB" altLang="cs-CZ" sz="1800" b="0" dirty="0">
                <a:latin typeface="Verdana" panose="020B0604030504040204" pitchFamily="34" charset="0"/>
              </a:rPr>
              <a:t> </a:t>
            </a:r>
            <a:r>
              <a:rPr lang="en-GB" altLang="cs-CZ" sz="1800" b="0" dirty="0" err="1">
                <a:latin typeface="Verdana" panose="020B0604030504040204" pitchFamily="34" charset="0"/>
              </a:rPr>
              <a:t>www.stránky</a:t>
            </a:r>
            <a:r>
              <a:rPr lang="en-GB" altLang="cs-CZ" sz="1800" b="0" dirty="0">
                <a:latin typeface="Verdana" panose="020B0604030504040204" pitchFamily="34" charset="0"/>
              </a:rPr>
              <a:t>, </a:t>
            </a:r>
            <a:r>
              <a:rPr lang="en-GB" altLang="cs-CZ" sz="1800" b="0" dirty="0" err="1">
                <a:latin typeface="Verdana" panose="020B0604030504040204" pitchFamily="34" charset="0"/>
              </a:rPr>
              <a:t>elektronickou</a:t>
            </a:r>
            <a:r>
              <a:rPr lang="en-GB" altLang="cs-CZ" sz="1800" b="0" dirty="0">
                <a:latin typeface="Verdana" panose="020B0604030504040204" pitchFamily="34" charset="0"/>
              </a:rPr>
              <a:t> </a:t>
            </a:r>
            <a:r>
              <a:rPr lang="en-GB" altLang="cs-CZ" sz="1800" b="0" dirty="0" err="1">
                <a:latin typeface="Verdana" panose="020B0604030504040204" pitchFamily="34" charset="0"/>
              </a:rPr>
              <a:t>poštu</a:t>
            </a:r>
            <a:r>
              <a:rPr lang="en-GB" altLang="cs-CZ" sz="1800" b="0" dirty="0">
                <a:latin typeface="Verdana" panose="020B0604030504040204" pitchFamily="34" charset="0"/>
              </a:rPr>
              <a:t> a </a:t>
            </a:r>
            <a:r>
              <a:rPr lang="en-GB" altLang="cs-CZ" sz="1800" b="0" dirty="0" err="1">
                <a:latin typeface="Verdana" panose="020B0604030504040204" pitchFamily="34" charset="0"/>
              </a:rPr>
              <a:t>jiné</a:t>
            </a:r>
            <a:r>
              <a:rPr lang="en-GB" altLang="cs-CZ" sz="1800" b="0" dirty="0">
                <a:latin typeface="Verdana" panose="020B0604030504040204" pitchFamily="34" charset="0"/>
              </a:rPr>
              <a:t> </a:t>
            </a:r>
            <a:r>
              <a:rPr lang="en-GB" altLang="cs-CZ" sz="1800" b="0" dirty="0" err="1">
                <a:latin typeface="Verdana" panose="020B0604030504040204" pitchFamily="34" charset="0"/>
              </a:rPr>
              <a:t>elektronické</a:t>
            </a:r>
            <a:r>
              <a:rPr lang="en-GB" altLang="cs-CZ" sz="1800" b="0" dirty="0">
                <a:latin typeface="Verdana" panose="020B0604030504040204" pitchFamily="34" charset="0"/>
              </a:rPr>
              <a:t> </a:t>
            </a:r>
            <a:r>
              <a:rPr lang="en-GB" altLang="cs-CZ" sz="1800" b="0" dirty="0" err="1">
                <a:latin typeface="Verdana" panose="020B0604030504040204" pitchFamily="34" charset="0"/>
              </a:rPr>
              <a:t>služby</a:t>
            </a:r>
            <a:r>
              <a:rPr lang="en-GB" altLang="cs-CZ" sz="1800" b="0" dirty="0">
                <a:latin typeface="Verdana" panose="020B0604030504040204" pitchFamily="34" charset="0"/>
              </a:rPr>
              <a:t> a </a:t>
            </a:r>
            <a:r>
              <a:rPr lang="en-GB" altLang="cs-CZ" sz="1800" b="0" dirty="0" err="1">
                <a:latin typeface="Verdana" panose="020B0604030504040204" pitchFamily="34" charset="0"/>
              </a:rPr>
              <a:t>toto</a:t>
            </a:r>
            <a:r>
              <a:rPr lang="en-GB" altLang="cs-CZ" sz="1800" b="0" dirty="0">
                <a:latin typeface="Verdana" panose="020B0604030504040204" pitchFamily="34" charset="0"/>
              </a:rPr>
              <a:t> </a:t>
            </a:r>
            <a:r>
              <a:rPr lang="en-GB" altLang="cs-CZ" sz="1800" b="0" dirty="0" err="1">
                <a:latin typeface="Verdana" panose="020B0604030504040204" pitchFamily="34" charset="0"/>
              </a:rPr>
              <a:t>zrušení</a:t>
            </a:r>
            <a:r>
              <a:rPr lang="en-GB" altLang="cs-CZ" sz="1800" b="0" dirty="0">
                <a:latin typeface="Verdana" panose="020B0604030504040204" pitchFamily="34" charset="0"/>
              </a:rPr>
              <a:t> </a:t>
            </a:r>
            <a:r>
              <a:rPr lang="en-GB" altLang="cs-CZ" sz="1800" b="0" dirty="0" err="1">
                <a:latin typeface="Verdana" panose="020B0604030504040204" pitchFamily="34" charset="0"/>
              </a:rPr>
              <a:t>přesměrování</a:t>
            </a:r>
            <a:r>
              <a:rPr lang="en-GB" altLang="cs-CZ" sz="1800" b="0" dirty="0">
                <a:latin typeface="Verdana" panose="020B0604030504040204" pitchFamily="34" charset="0"/>
              </a:rPr>
              <a:t> je </a:t>
            </a:r>
            <a:r>
              <a:rPr lang="en-GB" altLang="cs-CZ" sz="1800" b="0" dirty="0" err="1">
                <a:latin typeface="Verdana" panose="020B0604030504040204" pitchFamily="34" charset="0"/>
              </a:rPr>
              <a:t>povinna</a:t>
            </a:r>
            <a:r>
              <a:rPr lang="en-GB" altLang="cs-CZ" sz="1800" b="0" dirty="0">
                <a:latin typeface="Verdana" panose="020B0604030504040204" pitchFamily="34" charset="0"/>
              </a:rPr>
              <a:t> </a:t>
            </a:r>
            <a:r>
              <a:rPr lang="en-GB" altLang="cs-CZ" sz="1800" b="0" dirty="0" err="1">
                <a:latin typeface="Verdana" panose="020B0604030504040204" pitchFamily="34" charset="0"/>
              </a:rPr>
              <a:t>strpět</a:t>
            </a:r>
            <a:endParaRPr lang="en-GB" altLang="cs-CZ" sz="1800" b="0" dirty="0">
              <a:latin typeface="Verdana" panose="020B0604030504040204" pitchFamily="34" charset="0"/>
            </a:endParaRPr>
          </a:p>
          <a:p>
            <a:pPr>
              <a:lnSpc>
                <a:spcPct val="80000"/>
              </a:lnSpc>
              <a:spcBef>
                <a:spcPts val="500"/>
              </a:spcBef>
            </a:pPr>
            <a:endParaRPr lang="en-GB" altLang="cs-CZ" sz="1800" b="0" dirty="0">
              <a:latin typeface="Verdana" panose="020B0604030504040204" pitchFamily="34" charset="0"/>
            </a:endParaRPr>
          </a:p>
          <a:p>
            <a:pPr>
              <a:lnSpc>
                <a:spcPct val="80000"/>
              </a:lnSpc>
              <a:spcBef>
                <a:spcPts val="500"/>
              </a:spcBef>
            </a:pPr>
            <a:r>
              <a:rPr lang="en-GB" altLang="cs-CZ" sz="1800" b="0" dirty="0">
                <a:latin typeface="Verdana" panose="020B0604030504040204" pitchFamily="34" charset="0"/>
              </a:rPr>
              <a:t>… </a:t>
            </a:r>
            <a:r>
              <a:rPr lang="en-GB" altLang="cs-CZ" sz="1800" b="0" dirty="0" err="1">
                <a:latin typeface="Verdana" panose="020B0604030504040204" pitchFamily="34" charset="0"/>
              </a:rPr>
              <a:t>žalovanému</a:t>
            </a:r>
            <a:r>
              <a:rPr lang="en-GB" altLang="cs-CZ" sz="1800" b="0" dirty="0">
                <a:latin typeface="Verdana" panose="020B0604030504040204" pitchFamily="34" charset="0"/>
              </a:rPr>
              <a:t> </a:t>
            </a:r>
            <a:r>
              <a:rPr lang="en-GB" altLang="cs-CZ" sz="1800" dirty="0">
                <a:latin typeface="Verdana" panose="020B0604030504040204" pitchFamily="34" charset="0"/>
              </a:rPr>
              <a:t>se </a:t>
            </a:r>
            <a:r>
              <a:rPr lang="en-GB" altLang="cs-CZ" sz="1800" dirty="0" err="1">
                <a:latin typeface="Verdana" panose="020B0604030504040204" pitchFamily="34" charset="0"/>
              </a:rPr>
              <a:t>zakazuje</a:t>
            </a:r>
            <a:r>
              <a:rPr lang="en-GB" altLang="cs-CZ" sz="1800" dirty="0">
                <a:latin typeface="Verdana" panose="020B0604030504040204" pitchFamily="34" charset="0"/>
              </a:rPr>
              <a:t>, aby </a:t>
            </a:r>
            <a:r>
              <a:rPr lang="en-GB" altLang="cs-CZ" sz="1800" dirty="0" err="1">
                <a:latin typeface="Verdana" panose="020B0604030504040204" pitchFamily="34" charset="0"/>
              </a:rPr>
              <a:t>jakkoliv</a:t>
            </a:r>
            <a:r>
              <a:rPr lang="en-GB" altLang="cs-CZ" sz="1800" dirty="0">
                <a:latin typeface="Verdana" panose="020B0604030504040204" pitchFamily="34" charset="0"/>
              </a:rPr>
              <a:t> </a:t>
            </a:r>
            <a:r>
              <a:rPr lang="en-GB" altLang="cs-CZ" sz="1800" dirty="0" err="1">
                <a:latin typeface="Verdana" panose="020B0604030504040204" pitchFamily="34" charset="0"/>
              </a:rPr>
              <a:t>disponoval</a:t>
            </a:r>
            <a:r>
              <a:rPr lang="en-GB" altLang="cs-CZ" sz="1800" dirty="0">
                <a:latin typeface="Verdana" panose="020B0604030504040204" pitchFamily="34" charset="0"/>
              </a:rPr>
              <a:t> s </a:t>
            </a:r>
            <a:r>
              <a:rPr lang="en-GB" altLang="cs-CZ" sz="1800" dirty="0" err="1">
                <a:latin typeface="Verdana" panose="020B0604030504040204" pitchFamily="34" charset="0"/>
              </a:rPr>
              <a:t>právy</a:t>
            </a:r>
            <a:r>
              <a:rPr lang="en-GB" altLang="cs-CZ" sz="1800" dirty="0">
                <a:latin typeface="Verdana" panose="020B0604030504040204" pitchFamily="34" charset="0"/>
              </a:rPr>
              <a:t> </a:t>
            </a:r>
            <a:r>
              <a:rPr lang="en-GB" altLang="cs-CZ" sz="1800" b="0" dirty="0" err="1">
                <a:latin typeface="Verdana" panose="020B0604030504040204" pitchFamily="34" charset="0"/>
              </a:rPr>
              <a:t>plynoucími</a:t>
            </a:r>
            <a:r>
              <a:rPr lang="en-GB" altLang="cs-CZ" sz="1800" b="0" dirty="0">
                <a:latin typeface="Verdana" panose="020B0604030504040204" pitchFamily="34" charset="0"/>
              </a:rPr>
              <a:t> z </a:t>
            </a:r>
            <a:r>
              <a:rPr lang="en-GB" altLang="cs-CZ" sz="1800" b="0" dirty="0" err="1">
                <a:latin typeface="Verdana" panose="020B0604030504040204" pitchFamily="34" charset="0"/>
              </a:rPr>
              <a:t>registrace</a:t>
            </a:r>
            <a:r>
              <a:rPr lang="en-GB" altLang="cs-CZ" sz="1800" b="0" dirty="0">
                <a:latin typeface="Verdana" panose="020B0604030504040204" pitchFamily="34" charset="0"/>
              </a:rPr>
              <a:t> </a:t>
            </a:r>
            <a:r>
              <a:rPr lang="en-GB" altLang="cs-CZ" sz="1800" b="0" dirty="0" err="1">
                <a:latin typeface="Verdana" panose="020B0604030504040204" pitchFamily="34" charset="0"/>
              </a:rPr>
              <a:t>doménového</a:t>
            </a:r>
            <a:r>
              <a:rPr lang="en-GB" altLang="cs-CZ" sz="1800" b="0" dirty="0">
                <a:latin typeface="Verdana" panose="020B0604030504040204" pitchFamily="34" charset="0"/>
              </a:rPr>
              <a:t> </a:t>
            </a:r>
            <a:r>
              <a:rPr lang="en-GB" altLang="cs-CZ" sz="1800" b="0" dirty="0" err="1">
                <a:latin typeface="Verdana" panose="020B0604030504040204" pitchFamily="34" charset="0"/>
              </a:rPr>
              <a:t>jména</a:t>
            </a:r>
            <a:r>
              <a:rPr lang="en-GB" altLang="cs-CZ" sz="1800" b="0" dirty="0">
                <a:latin typeface="Verdana" panose="020B0604030504040204" pitchFamily="34" charset="0"/>
              </a:rPr>
              <a:t> xxx.cz, </a:t>
            </a:r>
            <a:r>
              <a:rPr lang="en-GB" altLang="cs-CZ" sz="1800" b="0" dirty="0" err="1">
                <a:latin typeface="Verdana" panose="020B0604030504040204" pitchFamily="34" charset="0"/>
              </a:rPr>
              <a:t>tedy</a:t>
            </a:r>
            <a:r>
              <a:rPr lang="en-GB" altLang="cs-CZ" sz="1800" b="0" dirty="0">
                <a:latin typeface="Verdana" panose="020B0604030504040204" pitchFamily="34" charset="0"/>
              </a:rPr>
              <a:t> </a:t>
            </a:r>
            <a:r>
              <a:rPr lang="en-GB" altLang="cs-CZ" sz="1800" b="0" dirty="0" err="1">
                <a:latin typeface="Verdana" panose="020B0604030504040204" pitchFamily="34" charset="0"/>
              </a:rPr>
              <a:t>zejména</a:t>
            </a:r>
            <a:r>
              <a:rPr lang="en-GB" altLang="cs-CZ" sz="1800" b="0" dirty="0">
                <a:latin typeface="Verdana" panose="020B0604030504040204" pitchFamily="34" charset="0"/>
              </a:rPr>
              <a:t>, aby </a:t>
            </a:r>
            <a:r>
              <a:rPr lang="en-GB" altLang="cs-CZ" sz="1800" b="0" dirty="0" err="1">
                <a:latin typeface="Verdana" panose="020B0604030504040204" pitchFamily="34" charset="0"/>
              </a:rPr>
              <a:t>doménovou</a:t>
            </a:r>
            <a:r>
              <a:rPr lang="en-GB" altLang="cs-CZ" sz="1800" b="0" dirty="0">
                <a:latin typeface="Verdana" panose="020B0604030504040204" pitchFamily="34" charset="0"/>
              </a:rPr>
              <a:t> </a:t>
            </a:r>
            <a:r>
              <a:rPr lang="en-GB" altLang="cs-CZ" sz="1800" b="0" dirty="0" err="1">
                <a:latin typeface="Verdana" panose="020B0604030504040204" pitchFamily="34" charset="0"/>
              </a:rPr>
              <a:t>registraci</a:t>
            </a:r>
            <a:r>
              <a:rPr lang="en-GB" altLang="cs-CZ" sz="1800" b="0" dirty="0">
                <a:latin typeface="Verdana" panose="020B0604030504040204" pitchFamily="34" charset="0"/>
              </a:rPr>
              <a:t> </a:t>
            </a:r>
            <a:r>
              <a:rPr lang="en-GB" altLang="cs-CZ" sz="1800" b="0" dirty="0" err="1">
                <a:latin typeface="Verdana" panose="020B0604030504040204" pitchFamily="34" charset="0"/>
              </a:rPr>
              <a:t>převedl</a:t>
            </a:r>
            <a:r>
              <a:rPr lang="en-GB" altLang="cs-CZ" sz="1800" b="0" dirty="0">
                <a:latin typeface="Verdana" panose="020B0604030504040204" pitchFamily="34" charset="0"/>
              </a:rPr>
              <a:t>, </a:t>
            </a:r>
            <a:r>
              <a:rPr lang="en-GB" altLang="cs-CZ" sz="1800" b="0" dirty="0" err="1">
                <a:latin typeface="Verdana" panose="020B0604030504040204" pitchFamily="34" charset="0"/>
              </a:rPr>
              <a:t>prodal</a:t>
            </a:r>
            <a:r>
              <a:rPr lang="en-GB" altLang="cs-CZ" sz="1800" b="0" dirty="0">
                <a:latin typeface="Verdana" panose="020B0604030504040204" pitchFamily="34" charset="0"/>
              </a:rPr>
              <a:t>, </a:t>
            </a:r>
            <a:r>
              <a:rPr lang="en-GB" altLang="cs-CZ" sz="1800" b="0" dirty="0" err="1">
                <a:latin typeface="Verdana" panose="020B0604030504040204" pitchFamily="34" charset="0"/>
              </a:rPr>
              <a:t>postoupil</a:t>
            </a:r>
            <a:r>
              <a:rPr lang="en-GB" altLang="cs-CZ" sz="1800" b="0" dirty="0">
                <a:latin typeface="Verdana" panose="020B0604030504040204" pitchFamily="34" charset="0"/>
              </a:rPr>
              <a:t>, </a:t>
            </a:r>
            <a:r>
              <a:rPr lang="en-GB" altLang="cs-CZ" sz="1800" b="0" dirty="0" err="1">
                <a:latin typeface="Verdana" panose="020B0604030504040204" pitchFamily="34" charset="0"/>
              </a:rPr>
              <a:t>zatížil</a:t>
            </a:r>
            <a:r>
              <a:rPr lang="en-GB" altLang="cs-CZ" sz="1800" b="0" dirty="0">
                <a:latin typeface="Verdana" panose="020B0604030504040204" pitchFamily="34" charset="0"/>
              </a:rPr>
              <a:t> </a:t>
            </a:r>
            <a:r>
              <a:rPr lang="en-GB" altLang="cs-CZ" sz="1800" b="0" dirty="0" err="1">
                <a:latin typeface="Verdana" panose="020B0604030504040204" pitchFamily="34" charset="0"/>
              </a:rPr>
              <a:t>jinými</a:t>
            </a:r>
            <a:r>
              <a:rPr lang="en-GB" altLang="cs-CZ" sz="1800" b="0" dirty="0">
                <a:latin typeface="Verdana" panose="020B0604030504040204" pitchFamily="34" charset="0"/>
              </a:rPr>
              <a:t> </a:t>
            </a:r>
            <a:r>
              <a:rPr lang="en-GB" altLang="cs-CZ" sz="1800" b="0" dirty="0" err="1">
                <a:latin typeface="Verdana" panose="020B0604030504040204" pitchFamily="34" charset="0"/>
              </a:rPr>
              <a:t>právy</a:t>
            </a:r>
            <a:r>
              <a:rPr lang="en-GB" altLang="cs-CZ" sz="1800" b="0" dirty="0">
                <a:latin typeface="Verdana" panose="020B0604030504040204" pitchFamily="34" charset="0"/>
              </a:rPr>
              <a:t> </a:t>
            </a:r>
            <a:r>
              <a:rPr lang="en-GB" altLang="cs-CZ" sz="1800" b="0" dirty="0" err="1">
                <a:latin typeface="Verdana" panose="020B0604030504040204" pitchFamily="34" charset="0"/>
              </a:rPr>
              <a:t>či</a:t>
            </a:r>
            <a:r>
              <a:rPr lang="en-GB" altLang="cs-CZ" sz="1800" b="0" dirty="0">
                <a:latin typeface="Verdana" panose="020B0604030504040204" pitchFamily="34" charset="0"/>
              </a:rPr>
              <a:t> </a:t>
            </a:r>
            <a:r>
              <a:rPr lang="en-GB" altLang="cs-CZ" sz="1800" b="0" dirty="0" err="1">
                <a:latin typeface="Verdana" panose="020B0604030504040204" pitchFamily="34" charset="0"/>
              </a:rPr>
              <a:t>zrušil</a:t>
            </a:r>
            <a:r>
              <a:rPr lang="en-GB" altLang="cs-CZ" sz="1800" b="0" dirty="0">
                <a:latin typeface="Verdana" panose="020B0604030504040204" pitchFamily="34" charset="0"/>
              </a:rPr>
              <a:t>, </a:t>
            </a:r>
            <a:r>
              <a:rPr lang="en-GB" altLang="cs-CZ" sz="1800" b="0" dirty="0" err="1">
                <a:latin typeface="Verdana" panose="020B0604030504040204" pitchFamily="34" charset="0"/>
              </a:rPr>
              <a:t>vyjma</a:t>
            </a:r>
            <a:r>
              <a:rPr lang="en-GB" altLang="cs-CZ" sz="1800" b="0" dirty="0">
                <a:latin typeface="Verdana" panose="020B0604030504040204" pitchFamily="34" charset="0"/>
              </a:rPr>
              <a:t> </a:t>
            </a:r>
            <a:r>
              <a:rPr lang="en-GB" altLang="cs-CZ" sz="1800" b="0" dirty="0" err="1">
                <a:latin typeface="Verdana" panose="020B0604030504040204" pitchFamily="34" charset="0"/>
              </a:rPr>
              <a:t>převodu</a:t>
            </a:r>
            <a:r>
              <a:rPr lang="en-GB" altLang="cs-CZ" sz="1800" b="0" dirty="0">
                <a:latin typeface="Verdana" panose="020B0604030504040204" pitchFamily="34" charset="0"/>
              </a:rPr>
              <a:t> </a:t>
            </a:r>
            <a:r>
              <a:rPr lang="en-GB" altLang="cs-CZ" sz="1800" b="0" dirty="0" err="1">
                <a:latin typeface="Verdana" panose="020B0604030504040204" pitchFamily="34" charset="0"/>
              </a:rPr>
              <a:t>na</a:t>
            </a:r>
            <a:r>
              <a:rPr lang="en-GB" altLang="cs-CZ" sz="1800" b="0" dirty="0">
                <a:latin typeface="Verdana" panose="020B0604030504040204" pitchFamily="34" charset="0"/>
              </a:rPr>
              <a:t> </a:t>
            </a:r>
            <a:r>
              <a:rPr lang="en-GB" altLang="cs-CZ" sz="1800" b="0" dirty="0" err="1">
                <a:latin typeface="Verdana" panose="020B0604030504040204" pitchFamily="34" charset="0"/>
              </a:rPr>
              <a:t>žalobce</a:t>
            </a:r>
            <a:r>
              <a:rPr lang="en-GB" altLang="cs-CZ" sz="1800" b="0" dirty="0">
                <a:latin typeface="Verdana" panose="020B0604030504040204" pitchFamily="34" charset="0"/>
              </a:rPr>
              <a:t>. </a:t>
            </a:r>
            <a:r>
              <a:rPr lang="en-GB" altLang="cs-CZ" sz="1800" b="0" dirty="0" err="1">
                <a:latin typeface="Verdana" panose="020B0604030504040204" pitchFamily="34" charset="0"/>
              </a:rPr>
              <a:t>Třetí</a:t>
            </a:r>
            <a:r>
              <a:rPr lang="en-GB" altLang="cs-CZ" sz="1800" b="0" dirty="0">
                <a:latin typeface="Verdana" panose="020B0604030504040204" pitchFamily="34" charset="0"/>
              </a:rPr>
              <a:t> </a:t>
            </a:r>
            <a:r>
              <a:rPr lang="en-GB" altLang="cs-CZ" sz="1800" b="0" dirty="0" err="1">
                <a:latin typeface="Verdana" panose="020B0604030504040204" pitchFamily="34" charset="0"/>
              </a:rPr>
              <a:t>osobě</a:t>
            </a:r>
            <a:r>
              <a:rPr lang="en-GB" altLang="cs-CZ" sz="1800" b="0" dirty="0">
                <a:latin typeface="Verdana" panose="020B0604030504040204" pitchFamily="34" charset="0"/>
              </a:rPr>
              <a:t> CZ.NIC </a:t>
            </a:r>
            <a:r>
              <a:rPr lang="en-GB" altLang="cs-CZ" sz="1800" b="0" dirty="0" err="1">
                <a:latin typeface="Verdana" panose="020B0604030504040204" pitchFamily="34" charset="0"/>
              </a:rPr>
              <a:t>z.s.p.o</a:t>
            </a:r>
            <a:r>
              <a:rPr lang="en-GB" altLang="cs-CZ" sz="1800" b="0" dirty="0">
                <a:latin typeface="Verdana" panose="020B0604030504040204" pitchFamily="34" charset="0"/>
              </a:rPr>
              <a:t>. se </a:t>
            </a:r>
            <a:r>
              <a:rPr lang="en-GB" altLang="cs-CZ" sz="1800" b="0" dirty="0" err="1">
                <a:latin typeface="Verdana" panose="020B0604030504040204" pitchFamily="34" charset="0"/>
              </a:rPr>
              <a:t>přikazuje</a:t>
            </a:r>
            <a:r>
              <a:rPr lang="en-GB" altLang="cs-CZ" sz="1800" b="0" dirty="0">
                <a:latin typeface="Verdana" panose="020B0604030504040204" pitchFamily="34" charset="0"/>
              </a:rPr>
              <a:t>, aby </a:t>
            </a:r>
            <a:r>
              <a:rPr lang="en-GB" altLang="cs-CZ" sz="1800" b="0" dirty="0" err="1">
                <a:latin typeface="Verdana" panose="020B0604030504040204" pitchFamily="34" charset="0"/>
              </a:rPr>
              <a:t>nejpozději</a:t>
            </a:r>
            <a:r>
              <a:rPr lang="en-GB" altLang="cs-CZ" sz="1800" b="0" dirty="0">
                <a:latin typeface="Verdana" panose="020B0604030504040204" pitchFamily="34" charset="0"/>
              </a:rPr>
              <a:t> do 24 </a:t>
            </a:r>
            <a:r>
              <a:rPr lang="en-GB" altLang="cs-CZ" sz="1800" b="0" dirty="0" err="1">
                <a:latin typeface="Verdana" panose="020B0604030504040204" pitchFamily="34" charset="0"/>
              </a:rPr>
              <a:t>hodin</a:t>
            </a:r>
            <a:r>
              <a:rPr lang="en-GB" altLang="cs-CZ" sz="1800" b="0" dirty="0">
                <a:latin typeface="Verdana" panose="020B0604030504040204" pitchFamily="34" charset="0"/>
              </a:rPr>
              <a:t> od </a:t>
            </a:r>
            <a:r>
              <a:rPr lang="en-GB" altLang="cs-CZ" sz="1800" b="0" dirty="0" err="1">
                <a:latin typeface="Verdana" panose="020B0604030504040204" pitchFamily="34" charset="0"/>
              </a:rPr>
              <a:t>doručení</a:t>
            </a:r>
            <a:r>
              <a:rPr lang="en-GB" altLang="cs-CZ" sz="1800" b="0" dirty="0">
                <a:latin typeface="Verdana" panose="020B0604030504040204" pitchFamily="34" charset="0"/>
              </a:rPr>
              <a:t> </a:t>
            </a:r>
            <a:r>
              <a:rPr lang="en-GB" altLang="cs-CZ" sz="1800" b="0" dirty="0" err="1">
                <a:latin typeface="Verdana" panose="020B0604030504040204" pitchFamily="34" charset="0"/>
              </a:rPr>
              <a:t>předběžného</a:t>
            </a:r>
            <a:r>
              <a:rPr lang="en-GB" altLang="cs-CZ" sz="1800" b="0" dirty="0">
                <a:latin typeface="Verdana" panose="020B0604030504040204" pitchFamily="34" charset="0"/>
              </a:rPr>
              <a:t> </a:t>
            </a:r>
            <a:r>
              <a:rPr lang="en-GB" altLang="cs-CZ" sz="1800" b="0" dirty="0" err="1">
                <a:latin typeface="Verdana" panose="020B0604030504040204" pitchFamily="34" charset="0"/>
              </a:rPr>
              <a:t>opatření</a:t>
            </a:r>
            <a:r>
              <a:rPr lang="en-GB" altLang="cs-CZ" sz="1800" b="0" dirty="0">
                <a:latin typeface="Verdana" panose="020B0604030504040204" pitchFamily="34" charset="0"/>
              </a:rPr>
              <a:t> </a:t>
            </a:r>
            <a:r>
              <a:rPr lang="en-GB" altLang="cs-CZ" sz="1800" b="0" dirty="0" err="1">
                <a:latin typeface="Verdana" panose="020B0604030504040204" pitchFamily="34" charset="0"/>
              </a:rPr>
              <a:t>učinila</a:t>
            </a:r>
            <a:r>
              <a:rPr lang="en-GB" altLang="cs-CZ" sz="1800" b="0" dirty="0">
                <a:latin typeface="Verdana" panose="020B0604030504040204" pitchFamily="34" charset="0"/>
              </a:rPr>
              <a:t> </a:t>
            </a:r>
            <a:r>
              <a:rPr lang="en-GB" altLang="cs-CZ" sz="1800" b="0" dirty="0" err="1">
                <a:latin typeface="Verdana" panose="020B0604030504040204" pitchFamily="34" charset="0"/>
              </a:rPr>
              <a:t>veškerá</a:t>
            </a:r>
            <a:r>
              <a:rPr lang="en-GB" altLang="cs-CZ" sz="1800" b="0" dirty="0">
                <a:latin typeface="Verdana" panose="020B0604030504040204" pitchFamily="34" charset="0"/>
              </a:rPr>
              <a:t> </a:t>
            </a:r>
            <a:r>
              <a:rPr lang="en-GB" altLang="cs-CZ" sz="1800" b="0" dirty="0" err="1">
                <a:latin typeface="Verdana" panose="020B0604030504040204" pitchFamily="34" charset="0"/>
              </a:rPr>
              <a:t>opatření</a:t>
            </a:r>
            <a:r>
              <a:rPr lang="en-GB" altLang="cs-CZ" sz="1800" b="0" dirty="0">
                <a:latin typeface="Verdana" panose="020B0604030504040204" pitchFamily="34" charset="0"/>
              </a:rPr>
              <a:t> </a:t>
            </a:r>
            <a:r>
              <a:rPr lang="en-GB" altLang="cs-CZ" sz="1800" b="0" dirty="0" err="1">
                <a:latin typeface="Verdana" panose="020B0604030504040204" pitchFamily="34" charset="0"/>
              </a:rPr>
              <a:t>zabraňující</a:t>
            </a:r>
            <a:r>
              <a:rPr lang="en-GB" altLang="cs-CZ" sz="1800" b="0" dirty="0">
                <a:latin typeface="Verdana" panose="020B0604030504040204" pitchFamily="34" charset="0"/>
              </a:rPr>
              <a:t> </a:t>
            </a:r>
            <a:r>
              <a:rPr lang="en-GB" altLang="cs-CZ" sz="1800" b="0" dirty="0" err="1">
                <a:latin typeface="Verdana" panose="020B0604030504040204" pitchFamily="34" charset="0"/>
              </a:rPr>
              <a:t>jakékoli</a:t>
            </a:r>
            <a:r>
              <a:rPr lang="en-GB" altLang="cs-CZ" sz="1800" b="0" dirty="0">
                <a:latin typeface="Verdana" panose="020B0604030504040204" pitchFamily="34" charset="0"/>
              </a:rPr>
              <a:t> </a:t>
            </a:r>
            <a:r>
              <a:rPr lang="en-GB" altLang="cs-CZ" sz="1800" b="0" dirty="0" err="1">
                <a:latin typeface="Verdana" panose="020B0604030504040204" pitchFamily="34" charset="0"/>
              </a:rPr>
              <a:t>manipulaci</a:t>
            </a:r>
            <a:r>
              <a:rPr lang="en-GB" altLang="cs-CZ" sz="1800" b="0" dirty="0">
                <a:latin typeface="Verdana" panose="020B0604030504040204" pitchFamily="34" charset="0"/>
              </a:rPr>
              <a:t> s </a:t>
            </a:r>
            <a:r>
              <a:rPr lang="en-GB" altLang="cs-CZ" sz="1800" b="0" dirty="0" err="1">
                <a:latin typeface="Verdana" panose="020B0604030504040204" pitchFamily="34" charset="0"/>
              </a:rPr>
              <a:t>doménou</a:t>
            </a:r>
            <a:r>
              <a:rPr lang="en-GB" altLang="cs-CZ" sz="1800" b="0" dirty="0">
                <a:latin typeface="Verdana" panose="020B0604030504040204" pitchFamily="34" charset="0"/>
              </a:rPr>
              <a:t> xxx.cz, a to </a:t>
            </a:r>
            <a:r>
              <a:rPr lang="en-GB" altLang="cs-CZ" sz="1800" b="0" dirty="0" err="1">
                <a:latin typeface="Verdana" panose="020B0604030504040204" pitchFamily="34" charset="0"/>
              </a:rPr>
              <a:t>zejména</a:t>
            </a:r>
            <a:r>
              <a:rPr lang="en-GB" altLang="cs-CZ" sz="1800" b="0" dirty="0">
                <a:latin typeface="Verdana" panose="020B0604030504040204" pitchFamily="34" charset="0"/>
              </a:rPr>
              <a:t> </a:t>
            </a:r>
            <a:r>
              <a:rPr lang="en-GB" altLang="cs-CZ" sz="1800" b="0" dirty="0" err="1">
                <a:latin typeface="Verdana" panose="020B0604030504040204" pitchFamily="34" charset="0"/>
              </a:rPr>
              <a:t>převodu</a:t>
            </a:r>
            <a:r>
              <a:rPr lang="en-GB" altLang="cs-CZ" sz="1800" b="0" dirty="0">
                <a:latin typeface="Verdana" panose="020B0604030504040204" pitchFamily="34" charset="0"/>
              </a:rPr>
              <a:t> </a:t>
            </a:r>
            <a:r>
              <a:rPr lang="en-GB" altLang="cs-CZ" sz="1800" b="0" dirty="0" err="1">
                <a:latin typeface="Verdana" panose="020B0604030504040204" pitchFamily="34" charset="0"/>
              </a:rPr>
              <a:t>na</a:t>
            </a:r>
            <a:r>
              <a:rPr lang="en-GB" altLang="cs-CZ" sz="1800" b="0" dirty="0">
                <a:latin typeface="Verdana" panose="020B0604030504040204" pitchFamily="34" charset="0"/>
              </a:rPr>
              <a:t> </a:t>
            </a:r>
            <a:r>
              <a:rPr lang="en-GB" altLang="cs-CZ" sz="1800" b="0" dirty="0" err="1">
                <a:latin typeface="Verdana" panose="020B0604030504040204" pitchFamily="34" charset="0"/>
              </a:rPr>
              <a:t>jinou</a:t>
            </a:r>
            <a:r>
              <a:rPr lang="en-GB" altLang="cs-CZ" sz="1800" b="0" dirty="0">
                <a:latin typeface="Verdana" panose="020B0604030504040204" pitchFamily="34" charset="0"/>
              </a:rPr>
              <a:t> </a:t>
            </a:r>
            <a:r>
              <a:rPr lang="en-GB" altLang="cs-CZ" sz="1800" b="0" dirty="0" err="1">
                <a:latin typeface="Verdana" panose="020B0604030504040204" pitchFamily="34" charset="0"/>
              </a:rPr>
              <a:t>osobu</a:t>
            </a:r>
            <a:r>
              <a:rPr lang="en-GB" altLang="cs-CZ" sz="1800" b="0" dirty="0">
                <a:latin typeface="Verdana" panose="020B0604030504040204" pitchFamily="34" charset="0"/>
              </a:rPr>
              <a:t> </a:t>
            </a:r>
            <a:r>
              <a:rPr lang="en-GB" altLang="cs-CZ" sz="1800" b="0" dirty="0" err="1">
                <a:latin typeface="Verdana" panose="020B0604030504040204" pitchFamily="34" charset="0"/>
              </a:rPr>
              <a:t>než</a:t>
            </a:r>
            <a:r>
              <a:rPr lang="en-GB" altLang="cs-CZ" sz="1800" b="0" dirty="0">
                <a:latin typeface="Verdana" panose="020B0604030504040204" pitchFamily="34" charset="0"/>
              </a:rPr>
              <a:t> </a:t>
            </a:r>
            <a:r>
              <a:rPr lang="en-GB" altLang="cs-CZ" sz="1800" b="0" dirty="0" err="1">
                <a:latin typeface="Verdana" panose="020B0604030504040204" pitchFamily="34" charset="0"/>
              </a:rPr>
              <a:t>na</a:t>
            </a:r>
            <a:r>
              <a:rPr lang="en-GB" altLang="cs-CZ" sz="1800" b="0" dirty="0">
                <a:latin typeface="Verdana" panose="020B0604030504040204" pitchFamily="34" charset="0"/>
              </a:rPr>
              <a:t> </a:t>
            </a:r>
            <a:r>
              <a:rPr lang="en-GB" altLang="cs-CZ" sz="1800" b="0" dirty="0" err="1">
                <a:latin typeface="Verdana" panose="020B0604030504040204" pitchFamily="34" charset="0"/>
              </a:rPr>
              <a:t>žalobce</a:t>
            </a:r>
            <a:r>
              <a:rPr lang="en-GB" altLang="cs-CZ" sz="1800" b="0" dirty="0">
                <a:latin typeface="Verdana" panose="020B0604030504040204" pitchFamily="34" charset="0"/>
              </a:rPr>
              <a:t>, </a:t>
            </a:r>
            <a:r>
              <a:rPr lang="en-GB" altLang="cs-CZ" sz="1800" b="0" dirty="0" err="1">
                <a:latin typeface="Verdana" panose="020B0604030504040204" pitchFamily="34" charset="0"/>
              </a:rPr>
              <a:t>zrušení</a:t>
            </a:r>
            <a:r>
              <a:rPr lang="en-GB" altLang="cs-CZ" sz="1800" b="0" dirty="0">
                <a:latin typeface="Verdana" panose="020B0604030504040204" pitchFamily="34" charset="0"/>
              </a:rPr>
              <a:t> </a:t>
            </a:r>
            <a:r>
              <a:rPr lang="en-GB" altLang="cs-CZ" sz="1800" b="0" dirty="0" err="1">
                <a:latin typeface="Verdana" panose="020B0604030504040204" pitchFamily="34" charset="0"/>
              </a:rPr>
              <a:t>domény</a:t>
            </a:r>
            <a:r>
              <a:rPr lang="en-GB" altLang="cs-CZ" sz="1800" b="0" dirty="0">
                <a:latin typeface="Verdana" panose="020B0604030504040204" pitchFamily="34" charset="0"/>
              </a:rPr>
              <a:t> </a:t>
            </a:r>
            <a:r>
              <a:rPr lang="en-GB" altLang="cs-CZ" sz="1800" b="0" dirty="0" err="1">
                <a:latin typeface="Verdana" panose="020B0604030504040204" pitchFamily="34" charset="0"/>
              </a:rPr>
              <a:t>či</a:t>
            </a:r>
            <a:r>
              <a:rPr lang="en-GB" altLang="cs-CZ" sz="1800" b="0" dirty="0">
                <a:latin typeface="Verdana" panose="020B0604030504040204" pitchFamily="34" charset="0"/>
              </a:rPr>
              <a:t> </a:t>
            </a:r>
            <a:r>
              <a:rPr lang="en-GB" altLang="cs-CZ" sz="1800" b="0" dirty="0" err="1">
                <a:latin typeface="Verdana" panose="020B0604030504040204" pitchFamily="34" charset="0"/>
              </a:rPr>
              <a:t>jiné</a:t>
            </a:r>
            <a:r>
              <a:rPr lang="en-GB" altLang="cs-CZ" sz="1800" b="0" dirty="0">
                <a:latin typeface="Verdana" panose="020B0604030504040204" pitchFamily="34" charset="0"/>
              </a:rPr>
              <a:t> </a:t>
            </a:r>
            <a:r>
              <a:rPr lang="en-GB" altLang="cs-CZ" sz="1800" b="0" dirty="0" err="1">
                <a:latin typeface="Verdana" panose="020B0604030504040204" pitchFamily="34" charset="0"/>
              </a:rPr>
              <a:t>možné</a:t>
            </a:r>
            <a:r>
              <a:rPr lang="en-GB" altLang="cs-CZ" sz="1800" b="0" dirty="0">
                <a:latin typeface="Verdana" panose="020B0604030504040204" pitchFamily="34" charset="0"/>
              </a:rPr>
              <a:t> </a:t>
            </a:r>
            <a:r>
              <a:rPr lang="en-GB" altLang="cs-CZ" sz="1800" b="0" dirty="0" err="1">
                <a:latin typeface="Verdana" panose="020B0604030504040204" pitchFamily="34" charset="0"/>
              </a:rPr>
              <a:t>zásahy</a:t>
            </a:r>
            <a:r>
              <a:rPr lang="en-GB" altLang="cs-CZ" sz="1800" b="0" dirty="0">
                <a:latin typeface="Verdana" panose="020B0604030504040204" pitchFamily="34" charset="0"/>
              </a:rPr>
              <a:t>. </a:t>
            </a:r>
          </a:p>
          <a:p>
            <a:pPr>
              <a:lnSpc>
                <a:spcPct val="80000"/>
              </a:lnSpc>
              <a:spcBef>
                <a:spcPts val="500"/>
              </a:spcBef>
            </a:pPr>
            <a:endParaRPr lang="en-GB" altLang="cs-CZ" sz="1800" b="0" dirty="0">
              <a:latin typeface="Verdana" panose="020B0604030504040204" pitchFamily="34" charset="0"/>
            </a:endParaRPr>
          </a:p>
          <a:p>
            <a:pPr>
              <a:lnSpc>
                <a:spcPct val="80000"/>
              </a:lnSpc>
              <a:spcBef>
                <a:spcPts val="500"/>
              </a:spcBef>
            </a:pPr>
            <a:r>
              <a:rPr lang="en-GB" altLang="cs-CZ" sz="1800" b="0" dirty="0" err="1">
                <a:latin typeface="Verdana" panose="020B0604030504040204" pitchFamily="34" charset="0"/>
              </a:rPr>
              <a:t>Žalovaný</a:t>
            </a:r>
            <a:r>
              <a:rPr lang="en-GB" altLang="cs-CZ" sz="1800" b="0" dirty="0">
                <a:latin typeface="Verdana" panose="020B0604030504040204" pitchFamily="34" charset="0"/>
              </a:rPr>
              <a:t> </a:t>
            </a:r>
            <a:r>
              <a:rPr lang="en-GB" altLang="cs-CZ" sz="1800" dirty="0">
                <a:latin typeface="Verdana" panose="020B0604030504040204" pitchFamily="34" charset="0"/>
              </a:rPr>
              <a:t>je </a:t>
            </a:r>
            <a:r>
              <a:rPr lang="en-GB" altLang="cs-CZ" sz="1800" dirty="0" err="1">
                <a:latin typeface="Verdana" panose="020B0604030504040204" pitchFamily="34" charset="0"/>
              </a:rPr>
              <a:t>povinen</a:t>
            </a:r>
            <a:r>
              <a:rPr lang="en-GB" altLang="cs-CZ" sz="1800" dirty="0">
                <a:latin typeface="Verdana" panose="020B0604030504040204" pitchFamily="34" charset="0"/>
              </a:rPr>
              <a:t> </a:t>
            </a:r>
            <a:r>
              <a:rPr lang="en-GB" altLang="cs-CZ" sz="1800" dirty="0" err="1">
                <a:latin typeface="Verdana" panose="020B0604030504040204" pitchFamily="34" charset="0"/>
              </a:rPr>
              <a:t>zdržet</a:t>
            </a:r>
            <a:r>
              <a:rPr lang="en-GB" altLang="cs-CZ" sz="1800" dirty="0">
                <a:latin typeface="Verdana" panose="020B0604030504040204" pitchFamily="34" charset="0"/>
              </a:rPr>
              <a:t> se </a:t>
            </a:r>
            <a:r>
              <a:rPr lang="en-GB" altLang="cs-CZ" sz="1800" dirty="0" err="1">
                <a:latin typeface="Verdana" panose="020B0604030504040204" pitchFamily="34" charset="0"/>
              </a:rPr>
              <a:t>právních</a:t>
            </a:r>
            <a:r>
              <a:rPr lang="en-GB" altLang="cs-CZ" sz="1800" dirty="0">
                <a:latin typeface="Verdana" panose="020B0604030504040204" pitchFamily="34" charset="0"/>
              </a:rPr>
              <a:t> </a:t>
            </a:r>
            <a:r>
              <a:rPr lang="en-GB" altLang="cs-CZ" sz="1800" dirty="0" err="1">
                <a:latin typeface="Verdana" panose="020B0604030504040204" pitchFamily="34" charset="0"/>
              </a:rPr>
              <a:t>úkonů</a:t>
            </a:r>
            <a:r>
              <a:rPr lang="en-GB" altLang="cs-CZ" sz="1800" dirty="0">
                <a:latin typeface="Verdana" panose="020B0604030504040204" pitchFamily="34" charset="0"/>
              </a:rPr>
              <a:t> </a:t>
            </a:r>
            <a:r>
              <a:rPr lang="en-GB" altLang="cs-CZ" sz="1800" dirty="0" err="1">
                <a:latin typeface="Verdana" panose="020B0604030504040204" pitchFamily="34" charset="0"/>
              </a:rPr>
              <a:t>směřujících</a:t>
            </a:r>
            <a:r>
              <a:rPr lang="en-GB" altLang="cs-CZ" sz="1800" dirty="0">
                <a:latin typeface="Verdana" panose="020B0604030504040204" pitchFamily="34" charset="0"/>
              </a:rPr>
              <a:t> k </a:t>
            </a:r>
            <a:r>
              <a:rPr lang="en-GB" altLang="cs-CZ" sz="1800" dirty="0" err="1">
                <a:latin typeface="Verdana" panose="020B0604030504040204" pitchFamily="34" charset="0"/>
              </a:rPr>
              <a:t>převodu</a:t>
            </a:r>
            <a:r>
              <a:rPr lang="en-GB" altLang="cs-CZ" sz="1800" dirty="0">
                <a:latin typeface="Verdana" panose="020B0604030504040204" pitchFamily="34" charset="0"/>
              </a:rPr>
              <a:t> </a:t>
            </a:r>
            <a:r>
              <a:rPr lang="en-GB" altLang="cs-CZ" sz="1800" dirty="0" err="1">
                <a:latin typeface="Verdana" panose="020B0604030504040204" pitchFamily="34" charset="0"/>
              </a:rPr>
              <a:t>práv</a:t>
            </a:r>
            <a:r>
              <a:rPr lang="en-GB" altLang="cs-CZ" sz="1800" dirty="0">
                <a:latin typeface="Verdana" panose="020B0604030504040204" pitchFamily="34" charset="0"/>
              </a:rPr>
              <a:t> k </a:t>
            </a:r>
            <a:r>
              <a:rPr lang="en-GB" altLang="cs-CZ" sz="1800" dirty="0" err="1">
                <a:latin typeface="Verdana" panose="020B0604030504040204" pitchFamily="34" charset="0"/>
              </a:rPr>
              <a:t>doméně</a:t>
            </a:r>
            <a:r>
              <a:rPr lang="en-GB" altLang="cs-CZ" sz="1800" dirty="0">
                <a:latin typeface="Verdana" panose="020B0604030504040204" pitchFamily="34" charset="0"/>
              </a:rPr>
              <a:t> </a:t>
            </a:r>
            <a:r>
              <a:rPr lang="en-GB" altLang="cs-CZ" sz="1800" b="0" dirty="0">
                <a:latin typeface="Verdana" panose="020B0604030504040204" pitchFamily="34" charset="0"/>
              </a:rPr>
              <a:t>xxx.cz </a:t>
            </a:r>
            <a:r>
              <a:rPr lang="en-GB" altLang="cs-CZ" sz="1800" b="0" dirty="0" err="1">
                <a:latin typeface="Verdana" panose="020B0604030504040204" pitchFamily="34" charset="0"/>
              </a:rPr>
              <a:t>na</a:t>
            </a:r>
            <a:r>
              <a:rPr lang="en-GB" altLang="cs-CZ" sz="1800" b="0" dirty="0">
                <a:latin typeface="Verdana" panose="020B0604030504040204" pitchFamily="34" charset="0"/>
              </a:rPr>
              <a:t> </a:t>
            </a:r>
            <a:r>
              <a:rPr lang="en-GB" altLang="cs-CZ" sz="1800" b="0" dirty="0" err="1">
                <a:latin typeface="Verdana" panose="020B0604030504040204" pitchFamily="34" charset="0"/>
              </a:rPr>
              <a:t>třetí</a:t>
            </a:r>
            <a:r>
              <a:rPr lang="en-GB" altLang="cs-CZ" sz="1800" b="0" dirty="0">
                <a:latin typeface="Verdana" panose="020B0604030504040204" pitchFamily="34" charset="0"/>
              </a:rPr>
              <a:t> </a:t>
            </a:r>
            <a:r>
              <a:rPr lang="en-GB" altLang="cs-CZ" sz="1800" b="0" dirty="0" err="1">
                <a:latin typeface="Verdana" panose="020B0604030504040204" pitchFamily="34" charset="0"/>
              </a:rPr>
              <a:t>osoby</a:t>
            </a:r>
            <a:r>
              <a:rPr lang="en-GB" altLang="cs-CZ" sz="1800" b="0" dirty="0">
                <a:latin typeface="Verdana" panose="020B0604030504040204" pitchFamily="34" charset="0"/>
              </a:rPr>
              <a:t> </a:t>
            </a:r>
            <a:r>
              <a:rPr lang="en-GB" altLang="cs-CZ" sz="1800" b="0" dirty="0" err="1">
                <a:latin typeface="Verdana" panose="020B0604030504040204" pitchFamily="34" charset="0"/>
              </a:rPr>
              <a:t>nebo</a:t>
            </a:r>
            <a:r>
              <a:rPr lang="en-GB" altLang="cs-CZ" sz="1800" b="0" dirty="0">
                <a:latin typeface="Verdana" panose="020B0604030504040204" pitchFamily="34" charset="0"/>
              </a:rPr>
              <a:t> </a:t>
            </a:r>
            <a:r>
              <a:rPr lang="en-GB" altLang="cs-CZ" sz="1800" b="0" dirty="0" err="1">
                <a:latin typeface="Verdana" panose="020B0604030504040204" pitchFamily="34" charset="0"/>
              </a:rPr>
              <a:t>ke</a:t>
            </a:r>
            <a:r>
              <a:rPr lang="en-GB" altLang="cs-CZ" sz="1800" b="0" dirty="0">
                <a:latin typeface="Verdana" panose="020B0604030504040204" pitchFamily="34" charset="0"/>
              </a:rPr>
              <a:t> </a:t>
            </a:r>
            <a:r>
              <a:rPr lang="en-GB" altLang="cs-CZ" sz="1800" b="0" dirty="0" err="1">
                <a:latin typeface="Verdana" panose="020B0604030504040204" pitchFamily="34" charset="0"/>
              </a:rPr>
              <a:t>zrušení</a:t>
            </a:r>
            <a:r>
              <a:rPr lang="en-GB" altLang="cs-CZ" sz="1800" b="0" dirty="0">
                <a:latin typeface="Verdana" panose="020B0604030504040204" pitchFamily="34" charset="0"/>
              </a:rPr>
              <a:t> </a:t>
            </a:r>
            <a:r>
              <a:rPr lang="en-GB" altLang="cs-CZ" sz="1800" b="0" dirty="0" err="1">
                <a:latin typeface="Verdana" panose="020B0604030504040204" pitchFamily="34" charset="0"/>
              </a:rPr>
              <a:t>její</a:t>
            </a:r>
            <a:r>
              <a:rPr lang="en-GB" altLang="cs-CZ" sz="1800" b="0" dirty="0">
                <a:latin typeface="Verdana" panose="020B0604030504040204" pitchFamily="34" charset="0"/>
              </a:rPr>
              <a:t> </a:t>
            </a:r>
            <a:r>
              <a:rPr lang="en-GB" altLang="cs-CZ" sz="1800" b="0" dirty="0" err="1">
                <a:latin typeface="Verdana" panose="020B0604030504040204" pitchFamily="34" charset="0"/>
              </a:rPr>
              <a:t>registrace</a:t>
            </a:r>
            <a:r>
              <a:rPr lang="en-GB" altLang="cs-CZ" sz="1800" b="0" dirty="0">
                <a:latin typeface="Verdana" panose="020B0604030504040204" pitchFamily="34" charset="0"/>
              </a:rPr>
              <a:t>. </a:t>
            </a:r>
          </a:p>
        </p:txBody>
      </p:sp>
      <p:sp>
        <p:nvSpPr>
          <p:cNvPr id="2" name="Nadpis 1"/>
          <p:cNvSpPr>
            <a:spLocks noGrp="1"/>
          </p:cNvSpPr>
          <p:nvPr>
            <p:ph type="title"/>
          </p:nvPr>
        </p:nvSpPr>
        <p:spPr>
          <a:xfrm>
            <a:off x="1463649" y="258261"/>
            <a:ext cx="8244506" cy="1206500"/>
          </a:xfrm>
        </p:spPr>
        <p:txBody>
          <a:bodyPr/>
          <a:lstStyle/>
          <a:p>
            <a:r>
              <a:rPr lang="cs-CZ" altLang="cs-CZ" sz="2903" dirty="0">
                <a:latin typeface="Century Gothic" panose="020B0502020202020204" pitchFamily="34" charset="0"/>
              </a:rPr>
              <a:t>Soudní či rozhodčí řízení - tituly</a:t>
            </a:r>
            <a:endParaRPr lang="cs-CZ" dirty="0"/>
          </a:p>
        </p:txBody>
      </p:sp>
    </p:spTree>
    <p:extLst>
      <p:ext uri="{BB962C8B-B14F-4D97-AF65-F5344CB8AC3E}">
        <p14:creationId xmlns:p14="http://schemas.microsoft.com/office/powerpoint/2010/main" val="1997125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4761CA3A-A818-4B3D-BF85-4777C95C83B2}" type="datetime1">
              <a:rPr lang="cs-CZ" altLang="cs-CZ" sz="1400"/>
              <a:pPr>
                <a:spcBef>
                  <a:spcPct val="0"/>
                </a:spcBef>
                <a:buClrTx/>
                <a:buSzTx/>
                <a:buFontTx/>
                <a:buNone/>
              </a:pPr>
              <a:t>27.11.2025</a:t>
            </a:fld>
            <a:endParaRPr lang="cs-CZ" altLang="cs-CZ" sz="1400"/>
          </a:p>
        </p:txBody>
      </p:sp>
      <p:sp>
        <p:nvSpPr>
          <p:cNvPr id="40962"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6497D47-495D-44EC-AD71-B7EC13DBC22B}" type="slidenum">
              <a:rPr lang="cs-CZ" altLang="cs-CZ" sz="1400"/>
              <a:pPr>
                <a:spcBef>
                  <a:spcPct val="0"/>
                </a:spcBef>
                <a:buClrTx/>
                <a:buSzTx/>
                <a:buFontTx/>
                <a:buNone/>
              </a:pPr>
              <a:t>34</a:t>
            </a:fld>
            <a:endParaRPr lang="cs-CZ" altLang="cs-CZ" sz="1400"/>
          </a:p>
        </p:txBody>
      </p:sp>
      <p:sp>
        <p:nvSpPr>
          <p:cNvPr id="40963" name="Rectangle 2"/>
          <p:cNvSpPr>
            <a:spLocks noGrp="1" noChangeArrowheads="1"/>
          </p:cNvSpPr>
          <p:nvPr>
            <p:ph type="body" sz="half" idx="2"/>
          </p:nvPr>
        </p:nvSpPr>
        <p:spPr>
          <a:xfrm>
            <a:off x="1372454" y="1055256"/>
            <a:ext cx="8829097" cy="4933083"/>
          </a:xfrm>
        </p:spPr>
        <p:txBody>
          <a:bodyPr/>
          <a:lstStyle/>
          <a:p>
            <a:pPr marL="518465" indent="-311079">
              <a:spcBef>
                <a:spcPts val="500"/>
              </a:spcBef>
              <a:buFont typeface="Wingdings" panose="05000000000000000000" pitchFamily="2" charset="2"/>
              <a:buChar char="§"/>
            </a:pPr>
            <a:r>
              <a:rPr lang="en-GB" altLang="cs-CZ" sz="1800" b="0" dirty="0" err="1">
                <a:latin typeface="Verdana" panose="020B0604030504040204" pitchFamily="34" charset="0"/>
              </a:rPr>
              <a:t>Více</a:t>
            </a:r>
            <a:r>
              <a:rPr lang="en-GB" altLang="cs-CZ" sz="1800" b="0" dirty="0">
                <a:latin typeface="Verdana" panose="020B0604030504040204" pitchFamily="34" charset="0"/>
              </a:rPr>
              <a:t> </a:t>
            </a:r>
            <a:r>
              <a:rPr lang="en-GB" altLang="cs-CZ" sz="1800" b="0" dirty="0" err="1">
                <a:latin typeface="Verdana" panose="020B0604030504040204" pitchFamily="34" charset="0"/>
              </a:rPr>
              <a:t>než</a:t>
            </a:r>
            <a:r>
              <a:rPr lang="en-GB" altLang="cs-CZ" sz="1800" b="0" dirty="0">
                <a:latin typeface="Verdana" panose="020B0604030504040204" pitchFamily="34" charset="0"/>
              </a:rPr>
              <a:t> 50% </a:t>
            </a:r>
            <a:r>
              <a:rPr lang="en-GB" altLang="cs-CZ" sz="1800" b="0" dirty="0" err="1">
                <a:latin typeface="Verdana" panose="020B0604030504040204" pitchFamily="34" charset="0"/>
              </a:rPr>
              <a:t>řízení</a:t>
            </a:r>
            <a:r>
              <a:rPr lang="en-GB" altLang="cs-CZ" sz="1800" b="0" dirty="0">
                <a:latin typeface="Verdana" panose="020B0604030504040204" pitchFamily="34" charset="0"/>
              </a:rPr>
              <a:t> </a:t>
            </a:r>
            <a:r>
              <a:rPr lang="en-GB" altLang="cs-CZ" sz="1800" b="0" dirty="0" err="1">
                <a:latin typeface="Verdana" panose="020B0604030504040204" pitchFamily="34" charset="0"/>
              </a:rPr>
              <a:t>končí</a:t>
            </a:r>
            <a:r>
              <a:rPr lang="en-GB" altLang="cs-CZ" sz="1800" b="0" dirty="0">
                <a:latin typeface="Verdana" panose="020B0604030504040204" pitchFamily="34" charset="0"/>
              </a:rPr>
              <a:t> </a:t>
            </a:r>
            <a:r>
              <a:rPr lang="en-GB" altLang="cs-CZ" sz="1800" b="0" dirty="0" err="1">
                <a:latin typeface="Verdana" panose="020B0604030504040204" pitchFamily="34" charset="0"/>
              </a:rPr>
              <a:t>smírem</a:t>
            </a:r>
            <a:r>
              <a:rPr lang="en-GB" altLang="cs-CZ" sz="1800" b="0" dirty="0">
                <a:latin typeface="Verdana" panose="020B0604030504040204" pitchFamily="34" charset="0"/>
              </a:rPr>
              <a:t>.</a:t>
            </a:r>
          </a:p>
          <a:p>
            <a:pPr marL="518465" indent="-311079">
              <a:spcBef>
                <a:spcPts val="500"/>
              </a:spcBef>
              <a:buFont typeface="Wingdings" panose="05000000000000000000" pitchFamily="2" charset="2"/>
              <a:buChar char="§"/>
            </a:pPr>
            <a:endParaRPr lang="en-GB" altLang="cs-CZ" sz="1800" b="0" dirty="0">
              <a:latin typeface="Verdana" panose="020B0604030504040204" pitchFamily="34" charset="0"/>
            </a:endParaRPr>
          </a:p>
          <a:p>
            <a:pPr marL="518465" indent="-311079">
              <a:spcBef>
                <a:spcPts val="500"/>
              </a:spcBef>
              <a:buFont typeface="Wingdings" panose="05000000000000000000" pitchFamily="2" charset="2"/>
              <a:buChar char="§"/>
            </a:pPr>
            <a:r>
              <a:rPr lang="en-GB" altLang="cs-CZ" sz="1800" b="0" dirty="0">
                <a:latin typeface="Verdana" panose="020B0604030504040204" pitchFamily="34" charset="0"/>
              </a:rPr>
              <a:t>CZ.NIC je </a:t>
            </a:r>
            <a:r>
              <a:rPr lang="en-GB" altLang="cs-CZ" sz="1800" b="0" dirty="0" err="1">
                <a:latin typeface="Verdana" panose="020B0604030504040204" pitchFamily="34" charset="0"/>
              </a:rPr>
              <a:t>povinen</a:t>
            </a:r>
            <a:r>
              <a:rPr lang="en-GB" altLang="cs-CZ" sz="1800" b="0" dirty="0">
                <a:latin typeface="Verdana" panose="020B0604030504040204" pitchFamily="34" charset="0"/>
              </a:rPr>
              <a:t> </a:t>
            </a:r>
            <a:r>
              <a:rPr lang="en-GB" altLang="cs-CZ" sz="1800" b="0" dirty="0" err="1">
                <a:latin typeface="Verdana" panose="020B0604030504040204" pitchFamily="34" charset="0"/>
              </a:rPr>
              <a:t>zaregistrovat</a:t>
            </a:r>
            <a:r>
              <a:rPr lang="en-GB" altLang="cs-CZ" sz="1800" b="0" dirty="0">
                <a:latin typeface="Verdana" panose="020B0604030504040204" pitchFamily="34" charset="0"/>
              </a:rPr>
              <a:t> </a:t>
            </a:r>
            <a:r>
              <a:rPr lang="en-GB" altLang="cs-CZ" sz="1800" b="0" dirty="0" err="1">
                <a:latin typeface="Verdana" panose="020B0604030504040204" pitchFamily="34" charset="0"/>
              </a:rPr>
              <a:t>žalobce</a:t>
            </a:r>
            <a:r>
              <a:rPr lang="en-GB" altLang="cs-CZ" sz="1800" b="0" dirty="0">
                <a:latin typeface="Verdana" panose="020B0604030504040204" pitchFamily="34" charset="0"/>
              </a:rPr>
              <a:t> </a:t>
            </a:r>
            <a:r>
              <a:rPr lang="en-GB" altLang="cs-CZ" sz="1800" b="0" dirty="0" err="1">
                <a:latin typeface="Verdana" panose="020B0604030504040204" pitchFamily="34" charset="0"/>
              </a:rPr>
              <a:t>jako</a:t>
            </a:r>
            <a:r>
              <a:rPr lang="en-GB" altLang="cs-CZ" sz="1800" b="0" dirty="0">
                <a:latin typeface="Verdana" panose="020B0604030504040204" pitchFamily="34" charset="0"/>
              </a:rPr>
              <a:t> </a:t>
            </a:r>
            <a:r>
              <a:rPr lang="en-GB" altLang="cs-CZ" sz="1800" b="0" dirty="0" err="1">
                <a:latin typeface="Verdana" panose="020B0604030504040204" pitchFamily="34" charset="0"/>
              </a:rPr>
              <a:t>majitele</a:t>
            </a:r>
            <a:r>
              <a:rPr lang="en-GB" altLang="cs-CZ" sz="1800" b="0" dirty="0">
                <a:latin typeface="Verdana" panose="020B0604030504040204" pitchFamily="34" charset="0"/>
              </a:rPr>
              <a:t> </a:t>
            </a:r>
            <a:r>
              <a:rPr lang="en-GB" altLang="cs-CZ" sz="1800" b="0" dirty="0" err="1">
                <a:latin typeface="Verdana" panose="020B0604030504040204" pitchFamily="34" charset="0"/>
              </a:rPr>
              <a:t>domény</a:t>
            </a:r>
            <a:r>
              <a:rPr lang="en-GB" altLang="cs-CZ" sz="1800" b="0" dirty="0">
                <a:latin typeface="Verdana" panose="020B0604030504040204" pitchFamily="34" charset="0"/>
              </a:rPr>
              <a:t> s </a:t>
            </a:r>
            <a:r>
              <a:rPr lang="en-GB" altLang="cs-CZ" sz="1800" b="0" dirty="0" err="1">
                <a:latin typeface="Verdana" panose="020B0604030504040204" pitchFamily="34" charset="0"/>
              </a:rPr>
              <a:t>názvem</a:t>
            </a:r>
            <a:r>
              <a:rPr lang="en-GB" altLang="cs-CZ" sz="1800" b="0" dirty="0">
                <a:latin typeface="Verdana" panose="020B0604030504040204" pitchFamily="34" charset="0"/>
              </a:rPr>
              <a:t> xxx.cz v </a:t>
            </a:r>
            <a:r>
              <a:rPr lang="en-GB" altLang="cs-CZ" sz="1800" b="0" dirty="0" err="1">
                <a:latin typeface="Verdana" panose="020B0604030504040204" pitchFamily="34" charset="0"/>
              </a:rPr>
              <a:t>rejstříku</a:t>
            </a:r>
            <a:r>
              <a:rPr lang="en-GB" altLang="cs-CZ" sz="1800" b="0" dirty="0">
                <a:latin typeface="Verdana" panose="020B0604030504040204" pitchFamily="34" charset="0"/>
              </a:rPr>
              <a:t> </a:t>
            </a:r>
            <a:r>
              <a:rPr lang="en-GB" altLang="cs-CZ" sz="1800" b="0" dirty="0" err="1">
                <a:latin typeface="Verdana" panose="020B0604030504040204" pitchFamily="34" charset="0"/>
              </a:rPr>
              <a:t>domén</a:t>
            </a:r>
            <a:r>
              <a:rPr lang="en-GB" altLang="cs-CZ" sz="1800" b="0" dirty="0">
                <a:latin typeface="Verdana" panose="020B0604030504040204" pitchFamily="34" charset="0"/>
              </a:rPr>
              <a:t> pod </a:t>
            </a:r>
            <a:r>
              <a:rPr lang="en-GB" altLang="cs-CZ" sz="1800" b="0" dirty="0" err="1">
                <a:latin typeface="Verdana" panose="020B0604030504040204" pitchFamily="34" charset="0"/>
              </a:rPr>
              <a:t>doménou</a:t>
            </a:r>
            <a:r>
              <a:rPr lang="en-GB" altLang="cs-CZ" sz="1800" b="0" dirty="0">
                <a:latin typeface="Verdana" panose="020B0604030504040204" pitchFamily="34" charset="0"/>
              </a:rPr>
              <a:t> </a:t>
            </a:r>
            <a:r>
              <a:rPr lang="en-GB" altLang="cs-CZ" sz="1800" b="0" dirty="0" err="1">
                <a:latin typeface="Verdana" panose="020B0604030504040204" pitchFamily="34" charset="0"/>
              </a:rPr>
              <a:t>nejvyššího</a:t>
            </a:r>
            <a:r>
              <a:rPr lang="en-GB" altLang="cs-CZ" sz="1800" b="0" dirty="0">
                <a:latin typeface="Verdana" panose="020B0604030504040204" pitchFamily="34" charset="0"/>
              </a:rPr>
              <a:t> </a:t>
            </a:r>
            <a:r>
              <a:rPr lang="en-GB" altLang="cs-CZ" sz="1800" b="0" dirty="0" err="1">
                <a:latin typeface="Verdana" panose="020B0604030504040204" pitchFamily="34" charset="0"/>
              </a:rPr>
              <a:t>stupně</a:t>
            </a:r>
            <a:r>
              <a:rPr lang="en-GB" altLang="cs-CZ" sz="1800" b="0" dirty="0">
                <a:latin typeface="Verdana" panose="020B0604030504040204" pitchFamily="34" charset="0"/>
              </a:rPr>
              <a:t> "</a:t>
            </a:r>
            <a:r>
              <a:rPr lang="en-GB" altLang="cs-CZ" sz="1800" b="0" dirty="0" err="1">
                <a:latin typeface="Verdana" panose="020B0604030504040204" pitchFamily="34" charset="0"/>
              </a:rPr>
              <a:t>cz</a:t>
            </a:r>
            <a:r>
              <a:rPr lang="en-GB" altLang="cs-CZ" sz="1800" b="0" dirty="0">
                <a:latin typeface="Verdana" panose="020B0604030504040204" pitchFamily="34" charset="0"/>
              </a:rPr>
              <a:t>" a </a:t>
            </a:r>
            <a:r>
              <a:rPr lang="en-GB" altLang="cs-CZ" sz="1800" b="0" dirty="0" err="1">
                <a:latin typeface="Verdana" panose="020B0604030504040204" pitchFamily="34" charset="0"/>
              </a:rPr>
              <a:t>umožnit</a:t>
            </a:r>
            <a:r>
              <a:rPr lang="en-GB" altLang="cs-CZ" sz="1800" b="0" dirty="0">
                <a:latin typeface="Verdana" panose="020B0604030504040204" pitchFamily="34" charset="0"/>
              </a:rPr>
              <a:t> mu </a:t>
            </a:r>
            <a:r>
              <a:rPr lang="en-GB" altLang="cs-CZ" sz="1800" b="0" dirty="0" err="1">
                <a:latin typeface="Verdana" panose="020B0604030504040204" pitchFamily="34" charset="0"/>
              </a:rPr>
              <a:t>řádné</a:t>
            </a:r>
            <a:r>
              <a:rPr lang="en-GB" altLang="cs-CZ" sz="1800" b="0" dirty="0">
                <a:latin typeface="Verdana" panose="020B0604030504040204" pitchFamily="34" charset="0"/>
              </a:rPr>
              <a:t> </a:t>
            </a:r>
            <a:r>
              <a:rPr lang="en-GB" altLang="cs-CZ" sz="1800" b="0" dirty="0" err="1">
                <a:latin typeface="Verdana" panose="020B0604030504040204" pitchFamily="34" charset="0"/>
              </a:rPr>
              <a:t>užívání</a:t>
            </a:r>
            <a:r>
              <a:rPr lang="en-GB" altLang="cs-CZ" sz="1800" b="0" dirty="0">
                <a:latin typeface="Verdana" panose="020B0604030504040204" pitchFamily="34" charset="0"/>
              </a:rPr>
              <a:t> </a:t>
            </a:r>
            <a:r>
              <a:rPr lang="en-GB" altLang="cs-CZ" sz="1800" b="0" dirty="0" err="1">
                <a:latin typeface="Verdana" panose="020B0604030504040204" pitchFamily="34" charset="0"/>
              </a:rPr>
              <a:t>domény</a:t>
            </a:r>
            <a:r>
              <a:rPr lang="en-GB" altLang="cs-CZ" sz="1800" b="0" dirty="0">
                <a:latin typeface="Verdana" panose="020B0604030504040204" pitchFamily="34" charset="0"/>
              </a:rPr>
              <a:t> s </a:t>
            </a:r>
            <a:r>
              <a:rPr lang="en-GB" altLang="cs-CZ" sz="1800" b="0" dirty="0" err="1">
                <a:latin typeface="Verdana" panose="020B0604030504040204" pitchFamily="34" charset="0"/>
              </a:rPr>
              <a:t>názvem</a:t>
            </a:r>
            <a:r>
              <a:rPr lang="en-GB" altLang="cs-CZ" sz="1800" b="0" dirty="0">
                <a:latin typeface="Verdana" panose="020B0604030504040204" pitchFamily="34" charset="0"/>
              </a:rPr>
              <a:t> xxx.cz a </a:t>
            </a:r>
            <a:r>
              <a:rPr lang="en-GB" altLang="cs-CZ" sz="1800" b="0" dirty="0" err="1">
                <a:latin typeface="Verdana" panose="020B0604030504040204" pitchFamily="34" charset="0"/>
              </a:rPr>
              <a:t>žalovaný</a:t>
            </a:r>
            <a:r>
              <a:rPr lang="en-GB" altLang="cs-CZ" sz="1800" b="0" dirty="0">
                <a:latin typeface="Verdana" panose="020B0604030504040204" pitchFamily="34" charset="0"/>
              </a:rPr>
              <a:t> č. 2 je </a:t>
            </a:r>
            <a:r>
              <a:rPr lang="en-GB" altLang="cs-CZ" sz="1800" b="0" dirty="0" err="1">
                <a:latin typeface="Verdana" panose="020B0604030504040204" pitchFamily="34" charset="0"/>
              </a:rPr>
              <a:t>povinen</a:t>
            </a:r>
            <a:r>
              <a:rPr lang="en-GB" altLang="cs-CZ" sz="1800" b="0" dirty="0">
                <a:latin typeface="Verdana" panose="020B0604030504040204" pitchFamily="34" charset="0"/>
              </a:rPr>
              <a:t> </a:t>
            </a:r>
            <a:r>
              <a:rPr lang="en-GB" altLang="cs-CZ" sz="1800" b="0" dirty="0" err="1">
                <a:latin typeface="Verdana" panose="020B0604030504040204" pitchFamily="34" charset="0"/>
              </a:rPr>
              <a:t>zdržet</a:t>
            </a:r>
            <a:r>
              <a:rPr lang="en-GB" altLang="cs-CZ" sz="1800" b="0" dirty="0">
                <a:latin typeface="Verdana" panose="020B0604030504040204" pitchFamily="34" charset="0"/>
              </a:rPr>
              <a:t> se </a:t>
            </a:r>
            <a:r>
              <a:rPr lang="en-GB" altLang="cs-CZ" sz="1800" b="0" dirty="0" err="1">
                <a:latin typeface="Verdana" panose="020B0604030504040204" pitchFamily="34" charset="0"/>
              </a:rPr>
              <a:t>užívání</a:t>
            </a:r>
            <a:r>
              <a:rPr lang="en-GB" altLang="cs-CZ" sz="1800" b="0" dirty="0">
                <a:latin typeface="Verdana" panose="020B0604030504040204" pitchFamily="34" charset="0"/>
              </a:rPr>
              <a:t> </a:t>
            </a:r>
            <a:r>
              <a:rPr lang="en-GB" altLang="cs-CZ" sz="1800" b="0" dirty="0" err="1">
                <a:latin typeface="Verdana" panose="020B0604030504040204" pitchFamily="34" charset="0"/>
              </a:rPr>
              <a:t>domény</a:t>
            </a:r>
            <a:r>
              <a:rPr lang="en-GB" altLang="cs-CZ" sz="1800" b="0" dirty="0">
                <a:latin typeface="Verdana" panose="020B0604030504040204" pitchFamily="34" charset="0"/>
              </a:rPr>
              <a:t> s </a:t>
            </a:r>
            <a:r>
              <a:rPr lang="en-GB" altLang="cs-CZ" sz="1800" b="0" dirty="0" err="1">
                <a:latin typeface="Verdana" panose="020B0604030504040204" pitchFamily="34" charset="0"/>
              </a:rPr>
              <a:t>názvem</a:t>
            </a:r>
            <a:r>
              <a:rPr lang="en-GB" altLang="cs-CZ" sz="1800" b="0" dirty="0">
                <a:latin typeface="Verdana" panose="020B0604030504040204" pitchFamily="34" charset="0"/>
              </a:rPr>
              <a:t> xxx.cz</a:t>
            </a:r>
          </a:p>
          <a:p>
            <a:pPr marL="518465" indent="-311079">
              <a:spcBef>
                <a:spcPts val="500"/>
              </a:spcBef>
              <a:buFont typeface="Wingdings" panose="05000000000000000000" pitchFamily="2" charset="2"/>
              <a:buChar char="§"/>
            </a:pPr>
            <a:endParaRPr lang="en-GB" altLang="cs-CZ" sz="1800" b="0" dirty="0">
              <a:latin typeface="Verdana" panose="020B0604030504040204" pitchFamily="34" charset="0"/>
            </a:endParaRPr>
          </a:p>
          <a:p>
            <a:pPr marL="518465" indent="-311079">
              <a:spcBef>
                <a:spcPts val="500"/>
              </a:spcBef>
              <a:buFont typeface="Wingdings" panose="05000000000000000000" pitchFamily="2" charset="2"/>
              <a:buChar char="§"/>
            </a:pPr>
            <a:r>
              <a:rPr lang="en-GB" altLang="cs-CZ" sz="1800" b="0" dirty="0" err="1">
                <a:latin typeface="Verdana" panose="020B0604030504040204" pitchFamily="34" charset="0"/>
              </a:rPr>
              <a:t>žaloba</a:t>
            </a:r>
            <a:r>
              <a:rPr lang="en-GB" altLang="cs-CZ" sz="1800" b="0" dirty="0">
                <a:latin typeface="Verdana" panose="020B0604030504040204" pitchFamily="34" charset="0"/>
              </a:rPr>
              <a:t> o </a:t>
            </a:r>
            <a:r>
              <a:rPr lang="en-GB" altLang="cs-CZ" sz="1800" b="0" dirty="0" err="1">
                <a:latin typeface="Verdana" panose="020B0604030504040204" pitchFamily="34" charset="0"/>
              </a:rPr>
              <a:t>zaplacení</a:t>
            </a:r>
            <a:r>
              <a:rPr lang="en-GB" altLang="cs-CZ" sz="1800" b="0" dirty="0">
                <a:latin typeface="Verdana" panose="020B0604030504040204" pitchFamily="34" charset="0"/>
              </a:rPr>
              <a:t> 100.000,- </a:t>
            </a:r>
            <a:r>
              <a:rPr lang="en-GB" altLang="cs-CZ" sz="1800" b="0" dirty="0" err="1">
                <a:latin typeface="Verdana" panose="020B0604030504040204" pitchFamily="34" charset="0"/>
              </a:rPr>
              <a:t>Kč</a:t>
            </a:r>
            <a:r>
              <a:rPr lang="en-GB" altLang="cs-CZ" sz="1800" b="0" dirty="0">
                <a:latin typeface="Verdana" panose="020B0604030504040204" pitchFamily="34" charset="0"/>
              </a:rPr>
              <a:t> </a:t>
            </a:r>
            <a:r>
              <a:rPr lang="en-GB" altLang="cs-CZ" sz="1800" b="0" dirty="0" err="1">
                <a:latin typeface="Verdana" panose="020B0604030504040204" pitchFamily="34" charset="0"/>
              </a:rPr>
              <a:t>žalovaným</a:t>
            </a:r>
            <a:r>
              <a:rPr lang="en-GB" altLang="cs-CZ" sz="1800" b="0" dirty="0">
                <a:latin typeface="Verdana" panose="020B0604030504040204" pitchFamily="34" charset="0"/>
              </a:rPr>
              <a:t> č. 1 se </a:t>
            </a:r>
            <a:r>
              <a:rPr lang="en-GB" altLang="cs-CZ" sz="1800" b="0" dirty="0" err="1">
                <a:latin typeface="Verdana" panose="020B0604030504040204" pitchFamily="34" charset="0"/>
              </a:rPr>
              <a:t>zamítá</a:t>
            </a:r>
            <a:r>
              <a:rPr lang="en-GB" altLang="cs-CZ" sz="1800" b="0" dirty="0">
                <a:latin typeface="Verdana" panose="020B0604030504040204" pitchFamily="34" charset="0"/>
              </a:rPr>
              <a:t>. </a:t>
            </a:r>
            <a:r>
              <a:rPr lang="en-GB" altLang="cs-CZ" sz="1800" b="0" dirty="0" err="1">
                <a:latin typeface="Verdana" panose="020B0604030504040204" pitchFamily="34" charset="0"/>
              </a:rPr>
              <a:t>Žalovaný</a:t>
            </a:r>
            <a:r>
              <a:rPr lang="en-GB" altLang="cs-CZ" sz="1800" b="0" dirty="0">
                <a:latin typeface="Verdana" panose="020B0604030504040204" pitchFamily="34" charset="0"/>
              </a:rPr>
              <a:t> č. 1 je </a:t>
            </a:r>
            <a:r>
              <a:rPr lang="en-GB" altLang="cs-CZ" sz="1800" b="0" dirty="0" err="1">
                <a:latin typeface="Verdana" panose="020B0604030504040204" pitchFamily="34" charset="0"/>
              </a:rPr>
              <a:t>povinen</a:t>
            </a:r>
            <a:r>
              <a:rPr lang="en-GB" altLang="cs-CZ" sz="1800" b="0" dirty="0">
                <a:latin typeface="Verdana" panose="020B0604030504040204" pitchFamily="34" charset="0"/>
              </a:rPr>
              <a:t> se </a:t>
            </a:r>
            <a:r>
              <a:rPr lang="en-GB" altLang="cs-CZ" sz="1800" b="0" dirty="0" err="1">
                <a:latin typeface="Verdana" panose="020B0604030504040204" pitchFamily="34" charset="0"/>
              </a:rPr>
              <a:t>zdržet</a:t>
            </a:r>
            <a:r>
              <a:rPr lang="en-GB" altLang="cs-CZ" sz="1800" b="0" dirty="0">
                <a:latin typeface="Verdana" panose="020B0604030504040204" pitchFamily="34" charset="0"/>
              </a:rPr>
              <a:t> </a:t>
            </a:r>
            <a:r>
              <a:rPr lang="en-GB" altLang="cs-CZ" sz="1800" b="0" dirty="0" err="1">
                <a:latin typeface="Verdana" panose="020B0604030504040204" pitchFamily="34" charset="0"/>
              </a:rPr>
              <a:t>jakékoli</a:t>
            </a:r>
            <a:r>
              <a:rPr lang="en-GB" altLang="cs-CZ" sz="1800" b="0" dirty="0">
                <a:latin typeface="Verdana" panose="020B0604030504040204" pitchFamily="34" charset="0"/>
              </a:rPr>
              <a:t> </a:t>
            </a:r>
            <a:r>
              <a:rPr lang="en-GB" altLang="cs-CZ" sz="1800" b="0" dirty="0" err="1">
                <a:latin typeface="Verdana" panose="020B0604030504040204" pitchFamily="34" charset="0"/>
              </a:rPr>
              <a:t>dispozice</a:t>
            </a:r>
            <a:r>
              <a:rPr lang="en-GB" altLang="cs-CZ" sz="1800" b="0" dirty="0">
                <a:latin typeface="Verdana" panose="020B0604030504040204" pitchFamily="34" charset="0"/>
              </a:rPr>
              <a:t> s </a:t>
            </a:r>
            <a:r>
              <a:rPr lang="en-GB" altLang="cs-CZ" sz="1800" b="0" dirty="0" err="1">
                <a:latin typeface="Verdana" panose="020B0604030504040204" pitchFamily="34" charset="0"/>
              </a:rPr>
              <a:t>doménou</a:t>
            </a:r>
            <a:r>
              <a:rPr lang="en-GB" altLang="cs-CZ" sz="1800" b="0" dirty="0">
                <a:latin typeface="Verdana" panose="020B0604030504040204" pitchFamily="34" charset="0"/>
              </a:rPr>
              <a:t> </a:t>
            </a:r>
            <a:r>
              <a:rPr lang="en-GB" altLang="cs-CZ" sz="1800" b="0" dirty="0" err="1">
                <a:latin typeface="Verdana" panose="020B0604030504040204" pitchFamily="34" charset="0"/>
              </a:rPr>
              <a:t>druhého</a:t>
            </a:r>
            <a:r>
              <a:rPr lang="en-GB" altLang="cs-CZ" sz="1800" b="0" dirty="0">
                <a:latin typeface="Verdana" panose="020B0604030504040204" pitchFamily="34" charset="0"/>
              </a:rPr>
              <a:t> </a:t>
            </a:r>
            <a:r>
              <a:rPr lang="en-GB" altLang="cs-CZ" sz="1800" b="0" dirty="0" err="1">
                <a:latin typeface="Verdana" panose="020B0604030504040204" pitchFamily="34" charset="0"/>
              </a:rPr>
              <a:t>stupně</a:t>
            </a:r>
            <a:r>
              <a:rPr lang="en-GB" altLang="cs-CZ" sz="1800" b="0" dirty="0">
                <a:latin typeface="Verdana" panose="020B0604030504040204" pitchFamily="34" charset="0"/>
              </a:rPr>
              <a:t> xxx.cz </a:t>
            </a:r>
            <a:r>
              <a:rPr lang="en-GB" altLang="cs-CZ" sz="1800" b="0" dirty="0" err="1">
                <a:latin typeface="Verdana" panose="020B0604030504040204" pitchFamily="34" charset="0"/>
              </a:rPr>
              <a:t>registrovanou</a:t>
            </a:r>
            <a:r>
              <a:rPr lang="en-GB" altLang="cs-CZ" sz="1800" b="0" dirty="0">
                <a:latin typeface="Verdana" panose="020B0604030504040204" pitchFamily="34" charset="0"/>
              </a:rPr>
              <a:t> pod </a:t>
            </a:r>
            <a:r>
              <a:rPr lang="en-GB" altLang="cs-CZ" sz="1800" b="0" dirty="0" err="1">
                <a:latin typeface="Verdana" panose="020B0604030504040204" pitchFamily="34" charset="0"/>
              </a:rPr>
              <a:t>doménou</a:t>
            </a:r>
            <a:r>
              <a:rPr lang="en-GB" altLang="cs-CZ" sz="1800" b="0" dirty="0">
                <a:latin typeface="Verdana" panose="020B0604030504040204" pitchFamily="34" charset="0"/>
              </a:rPr>
              <a:t> </a:t>
            </a:r>
            <a:r>
              <a:rPr lang="en-GB" altLang="cs-CZ" sz="1800" b="0" dirty="0" err="1">
                <a:latin typeface="Verdana" panose="020B0604030504040204" pitchFamily="34" charset="0"/>
              </a:rPr>
              <a:t>nejvyššího</a:t>
            </a:r>
            <a:r>
              <a:rPr lang="en-GB" altLang="cs-CZ" sz="1800" b="0" dirty="0">
                <a:latin typeface="Verdana" panose="020B0604030504040204" pitchFamily="34" charset="0"/>
              </a:rPr>
              <a:t> </a:t>
            </a:r>
            <a:r>
              <a:rPr lang="en-GB" altLang="cs-CZ" sz="1800" b="0" dirty="0" err="1">
                <a:latin typeface="Verdana" panose="020B0604030504040204" pitchFamily="34" charset="0"/>
              </a:rPr>
              <a:t>stupně</a:t>
            </a:r>
            <a:r>
              <a:rPr lang="en-GB" altLang="cs-CZ" sz="1800" b="0" dirty="0">
                <a:latin typeface="Verdana" panose="020B0604030504040204" pitchFamily="34" charset="0"/>
              </a:rPr>
              <a:t> "</a:t>
            </a:r>
            <a:r>
              <a:rPr lang="en-GB" altLang="cs-CZ" sz="1800" b="0" dirty="0" err="1">
                <a:latin typeface="Verdana" panose="020B0604030504040204" pitchFamily="34" charset="0"/>
              </a:rPr>
              <a:t>cz</a:t>
            </a:r>
            <a:r>
              <a:rPr lang="en-GB" altLang="cs-CZ" sz="1800" b="0" dirty="0">
                <a:latin typeface="Verdana" panose="020B0604030504040204" pitchFamily="34" charset="0"/>
              </a:rPr>
              <a:t>" a CZ.NIC je </a:t>
            </a:r>
            <a:r>
              <a:rPr lang="en-GB" altLang="cs-CZ" sz="1800" b="0" dirty="0" err="1">
                <a:latin typeface="Verdana" panose="020B0604030504040204" pitchFamily="34" charset="0"/>
              </a:rPr>
              <a:t>povinen</a:t>
            </a:r>
            <a:r>
              <a:rPr lang="en-GB" altLang="cs-CZ" sz="1800" b="0" dirty="0">
                <a:latin typeface="Verdana" panose="020B0604030504040204" pitchFamily="34" charset="0"/>
              </a:rPr>
              <a:t> do </a:t>
            </a:r>
            <a:r>
              <a:rPr lang="en-GB" altLang="cs-CZ" sz="1800" b="0" dirty="0" err="1">
                <a:latin typeface="Verdana" panose="020B0604030504040204" pitchFamily="34" charset="0"/>
              </a:rPr>
              <a:t>tří</a:t>
            </a:r>
            <a:r>
              <a:rPr lang="en-GB" altLang="cs-CZ" sz="1800" b="0" dirty="0">
                <a:latin typeface="Verdana" panose="020B0604030504040204" pitchFamily="34" charset="0"/>
              </a:rPr>
              <a:t> </a:t>
            </a:r>
            <a:r>
              <a:rPr lang="en-GB" altLang="cs-CZ" sz="1800" b="0" dirty="0" err="1">
                <a:latin typeface="Verdana" panose="020B0604030504040204" pitchFamily="34" charset="0"/>
              </a:rPr>
              <a:t>dnů</a:t>
            </a:r>
            <a:r>
              <a:rPr lang="en-GB" altLang="cs-CZ" sz="1800" b="0" dirty="0">
                <a:latin typeface="Verdana" panose="020B0604030504040204" pitchFamily="34" charset="0"/>
              </a:rPr>
              <a:t> od </a:t>
            </a:r>
            <a:r>
              <a:rPr lang="en-GB" altLang="cs-CZ" sz="1800" b="0" dirty="0" err="1">
                <a:latin typeface="Verdana" panose="020B0604030504040204" pitchFamily="34" charset="0"/>
              </a:rPr>
              <a:t>právní</a:t>
            </a:r>
            <a:r>
              <a:rPr lang="en-GB" altLang="cs-CZ" sz="1800" b="0" dirty="0">
                <a:latin typeface="Verdana" panose="020B0604030504040204" pitchFamily="34" charset="0"/>
              </a:rPr>
              <a:t> </a:t>
            </a:r>
            <a:r>
              <a:rPr lang="en-GB" altLang="cs-CZ" sz="1800" b="0" dirty="0" err="1">
                <a:latin typeface="Verdana" panose="020B0604030504040204" pitchFamily="34" charset="0"/>
              </a:rPr>
              <a:t>moci</a:t>
            </a:r>
            <a:r>
              <a:rPr lang="en-GB" altLang="cs-CZ" sz="1800" b="0" dirty="0">
                <a:latin typeface="Verdana" panose="020B0604030504040204" pitchFamily="34" charset="0"/>
              </a:rPr>
              <a:t> </a:t>
            </a:r>
            <a:r>
              <a:rPr lang="en-GB" altLang="cs-CZ" sz="1800" b="0" dirty="0" err="1">
                <a:latin typeface="Verdana" panose="020B0604030504040204" pitchFamily="34" charset="0"/>
              </a:rPr>
              <a:t>rozsudku</a:t>
            </a:r>
            <a:r>
              <a:rPr lang="en-GB" altLang="cs-CZ" sz="1800" b="0" dirty="0">
                <a:latin typeface="Verdana" panose="020B0604030504040204" pitchFamily="34" charset="0"/>
              </a:rPr>
              <a:t> </a:t>
            </a:r>
            <a:r>
              <a:rPr lang="en-GB" altLang="cs-CZ" sz="1800" b="0" dirty="0" err="1">
                <a:latin typeface="Verdana" panose="020B0604030504040204" pitchFamily="34" charset="0"/>
              </a:rPr>
              <a:t>provést</a:t>
            </a:r>
            <a:r>
              <a:rPr lang="en-GB" altLang="cs-CZ" sz="1800" b="0" dirty="0">
                <a:latin typeface="Verdana" panose="020B0604030504040204" pitchFamily="34" charset="0"/>
              </a:rPr>
              <a:t> </a:t>
            </a:r>
            <a:r>
              <a:rPr lang="en-GB" altLang="cs-CZ" sz="1800" b="0" dirty="0" err="1">
                <a:latin typeface="Verdana" panose="020B0604030504040204" pitchFamily="34" charset="0"/>
              </a:rPr>
              <a:t>změnu</a:t>
            </a:r>
            <a:r>
              <a:rPr lang="en-GB" altLang="cs-CZ" sz="1800" b="0" dirty="0">
                <a:latin typeface="Verdana" panose="020B0604030504040204" pitchFamily="34" charset="0"/>
              </a:rPr>
              <a:t> </a:t>
            </a:r>
            <a:r>
              <a:rPr lang="en-GB" altLang="cs-CZ" sz="1800" b="0" dirty="0" err="1">
                <a:latin typeface="Verdana" panose="020B0604030504040204" pitchFamily="34" charset="0"/>
              </a:rPr>
              <a:t>registrace</a:t>
            </a:r>
            <a:r>
              <a:rPr lang="en-GB" altLang="cs-CZ" sz="1800" b="0" dirty="0">
                <a:latin typeface="Verdana" panose="020B0604030504040204" pitchFamily="34" charset="0"/>
              </a:rPr>
              <a:t> </a:t>
            </a:r>
            <a:r>
              <a:rPr lang="en-GB" altLang="cs-CZ" sz="1800" b="0" dirty="0" err="1">
                <a:latin typeface="Verdana" panose="020B0604030504040204" pitchFamily="34" charset="0"/>
              </a:rPr>
              <a:t>subjektu</a:t>
            </a:r>
            <a:r>
              <a:rPr lang="en-GB" altLang="cs-CZ" sz="1800" b="0" dirty="0">
                <a:latin typeface="Verdana" panose="020B0604030504040204" pitchFamily="34" charset="0"/>
              </a:rPr>
              <a:t> </a:t>
            </a:r>
            <a:r>
              <a:rPr lang="en-GB" altLang="cs-CZ" sz="1800" b="0" dirty="0" err="1">
                <a:latin typeface="Verdana" panose="020B0604030504040204" pitchFamily="34" charset="0"/>
              </a:rPr>
              <a:t>držitele</a:t>
            </a:r>
            <a:r>
              <a:rPr lang="en-GB" altLang="cs-CZ" sz="1800" b="0" dirty="0">
                <a:latin typeface="Verdana" panose="020B0604030504040204" pitchFamily="34" charset="0"/>
              </a:rPr>
              <a:t> </a:t>
            </a:r>
            <a:r>
              <a:rPr lang="en-GB" altLang="cs-CZ" sz="1800" b="0" dirty="0" err="1">
                <a:latin typeface="Verdana" panose="020B0604030504040204" pitchFamily="34" charset="0"/>
              </a:rPr>
              <a:t>internetové</a:t>
            </a:r>
            <a:r>
              <a:rPr lang="en-GB" altLang="cs-CZ" sz="1800" b="0" dirty="0">
                <a:latin typeface="Verdana" panose="020B0604030504040204" pitchFamily="34" charset="0"/>
              </a:rPr>
              <a:t> </a:t>
            </a:r>
            <a:r>
              <a:rPr lang="en-GB" altLang="cs-CZ" sz="1800" b="0" dirty="0" err="1">
                <a:latin typeface="Verdana" panose="020B0604030504040204" pitchFamily="34" charset="0"/>
              </a:rPr>
              <a:t>domény</a:t>
            </a:r>
            <a:r>
              <a:rPr lang="en-GB" altLang="cs-CZ" sz="1800" b="0" dirty="0">
                <a:latin typeface="Verdana" panose="020B0604030504040204" pitchFamily="34" charset="0"/>
              </a:rPr>
              <a:t> </a:t>
            </a:r>
            <a:r>
              <a:rPr lang="en-GB" altLang="cs-CZ" sz="1800" b="0" dirty="0" err="1">
                <a:latin typeface="Verdana" panose="020B0604030504040204" pitchFamily="34" charset="0"/>
              </a:rPr>
              <a:t>druhého</a:t>
            </a:r>
            <a:r>
              <a:rPr lang="en-GB" altLang="cs-CZ" sz="1800" b="0" dirty="0">
                <a:latin typeface="Verdana" panose="020B0604030504040204" pitchFamily="34" charset="0"/>
              </a:rPr>
              <a:t> </a:t>
            </a:r>
            <a:r>
              <a:rPr lang="en-GB" altLang="cs-CZ" sz="1800" b="0" dirty="0" err="1">
                <a:latin typeface="Verdana" panose="020B0604030504040204" pitchFamily="34" charset="0"/>
              </a:rPr>
              <a:t>stupně</a:t>
            </a:r>
            <a:r>
              <a:rPr lang="en-GB" altLang="cs-CZ" sz="1800" b="0" dirty="0">
                <a:latin typeface="Verdana" panose="020B0604030504040204" pitchFamily="34" charset="0"/>
              </a:rPr>
              <a:t> xxx.cz pod </a:t>
            </a:r>
            <a:r>
              <a:rPr lang="en-GB" altLang="cs-CZ" sz="1800" b="0" dirty="0" err="1">
                <a:latin typeface="Verdana" panose="020B0604030504040204" pitchFamily="34" charset="0"/>
              </a:rPr>
              <a:t>doménou</a:t>
            </a:r>
            <a:r>
              <a:rPr lang="en-GB" altLang="cs-CZ" sz="1800" b="0" dirty="0">
                <a:latin typeface="Verdana" panose="020B0604030504040204" pitchFamily="34" charset="0"/>
              </a:rPr>
              <a:t> </a:t>
            </a:r>
            <a:r>
              <a:rPr lang="en-GB" altLang="cs-CZ" sz="1800" b="0" dirty="0" err="1">
                <a:latin typeface="Verdana" panose="020B0604030504040204" pitchFamily="34" charset="0"/>
              </a:rPr>
              <a:t>nejvyššího</a:t>
            </a:r>
            <a:r>
              <a:rPr lang="en-GB" altLang="cs-CZ" sz="1800" b="0" dirty="0">
                <a:latin typeface="Verdana" panose="020B0604030504040204" pitchFamily="34" charset="0"/>
              </a:rPr>
              <a:t> </a:t>
            </a:r>
            <a:r>
              <a:rPr lang="en-GB" altLang="cs-CZ" sz="1800" b="0" dirty="0" err="1">
                <a:latin typeface="Verdana" panose="020B0604030504040204" pitchFamily="34" charset="0"/>
              </a:rPr>
              <a:t>stupně</a:t>
            </a:r>
            <a:r>
              <a:rPr lang="en-GB" altLang="cs-CZ" sz="1800" b="0" dirty="0">
                <a:latin typeface="Verdana" panose="020B0604030504040204" pitchFamily="34" charset="0"/>
              </a:rPr>
              <a:t> "</a:t>
            </a:r>
            <a:r>
              <a:rPr lang="en-GB" altLang="cs-CZ" sz="1800" b="0" dirty="0" err="1">
                <a:latin typeface="Verdana" panose="020B0604030504040204" pitchFamily="34" charset="0"/>
              </a:rPr>
              <a:t>cz</a:t>
            </a:r>
            <a:r>
              <a:rPr lang="en-GB" altLang="cs-CZ" sz="1800" b="0" dirty="0">
                <a:latin typeface="Verdana" panose="020B0604030504040204" pitchFamily="34" charset="0"/>
              </a:rPr>
              <a:t>" </a:t>
            </a:r>
            <a:r>
              <a:rPr lang="en-GB" altLang="cs-CZ" sz="1800" b="0" dirty="0" err="1">
                <a:latin typeface="Verdana" panose="020B0604030504040204" pitchFamily="34" charset="0"/>
              </a:rPr>
              <a:t>tak</a:t>
            </a:r>
            <a:r>
              <a:rPr lang="en-GB" altLang="cs-CZ" sz="1800" b="0" dirty="0">
                <a:latin typeface="Verdana" panose="020B0604030504040204" pitchFamily="34" charset="0"/>
              </a:rPr>
              <a:t>, aby </a:t>
            </a:r>
            <a:r>
              <a:rPr lang="en-GB" altLang="cs-CZ" sz="1800" b="0" dirty="0" err="1">
                <a:latin typeface="Verdana" panose="020B0604030504040204" pitchFamily="34" charset="0"/>
              </a:rPr>
              <a:t>jako</a:t>
            </a:r>
            <a:r>
              <a:rPr lang="en-GB" altLang="cs-CZ" sz="1800" b="0" dirty="0">
                <a:latin typeface="Verdana" panose="020B0604030504040204" pitchFamily="34" charset="0"/>
              </a:rPr>
              <a:t> </a:t>
            </a:r>
            <a:r>
              <a:rPr lang="en-GB" altLang="cs-CZ" sz="1800" b="0" dirty="0" err="1">
                <a:latin typeface="Verdana" panose="020B0604030504040204" pitchFamily="34" charset="0"/>
              </a:rPr>
              <a:t>držitel</a:t>
            </a:r>
            <a:r>
              <a:rPr lang="en-GB" altLang="cs-CZ" sz="1800" b="0" dirty="0">
                <a:latin typeface="Verdana" panose="020B0604030504040204" pitchFamily="34" charset="0"/>
              </a:rPr>
              <a:t> </a:t>
            </a:r>
            <a:r>
              <a:rPr lang="en-GB" altLang="cs-CZ" sz="1800" b="0" dirty="0" err="1">
                <a:latin typeface="Verdana" panose="020B0604030504040204" pitchFamily="34" charset="0"/>
              </a:rPr>
              <a:t>domény</a:t>
            </a:r>
            <a:r>
              <a:rPr lang="en-GB" altLang="cs-CZ" sz="1800" b="0" dirty="0">
                <a:latin typeface="Verdana" panose="020B0604030504040204" pitchFamily="34" charset="0"/>
              </a:rPr>
              <a:t> xxx.cz </a:t>
            </a:r>
            <a:r>
              <a:rPr lang="en-GB" altLang="cs-CZ" sz="1800" b="0" dirty="0" err="1">
                <a:latin typeface="Verdana" panose="020B0604030504040204" pitchFamily="34" charset="0"/>
              </a:rPr>
              <a:t>byl</a:t>
            </a:r>
            <a:r>
              <a:rPr lang="en-GB" altLang="cs-CZ" sz="1800" b="0" dirty="0">
                <a:latin typeface="Verdana" panose="020B0604030504040204" pitchFamily="34" charset="0"/>
              </a:rPr>
              <a:t> </a:t>
            </a:r>
            <a:r>
              <a:rPr lang="en-GB" altLang="cs-CZ" sz="1800" b="0" dirty="0" err="1">
                <a:latin typeface="Verdana" panose="020B0604030504040204" pitchFamily="34" charset="0"/>
              </a:rPr>
              <a:t>zapsán</a:t>
            </a:r>
            <a:r>
              <a:rPr lang="en-GB" altLang="cs-CZ" sz="1800" b="0" dirty="0">
                <a:latin typeface="Verdana" panose="020B0604030504040204" pitchFamily="34" charset="0"/>
              </a:rPr>
              <a:t> </a:t>
            </a:r>
            <a:r>
              <a:rPr lang="en-GB" altLang="cs-CZ" sz="1800" b="0" dirty="0" err="1">
                <a:latin typeface="Verdana" panose="020B0604030504040204" pitchFamily="34" charset="0"/>
              </a:rPr>
              <a:t>namísto</a:t>
            </a:r>
            <a:r>
              <a:rPr lang="en-GB" altLang="cs-CZ" sz="1800" b="0" dirty="0">
                <a:latin typeface="Verdana" panose="020B0604030504040204" pitchFamily="34" charset="0"/>
              </a:rPr>
              <a:t> </a:t>
            </a:r>
            <a:r>
              <a:rPr lang="en-GB" altLang="cs-CZ" sz="1800" b="0" dirty="0" err="1">
                <a:latin typeface="Verdana" panose="020B0604030504040204" pitchFamily="34" charset="0"/>
              </a:rPr>
              <a:t>žalovaného</a:t>
            </a:r>
            <a:r>
              <a:rPr lang="en-GB" altLang="cs-CZ" sz="1800" b="0" dirty="0">
                <a:latin typeface="Verdana" panose="020B0604030504040204" pitchFamily="34" charset="0"/>
              </a:rPr>
              <a:t> č. 1 </a:t>
            </a:r>
            <a:r>
              <a:rPr lang="en-GB" altLang="cs-CZ" sz="1800" b="0" dirty="0" err="1">
                <a:latin typeface="Verdana" panose="020B0604030504040204" pitchFamily="34" charset="0"/>
              </a:rPr>
              <a:t>žalobce</a:t>
            </a:r>
            <a:r>
              <a:rPr lang="en-GB" altLang="cs-CZ" sz="1800" b="0" dirty="0">
                <a:latin typeface="Verdana" panose="020B0604030504040204" pitchFamily="34" charset="0"/>
              </a:rPr>
              <a:t>.</a:t>
            </a:r>
          </a:p>
        </p:txBody>
      </p:sp>
      <p:sp>
        <p:nvSpPr>
          <p:cNvPr id="2" name="Nadpis 1"/>
          <p:cNvSpPr>
            <a:spLocks noGrp="1"/>
          </p:cNvSpPr>
          <p:nvPr>
            <p:ph type="title"/>
          </p:nvPr>
        </p:nvSpPr>
        <p:spPr>
          <a:xfrm>
            <a:off x="1664749" y="266411"/>
            <a:ext cx="8244506" cy="1206500"/>
          </a:xfrm>
        </p:spPr>
        <p:txBody>
          <a:bodyPr/>
          <a:lstStyle/>
          <a:p>
            <a:r>
              <a:rPr lang="cs-CZ" altLang="cs-CZ" sz="2903" dirty="0">
                <a:latin typeface="Century Gothic" panose="020B0502020202020204" pitchFamily="34" charset="0"/>
              </a:rPr>
              <a:t>Pravomocná rozhodnutí ve věci</a:t>
            </a:r>
            <a:endParaRPr lang="cs-CZ" dirty="0"/>
          </a:p>
        </p:txBody>
      </p:sp>
    </p:spTree>
    <p:extLst>
      <p:ext uri="{BB962C8B-B14F-4D97-AF65-F5344CB8AC3E}">
        <p14:creationId xmlns:p14="http://schemas.microsoft.com/office/powerpoint/2010/main" val="3738165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5"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569494F0-E7EE-4299-A0FD-66A18FD79951}" type="datetime1">
              <a:rPr lang="cs-CZ" altLang="cs-CZ" sz="1400"/>
              <a:pPr>
                <a:spcBef>
                  <a:spcPct val="0"/>
                </a:spcBef>
                <a:buClrTx/>
                <a:buSzTx/>
                <a:buFontTx/>
                <a:buNone/>
              </a:pPr>
              <a:t>27.11.2025</a:t>
            </a:fld>
            <a:endParaRPr lang="cs-CZ" altLang="cs-CZ" sz="1400"/>
          </a:p>
        </p:txBody>
      </p:sp>
      <p:sp>
        <p:nvSpPr>
          <p:cNvPr id="41986"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7B89264-3323-4A51-8330-FDC43314FF2C}" type="slidenum">
              <a:rPr lang="cs-CZ" altLang="cs-CZ" sz="1400"/>
              <a:pPr>
                <a:spcBef>
                  <a:spcPct val="0"/>
                </a:spcBef>
                <a:buClrTx/>
                <a:buSzTx/>
                <a:buFontTx/>
                <a:buNone/>
              </a:pPr>
              <a:t>35</a:t>
            </a:fld>
            <a:endParaRPr lang="cs-CZ" altLang="cs-CZ" sz="1400"/>
          </a:p>
        </p:txBody>
      </p:sp>
      <p:sp>
        <p:nvSpPr>
          <p:cNvPr id="41987" name="Rectangle 2"/>
          <p:cNvSpPr>
            <a:spLocks noGrp="1" noChangeArrowheads="1"/>
          </p:cNvSpPr>
          <p:nvPr>
            <p:ph type="body" sz="half" idx="2"/>
          </p:nvPr>
        </p:nvSpPr>
        <p:spPr>
          <a:xfrm>
            <a:off x="1445112" y="849387"/>
            <a:ext cx="8265989" cy="5257800"/>
          </a:xfrm>
        </p:spPr>
        <p:txBody>
          <a:bodyPr/>
          <a:lstStyle/>
          <a:p>
            <a:pPr>
              <a:spcBef>
                <a:spcPts val="500"/>
              </a:spcBef>
            </a:pPr>
            <a:endParaRPr lang="en-GB" altLang="cs-CZ" sz="2400" b="0" dirty="0">
              <a:latin typeface="Verdana" panose="020B0604030504040204" pitchFamily="34" charset="0"/>
            </a:endParaRPr>
          </a:p>
          <a:p>
            <a:pPr>
              <a:spcBef>
                <a:spcPts val="500"/>
              </a:spcBef>
            </a:pPr>
            <a:r>
              <a:rPr lang="en-GB" altLang="cs-CZ" sz="2400" b="0" dirty="0" err="1">
                <a:latin typeface="Verdana" panose="020B0604030504040204" pitchFamily="34" charset="0"/>
              </a:rPr>
              <a:t>Požadavky</a:t>
            </a:r>
            <a:r>
              <a:rPr lang="en-GB" altLang="cs-CZ" sz="2400" b="0" dirty="0">
                <a:latin typeface="Verdana" panose="020B0604030504040204" pitchFamily="34" charset="0"/>
              </a:rPr>
              <a:t> </a:t>
            </a:r>
            <a:r>
              <a:rPr lang="en-GB" altLang="cs-CZ" sz="2400" b="0" dirty="0" err="1">
                <a:latin typeface="Verdana" panose="020B0604030504040204" pitchFamily="34" charset="0"/>
              </a:rPr>
              <a:t>mezi</a:t>
            </a:r>
            <a:r>
              <a:rPr lang="en-GB" altLang="cs-CZ" sz="2400" b="0" dirty="0">
                <a:latin typeface="Verdana" panose="020B0604030504040204" pitchFamily="34" charset="0"/>
              </a:rPr>
              <a:t> 100.000 </a:t>
            </a:r>
            <a:r>
              <a:rPr lang="en-GB" altLang="cs-CZ" sz="2400" b="0" dirty="0" err="1">
                <a:latin typeface="Verdana" panose="020B0604030504040204" pitchFamily="34" charset="0"/>
              </a:rPr>
              <a:t>Kč</a:t>
            </a:r>
            <a:r>
              <a:rPr lang="en-GB" altLang="cs-CZ" sz="2400" b="0" dirty="0">
                <a:latin typeface="Verdana" panose="020B0604030504040204" pitchFamily="34" charset="0"/>
              </a:rPr>
              <a:t> </a:t>
            </a:r>
            <a:r>
              <a:rPr lang="en-GB" altLang="cs-CZ" sz="2400" b="0" dirty="0" err="1">
                <a:latin typeface="Verdana" panose="020B0604030504040204" pitchFamily="34" charset="0"/>
              </a:rPr>
              <a:t>až</a:t>
            </a:r>
            <a:r>
              <a:rPr lang="en-GB" altLang="cs-CZ" sz="2400" b="0" dirty="0">
                <a:latin typeface="Verdana" panose="020B0604030504040204" pitchFamily="34" charset="0"/>
              </a:rPr>
              <a:t> 1.000.000 </a:t>
            </a:r>
            <a:r>
              <a:rPr lang="en-GB" altLang="cs-CZ" sz="2400" b="0" dirty="0" err="1">
                <a:latin typeface="Verdana" panose="020B0604030504040204" pitchFamily="34" charset="0"/>
              </a:rPr>
              <a:t>Kč</a:t>
            </a:r>
            <a:endParaRPr lang="en-GB" altLang="cs-CZ" sz="2400" b="0" dirty="0">
              <a:latin typeface="Verdana" panose="020B0604030504040204" pitchFamily="34" charset="0"/>
            </a:endParaRPr>
          </a:p>
          <a:p>
            <a:pPr>
              <a:spcBef>
                <a:spcPts val="500"/>
              </a:spcBef>
            </a:pPr>
            <a:endParaRPr lang="en-GB" altLang="cs-CZ" sz="2400" b="0" dirty="0">
              <a:latin typeface="Verdana" panose="020B0604030504040204" pitchFamily="34" charset="0"/>
            </a:endParaRPr>
          </a:p>
          <a:p>
            <a:pPr>
              <a:spcBef>
                <a:spcPts val="500"/>
              </a:spcBef>
            </a:pPr>
            <a:r>
              <a:rPr lang="en-GB" altLang="cs-CZ" sz="2400" b="0" dirty="0" err="1">
                <a:latin typeface="Verdana" panose="020B0604030504040204" pitchFamily="34" charset="0"/>
              </a:rPr>
              <a:t>Přiměřené</a:t>
            </a:r>
            <a:r>
              <a:rPr lang="en-GB" altLang="cs-CZ" sz="2400" b="0" dirty="0">
                <a:latin typeface="Verdana" panose="020B0604030504040204" pitchFamily="34" charset="0"/>
              </a:rPr>
              <a:t> </a:t>
            </a:r>
            <a:r>
              <a:rPr lang="en-GB" altLang="cs-CZ" sz="2400" b="0" dirty="0" err="1">
                <a:latin typeface="Verdana" panose="020B0604030504040204" pitchFamily="34" charset="0"/>
              </a:rPr>
              <a:t>zadostiučinění</a:t>
            </a:r>
            <a:r>
              <a:rPr lang="en-GB" altLang="cs-CZ" sz="2400" b="0" dirty="0">
                <a:latin typeface="Verdana" panose="020B0604030504040204" pitchFamily="34" charset="0"/>
              </a:rPr>
              <a:t> v </a:t>
            </a:r>
            <a:r>
              <a:rPr lang="en-GB" altLang="cs-CZ" sz="2400" b="0" dirty="0" err="1">
                <a:latin typeface="Verdana" panose="020B0604030504040204" pitchFamily="34" charset="0"/>
              </a:rPr>
              <a:t>penězích</a:t>
            </a:r>
            <a:r>
              <a:rPr lang="en-GB" altLang="cs-CZ" sz="2400" b="0" dirty="0">
                <a:latin typeface="Verdana" panose="020B0604030504040204" pitchFamily="34" charset="0"/>
              </a:rPr>
              <a:t> </a:t>
            </a:r>
            <a:r>
              <a:rPr lang="en-GB" altLang="cs-CZ" sz="2400" b="0" dirty="0" err="1">
                <a:latin typeface="Verdana" panose="020B0604030504040204" pitchFamily="34" charset="0"/>
              </a:rPr>
              <a:t>zatím</a:t>
            </a:r>
            <a:r>
              <a:rPr lang="en-GB" altLang="cs-CZ" sz="2400" b="0" dirty="0">
                <a:latin typeface="Verdana" panose="020B0604030504040204" pitchFamily="34" charset="0"/>
              </a:rPr>
              <a:t> </a:t>
            </a:r>
            <a:r>
              <a:rPr lang="en-GB" altLang="cs-CZ" sz="2400" b="0" dirty="0" err="1">
                <a:latin typeface="Verdana" panose="020B0604030504040204" pitchFamily="34" charset="0"/>
              </a:rPr>
              <a:t>nepřiznáno</a:t>
            </a:r>
            <a:endParaRPr lang="en-GB" altLang="cs-CZ" sz="2400" b="0" dirty="0">
              <a:latin typeface="Verdana" panose="020B0604030504040204" pitchFamily="34" charset="0"/>
            </a:endParaRPr>
          </a:p>
          <a:p>
            <a:pPr>
              <a:spcBef>
                <a:spcPts val="500"/>
              </a:spcBef>
            </a:pPr>
            <a:endParaRPr lang="en-GB" altLang="cs-CZ" sz="2400" b="0" dirty="0">
              <a:latin typeface="Verdana" panose="020B0604030504040204" pitchFamily="34" charset="0"/>
            </a:endParaRPr>
          </a:p>
          <a:p>
            <a:pPr>
              <a:spcBef>
                <a:spcPts val="500"/>
              </a:spcBef>
            </a:pPr>
            <a:r>
              <a:rPr lang="en-GB" altLang="cs-CZ" sz="2400" b="0" dirty="0" err="1">
                <a:latin typeface="Verdana" panose="020B0604030504040204" pitchFamily="34" charset="0"/>
              </a:rPr>
              <a:t>Často</a:t>
            </a:r>
            <a:r>
              <a:rPr lang="en-GB" altLang="cs-CZ" sz="2400" b="0" dirty="0">
                <a:latin typeface="Verdana" panose="020B0604030504040204" pitchFamily="34" charset="0"/>
              </a:rPr>
              <a:t> </a:t>
            </a:r>
            <a:r>
              <a:rPr lang="en-GB" altLang="cs-CZ" sz="2400" b="0" dirty="0" err="1">
                <a:latin typeface="Verdana" panose="020B0604030504040204" pitchFamily="34" charset="0"/>
              </a:rPr>
              <a:t>slabé</a:t>
            </a:r>
            <a:r>
              <a:rPr lang="en-GB" altLang="cs-CZ" sz="2400" b="0" dirty="0">
                <a:latin typeface="Verdana" panose="020B0604030504040204" pitchFamily="34" charset="0"/>
              </a:rPr>
              <a:t> </a:t>
            </a:r>
            <a:r>
              <a:rPr lang="en-GB" altLang="cs-CZ" sz="2400" b="0" dirty="0" err="1">
                <a:latin typeface="Verdana" panose="020B0604030504040204" pitchFamily="34" charset="0"/>
              </a:rPr>
              <a:t>nebo</a:t>
            </a:r>
            <a:r>
              <a:rPr lang="en-GB" altLang="cs-CZ" sz="2400" b="0" dirty="0">
                <a:latin typeface="Verdana" panose="020B0604030504040204" pitchFamily="34" charset="0"/>
              </a:rPr>
              <a:t> </a:t>
            </a:r>
            <a:r>
              <a:rPr lang="en-GB" altLang="cs-CZ" sz="2400" b="0" dirty="0" err="1">
                <a:latin typeface="Verdana" panose="020B0604030504040204" pitchFamily="34" charset="0"/>
              </a:rPr>
              <a:t>dokonce</a:t>
            </a:r>
            <a:r>
              <a:rPr lang="en-GB" altLang="cs-CZ" sz="2400" b="0" dirty="0">
                <a:latin typeface="Verdana" panose="020B0604030504040204" pitchFamily="34" charset="0"/>
              </a:rPr>
              <a:t> </a:t>
            </a:r>
            <a:r>
              <a:rPr lang="en-GB" altLang="cs-CZ" sz="2400" b="0" dirty="0" err="1">
                <a:latin typeface="Verdana" panose="020B0604030504040204" pitchFamily="34" charset="0"/>
              </a:rPr>
              <a:t>žádné</a:t>
            </a:r>
            <a:r>
              <a:rPr lang="en-GB" altLang="cs-CZ" sz="2400" b="0" dirty="0">
                <a:latin typeface="Verdana" panose="020B0604030504040204" pitchFamily="34" charset="0"/>
              </a:rPr>
              <a:t> </a:t>
            </a:r>
            <a:r>
              <a:rPr lang="en-GB" altLang="cs-CZ" sz="2400" b="0" dirty="0" err="1">
                <a:latin typeface="Verdana" panose="020B0604030504040204" pitchFamily="34" charset="0"/>
              </a:rPr>
              <a:t>odůvodnění</a:t>
            </a:r>
            <a:r>
              <a:rPr lang="en-GB" altLang="cs-CZ" sz="2400" b="0" dirty="0">
                <a:latin typeface="Verdana" panose="020B0604030504040204" pitchFamily="34" charset="0"/>
              </a:rPr>
              <a:t>, </a:t>
            </a:r>
            <a:r>
              <a:rPr lang="en-GB" altLang="cs-CZ" sz="2400" b="0" dirty="0" err="1">
                <a:latin typeface="Verdana" panose="020B0604030504040204" pitchFamily="34" charset="0"/>
              </a:rPr>
              <a:t>proč</a:t>
            </a:r>
            <a:r>
              <a:rPr lang="en-GB" altLang="cs-CZ" sz="2400" b="0" dirty="0">
                <a:latin typeface="Verdana" panose="020B0604030504040204" pitchFamily="34" charset="0"/>
              </a:rPr>
              <a:t> </a:t>
            </a:r>
            <a:r>
              <a:rPr lang="en-GB" altLang="cs-CZ" sz="2400" b="0" dirty="0" err="1">
                <a:latin typeface="Verdana" panose="020B0604030504040204" pitchFamily="34" charset="0"/>
              </a:rPr>
              <a:t>má</a:t>
            </a:r>
            <a:r>
              <a:rPr lang="en-GB" altLang="cs-CZ" sz="2400" b="0" dirty="0">
                <a:latin typeface="Verdana" panose="020B0604030504040204" pitchFamily="34" charset="0"/>
              </a:rPr>
              <a:t> </a:t>
            </a:r>
            <a:r>
              <a:rPr lang="en-GB" altLang="cs-CZ" sz="2400" b="0" dirty="0" err="1">
                <a:latin typeface="Verdana" panose="020B0604030504040204" pitchFamily="34" charset="0"/>
              </a:rPr>
              <a:t>být</a:t>
            </a:r>
            <a:r>
              <a:rPr lang="en-GB" altLang="cs-CZ" sz="2400" b="0" dirty="0">
                <a:latin typeface="Verdana" panose="020B0604030504040204" pitchFamily="34" charset="0"/>
              </a:rPr>
              <a:t> </a:t>
            </a:r>
            <a:r>
              <a:rPr lang="en-GB" altLang="cs-CZ" sz="2400" b="0" dirty="0" err="1">
                <a:latin typeface="Verdana" panose="020B0604030504040204" pitchFamily="34" charset="0"/>
              </a:rPr>
              <a:t>přiměřené</a:t>
            </a:r>
            <a:r>
              <a:rPr lang="en-GB" altLang="cs-CZ" sz="2400" b="0" dirty="0">
                <a:latin typeface="Verdana" panose="020B0604030504040204" pitchFamily="34" charset="0"/>
              </a:rPr>
              <a:t> </a:t>
            </a:r>
            <a:r>
              <a:rPr lang="en-GB" altLang="cs-CZ" sz="2400" b="0" dirty="0" err="1">
                <a:latin typeface="Verdana" panose="020B0604030504040204" pitchFamily="34" charset="0"/>
              </a:rPr>
              <a:t>zadostiučinění</a:t>
            </a:r>
            <a:r>
              <a:rPr lang="en-GB" altLang="cs-CZ" sz="2400" b="0" dirty="0">
                <a:latin typeface="Verdana" panose="020B0604030504040204" pitchFamily="34" charset="0"/>
              </a:rPr>
              <a:t> v </a:t>
            </a:r>
            <a:r>
              <a:rPr lang="en-GB" altLang="cs-CZ" sz="2400" b="0" dirty="0" err="1">
                <a:latin typeface="Verdana" panose="020B0604030504040204" pitchFamily="34" charset="0"/>
              </a:rPr>
              <a:t>penězích</a:t>
            </a:r>
            <a:r>
              <a:rPr lang="en-GB" altLang="cs-CZ" sz="2400" b="0" dirty="0">
                <a:latin typeface="Verdana" panose="020B0604030504040204" pitchFamily="34" charset="0"/>
              </a:rPr>
              <a:t> </a:t>
            </a:r>
            <a:r>
              <a:rPr lang="en-GB" altLang="cs-CZ" sz="2400" b="0" dirty="0" err="1">
                <a:latin typeface="Verdana" panose="020B0604030504040204" pitchFamily="34" charset="0"/>
              </a:rPr>
              <a:t>přiznáno</a:t>
            </a:r>
            <a:r>
              <a:rPr lang="en-GB" altLang="cs-CZ" sz="2400" b="0" dirty="0">
                <a:latin typeface="Verdana" panose="020B0604030504040204" pitchFamily="34" charset="0"/>
              </a:rPr>
              <a:t> – </a:t>
            </a:r>
            <a:r>
              <a:rPr lang="en-GB" altLang="cs-CZ" sz="2400" b="0" dirty="0" err="1">
                <a:latin typeface="Verdana" panose="020B0604030504040204" pitchFamily="34" charset="0"/>
              </a:rPr>
              <a:t>většinou</a:t>
            </a:r>
            <a:r>
              <a:rPr lang="en-GB" altLang="cs-CZ" sz="2400" b="0" dirty="0">
                <a:latin typeface="Verdana" panose="020B0604030504040204" pitchFamily="34" charset="0"/>
              </a:rPr>
              <a:t> </a:t>
            </a:r>
            <a:r>
              <a:rPr lang="en-GB" altLang="cs-CZ" sz="2400" b="0" dirty="0" err="1">
                <a:latin typeface="Verdana" panose="020B0604030504040204" pitchFamily="34" charset="0"/>
              </a:rPr>
              <a:t>pouze</a:t>
            </a:r>
            <a:r>
              <a:rPr lang="en-GB" altLang="cs-CZ" sz="2400" b="0" dirty="0">
                <a:latin typeface="Verdana" panose="020B0604030504040204" pitchFamily="34" charset="0"/>
              </a:rPr>
              <a:t> </a:t>
            </a:r>
            <a:r>
              <a:rPr lang="en-GB" altLang="cs-CZ" sz="2400" b="0" dirty="0" err="1">
                <a:latin typeface="Verdana" panose="020B0604030504040204" pitchFamily="34" charset="0"/>
              </a:rPr>
              <a:t>odkaz</a:t>
            </a:r>
            <a:r>
              <a:rPr lang="en-GB" altLang="cs-CZ" sz="2400" b="0" dirty="0">
                <a:latin typeface="Verdana" panose="020B0604030504040204" pitchFamily="34" charset="0"/>
              </a:rPr>
              <a:t> </a:t>
            </a:r>
            <a:r>
              <a:rPr lang="en-GB" altLang="cs-CZ" sz="2400" b="0" dirty="0" err="1">
                <a:latin typeface="Verdana" panose="020B0604030504040204" pitchFamily="34" charset="0"/>
              </a:rPr>
              <a:t>na</a:t>
            </a:r>
            <a:r>
              <a:rPr lang="en-GB" altLang="cs-CZ" sz="2400" b="0" dirty="0">
                <a:latin typeface="Verdana" panose="020B0604030504040204" pitchFamily="34" charset="0"/>
              </a:rPr>
              <a:t> </a:t>
            </a:r>
            <a:r>
              <a:rPr lang="en-GB" altLang="cs-CZ" sz="2400" b="0" dirty="0" err="1">
                <a:latin typeface="Verdana" panose="020B0604030504040204" pitchFamily="34" charset="0"/>
              </a:rPr>
              <a:t>vylíčení</a:t>
            </a:r>
            <a:r>
              <a:rPr lang="en-GB" altLang="cs-CZ" sz="2400" b="0" dirty="0">
                <a:latin typeface="Verdana" panose="020B0604030504040204" pitchFamily="34" charset="0"/>
              </a:rPr>
              <a:t> </a:t>
            </a:r>
            <a:r>
              <a:rPr lang="en-GB" altLang="cs-CZ" sz="2400" b="0" dirty="0" err="1">
                <a:latin typeface="Verdana" panose="020B0604030504040204" pitchFamily="34" charset="0"/>
              </a:rPr>
              <a:t>skutkového</a:t>
            </a:r>
            <a:r>
              <a:rPr lang="en-GB" altLang="cs-CZ" sz="2400" b="0" dirty="0">
                <a:latin typeface="Verdana" panose="020B0604030504040204" pitchFamily="34" charset="0"/>
              </a:rPr>
              <a:t> </a:t>
            </a:r>
            <a:r>
              <a:rPr lang="en-GB" altLang="cs-CZ" sz="2400" b="0" dirty="0" err="1">
                <a:latin typeface="Verdana" panose="020B0604030504040204" pitchFamily="34" charset="0"/>
              </a:rPr>
              <a:t>děje</a:t>
            </a:r>
            <a:r>
              <a:rPr lang="en-GB" altLang="cs-CZ" sz="2400" b="0" dirty="0">
                <a:latin typeface="Verdana" panose="020B0604030504040204" pitchFamily="34" charset="0"/>
              </a:rPr>
              <a:t> a </a:t>
            </a:r>
            <a:r>
              <a:rPr lang="en-GB" altLang="cs-CZ" sz="2400" b="0" dirty="0" err="1">
                <a:latin typeface="Verdana" panose="020B0604030504040204" pitchFamily="34" charset="0"/>
              </a:rPr>
              <a:t>konstatování</a:t>
            </a:r>
            <a:r>
              <a:rPr lang="en-GB" altLang="cs-CZ" sz="2400" b="0" dirty="0">
                <a:latin typeface="Verdana" panose="020B0604030504040204" pitchFamily="34" charset="0"/>
              </a:rPr>
              <a:t>, </a:t>
            </a:r>
            <a:r>
              <a:rPr lang="en-GB" altLang="cs-CZ" sz="2400" b="0" dirty="0" err="1">
                <a:latin typeface="Verdana" panose="020B0604030504040204" pitchFamily="34" charset="0"/>
              </a:rPr>
              <a:t>že</a:t>
            </a:r>
            <a:r>
              <a:rPr lang="en-GB" altLang="cs-CZ" sz="2400" b="0" dirty="0">
                <a:latin typeface="Verdana" panose="020B0604030504040204" pitchFamily="34" charset="0"/>
              </a:rPr>
              <a:t> </a:t>
            </a:r>
            <a:r>
              <a:rPr lang="en-GB" altLang="cs-CZ" sz="2400" b="0" dirty="0" err="1">
                <a:latin typeface="Verdana" panose="020B0604030504040204" pitchFamily="34" charset="0"/>
              </a:rPr>
              <a:t>prostá</a:t>
            </a:r>
            <a:r>
              <a:rPr lang="en-GB" altLang="cs-CZ" sz="2400" b="0" dirty="0">
                <a:latin typeface="Verdana" panose="020B0604030504040204" pitchFamily="34" charset="0"/>
              </a:rPr>
              <a:t> </a:t>
            </a:r>
            <a:r>
              <a:rPr lang="en-GB" altLang="cs-CZ" sz="2400" b="0" dirty="0" err="1">
                <a:latin typeface="Verdana" panose="020B0604030504040204" pitchFamily="34" charset="0"/>
              </a:rPr>
              <a:t>reparace</a:t>
            </a:r>
            <a:r>
              <a:rPr lang="en-GB" altLang="cs-CZ" sz="2400" b="0" dirty="0">
                <a:latin typeface="Verdana" panose="020B0604030504040204" pitchFamily="34" charset="0"/>
              </a:rPr>
              <a:t> </a:t>
            </a:r>
            <a:r>
              <a:rPr lang="en-GB" altLang="cs-CZ" sz="2400" b="0" dirty="0" err="1">
                <a:latin typeface="Verdana" panose="020B0604030504040204" pitchFamily="34" charset="0"/>
              </a:rPr>
              <a:t>nestačí</a:t>
            </a:r>
            <a:r>
              <a:rPr lang="en-GB" altLang="cs-CZ" sz="2400" b="0" dirty="0">
                <a:latin typeface="Verdana" panose="020B0604030504040204" pitchFamily="34" charset="0"/>
              </a:rPr>
              <a:t> a je </a:t>
            </a:r>
            <a:r>
              <a:rPr lang="en-GB" altLang="cs-CZ" sz="2400" b="0" dirty="0" err="1">
                <a:latin typeface="Verdana" panose="020B0604030504040204" pitchFamily="34" charset="0"/>
              </a:rPr>
              <a:t>třeba</a:t>
            </a:r>
            <a:r>
              <a:rPr lang="en-GB" altLang="cs-CZ" sz="2400" b="0" dirty="0">
                <a:latin typeface="Verdana" panose="020B0604030504040204" pitchFamily="34" charset="0"/>
              </a:rPr>
              <a:t> </a:t>
            </a:r>
            <a:r>
              <a:rPr lang="en-GB" altLang="cs-CZ" sz="2400" b="0" dirty="0" err="1">
                <a:latin typeface="Verdana" panose="020B0604030504040204" pitchFamily="34" charset="0"/>
              </a:rPr>
              <a:t>i</a:t>
            </a:r>
            <a:r>
              <a:rPr lang="en-GB" altLang="cs-CZ" sz="2400" b="0" dirty="0">
                <a:latin typeface="Verdana" panose="020B0604030504040204" pitchFamily="34" charset="0"/>
              </a:rPr>
              <a:t> </a:t>
            </a:r>
            <a:r>
              <a:rPr lang="en-GB" altLang="cs-CZ" sz="2400" b="0" dirty="0" err="1">
                <a:latin typeface="Verdana" panose="020B0604030504040204" pitchFamily="34" charset="0"/>
              </a:rPr>
              <a:t>přiměřené</a:t>
            </a:r>
            <a:r>
              <a:rPr lang="en-GB" altLang="cs-CZ" sz="2400" b="0" dirty="0">
                <a:latin typeface="Verdana" panose="020B0604030504040204" pitchFamily="34" charset="0"/>
              </a:rPr>
              <a:t> </a:t>
            </a:r>
            <a:r>
              <a:rPr lang="en-GB" altLang="cs-CZ" sz="2400" b="0" dirty="0" err="1">
                <a:latin typeface="Verdana" panose="020B0604030504040204" pitchFamily="34" charset="0"/>
              </a:rPr>
              <a:t>zadostiučinění</a:t>
            </a:r>
            <a:r>
              <a:rPr lang="en-GB" altLang="cs-CZ" sz="2400" b="0" dirty="0">
                <a:latin typeface="Verdana" panose="020B0604030504040204" pitchFamily="34" charset="0"/>
              </a:rPr>
              <a:t> v </a:t>
            </a:r>
            <a:r>
              <a:rPr lang="en-GB" altLang="cs-CZ" sz="2400" b="0" dirty="0" err="1">
                <a:latin typeface="Verdana" panose="020B0604030504040204" pitchFamily="34" charset="0"/>
              </a:rPr>
              <a:t>penězích</a:t>
            </a:r>
            <a:r>
              <a:rPr lang="en-GB" altLang="cs-CZ" sz="2400" b="0" dirty="0">
                <a:latin typeface="Verdana" panose="020B0604030504040204" pitchFamily="34" charset="0"/>
              </a:rPr>
              <a:t>.</a:t>
            </a:r>
          </a:p>
        </p:txBody>
      </p:sp>
      <p:sp>
        <p:nvSpPr>
          <p:cNvPr id="2" name="Nadpis 1"/>
          <p:cNvSpPr>
            <a:spLocks noGrp="1"/>
          </p:cNvSpPr>
          <p:nvPr>
            <p:ph type="title"/>
          </p:nvPr>
        </p:nvSpPr>
        <p:spPr>
          <a:xfrm>
            <a:off x="1798510" y="246137"/>
            <a:ext cx="8244506" cy="1206500"/>
          </a:xfrm>
        </p:spPr>
        <p:txBody>
          <a:bodyPr/>
          <a:lstStyle/>
          <a:p>
            <a:r>
              <a:rPr lang="cs-CZ" altLang="cs-CZ" sz="2540" dirty="0">
                <a:latin typeface="Century Gothic" panose="020B0502020202020204" pitchFamily="34" charset="0"/>
              </a:rPr>
              <a:t>Pravomocná rozhodnutí ve věci</a:t>
            </a:r>
            <a:endParaRPr lang="cs-CZ" dirty="0"/>
          </a:p>
        </p:txBody>
      </p:sp>
    </p:spTree>
    <p:extLst>
      <p:ext uri="{BB962C8B-B14F-4D97-AF65-F5344CB8AC3E}">
        <p14:creationId xmlns:p14="http://schemas.microsoft.com/office/powerpoint/2010/main" val="3335396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09"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6CA3634B-0C28-40BC-85B4-20FEE2FAB23A}" type="datetime1">
              <a:rPr lang="cs-CZ" altLang="cs-CZ" sz="1400"/>
              <a:pPr>
                <a:spcBef>
                  <a:spcPct val="0"/>
                </a:spcBef>
                <a:buClrTx/>
                <a:buSzTx/>
                <a:buFontTx/>
                <a:buNone/>
              </a:pPr>
              <a:t>27.11.2025</a:t>
            </a:fld>
            <a:endParaRPr lang="cs-CZ" altLang="cs-CZ" sz="1400"/>
          </a:p>
        </p:txBody>
      </p:sp>
      <p:sp>
        <p:nvSpPr>
          <p:cNvPr id="43010"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481FCC96-47C3-4A37-A603-F48E47909008}" type="slidenum">
              <a:rPr lang="cs-CZ" altLang="cs-CZ" sz="1400"/>
              <a:pPr>
                <a:spcBef>
                  <a:spcPct val="0"/>
                </a:spcBef>
                <a:buClrTx/>
                <a:buSzTx/>
                <a:buFontTx/>
                <a:buNone/>
              </a:pPr>
              <a:t>36</a:t>
            </a:fld>
            <a:endParaRPr lang="cs-CZ" altLang="cs-CZ" sz="1400"/>
          </a:p>
        </p:txBody>
      </p:sp>
      <p:sp>
        <p:nvSpPr>
          <p:cNvPr id="43011" name="Rectangle 2"/>
          <p:cNvSpPr>
            <a:spLocks noGrp="1" noChangeArrowheads="1"/>
          </p:cNvSpPr>
          <p:nvPr>
            <p:ph type="body" sz="half" idx="2"/>
          </p:nvPr>
        </p:nvSpPr>
        <p:spPr>
          <a:xfrm>
            <a:off x="1433002" y="849388"/>
            <a:ext cx="7659687" cy="5257800"/>
          </a:xfrm>
        </p:spPr>
        <p:txBody>
          <a:bodyPr/>
          <a:lstStyle/>
          <a:p>
            <a:pPr marL="457203" indent="-457203">
              <a:spcBef>
                <a:spcPts val="400"/>
              </a:spcBef>
            </a:pPr>
            <a:endParaRPr lang="cs-CZ" altLang="cs-CZ" sz="2000" b="0" dirty="0">
              <a:latin typeface="Verdana" panose="020B0604030504040204" pitchFamily="34" charset="0"/>
            </a:endParaRPr>
          </a:p>
          <a:p>
            <a:pPr marL="457203" indent="-457203">
              <a:spcBef>
                <a:spcPts val="400"/>
              </a:spcBef>
              <a:buFont typeface="Wingdings" panose="05000000000000000000" pitchFamily="2" charset="2"/>
              <a:buChar char="§"/>
            </a:pPr>
            <a:r>
              <a:rPr lang="en-GB" altLang="cs-CZ" sz="2000" b="0" dirty="0">
                <a:latin typeface="Verdana" panose="020B0604030504040204" pitchFamily="34" charset="0"/>
              </a:rPr>
              <a:t>Je </a:t>
            </a:r>
            <a:r>
              <a:rPr lang="en-GB" altLang="cs-CZ" sz="2000" b="0" dirty="0" err="1">
                <a:latin typeface="Verdana" panose="020B0604030504040204" pitchFamily="34" charset="0"/>
              </a:rPr>
              <a:t>nerozhodné</a:t>
            </a:r>
            <a:r>
              <a:rPr lang="en-GB" altLang="cs-CZ" sz="2000" b="0" dirty="0">
                <a:latin typeface="Verdana" panose="020B0604030504040204" pitchFamily="34" charset="0"/>
              </a:rPr>
              <a:t>, </a:t>
            </a:r>
            <a:r>
              <a:rPr lang="en-GB" altLang="cs-CZ" sz="2000" b="0" dirty="0" err="1">
                <a:latin typeface="Verdana" panose="020B0604030504040204" pitchFamily="34" charset="0"/>
              </a:rPr>
              <a:t>že</a:t>
            </a:r>
            <a:r>
              <a:rPr lang="en-GB" altLang="cs-CZ" sz="2000" b="0" dirty="0">
                <a:latin typeface="Verdana" panose="020B0604030504040204" pitchFamily="34" charset="0"/>
              </a:rPr>
              <a:t> </a:t>
            </a:r>
            <a:r>
              <a:rPr lang="en-GB" altLang="cs-CZ" sz="2000" b="0" dirty="0" err="1">
                <a:latin typeface="Verdana" panose="020B0604030504040204" pitchFamily="34" charset="0"/>
              </a:rPr>
              <a:t>doménové</a:t>
            </a:r>
            <a:r>
              <a:rPr lang="en-GB" altLang="cs-CZ" sz="2000" b="0" dirty="0">
                <a:latin typeface="Verdana" panose="020B0604030504040204" pitchFamily="34" charset="0"/>
              </a:rPr>
              <a:t> </a:t>
            </a:r>
            <a:r>
              <a:rPr lang="en-GB" altLang="cs-CZ" sz="2000" b="0" dirty="0" err="1">
                <a:latin typeface="Verdana" panose="020B0604030504040204" pitchFamily="34" charset="0"/>
              </a:rPr>
              <a:t>jméno</a:t>
            </a:r>
            <a:r>
              <a:rPr lang="en-GB" altLang="cs-CZ" sz="2000" b="0" dirty="0">
                <a:latin typeface="Verdana" panose="020B0604030504040204" pitchFamily="34" charset="0"/>
              </a:rPr>
              <a:t> </a:t>
            </a:r>
            <a:r>
              <a:rPr lang="en-GB" altLang="cs-CZ" sz="2000" b="0" dirty="0" err="1">
                <a:latin typeface="Verdana" panose="020B0604030504040204" pitchFamily="34" charset="0"/>
              </a:rPr>
              <a:t>zní</a:t>
            </a:r>
            <a:r>
              <a:rPr lang="en-GB" altLang="cs-CZ" sz="2000" b="0" dirty="0">
                <a:latin typeface="Verdana" panose="020B0604030504040204" pitchFamily="34" charset="0"/>
              </a:rPr>
              <a:t> „</a:t>
            </a:r>
            <a:r>
              <a:rPr lang="en-GB" altLang="cs-CZ" sz="2000" b="0" dirty="0" err="1">
                <a:latin typeface="Verdana" panose="020B0604030504040204" pitchFamily="34" charset="0"/>
              </a:rPr>
              <a:t>ceskapojistovna</a:t>
            </a:r>
            <a:r>
              <a:rPr lang="en-GB" altLang="cs-CZ" sz="2000" b="0" dirty="0">
                <a:latin typeface="Verdana" panose="020B0604030504040204" pitchFamily="34" charset="0"/>
              </a:rPr>
              <a:t>“ a </a:t>
            </a:r>
            <a:r>
              <a:rPr lang="en-GB" altLang="cs-CZ" sz="2000" b="0" dirty="0" err="1">
                <a:latin typeface="Verdana" panose="020B0604030504040204" pitchFamily="34" charset="0"/>
              </a:rPr>
              <a:t>nikoli</a:t>
            </a:r>
            <a:r>
              <a:rPr lang="en-GB" altLang="cs-CZ" sz="2000" b="0" dirty="0">
                <a:latin typeface="Verdana" panose="020B0604030504040204" pitchFamily="34" charset="0"/>
              </a:rPr>
              <a:t> </a:t>
            </a:r>
            <a:r>
              <a:rPr lang="en-GB" altLang="cs-CZ" sz="2000" b="0" dirty="0" err="1">
                <a:latin typeface="Verdana" panose="020B0604030504040204" pitchFamily="34" charset="0"/>
              </a:rPr>
              <a:t>Česká</a:t>
            </a:r>
            <a:r>
              <a:rPr lang="en-GB" altLang="cs-CZ" sz="2000" b="0" dirty="0">
                <a:latin typeface="Verdana" panose="020B0604030504040204" pitchFamily="34" charset="0"/>
              </a:rPr>
              <a:t> </a:t>
            </a:r>
            <a:r>
              <a:rPr lang="en-GB" altLang="cs-CZ" sz="2000" b="0" dirty="0" err="1">
                <a:latin typeface="Verdana" panose="020B0604030504040204" pitchFamily="34" charset="0"/>
              </a:rPr>
              <a:t>pojišťovna</a:t>
            </a:r>
            <a:r>
              <a:rPr lang="en-GB" altLang="cs-CZ" sz="2000" b="0" dirty="0">
                <a:latin typeface="Verdana" panose="020B0604030504040204" pitchFamily="34" charset="0"/>
              </a:rPr>
              <a:t>. </a:t>
            </a:r>
            <a:r>
              <a:rPr lang="en-GB" altLang="cs-CZ" sz="2000" b="0" dirty="0" err="1">
                <a:latin typeface="Verdana" panose="020B0604030504040204" pitchFamily="34" charset="0"/>
              </a:rPr>
              <a:t>Výlučné</a:t>
            </a:r>
            <a:r>
              <a:rPr lang="en-GB" altLang="cs-CZ" sz="2000" b="0" dirty="0">
                <a:latin typeface="Verdana" panose="020B0604030504040204" pitchFamily="34" charset="0"/>
              </a:rPr>
              <a:t> </a:t>
            </a:r>
            <a:r>
              <a:rPr lang="en-GB" altLang="cs-CZ" sz="2000" b="0" dirty="0" err="1">
                <a:latin typeface="Verdana" panose="020B0604030504040204" pitchFamily="34" charset="0"/>
              </a:rPr>
              <a:t>právo</a:t>
            </a:r>
            <a:r>
              <a:rPr lang="en-GB" altLang="cs-CZ" sz="2000" b="0" dirty="0">
                <a:latin typeface="Verdana" panose="020B0604030504040204" pitchFamily="34" charset="0"/>
              </a:rPr>
              <a:t> </a:t>
            </a:r>
            <a:r>
              <a:rPr lang="en-GB" altLang="cs-CZ" sz="2000" b="0" dirty="0" err="1">
                <a:latin typeface="Verdana" panose="020B0604030504040204" pitchFamily="34" charset="0"/>
              </a:rPr>
              <a:t>užívat</a:t>
            </a:r>
            <a:r>
              <a:rPr lang="en-GB" altLang="cs-CZ" sz="2000" b="0" dirty="0">
                <a:latin typeface="Verdana" panose="020B0604030504040204" pitchFamily="34" charset="0"/>
              </a:rPr>
              <a:t> </a:t>
            </a:r>
            <a:r>
              <a:rPr lang="en-GB" altLang="cs-CZ" sz="2000" b="0" dirty="0" err="1">
                <a:latin typeface="Verdana" panose="020B0604030504040204" pitchFamily="34" charset="0"/>
              </a:rPr>
              <a:t>obchodní</a:t>
            </a:r>
            <a:r>
              <a:rPr lang="en-GB" altLang="cs-CZ" sz="2000" b="0" dirty="0">
                <a:latin typeface="Verdana" panose="020B0604030504040204" pitchFamily="34" charset="0"/>
              </a:rPr>
              <a:t> </a:t>
            </a:r>
            <a:r>
              <a:rPr lang="en-GB" altLang="cs-CZ" sz="2000" b="0" dirty="0" err="1">
                <a:latin typeface="Verdana" panose="020B0604030504040204" pitchFamily="34" charset="0"/>
              </a:rPr>
              <a:t>firmu</a:t>
            </a:r>
            <a:r>
              <a:rPr lang="en-GB" altLang="cs-CZ" sz="2000" b="0" dirty="0">
                <a:latin typeface="Verdana" panose="020B0604030504040204" pitchFamily="34" charset="0"/>
              </a:rPr>
              <a:t> </a:t>
            </a:r>
            <a:r>
              <a:rPr lang="en-GB" altLang="cs-CZ" sz="2000" b="0" dirty="0" err="1">
                <a:latin typeface="Verdana" panose="020B0604030504040204" pitchFamily="34" charset="0"/>
              </a:rPr>
              <a:t>i</a:t>
            </a:r>
            <a:r>
              <a:rPr lang="en-GB" altLang="cs-CZ" sz="2000" b="0" dirty="0">
                <a:latin typeface="Verdana" panose="020B0604030504040204" pitchFamily="34" charset="0"/>
              </a:rPr>
              <a:t> </a:t>
            </a:r>
            <a:r>
              <a:rPr lang="en-GB" altLang="cs-CZ" sz="2000" b="0" dirty="0" err="1">
                <a:latin typeface="Verdana" panose="020B0604030504040204" pitchFamily="34" charset="0"/>
              </a:rPr>
              <a:t>ochrannou</a:t>
            </a:r>
            <a:r>
              <a:rPr lang="en-GB" altLang="cs-CZ" sz="2000" b="0" dirty="0">
                <a:latin typeface="Verdana" panose="020B0604030504040204" pitchFamily="34" charset="0"/>
              </a:rPr>
              <a:t> </a:t>
            </a:r>
            <a:r>
              <a:rPr lang="en-GB" altLang="cs-CZ" sz="2000" b="0" dirty="0" err="1">
                <a:latin typeface="Verdana" panose="020B0604030504040204" pitchFamily="34" charset="0"/>
              </a:rPr>
              <a:t>známku</a:t>
            </a:r>
            <a:r>
              <a:rPr lang="en-GB" altLang="cs-CZ" sz="2000" b="0" dirty="0">
                <a:latin typeface="Verdana" panose="020B0604030504040204" pitchFamily="34" charset="0"/>
              </a:rPr>
              <a:t> </a:t>
            </a:r>
            <a:r>
              <a:rPr lang="en-GB" altLang="cs-CZ" sz="2000" b="0" dirty="0" err="1">
                <a:latin typeface="Verdana" panose="020B0604030504040204" pitchFamily="34" charset="0"/>
              </a:rPr>
              <a:t>všeobecně</a:t>
            </a:r>
            <a:r>
              <a:rPr lang="en-GB" altLang="cs-CZ" sz="2000" b="0" dirty="0">
                <a:latin typeface="Verdana" panose="020B0604030504040204" pitchFamily="34" charset="0"/>
              </a:rPr>
              <a:t> </a:t>
            </a:r>
            <a:r>
              <a:rPr lang="en-GB" altLang="cs-CZ" sz="2000" b="0" dirty="0" err="1">
                <a:latin typeface="Verdana" panose="020B0604030504040204" pitchFamily="34" charset="0"/>
              </a:rPr>
              <a:t>známou</a:t>
            </a:r>
            <a:r>
              <a:rPr lang="en-GB" altLang="cs-CZ" sz="2000" b="0" dirty="0">
                <a:latin typeface="Verdana" panose="020B0604030504040204" pitchFamily="34" charset="0"/>
              </a:rPr>
              <a:t> </a:t>
            </a:r>
            <a:r>
              <a:rPr lang="en-GB" altLang="cs-CZ" sz="2000" b="0" dirty="0" err="1">
                <a:latin typeface="Verdana" panose="020B0604030504040204" pitchFamily="34" charset="0"/>
              </a:rPr>
              <a:t>náleží</a:t>
            </a:r>
            <a:r>
              <a:rPr lang="en-GB" altLang="cs-CZ" sz="2000" b="0" dirty="0">
                <a:latin typeface="Verdana" panose="020B0604030504040204" pitchFamily="34" charset="0"/>
              </a:rPr>
              <a:t> </a:t>
            </a:r>
            <a:r>
              <a:rPr lang="en-GB" altLang="cs-CZ" sz="2000" b="0" dirty="0" err="1">
                <a:latin typeface="Verdana" panose="020B0604030504040204" pitchFamily="34" charset="0"/>
              </a:rPr>
              <a:t>žalobci</a:t>
            </a:r>
            <a:r>
              <a:rPr lang="en-GB" altLang="cs-CZ" sz="2000" b="0" dirty="0">
                <a:latin typeface="Verdana" panose="020B0604030504040204" pitchFamily="34" charset="0"/>
              </a:rPr>
              <a:t>, a to </a:t>
            </a:r>
            <a:r>
              <a:rPr lang="en-GB" altLang="cs-CZ" sz="2000" b="0" dirty="0" err="1">
                <a:latin typeface="Verdana" panose="020B0604030504040204" pitchFamily="34" charset="0"/>
              </a:rPr>
              <a:t>zcela</a:t>
            </a:r>
            <a:r>
              <a:rPr lang="en-GB" altLang="cs-CZ" sz="2000" b="0" dirty="0">
                <a:latin typeface="Verdana" panose="020B0604030504040204" pitchFamily="34" charset="0"/>
              </a:rPr>
              <a:t> </a:t>
            </a:r>
            <a:r>
              <a:rPr lang="en-GB" altLang="cs-CZ" sz="2000" b="0" dirty="0" err="1">
                <a:latin typeface="Verdana" panose="020B0604030504040204" pitchFamily="34" charset="0"/>
              </a:rPr>
              <a:t>nepochybně</a:t>
            </a:r>
            <a:r>
              <a:rPr lang="en-GB" altLang="cs-CZ" sz="2000" b="0" dirty="0">
                <a:latin typeface="Verdana" panose="020B0604030504040204" pitchFamily="34" charset="0"/>
              </a:rPr>
              <a:t> </a:t>
            </a:r>
            <a:r>
              <a:rPr lang="en-GB" altLang="cs-CZ" sz="2000" b="0" dirty="0" err="1">
                <a:latin typeface="Verdana" panose="020B0604030504040204" pitchFamily="34" charset="0"/>
              </a:rPr>
              <a:t>i</a:t>
            </a:r>
            <a:r>
              <a:rPr lang="en-GB" altLang="cs-CZ" sz="2000" b="0" dirty="0">
                <a:latin typeface="Verdana" panose="020B0604030504040204" pitchFamily="34" charset="0"/>
              </a:rPr>
              <a:t> v </a:t>
            </a:r>
            <a:r>
              <a:rPr lang="en-GB" altLang="cs-CZ" sz="2000" b="0" dirty="0" err="1">
                <a:latin typeface="Verdana" panose="020B0604030504040204" pitchFamily="34" charset="0"/>
              </a:rPr>
              <a:t>síti</a:t>
            </a:r>
            <a:r>
              <a:rPr lang="en-GB" altLang="cs-CZ" sz="2000" b="0" dirty="0">
                <a:latin typeface="Verdana" panose="020B0604030504040204" pitchFamily="34" charset="0"/>
              </a:rPr>
              <a:t> </a:t>
            </a:r>
            <a:r>
              <a:rPr lang="en-GB" altLang="cs-CZ" sz="2000" b="0" dirty="0" err="1">
                <a:latin typeface="Verdana" panose="020B0604030504040204" pitchFamily="34" charset="0"/>
              </a:rPr>
              <a:t>Internetu</a:t>
            </a:r>
            <a:r>
              <a:rPr lang="en-GB" altLang="cs-CZ" sz="2000" b="0" dirty="0">
                <a:latin typeface="Verdana" panose="020B0604030504040204" pitchFamily="34" charset="0"/>
              </a:rPr>
              <a:t>.</a:t>
            </a:r>
            <a:endParaRPr lang="cs-CZ" altLang="cs-CZ" sz="2000" b="0" dirty="0">
              <a:latin typeface="Verdana" panose="020B0604030504040204" pitchFamily="34" charset="0"/>
            </a:endParaRPr>
          </a:p>
          <a:p>
            <a:pPr marL="457203" indent="-457203">
              <a:spcBef>
                <a:spcPts val="400"/>
              </a:spcBef>
              <a:buFont typeface="Wingdings" panose="05000000000000000000" pitchFamily="2" charset="2"/>
              <a:buChar char="§"/>
            </a:pPr>
            <a:endParaRPr lang="cs-CZ" altLang="cs-CZ" sz="2000" b="0" dirty="0">
              <a:latin typeface="Verdana" panose="020B0604030504040204" pitchFamily="34" charset="0"/>
            </a:endParaRPr>
          </a:p>
          <a:p>
            <a:pPr marL="457203" indent="-457203">
              <a:spcBef>
                <a:spcPts val="400"/>
              </a:spcBef>
              <a:buFont typeface="Wingdings" panose="05000000000000000000" pitchFamily="2" charset="2"/>
              <a:buChar char="§"/>
            </a:pPr>
            <a:r>
              <a:rPr lang="en-GB" altLang="cs-CZ" sz="2000" b="0" dirty="0">
                <a:latin typeface="Verdana" panose="020B0604030504040204" pitchFamily="34" charset="0"/>
              </a:rPr>
              <a:t>Na </a:t>
            </a:r>
            <a:r>
              <a:rPr lang="en-GB" altLang="cs-CZ" sz="2000" b="0" dirty="0" err="1">
                <a:latin typeface="Verdana" panose="020B0604030504040204" pitchFamily="34" charset="0"/>
              </a:rPr>
              <a:t>závěru</a:t>
            </a:r>
            <a:r>
              <a:rPr lang="en-GB" altLang="cs-CZ" sz="2000" b="0" dirty="0">
                <a:latin typeface="Verdana" panose="020B0604030504040204" pitchFamily="34" charset="0"/>
              </a:rPr>
              <a:t>, </a:t>
            </a:r>
            <a:r>
              <a:rPr lang="en-GB" altLang="cs-CZ" sz="2000" b="0" dirty="0" err="1">
                <a:latin typeface="Verdana" panose="020B0604030504040204" pitchFamily="34" charset="0"/>
              </a:rPr>
              <a:t>že</a:t>
            </a:r>
            <a:r>
              <a:rPr lang="en-GB" altLang="cs-CZ" sz="2000" b="0" dirty="0">
                <a:latin typeface="Verdana" panose="020B0604030504040204" pitchFamily="34" charset="0"/>
              </a:rPr>
              <a:t> </a:t>
            </a:r>
            <a:r>
              <a:rPr lang="en-GB" altLang="cs-CZ" sz="2000" b="0" dirty="0" err="1">
                <a:latin typeface="Verdana" panose="020B0604030504040204" pitchFamily="34" charset="0"/>
              </a:rPr>
              <a:t>došlo</a:t>
            </a:r>
            <a:r>
              <a:rPr lang="en-GB" altLang="cs-CZ" sz="2000" b="0" dirty="0">
                <a:latin typeface="Verdana" panose="020B0604030504040204" pitchFamily="34" charset="0"/>
              </a:rPr>
              <a:t> do </a:t>
            </a:r>
            <a:r>
              <a:rPr lang="en-GB" altLang="cs-CZ" sz="2000" b="0" dirty="0" err="1">
                <a:latin typeface="Verdana" panose="020B0604030504040204" pitchFamily="34" charset="0"/>
              </a:rPr>
              <a:t>zásahu</a:t>
            </a:r>
            <a:r>
              <a:rPr lang="en-GB" altLang="cs-CZ" sz="2000" b="0" dirty="0">
                <a:latin typeface="Verdana" panose="020B0604030504040204" pitchFamily="34" charset="0"/>
              </a:rPr>
              <a:t> do </a:t>
            </a:r>
            <a:r>
              <a:rPr lang="en-GB" altLang="cs-CZ" sz="2000" b="0" dirty="0" err="1">
                <a:latin typeface="Verdana" panose="020B0604030504040204" pitchFamily="34" charset="0"/>
              </a:rPr>
              <a:t>práv</a:t>
            </a:r>
            <a:r>
              <a:rPr lang="en-GB" altLang="cs-CZ" sz="2000" b="0" dirty="0">
                <a:latin typeface="Verdana" panose="020B0604030504040204" pitchFamily="34" charset="0"/>
              </a:rPr>
              <a:t> </a:t>
            </a:r>
            <a:r>
              <a:rPr lang="en-GB" altLang="cs-CZ" sz="2000" b="0" dirty="0" err="1">
                <a:latin typeface="Verdana" panose="020B0604030504040204" pitchFamily="34" charset="0"/>
              </a:rPr>
              <a:t>žalobce</a:t>
            </a:r>
            <a:r>
              <a:rPr lang="en-GB" altLang="cs-CZ" sz="2000" b="0" dirty="0">
                <a:latin typeface="Verdana" panose="020B0604030504040204" pitchFamily="34" charset="0"/>
              </a:rPr>
              <a:t> </a:t>
            </a:r>
            <a:r>
              <a:rPr lang="en-GB" altLang="cs-CZ" sz="2000" b="0" dirty="0" err="1">
                <a:latin typeface="Verdana" panose="020B0604030504040204" pitchFamily="34" charset="0"/>
              </a:rPr>
              <a:t>nic</a:t>
            </a:r>
            <a:r>
              <a:rPr lang="en-GB" altLang="cs-CZ" sz="2000" b="0" dirty="0">
                <a:latin typeface="Verdana" panose="020B0604030504040204" pitchFamily="34" charset="0"/>
              </a:rPr>
              <a:t> </a:t>
            </a:r>
            <a:r>
              <a:rPr lang="en-GB" altLang="cs-CZ" sz="2000" b="0" dirty="0" err="1">
                <a:latin typeface="Verdana" panose="020B0604030504040204" pitchFamily="34" charset="0"/>
              </a:rPr>
              <a:t>nemění</a:t>
            </a:r>
            <a:r>
              <a:rPr lang="en-GB" altLang="cs-CZ" sz="2000" b="0" dirty="0">
                <a:latin typeface="Verdana" panose="020B0604030504040204" pitchFamily="34" charset="0"/>
              </a:rPr>
              <a:t> </a:t>
            </a:r>
            <a:r>
              <a:rPr lang="en-GB" altLang="cs-CZ" sz="2000" b="0" dirty="0" err="1">
                <a:latin typeface="Verdana" panose="020B0604030504040204" pitchFamily="34" charset="0"/>
              </a:rPr>
              <a:t>skutečnost</a:t>
            </a:r>
            <a:r>
              <a:rPr lang="en-GB" altLang="cs-CZ" sz="2000" b="0" dirty="0">
                <a:latin typeface="Verdana" panose="020B0604030504040204" pitchFamily="34" charset="0"/>
              </a:rPr>
              <a:t>, </a:t>
            </a:r>
            <a:r>
              <a:rPr lang="en-GB" altLang="cs-CZ" sz="2000" b="0" dirty="0" err="1">
                <a:latin typeface="Verdana" panose="020B0604030504040204" pitchFamily="34" charset="0"/>
              </a:rPr>
              <a:t>že</a:t>
            </a:r>
            <a:r>
              <a:rPr lang="en-GB" altLang="cs-CZ" sz="2000" b="0" dirty="0">
                <a:latin typeface="Verdana" panose="020B0604030504040204" pitchFamily="34" charset="0"/>
              </a:rPr>
              <a:t> </a:t>
            </a:r>
            <a:r>
              <a:rPr lang="en-GB" altLang="cs-CZ" sz="2000" b="0" dirty="0" err="1">
                <a:latin typeface="Verdana" panose="020B0604030504040204" pitchFamily="34" charset="0"/>
              </a:rPr>
              <a:t>žalovaný</a:t>
            </a:r>
            <a:r>
              <a:rPr lang="en-GB" altLang="cs-CZ" sz="2000" b="0" dirty="0">
                <a:latin typeface="Verdana" panose="020B0604030504040204" pitchFamily="34" charset="0"/>
              </a:rPr>
              <a:t> </a:t>
            </a:r>
            <a:r>
              <a:rPr lang="en-GB" altLang="cs-CZ" sz="2000" b="0" dirty="0" err="1">
                <a:latin typeface="Verdana" panose="020B0604030504040204" pitchFamily="34" charset="0"/>
              </a:rPr>
              <a:t>sám</a:t>
            </a:r>
            <a:r>
              <a:rPr lang="en-GB" altLang="cs-CZ" sz="2000" b="0" dirty="0">
                <a:latin typeface="Verdana" panose="020B0604030504040204" pitchFamily="34" charset="0"/>
              </a:rPr>
              <a:t> </a:t>
            </a:r>
            <a:r>
              <a:rPr lang="en-GB" altLang="cs-CZ" sz="2000" b="0" dirty="0" err="1">
                <a:latin typeface="Verdana" panose="020B0604030504040204" pitchFamily="34" charset="0"/>
              </a:rPr>
              <a:t>na</a:t>
            </a:r>
            <a:r>
              <a:rPr lang="en-GB" altLang="cs-CZ" sz="2000" b="0" dirty="0">
                <a:latin typeface="Verdana" panose="020B0604030504040204" pitchFamily="34" charset="0"/>
              </a:rPr>
              <a:t> </a:t>
            </a:r>
            <a:r>
              <a:rPr lang="en-GB" altLang="cs-CZ" sz="2000" b="0" dirty="0" err="1">
                <a:latin typeface="Verdana" panose="020B0604030504040204" pitchFamily="34" charset="0"/>
              </a:rPr>
              <a:t>stránce</a:t>
            </a:r>
            <a:r>
              <a:rPr lang="en-GB" altLang="cs-CZ" sz="2000" b="0" dirty="0">
                <a:latin typeface="Verdana" panose="020B0604030504040204" pitchFamily="34" charset="0"/>
              </a:rPr>
              <a:t>, </a:t>
            </a:r>
            <a:r>
              <a:rPr lang="en-GB" altLang="cs-CZ" sz="2000" b="0" dirty="0" err="1">
                <a:latin typeface="Verdana" panose="020B0604030504040204" pitchFamily="34" charset="0"/>
              </a:rPr>
              <a:t>jež</a:t>
            </a:r>
            <a:r>
              <a:rPr lang="en-GB" altLang="cs-CZ" sz="2000" b="0" dirty="0">
                <a:latin typeface="Verdana" panose="020B0604030504040204" pitchFamily="34" charset="0"/>
              </a:rPr>
              <a:t> se </a:t>
            </a:r>
            <a:r>
              <a:rPr lang="en-GB" altLang="cs-CZ" sz="2000" b="0" dirty="0" err="1">
                <a:latin typeface="Verdana" panose="020B0604030504040204" pitchFamily="34" charset="0"/>
              </a:rPr>
              <a:t>otevře</a:t>
            </a:r>
            <a:r>
              <a:rPr lang="en-GB" altLang="cs-CZ" sz="2000" b="0" dirty="0">
                <a:latin typeface="Verdana" panose="020B0604030504040204" pitchFamily="34" charset="0"/>
              </a:rPr>
              <a:t> </a:t>
            </a:r>
            <a:r>
              <a:rPr lang="en-GB" altLang="cs-CZ" sz="2000" b="0" dirty="0" err="1">
                <a:latin typeface="Verdana" panose="020B0604030504040204" pitchFamily="34" charset="0"/>
              </a:rPr>
              <a:t>při</a:t>
            </a:r>
            <a:r>
              <a:rPr lang="en-GB" altLang="cs-CZ" sz="2000" b="0" dirty="0">
                <a:latin typeface="Verdana" panose="020B0604030504040204" pitchFamily="34" charset="0"/>
              </a:rPr>
              <a:t> </a:t>
            </a:r>
            <a:r>
              <a:rPr lang="en-GB" altLang="cs-CZ" sz="2000" b="0" dirty="0" err="1">
                <a:latin typeface="Verdana" panose="020B0604030504040204" pitchFamily="34" charset="0"/>
              </a:rPr>
              <a:t>zadání</a:t>
            </a:r>
            <a:r>
              <a:rPr lang="en-GB" altLang="cs-CZ" sz="2000" b="0" dirty="0">
                <a:latin typeface="Verdana" panose="020B0604030504040204" pitchFamily="34" charset="0"/>
              </a:rPr>
              <a:t> </a:t>
            </a:r>
            <a:r>
              <a:rPr lang="en-GB" altLang="cs-CZ" sz="2000" b="0" dirty="0" err="1">
                <a:latin typeface="Verdana" panose="020B0604030504040204" pitchFamily="34" charset="0"/>
              </a:rPr>
              <a:t>domény</a:t>
            </a:r>
            <a:r>
              <a:rPr lang="en-GB" altLang="cs-CZ" sz="2000" b="0" dirty="0">
                <a:latin typeface="Verdana" panose="020B0604030504040204" pitchFamily="34" charset="0"/>
              </a:rPr>
              <a:t>, </a:t>
            </a:r>
            <a:r>
              <a:rPr lang="en-GB" altLang="cs-CZ" sz="2000" b="0" dirty="0" err="1">
                <a:latin typeface="Verdana" panose="020B0604030504040204" pitchFamily="34" charset="0"/>
              </a:rPr>
              <a:t>nenabízí</a:t>
            </a:r>
            <a:r>
              <a:rPr lang="en-GB" altLang="cs-CZ" sz="2000" b="0" dirty="0">
                <a:latin typeface="Verdana" panose="020B0604030504040204" pitchFamily="34" charset="0"/>
              </a:rPr>
              <a:t> </a:t>
            </a:r>
            <a:r>
              <a:rPr lang="en-GB" altLang="cs-CZ" sz="2000" b="0" dirty="0" err="1">
                <a:latin typeface="Verdana" panose="020B0604030504040204" pitchFamily="34" charset="0"/>
              </a:rPr>
              <a:t>žádné</a:t>
            </a:r>
            <a:r>
              <a:rPr lang="en-GB" altLang="cs-CZ" sz="2000" b="0" dirty="0">
                <a:latin typeface="Verdana" panose="020B0604030504040204" pitchFamily="34" charset="0"/>
              </a:rPr>
              <a:t> </a:t>
            </a:r>
            <a:r>
              <a:rPr lang="en-GB" altLang="cs-CZ" sz="2000" b="0" dirty="0" err="1">
                <a:latin typeface="Verdana" panose="020B0604030504040204" pitchFamily="34" charset="0"/>
              </a:rPr>
              <a:t>služby</a:t>
            </a:r>
            <a:r>
              <a:rPr lang="en-GB" altLang="cs-CZ" sz="2000" b="0" dirty="0">
                <a:latin typeface="Verdana" panose="020B0604030504040204" pitchFamily="34" charset="0"/>
              </a:rPr>
              <a:t> </a:t>
            </a:r>
            <a:r>
              <a:rPr lang="en-GB" altLang="cs-CZ" sz="2000" b="0" dirty="0" err="1">
                <a:latin typeface="Verdana" panose="020B0604030504040204" pitchFamily="34" charset="0"/>
              </a:rPr>
              <a:t>ani</a:t>
            </a:r>
            <a:r>
              <a:rPr lang="en-GB" altLang="cs-CZ" sz="2000" b="0" dirty="0">
                <a:latin typeface="Verdana" panose="020B0604030504040204" pitchFamily="34" charset="0"/>
              </a:rPr>
              <a:t> </a:t>
            </a:r>
            <a:r>
              <a:rPr lang="en-GB" altLang="cs-CZ" sz="2000" b="0" dirty="0" err="1">
                <a:latin typeface="Verdana" panose="020B0604030504040204" pitchFamily="34" charset="0"/>
              </a:rPr>
              <a:t>výrobky</a:t>
            </a:r>
            <a:r>
              <a:rPr lang="en-GB" altLang="cs-CZ" sz="2000" b="0" dirty="0">
                <a:latin typeface="Verdana" panose="020B0604030504040204" pitchFamily="34" charset="0"/>
              </a:rPr>
              <a:t>, </a:t>
            </a:r>
            <a:r>
              <a:rPr lang="en-GB" altLang="cs-CZ" sz="2000" b="0" dirty="0" err="1">
                <a:latin typeface="Verdana" panose="020B0604030504040204" pitchFamily="34" charset="0"/>
              </a:rPr>
              <a:t>ani</a:t>
            </a:r>
            <a:r>
              <a:rPr lang="en-GB" altLang="cs-CZ" sz="2000" b="0" dirty="0">
                <a:latin typeface="Verdana" panose="020B0604030504040204" pitchFamily="34" charset="0"/>
              </a:rPr>
              <a:t> </a:t>
            </a:r>
            <a:r>
              <a:rPr lang="en-GB" altLang="cs-CZ" sz="2000" b="0" dirty="0" err="1">
                <a:latin typeface="Verdana" panose="020B0604030504040204" pitchFamily="34" charset="0"/>
              </a:rPr>
              <a:t>skutečnost</a:t>
            </a:r>
            <a:r>
              <a:rPr lang="en-GB" altLang="cs-CZ" sz="2000" b="0" dirty="0">
                <a:latin typeface="Verdana" panose="020B0604030504040204" pitchFamily="34" charset="0"/>
              </a:rPr>
              <a:t>, </a:t>
            </a:r>
            <a:r>
              <a:rPr lang="en-GB" altLang="cs-CZ" sz="2000" b="0" dirty="0" err="1">
                <a:latin typeface="Verdana" panose="020B0604030504040204" pitchFamily="34" charset="0"/>
              </a:rPr>
              <a:t>že</a:t>
            </a:r>
            <a:r>
              <a:rPr lang="en-GB" altLang="cs-CZ" sz="2000" b="0" dirty="0">
                <a:latin typeface="Verdana" panose="020B0604030504040204" pitchFamily="34" charset="0"/>
              </a:rPr>
              <a:t> </a:t>
            </a:r>
            <a:r>
              <a:rPr lang="en-GB" altLang="cs-CZ" sz="2000" b="0" dirty="0" err="1">
                <a:latin typeface="Verdana" panose="020B0604030504040204" pitchFamily="34" charset="0"/>
              </a:rPr>
              <a:t>žalobce</a:t>
            </a:r>
            <a:r>
              <a:rPr lang="en-GB" altLang="cs-CZ" sz="2000" b="0" dirty="0">
                <a:latin typeface="Verdana" panose="020B0604030504040204" pitchFamily="34" charset="0"/>
              </a:rPr>
              <a:t> </a:t>
            </a:r>
            <a:r>
              <a:rPr lang="en-GB" altLang="cs-CZ" sz="2000" b="0" dirty="0" err="1">
                <a:latin typeface="Verdana" panose="020B0604030504040204" pitchFamily="34" charset="0"/>
              </a:rPr>
              <a:t>své</a:t>
            </a:r>
            <a:r>
              <a:rPr lang="en-GB" altLang="cs-CZ" sz="2000" b="0" dirty="0">
                <a:latin typeface="Verdana" panose="020B0604030504040204" pitchFamily="34" charset="0"/>
              </a:rPr>
              <a:t> </a:t>
            </a:r>
            <a:r>
              <a:rPr lang="en-GB" altLang="cs-CZ" sz="2000" b="0" dirty="0" err="1">
                <a:latin typeface="Verdana" panose="020B0604030504040204" pitchFamily="34" charset="0"/>
              </a:rPr>
              <a:t>webové</a:t>
            </a:r>
            <a:r>
              <a:rPr lang="en-GB" altLang="cs-CZ" sz="2000" b="0" dirty="0">
                <a:latin typeface="Verdana" panose="020B0604030504040204" pitchFamily="34" charset="0"/>
              </a:rPr>
              <a:t> </a:t>
            </a:r>
            <a:r>
              <a:rPr lang="en-GB" altLang="cs-CZ" sz="2000" b="0" dirty="0" err="1">
                <a:latin typeface="Verdana" panose="020B0604030504040204" pitchFamily="34" charset="0"/>
              </a:rPr>
              <a:t>stránky</a:t>
            </a:r>
            <a:r>
              <a:rPr lang="en-GB" altLang="cs-CZ" sz="2000" b="0" dirty="0">
                <a:latin typeface="Verdana" panose="020B0604030504040204" pitchFamily="34" charset="0"/>
              </a:rPr>
              <a:t> </a:t>
            </a:r>
            <a:r>
              <a:rPr lang="en-GB" altLang="cs-CZ" sz="2000" b="0" dirty="0" err="1">
                <a:latin typeface="Verdana" panose="020B0604030504040204" pitchFamily="34" charset="0"/>
              </a:rPr>
              <a:t>umístil</a:t>
            </a:r>
            <a:r>
              <a:rPr lang="en-GB" altLang="cs-CZ" sz="2000" b="0" dirty="0">
                <a:latin typeface="Verdana" panose="020B0604030504040204" pitchFamily="34" charset="0"/>
              </a:rPr>
              <a:t> v </a:t>
            </a:r>
            <a:r>
              <a:rPr lang="en-GB" altLang="cs-CZ" sz="2000" b="0" dirty="0" err="1">
                <a:latin typeface="Verdana" panose="020B0604030504040204" pitchFamily="34" charset="0"/>
              </a:rPr>
              <a:t>doméně</a:t>
            </a:r>
            <a:r>
              <a:rPr lang="en-GB" altLang="cs-CZ" sz="2000" b="0" dirty="0">
                <a:latin typeface="Verdana" panose="020B0604030504040204" pitchFamily="34" charset="0"/>
              </a:rPr>
              <a:t> s </a:t>
            </a:r>
            <a:r>
              <a:rPr lang="en-GB" altLang="cs-CZ" sz="2000" b="0" dirty="0" err="1">
                <a:latin typeface="Verdana" panose="020B0604030504040204" pitchFamily="34" charset="0"/>
              </a:rPr>
              <a:t>odlišným</a:t>
            </a:r>
            <a:r>
              <a:rPr lang="en-GB" altLang="cs-CZ" sz="2000" b="0" dirty="0">
                <a:latin typeface="Verdana" panose="020B0604030504040204" pitchFamily="34" charset="0"/>
              </a:rPr>
              <a:t> </a:t>
            </a:r>
            <a:r>
              <a:rPr lang="en-GB" altLang="cs-CZ" sz="2000" b="0" dirty="0" err="1">
                <a:latin typeface="Verdana" panose="020B0604030504040204" pitchFamily="34" charset="0"/>
              </a:rPr>
              <a:t>označením</a:t>
            </a:r>
            <a:r>
              <a:rPr lang="en-GB" altLang="cs-CZ" sz="2000" b="0" dirty="0">
                <a:latin typeface="Verdana" panose="020B0604030504040204" pitchFamily="34" charset="0"/>
              </a:rPr>
              <a:t>.</a:t>
            </a:r>
          </a:p>
          <a:p>
            <a:pPr marL="457203" indent="-457203">
              <a:spcBef>
                <a:spcPts val="400"/>
              </a:spcBef>
            </a:pPr>
            <a:endParaRPr lang="en-GB" altLang="cs-CZ" sz="2000" b="0" dirty="0">
              <a:latin typeface="Verdana" panose="020B0604030504040204" pitchFamily="34" charset="0"/>
            </a:endParaRPr>
          </a:p>
        </p:txBody>
      </p:sp>
      <p:sp>
        <p:nvSpPr>
          <p:cNvPr id="2" name="Nadpis 1"/>
          <p:cNvSpPr>
            <a:spLocks noGrp="1"/>
          </p:cNvSpPr>
          <p:nvPr>
            <p:ph type="title"/>
          </p:nvPr>
        </p:nvSpPr>
        <p:spPr>
          <a:xfrm>
            <a:off x="1433002" y="246138"/>
            <a:ext cx="8244506" cy="1206500"/>
          </a:xfrm>
        </p:spPr>
        <p:txBody>
          <a:bodyPr/>
          <a:lstStyle/>
          <a:p>
            <a:r>
              <a:rPr lang="cs-CZ" altLang="cs-CZ" sz="2540" dirty="0">
                <a:latin typeface="Century Gothic" panose="020B0502020202020204" pitchFamily="34" charset="0"/>
              </a:rPr>
              <a:t>Pravomocná rozhodnutí </a:t>
            </a:r>
            <a:br>
              <a:rPr lang="cs-CZ" altLang="cs-CZ" sz="2540" dirty="0">
                <a:latin typeface="Century Gothic" panose="020B0502020202020204" pitchFamily="34" charset="0"/>
              </a:rPr>
            </a:br>
            <a:r>
              <a:rPr lang="cs-CZ" altLang="cs-CZ" sz="2540" dirty="0">
                <a:latin typeface="Century Gothic" panose="020B0502020202020204" pitchFamily="34" charset="0"/>
              </a:rPr>
              <a:t>– ceskapojistovna.cz</a:t>
            </a:r>
            <a:endParaRPr lang="cs-CZ" dirty="0"/>
          </a:p>
        </p:txBody>
      </p:sp>
    </p:spTree>
    <p:extLst>
      <p:ext uri="{BB962C8B-B14F-4D97-AF65-F5344CB8AC3E}">
        <p14:creationId xmlns:p14="http://schemas.microsoft.com/office/powerpoint/2010/main" val="37297007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00DAF699-05BF-43E5-ABE5-1F505AF7A43F}" type="datetime1">
              <a:rPr lang="cs-CZ" altLang="cs-CZ" sz="1400"/>
              <a:pPr>
                <a:spcBef>
                  <a:spcPct val="0"/>
                </a:spcBef>
                <a:buClrTx/>
                <a:buSzTx/>
                <a:buFontTx/>
                <a:buNone/>
              </a:pPr>
              <a:t>27.11.2025</a:t>
            </a:fld>
            <a:endParaRPr lang="cs-CZ" altLang="cs-CZ" sz="1400"/>
          </a:p>
        </p:txBody>
      </p:sp>
      <p:sp>
        <p:nvSpPr>
          <p:cNvPr id="44034"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3B5A536-588A-465B-A53F-E765AAE04A80}" type="slidenum">
              <a:rPr lang="cs-CZ" altLang="cs-CZ" sz="1400"/>
              <a:pPr>
                <a:spcBef>
                  <a:spcPct val="0"/>
                </a:spcBef>
                <a:buClrTx/>
                <a:buSzTx/>
                <a:buFontTx/>
                <a:buNone/>
              </a:pPr>
              <a:t>37</a:t>
            </a:fld>
            <a:endParaRPr lang="cs-CZ" altLang="cs-CZ" sz="1400"/>
          </a:p>
        </p:txBody>
      </p:sp>
      <p:sp>
        <p:nvSpPr>
          <p:cNvPr id="44035" name="Rectangle 2"/>
          <p:cNvSpPr>
            <a:spLocks noGrp="1" noChangeArrowheads="1"/>
          </p:cNvSpPr>
          <p:nvPr>
            <p:ph type="body" sz="half" idx="2"/>
          </p:nvPr>
        </p:nvSpPr>
        <p:spPr>
          <a:xfrm>
            <a:off x="1433002" y="1341939"/>
            <a:ext cx="7659687" cy="5257800"/>
          </a:xfrm>
        </p:spPr>
        <p:txBody>
          <a:bodyPr/>
          <a:lstStyle/>
          <a:p>
            <a:pPr marL="622158" indent="-414772">
              <a:spcBef>
                <a:spcPts val="400"/>
              </a:spcBef>
              <a:buFont typeface="Wingdings" panose="05000000000000000000" pitchFamily="2" charset="2"/>
              <a:buChar char="§"/>
            </a:pPr>
            <a:r>
              <a:rPr lang="en-GB" altLang="cs-CZ" sz="2400" b="0" dirty="0" err="1"/>
              <a:t>Spekulativnost</a:t>
            </a:r>
            <a:r>
              <a:rPr lang="en-GB" altLang="cs-CZ" sz="2400" b="0" dirty="0"/>
              <a:t> </a:t>
            </a:r>
            <a:r>
              <a:rPr lang="en-GB" altLang="cs-CZ" sz="2400" b="0" dirty="0" err="1"/>
              <a:t>registrace</a:t>
            </a:r>
            <a:r>
              <a:rPr lang="en-GB" altLang="cs-CZ" sz="2400" b="0" dirty="0"/>
              <a:t> </a:t>
            </a:r>
            <a:r>
              <a:rPr lang="en-GB" altLang="cs-CZ" sz="2400" b="0" dirty="0" err="1"/>
              <a:t>dovozena</a:t>
            </a:r>
            <a:r>
              <a:rPr lang="en-GB" altLang="cs-CZ" sz="2400" b="0" dirty="0"/>
              <a:t> </a:t>
            </a:r>
            <a:r>
              <a:rPr lang="en-GB" altLang="cs-CZ" sz="2400" b="0" dirty="0" err="1"/>
              <a:t>ze</a:t>
            </a:r>
            <a:r>
              <a:rPr lang="en-GB" altLang="cs-CZ" sz="2400" b="0" dirty="0"/>
              <a:t> </a:t>
            </a:r>
            <a:r>
              <a:rPr lang="en-GB" altLang="cs-CZ" sz="2400" b="0" dirty="0" err="1"/>
              <a:t>skutečnosti</a:t>
            </a:r>
            <a:r>
              <a:rPr lang="en-GB" altLang="cs-CZ" sz="2400" b="0" dirty="0"/>
              <a:t>, </a:t>
            </a:r>
            <a:r>
              <a:rPr lang="en-GB" altLang="cs-CZ" sz="2400" b="0" dirty="0" err="1"/>
              <a:t>že</a:t>
            </a:r>
            <a:r>
              <a:rPr lang="en-GB" altLang="cs-CZ" sz="2400" b="0" dirty="0"/>
              <a:t> </a:t>
            </a:r>
            <a:r>
              <a:rPr lang="en-GB" altLang="cs-CZ" sz="2400" b="0" dirty="0" err="1"/>
              <a:t>žalovaný</a:t>
            </a:r>
            <a:r>
              <a:rPr lang="en-GB" altLang="cs-CZ" sz="2400" b="0" dirty="0"/>
              <a:t> </a:t>
            </a:r>
            <a:r>
              <a:rPr lang="en-GB" altLang="cs-CZ" sz="2400" b="0" dirty="0" err="1"/>
              <a:t>chtěl</a:t>
            </a:r>
            <a:r>
              <a:rPr lang="en-GB" altLang="cs-CZ" sz="2400" b="0" dirty="0"/>
              <a:t> </a:t>
            </a:r>
            <a:r>
              <a:rPr lang="en-GB" altLang="cs-CZ" sz="2400" b="0" dirty="0" err="1"/>
              <a:t>na</a:t>
            </a:r>
            <a:r>
              <a:rPr lang="en-GB" altLang="cs-CZ" sz="2400" b="0" dirty="0"/>
              <a:t> </a:t>
            </a:r>
            <a:r>
              <a:rPr lang="en-GB" altLang="cs-CZ" sz="2400" b="0" dirty="0" err="1"/>
              <a:t>předmětné</a:t>
            </a:r>
            <a:r>
              <a:rPr lang="en-GB" altLang="cs-CZ" sz="2400" b="0" dirty="0"/>
              <a:t> </a:t>
            </a:r>
            <a:r>
              <a:rPr lang="en-GB" altLang="cs-CZ" sz="2400" b="0" dirty="0" err="1"/>
              <a:t>doméně</a:t>
            </a:r>
            <a:r>
              <a:rPr lang="en-GB" altLang="cs-CZ" sz="2400" b="0" dirty="0"/>
              <a:t> </a:t>
            </a:r>
            <a:r>
              <a:rPr lang="en-GB" altLang="cs-CZ" sz="2400" b="0" dirty="0" err="1"/>
              <a:t>profitovat</a:t>
            </a:r>
            <a:r>
              <a:rPr lang="en-GB" altLang="cs-CZ" sz="2400" b="0" dirty="0"/>
              <a:t> </a:t>
            </a:r>
            <a:r>
              <a:rPr lang="en-GB" altLang="cs-CZ" sz="2400" b="0" dirty="0" err="1"/>
              <a:t>formou</a:t>
            </a:r>
            <a:r>
              <a:rPr lang="en-GB" altLang="cs-CZ" sz="2400" b="0" dirty="0"/>
              <a:t> </a:t>
            </a:r>
            <a:r>
              <a:rPr lang="en-GB" altLang="cs-CZ" sz="2400" b="0" dirty="0" err="1"/>
              <a:t>účasti</a:t>
            </a:r>
            <a:r>
              <a:rPr lang="en-GB" altLang="cs-CZ" sz="2400" b="0" dirty="0"/>
              <a:t> </a:t>
            </a:r>
            <a:r>
              <a:rPr lang="en-GB" altLang="cs-CZ" sz="2400" b="0" dirty="0" err="1"/>
              <a:t>na</a:t>
            </a:r>
            <a:r>
              <a:rPr lang="en-GB" altLang="cs-CZ" sz="2400" b="0" dirty="0"/>
              <a:t> </a:t>
            </a:r>
            <a:r>
              <a:rPr lang="en-GB" altLang="cs-CZ" sz="2400" b="0" dirty="0" err="1"/>
              <a:t>případném</a:t>
            </a:r>
            <a:r>
              <a:rPr lang="en-GB" altLang="cs-CZ" sz="2400" b="0" dirty="0"/>
              <a:t> </a:t>
            </a:r>
            <a:r>
              <a:rPr lang="en-GB" altLang="cs-CZ" sz="2400" b="0" dirty="0" err="1"/>
              <a:t>sdružení</a:t>
            </a:r>
            <a:r>
              <a:rPr lang="en-GB" altLang="cs-CZ" sz="2400" b="0" dirty="0"/>
              <a:t> se </a:t>
            </a:r>
            <a:r>
              <a:rPr lang="en-GB" altLang="cs-CZ" sz="2400" b="0" dirty="0" err="1"/>
              <a:t>žalobcem</a:t>
            </a:r>
            <a:r>
              <a:rPr lang="en-GB" altLang="cs-CZ" sz="2400" b="0" dirty="0"/>
              <a:t>, z </a:t>
            </a:r>
            <a:r>
              <a:rPr lang="en-GB" altLang="cs-CZ" sz="2400" b="0" dirty="0" err="1"/>
              <a:t>nabídky</a:t>
            </a:r>
            <a:r>
              <a:rPr lang="en-GB" altLang="cs-CZ" sz="2400" b="0" dirty="0"/>
              <a:t>, </a:t>
            </a:r>
            <a:r>
              <a:rPr lang="en-GB" altLang="cs-CZ" sz="2400" b="0" dirty="0" err="1"/>
              <a:t>kterou</a:t>
            </a:r>
            <a:r>
              <a:rPr lang="en-GB" altLang="cs-CZ" sz="2400" b="0" dirty="0"/>
              <a:t> </a:t>
            </a:r>
            <a:r>
              <a:rPr lang="en-GB" altLang="cs-CZ" sz="2400" b="0" dirty="0" err="1"/>
              <a:t>žalovaný</a:t>
            </a:r>
            <a:r>
              <a:rPr lang="en-GB" altLang="cs-CZ" sz="2400" b="0" dirty="0"/>
              <a:t> </a:t>
            </a:r>
            <a:r>
              <a:rPr lang="en-GB" altLang="cs-CZ" sz="2400" b="0" dirty="0" err="1"/>
              <a:t>učinil</a:t>
            </a:r>
            <a:r>
              <a:rPr lang="en-GB" altLang="cs-CZ" sz="2400" b="0" dirty="0"/>
              <a:t> </a:t>
            </a:r>
            <a:r>
              <a:rPr lang="en-GB" altLang="cs-CZ" sz="2400" b="0" dirty="0" err="1"/>
              <a:t>žalobci</a:t>
            </a:r>
            <a:r>
              <a:rPr lang="en-GB" altLang="cs-CZ" sz="2400" b="0" dirty="0"/>
              <a:t> k </a:t>
            </a:r>
            <a:r>
              <a:rPr lang="en-GB" altLang="cs-CZ" sz="2400" b="0" dirty="0" err="1"/>
              <a:t>odkoupení</a:t>
            </a:r>
            <a:r>
              <a:rPr lang="en-GB" altLang="cs-CZ" sz="2400" b="0" dirty="0"/>
              <a:t> </a:t>
            </a:r>
            <a:r>
              <a:rPr lang="en-GB" altLang="cs-CZ" sz="2400" b="0" dirty="0" err="1"/>
              <a:t>domény</a:t>
            </a:r>
            <a:r>
              <a:rPr lang="en-GB" altLang="cs-CZ" sz="2400" b="0" dirty="0"/>
              <a:t> a </a:t>
            </a:r>
            <a:r>
              <a:rPr lang="en-GB" altLang="cs-CZ" sz="2400" b="0" dirty="0" err="1"/>
              <a:t>ze</a:t>
            </a:r>
            <a:r>
              <a:rPr lang="en-GB" altLang="cs-CZ" sz="2400" b="0" dirty="0"/>
              <a:t> </a:t>
            </a:r>
            <a:r>
              <a:rPr lang="en-GB" altLang="cs-CZ" sz="2400" b="0" dirty="0" err="1"/>
              <a:t>skutečnost</a:t>
            </a:r>
            <a:r>
              <a:rPr lang="en-GB" altLang="cs-CZ" sz="2400" b="0" dirty="0"/>
              <a:t>, </a:t>
            </a:r>
            <a:r>
              <a:rPr lang="en-GB" altLang="cs-CZ" sz="2400" b="0" dirty="0" err="1"/>
              <a:t>že</a:t>
            </a:r>
            <a:r>
              <a:rPr lang="en-GB" altLang="cs-CZ" sz="2400" b="0" dirty="0"/>
              <a:t> </a:t>
            </a:r>
            <a:r>
              <a:rPr lang="en-GB" altLang="cs-CZ" sz="2400" b="0" dirty="0" err="1"/>
              <a:t>žalovaný</a:t>
            </a:r>
            <a:r>
              <a:rPr lang="en-GB" altLang="cs-CZ" sz="2400" b="0" dirty="0"/>
              <a:t> </a:t>
            </a:r>
            <a:r>
              <a:rPr lang="en-GB" altLang="cs-CZ" sz="2400" b="0" dirty="0" err="1"/>
              <a:t>sám</a:t>
            </a:r>
            <a:r>
              <a:rPr lang="en-GB" altLang="cs-CZ" sz="2400" b="0" dirty="0"/>
              <a:t> </a:t>
            </a:r>
            <a:r>
              <a:rPr lang="en-GB" altLang="cs-CZ" sz="2400" b="0" dirty="0" err="1"/>
              <a:t>doménu</a:t>
            </a:r>
            <a:r>
              <a:rPr lang="en-GB" altLang="cs-CZ" sz="2400" b="0" dirty="0"/>
              <a:t> </a:t>
            </a:r>
            <a:r>
              <a:rPr lang="en-GB" altLang="cs-CZ" sz="2400" b="0" dirty="0" err="1"/>
              <a:t>neprovozuje</a:t>
            </a:r>
            <a:r>
              <a:rPr lang="en-GB" altLang="cs-CZ" sz="2400" b="0" dirty="0"/>
              <a:t>, ale </a:t>
            </a:r>
            <a:r>
              <a:rPr lang="en-GB" altLang="cs-CZ" sz="2400" b="0" dirty="0" err="1"/>
              <a:t>za</a:t>
            </a:r>
            <a:r>
              <a:rPr lang="en-GB" altLang="cs-CZ" sz="2400" b="0" dirty="0"/>
              <a:t> </a:t>
            </a:r>
            <a:r>
              <a:rPr lang="en-GB" altLang="cs-CZ" sz="2400" b="0" dirty="0" err="1"/>
              <a:t>úplatu</a:t>
            </a:r>
            <a:r>
              <a:rPr lang="en-GB" altLang="cs-CZ" sz="2400" b="0" dirty="0"/>
              <a:t> </a:t>
            </a:r>
            <a:r>
              <a:rPr lang="en-GB" altLang="cs-CZ" sz="2400" b="0" dirty="0" err="1"/>
              <a:t>ji</a:t>
            </a:r>
            <a:r>
              <a:rPr lang="en-GB" altLang="cs-CZ" sz="2400" b="0" dirty="0"/>
              <a:t> </a:t>
            </a:r>
            <a:r>
              <a:rPr lang="en-GB" altLang="cs-CZ" sz="2400" b="0" dirty="0" err="1"/>
              <a:t>pronajal</a:t>
            </a:r>
            <a:r>
              <a:rPr lang="en-GB" altLang="cs-CZ" sz="2400" b="0" dirty="0"/>
              <a:t> </a:t>
            </a:r>
            <a:r>
              <a:rPr lang="en-GB" altLang="cs-CZ" sz="2400" b="0" dirty="0" err="1"/>
              <a:t>třetí</a:t>
            </a:r>
            <a:r>
              <a:rPr lang="en-GB" altLang="cs-CZ" sz="2400" b="0" dirty="0"/>
              <a:t> </a:t>
            </a:r>
            <a:r>
              <a:rPr lang="en-GB" altLang="cs-CZ" sz="2400" b="0" dirty="0" err="1"/>
              <a:t>osobě</a:t>
            </a:r>
            <a:r>
              <a:rPr lang="en-GB" altLang="cs-CZ" sz="2400" b="0" dirty="0"/>
              <a:t>. </a:t>
            </a:r>
          </a:p>
          <a:p>
            <a:pPr marL="622158" indent="-414772">
              <a:spcBef>
                <a:spcPts val="400"/>
              </a:spcBef>
              <a:buFont typeface="Wingdings" panose="05000000000000000000" pitchFamily="2" charset="2"/>
              <a:buChar char="§"/>
            </a:pPr>
            <a:endParaRPr lang="en-GB" altLang="cs-CZ" sz="2400" b="0" dirty="0"/>
          </a:p>
          <a:p>
            <a:pPr marL="622158" indent="-414772">
              <a:spcBef>
                <a:spcPts val="400"/>
              </a:spcBef>
              <a:buFont typeface="Wingdings" panose="05000000000000000000" pitchFamily="2" charset="2"/>
              <a:buChar char="§"/>
            </a:pPr>
            <a:r>
              <a:rPr lang="en-GB" altLang="cs-CZ" sz="2400" b="0" dirty="0" err="1"/>
              <a:t>Soud</a:t>
            </a:r>
            <a:r>
              <a:rPr lang="en-GB" altLang="cs-CZ" sz="2400" b="0" dirty="0"/>
              <a:t> </a:t>
            </a:r>
            <a:r>
              <a:rPr lang="en-GB" altLang="cs-CZ" sz="2400" b="0" dirty="0" err="1"/>
              <a:t>dovodil</a:t>
            </a:r>
            <a:r>
              <a:rPr lang="en-GB" altLang="cs-CZ" sz="2400" b="0" dirty="0"/>
              <a:t> </a:t>
            </a:r>
            <a:r>
              <a:rPr lang="en-GB" altLang="cs-CZ" sz="2400" b="0" dirty="0" err="1"/>
              <a:t>naplnění</a:t>
            </a:r>
            <a:r>
              <a:rPr lang="en-GB" altLang="cs-CZ" sz="2400" b="0" dirty="0"/>
              <a:t> </a:t>
            </a:r>
            <a:r>
              <a:rPr lang="en-GB" altLang="cs-CZ" sz="2400" b="0" dirty="0" err="1"/>
              <a:t>skutkové</a:t>
            </a:r>
            <a:r>
              <a:rPr lang="en-GB" altLang="cs-CZ" sz="2400" b="0" dirty="0"/>
              <a:t> </a:t>
            </a:r>
            <a:r>
              <a:rPr lang="en-GB" altLang="cs-CZ" sz="2400" b="0" dirty="0" err="1"/>
              <a:t>podstaty</a:t>
            </a:r>
            <a:r>
              <a:rPr lang="en-GB" altLang="cs-CZ" sz="2400" b="0" dirty="0"/>
              <a:t> </a:t>
            </a:r>
            <a:r>
              <a:rPr lang="en-GB" altLang="cs-CZ" sz="2400" b="0" dirty="0" err="1"/>
              <a:t>neoprávněného</a:t>
            </a:r>
            <a:r>
              <a:rPr lang="en-GB" altLang="cs-CZ" sz="2400" b="0" dirty="0"/>
              <a:t> </a:t>
            </a:r>
            <a:r>
              <a:rPr lang="en-GB" altLang="cs-CZ" sz="2400" b="0" dirty="0" err="1"/>
              <a:t>použití</a:t>
            </a:r>
            <a:r>
              <a:rPr lang="en-GB" altLang="cs-CZ" sz="2400" b="0" dirty="0"/>
              <a:t> </a:t>
            </a:r>
            <a:r>
              <a:rPr lang="en-GB" altLang="cs-CZ" sz="2400" b="0" dirty="0" err="1"/>
              <a:t>názvu</a:t>
            </a:r>
            <a:r>
              <a:rPr lang="en-GB" altLang="cs-CZ" sz="2400" b="0" dirty="0"/>
              <a:t> </a:t>
            </a:r>
            <a:r>
              <a:rPr lang="en-GB" altLang="cs-CZ" sz="2400" b="0" dirty="0" err="1"/>
              <a:t>právnické</a:t>
            </a:r>
            <a:r>
              <a:rPr lang="en-GB" altLang="cs-CZ" sz="2400" b="0" dirty="0"/>
              <a:t> </a:t>
            </a:r>
            <a:r>
              <a:rPr lang="en-GB" altLang="cs-CZ" sz="2400" b="0" dirty="0" err="1"/>
              <a:t>osoby</a:t>
            </a:r>
            <a:r>
              <a:rPr lang="en-GB" altLang="cs-CZ" sz="2400" b="0" dirty="0"/>
              <a:t>, </a:t>
            </a:r>
            <a:r>
              <a:rPr lang="en-GB" altLang="cs-CZ" sz="2400" b="0" dirty="0" err="1"/>
              <a:t>tedy</a:t>
            </a:r>
            <a:r>
              <a:rPr lang="en-GB" altLang="cs-CZ" sz="2400" b="0" dirty="0"/>
              <a:t> </a:t>
            </a:r>
            <a:r>
              <a:rPr lang="en-GB" altLang="cs-CZ" sz="2400" b="0" dirty="0" err="1"/>
              <a:t>žalobce</a:t>
            </a:r>
            <a:r>
              <a:rPr lang="en-GB" altLang="cs-CZ" sz="2400" b="0" dirty="0"/>
              <a:t>, </a:t>
            </a:r>
            <a:r>
              <a:rPr lang="en-GB" altLang="cs-CZ" sz="2400" b="0" dirty="0" err="1"/>
              <a:t>jako</a:t>
            </a:r>
            <a:r>
              <a:rPr lang="en-GB" altLang="cs-CZ" sz="2400" b="0" dirty="0"/>
              <a:t> </a:t>
            </a:r>
            <a:r>
              <a:rPr lang="en-GB" altLang="cs-CZ" sz="2400" b="0" dirty="0" err="1"/>
              <a:t>veřejnoprávní</a:t>
            </a:r>
            <a:r>
              <a:rPr lang="en-GB" altLang="cs-CZ" sz="2400" b="0" dirty="0"/>
              <a:t> </a:t>
            </a:r>
            <a:r>
              <a:rPr lang="en-GB" altLang="cs-CZ" sz="2400" b="0" dirty="0" err="1"/>
              <a:t>korporace</a:t>
            </a:r>
            <a:r>
              <a:rPr lang="en-GB" altLang="cs-CZ" sz="2400" b="0" dirty="0"/>
              <a:t> – </a:t>
            </a:r>
            <a:r>
              <a:rPr lang="en-GB" altLang="cs-CZ" sz="2400" b="0" dirty="0" err="1"/>
              <a:t>statutárního</a:t>
            </a:r>
            <a:r>
              <a:rPr lang="en-GB" altLang="cs-CZ" sz="2400" b="0" dirty="0"/>
              <a:t> </a:t>
            </a:r>
            <a:r>
              <a:rPr lang="en-GB" altLang="cs-CZ" sz="2400" b="0" dirty="0" err="1"/>
              <a:t>města</a:t>
            </a:r>
            <a:r>
              <a:rPr lang="en-GB" altLang="cs-CZ" sz="2400" b="0" dirty="0"/>
              <a:t>.</a:t>
            </a:r>
          </a:p>
        </p:txBody>
      </p:sp>
      <p:sp>
        <p:nvSpPr>
          <p:cNvPr id="2" name="Nadpis 1"/>
          <p:cNvSpPr>
            <a:spLocks noGrp="1"/>
          </p:cNvSpPr>
          <p:nvPr>
            <p:ph type="title"/>
          </p:nvPr>
        </p:nvSpPr>
        <p:spPr>
          <a:xfrm>
            <a:off x="1528372" y="135262"/>
            <a:ext cx="8244506" cy="1206500"/>
          </a:xfrm>
        </p:spPr>
        <p:txBody>
          <a:bodyPr/>
          <a:lstStyle/>
          <a:p>
            <a:r>
              <a:rPr lang="cs-CZ" altLang="cs-CZ" sz="2540" dirty="0">
                <a:latin typeface="Century Gothic" panose="020B0502020202020204" pitchFamily="34" charset="0"/>
              </a:rPr>
              <a:t>Pravomocná rozhodnutí ve věci </a:t>
            </a:r>
            <a:br>
              <a:rPr lang="cs-CZ" altLang="cs-CZ" sz="2540" dirty="0">
                <a:latin typeface="Century Gothic" panose="020B0502020202020204" pitchFamily="34" charset="0"/>
              </a:rPr>
            </a:br>
            <a:r>
              <a:rPr lang="cs-CZ" altLang="cs-CZ" sz="2540" dirty="0">
                <a:latin typeface="Century Gothic" panose="020B0502020202020204" pitchFamily="34" charset="0"/>
              </a:rPr>
              <a:t>– ostrava.cz</a:t>
            </a:r>
            <a:endParaRPr lang="cs-CZ" dirty="0"/>
          </a:p>
        </p:txBody>
      </p:sp>
    </p:spTree>
    <p:extLst>
      <p:ext uri="{BB962C8B-B14F-4D97-AF65-F5344CB8AC3E}">
        <p14:creationId xmlns:p14="http://schemas.microsoft.com/office/powerpoint/2010/main" val="20047394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VI. Závěrečná shrnutí</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1268251" y="5806262"/>
            <a:ext cx="216738" cy="290478"/>
          </a:xfrm>
        </p:spPr>
        <p:txBody>
          <a:bodyPr/>
          <a:lstStyle/>
          <a:p>
            <a:fld id="{5E608FB1-680A-4E9D-A95E-8C4CFA1B47E3}" type="slidenum">
              <a:rPr lang="cs-CZ" smtClean="0"/>
              <a:t>38</a:t>
            </a:fld>
            <a:endParaRPr lang="cs-CZ"/>
          </a:p>
        </p:txBody>
      </p:sp>
    </p:spTree>
    <p:extLst>
      <p:ext uri="{BB962C8B-B14F-4D97-AF65-F5344CB8AC3E}">
        <p14:creationId xmlns:p14="http://schemas.microsoft.com/office/powerpoint/2010/main" val="2341194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7" name="Zástupný symbol pro datum 4"/>
          <p:cNvSpPr>
            <a:spLocks noGrp="1"/>
          </p:cNvSpPr>
          <p:nvPr>
            <p:ph type="dt" sz="quarter" idx="10"/>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39935639-B645-43D6-8A57-B19C8B139A51}" type="datetime1">
              <a:rPr lang="cs-CZ" altLang="cs-CZ" sz="1400"/>
              <a:pPr>
                <a:spcBef>
                  <a:spcPct val="0"/>
                </a:spcBef>
                <a:buClrTx/>
                <a:buSzTx/>
                <a:buFontTx/>
                <a:buNone/>
              </a:pPr>
              <a:t>27.11.2025</a:t>
            </a:fld>
            <a:endParaRPr lang="cs-CZ" altLang="cs-CZ" sz="1400"/>
          </a:p>
        </p:txBody>
      </p:sp>
      <p:sp>
        <p:nvSpPr>
          <p:cNvPr id="45058" name="Zástupný symbol pro číslo snímku 6"/>
          <p:cNvSpPr>
            <a:spLocks noGrp="1"/>
          </p:cNvSpPr>
          <p:nvPr>
            <p:ph type="sldNum" sz="quarter" idx="12"/>
          </p:nvPr>
        </p:nvSpPr>
        <p:spPr>
          <a:noFill/>
        </p:spPr>
        <p:txBody>
          <a:bodyPr/>
          <a:lstStyle>
            <a:lvl1pPr>
              <a:spcBef>
                <a:spcPct val="20000"/>
              </a:spcBef>
              <a:buClr>
                <a:schemeClr val="tx2"/>
              </a:buClr>
              <a:buSzPct val="90000"/>
              <a:buFont typeface="Symbol" panose="05050102010706020507" pitchFamily="18" charset="2"/>
              <a:buChar char="¨"/>
              <a:defRPr sz="3200">
                <a:solidFill>
                  <a:schemeClr val="tx1"/>
                </a:solidFill>
                <a:latin typeface="Times New Roman" panose="02020603050405020304" pitchFamily="18" charset="0"/>
                <a:ea typeface="MS PGothic" panose="020B0600070205080204" pitchFamily="34" charset="-128"/>
              </a:defRPr>
            </a:lvl1pPr>
            <a:lvl2pPr marL="742955" indent="-285752">
              <a:spcBef>
                <a:spcPct val="20000"/>
              </a:spcBef>
              <a:buChar char="–"/>
              <a:defRPr sz="2800">
                <a:solidFill>
                  <a:schemeClr val="tx1"/>
                </a:solidFill>
                <a:latin typeface="Times New Roman" panose="02020603050405020304" pitchFamily="18" charset="0"/>
                <a:ea typeface="MS PGothic" panose="020B0600070205080204" pitchFamily="34" charset="-128"/>
              </a:defRPr>
            </a:lvl2pPr>
            <a:lvl3pPr marL="1143008" indent="-228602">
              <a:spcBef>
                <a:spcPct val="20000"/>
              </a:spcBef>
              <a:buChar char="•"/>
              <a:defRPr sz="2400">
                <a:solidFill>
                  <a:schemeClr val="tx1"/>
                </a:solidFill>
                <a:latin typeface="Times New Roman" panose="02020603050405020304" pitchFamily="18" charset="0"/>
                <a:ea typeface="MS PGothic" panose="020B0600070205080204" pitchFamily="34" charset="-128"/>
              </a:defRPr>
            </a:lvl3pPr>
            <a:lvl4pPr marL="1600210"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4pPr>
            <a:lvl5pPr marL="2057413" indent="-228602">
              <a:spcBef>
                <a:spcPct val="20000"/>
              </a:spcBef>
              <a:buChar char="•"/>
              <a:defRPr sz="2000">
                <a:solidFill>
                  <a:schemeClr val="tx1"/>
                </a:solidFill>
                <a:latin typeface="Times New Roman" panose="02020603050405020304" pitchFamily="18" charset="0"/>
                <a:ea typeface="MS PGothic" panose="020B0600070205080204" pitchFamily="34" charset="-128"/>
              </a:defRPr>
            </a:lvl5pPr>
            <a:lvl6pPr marL="2514617"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6pPr>
            <a:lvl7pPr marL="2971819"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7pPr>
            <a:lvl8pPr marL="3429023"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8pPr>
            <a:lvl9pPr marL="3886225" indent="-228602" eaLnBrk="0" fontAlgn="base" hangingPunct="0">
              <a:spcBef>
                <a:spcPct val="20000"/>
              </a:spcBef>
              <a:spcAft>
                <a:spcPct val="0"/>
              </a:spcAft>
              <a:buChar char="•"/>
              <a:defRPr sz="2000">
                <a:solidFill>
                  <a:schemeClr val="tx1"/>
                </a:solidFill>
                <a:latin typeface="Times New Roman" panose="02020603050405020304" pitchFamily="18" charset="0"/>
                <a:ea typeface="MS PGothic" panose="020B0600070205080204" pitchFamily="34" charset="-128"/>
              </a:defRPr>
            </a:lvl9pPr>
          </a:lstStyle>
          <a:p>
            <a:pPr>
              <a:spcBef>
                <a:spcPct val="0"/>
              </a:spcBef>
              <a:buClrTx/>
              <a:buSzTx/>
              <a:buFontTx/>
              <a:buNone/>
            </a:pPr>
            <a:fld id="{FE6A9857-C4D8-447B-A8BD-800E081180DD}" type="slidenum">
              <a:rPr lang="cs-CZ" altLang="cs-CZ" sz="1400"/>
              <a:pPr>
                <a:spcBef>
                  <a:spcPct val="0"/>
                </a:spcBef>
                <a:buClrTx/>
                <a:buSzTx/>
                <a:buFontTx/>
                <a:buNone/>
              </a:pPr>
              <a:t>39</a:t>
            </a:fld>
            <a:endParaRPr lang="cs-CZ" altLang="cs-CZ" sz="1400"/>
          </a:p>
        </p:txBody>
      </p:sp>
      <p:sp>
        <p:nvSpPr>
          <p:cNvPr id="45059" name="Rectangle 2"/>
          <p:cNvSpPr>
            <a:spLocks noGrp="1" noChangeArrowheads="1"/>
          </p:cNvSpPr>
          <p:nvPr>
            <p:ph type="body" sz="half" idx="2"/>
          </p:nvPr>
        </p:nvSpPr>
        <p:spPr>
          <a:xfrm>
            <a:off x="1263097" y="1654696"/>
            <a:ext cx="9592387" cy="4745379"/>
          </a:xfrm>
        </p:spPr>
        <p:txBody>
          <a:bodyPr>
            <a:normAutofit/>
          </a:bodyPr>
          <a:lstStyle/>
          <a:p>
            <a:pPr marL="466618" indent="-259232">
              <a:lnSpc>
                <a:spcPct val="80000"/>
              </a:lnSpc>
              <a:buFont typeface="Wingdings" panose="05000000000000000000" pitchFamily="2" charset="2"/>
              <a:buChar char="§"/>
            </a:pPr>
            <a:r>
              <a:rPr lang="cs-CZ" altLang="cs-CZ" sz="1600" b="0" dirty="0">
                <a:latin typeface="Verdana" panose="020B0604030504040204" pitchFamily="34" charset="0"/>
              </a:rPr>
              <a:t>Doménová jména budou patrně z vždy alespoň částečně chráněny prostřednictvím tradičních právních institutů; lze však očekávat iniciativu vedoucí k úpravě doménových jmen v oblasti mezinárodněprávní (např. formou vzorových zákonů)</a:t>
            </a:r>
          </a:p>
          <a:p>
            <a:pPr marL="466618" indent="-259232">
              <a:lnSpc>
                <a:spcPct val="80000"/>
              </a:lnSpc>
              <a:spcBef>
                <a:spcPts val="450"/>
              </a:spcBef>
              <a:buFont typeface="Wingdings" panose="05000000000000000000" pitchFamily="2" charset="2"/>
              <a:buChar char="§"/>
            </a:pPr>
            <a:r>
              <a:rPr lang="en-GB" altLang="cs-CZ" sz="1600" b="0" dirty="0" err="1">
                <a:latin typeface="Verdana" panose="020B0604030504040204" pitchFamily="34" charset="0"/>
              </a:rPr>
              <a:t>Obecné</a:t>
            </a:r>
            <a:r>
              <a:rPr lang="en-GB" altLang="cs-CZ" sz="1600" b="0" dirty="0">
                <a:latin typeface="Verdana" panose="020B0604030504040204" pitchFamily="34" charset="0"/>
              </a:rPr>
              <a:t> </a:t>
            </a:r>
            <a:r>
              <a:rPr lang="en-GB" altLang="cs-CZ" sz="1600" b="0" dirty="0" err="1">
                <a:latin typeface="Verdana" panose="020B0604030504040204" pitchFamily="34" charset="0"/>
              </a:rPr>
              <a:t>soudy</a:t>
            </a:r>
            <a:r>
              <a:rPr lang="en-GB" altLang="cs-CZ" sz="1600" b="0" dirty="0">
                <a:latin typeface="Verdana" panose="020B0604030504040204" pitchFamily="34" charset="0"/>
              </a:rPr>
              <a:t> </a:t>
            </a:r>
            <a:r>
              <a:rPr lang="cs-CZ" altLang="cs-CZ" sz="1600" b="0" dirty="0">
                <a:latin typeface="Verdana" panose="020B0604030504040204" pitchFamily="34" charset="0"/>
              </a:rPr>
              <a:t>dnes již poměrně </a:t>
            </a:r>
            <a:r>
              <a:rPr lang="en-GB" altLang="cs-CZ" sz="1600" b="0" dirty="0" err="1">
                <a:latin typeface="Verdana" panose="020B0604030504040204" pitchFamily="34" charset="0"/>
              </a:rPr>
              <a:t>běžně</a:t>
            </a:r>
            <a:r>
              <a:rPr lang="en-GB" altLang="cs-CZ" sz="1600" b="0" dirty="0">
                <a:latin typeface="Verdana" panose="020B0604030504040204" pitchFamily="34" charset="0"/>
              </a:rPr>
              <a:t> </a:t>
            </a:r>
            <a:r>
              <a:rPr lang="en-GB" altLang="cs-CZ" sz="1600" b="0" dirty="0" err="1">
                <a:latin typeface="Verdana" panose="020B0604030504040204" pitchFamily="34" charset="0"/>
              </a:rPr>
              <a:t>řeší</a:t>
            </a:r>
            <a:r>
              <a:rPr lang="en-GB" altLang="cs-CZ" sz="1600" b="0" dirty="0">
                <a:latin typeface="Verdana" panose="020B0604030504040204" pitchFamily="34" charset="0"/>
              </a:rPr>
              <a:t> </a:t>
            </a:r>
            <a:r>
              <a:rPr lang="en-GB" altLang="cs-CZ" sz="1600" b="0" dirty="0" err="1">
                <a:latin typeface="Verdana" panose="020B0604030504040204" pitchFamily="34" charset="0"/>
              </a:rPr>
              <a:t>spory</a:t>
            </a:r>
            <a:r>
              <a:rPr lang="en-GB" altLang="cs-CZ" sz="1600" b="0" dirty="0">
                <a:latin typeface="Verdana" panose="020B0604030504040204" pitchFamily="34" charset="0"/>
              </a:rPr>
              <a:t> o </a:t>
            </a:r>
            <a:r>
              <a:rPr lang="en-GB" altLang="cs-CZ" sz="1600" b="0" dirty="0" err="1">
                <a:latin typeface="Verdana" panose="020B0604030504040204" pitchFamily="34" charset="0"/>
              </a:rPr>
              <a:t>doménová</a:t>
            </a:r>
            <a:r>
              <a:rPr lang="en-GB" altLang="cs-CZ" sz="1600" b="0" dirty="0">
                <a:latin typeface="Verdana" panose="020B0604030504040204" pitchFamily="34" charset="0"/>
              </a:rPr>
              <a:t> </a:t>
            </a:r>
            <a:r>
              <a:rPr lang="en-GB" altLang="cs-CZ" sz="1600" b="0" dirty="0" err="1">
                <a:latin typeface="Verdana" panose="020B0604030504040204" pitchFamily="34" charset="0"/>
              </a:rPr>
              <a:t>jména</a:t>
            </a:r>
            <a:r>
              <a:rPr lang="en-GB" altLang="cs-CZ" sz="1600" b="0" dirty="0">
                <a:latin typeface="Verdana" panose="020B0604030504040204" pitchFamily="34" charset="0"/>
              </a:rPr>
              <a:t> (</a:t>
            </a:r>
            <a:r>
              <a:rPr lang="cs-CZ" altLang="cs-CZ" sz="1600" b="0" dirty="0">
                <a:latin typeface="Verdana" panose="020B0604030504040204" pitchFamily="34" charset="0"/>
              </a:rPr>
              <a:t>např. dědictví</a:t>
            </a:r>
            <a:r>
              <a:rPr lang="en-GB" altLang="cs-CZ" sz="1600" b="0" dirty="0">
                <a:latin typeface="Verdana" panose="020B0604030504040204" pitchFamily="34" charset="0"/>
              </a:rPr>
              <a:t>)</a:t>
            </a:r>
          </a:p>
          <a:p>
            <a:pPr marL="466618" indent="-259232">
              <a:lnSpc>
                <a:spcPct val="80000"/>
              </a:lnSpc>
              <a:spcBef>
                <a:spcPts val="450"/>
              </a:spcBef>
              <a:buFont typeface="Wingdings" panose="05000000000000000000" pitchFamily="2" charset="2"/>
              <a:buChar char="§"/>
            </a:pPr>
            <a:endParaRPr lang="en-GB" altLang="cs-CZ" sz="1600" b="0" dirty="0">
              <a:latin typeface="Verdana" panose="020B0604030504040204" pitchFamily="34" charset="0"/>
            </a:endParaRPr>
          </a:p>
          <a:p>
            <a:pPr marL="466618" indent="-259232">
              <a:lnSpc>
                <a:spcPct val="80000"/>
              </a:lnSpc>
              <a:spcBef>
                <a:spcPts val="450"/>
              </a:spcBef>
              <a:buFont typeface="Wingdings" panose="05000000000000000000" pitchFamily="2" charset="2"/>
              <a:buChar char="§"/>
            </a:pPr>
            <a:r>
              <a:rPr lang="en-GB" altLang="cs-CZ" sz="1600" b="0" dirty="0" err="1">
                <a:latin typeface="Verdana" panose="020B0604030504040204" pitchFamily="34" charset="0"/>
              </a:rPr>
              <a:t>Vedle</a:t>
            </a:r>
            <a:r>
              <a:rPr lang="en-GB" altLang="cs-CZ" sz="1600" b="0" dirty="0">
                <a:latin typeface="Verdana" panose="020B0604030504040204" pitchFamily="34" charset="0"/>
              </a:rPr>
              <a:t> </a:t>
            </a:r>
            <a:r>
              <a:rPr lang="en-GB" altLang="cs-CZ" sz="1600" b="0" dirty="0" err="1">
                <a:latin typeface="Verdana" panose="020B0604030504040204" pitchFamily="34" charset="0"/>
              </a:rPr>
              <a:t>obecných</a:t>
            </a:r>
            <a:r>
              <a:rPr lang="en-GB" altLang="cs-CZ" sz="1600" b="0" dirty="0">
                <a:latin typeface="Verdana" panose="020B0604030504040204" pitchFamily="34" charset="0"/>
              </a:rPr>
              <a:t> </a:t>
            </a:r>
            <a:r>
              <a:rPr lang="en-GB" altLang="cs-CZ" sz="1600" b="0" dirty="0" err="1">
                <a:latin typeface="Verdana" panose="020B0604030504040204" pitchFamily="34" charset="0"/>
              </a:rPr>
              <a:t>soudů</a:t>
            </a:r>
            <a:r>
              <a:rPr lang="en-GB" altLang="cs-CZ" sz="1600" b="0" dirty="0">
                <a:latin typeface="Verdana" panose="020B0604030504040204" pitchFamily="34" charset="0"/>
              </a:rPr>
              <a:t> </a:t>
            </a:r>
            <a:r>
              <a:rPr lang="en-GB" altLang="cs-CZ" sz="1600" b="0" dirty="0" err="1">
                <a:latin typeface="Verdana" panose="020B0604030504040204" pitchFamily="34" charset="0"/>
              </a:rPr>
              <a:t>lze</a:t>
            </a:r>
            <a:r>
              <a:rPr lang="en-GB" altLang="cs-CZ" sz="1600" b="0" dirty="0">
                <a:latin typeface="Verdana" panose="020B0604030504040204" pitchFamily="34" charset="0"/>
              </a:rPr>
              <a:t> od </a:t>
            </a:r>
            <a:r>
              <a:rPr lang="en-GB" altLang="cs-CZ" sz="1600" b="0" dirty="0" err="1">
                <a:latin typeface="Verdana" panose="020B0604030504040204" pitchFamily="34" charset="0"/>
              </a:rPr>
              <a:t>srpna</a:t>
            </a:r>
            <a:r>
              <a:rPr lang="en-GB" altLang="cs-CZ" sz="1600" b="0" dirty="0">
                <a:latin typeface="Verdana" panose="020B0604030504040204" pitchFamily="34" charset="0"/>
              </a:rPr>
              <a:t> 2004 </a:t>
            </a:r>
            <a:r>
              <a:rPr lang="en-GB" altLang="cs-CZ" sz="1600" b="0" dirty="0" err="1">
                <a:latin typeface="Verdana" panose="020B0604030504040204" pitchFamily="34" charset="0"/>
              </a:rPr>
              <a:t>využít</a:t>
            </a:r>
            <a:r>
              <a:rPr lang="en-GB" altLang="cs-CZ" sz="1600" b="0" dirty="0">
                <a:latin typeface="Verdana" panose="020B0604030504040204" pitchFamily="34" charset="0"/>
              </a:rPr>
              <a:t> </a:t>
            </a:r>
            <a:r>
              <a:rPr lang="en-GB" altLang="cs-CZ" sz="1600" b="0" dirty="0" err="1">
                <a:latin typeface="Verdana" panose="020B0604030504040204" pitchFamily="34" charset="0"/>
              </a:rPr>
              <a:t>rozhodčího</a:t>
            </a:r>
            <a:r>
              <a:rPr lang="en-GB" altLang="cs-CZ" sz="1600" b="0" dirty="0">
                <a:latin typeface="Verdana" panose="020B0604030504040204" pitchFamily="34" charset="0"/>
              </a:rPr>
              <a:t> </a:t>
            </a:r>
            <a:r>
              <a:rPr lang="en-GB" altLang="cs-CZ" sz="1600" b="0" dirty="0" err="1">
                <a:latin typeface="Verdana" panose="020B0604030504040204" pitchFamily="34" charset="0"/>
              </a:rPr>
              <a:t>řízení</a:t>
            </a:r>
            <a:r>
              <a:rPr lang="en-GB" altLang="cs-CZ" sz="1600" b="0" dirty="0">
                <a:latin typeface="Verdana" panose="020B0604030504040204" pitchFamily="34" charset="0"/>
              </a:rPr>
              <a:t>.</a:t>
            </a:r>
            <a:r>
              <a:rPr lang="cs-CZ" altLang="cs-CZ" sz="1600" b="0" dirty="0">
                <a:latin typeface="Verdana" panose="020B0604030504040204" pitchFamily="34" charset="0"/>
              </a:rPr>
              <a:t> Jde o zcela zásadní změnu.</a:t>
            </a:r>
            <a:endParaRPr lang="en-GB" altLang="cs-CZ" sz="1600" b="0" dirty="0">
              <a:latin typeface="Verdana" panose="020B0604030504040204" pitchFamily="34" charset="0"/>
            </a:endParaRPr>
          </a:p>
          <a:p>
            <a:pPr marL="466618" indent="-259232">
              <a:lnSpc>
                <a:spcPct val="80000"/>
              </a:lnSpc>
              <a:spcBef>
                <a:spcPts val="450"/>
              </a:spcBef>
              <a:buFont typeface="Wingdings" panose="05000000000000000000" pitchFamily="2" charset="2"/>
              <a:buChar char="§"/>
            </a:pPr>
            <a:endParaRPr lang="en-GB" altLang="cs-CZ" sz="1600" b="0" dirty="0">
              <a:latin typeface="Verdana" panose="020B0604030504040204" pitchFamily="34" charset="0"/>
            </a:endParaRPr>
          </a:p>
          <a:p>
            <a:pPr marL="466618" indent="-259232">
              <a:lnSpc>
                <a:spcPct val="80000"/>
              </a:lnSpc>
              <a:spcBef>
                <a:spcPts val="450"/>
              </a:spcBef>
              <a:buFont typeface="Wingdings" panose="05000000000000000000" pitchFamily="2" charset="2"/>
              <a:buChar char="§"/>
            </a:pPr>
            <a:r>
              <a:rPr lang="en-GB" altLang="cs-CZ" sz="1600" b="0" dirty="0" err="1">
                <a:latin typeface="Verdana" panose="020B0604030504040204" pitchFamily="34" charset="0"/>
              </a:rPr>
              <a:t>Předběžná</a:t>
            </a:r>
            <a:r>
              <a:rPr lang="en-GB" altLang="cs-CZ" sz="1600" b="0" dirty="0">
                <a:latin typeface="Verdana" panose="020B0604030504040204" pitchFamily="34" charset="0"/>
              </a:rPr>
              <a:t> </a:t>
            </a:r>
            <a:r>
              <a:rPr lang="en-GB" altLang="cs-CZ" sz="1600" b="0" dirty="0" err="1">
                <a:latin typeface="Verdana" panose="020B0604030504040204" pitchFamily="34" charset="0"/>
              </a:rPr>
              <a:t>opatření</a:t>
            </a:r>
            <a:r>
              <a:rPr lang="en-GB" altLang="cs-CZ" sz="1600" b="0" dirty="0">
                <a:latin typeface="Verdana" panose="020B0604030504040204" pitchFamily="34" charset="0"/>
              </a:rPr>
              <a:t> </a:t>
            </a:r>
            <a:r>
              <a:rPr lang="en-GB" altLang="cs-CZ" sz="1600" b="0" dirty="0" err="1">
                <a:latin typeface="Verdana" panose="020B0604030504040204" pitchFamily="34" charset="0"/>
              </a:rPr>
              <a:t>jsou</a:t>
            </a:r>
            <a:r>
              <a:rPr lang="en-GB" altLang="cs-CZ" sz="1600" b="0" dirty="0">
                <a:latin typeface="Verdana" panose="020B0604030504040204" pitchFamily="34" charset="0"/>
              </a:rPr>
              <a:t> </a:t>
            </a:r>
            <a:r>
              <a:rPr lang="en-GB" altLang="cs-CZ" sz="1600" b="0" dirty="0" err="1">
                <a:latin typeface="Verdana" panose="020B0604030504040204" pitchFamily="34" charset="0"/>
              </a:rPr>
              <a:t>vydávána</a:t>
            </a:r>
            <a:r>
              <a:rPr lang="en-GB" altLang="cs-CZ" sz="1600" b="0" dirty="0">
                <a:latin typeface="Verdana" panose="020B0604030504040204" pitchFamily="34" charset="0"/>
              </a:rPr>
              <a:t>, </a:t>
            </a:r>
            <a:r>
              <a:rPr lang="en-GB" altLang="cs-CZ" sz="1600" b="0" dirty="0" err="1">
                <a:latin typeface="Verdana" panose="020B0604030504040204" pitchFamily="34" charset="0"/>
              </a:rPr>
              <a:t>nicméně</a:t>
            </a:r>
            <a:r>
              <a:rPr lang="en-GB" altLang="cs-CZ" sz="1600" b="0" dirty="0">
                <a:latin typeface="Verdana" panose="020B0604030504040204" pitchFamily="34" charset="0"/>
              </a:rPr>
              <a:t> </a:t>
            </a:r>
            <a:r>
              <a:rPr lang="en-GB" altLang="cs-CZ" sz="1600" b="0" dirty="0" err="1">
                <a:latin typeface="Verdana" panose="020B0604030504040204" pitchFamily="34" charset="0"/>
              </a:rPr>
              <a:t>vyžaduje</a:t>
            </a:r>
            <a:r>
              <a:rPr lang="en-GB" altLang="cs-CZ" sz="1600" b="0" dirty="0">
                <a:latin typeface="Verdana" panose="020B0604030504040204" pitchFamily="34" charset="0"/>
              </a:rPr>
              <a:t> se </a:t>
            </a:r>
            <a:r>
              <a:rPr lang="en-GB" altLang="cs-CZ" sz="1600" b="0" dirty="0" err="1">
                <a:latin typeface="Verdana" panose="020B0604030504040204" pitchFamily="34" charset="0"/>
              </a:rPr>
              <a:t>zpravidla</a:t>
            </a:r>
            <a:r>
              <a:rPr lang="en-GB" altLang="cs-CZ" sz="1600" b="0" dirty="0">
                <a:latin typeface="Verdana" panose="020B0604030504040204" pitchFamily="34" charset="0"/>
              </a:rPr>
              <a:t> </a:t>
            </a:r>
            <a:r>
              <a:rPr lang="en-GB" altLang="cs-CZ" sz="1600" b="0" dirty="0" err="1">
                <a:latin typeface="Verdana" panose="020B0604030504040204" pitchFamily="34" charset="0"/>
              </a:rPr>
              <a:t>úzká</a:t>
            </a:r>
            <a:r>
              <a:rPr lang="en-GB" altLang="cs-CZ" sz="1600" b="0" dirty="0">
                <a:latin typeface="Verdana" panose="020B0604030504040204" pitchFamily="34" charset="0"/>
              </a:rPr>
              <a:t> </a:t>
            </a:r>
            <a:r>
              <a:rPr lang="en-GB" altLang="cs-CZ" sz="1600" b="0" dirty="0" err="1">
                <a:latin typeface="Verdana" panose="020B0604030504040204" pitchFamily="34" charset="0"/>
              </a:rPr>
              <a:t>časová</a:t>
            </a:r>
            <a:r>
              <a:rPr lang="en-GB" altLang="cs-CZ" sz="1600" b="0" dirty="0">
                <a:latin typeface="Verdana" panose="020B0604030504040204" pitchFamily="34" charset="0"/>
              </a:rPr>
              <a:t> </a:t>
            </a:r>
            <a:r>
              <a:rPr lang="en-GB" altLang="cs-CZ" sz="1600" b="0" dirty="0" err="1">
                <a:latin typeface="Verdana" panose="020B0604030504040204" pitchFamily="34" charset="0"/>
              </a:rPr>
              <a:t>souvislost</a:t>
            </a:r>
            <a:r>
              <a:rPr lang="en-GB" altLang="cs-CZ" sz="1600" b="0" dirty="0">
                <a:latin typeface="Verdana" panose="020B0604030504040204" pitchFamily="34" charset="0"/>
              </a:rPr>
              <a:t> </a:t>
            </a:r>
            <a:r>
              <a:rPr lang="en-GB" altLang="cs-CZ" sz="1600" b="0" dirty="0" err="1">
                <a:latin typeface="Verdana" panose="020B0604030504040204" pitchFamily="34" charset="0"/>
              </a:rPr>
              <a:t>mezi</a:t>
            </a:r>
            <a:r>
              <a:rPr lang="en-GB" altLang="cs-CZ" sz="1600" b="0" dirty="0">
                <a:latin typeface="Verdana" panose="020B0604030504040204" pitchFamily="34" charset="0"/>
              </a:rPr>
              <a:t> </a:t>
            </a:r>
            <a:r>
              <a:rPr lang="en-GB" altLang="cs-CZ" sz="1600" b="0" dirty="0" err="1">
                <a:latin typeface="Verdana" panose="020B0604030504040204" pitchFamily="34" charset="0"/>
              </a:rPr>
              <a:t>registrací</a:t>
            </a:r>
            <a:r>
              <a:rPr lang="en-GB" altLang="cs-CZ" sz="1600" b="0" dirty="0">
                <a:latin typeface="Verdana" panose="020B0604030504040204" pitchFamily="34" charset="0"/>
              </a:rPr>
              <a:t> </a:t>
            </a:r>
            <a:r>
              <a:rPr lang="en-GB" altLang="cs-CZ" sz="1600" b="0" dirty="0" err="1">
                <a:latin typeface="Verdana" panose="020B0604030504040204" pitchFamily="34" charset="0"/>
              </a:rPr>
              <a:t>doménového</a:t>
            </a:r>
            <a:r>
              <a:rPr lang="en-GB" altLang="cs-CZ" sz="1600" b="0" dirty="0">
                <a:latin typeface="Verdana" panose="020B0604030504040204" pitchFamily="34" charset="0"/>
              </a:rPr>
              <a:t> </a:t>
            </a:r>
            <a:r>
              <a:rPr lang="en-GB" altLang="cs-CZ" sz="1600" b="0" dirty="0" err="1">
                <a:latin typeface="Verdana" panose="020B0604030504040204" pitchFamily="34" charset="0"/>
              </a:rPr>
              <a:t>jména</a:t>
            </a:r>
            <a:r>
              <a:rPr lang="en-GB" altLang="cs-CZ" sz="1600" b="0" dirty="0">
                <a:latin typeface="Verdana" panose="020B0604030504040204" pitchFamily="34" charset="0"/>
              </a:rPr>
              <a:t> a </a:t>
            </a:r>
            <a:r>
              <a:rPr lang="en-GB" altLang="cs-CZ" sz="1600" b="0" dirty="0" err="1">
                <a:latin typeface="Verdana" panose="020B0604030504040204" pitchFamily="34" charset="0"/>
              </a:rPr>
              <a:t>podáním</a:t>
            </a:r>
            <a:r>
              <a:rPr lang="en-GB" altLang="cs-CZ" sz="1600" b="0" dirty="0">
                <a:latin typeface="Verdana" panose="020B0604030504040204" pitchFamily="34" charset="0"/>
              </a:rPr>
              <a:t> </a:t>
            </a:r>
            <a:r>
              <a:rPr lang="en-GB" altLang="cs-CZ" sz="1600" b="0" dirty="0" err="1">
                <a:latin typeface="Verdana" panose="020B0604030504040204" pitchFamily="34" charset="0"/>
              </a:rPr>
              <a:t>návrhu</a:t>
            </a:r>
            <a:r>
              <a:rPr lang="en-GB" altLang="cs-CZ" sz="1600" b="0" dirty="0">
                <a:latin typeface="Verdana" panose="020B0604030504040204" pitchFamily="34" charset="0"/>
              </a:rPr>
              <a:t> </a:t>
            </a:r>
            <a:r>
              <a:rPr lang="en-GB" altLang="cs-CZ" sz="1600" b="0" dirty="0" err="1">
                <a:latin typeface="Verdana" panose="020B0604030504040204" pitchFamily="34" charset="0"/>
              </a:rPr>
              <a:t>na</a:t>
            </a:r>
            <a:r>
              <a:rPr lang="en-GB" altLang="cs-CZ" sz="1600" b="0" dirty="0">
                <a:latin typeface="Verdana" panose="020B0604030504040204" pitchFamily="34" charset="0"/>
              </a:rPr>
              <a:t> </a:t>
            </a:r>
            <a:r>
              <a:rPr lang="en-GB" altLang="cs-CZ" sz="1600" b="0" dirty="0" err="1">
                <a:latin typeface="Verdana" panose="020B0604030504040204" pitchFamily="34" charset="0"/>
              </a:rPr>
              <a:t>vydání</a:t>
            </a:r>
            <a:r>
              <a:rPr lang="en-GB" altLang="cs-CZ" sz="1600" b="0" dirty="0">
                <a:latin typeface="Verdana" panose="020B0604030504040204" pitchFamily="34" charset="0"/>
              </a:rPr>
              <a:t> </a:t>
            </a:r>
            <a:r>
              <a:rPr lang="en-GB" altLang="cs-CZ" sz="1600" b="0" dirty="0" err="1">
                <a:latin typeface="Verdana" panose="020B0604030504040204" pitchFamily="34" charset="0"/>
              </a:rPr>
              <a:t>předběžného</a:t>
            </a:r>
            <a:r>
              <a:rPr lang="en-GB" altLang="cs-CZ" sz="1600" b="0" dirty="0">
                <a:latin typeface="Verdana" panose="020B0604030504040204" pitchFamily="34" charset="0"/>
              </a:rPr>
              <a:t> </a:t>
            </a:r>
            <a:r>
              <a:rPr lang="en-GB" altLang="cs-CZ" sz="1600" b="0" dirty="0" err="1">
                <a:latin typeface="Verdana" panose="020B0604030504040204" pitchFamily="34" charset="0"/>
              </a:rPr>
              <a:t>opatření</a:t>
            </a:r>
            <a:r>
              <a:rPr lang="cs-CZ" altLang="cs-CZ" sz="1600" b="0" dirty="0">
                <a:latin typeface="Verdana" panose="020B0604030504040204" pitchFamily="34" charset="0"/>
              </a:rPr>
              <a:t> (cca ne více jak 12 měsíců)</a:t>
            </a:r>
            <a:r>
              <a:rPr lang="en-GB" altLang="cs-CZ" sz="1600" b="0" dirty="0">
                <a:latin typeface="Verdana" panose="020B0604030504040204" pitchFamily="34" charset="0"/>
              </a:rPr>
              <a:t>.</a:t>
            </a:r>
          </a:p>
          <a:p>
            <a:pPr marL="466618" indent="-259232">
              <a:lnSpc>
                <a:spcPct val="80000"/>
              </a:lnSpc>
              <a:spcBef>
                <a:spcPts val="450"/>
              </a:spcBef>
              <a:buFont typeface="Wingdings" panose="05000000000000000000" pitchFamily="2" charset="2"/>
              <a:buChar char="§"/>
            </a:pPr>
            <a:endParaRPr lang="en-GB" altLang="cs-CZ" sz="1600" b="0" dirty="0">
              <a:latin typeface="Verdana" panose="020B0604030504040204" pitchFamily="34" charset="0"/>
            </a:endParaRPr>
          </a:p>
          <a:p>
            <a:pPr marL="466618" indent="-259232">
              <a:lnSpc>
                <a:spcPct val="80000"/>
              </a:lnSpc>
              <a:spcBef>
                <a:spcPts val="450"/>
              </a:spcBef>
              <a:buFont typeface="Wingdings" panose="05000000000000000000" pitchFamily="2" charset="2"/>
              <a:buChar char="§"/>
            </a:pPr>
            <a:r>
              <a:rPr lang="en-GB" altLang="cs-CZ" sz="1600" b="0" dirty="0" err="1">
                <a:latin typeface="Verdana" panose="020B0604030504040204" pitchFamily="34" charset="0"/>
              </a:rPr>
              <a:t>Prakticky</a:t>
            </a:r>
            <a:r>
              <a:rPr lang="en-GB" altLang="cs-CZ" sz="1600" b="0" dirty="0">
                <a:latin typeface="Verdana" panose="020B0604030504040204" pitchFamily="34" charset="0"/>
              </a:rPr>
              <a:t> </a:t>
            </a:r>
            <a:r>
              <a:rPr lang="en-GB" altLang="cs-CZ" sz="1600" b="0" dirty="0" err="1">
                <a:latin typeface="Verdana" panose="020B0604030504040204" pitchFamily="34" charset="0"/>
              </a:rPr>
              <a:t>všechny</a:t>
            </a:r>
            <a:r>
              <a:rPr lang="en-GB" altLang="cs-CZ" sz="1600" b="0" dirty="0">
                <a:latin typeface="Verdana" panose="020B0604030504040204" pitchFamily="34" charset="0"/>
              </a:rPr>
              <a:t> </a:t>
            </a:r>
            <a:r>
              <a:rPr lang="en-GB" altLang="cs-CZ" sz="1600" b="0" dirty="0" err="1">
                <a:latin typeface="Verdana" panose="020B0604030504040204" pitchFamily="34" charset="0"/>
              </a:rPr>
              <a:t>spory</a:t>
            </a:r>
            <a:r>
              <a:rPr lang="en-GB" altLang="cs-CZ" sz="1600" b="0" dirty="0">
                <a:latin typeface="Verdana" panose="020B0604030504040204" pitchFamily="34" charset="0"/>
              </a:rPr>
              <a:t> se </a:t>
            </a:r>
            <a:r>
              <a:rPr lang="en-GB" altLang="cs-CZ" sz="1600" b="0" dirty="0" err="1">
                <a:latin typeface="Verdana" panose="020B0604030504040204" pitchFamily="34" charset="0"/>
              </a:rPr>
              <a:t>řeší</a:t>
            </a:r>
            <a:r>
              <a:rPr lang="en-GB" altLang="cs-CZ" sz="1600" b="0" dirty="0">
                <a:latin typeface="Verdana" panose="020B0604030504040204" pitchFamily="34" charset="0"/>
              </a:rPr>
              <a:t> </a:t>
            </a:r>
            <a:r>
              <a:rPr lang="en-GB" altLang="cs-CZ" sz="1600" b="0" dirty="0" err="1">
                <a:latin typeface="Verdana" panose="020B0604030504040204" pitchFamily="34" charset="0"/>
              </a:rPr>
              <a:t>před</a:t>
            </a:r>
            <a:r>
              <a:rPr lang="en-GB" altLang="cs-CZ" sz="1600" b="0" dirty="0">
                <a:latin typeface="Verdana" panose="020B0604030504040204" pitchFamily="34" charset="0"/>
              </a:rPr>
              <a:t> </a:t>
            </a:r>
            <a:r>
              <a:rPr lang="en-GB" altLang="cs-CZ" sz="1600" b="0" dirty="0" err="1">
                <a:latin typeface="Verdana" panose="020B0604030504040204" pitchFamily="34" charset="0"/>
              </a:rPr>
              <a:t>krajskými</a:t>
            </a:r>
            <a:r>
              <a:rPr lang="en-GB" altLang="cs-CZ" sz="1600" b="0" dirty="0">
                <a:latin typeface="Verdana" panose="020B0604030504040204" pitchFamily="34" charset="0"/>
              </a:rPr>
              <a:t> </a:t>
            </a:r>
            <a:r>
              <a:rPr lang="en-GB" altLang="cs-CZ" sz="1600" b="0" dirty="0" err="1">
                <a:latin typeface="Verdana" panose="020B0604030504040204" pitchFamily="34" charset="0"/>
              </a:rPr>
              <a:t>soudy</a:t>
            </a:r>
            <a:r>
              <a:rPr lang="en-GB" altLang="cs-CZ" sz="1600" b="0" dirty="0">
                <a:latin typeface="Verdana" panose="020B0604030504040204" pitchFamily="34" charset="0"/>
              </a:rPr>
              <a:t> </a:t>
            </a:r>
            <a:r>
              <a:rPr lang="en-GB" altLang="cs-CZ" sz="1600" b="0" dirty="0" err="1">
                <a:latin typeface="Verdana" panose="020B0604030504040204" pitchFamily="34" charset="0"/>
              </a:rPr>
              <a:t>jako</a:t>
            </a:r>
            <a:r>
              <a:rPr lang="en-GB" altLang="cs-CZ" sz="1600" b="0" dirty="0">
                <a:latin typeface="Verdana" panose="020B0604030504040204" pitchFamily="34" charset="0"/>
              </a:rPr>
              <a:t> </a:t>
            </a:r>
            <a:r>
              <a:rPr lang="en-GB" altLang="cs-CZ" sz="1600" b="0" dirty="0" err="1">
                <a:latin typeface="Verdana" panose="020B0604030504040204" pitchFamily="34" charset="0"/>
              </a:rPr>
              <a:t>soudy</a:t>
            </a:r>
            <a:r>
              <a:rPr lang="en-GB" altLang="cs-CZ" sz="1600" b="0" dirty="0">
                <a:latin typeface="Verdana" panose="020B0604030504040204" pitchFamily="34" charset="0"/>
              </a:rPr>
              <a:t> 1. </a:t>
            </a:r>
            <a:r>
              <a:rPr lang="en-GB" altLang="cs-CZ" sz="1600" b="0" dirty="0" err="1">
                <a:latin typeface="Verdana" panose="020B0604030504040204" pitchFamily="34" charset="0"/>
              </a:rPr>
              <a:t>stupně</a:t>
            </a:r>
            <a:r>
              <a:rPr lang="en-GB" altLang="cs-CZ" sz="1600" b="0" dirty="0">
                <a:latin typeface="Verdana" panose="020B0604030504040204" pitchFamily="34" charset="0"/>
              </a:rPr>
              <a:t>. </a:t>
            </a:r>
          </a:p>
          <a:p>
            <a:pPr marL="466618" indent="-259232">
              <a:lnSpc>
                <a:spcPct val="80000"/>
              </a:lnSpc>
              <a:spcBef>
                <a:spcPts val="450"/>
              </a:spcBef>
              <a:buFont typeface="Wingdings" panose="05000000000000000000" pitchFamily="2" charset="2"/>
              <a:buChar char="§"/>
            </a:pPr>
            <a:endParaRPr lang="en-GB" altLang="cs-CZ" sz="1600" b="0" dirty="0">
              <a:latin typeface="Verdana" panose="020B0604030504040204" pitchFamily="34" charset="0"/>
            </a:endParaRPr>
          </a:p>
          <a:p>
            <a:pPr marL="466618" indent="-259232">
              <a:lnSpc>
                <a:spcPct val="80000"/>
              </a:lnSpc>
              <a:spcBef>
                <a:spcPts val="450"/>
              </a:spcBef>
              <a:buFont typeface="Wingdings" panose="05000000000000000000" pitchFamily="2" charset="2"/>
              <a:buChar char="§"/>
            </a:pPr>
            <a:r>
              <a:rPr lang="en-GB" altLang="cs-CZ" sz="1600" b="0" dirty="0" err="1">
                <a:latin typeface="Verdana" panose="020B0604030504040204" pitchFamily="34" charset="0"/>
              </a:rPr>
              <a:t>Soudy</a:t>
            </a:r>
            <a:r>
              <a:rPr lang="en-GB" altLang="cs-CZ" sz="1600" b="0" dirty="0">
                <a:latin typeface="Verdana" panose="020B0604030504040204" pitchFamily="34" charset="0"/>
              </a:rPr>
              <a:t> </a:t>
            </a:r>
            <a:r>
              <a:rPr lang="en-GB" altLang="cs-CZ" sz="1600" b="0" dirty="0" err="1">
                <a:latin typeface="Verdana" panose="020B0604030504040204" pitchFamily="34" charset="0"/>
              </a:rPr>
              <a:t>aplikují</a:t>
            </a:r>
            <a:r>
              <a:rPr lang="en-GB" altLang="cs-CZ" sz="1600" b="0" dirty="0">
                <a:latin typeface="Verdana" panose="020B0604030504040204" pitchFamily="34" charset="0"/>
              </a:rPr>
              <a:t> </a:t>
            </a:r>
            <a:r>
              <a:rPr lang="en-GB" altLang="cs-CZ" sz="1600" b="0" dirty="0" err="1">
                <a:latin typeface="Verdana" panose="020B0604030504040204" pitchFamily="34" charset="0"/>
              </a:rPr>
              <a:t>na</a:t>
            </a:r>
            <a:r>
              <a:rPr lang="en-GB" altLang="cs-CZ" sz="1600" b="0" dirty="0">
                <a:latin typeface="Verdana" panose="020B0604030504040204" pitchFamily="34" charset="0"/>
              </a:rPr>
              <a:t> </a:t>
            </a:r>
            <a:r>
              <a:rPr lang="en-GB" altLang="cs-CZ" sz="1600" b="0" dirty="0" err="1">
                <a:latin typeface="Verdana" panose="020B0604030504040204" pitchFamily="34" charset="0"/>
              </a:rPr>
              <a:t>spory</a:t>
            </a:r>
            <a:r>
              <a:rPr lang="en-GB" altLang="cs-CZ" sz="1600" b="0" dirty="0">
                <a:latin typeface="Verdana" panose="020B0604030504040204" pitchFamily="34" charset="0"/>
              </a:rPr>
              <a:t> o </a:t>
            </a:r>
            <a:r>
              <a:rPr lang="en-GB" altLang="cs-CZ" sz="1600" b="0" dirty="0" err="1">
                <a:latin typeface="Verdana" panose="020B0604030504040204" pitchFamily="34" charset="0"/>
              </a:rPr>
              <a:t>doménová</a:t>
            </a:r>
            <a:r>
              <a:rPr lang="en-GB" altLang="cs-CZ" sz="1600" b="0" dirty="0">
                <a:latin typeface="Verdana" panose="020B0604030504040204" pitchFamily="34" charset="0"/>
              </a:rPr>
              <a:t> </a:t>
            </a:r>
            <a:r>
              <a:rPr lang="en-GB" altLang="cs-CZ" sz="1600" b="0" dirty="0" err="1">
                <a:latin typeface="Verdana" panose="020B0604030504040204" pitchFamily="34" charset="0"/>
              </a:rPr>
              <a:t>jména</a:t>
            </a:r>
            <a:r>
              <a:rPr lang="en-GB" altLang="cs-CZ" sz="1600" b="0" dirty="0">
                <a:latin typeface="Verdana" panose="020B0604030504040204" pitchFamily="34" charset="0"/>
              </a:rPr>
              <a:t> </a:t>
            </a:r>
            <a:r>
              <a:rPr lang="en-GB" altLang="cs-CZ" sz="1600" b="0" dirty="0" err="1">
                <a:latin typeface="Verdana" panose="020B0604030504040204" pitchFamily="34" charset="0"/>
              </a:rPr>
              <a:t>běžné</a:t>
            </a:r>
            <a:r>
              <a:rPr lang="en-GB" altLang="cs-CZ" sz="1600" b="0" dirty="0">
                <a:latin typeface="Verdana" panose="020B0604030504040204" pitchFamily="34" charset="0"/>
              </a:rPr>
              <a:t> </a:t>
            </a:r>
            <a:r>
              <a:rPr lang="en-GB" altLang="cs-CZ" sz="1600" b="0" dirty="0" err="1">
                <a:latin typeface="Verdana" panose="020B0604030504040204" pitchFamily="34" charset="0"/>
              </a:rPr>
              <a:t>právní</a:t>
            </a:r>
            <a:r>
              <a:rPr lang="en-GB" altLang="cs-CZ" sz="1600" b="0" dirty="0">
                <a:latin typeface="Verdana" panose="020B0604030504040204" pitchFamily="34" charset="0"/>
              </a:rPr>
              <a:t> </a:t>
            </a:r>
            <a:r>
              <a:rPr lang="en-GB" altLang="cs-CZ" sz="1600" b="0" dirty="0" err="1">
                <a:latin typeface="Verdana" panose="020B0604030504040204" pitchFamily="34" charset="0"/>
              </a:rPr>
              <a:t>předpisy</a:t>
            </a:r>
            <a:r>
              <a:rPr lang="en-GB" altLang="cs-CZ" sz="1600" b="0" dirty="0">
                <a:latin typeface="Verdana" panose="020B0604030504040204" pitchFamily="34" charset="0"/>
              </a:rPr>
              <a:t>.</a:t>
            </a:r>
          </a:p>
          <a:p>
            <a:pPr marL="466618" indent="-259232">
              <a:lnSpc>
                <a:spcPct val="80000"/>
              </a:lnSpc>
              <a:spcBef>
                <a:spcPts val="450"/>
              </a:spcBef>
              <a:buFont typeface="Wingdings" panose="05000000000000000000" pitchFamily="2" charset="2"/>
              <a:buChar char="§"/>
            </a:pPr>
            <a:endParaRPr lang="en-GB" altLang="cs-CZ" sz="1600" b="0" dirty="0">
              <a:latin typeface="Verdana" panose="020B0604030504040204" pitchFamily="34" charset="0"/>
            </a:endParaRPr>
          </a:p>
          <a:p>
            <a:pPr marL="466618" indent="-259232">
              <a:lnSpc>
                <a:spcPct val="80000"/>
              </a:lnSpc>
              <a:spcBef>
                <a:spcPts val="450"/>
              </a:spcBef>
              <a:buFont typeface="Wingdings" panose="05000000000000000000" pitchFamily="2" charset="2"/>
              <a:buChar char="§"/>
            </a:pPr>
            <a:r>
              <a:rPr lang="en-GB" altLang="cs-CZ" sz="1600" b="0" dirty="0" err="1">
                <a:latin typeface="Verdana" panose="020B0604030504040204" pitchFamily="34" charset="0"/>
              </a:rPr>
              <a:t>Rozhodnutí</a:t>
            </a:r>
            <a:r>
              <a:rPr lang="en-GB" altLang="cs-CZ" sz="1600" b="0" dirty="0">
                <a:latin typeface="Verdana" panose="020B0604030504040204" pitchFamily="34" charset="0"/>
              </a:rPr>
              <a:t> </a:t>
            </a:r>
            <a:r>
              <a:rPr lang="en-GB" altLang="cs-CZ" sz="1600" b="0" dirty="0" err="1">
                <a:latin typeface="Verdana" panose="020B0604030504040204" pitchFamily="34" charset="0"/>
              </a:rPr>
              <a:t>soudů</a:t>
            </a:r>
            <a:r>
              <a:rPr lang="en-GB" altLang="cs-CZ" sz="1600" b="0" dirty="0">
                <a:latin typeface="Verdana" panose="020B0604030504040204" pitchFamily="34" charset="0"/>
              </a:rPr>
              <a:t> do </a:t>
            </a:r>
            <a:r>
              <a:rPr lang="en-GB" altLang="cs-CZ" sz="1600" b="0" dirty="0" err="1">
                <a:latin typeface="Verdana" panose="020B0604030504040204" pitchFamily="34" charset="0"/>
              </a:rPr>
              <a:t>značené</a:t>
            </a:r>
            <a:r>
              <a:rPr lang="en-GB" altLang="cs-CZ" sz="1600" b="0" dirty="0">
                <a:latin typeface="Verdana" panose="020B0604030504040204" pitchFamily="34" charset="0"/>
              </a:rPr>
              <a:t> </a:t>
            </a:r>
            <a:r>
              <a:rPr lang="en-GB" altLang="cs-CZ" sz="1600" b="0" dirty="0" err="1">
                <a:latin typeface="Verdana" panose="020B0604030504040204" pitchFamily="34" charset="0"/>
              </a:rPr>
              <a:t>míry</a:t>
            </a:r>
            <a:r>
              <a:rPr lang="en-GB" altLang="cs-CZ" sz="1600" b="0" dirty="0">
                <a:latin typeface="Verdana" panose="020B0604030504040204" pitchFamily="34" charset="0"/>
              </a:rPr>
              <a:t> </a:t>
            </a:r>
            <a:r>
              <a:rPr lang="en-GB" altLang="cs-CZ" sz="1600" b="0" dirty="0" err="1">
                <a:latin typeface="Verdana" panose="020B0604030504040204" pitchFamily="34" charset="0"/>
              </a:rPr>
              <a:t>kopírují</a:t>
            </a:r>
            <a:r>
              <a:rPr lang="en-GB" altLang="cs-CZ" sz="1600" b="0" dirty="0">
                <a:latin typeface="Verdana" panose="020B0604030504040204" pitchFamily="34" charset="0"/>
              </a:rPr>
              <a:t> </a:t>
            </a:r>
            <a:r>
              <a:rPr lang="en-GB" altLang="cs-CZ" sz="1600" b="0" dirty="0" err="1">
                <a:latin typeface="Verdana" panose="020B0604030504040204" pitchFamily="34" charset="0"/>
              </a:rPr>
              <a:t>závěry</a:t>
            </a:r>
            <a:r>
              <a:rPr lang="en-GB" altLang="cs-CZ" sz="1600" b="0" dirty="0">
                <a:latin typeface="Verdana" panose="020B0604030504040204" pitchFamily="34" charset="0"/>
              </a:rPr>
              <a:t> </a:t>
            </a:r>
            <a:r>
              <a:rPr lang="en-GB" altLang="cs-CZ" sz="1600" b="0" dirty="0" err="1">
                <a:latin typeface="Verdana" panose="020B0604030504040204" pitchFamily="34" charset="0"/>
              </a:rPr>
              <a:t>zahraničních</a:t>
            </a:r>
            <a:r>
              <a:rPr lang="en-GB" altLang="cs-CZ" sz="1600" b="0" dirty="0">
                <a:latin typeface="Verdana" panose="020B0604030504040204" pitchFamily="34" charset="0"/>
              </a:rPr>
              <a:t> </a:t>
            </a:r>
            <a:r>
              <a:rPr lang="en-GB" altLang="cs-CZ" sz="1600" b="0" dirty="0" err="1">
                <a:latin typeface="Verdana" panose="020B0604030504040204" pitchFamily="34" charset="0"/>
              </a:rPr>
              <a:t>rozhodnutí</a:t>
            </a:r>
            <a:r>
              <a:rPr lang="en-GB" altLang="cs-CZ" sz="1600" b="0" dirty="0">
                <a:latin typeface="Verdana" panose="020B0604030504040204" pitchFamily="34" charset="0"/>
              </a:rPr>
              <a:t> (</a:t>
            </a:r>
            <a:r>
              <a:rPr lang="en-GB" altLang="cs-CZ" sz="1600" b="0" dirty="0" err="1">
                <a:latin typeface="Verdana" panose="020B0604030504040204" pitchFamily="34" charset="0"/>
              </a:rPr>
              <a:t>zejm</a:t>
            </a:r>
            <a:r>
              <a:rPr lang="en-GB" altLang="cs-CZ" sz="1600" b="0" dirty="0">
                <a:latin typeface="Verdana" panose="020B0604030504040204" pitchFamily="34" charset="0"/>
              </a:rPr>
              <a:t>. v tom, </a:t>
            </a:r>
            <a:r>
              <a:rPr lang="en-GB" altLang="cs-CZ" sz="1600" b="0" dirty="0" err="1">
                <a:latin typeface="Verdana" panose="020B0604030504040204" pitchFamily="34" charset="0"/>
              </a:rPr>
              <a:t>kde</a:t>
            </a:r>
            <a:r>
              <a:rPr lang="en-GB" altLang="cs-CZ" sz="1600" b="0" dirty="0">
                <a:latin typeface="Verdana" panose="020B0604030504040204" pitchFamily="34" charset="0"/>
              </a:rPr>
              <a:t> </a:t>
            </a:r>
            <a:r>
              <a:rPr lang="en-GB" altLang="cs-CZ" sz="1600" b="0" dirty="0" err="1">
                <a:latin typeface="Verdana" panose="020B0604030504040204" pitchFamily="34" charset="0"/>
              </a:rPr>
              <a:t>shledávají</a:t>
            </a:r>
            <a:r>
              <a:rPr lang="en-GB" altLang="cs-CZ" sz="1600" b="0" dirty="0">
                <a:latin typeface="Verdana" panose="020B0604030504040204" pitchFamily="34" charset="0"/>
              </a:rPr>
              <a:t> </a:t>
            </a:r>
            <a:r>
              <a:rPr lang="en-GB" altLang="cs-CZ" sz="1600" b="0" dirty="0" err="1">
                <a:latin typeface="Verdana" panose="020B0604030504040204" pitchFamily="34" charset="0"/>
              </a:rPr>
              <a:t>porušení</a:t>
            </a:r>
            <a:r>
              <a:rPr lang="en-GB" altLang="cs-CZ" sz="1600" b="0" dirty="0">
                <a:latin typeface="Verdana" panose="020B0604030504040204" pitchFamily="34" charset="0"/>
              </a:rPr>
              <a:t> </a:t>
            </a:r>
            <a:r>
              <a:rPr lang="en-GB" altLang="cs-CZ" sz="1600" b="0" dirty="0" err="1">
                <a:latin typeface="Verdana" panose="020B0604030504040204" pitchFamily="34" charset="0"/>
              </a:rPr>
              <a:t>práv</a:t>
            </a:r>
            <a:r>
              <a:rPr lang="en-GB" altLang="cs-CZ" sz="1600" b="0" dirty="0">
                <a:latin typeface="Verdana" panose="020B0604030504040204" pitchFamily="34" charset="0"/>
              </a:rPr>
              <a:t>, a </a:t>
            </a:r>
            <a:r>
              <a:rPr lang="en-GB" altLang="cs-CZ" sz="1600" b="0" dirty="0" err="1">
                <a:latin typeface="Verdana" panose="020B0604030504040204" pitchFamily="34" charset="0"/>
              </a:rPr>
              <a:t>jaké</a:t>
            </a:r>
            <a:r>
              <a:rPr lang="en-GB" altLang="cs-CZ" sz="1600" b="0" dirty="0">
                <a:latin typeface="Verdana" panose="020B0604030504040204" pitchFamily="34" charset="0"/>
              </a:rPr>
              <a:t> </a:t>
            </a:r>
            <a:r>
              <a:rPr lang="en-GB" altLang="cs-CZ" sz="1600" b="0" dirty="0" err="1">
                <a:latin typeface="Verdana" panose="020B0604030504040204" pitchFamily="34" charset="0"/>
              </a:rPr>
              <a:t>povinnosti</a:t>
            </a:r>
            <a:r>
              <a:rPr lang="en-GB" altLang="cs-CZ" sz="1600" b="0" dirty="0">
                <a:latin typeface="Verdana" panose="020B0604030504040204" pitchFamily="34" charset="0"/>
              </a:rPr>
              <a:t> </a:t>
            </a:r>
            <a:r>
              <a:rPr lang="en-GB" altLang="cs-CZ" sz="1600" b="0" dirty="0" err="1">
                <a:latin typeface="Verdana" panose="020B0604030504040204" pitchFamily="34" charset="0"/>
              </a:rPr>
              <a:t>ukládají</a:t>
            </a:r>
            <a:r>
              <a:rPr lang="en-GB" altLang="cs-CZ" sz="1600" b="0" dirty="0">
                <a:latin typeface="Verdana" panose="020B0604030504040204" pitchFamily="34" charset="0"/>
              </a:rPr>
              <a:t> </a:t>
            </a:r>
            <a:r>
              <a:rPr lang="en-GB" altLang="cs-CZ" sz="1600" b="0" dirty="0" err="1">
                <a:latin typeface="Verdana" panose="020B0604030504040204" pitchFamily="34" charset="0"/>
              </a:rPr>
              <a:t>držiteli</a:t>
            </a:r>
            <a:r>
              <a:rPr lang="en-GB" altLang="cs-CZ" sz="1600" b="0" dirty="0">
                <a:latin typeface="Verdana" panose="020B0604030504040204" pitchFamily="34" charset="0"/>
              </a:rPr>
              <a:t> </a:t>
            </a:r>
            <a:r>
              <a:rPr lang="en-GB" altLang="cs-CZ" sz="1600" b="0" dirty="0" err="1">
                <a:latin typeface="Verdana" panose="020B0604030504040204" pitchFamily="34" charset="0"/>
              </a:rPr>
              <a:t>doménového</a:t>
            </a:r>
            <a:r>
              <a:rPr lang="en-GB" altLang="cs-CZ" sz="1600" b="0" dirty="0">
                <a:latin typeface="Verdana" panose="020B0604030504040204" pitchFamily="34" charset="0"/>
              </a:rPr>
              <a:t> </a:t>
            </a:r>
            <a:r>
              <a:rPr lang="en-GB" altLang="cs-CZ" sz="1600" b="0" dirty="0" err="1">
                <a:latin typeface="Verdana" panose="020B0604030504040204" pitchFamily="34" charset="0"/>
              </a:rPr>
              <a:t>jména</a:t>
            </a:r>
            <a:r>
              <a:rPr lang="en-GB" altLang="cs-CZ" sz="1600" b="0" dirty="0">
                <a:latin typeface="Verdana" panose="020B0604030504040204" pitchFamily="34" charset="0"/>
              </a:rPr>
              <a:t>)‏</a:t>
            </a:r>
          </a:p>
          <a:p>
            <a:pPr marL="466618" indent="-259232">
              <a:lnSpc>
                <a:spcPct val="80000"/>
              </a:lnSpc>
              <a:buFont typeface="Wingdings" panose="05000000000000000000" pitchFamily="2" charset="2"/>
              <a:buChar char="§"/>
            </a:pPr>
            <a:endParaRPr lang="cs-CZ" altLang="cs-CZ" sz="1600" b="0" dirty="0">
              <a:latin typeface="Verdana" panose="020B0604030504040204" pitchFamily="34" charset="0"/>
            </a:endParaRPr>
          </a:p>
        </p:txBody>
      </p:sp>
      <p:sp>
        <p:nvSpPr>
          <p:cNvPr id="2" name="Nadpis 1"/>
          <p:cNvSpPr>
            <a:spLocks noGrp="1"/>
          </p:cNvSpPr>
          <p:nvPr>
            <p:ph type="title"/>
          </p:nvPr>
        </p:nvSpPr>
        <p:spPr>
          <a:xfrm>
            <a:off x="1516262" y="129207"/>
            <a:ext cx="8244506" cy="1206500"/>
          </a:xfrm>
        </p:spPr>
        <p:txBody>
          <a:bodyPr/>
          <a:lstStyle/>
          <a:p>
            <a:r>
              <a:rPr lang="cs-CZ" dirty="0"/>
              <a:t>Závěrečné shrnutí</a:t>
            </a:r>
          </a:p>
        </p:txBody>
      </p:sp>
    </p:spTree>
    <p:extLst>
      <p:ext uri="{BB962C8B-B14F-4D97-AF65-F5344CB8AC3E}">
        <p14:creationId xmlns:p14="http://schemas.microsoft.com/office/powerpoint/2010/main" val="25162155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Zástupný obsah 6" descr="Obsah obrázku oblečení, osoba, nábytek, boty&#10;&#10;Popis byl vytvořen automaticky">
            <a:extLst>
              <a:ext uri="{FF2B5EF4-FFF2-40B4-BE49-F238E27FC236}">
                <a16:creationId xmlns:a16="http://schemas.microsoft.com/office/drawing/2014/main" id="{6B406DB7-1E17-5DA9-90C9-C415F6148C8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47698" y="647700"/>
            <a:ext cx="8330400" cy="5529600"/>
          </a:xfrm>
          <a:prstGeom prst="rect">
            <a:avLst/>
          </a:prstGeom>
        </p:spPr>
      </p:pic>
      <p:sp>
        <p:nvSpPr>
          <p:cNvPr id="3" name="Zástupný obsah 2">
            <a:extLst>
              <a:ext uri="{FF2B5EF4-FFF2-40B4-BE49-F238E27FC236}">
                <a16:creationId xmlns:a16="http://schemas.microsoft.com/office/drawing/2014/main" id="{CA69A195-ED3E-57E7-8EB6-D3F08203AAA9}"/>
              </a:ext>
            </a:extLst>
          </p:cNvPr>
          <p:cNvSpPr>
            <a:spLocks noGrp="1"/>
          </p:cNvSpPr>
          <p:nvPr>
            <p:ph sz="half" idx="2"/>
          </p:nvPr>
        </p:nvSpPr>
        <p:spPr/>
        <p:txBody>
          <a:bodyPr>
            <a:normAutofit/>
          </a:bodyPr>
          <a:lstStyle/>
          <a:p>
            <a:r>
              <a:rPr lang="cs-CZ" sz="3600" dirty="0"/>
              <a:t>DISKUSE?</a:t>
            </a:r>
          </a:p>
        </p:txBody>
      </p:sp>
      <p:sp>
        <p:nvSpPr>
          <p:cNvPr id="4" name="Zástupný symbol pro zápatí 3">
            <a:extLst>
              <a:ext uri="{FF2B5EF4-FFF2-40B4-BE49-F238E27FC236}">
                <a16:creationId xmlns:a16="http://schemas.microsoft.com/office/drawing/2014/main" id="{27D66AC7-E83A-94C8-13F7-2B0BD0456FE4}"/>
              </a:ext>
            </a:extLst>
          </p:cNvPr>
          <p:cNvSpPr>
            <a:spLocks noGrp="1"/>
          </p:cNvSpPr>
          <p:nvPr>
            <p:ph type="ftr" sz="quarter" idx="11"/>
          </p:nvPr>
        </p:nvSpPr>
        <p:spPr/>
        <p:txBody>
          <a:bodyPr/>
          <a:lstStyle/>
          <a:p>
            <a:r>
              <a:rPr lang="cs-CZ" dirty="0"/>
              <a:t>Právní rámec dispozic s daty, specifika ochrany dat veřejného a soukromého sektoru)</a:t>
            </a:r>
          </a:p>
        </p:txBody>
      </p:sp>
      <p:sp>
        <p:nvSpPr>
          <p:cNvPr id="5" name="Zástupný symbol pro číslo snímku 4">
            <a:extLst>
              <a:ext uri="{FF2B5EF4-FFF2-40B4-BE49-F238E27FC236}">
                <a16:creationId xmlns:a16="http://schemas.microsoft.com/office/drawing/2014/main" id="{56041021-A904-BAF8-010E-AEEDB26C6900}"/>
              </a:ext>
            </a:extLst>
          </p:cNvPr>
          <p:cNvSpPr>
            <a:spLocks noGrp="1"/>
          </p:cNvSpPr>
          <p:nvPr>
            <p:ph type="sldNum" sz="quarter" idx="12"/>
          </p:nvPr>
        </p:nvSpPr>
        <p:spPr/>
        <p:txBody>
          <a:bodyPr/>
          <a:lstStyle/>
          <a:p>
            <a:fld id="{5E608FB1-680A-4E9D-A95E-8C4CFA1B47E3}" type="slidenum">
              <a:rPr lang="cs-CZ" smtClean="0"/>
              <a:t>40</a:t>
            </a:fld>
            <a:endParaRPr lang="cs-CZ"/>
          </a:p>
        </p:txBody>
      </p:sp>
    </p:spTree>
    <p:extLst>
      <p:ext uri="{BB962C8B-B14F-4D97-AF65-F5344CB8AC3E}">
        <p14:creationId xmlns:p14="http://schemas.microsoft.com/office/powerpoint/2010/main" val="19147569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3CEAFB1-E2B8-BA84-0ACB-68B3C350A40A}"/>
              </a:ext>
            </a:extLst>
          </p:cNvPr>
          <p:cNvSpPr>
            <a:spLocks noGrp="1"/>
          </p:cNvSpPr>
          <p:nvPr>
            <p:ph type="ctrTitle"/>
          </p:nvPr>
        </p:nvSpPr>
        <p:spPr/>
        <p:txBody>
          <a:bodyPr/>
          <a:lstStyle/>
          <a:p>
            <a:r>
              <a:rPr lang="en-US" dirty="0"/>
              <a:t>DĚKUJI</a:t>
            </a:r>
            <a:br>
              <a:rPr lang="en-US" dirty="0"/>
            </a:br>
            <a:r>
              <a:rPr lang="en-US" dirty="0"/>
              <a:t>ZA POZORNOST</a:t>
            </a:r>
            <a:endParaRPr lang="cs-CZ" dirty="0"/>
          </a:p>
        </p:txBody>
      </p:sp>
      <p:sp>
        <p:nvSpPr>
          <p:cNvPr id="3" name="Podnadpis 2">
            <a:extLst>
              <a:ext uri="{FF2B5EF4-FFF2-40B4-BE49-F238E27FC236}">
                <a16:creationId xmlns:a16="http://schemas.microsoft.com/office/drawing/2014/main" id="{5115C93C-1606-C8BC-24B2-4C9D54334ADA}"/>
              </a:ext>
            </a:extLst>
          </p:cNvPr>
          <p:cNvSpPr>
            <a:spLocks noGrp="1"/>
          </p:cNvSpPr>
          <p:nvPr>
            <p:ph type="subTitle" idx="1"/>
          </p:nvPr>
        </p:nvSpPr>
        <p:spPr/>
        <p:txBody>
          <a:bodyPr/>
          <a:lstStyle/>
          <a:p>
            <a:r>
              <a:rPr lang="cs-CZ" dirty="0"/>
              <a:t>Jungmannova 17 | 110 00 Praha 1</a:t>
            </a:r>
          </a:p>
          <a:p>
            <a:r>
              <a:rPr lang="cs-CZ" dirty="0"/>
              <a:t>| Česká republika</a:t>
            </a:r>
          </a:p>
        </p:txBody>
      </p:sp>
      <p:sp>
        <p:nvSpPr>
          <p:cNvPr id="5" name="Zástupný symbol pro číslo snímku 4">
            <a:extLst>
              <a:ext uri="{FF2B5EF4-FFF2-40B4-BE49-F238E27FC236}">
                <a16:creationId xmlns:a16="http://schemas.microsoft.com/office/drawing/2014/main" id="{53358B16-C9D6-E5F3-7FC0-84FE26E43BE5}"/>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41</a:t>
            </a:fld>
            <a:endParaRPr lang="cs-CZ"/>
          </a:p>
        </p:txBody>
      </p:sp>
      <p:sp>
        <p:nvSpPr>
          <p:cNvPr id="6" name="Podnadpis 2">
            <a:extLst>
              <a:ext uri="{FF2B5EF4-FFF2-40B4-BE49-F238E27FC236}">
                <a16:creationId xmlns:a16="http://schemas.microsoft.com/office/drawing/2014/main" id="{E5515805-19B1-86D4-54C2-81A28FFB20B1}"/>
              </a:ext>
            </a:extLst>
          </p:cNvPr>
          <p:cNvSpPr txBox="1">
            <a:spLocks/>
          </p:cNvSpPr>
          <p:nvPr/>
        </p:nvSpPr>
        <p:spPr>
          <a:xfrm>
            <a:off x="928937" y="4910436"/>
            <a:ext cx="9144000" cy="1130441"/>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buFont typeface="Arial" panose="020B0604020202020204" pitchFamily="34" charset="0"/>
              <a:buNone/>
              <a:defRPr sz="1600" b="0" kern="1200">
                <a:solidFill>
                  <a:schemeClr val="bg1"/>
                </a:solidFill>
                <a:latin typeface="+mn-lt"/>
                <a:ea typeface="+mn-ea"/>
                <a:cs typeface="+mn-cs"/>
              </a:defRPr>
            </a:lvl1pPr>
            <a:lvl2pPr marL="457200" indent="0" algn="ctr" defTabSz="914400" rtl="0" eaLnBrk="1" latinLnBrk="0" hangingPunct="1">
              <a:lnSpc>
                <a:spcPct val="100000"/>
              </a:lnSpc>
              <a:spcBef>
                <a:spcPts val="800"/>
              </a:spcBef>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10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8000"/>
              </a:lnSpc>
            </a:pPr>
            <a:r>
              <a:rPr lang="cs-CZ" dirty="0"/>
              <a:t>+420 221 506 700</a:t>
            </a:r>
          </a:p>
          <a:p>
            <a:pPr>
              <a:lnSpc>
                <a:spcPct val="108000"/>
              </a:lnSpc>
            </a:pPr>
            <a:r>
              <a:rPr lang="cs-CZ" dirty="0" err="1"/>
              <a:t>www.cevro.cz</a:t>
            </a:r>
            <a:endParaRPr lang="cs-CZ" dirty="0"/>
          </a:p>
        </p:txBody>
      </p:sp>
    </p:spTree>
    <p:extLst>
      <p:ext uri="{BB962C8B-B14F-4D97-AF65-F5344CB8AC3E}">
        <p14:creationId xmlns:p14="http://schemas.microsoft.com/office/powerpoint/2010/main" val="2743970323"/>
      </p:ext>
    </p:extLst>
  </p:cSld>
  <p:clrMapOvr>
    <a:masterClrMapping/>
  </p:clrMapOvr>
</p:sld>
</file>

<file path=ppt/theme/theme1.xml><?xml version="1.0" encoding="utf-8"?>
<a:theme xmlns:a="http://schemas.openxmlformats.org/drawingml/2006/main" name="Motiv Office">
  <a:themeElements>
    <a:clrScheme name="Cevro_ppt">
      <a:dk1>
        <a:sysClr val="windowText" lastClr="000000"/>
      </a:dk1>
      <a:lt1>
        <a:sysClr val="window" lastClr="FFFFFF"/>
      </a:lt1>
      <a:dk2>
        <a:srgbClr val="575756"/>
      </a:dk2>
      <a:lt2>
        <a:srgbClr val="E7E6E6"/>
      </a:lt2>
      <a:accent1>
        <a:srgbClr val="CB8967"/>
      </a:accent1>
      <a:accent2>
        <a:srgbClr val="123274"/>
      </a:accent2>
      <a:accent3>
        <a:srgbClr val="E5C5B1"/>
      </a:accent3>
      <a:accent4>
        <a:srgbClr val="6972A7"/>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potx" id="{00BCA482-89F5-4CEA-B5B4-AEC03DD4EC48}" vid="{9DF0CF68-6C33-4965-AA42-F2AEEE183637}"/>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Motiv Office</Template>
  <TotalTime>1753</TotalTime>
  <Words>5998</Words>
  <Application>Microsoft Macintosh PowerPoint</Application>
  <PresentationFormat>Širokoúhlá obrazovka</PresentationFormat>
  <Paragraphs>471</Paragraphs>
  <Slides>41</Slides>
  <Notes>19</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41</vt:i4>
      </vt:variant>
    </vt:vector>
  </HeadingPairs>
  <TitlesOfParts>
    <vt:vector size="49" baseType="lpstr">
      <vt:lpstr>Arial</vt:lpstr>
      <vt:lpstr>Calibri</vt:lpstr>
      <vt:lpstr>Century Gothic</vt:lpstr>
      <vt:lpstr>Tahoma</vt:lpstr>
      <vt:lpstr>Times New Roman</vt:lpstr>
      <vt:lpstr>Verdana</vt:lpstr>
      <vt:lpstr>Wingdings</vt:lpstr>
      <vt:lpstr>Motiv Office</vt:lpstr>
      <vt:lpstr>   9. Doménové spory, hmotněprávní a procesněprávní aspekty  </vt:lpstr>
      <vt:lpstr>I. Úvodem k doménovým jménům</vt:lpstr>
      <vt:lpstr>Sylabus</vt:lpstr>
      <vt:lpstr>Prameny</vt:lpstr>
      <vt:lpstr>Co je to „doménové jméno“</vt:lpstr>
      <vt:lpstr>II. Doménové jméno jako věc či právo?</vt:lpstr>
      <vt:lpstr>Co je to doménové jméno právně?</vt:lpstr>
      <vt:lpstr>Doménové jméno jako věc nebo právo</vt:lpstr>
      <vt:lpstr>III. Vznik a dispozice s doménovým jménem</vt:lpstr>
      <vt:lpstr>Registrace a užívání doménových jmen </vt:lpstr>
      <vt:lpstr>Převod doménového jména </vt:lpstr>
      <vt:lpstr>držba doménového jména </vt:lpstr>
      <vt:lpstr>Zástavní právo k doménovému jménu </vt:lpstr>
      <vt:lpstr>doménové jméno jako předmět dědictví </vt:lpstr>
      <vt:lpstr>IV. Konflikt doménového jména s ostatními právy</vt:lpstr>
      <vt:lpstr>Konflikty užívání doménového jména </vt:lpstr>
      <vt:lpstr>Principy registrace </vt:lpstr>
      <vt:lpstr>Registrace a užívání doménových jmen a nekalá soutěž - praxe </vt:lpstr>
      <vt:lpstr>Konflikt užívání doménového jména s právy k nehmotným statkům </vt:lpstr>
      <vt:lpstr>Doménové jméno jako ochranná známka (1) </vt:lpstr>
      <vt:lpstr>Doménové jméno jako ochranná známka (2) </vt:lpstr>
      <vt:lpstr>Doménové jmeno a nekalá soutěž </vt:lpstr>
      <vt:lpstr>Registrace a užívání doménových jmen a nekalá soutěž - praxe </vt:lpstr>
      <vt:lpstr>Registrace a užívání doménových jmen a nekalá soutěž - praxe </vt:lpstr>
      <vt:lpstr>Ochrana některých dalších označení  – autorské právo </vt:lpstr>
      <vt:lpstr>Ochrana některých dalších označení  – právo firmy, jméno osoby, aj. </vt:lpstr>
      <vt:lpstr>V. Doménové spory</vt:lpstr>
      <vt:lpstr>Řešení doménových sporů</vt:lpstr>
      <vt:lpstr>Nejčastěji užívané právní tituly</vt:lpstr>
      <vt:lpstr>Účastníci řízení</vt:lpstr>
      <vt:lpstr>Důkazní prostředky</vt:lpstr>
      <vt:lpstr>Soudní či rozhodčí řízení - tituly</vt:lpstr>
      <vt:lpstr>Soudní či rozhodčí řízení - tituly</vt:lpstr>
      <vt:lpstr>Pravomocná rozhodnutí ve věci</vt:lpstr>
      <vt:lpstr>Pravomocná rozhodnutí ve věci</vt:lpstr>
      <vt:lpstr>Pravomocná rozhodnutí  – ceskapojistovna.cz</vt:lpstr>
      <vt:lpstr>Pravomocná rozhodnutí ve věci  – ostrava.cz</vt:lpstr>
      <vt:lpstr>VI. Závěrečná shrnutí</vt:lpstr>
      <vt:lpstr>Závěrečné shrnutí</vt:lpstr>
      <vt:lpstr>Prezentace aplikace PowerPoint</vt:lpstr>
      <vt:lpstr>DĚKUJI ZA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PRÁVO INFORMAČNÍCH  A KOMUNIKAČNÍCH TECHNOLOGIÍ </dc:title>
  <dc:creator>J. Matejka</dc:creator>
  <cp:lastModifiedBy>Ján Matejka</cp:lastModifiedBy>
  <cp:revision>54</cp:revision>
  <dcterms:created xsi:type="dcterms:W3CDTF">2024-10-24T09:25:08Z</dcterms:created>
  <dcterms:modified xsi:type="dcterms:W3CDTF">2025-11-27T07:09:02Z</dcterms:modified>
</cp:coreProperties>
</file>