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Lst>
  <p:notesMasterIdLst>
    <p:notesMasterId r:id="rId21"/>
  </p:notesMasterIdLst>
  <p:sldIdLst>
    <p:sldId id="362" r:id="rId4"/>
    <p:sldId id="266" r:id="rId5"/>
    <p:sldId id="269" r:id="rId6"/>
    <p:sldId id="365" r:id="rId7"/>
    <p:sldId id="267" r:id="rId8"/>
    <p:sldId id="366" r:id="rId9"/>
    <p:sldId id="367" r:id="rId10"/>
    <p:sldId id="368" r:id="rId11"/>
    <p:sldId id="369" r:id="rId12"/>
    <p:sldId id="363" r:id="rId13"/>
    <p:sldId id="285" r:id="rId14"/>
    <p:sldId id="370" r:id="rId15"/>
    <p:sldId id="372" r:id="rId16"/>
    <p:sldId id="374" r:id="rId17"/>
    <p:sldId id="371" r:id="rId18"/>
    <p:sldId id="262" r:id="rId19"/>
    <p:sldId id="268" r:id="rId20"/>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096" autoAdjust="0"/>
    <p:restoredTop sz="78915"/>
  </p:normalViewPr>
  <p:slideViewPr>
    <p:cSldViewPr snapToGrid="0">
      <p:cViewPr varScale="1">
        <p:scale>
          <a:sx n="152" d="100"/>
          <a:sy n="152" d="100"/>
        </p:scale>
        <p:origin x="196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1.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F23E5-E723-4485-9A71-51DD2E0513A0}" type="datetimeFigureOut">
              <a:rPr lang="cs-CZ" smtClean="0"/>
              <a:t>14.11.2024</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EC3DE-2A43-4B52-8ED0-7B171497C052}" type="slidenum">
              <a:rPr lang="cs-CZ" smtClean="0"/>
              <a:t>‹#›</a:t>
            </a:fld>
            <a:endParaRPr lang="cs-CZ"/>
          </a:p>
        </p:txBody>
      </p:sp>
    </p:spTree>
    <p:extLst>
      <p:ext uri="{BB962C8B-B14F-4D97-AF65-F5344CB8AC3E}">
        <p14:creationId xmlns:p14="http://schemas.microsoft.com/office/powerpoint/2010/main" val="1613447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aspi.cz/products/lawText/12/328/1/2?vtextu=Pr%C3%A1vo%20informa%C4%8Dn%C3%ADch%20technologi%C3%AD#lema1241"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aspi.cz/products/lawText/12/328/1/ASPI%253A/89/2012%20Sb.%25231820-1840"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www.aspi.cz/products/lawText/12/328/1/2?vtextu=Pr%C3%A1vo%20informa%C4%8Dn%C3%ADch%20technologi%C3%AD#lema1247" TargetMode="External"/><Relationship Id="rId4" Type="http://schemas.openxmlformats.org/officeDocument/2006/relationships/hyperlink" Target="https://www.aspi.cz/products/lawText/12/328/1/ASPI%253A/480/2004%20Sb.%25232.0.c"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aspi.cz/products/lawText/12/328/1/2?vtextu=Pr%C3%A1vo%20informa%C4%8Dn%C3%ADch%20technologi%C3%AD#lema1248"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aspi.cz/products/lawText/12/328/1/ASPI%253A/89/2012%20Sb.%25231826"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aspi.cz/products/lawText/12/328/1/2?vtextu=Pr%C3%A1vo%20informa%C4%8Dn%C3%ADch%20technologi%C3%AD#lema1252"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www.aspi.cz/products/lawText/12/328/1/2?vtextu=Pr%C3%A1vo%20informa%C4%8Dn%C3%ADch%20technologi%C3%AD#lema1254" TargetMode="External"/><Relationship Id="rId4" Type="http://schemas.openxmlformats.org/officeDocument/2006/relationships/hyperlink" Target="https://www.aspi.cz/products/lawText/12/328/1/2?vtextu=Pr%C3%A1vo%20informa%C4%8Dn%C3%ADch%20technologi%C3%AD#lema1253"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2</a:t>
            </a:fld>
            <a:endParaRPr lang="cs-CZ"/>
          </a:p>
        </p:txBody>
      </p:sp>
    </p:spTree>
    <p:extLst>
      <p:ext uri="{BB962C8B-B14F-4D97-AF65-F5344CB8AC3E}">
        <p14:creationId xmlns:p14="http://schemas.microsoft.com/office/powerpoint/2010/main" val="1578774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3</a:t>
            </a:fld>
            <a:endParaRPr lang="cs-CZ"/>
          </a:p>
        </p:txBody>
      </p:sp>
    </p:spTree>
    <p:extLst>
      <p:ext uri="{BB962C8B-B14F-4D97-AF65-F5344CB8AC3E}">
        <p14:creationId xmlns:p14="http://schemas.microsoft.com/office/powerpoint/2010/main" val="316452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gn="l"/>
            <a:r>
              <a:rPr lang="cs-CZ" b="0" i="1" dirty="0">
                <a:solidFill>
                  <a:srgbClr val="232323"/>
                </a:solidFill>
                <a:effectLst/>
                <a:latin typeface="Fira Sans" panose="020B0503050000020004" pitchFamily="34" charset="0"/>
              </a:rPr>
              <a:t>Soudní dvůr Evropské unie se opakovaně zabýval pojmem spotřebitele na internetu. V rámci své rozhodovací praxe však nevymezil „průměrného spotřebitele na internetu“ (jak by bylo možno očekávat), ale užívá pojmu „průměrný uživatel internetu“. Ten by měl být běžně informovaný a přiměřeně pozorný; nijak dále jej soud ovšem nevymezuje. V rámci své rozhodovací praxe však Soudní dvůr stanovil, že průměrného uživatele internetu může být jednodušší zmást vzhledem ke komplikovanosti některých online </a:t>
            </a:r>
          </a:p>
          <a:p>
            <a:pPr algn="l"/>
            <a:r>
              <a:rPr lang="cs-CZ" b="0" i="1" dirty="0">
                <a:solidFill>
                  <a:srgbClr val="232323"/>
                </a:solidFill>
                <a:effectLst/>
                <a:latin typeface="Fira Sans" panose="020B0503050000020004" pitchFamily="34" charset="0"/>
              </a:rPr>
              <a:t>nástrojů.</a:t>
            </a:r>
            <a:r>
              <a:rPr lang="cs-CZ" b="0" i="1" baseline="30000" dirty="0">
                <a:solidFill>
                  <a:srgbClr val="232323"/>
                </a:solidFill>
                <a:effectLst/>
                <a:latin typeface="Fira Sans" panose="020B0503050000020004" pitchFamily="34" charset="0"/>
              </a:rPr>
              <a:t>1241)</a:t>
            </a:r>
            <a:endParaRPr lang="cs-CZ" b="0" i="1" dirty="0">
              <a:solidFill>
                <a:srgbClr val="232323"/>
              </a:solidFill>
              <a:effectLst/>
              <a:latin typeface="Fira Sans" panose="020B0503050000020004" pitchFamily="34" charset="0"/>
            </a:endParaRPr>
          </a:p>
          <a:p>
            <a:pPr algn="l"/>
            <a:r>
              <a:rPr lang="cs-CZ" b="0" i="1" dirty="0">
                <a:solidFill>
                  <a:srgbClr val="232323"/>
                </a:solidFill>
                <a:effectLst/>
                <a:latin typeface="Fira Sans" panose="020B0503050000020004" pitchFamily="34" charset="0"/>
              </a:rPr>
              <a:t>V rámci konkrétního sporu docházelo prostřednictvím služby Google AdWords k nabízení napodobenin výrobků společnosti Louis Vuitton.</a:t>
            </a:r>
            <a:r>
              <a:rPr lang="cs-CZ" b="0" i="1" baseline="30000" dirty="0">
                <a:solidFill>
                  <a:srgbClr val="232323"/>
                </a:solidFill>
                <a:effectLst/>
                <a:latin typeface="Fira Sans" panose="020B0503050000020004" pitchFamily="34" charset="0"/>
              </a:rPr>
              <a:t>1242)</a:t>
            </a:r>
            <a:r>
              <a:rPr lang="cs-CZ" b="0" i="1" dirty="0">
                <a:solidFill>
                  <a:srgbClr val="232323"/>
                </a:solidFill>
                <a:effectLst/>
                <a:latin typeface="Fira Sans" panose="020B0503050000020004" pitchFamily="34" charset="0"/>
              </a:rPr>
              <a:t> Tento druh inzerce však běžně informovanému a přiměřeně pozornému uživateli internetu neumožňoval zjistit, zda konkrétní výrobky pocházely od majitele ochranné známky (případně jestli byl s takovým inzerentem ekonomicky propojen), nebo došlo k porušení </a:t>
            </a:r>
            <a:r>
              <a:rPr lang="cs-CZ" b="0" i="0" u="none" strike="noStrike" dirty="0">
                <a:solidFill>
                  <a:srgbClr val="474747"/>
                </a:solidFill>
                <a:effectLst/>
                <a:latin typeface="Fira Sans" panose="020B0503050000020004" pitchFamily="34" charset="0"/>
                <a:hlinkClick r:id="rId3"/>
              </a:rPr>
              <a:t>práv</a:t>
            </a:r>
            <a:r>
              <a:rPr lang="cs-CZ" b="0" i="1" dirty="0">
                <a:solidFill>
                  <a:srgbClr val="232323"/>
                </a:solidFill>
                <a:effectLst/>
                <a:latin typeface="Fira Sans" panose="020B0503050000020004" pitchFamily="34" charset="0"/>
              </a:rPr>
              <a:t> vyplývajících z ochranné známky. Bylo tak stanoveno, že ke zmatení průměrného uživatele dochází v případě, že je takový uživatel nechán v pochybách, jestli dané zboží nebo služba pochází od oprávněného podnikatele nebo nikoli. K posouzení daného pak Soudní dvůr v dalším případě</a:t>
            </a:r>
            <a:r>
              <a:rPr lang="cs-CZ" b="0" i="1" baseline="30000" dirty="0">
                <a:solidFill>
                  <a:srgbClr val="232323"/>
                </a:solidFill>
                <a:effectLst/>
                <a:latin typeface="Fira Sans" panose="020B0503050000020004" pitchFamily="34" charset="0"/>
              </a:rPr>
              <a:t>1243)</a:t>
            </a:r>
            <a:r>
              <a:rPr lang="cs-CZ" b="0" i="1" dirty="0">
                <a:solidFill>
                  <a:srgbClr val="232323"/>
                </a:solidFill>
                <a:effectLst/>
                <a:latin typeface="Fira Sans" panose="020B0503050000020004" pitchFamily="34" charset="0"/>
              </a:rPr>
              <a:t> opět se týkajícím inzerce prostřednictvím Google AdWords stanovil, že ke zmatení průměrného uživatele internetu dojde v případě, že (i) nebylo obecně známo, že daný podnikatel je oprávněn nabízet dané zboží nebo službu s využitím dané ochranné známky, a (ii) ani sám průměrný uživatel internetu nedokázal posoudit, že došlo k neoprávněnému nabízení zboží nebo služeb.</a:t>
            </a:r>
            <a:r>
              <a:rPr lang="cs-CZ" b="0" i="1" baseline="30000" dirty="0">
                <a:solidFill>
                  <a:srgbClr val="232323"/>
                </a:solidFill>
                <a:effectLst/>
                <a:latin typeface="Fira Sans" panose="020B0503050000020004" pitchFamily="34" charset="0"/>
              </a:rPr>
              <a:t>1244)</a:t>
            </a:r>
            <a:endParaRPr lang="cs-CZ" b="0" i="1" dirty="0">
              <a:solidFill>
                <a:srgbClr val="232323"/>
              </a:solidFill>
              <a:effectLst/>
              <a:latin typeface="Fira Sans" panose="020B0503050000020004" pitchFamily="34" charset="0"/>
            </a:endParaRP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4</a:t>
            </a:fld>
            <a:endParaRPr lang="cs-CZ"/>
          </a:p>
        </p:txBody>
      </p:sp>
    </p:spTree>
    <p:extLst>
      <p:ext uri="{BB962C8B-B14F-4D97-AF65-F5344CB8AC3E}">
        <p14:creationId xmlns:p14="http://schemas.microsoft.com/office/powerpoint/2010/main" val="1182746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gn="l"/>
            <a:r>
              <a:rPr lang="cs-CZ" b="0" i="0" dirty="0">
                <a:solidFill>
                  <a:srgbClr val="232323"/>
                </a:solidFill>
                <a:effectLst/>
                <a:latin typeface="Fira Sans" panose="020B0503050000020004" pitchFamily="34" charset="0"/>
              </a:rPr>
              <a:t>Ustanovení týkající se uzavírání smluv distančním způsobem obsažená v </a:t>
            </a:r>
            <a:r>
              <a:rPr lang="cs-CZ" b="0" i="0" u="none" strike="noStrike" dirty="0">
                <a:solidFill>
                  <a:srgbClr val="005B92"/>
                </a:solidFill>
                <a:effectLst/>
                <a:latin typeface="Fira Sans" panose="020B0503050000020004" pitchFamily="34" charset="0"/>
                <a:hlinkClick r:id="rId3"/>
              </a:rPr>
              <a:t>§ 1820 až 1840 občanského zákoníku</a:t>
            </a:r>
            <a:r>
              <a:rPr lang="cs-CZ" b="0" i="0" dirty="0">
                <a:solidFill>
                  <a:srgbClr val="232323"/>
                </a:solidFill>
                <a:effectLst/>
                <a:latin typeface="Fira Sans" panose="020B0503050000020004" pitchFamily="34" charset="0"/>
              </a:rPr>
              <a:t> se nicméně nezaměřují pouze na </a:t>
            </a:r>
            <a:r>
              <a:rPr lang="cs-CZ" b="0" i="1" dirty="0">
                <a:solidFill>
                  <a:srgbClr val="232323"/>
                </a:solidFill>
                <a:effectLst/>
                <a:latin typeface="Fira Sans" panose="020B0503050000020004" pitchFamily="34" charset="0"/>
              </a:rPr>
              <a:t>online</a:t>
            </a:r>
          </a:p>
          <a:p>
            <a:pPr algn="l"/>
            <a:r>
              <a:rPr lang="cs-CZ" b="0" i="0" dirty="0">
                <a:solidFill>
                  <a:srgbClr val="232323"/>
                </a:solidFill>
                <a:effectLst/>
                <a:latin typeface="Fira Sans" panose="020B0503050000020004" pitchFamily="34" charset="0"/>
              </a:rPr>
              <a:t> prodej (tedy uzavírání smlouvy elektronickými prostředky). Obecně se vztahují i na uzavírání smluv po telefonu či smluv uzavíraných mimo obchodní prostory podnikatele. Dále v textu se však zaměřujeme jen na uzavírání spotřebitelských smluv elektronickými prostředky, jelikož ty jsou v současné době v rámci dané oblasti zdaleka nečastější.</a:t>
            </a:r>
            <a:r>
              <a:rPr lang="cs-CZ" b="0" i="0" baseline="30000" dirty="0">
                <a:solidFill>
                  <a:srgbClr val="232323"/>
                </a:solidFill>
                <a:effectLst/>
                <a:latin typeface="Fira Sans" panose="020B0503050000020004" pitchFamily="34" charset="0"/>
              </a:rPr>
              <a:t>1263)</a:t>
            </a:r>
            <a:r>
              <a:rPr lang="cs-CZ" b="0" i="0" dirty="0">
                <a:solidFill>
                  <a:srgbClr val="232323"/>
                </a:solidFill>
                <a:effectLst/>
                <a:latin typeface="Fira Sans" panose="020B0503050000020004" pitchFamily="34" charset="0"/>
              </a:rPr>
              <a:t> V případě definice elektronických prostředků je pak možné inspirovat se </a:t>
            </a:r>
            <a:r>
              <a:rPr lang="cs-CZ" b="0" i="0" u="none" strike="noStrike" dirty="0">
                <a:solidFill>
                  <a:srgbClr val="005B92"/>
                </a:solidFill>
                <a:effectLst/>
                <a:latin typeface="Fira Sans" panose="020B0503050000020004" pitchFamily="34" charset="0"/>
                <a:hlinkClick r:id="rId4"/>
              </a:rPr>
              <a:t>§ 2 písm. c) zákona o některých službách informační společnosti</a:t>
            </a:r>
            <a:r>
              <a:rPr lang="cs-CZ" b="0" i="0" dirty="0">
                <a:solidFill>
                  <a:srgbClr val="232323"/>
                </a:solidFill>
                <a:effectLst/>
                <a:latin typeface="Fira Sans" panose="020B0503050000020004" pitchFamily="34" charset="0"/>
              </a:rPr>
              <a:t>,</a:t>
            </a:r>
            <a:r>
              <a:rPr lang="cs-CZ" b="0" i="0" baseline="30000" dirty="0">
                <a:solidFill>
                  <a:srgbClr val="232323"/>
                </a:solidFill>
                <a:effectLst/>
                <a:latin typeface="Fira Sans" panose="020B0503050000020004" pitchFamily="34" charset="0"/>
              </a:rPr>
              <a:t>1264)</a:t>
            </a:r>
            <a:r>
              <a:rPr lang="cs-CZ" b="0" i="0" dirty="0">
                <a:solidFill>
                  <a:srgbClr val="232323"/>
                </a:solidFill>
                <a:effectLst/>
                <a:latin typeface="Fira Sans" panose="020B0503050000020004" pitchFamily="34" charset="0"/>
              </a:rPr>
              <a:t> který je definuje zejména jako síť elektronických komunikací, elektronická komunikační zařízení, automatické volací a komunikační systémy, telekomunikační koncová zařízení a elektronickou poštu.</a:t>
            </a:r>
          </a:p>
          <a:p>
            <a:pPr algn="l"/>
            <a:r>
              <a:rPr lang="cs-CZ" b="0" i="1" dirty="0">
                <a:solidFill>
                  <a:srgbClr val="232323"/>
                </a:solidFill>
                <a:effectLst/>
                <a:latin typeface="Fira Sans" panose="020B0503050000020004" pitchFamily="34" charset="0"/>
              </a:rPr>
              <a:t>Poměrně specifickou oblastí je ochrana spotřebitele na online</a:t>
            </a:r>
          </a:p>
          <a:p>
            <a:pPr algn="l"/>
            <a:r>
              <a:rPr lang="cs-CZ" b="0" i="1" dirty="0">
                <a:solidFill>
                  <a:srgbClr val="232323"/>
                </a:solidFill>
                <a:effectLst/>
                <a:latin typeface="Fira Sans" panose="020B0503050000020004" pitchFamily="34" charset="0"/>
              </a:rPr>
              <a:t> platformách,</a:t>
            </a:r>
            <a:r>
              <a:rPr lang="cs-CZ" b="0" i="1" baseline="30000" dirty="0">
                <a:solidFill>
                  <a:srgbClr val="232323"/>
                </a:solidFill>
                <a:effectLst/>
                <a:latin typeface="Fira Sans" panose="020B0503050000020004" pitchFamily="34" charset="0"/>
              </a:rPr>
              <a:t>1265)</a:t>
            </a:r>
            <a:r>
              <a:rPr lang="cs-CZ" b="0" i="1" dirty="0">
                <a:solidFill>
                  <a:srgbClr val="232323"/>
                </a:solidFill>
                <a:effectLst/>
                <a:latin typeface="Fira Sans" panose="020B0503050000020004" pitchFamily="34" charset="0"/>
              </a:rPr>
              <a:t> které se vyznačují tím, že mezi stranami zprostředkovávají prodej či poskytování služeb. Kromě mnohdy velmi specifického postavení konkrétní platformy a problematické právní regulace v jiných právních oblastech</a:t>
            </a:r>
            <a:r>
              <a:rPr lang="cs-CZ" b="0" i="1" baseline="30000" dirty="0">
                <a:solidFill>
                  <a:srgbClr val="232323"/>
                </a:solidFill>
                <a:effectLst/>
                <a:latin typeface="Fira Sans" panose="020B0503050000020004" pitchFamily="34" charset="0"/>
              </a:rPr>
              <a:t>1266)</a:t>
            </a:r>
            <a:r>
              <a:rPr lang="cs-CZ" b="0" i="1" dirty="0">
                <a:solidFill>
                  <a:srgbClr val="232323"/>
                </a:solidFill>
                <a:effectLst/>
                <a:latin typeface="Fira Sans" panose="020B0503050000020004" pitchFamily="34" charset="0"/>
              </a:rPr>
              <a:t> je jejich postavení komplikované i v souvislosti s ochranou spotřebitele. Online </a:t>
            </a:r>
          </a:p>
          <a:p>
            <a:pPr algn="l"/>
            <a:r>
              <a:rPr lang="cs-CZ" b="0" i="1" dirty="0">
                <a:solidFill>
                  <a:srgbClr val="232323"/>
                </a:solidFill>
                <a:effectLst/>
                <a:latin typeface="Fira Sans" panose="020B0503050000020004" pitchFamily="34" charset="0"/>
              </a:rPr>
              <a:t>platformy poskytují mnohdy vyšší standard ochrany spotřebitele, než jaký je nastaven </a:t>
            </a:r>
            <a:r>
              <a:rPr lang="cs-CZ" b="0" i="0" u="none" strike="noStrike" dirty="0">
                <a:solidFill>
                  <a:srgbClr val="474747"/>
                </a:solidFill>
                <a:effectLst/>
                <a:latin typeface="Fira Sans" panose="020B0503050000020004" pitchFamily="34" charset="0"/>
                <a:hlinkClick r:id="rId5"/>
              </a:rPr>
              <a:t>právem,</a:t>
            </a:r>
            <a:r>
              <a:rPr lang="cs-CZ" b="0" i="1" dirty="0">
                <a:solidFill>
                  <a:srgbClr val="232323"/>
                </a:solidFill>
                <a:effectLst/>
                <a:latin typeface="Fira Sans" panose="020B0503050000020004" pitchFamily="34" charset="0"/>
              </a:rPr>
              <a:t> kvůli nutnosti obstát v konkurenčním prostředí, neboť jsou zásadním způsobem závislé na samotném spotřebiteli. V daném případě tak nepovažujeme specifickou úpravu ochrany spotřebitele na platformách za potřebnou. Online </a:t>
            </a:r>
          </a:p>
          <a:p>
            <a:pPr algn="l"/>
            <a:r>
              <a:rPr lang="cs-CZ" b="0" i="1" dirty="0">
                <a:solidFill>
                  <a:srgbClr val="232323"/>
                </a:solidFill>
                <a:effectLst/>
                <a:latin typeface="Fira Sans" panose="020B0503050000020004" pitchFamily="34" charset="0"/>
              </a:rPr>
              <a:t>platformy se mohou ale naopak snáze dostat do postavení, kdy je podnikatele nutno před spotřebitelem jistým způsobem chránit.</a:t>
            </a:r>
            <a:r>
              <a:rPr lang="cs-CZ" b="0" i="1" baseline="30000" dirty="0">
                <a:solidFill>
                  <a:srgbClr val="232323"/>
                </a:solidFill>
                <a:effectLst/>
                <a:latin typeface="Fira Sans" panose="020B0503050000020004" pitchFamily="34" charset="0"/>
              </a:rPr>
              <a:t>1267)</a:t>
            </a:r>
            <a:r>
              <a:rPr lang="cs-CZ" b="0" i="1" dirty="0">
                <a:solidFill>
                  <a:srgbClr val="232323"/>
                </a:solidFill>
                <a:effectLst/>
                <a:latin typeface="Fira Sans" panose="020B0503050000020004" pitchFamily="34" charset="0"/>
              </a:rPr>
              <a:t> V konkrétním případě se může jednat zejména o zneužití hodnoticích mechanismů spotřebitelem, jelikož platforma je mnohdy závislá svým fungováním právě na jejich hodnocení.</a:t>
            </a:r>
            <a:r>
              <a:rPr lang="cs-CZ" b="0" i="1" baseline="30000" dirty="0">
                <a:solidFill>
                  <a:srgbClr val="232323"/>
                </a:solidFill>
                <a:effectLst/>
                <a:latin typeface="Fira Sans" panose="020B0503050000020004" pitchFamily="34" charset="0"/>
              </a:rPr>
              <a:t>1268)</a:t>
            </a:r>
            <a:r>
              <a:rPr lang="cs-CZ" b="0" i="1" dirty="0">
                <a:solidFill>
                  <a:srgbClr val="232323"/>
                </a:solidFill>
                <a:effectLst/>
                <a:latin typeface="Fira Sans" panose="020B0503050000020004" pitchFamily="34" charset="0"/>
              </a:rPr>
              <a:t> Zavádějící nebo falešné recenze podkopávají důvěru ostatních spotřebitelů nejen v samotného podnikatele (platformu), ale obecně i v integritu recenzí, což vede v závěru zpětně k poškozování spotřebitele.</a:t>
            </a:r>
            <a:r>
              <a:rPr lang="cs-CZ" b="0" i="1" baseline="30000" dirty="0">
                <a:solidFill>
                  <a:srgbClr val="232323"/>
                </a:solidFill>
                <a:effectLst/>
                <a:latin typeface="Fira Sans" panose="020B0503050000020004" pitchFamily="34" charset="0"/>
              </a:rPr>
              <a:t>1269)</a:t>
            </a:r>
            <a:endParaRPr lang="cs-CZ" b="0" i="1" dirty="0">
              <a:solidFill>
                <a:srgbClr val="232323"/>
              </a:solidFill>
              <a:effectLst/>
              <a:latin typeface="Fira Sans" panose="020B0503050000020004" pitchFamily="34" charset="0"/>
            </a:endParaRP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6</a:t>
            </a:fld>
            <a:endParaRPr lang="cs-CZ"/>
          </a:p>
        </p:txBody>
      </p:sp>
    </p:spTree>
    <p:extLst>
      <p:ext uri="{BB962C8B-B14F-4D97-AF65-F5344CB8AC3E}">
        <p14:creationId xmlns:p14="http://schemas.microsoft.com/office/powerpoint/2010/main" val="294949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gn="l"/>
            <a:r>
              <a:rPr lang="cs-CZ" b="0" i="1" dirty="0">
                <a:solidFill>
                  <a:srgbClr val="232323"/>
                </a:solidFill>
                <a:effectLst/>
                <a:latin typeface="Fira Sans" panose="020B0503050000020004" pitchFamily="34" charset="0"/>
              </a:rPr>
              <a:t>Soudní dvůr Evropské unie posuzoval, jestli je možno považovat za dostatečné poskytnutí informací spotřebiteli prostřednictvím hypertextového odkazu.</a:t>
            </a:r>
            <a:r>
              <a:rPr lang="cs-CZ" b="0" i="1" baseline="30000" dirty="0">
                <a:solidFill>
                  <a:srgbClr val="232323"/>
                </a:solidFill>
                <a:effectLst/>
                <a:latin typeface="Fira Sans" panose="020B0503050000020004" pitchFamily="34" charset="0"/>
              </a:rPr>
              <a:t>1271)</a:t>
            </a:r>
            <a:r>
              <a:rPr lang="cs-CZ" b="0" i="1" dirty="0">
                <a:solidFill>
                  <a:srgbClr val="232323"/>
                </a:solidFill>
                <a:effectLst/>
                <a:latin typeface="Fira Sans" panose="020B0503050000020004" pitchFamily="34" charset="0"/>
              </a:rPr>
              <a:t> V daném případě byl na internetových stránkách po registraci nabízen bezplatně ke stažení software. Uživatelé ale museli nejprve vyplnit přihlašovací formulář. Zaškrtnutím konkrétního políčka pak prohlašovali, jestli souhlasí s obchodními podmínkami. Dané informace se tak nezobrazily uživatelům přímo, ale mohli k nim přistoupit až po kliknutí na hypertextový odkaz nacházející se na registrační stránce. Soud v tomto případě konstatoval, že dané informace nejsou poskytnuty v souladu s unijním </a:t>
            </a:r>
            <a:r>
              <a:rPr lang="cs-CZ" b="0" i="0" u="none" strike="noStrike" dirty="0">
                <a:solidFill>
                  <a:srgbClr val="474747"/>
                </a:solidFill>
                <a:effectLst/>
                <a:latin typeface="Fira Sans" panose="020B0503050000020004" pitchFamily="34" charset="0"/>
                <a:hlinkClick r:id="rId3"/>
              </a:rPr>
              <a:t>právem</a:t>
            </a:r>
            <a:r>
              <a:rPr lang="cs-CZ" b="0" i="1" dirty="0">
                <a:solidFill>
                  <a:srgbClr val="232323"/>
                </a:solidFill>
                <a:effectLst/>
                <a:latin typeface="Fira Sans" panose="020B0503050000020004" pitchFamily="34" charset="0"/>
              </a:rPr>
              <a:t> a nenaplňují požadavek trvalosti, resp. hypertextový odkaz a informace na něm umístěné nelze považovat za stálý komunikační prostředek, jelikož jejich obsah může podnikatel bez vědomí spotřebitele měnit.</a:t>
            </a:r>
          </a:p>
          <a:p>
            <a:pPr algn="l"/>
            <a:r>
              <a:rPr lang="cs-CZ" b="0" i="0" dirty="0">
                <a:solidFill>
                  <a:srgbClr val="232323"/>
                </a:solidFill>
                <a:effectLst/>
                <a:latin typeface="Fira Sans" panose="020B0503050000020004" pitchFamily="34" charset="0"/>
              </a:rPr>
              <a:t>Nad rámec výše uvedeného je pro případ uzavírání smluv elektronickými prostředky v </a:t>
            </a:r>
            <a:r>
              <a:rPr lang="cs-CZ" b="0" i="0" u="none" strike="noStrike" dirty="0">
                <a:solidFill>
                  <a:srgbClr val="005B92"/>
                </a:solidFill>
                <a:effectLst/>
                <a:latin typeface="Fira Sans" panose="020B0503050000020004" pitchFamily="34" charset="0"/>
                <a:hlinkClick r:id="rId4"/>
              </a:rPr>
              <a:t>§ 1826</a:t>
            </a:r>
            <a:r>
              <a:rPr lang="cs-CZ" b="0" i="0" dirty="0">
                <a:solidFill>
                  <a:srgbClr val="232323"/>
                </a:solidFill>
                <a:effectLst/>
                <a:latin typeface="Fira Sans" panose="020B0503050000020004" pitchFamily="34" charset="0"/>
              </a:rPr>
              <a:t> stanoveno, že je třeba rovněž uvést údaje o technickém zpracování smlouvy, o jejím uložení, různých jazykových verzích a případných kodexech chování, kterými může být podnikatel vázán. Spotřebitel by také měl být seznámen zejména s jednotlivými technickými kroky, které vedou k uzavření smlouvy. Měl by mu být tedy objasněn proces uzavírání smlouvy elektronickými prostředky a rovněž sděleno, kdy a jak dochází k uzavření smlouvy a jakým jednáním je vázán. V rámci těchto informací by měl být spotřebitel rovněž informován o tom, kdy se zavazuje objednávku zaplatit a jakým způsobem může opravit a zkontrolovat uvedené údaje.</a:t>
            </a:r>
            <a:r>
              <a:rPr lang="cs-CZ" b="0" i="0" baseline="30000" dirty="0">
                <a:solidFill>
                  <a:srgbClr val="232323"/>
                </a:solidFill>
                <a:effectLst/>
                <a:latin typeface="Fira Sans" panose="020B0503050000020004" pitchFamily="34" charset="0"/>
              </a:rPr>
              <a:t>1272)</a:t>
            </a:r>
            <a:r>
              <a:rPr lang="cs-CZ" b="0" i="0" dirty="0">
                <a:solidFill>
                  <a:srgbClr val="232323"/>
                </a:solidFill>
                <a:effectLst/>
                <a:latin typeface="Fira Sans" panose="020B0503050000020004" pitchFamily="34" charset="0"/>
              </a:rPr>
              <a:t> Tato úprava je tak zaměřena typicky na smlouvy, které jsou uzavírány mezi spotřebitelem a elektronickým obchodem.</a:t>
            </a:r>
            <a:r>
              <a:rPr lang="cs-CZ" b="0" i="0" baseline="30000" dirty="0">
                <a:solidFill>
                  <a:srgbClr val="232323"/>
                </a:solidFill>
                <a:effectLst/>
                <a:latin typeface="Fira Sans" panose="020B0503050000020004" pitchFamily="34" charset="0"/>
              </a:rPr>
              <a:t>1273)</a:t>
            </a:r>
            <a:endParaRPr lang="cs-CZ" b="0" i="0" dirty="0">
              <a:solidFill>
                <a:srgbClr val="232323"/>
              </a:solidFill>
              <a:effectLst/>
              <a:latin typeface="Fira Sans" panose="020B0503050000020004" pitchFamily="34" charset="0"/>
            </a:endParaRP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7</a:t>
            </a:fld>
            <a:endParaRPr lang="cs-CZ"/>
          </a:p>
        </p:txBody>
      </p:sp>
    </p:spTree>
    <p:extLst>
      <p:ext uri="{BB962C8B-B14F-4D97-AF65-F5344CB8AC3E}">
        <p14:creationId xmlns:p14="http://schemas.microsoft.com/office/powerpoint/2010/main" val="1843486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8</a:t>
            </a:fld>
            <a:endParaRPr lang="cs-CZ"/>
          </a:p>
        </p:txBody>
      </p:sp>
    </p:spTree>
    <p:extLst>
      <p:ext uri="{BB962C8B-B14F-4D97-AF65-F5344CB8AC3E}">
        <p14:creationId xmlns:p14="http://schemas.microsoft.com/office/powerpoint/2010/main" val="4146462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gn="l"/>
            <a:r>
              <a:rPr lang="cs-CZ" b="0" i="0" dirty="0">
                <a:solidFill>
                  <a:srgbClr val="232323"/>
                </a:solidFill>
                <a:effectLst/>
                <a:latin typeface="Fira Sans" panose="020B0503050000020004" pitchFamily="34" charset="0"/>
              </a:rPr>
              <a:t>Odstoupení od smlouvy uzavřené distančním způsobem poskytuje spotřebiteli možnost seznámit se s vlastnostmi daného zboží a odzkoušet jej. Spotřebitel ovšem nese odpovědnost za snížení hodnoty zboží v případě, že jej užíval jinak, než je vhodné s ohledem na jeho povahu a k tomu, aby se seznámil s povahou, vlastnostmi a funkčností zboží.</a:t>
            </a:r>
            <a:r>
              <a:rPr lang="cs-CZ" b="0" i="0" baseline="30000" dirty="0">
                <a:solidFill>
                  <a:srgbClr val="232323"/>
                </a:solidFill>
                <a:effectLst/>
                <a:latin typeface="Fira Sans" panose="020B0503050000020004" pitchFamily="34" charset="0"/>
              </a:rPr>
              <a:t>1331)</a:t>
            </a:r>
            <a:r>
              <a:rPr lang="cs-CZ" b="0" i="0" dirty="0">
                <a:solidFill>
                  <a:srgbClr val="232323"/>
                </a:solidFill>
                <a:effectLst/>
                <a:latin typeface="Fira Sans" panose="020B0503050000020004" pitchFamily="34" charset="0"/>
              </a:rPr>
              <a:t> Daná právní úprava tak předchází tomu, aby spotřebitel daného </a:t>
            </a:r>
            <a:r>
              <a:rPr lang="cs-CZ" b="0" i="0" u="none" strike="noStrike" dirty="0">
                <a:solidFill>
                  <a:srgbClr val="474747"/>
                </a:solidFill>
                <a:effectLst/>
                <a:latin typeface="Fira Sans" panose="020B0503050000020004" pitchFamily="34" charset="0"/>
                <a:hlinkClick r:id="rId3"/>
              </a:rPr>
              <a:t>práva</a:t>
            </a:r>
            <a:r>
              <a:rPr lang="cs-CZ" b="0" i="0" dirty="0">
                <a:solidFill>
                  <a:srgbClr val="232323"/>
                </a:solidFill>
                <a:effectLst/>
                <a:latin typeface="Fira Sans" panose="020B0503050000020004" pitchFamily="34" charset="0"/>
              </a:rPr>
              <a:t> zneužíval a opravdu jen v únosné míře zboží odzkoušel (a nedošlo tak z jeho strany k bezdůvodnému obohacení). Existují však absolutní výjimky, ve kterých je možnost vyzkoušení zboží vyloučena.</a:t>
            </a:r>
            <a:r>
              <a:rPr lang="cs-CZ" b="0" i="0" baseline="30000" dirty="0">
                <a:solidFill>
                  <a:srgbClr val="232323"/>
                </a:solidFill>
                <a:effectLst/>
                <a:latin typeface="Fira Sans" panose="020B0503050000020004" pitchFamily="34" charset="0"/>
              </a:rPr>
              <a:t>1332)</a:t>
            </a:r>
            <a:r>
              <a:rPr lang="cs-CZ" b="0" i="0" dirty="0">
                <a:solidFill>
                  <a:srgbClr val="232323"/>
                </a:solidFill>
                <a:effectLst/>
                <a:latin typeface="Fira Sans" panose="020B0503050000020004" pitchFamily="34" charset="0"/>
              </a:rPr>
              <a:t> Spotřebitel tak ztrácí </a:t>
            </a:r>
            <a:r>
              <a:rPr lang="cs-CZ" b="0" i="0" u="none" strike="noStrike" dirty="0">
                <a:solidFill>
                  <a:srgbClr val="474747"/>
                </a:solidFill>
                <a:effectLst/>
                <a:latin typeface="Fira Sans" panose="020B0503050000020004" pitchFamily="34" charset="0"/>
                <a:hlinkClick r:id="rId4"/>
              </a:rPr>
              <a:t>právo</a:t>
            </a:r>
            <a:r>
              <a:rPr lang="cs-CZ" b="0" i="0" dirty="0">
                <a:solidFill>
                  <a:srgbClr val="232323"/>
                </a:solidFill>
                <a:effectLst/>
                <a:latin typeface="Fira Sans" panose="020B0503050000020004" pitchFamily="34" charset="0"/>
              </a:rPr>
              <a:t> odstoupit od smlouvy ve chvíli, kdy se jedná například o specificky upravené zboží, zboží, které se rychle kazí, či zboží, u kterého dochází k velkým cenovým výchylkám. Ztráta možnosti odstoupit od smlouvy se ale rovněž týká multimédií nebo počítačových programů, pokud došlo k porušení originálního obalu (z čehož vyplývá, že se nacházela na hmotném nosiči). To je poměrně logické vzhledem k charakteru jejich užívání a možnosti snadného rozmnožování a šíření. Obdobně pak není možné odstoupit od smlouvy týkající se dodání digitálního obsahu bez hmotného nosiče.</a:t>
            </a:r>
            <a:r>
              <a:rPr lang="cs-CZ" b="0" i="0" baseline="30000" dirty="0">
                <a:solidFill>
                  <a:srgbClr val="232323"/>
                </a:solidFill>
                <a:effectLst/>
                <a:latin typeface="Fira Sans" panose="020B0503050000020004" pitchFamily="34" charset="0"/>
              </a:rPr>
              <a:t>1333)</a:t>
            </a:r>
            <a:endParaRPr lang="cs-CZ" b="0" i="0" dirty="0">
              <a:solidFill>
                <a:srgbClr val="232323"/>
              </a:solidFill>
              <a:effectLst/>
              <a:latin typeface="Fira Sans" panose="020B0503050000020004" pitchFamily="34" charset="0"/>
            </a:endParaRPr>
          </a:p>
          <a:p>
            <a:pPr algn="l"/>
            <a:r>
              <a:rPr lang="cs-CZ" b="0" i="1" dirty="0">
                <a:solidFill>
                  <a:srgbClr val="232323"/>
                </a:solidFill>
                <a:effectLst/>
                <a:latin typeface="Fira Sans" panose="020B0503050000020004" pitchFamily="34" charset="0"/>
              </a:rPr>
              <a:t>V souvislosti s vrácením zboží spotřebitelem je nutné, aby nedošlo ke snížení hodnoty zboží jinak než v souvislosti s nezbytným seznámením se s vlastnostmi daného zboží. Prodejce tak může po spotřebiteli v případě vrácení zboží požadovat jen zaplacení snížené hodnoty zboží např. v souvislosti s jeho poškozením (náklady na zaslání zboží zpět podnikateli však nese spotřebitel). V minulosti rakouský Nejvyšší soud přiznal náhradu za snížení hodnoty zboží podnikateli s tím, že ke snížení hodnoty došlo natolik, že daná věc již nemohla být prodána jako nová, ale jen použitá.</a:t>
            </a:r>
            <a:r>
              <a:rPr lang="cs-CZ" b="0" i="1" baseline="30000" dirty="0">
                <a:solidFill>
                  <a:srgbClr val="232323"/>
                </a:solidFill>
                <a:effectLst/>
                <a:latin typeface="Fira Sans" panose="020B0503050000020004" pitchFamily="34" charset="0"/>
              </a:rPr>
              <a:t>1334)</a:t>
            </a:r>
            <a:r>
              <a:rPr lang="cs-CZ" b="0" i="1" dirty="0">
                <a:solidFill>
                  <a:srgbClr val="232323"/>
                </a:solidFill>
                <a:effectLst/>
                <a:latin typeface="Fira Sans" panose="020B0503050000020004" pitchFamily="34" charset="0"/>
              </a:rPr>
              <a:t> Zboží však nebylo poškozeno, bylo spotřebitelem jen užíváno pro účel odzkoušení. V konkrétním případě se jednalo o monitor, který byl po lhůtu na vrácení zboží užíván přibližně 43 hodin (dle vestavěného počítadla). Toto rozhodnutí však bylo záhy překonáno, jelikož zásadním způsobem znevýhodňovalo spotřebitele. Smyslem odstoupení od smlouvy sjednané distančním způsobem je právě možnost zboží vyzkoušet a v případě, že nedojde k jeho poškození (k čemuž v daném případě pouhým „zapnutím“ monitoru po dobu 43 hodin nedošlo), jej bez postihu vrátit. V opačném případě by tak obecně došlo k popření významu celého institutu.</a:t>
            </a:r>
          </a:p>
          <a:p>
            <a:pPr algn="l"/>
            <a:r>
              <a:rPr lang="cs-CZ" b="0" i="1" dirty="0">
                <a:solidFill>
                  <a:srgbClr val="232323"/>
                </a:solidFill>
                <a:effectLst/>
                <a:latin typeface="Fira Sans" panose="020B0503050000020004" pitchFamily="34" charset="0"/>
              </a:rPr>
              <a:t>K otázce kompenzační náhrady v případě vrácení zboží spotřebitelem zakoupeného na internetu se rovněž vyjádřil Evropský soudní dvůr.</a:t>
            </a:r>
            <a:r>
              <a:rPr lang="cs-CZ" b="0" i="1" baseline="30000" dirty="0">
                <a:solidFill>
                  <a:srgbClr val="232323"/>
                </a:solidFill>
                <a:effectLst/>
                <a:latin typeface="Fira Sans" panose="020B0503050000020004" pitchFamily="34" charset="0"/>
              </a:rPr>
              <a:t>1335)</a:t>
            </a:r>
            <a:r>
              <a:rPr lang="cs-CZ" b="0" i="1" dirty="0">
                <a:solidFill>
                  <a:srgbClr val="232323"/>
                </a:solidFill>
                <a:effectLst/>
                <a:latin typeface="Fira Sans" panose="020B0503050000020004" pitchFamily="34" charset="0"/>
              </a:rPr>
              <a:t> Ten zejména konstatoval, že je v rozporu se směrnicí o ochraně spotřebitele, pokud vnitrostátní právní úprava obecně stanovuje, že podnikatel může požadovat od spotřebitele kompenzační náhradu v případě, že zboží vyzkoušel a v dané lhůtě od smlouvy odstoupil. To se ovšem nemůže vztahovat na situace, kdy spotřebitel užíval zboží způsobem neslučitelným se zásadami občanského </a:t>
            </a:r>
            <a:r>
              <a:rPr lang="cs-CZ" b="0" i="0" u="none" strike="noStrike" dirty="0">
                <a:solidFill>
                  <a:srgbClr val="474747"/>
                </a:solidFill>
                <a:effectLst/>
                <a:latin typeface="Fira Sans" panose="020B0503050000020004" pitchFamily="34" charset="0"/>
                <a:hlinkClick r:id="rId5"/>
              </a:rPr>
              <a:t>práva</a:t>
            </a:r>
            <a:r>
              <a:rPr lang="cs-CZ" b="0" i="1" dirty="0">
                <a:solidFill>
                  <a:srgbClr val="232323"/>
                </a:solidFill>
                <a:effectLst/>
                <a:latin typeface="Fira Sans" panose="020B0503050000020004" pitchFamily="34" charset="0"/>
              </a:rPr>
              <a:t> (zásada dobré víry či povinnost vydat bezdůvodného obohacení).</a:t>
            </a:r>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9</a:t>
            </a:fld>
            <a:endParaRPr lang="cs-CZ"/>
          </a:p>
        </p:txBody>
      </p:sp>
    </p:spTree>
    <p:extLst>
      <p:ext uri="{BB962C8B-B14F-4D97-AF65-F5344CB8AC3E}">
        <p14:creationId xmlns:p14="http://schemas.microsoft.com/office/powerpoint/2010/main" val="2214365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11</a:t>
            </a:fld>
            <a:endParaRPr lang="cs-CZ"/>
          </a:p>
        </p:txBody>
      </p:sp>
    </p:spTree>
    <p:extLst>
      <p:ext uri="{BB962C8B-B14F-4D97-AF65-F5344CB8AC3E}">
        <p14:creationId xmlns:p14="http://schemas.microsoft.com/office/powerpoint/2010/main" val="2199959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12</a:t>
            </a:fld>
            <a:endParaRPr lang="cs-CZ"/>
          </a:p>
        </p:txBody>
      </p:sp>
    </p:spTree>
    <p:extLst>
      <p:ext uri="{BB962C8B-B14F-4D97-AF65-F5344CB8AC3E}">
        <p14:creationId xmlns:p14="http://schemas.microsoft.com/office/powerpoint/2010/main" val="974428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13</a:t>
            </a:fld>
            <a:endParaRPr lang="cs-CZ"/>
          </a:p>
        </p:txBody>
      </p:sp>
    </p:spTree>
    <p:extLst>
      <p:ext uri="{BB962C8B-B14F-4D97-AF65-F5344CB8AC3E}">
        <p14:creationId xmlns:p14="http://schemas.microsoft.com/office/powerpoint/2010/main" val="10160929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gn="l"/>
            <a:r>
              <a:rPr lang="cs-CZ" b="0" i="0" dirty="0">
                <a:solidFill>
                  <a:srgbClr val="232323"/>
                </a:solidFill>
                <a:effectLst/>
                <a:latin typeface="Fira Sans" panose="020B0503050000020004" pitchFamily="34" charset="0"/>
              </a:rPr>
              <a:t>Na eBay je v rámci mimosoudního řešení sporů </a:t>
            </a:r>
            <a:r>
              <a:rPr lang="cs-CZ" b="0" i="1" dirty="0">
                <a:solidFill>
                  <a:srgbClr val="232323"/>
                </a:solidFill>
                <a:effectLst/>
                <a:latin typeface="Fira Sans" panose="020B0503050000020004" pitchFamily="34" charset="0"/>
              </a:rPr>
              <a:t>online  </a:t>
            </a:r>
            <a:r>
              <a:rPr lang="cs-CZ" b="0" i="0" dirty="0">
                <a:solidFill>
                  <a:srgbClr val="232323"/>
                </a:solidFill>
                <a:effectLst/>
                <a:latin typeface="Fira Sans" panose="020B0503050000020004" pitchFamily="34" charset="0"/>
              </a:rPr>
              <a:t>vyřešeno vyjednáváním mezi stranami (s asistencí software) přibližně 50 milionů sporů ročně, což je asi 70 % všech sporů, které jsou v rámci poskytovaného řešení zahájeny.</a:t>
            </a:r>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14</a:t>
            </a:fld>
            <a:endParaRPr lang="cs-CZ"/>
          </a:p>
        </p:txBody>
      </p:sp>
    </p:spTree>
    <p:extLst>
      <p:ext uri="{BB962C8B-B14F-4D97-AF65-F5344CB8AC3E}">
        <p14:creationId xmlns:p14="http://schemas.microsoft.com/office/powerpoint/2010/main" val="522615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16</a:t>
            </a:fld>
            <a:endParaRPr lang="cs-CZ"/>
          </a:p>
        </p:txBody>
      </p:sp>
    </p:spTree>
    <p:extLst>
      <p:ext uri="{BB962C8B-B14F-4D97-AF65-F5344CB8AC3E}">
        <p14:creationId xmlns:p14="http://schemas.microsoft.com/office/powerpoint/2010/main" val="18569443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bg1"/>
        </a:solidFill>
        <a:effectLst/>
      </p:bgPr>
    </p:bg>
    <p:spTree>
      <p:nvGrpSpPr>
        <p:cNvPr id="1" name=""/>
        <p:cNvGrpSpPr/>
        <p:nvPr/>
      </p:nvGrpSpPr>
      <p:grpSpPr>
        <a:xfrm>
          <a:off x="0" y="0"/>
          <a:ext cx="0" cy="0"/>
          <a:chOff x="0" y="0"/>
          <a:chExt cx="0" cy="0"/>
        </a:xfrm>
      </p:grpSpPr>
      <p:pic>
        <p:nvPicPr>
          <p:cNvPr id="12" name="Grafický objekt 11">
            <a:extLst>
              <a:ext uri="{FF2B5EF4-FFF2-40B4-BE49-F238E27FC236}">
                <a16:creationId xmlns:a16="http://schemas.microsoft.com/office/drawing/2014/main" id="{74943E4D-8A63-F619-3F24-35F2497CF21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714500"/>
            <a:ext cx="12192000" cy="5143500"/>
          </a:xfrm>
          <a:prstGeom prst="rect">
            <a:avLst/>
          </a:prstGeom>
        </p:spPr>
      </p:pic>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2048376"/>
            <a:ext cx="9144000" cy="2387600"/>
          </a:xfrm>
        </p:spPr>
        <p:txBody>
          <a:bodyPr anchor="b">
            <a:normAutofit/>
          </a:bodyPr>
          <a:lstStyle>
            <a:lvl1pPr algn="l">
              <a:defRPr sz="3300">
                <a:solidFill>
                  <a:schemeClr val="bg1"/>
                </a:solidFill>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4712599"/>
            <a:ext cx="9144000" cy="11294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cs-CZ" dirty="0"/>
          </a:p>
        </p:txBody>
      </p:sp>
      <p:pic>
        <p:nvPicPr>
          <p:cNvPr id="8" name="Grafický objekt 7">
            <a:extLst>
              <a:ext uri="{FF2B5EF4-FFF2-40B4-BE49-F238E27FC236}">
                <a16:creationId xmlns:a16="http://schemas.microsoft.com/office/drawing/2014/main" id="{9459865A-A9AB-E049-728C-E993AC93B69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88179" y="562768"/>
            <a:ext cx="2381250" cy="581025"/>
          </a:xfrm>
          <a:prstGeom prst="rect">
            <a:avLst/>
          </a:prstGeom>
        </p:spPr>
      </p:pic>
    </p:spTree>
    <p:extLst>
      <p:ext uri="{BB962C8B-B14F-4D97-AF65-F5344CB8AC3E}">
        <p14:creationId xmlns:p14="http://schemas.microsoft.com/office/powerpoint/2010/main" val="672982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ředěl 1">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spTree>
    <p:extLst>
      <p:ext uri="{BB962C8B-B14F-4D97-AF65-F5344CB8AC3E}">
        <p14:creationId xmlns:p14="http://schemas.microsoft.com/office/powerpoint/2010/main" val="1655029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ředěl 2">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spTree>
    <p:extLst>
      <p:ext uri="{BB962C8B-B14F-4D97-AF65-F5344CB8AC3E}">
        <p14:creationId xmlns:p14="http://schemas.microsoft.com/office/powerpoint/2010/main" val="3251615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Závěr">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692776"/>
            <a:ext cx="9144000" cy="1304424"/>
          </a:xfrm>
        </p:spPr>
        <p:txBody>
          <a:bodyPr anchor="t">
            <a:normAutofit/>
          </a:bodyPr>
          <a:lstStyle>
            <a:lvl1pPr algn="l">
              <a:defRPr sz="3300">
                <a:solidFill>
                  <a:schemeClr val="accent1"/>
                </a:solidFill>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3848999"/>
            <a:ext cx="9144000" cy="8246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cs-CZ" dirty="0"/>
          </a:p>
        </p:txBody>
      </p:sp>
    </p:spTree>
    <p:extLst>
      <p:ext uri="{BB962C8B-B14F-4D97-AF65-F5344CB8AC3E}">
        <p14:creationId xmlns:p14="http://schemas.microsoft.com/office/powerpoint/2010/main" val="113429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742429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Nadpis a obsah 2">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lvl1pPr marL="0" indent="0">
              <a:lnSpc>
                <a:spcPct val="100000"/>
              </a:lnSpc>
              <a:buFontTx/>
              <a:buNone/>
              <a:defRPr/>
            </a:lvl1pPr>
            <a:lvl2pPr marL="0" indent="0">
              <a:lnSpc>
                <a:spcPct val="100000"/>
              </a:lnSpc>
              <a:spcBef>
                <a:spcPts val="800"/>
              </a:spcBef>
              <a:buNone/>
              <a:defRPr/>
            </a:lvl2pPr>
            <a:lvl3pPr marL="177800" indent="-177800">
              <a:lnSpc>
                <a:spcPct val="100000"/>
              </a:lnSpc>
              <a:defRPr/>
            </a:lvl3pPr>
            <a:lvl4pPr marL="355600" indent="-177800">
              <a:lnSpc>
                <a:spcPct val="100000"/>
              </a:lnSpc>
              <a:defRPr/>
            </a:lvl4pPr>
            <a:lvl5pPr marL="533400" indent="-177800">
              <a:lnSpc>
                <a:spcPct val="100000"/>
              </a:lnSpc>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2409072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815676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626902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brázek a popis">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8" y="647700"/>
            <a:ext cx="8331201" cy="5529263"/>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9271000" y="1825625"/>
            <a:ext cx="2374900" cy="4351338"/>
          </a:xfrm>
        </p:spPr>
        <p:txBody>
          <a:bodyPr anchor="b">
            <a:normAutofit/>
          </a:bodyPr>
          <a:lstStyle>
            <a:lvl1pPr marL="0" indent="0">
              <a:buNone/>
              <a:defRPr sz="1500" b="0"/>
            </a:lvl1pPr>
            <a:lvl2pPr marL="0" indent="0">
              <a:buNone/>
              <a:defRPr sz="1500"/>
            </a:lvl2pPr>
            <a:lvl3pPr marL="176400" indent="-176400">
              <a:defRPr sz="1500"/>
            </a:lvl3pPr>
            <a:lvl4pPr marL="356400" indent="-176400">
              <a:defRPr sz="1500"/>
            </a:lvl4pPr>
            <a:lvl5pPr marL="532800" indent="-176400">
              <a:defRPr sz="1500"/>
            </a:lvl5pPr>
          </a:lstStyle>
          <a:p>
            <a:pPr lvl="0"/>
            <a:r>
              <a:rPr lang="cs-CZ"/>
              <a:t>Po kliknutí můžete upravovat styly textu v předloze.</a:t>
            </a:r>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65465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itát">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2847975" y="1485900"/>
            <a:ext cx="6477000" cy="4643438"/>
          </a:xfrm>
        </p:spPr>
        <p:txBody>
          <a:bodyPr/>
          <a:lstStyle>
            <a:lvl1pPr marL="0" indent="0">
              <a:lnSpc>
                <a:spcPct val="108000"/>
              </a:lnSpc>
              <a:buNone/>
              <a:defRPr/>
            </a:lvl1pPr>
            <a:lvl2pPr marL="0" indent="0">
              <a:buNone/>
              <a:defRPr sz="1700">
                <a:solidFill>
                  <a:schemeClr val="accent1"/>
                </a:solidFill>
              </a:defRPr>
            </a:lvl2pPr>
            <a:lvl3pPr marL="0" indent="0">
              <a:buNone/>
              <a:defRPr sz="1700"/>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pic>
        <p:nvPicPr>
          <p:cNvPr id="2" name="Grafický objekt 1">
            <a:extLst>
              <a:ext uri="{FF2B5EF4-FFF2-40B4-BE49-F238E27FC236}">
                <a16:creationId xmlns:a16="http://schemas.microsoft.com/office/drawing/2014/main" id="{EB1C8CC5-AD72-B1B5-FAD7-63ABE9022B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37169" y="6332536"/>
            <a:ext cx="342900" cy="342900"/>
          </a:xfrm>
          <a:prstGeom prst="rect">
            <a:avLst/>
          </a:prstGeom>
        </p:spPr>
      </p:pic>
      <p:pic>
        <p:nvPicPr>
          <p:cNvPr id="8" name="Grafický objekt 7">
            <a:extLst>
              <a:ext uri="{FF2B5EF4-FFF2-40B4-BE49-F238E27FC236}">
                <a16:creationId xmlns:a16="http://schemas.microsoft.com/office/drawing/2014/main" id="{F5A2A8B0-2544-1C17-9214-4E99EA00306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919154"/>
            <a:ext cx="2247900" cy="828675"/>
          </a:xfrm>
          <a:prstGeom prst="rect">
            <a:avLst/>
          </a:prstGeom>
        </p:spPr>
      </p:pic>
    </p:spTree>
    <p:extLst>
      <p:ext uri="{BB962C8B-B14F-4D97-AF65-F5344CB8AC3E}">
        <p14:creationId xmlns:p14="http://schemas.microsoft.com/office/powerpoint/2010/main" val="3649589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7ABA3B-E3F6-9A92-9135-4EE08586C3C6}"/>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3E69147A-9341-6F01-8FA2-4E16F6AB5848}"/>
              </a:ext>
            </a:extLst>
          </p:cNvPr>
          <p:cNvSpPr>
            <a:spLocks noGrp="1"/>
          </p:cNvSpPr>
          <p:nvPr>
            <p:ph type="dt" sz="half" idx="10"/>
          </p:nvPr>
        </p:nvSpPr>
        <p:spPr>
          <a:xfrm>
            <a:off x="838200" y="6356350"/>
            <a:ext cx="2743200" cy="365125"/>
          </a:xfrm>
          <a:prstGeom prst="rect">
            <a:avLst/>
          </a:prstGeom>
        </p:spPr>
        <p:txBody>
          <a:bodyPr/>
          <a:lstStyle/>
          <a:p>
            <a:fld id="{BFA560BD-710C-43EC-BF4E-953066F916F9}" type="datetime1">
              <a:rPr lang="cs-CZ" smtClean="0"/>
              <a:t>14.11.2024</a:t>
            </a:fld>
            <a:endParaRPr lang="cs-CZ"/>
          </a:p>
        </p:txBody>
      </p:sp>
      <p:sp>
        <p:nvSpPr>
          <p:cNvPr id="4" name="Zástupný symbol pro zápatí 3">
            <a:extLst>
              <a:ext uri="{FF2B5EF4-FFF2-40B4-BE49-F238E27FC236}">
                <a16:creationId xmlns:a16="http://schemas.microsoft.com/office/drawing/2014/main" id="{3AB3D4C9-700C-E263-2AAF-E10CD38190AF}"/>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5" name="Zástupný symbol pro číslo snímku 4">
            <a:extLst>
              <a:ext uri="{FF2B5EF4-FFF2-40B4-BE49-F238E27FC236}">
                <a16:creationId xmlns:a16="http://schemas.microsoft.com/office/drawing/2014/main" id="{408544A3-E625-888D-0D21-EEF35ED99522}"/>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224423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79438A86-4A25-73CF-7171-B61A241DD7A7}"/>
              </a:ext>
            </a:extLst>
          </p:cNvPr>
          <p:cNvSpPr>
            <a:spLocks noGrp="1"/>
          </p:cNvSpPr>
          <p:nvPr>
            <p:ph type="dt" sz="half" idx="10"/>
          </p:nvPr>
        </p:nvSpPr>
        <p:spPr>
          <a:xfrm>
            <a:off x="838200" y="6356350"/>
            <a:ext cx="2743200" cy="365125"/>
          </a:xfrm>
          <a:prstGeom prst="rect">
            <a:avLst/>
          </a:prstGeom>
        </p:spPr>
        <p:txBody>
          <a:bodyPr/>
          <a:lstStyle/>
          <a:p>
            <a:fld id="{1A945517-90B0-4E61-B5DD-AC2B75BAD2CB}" type="datetime1">
              <a:rPr lang="cs-CZ" smtClean="0"/>
              <a:t>14.11.2024</a:t>
            </a:fld>
            <a:endParaRPr lang="cs-CZ"/>
          </a:p>
        </p:txBody>
      </p:sp>
      <p:sp>
        <p:nvSpPr>
          <p:cNvPr id="3" name="Zástupný symbol pro zápatí 2">
            <a:extLst>
              <a:ext uri="{FF2B5EF4-FFF2-40B4-BE49-F238E27FC236}">
                <a16:creationId xmlns:a16="http://schemas.microsoft.com/office/drawing/2014/main" id="{1E7BFAF4-B07E-8F6C-CEC7-D199D64C2B2E}"/>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0250244E-576B-B41B-B59D-93F9DACDA80E}"/>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87490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61818620-6694-CE30-09D5-0385EC1EA19F}"/>
              </a:ext>
            </a:extLst>
          </p:cNvPr>
          <p:cNvSpPr>
            <a:spLocks noGrp="1"/>
          </p:cNvSpPr>
          <p:nvPr>
            <p:ph type="title"/>
          </p:nvPr>
        </p:nvSpPr>
        <p:spPr>
          <a:xfrm>
            <a:off x="647699" y="717550"/>
            <a:ext cx="10706099" cy="867861"/>
          </a:xfrm>
          <a:prstGeom prst="rect">
            <a:avLst/>
          </a:prstGeom>
        </p:spPr>
        <p:txBody>
          <a:bodyPr vert="horz" lIns="0" tIns="0" rIns="0" bIns="0" rtlCol="0" anchor="t">
            <a:normAutofit/>
          </a:bodyPr>
          <a:lstStyle/>
          <a:p>
            <a:r>
              <a:rPr lang="cs-CZ" dirty="0"/>
              <a:t>Kliknutím lze upravit styl.</a:t>
            </a:r>
          </a:p>
        </p:txBody>
      </p:sp>
      <p:sp>
        <p:nvSpPr>
          <p:cNvPr id="3" name="Zástupný text 2">
            <a:extLst>
              <a:ext uri="{FF2B5EF4-FFF2-40B4-BE49-F238E27FC236}">
                <a16:creationId xmlns:a16="http://schemas.microsoft.com/office/drawing/2014/main" id="{4A359F36-CC92-C5E0-1D93-EB04F26AAC30}"/>
              </a:ext>
            </a:extLst>
          </p:cNvPr>
          <p:cNvSpPr>
            <a:spLocks noGrp="1"/>
          </p:cNvSpPr>
          <p:nvPr>
            <p:ph type="body" idx="1"/>
          </p:nvPr>
        </p:nvSpPr>
        <p:spPr>
          <a:xfrm>
            <a:off x="647700" y="1825625"/>
            <a:ext cx="10706100" cy="4351338"/>
          </a:xfrm>
          <a:prstGeom prst="rect">
            <a:avLst/>
          </a:prstGeom>
        </p:spPr>
        <p:txBody>
          <a:bodyPr vert="horz" lIns="0" tIns="0" rIns="0" bIns="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DD416615-ACE9-1166-FF1A-B39597AF460A}"/>
              </a:ext>
            </a:extLst>
          </p:cNvPr>
          <p:cNvSpPr>
            <a:spLocks noGrp="1"/>
          </p:cNvSpPr>
          <p:nvPr>
            <p:ph type="ftr" sz="quarter" idx="3"/>
          </p:nvPr>
        </p:nvSpPr>
        <p:spPr>
          <a:xfrm>
            <a:off x="411162" y="6417177"/>
            <a:ext cx="10942637" cy="365125"/>
          </a:xfrm>
          <a:prstGeom prst="rect">
            <a:avLst/>
          </a:prstGeom>
        </p:spPr>
        <p:txBody>
          <a:bodyPr vert="horz" lIns="0" tIns="0" rIns="0" bIns="0" rtlCol="0" anchor="ctr"/>
          <a:lstStyle>
            <a:lvl1pPr algn="l">
              <a:defRPr sz="1100">
                <a:solidFill>
                  <a:schemeClr val="accent2"/>
                </a:solidFill>
              </a:defRPr>
            </a:lvl1pPr>
          </a:lstStyle>
          <a:p>
            <a:r>
              <a:rPr lang="en-US"/>
              <a:t>Short name of the powerpoint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762E3233-1704-433C-8B0E-4C03A48D495B}"/>
              </a:ext>
            </a:extLst>
          </p:cNvPr>
          <p:cNvSpPr>
            <a:spLocks noGrp="1"/>
          </p:cNvSpPr>
          <p:nvPr>
            <p:ph type="sldNum" sz="quarter" idx="4"/>
          </p:nvPr>
        </p:nvSpPr>
        <p:spPr>
          <a:xfrm>
            <a:off x="27602" y="6417177"/>
            <a:ext cx="272435" cy="365125"/>
          </a:xfrm>
          <a:prstGeom prst="rect">
            <a:avLst/>
          </a:prstGeom>
        </p:spPr>
        <p:txBody>
          <a:bodyPr vert="horz" lIns="0" tIns="0" rIns="0" bIns="0" rtlCol="0" anchor="ctr"/>
          <a:lstStyle>
            <a:lvl1pPr algn="r">
              <a:defRPr sz="1100" b="1">
                <a:solidFill>
                  <a:schemeClr val="accent2"/>
                </a:solidFill>
              </a:defRPr>
            </a:lvl1pPr>
          </a:lstStyle>
          <a:p>
            <a:fld id="{5E608FB1-680A-4E9D-A95E-8C4CFA1B47E3}" type="slidenum">
              <a:rPr lang="cs-CZ" smtClean="0"/>
              <a:pPr/>
              <a:t>‹#›</a:t>
            </a:fld>
            <a:endParaRPr lang="cs-CZ" dirty="0"/>
          </a:p>
        </p:txBody>
      </p:sp>
      <p:pic>
        <p:nvPicPr>
          <p:cNvPr id="25" name="Grafický objekt 24">
            <a:extLst>
              <a:ext uri="{FF2B5EF4-FFF2-40B4-BE49-F238E27FC236}">
                <a16:creationId xmlns:a16="http://schemas.microsoft.com/office/drawing/2014/main" id="{20A4219D-845A-0B44-D2E6-FE3B644EF777}"/>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1637169" y="6332536"/>
            <a:ext cx="342900" cy="342900"/>
          </a:xfrm>
          <a:prstGeom prst="rect">
            <a:avLst/>
          </a:prstGeom>
        </p:spPr>
      </p:pic>
      <p:sp>
        <p:nvSpPr>
          <p:cNvPr id="32" name="Obdélník 31">
            <a:extLst>
              <a:ext uri="{FF2B5EF4-FFF2-40B4-BE49-F238E27FC236}">
                <a16:creationId xmlns:a16="http://schemas.microsoft.com/office/drawing/2014/main" id="{D7335CFA-CF9E-C58E-DC8B-E528D93AB763}"/>
              </a:ext>
            </a:extLst>
          </p:cNvPr>
          <p:cNvSpPr/>
          <p:nvPr userDrawn="1"/>
        </p:nvSpPr>
        <p:spPr>
          <a:xfrm>
            <a:off x="221456" y="0"/>
            <a:ext cx="122400" cy="1044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3" name="TextovéPole 32">
            <a:extLst>
              <a:ext uri="{FF2B5EF4-FFF2-40B4-BE49-F238E27FC236}">
                <a16:creationId xmlns:a16="http://schemas.microsoft.com/office/drawing/2014/main" id="{B52155B1-7D35-8CBF-21B4-8799EABA85C0}"/>
              </a:ext>
            </a:extLst>
          </p:cNvPr>
          <p:cNvSpPr txBox="1"/>
          <p:nvPr userDrawn="1"/>
        </p:nvSpPr>
        <p:spPr>
          <a:xfrm>
            <a:off x="337165" y="6498434"/>
            <a:ext cx="36870" cy="169277"/>
          </a:xfrm>
          <a:prstGeom prst="rect">
            <a:avLst/>
          </a:prstGeom>
          <a:noFill/>
        </p:spPr>
        <p:txBody>
          <a:bodyPr wrap="none" lIns="0" tIns="0" rIns="0" bIns="0" rtlCol="0">
            <a:spAutoFit/>
          </a:bodyPr>
          <a:lstStyle/>
          <a:p>
            <a:r>
              <a:rPr lang="cs-CZ" sz="1100" dirty="0">
                <a:solidFill>
                  <a:schemeClr val="tx2"/>
                </a:solidFill>
              </a:rPr>
              <a:t>|</a:t>
            </a:r>
          </a:p>
        </p:txBody>
      </p:sp>
    </p:spTree>
    <p:extLst>
      <p:ext uri="{BB962C8B-B14F-4D97-AF65-F5344CB8AC3E}">
        <p14:creationId xmlns:p14="http://schemas.microsoft.com/office/powerpoint/2010/main" val="1033977603"/>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50" r:id="rId5"/>
    <p:sldLayoutId id="2147483660" r:id="rId6"/>
    <p:sldLayoutId id="2147483652" r:id="rId7"/>
    <p:sldLayoutId id="2147483661" r:id="rId8"/>
    <p:sldLayoutId id="2147483662" r:id="rId9"/>
    <p:sldLayoutId id="2147483663" r:id="rId10"/>
    <p:sldLayoutId id="2147483654" r:id="rId11"/>
    <p:sldLayoutId id="2147483655" r:id="rId12"/>
  </p:sldLayoutIdLst>
  <p:hf hdr="0" dt="0"/>
  <p:txStyles>
    <p:titleStyle>
      <a:lvl1pPr algn="l" defTabSz="914400" rtl="0" eaLnBrk="1" latinLnBrk="0" hangingPunct="1">
        <a:lnSpc>
          <a:spcPct val="90000"/>
        </a:lnSpc>
        <a:spcBef>
          <a:spcPct val="0"/>
        </a:spcBef>
        <a:buNone/>
        <a:defRPr sz="3100" kern="1200" cap="all" baseline="0">
          <a:solidFill>
            <a:schemeClr val="accent1"/>
          </a:solidFill>
          <a:latin typeface="+mj-lt"/>
          <a:ea typeface="+mj-ea"/>
          <a:cs typeface="+mj-cs"/>
        </a:defRPr>
      </a:lvl1pPr>
    </p:titleStyle>
    <p:bodyStyle>
      <a:lvl1pPr marL="266700" indent="-266700" algn="l" defTabSz="914400" rtl="0" eaLnBrk="1" latinLnBrk="0" hangingPunct="1">
        <a:lnSpc>
          <a:spcPct val="100000"/>
        </a:lnSpc>
        <a:spcBef>
          <a:spcPts val="1000"/>
        </a:spcBef>
        <a:buFont typeface="Arial" panose="020B0604020202020204" pitchFamily="34" charset="0"/>
        <a:buChar char="•"/>
        <a:defRPr sz="2200" b="1" kern="1200">
          <a:solidFill>
            <a:schemeClr val="accent2"/>
          </a:solidFill>
          <a:latin typeface="+mn-lt"/>
          <a:ea typeface="+mn-ea"/>
          <a:cs typeface="+mn-cs"/>
        </a:defRPr>
      </a:lvl1pPr>
      <a:lvl2pPr marL="542925" indent="-276225"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buFont typeface="Arial" panose="020B0604020202020204" pitchFamily="34" charset="0"/>
        <a:buChar char="•"/>
        <a:defRPr sz="1700" kern="1200">
          <a:solidFill>
            <a:schemeClr val="tx2"/>
          </a:solidFill>
          <a:latin typeface="+mn-lt"/>
          <a:ea typeface="+mn-ea"/>
          <a:cs typeface="+mn-cs"/>
        </a:defRPr>
      </a:lvl3pPr>
      <a:lvl4pPr marL="1076325" indent="-266700" algn="l" defTabSz="914400" rtl="0" eaLnBrk="1" latinLnBrk="0" hangingPunct="1">
        <a:lnSpc>
          <a:spcPct val="100000"/>
        </a:lnSpc>
        <a:spcBef>
          <a:spcPts val="1000"/>
        </a:spcBef>
        <a:buFont typeface="Arial" panose="020B0604020202020204" pitchFamily="34" charset="0"/>
        <a:buChar char="•"/>
        <a:defRPr sz="15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8A5984E-E41E-58BC-4CEB-5BDB04E6BD89}"/>
              </a:ext>
            </a:extLst>
          </p:cNvPr>
          <p:cNvSpPr>
            <a:spLocks noGrp="1"/>
          </p:cNvSpPr>
          <p:nvPr>
            <p:ph type="ctrTitle"/>
          </p:nvPr>
        </p:nvSpPr>
        <p:spPr>
          <a:xfrm>
            <a:off x="1762836" y="3106185"/>
            <a:ext cx="7274563" cy="2090279"/>
          </a:xfrm>
        </p:spPr>
        <p:txBody>
          <a:bodyPr>
            <a:normAutofit fontScale="90000"/>
          </a:bodyPr>
          <a:lstStyle/>
          <a:p>
            <a:br>
              <a:rPr lang="cs-CZ" dirty="0"/>
            </a:br>
            <a:br>
              <a:rPr lang="cs-CZ" dirty="0"/>
            </a:br>
            <a:br>
              <a:rPr lang="cs-CZ" dirty="0"/>
            </a:br>
            <a:r>
              <a:rPr lang="cs-CZ" dirty="0"/>
              <a:t>8. Ochrana spotřebitele a Spotřebitelské spory v informační společnosti a možnosti jejich řešení online</a:t>
            </a:r>
            <a:br>
              <a:rPr lang="cs-CZ" dirty="0"/>
            </a:br>
            <a:br>
              <a:rPr lang="cs-CZ" dirty="0"/>
            </a:br>
            <a:endParaRPr lang="cs-CZ" dirty="0"/>
          </a:p>
        </p:txBody>
      </p:sp>
      <p:sp>
        <p:nvSpPr>
          <p:cNvPr id="9" name="Podnadpis 8">
            <a:extLst>
              <a:ext uri="{FF2B5EF4-FFF2-40B4-BE49-F238E27FC236}">
                <a16:creationId xmlns:a16="http://schemas.microsoft.com/office/drawing/2014/main" id="{F730C0B0-4C35-7DDE-5DBA-E74C469D9BDC}"/>
              </a:ext>
            </a:extLst>
          </p:cNvPr>
          <p:cNvSpPr>
            <a:spLocks noGrp="1"/>
          </p:cNvSpPr>
          <p:nvPr>
            <p:ph type="subTitle" idx="1"/>
          </p:nvPr>
        </p:nvSpPr>
        <p:spPr>
          <a:xfrm>
            <a:off x="1762836" y="4767854"/>
            <a:ext cx="4876666" cy="897954"/>
          </a:xfrm>
        </p:spPr>
        <p:txBody>
          <a:bodyPr>
            <a:normAutofit/>
          </a:bodyPr>
          <a:lstStyle/>
          <a:p>
            <a:r>
              <a:rPr lang="cs-CZ" sz="1633" b="1" dirty="0">
                <a:latin typeface="+mj-lt"/>
                <a:ea typeface="Times New Roman" panose="02020603050405020304" pitchFamily="18" charset="0"/>
              </a:rPr>
              <a:t>Právo informačních a komunikačních technologií</a:t>
            </a:r>
            <a:r>
              <a:rPr lang="cs-CZ" dirty="0">
                <a:effectLst/>
                <a:latin typeface="+mj-lt"/>
              </a:rPr>
              <a:t> </a:t>
            </a:r>
            <a:endParaRPr lang="cs-CZ" sz="954" dirty="0">
              <a:latin typeface="+mj-lt"/>
            </a:endParaRPr>
          </a:p>
        </p:txBody>
      </p:sp>
      <p:sp>
        <p:nvSpPr>
          <p:cNvPr id="16" name="TextovéPole 15">
            <a:extLst>
              <a:ext uri="{FF2B5EF4-FFF2-40B4-BE49-F238E27FC236}">
                <a16:creationId xmlns:a16="http://schemas.microsoft.com/office/drawing/2014/main" id="{E2C99296-DA9B-6891-A12B-241EA8F8E7E7}"/>
              </a:ext>
            </a:extLst>
          </p:cNvPr>
          <p:cNvSpPr txBox="1"/>
          <p:nvPr/>
        </p:nvSpPr>
        <p:spPr>
          <a:xfrm>
            <a:off x="1762836" y="5469921"/>
            <a:ext cx="1073499" cy="215444"/>
          </a:xfrm>
          <a:prstGeom prst="rect">
            <a:avLst/>
          </a:prstGeom>
          <a:noFill/>
        </p:spPr>
        <p:txBody>
          <a:bodyPr wrap="none" lIns="0" tIns="0" rIns="0" bIns="0" rtlCol="0">
            <a:spAutoFit/>
          </a:bodyPr>
          <a:lstStyle/>
          <a:p>
            <a:r>
              <a:rPr lang="cs-CZ" sz="1400" dirty="0">
                <a:solidFill>
                  <a:schemeClr val="bg1"/>
                </a:solidFill>
              </a:rPr>
              <a:t>15 | 11 | 2024</a:t>
            </a:r>
          </a:p>
        </p:txBody>
      </p:sp>
    </p:spTree>
    <p:extLst>
      <p:ext uri="{BB962C8B-B14F-4D97-AF65-F5344CB8AC3E}">
        <p14:creationId xmlns:p14="http://schemas.microsoft.com/office/powerpoint/2010/main" val="3419903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 Pojem ochrany spotřebitele</a:t>
            </a:r>
          </a:p>
        </p:txBody>
      </p:sp>
      <p:sp>
        <p:nvSpPr>
          <p:cNvPr id="3" name="Zástupný symbol pro zápatí 2">
            <a:extLst>
              <a:ext uri="{FF2B5EF4-FFF2-40B4-BE49-F238E27FC236}">
                <a16:creationId xmlns:a16="http://schemas.microsoft.com/office/drawing/2014/main" id="{34C20DCC-54CD-8594-2FF9-B2C3080A1AE7}"/>
              </a:ext>
            </a:extLst>
          </p:cNvPr>
          <p:cNvSpPr>
            <a:spLocks noGrp="1"/>
          </p:cNvSpPr>
          <p:nvPr>
            <p:ph type="ftr" sz="quarter" idx="4294967295"/>
          </p:nvPr>
        </p:nvSpPr>
        <p:spPr>
          <a:xfrm>
            <a:off x="411162" y="6417177"/>
            <a:ext cx="10942637" cy="365125"/>
          </a:xfrm>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2</a:t>
            </a:fld>
            <a:endParaRPr lang="cs-CZ"/>
          </a:p>
        </p:txBody>
      </p:sp>
    </p:spTree>
    <p:extLst>
      <p:ext uri="{BB962C8B-B14F-4D97-AF65-F5344CB8AC3E}">
        <p14:creationId xmlns:p14="http://schemas.microsoft.com/office/powerpoint/2010/main" val="1690962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700" y="247106"/>
            <a:ext cx="10706099" cy="867861"/>
          </a:xfrm>
        </p:spPr>
        <p:txBody>
          <a:bodyPr>
            <a:normAutofit/>
          </a:bodyPr>
          <a:lstStyle/>
          <a:p>
            <a:r>
              <a:rPr lang="cs-CZ" dirty="0"/>
              <a:t>Pojem a důvody Ochrany spotřebitele</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700" y="1224793"/>
            <a:ext cx="10706100" cy="4952170"/>
          </a:xfrm>
        </p:spPr>
        <p:txBody>
          <a:bodyPr>
            <a:normAutofit fontScale="85000" lnSpcReduction="10000"/>
          </a:bodyPr>
          <a:lstStyle/>
          <a:p>
            <a:pPr>
              <a:buSzPts val="2400"/>
            </a:pPr>
            <a:r>
              <a:rPr lang="cs-CZ" sz="2400" dirty="0"/>
              <a:t>Hlavním důvodem zvýšené ochrany spotřebitele je nerovné postavení zúčastněných stran</a:t>
            </a:r>
            <a:endParaRPr lang="cs-CZ" dirty="0"/>
          </a:p>
          <a:p>
            <a:pPr lvl="2"/>
            <a:r>
              <a:rPr lang="cs-CZ" sz="1600" dirty="0"/>
              <a:t>podnikatelé jsou na rozdíl od spotřebitelů dobře informováni a vystupují obecně v silnější pozici;</a:t>
            </a:r>
          </a:p>
          <a:p>
            <a:pPr lvl="2"/>
            <a:r>
              <a:rPr lang="cs-CZ" sz="1600" dirty="0"/>
              <a:t>K nerovnováze v právech a povinnostech ve spotřebitelských smlouvách se opakovaně vyjádřil i Ústavní soud. Ten mj. </a:t>
            </a:r>
            <a:r>
              <a:rPr lang="cs-CZ" sz="1600" b="1" i="1" dirty="0"/>
              <a:t>zdůraznil, že podnikatel má s ohledem na větší profesionální zkušenost lepší znalost práva, snazší dostupnost právních služeb a rovněž možnost stanovovat jednostranně podmínky formou formulářových smluv či obchodních podmínek;</a:t>
            </a:r>
            <a:endParaRPr lang="cs-CZ" sz="1600" dirty="0"/>
          </a:p>
          <a:p>
            <a:pPr lvl="2"/>
            <a:r>
              <a:rPr lang="cs-CZ" sz="1600" dirty="0"/>
              <a:t>podnikatel je tak ve fakticky výhodnějším postavení, neboť má odbornou převahu nad spotřebitelem, kterému své služby poskytuje.</a:t>
            </a:r>
          </a:p>
          <a:p>
            <a:pPr lvl="2"/>
            <a:endParaRPr lang="cs-CZ" sz="1600" dirty="0"/>
          </a:p>
          <a:p>
            <a:pPr>
              <a:buSzPts val="2400"/>
            </a:pPr>
            <a:r>
              <a:rPr lang="cs-CZ" b="1" dirty="0"/>
              <a:t>Specifika ochrany spotřebitele v oblasti ICT</a:t>
            </a:r>
            <a:endParaRPr lang="cs-CZ" dirty="0"/>
          </a:p>
          <a:p>
            <a:pPr lvl="2"/>
            <a:r>
              <a:rPr lang="cs-CZ" sz="1800" dirty="0"/>
              <a:t>u elektronického obchodování se </a:t>
            </a:r>
            <a:r>
              <a:rPr lang="cs-CZ" sz="1800" b="1" dirty="0"/>
              <a:t>asymetrické postavení </a:t>
            </a:r>
            <a:r>
              <a:rPr lang="cs-CZ" sz="1800" dirty="0"/>
              <a:t>může projevit ještě více vzhledem k jednoduchosti výměny informací a provedení dané transakce; </a:t>
            </a:r>
          </a:p>
          <a:p>
            <a:pPr lvl="2"/>
            <a:r>
              <a:rPr lang="cs-CZ" sz="1800" dirty="0"/>
              <a:t>může tak dojít ke </a:t>
            </a:r>
            <a:r>
              <a:rPr lang="cs-CZ" sz="1800" b="1" dirty="0"/>
              <a:t>zneužití postavení </a:t>
            </a:r>
            <a:r>
              <a:rPr lang="cs-CZ" sz="1800" dirty="0"/>
              <a:t>více informovaných a zkušených subjektů na úkor subjektů méně informovaných; </a:t>
            </a:r>
          </a:p>
          <a:p>
            <a:pPr lvl="2"/>
            <a:r>
              <a:rPr lang="cs-CZ" sz="1800" dirty="0"/>
              <a:t>základní mechanismy, kterými je možné zabránit zneužití silnějšího postavení v online prostředí, jsou, kromě obecných mechanismů ochrany spotřebitele, zejména:</a:t>
            </a:r>
          </a:p>
          <a:p>
            <a:pPr lvl="3"/>
            <a:r>
              <a:rPr lang="cs-CZ" sz="1600" b="1" dirty="0"/>
              <a:t>zvýšená předsmluvní informační povinnost </a:t>
            </a:r>
            <a:r>
              <a:rPr lang="cs-CZ" sz="1600" dirty="0"/>
              <a:t>spotřebitele, </a:t>
            </a:r>
          </a:p>
          <a:p>
            <a:pPr lvl="3"/>
            <a:r>
              <a:rPr lang="cs-CZ" sz="1600" b="1" dirty="0"/>
              <a:t>zvýšená ochrana </a:t>
            </a:r>
            <a:r>
              <a:rPr lang="cs-CZ" sz="1600" dirty="0"/>
              <a:t>v případě vadného zboží a </a:t>
            </a:r>
          </a:p>
          <a:p>
            <a:pPr lvl="3"/>
            <a:r>
              <a:rPr lang="cs-CZ" sz="1600" b="1" dirty="0"/>
              <a:t>možnost odstoupit od smlouvy bez udání důvodu</a:t>
            </a:r>
            <a:r>
              <a:rPr lang="cs-CZ" sz="1600" dirty="0"/>
              <a:t>; </a:t>
            </a:r>
          </a:p>
          <a:p>
            <a:pPr lvl="3"/>
            <a:r>
              <a:rPr lang="cs-CZ" sz="1600" dirty="0"/>
              <a:t>rovněž je </a:t>
            </a:r>
            <a:r>
              <a:rPr lang="cs-CZ" sz="1600" b="1" dirty="0"/>
              <a:t>specificky upravena problematika sjednávání smluv formulářovým způsobem</a:t>
            </a:r>
            <a:r>
              <a:rPr lang="cs-CZ" sz="1600" dirty="0"/>
              <a:t>.</a:t>
            </a:r>
            <a:endParaRPr lang="cs-CZ" dirty="0"/>
          </a:p>
          <a:p>
            <a:pPr>
              <a:buSzPts val="2400"/>
            </a:pPr>
            <a:endParaRPr lang="cs-CZ" sz="1600" dirty="0"/>
          </a:p>
          <a:p>
            <a:pPr lvl="2"/>
            <a:endParaRPr lang="cs-CZ" sz="1600" dirty="0"/>
          </a:p>
          <a:p>
            <a:pPr lvl="2"/>
            <a:endParaRPr lang="cs-CZ" sz="1600" dirty="0"/>
          </a:p>
          <a:p>
            <a:pPr lvl="2"/>
            <a:endParaRPr lang="cs-CZ" dirty="0"/>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Ochrana spotřebitele a Spotřebitelské spory v informační společnosti a možnosti jejich řešení online</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3</a:t>
            </a:fld>
            <a:endParaRPr lang="cs-CZ"/>
          </a:p>
        </p:txBody>
      </p:sp>
    </p:spTree>
    <p:extLst>
      <p:ext uri="{BB962C8B-B14F-4D97-AF65-F5344CB8AC3E}">
        <p14:creationId xmlns:p14="http://schemas.microsoft.com/office/powerpoint/2010/main" val="4094569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700" y="247106"/>
            <a:ext cx="10706099" cy="867861"/>
          </a:xfrm>
        </p:spPr>
        <p:txBody>
          <a:bodyPr>
            <a:normAutofit/>
          </a:bodyPr>
          <a:lstStyle/>
          <a:p>
            <a:r>
              <a:rPr lang="cs-CZ" dirty="0"/>
              <a:t>Pojem spotřebitel a spotřebitelské smlouvy</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700" y="1224793"/>
            <a:ext cx="10023096" cy="4952170"/>
          </a:xfrm>
        </p:spPr>
        <p:txBody>
          <a:bodyPr>
            <a:normAutofit/>
          </a:bodyPr>
          <a:lstStyle/>
          <a:p>
            <a:pPr>
              <a:buSzPts val="2400"/>
            </a:pPr>
            <a:r>
              <a:rPr lang="cs-CZ" sz="2400" dirty="0"/>
              <a:t>Definice spotřebitele</a:t>
            </a:r>
            <a:endParaRPr lang="cs-CZ" dirty="0"/>
          </a:p>
          <a:p>
            <a:pPr lvl="2"/>
            <a:r>
              <a:rPr lang="cs-CZ" sz="1600" dirty="0"/>
              <a:t>spotřebitel je v rámci soukromého práva definován v § 419 ObčZ jako </a:t>
            </a:r>
            <a:r>
              <a:rPr lang="cs-CZ" sz="1600" b="1" dirty="0"/>
              <a:t>člověk, který uzavírá smlouvu s podnikatelem nebo s ním jinak jedná mimo rámec své podnikatelské činnosti nebo mimo rámec samostatného výkonu svého povolání</a:t>
            </a:r>
            <a:r>
              <a:rPr lang="cs-CZ" sz="1600" dirty="0"/>
              <a:t>; </a:t>
            </a:r>
          </a:p>
          <a:p>
            <a:pPr lvl="2"/>
            <a:r>
              <a:rPr lang="cs-CZ" sz="1600" dirty="0"/>
              <a:t>české soukromé právo pak vychází z předpokladu rozumného a informovaného spotřebitele, který je schopen posoudit důsledky svých činů;</a:t>
            </a:r>
          </a:p>
          <a:p>
            <a:pPr lvl="2"/>
            <a:r>
              <a:rPr lang="cs-CZ" sz="1600" dirty="0"/>
              <a:t>základním předpokladem pak je, že spotřebitel je </a:t>
            </a:r>
            <a:r>
              <a:rPr lang="cs-CZ" sz="1600" b="1" dirty="0"/>
              <a:t>osoba, která má dostatek informací</a:t>
            </a:r>
            <a:r>
              <a:rPr lang="cs-CZ" sz="1600" dirty="0"/>
              <a:t>, aby mohla zodpovědně rozhodnout o tom, zda smlouvu uzavře, nebo ne.</a:t>
            </a:r>
          </a:p>
          <a:p>
            <a:pPr>
              <a:buSzPts val="2400"/>
            </a:pPr>
            <a:r>
              <a:rPr lang="cs-CZ" sz="2400" dirty="0"/>
              <a:t>Spotřebitelská smlouva</a:t>
            </a:r>
            <a:endParaRPr lang="cs-CZ" dirty="0"/>
          </a:p>
          <a:p>
            <a:pPr lvl="2"/>
            <a:r>
              <a:rPr lang="cs-CZ" sz="1600" dirty="0"/>
              <a:t>obecně je právní úprava ochrany spotřebitele související s uzavíráním spotřebitelských smluv upravena § 1810 a násl. ObčZ;</a:t>
            </a:r>
          </a:p>
          <a:p>
            <a:pPr lvl="2"/>
            <a:r>
              <a:rPr lang="cs-CZ" sz="1600" dirty="0"/>
              <a:t>základní premisou, ze které ObčZ vychází, je fakt, že </a:t>
            </a:r>
            <a:r>
              <a:rPr lang="cs-CZ" sz="1600" b="1" dirty="0"/>
              <a:t>k</a:t>
            </a:r>
            <a:r>
              <a:rPr lang="cs-CZ" sz="1600" dirty="0"/>
              <a:t> </a:t>
            </a:r>
            <a:r>
              <a:rPr lang="cs-CZ" sz="1600" b="1" dirty="0"/>
              <a:t>ujednáním, která se odchylují od zákona v otázkách ochrany spotřebitele, se nepřihlíží</a:t>
            </a:r>
            <a:r>
              <a:rPr lang="cs-CZ" sz="1600" dirty="0"/>
              <a:t>; </a:t>
            </a:r>
          </a:p>
          <a:p>
            <a:pPr lvl="2"/>
            <a:r>
              <a:rPr lang="cs-CZ" sz="1600" dirty="0"/>
              <a:t>zakázána jsou tak ujednání, která </a:t>
            </a:r>
            <a:r>
              <a:rPr lang="cs-CZ" sz="1600" b="1" dirty="0"/>
              <a:t>zakládají významnou nerovnováhu v neprospěch spotřebitele</a:t>
            </a:r>
            <a:r>
              <a:rPr lang="cs-CZ" sz="1600" dirty="0"/>
              <a:t>;</a:t>
            </a:r>
          </a:p>
          <a:p>
            <a:pPr lvl="2"/>
            <a:r>
              <a:rPr lang="cs-CZ" sz="1600" dirty="0"/>
              <a:t>Jde tak o kogentní úpravy s důsledkem relativní neplatnosti.</a:t>
            </a:r>
          </a:p>
          <a:p>
            <a:pPr lvl="2"/>
            <a:endParaRPr lang="cs-CZ" sz="1600" dirty="0"/>
          </a:p>
          <a:p>
            <a:pPr marL="0" lvl="2" indent="0">
              <a:buNone/>
            </a:pPr>
            <a:endParaRPr lang="cs-CZ" sz="1600" dirty="0"/>
          </a:p>
          <a:p>
            <a:pPr lvl="2"/>
            <a:endParaRPr lang="cs-CZ" sz="1600" dirty="0"/>
          </a:p>
          <a:p>
            <a:pPr lvl="2"/>
            <a:endParaRPr lang="cs-CZ" sz="1600" dirty="0"/>
          </a:p>
          <a:p>
            <a:pPr lvl="2"/>
            <a:endParaRPr lang="cs-CZ" sz="1600" dirty="0"/>
          </a:p>
          <a:p>
            <a:pPr lvl="2"/>
            <a:endParaRPr lang="cs-CZ" dirty="0"/>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Ochrana spotřebitele a Spotřebitelské spory v informační společnosti a možnosti jejich řešení online</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4</a:t>
            </a:fld>
            <a:endParaRPr lang="cs-CZ"/>
          </a:p>
        </p:txBody>
      </p:sp>
    </p:spTree>
    <p:extLst>
      <p:ext uri="{BB962C8B-B14F-4D97-AF65-F5344CB8AC3E}">
        <p14:creationId xmlns:p14="http://schemas.microsoft.com/office/powerpoint/2010/main" val="1293799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II. Spotřebitelské smlouvy uzavírané distančním způsobem</a:t>
            </a:r>
          </a:p>
        </p:txBody>
      </p:sp>
      <p:sp>
        <p:nvSpPr>
          <p:cNvPr id="3" name="Zástupný symbol pro zápatí 2">
            <a:extLst>
              <a:ext uri="{FF2B5EF4-FFF2-40B4-BE49-F238E27FC236}">
                <a16:creationId xmlns:a16="http://schemas.microsoft.com/office/drawing/2014/main" id="{34C20DCC-54CD-8594-2FF9-B2C3080A1AE7}"/>
              </a:ext>
            </a:extLst>
          </p:cNvPr>
          <p:cNvSpPr>
            <a:spLocks noGrp="1"/>
          </p:cNvSpPr>
          <p:nvPr>
            <p:ph type="ftr" sz="quarter" idx="4294967295"/>
          </p:nvPr>
        </p:nvSpPr>
        <p:spPr>
          <a:xfrm>
            <a:off x="411162" y="6417177"/>
            <a:ext cx="10942637" cy="365125"/>
          </a:xfrm>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5</a:t>
            </a:fld>
            <a:endParaRPr lang="cs-CZ"/>
          </a:p>
        </p:txBody>
      </p:sp>
    </p:spTree>
    <p:extLst>
      <p:ext uri="{BB962C8B-B14F-4D97-AF65-F5344CB8AC3E}">
        <p14:creationId xmlns:p14="http://schemas.microsoft.com/office/powerpoint/2010/main" val="4123846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700" y="247106"/>
            <a:ext cx="10706099" cy="867861"/>
          </a:xfrm>
        </p:spPr>
        <p:txBody>
          <a:bodyPr>
            <a:normAutofit/>
          </a:bodyPr>
          <a:lstStyle/>
          <a:p>
            <a:r>
              <a:rPr lang="cs-CZ" dirty="0"/>
              <a:t>Distanční spotřebitelské smlouvy </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700" y="1224793"/>
            <a:ext cx="10023096" cy="4952170"/>
          </a:xfrm>
        </p:spPr>
        <p:txBody>
          <a:bodyPr>
            <a:normAutofit/>
          </a:bodyPr>
          <a:lstStyle/>
          <a:p>
            <a:pPr>
              <a:buSzPts val="2400"/>
            </a:pPr>
            <a:r>
              <a:rPr lang="cs-CZ" sz="2400" dirty="0"/>
              <a:t>Pojem distanční smlouva</a:t>
            </a:r>
            <a:endParaRPr lang="cs-CZ" dirty="0"/>
          </a:p>
          <a:p>
            <a:pPr lvl="2"/>
            <a:r>
              <a:rPr lang="cs-CZ" sz="1600" dirty="0"/>
              <a:t>na distanční smlouvy jsou obecně kladeny specifické požadavky, jelikož jejich uzavírání přináší spotřebiteli některé nevýhody; </a:t>
            </a:r>
          </a:p>
          <a:p>
            <a:pPr lvl="2"/>
            <a:r>
              <a:rPr lang="cs-CZ" sz="1600" dirty="0"/>
              <a:t>účelem právní úpravy je tak </a:t>
            </a:r>
            <a:r>
              <a:rPr lang="cs-CZ" sz="1600" b="1" dirty="0"/>
              <a:t>kompenzovat fakt, že spotřebitel nemá možnost si fyzicky prohlédnout zboží, blíže se s ním seznámit a informovat se více o jeho vlastnostech</a:t>
            </a:r>
            <a:r>
              <a:rPr lang="cs-CZ" sz="1600" dirty="0"/>
              <a:t>.</a:t>
            </a:r>
          </a:p>
          <a:p>
            <a:pPr lvl="2"/>
            <a:r>
              <a:rPr lang="cs-CZ" sz="1600" dirty="0"/>
              <a:t>právní úprava obsažena v ObčZ neobsahuje legální definici pojmu smlouva uzavíraná distančním způsobem; definice je nicméně obsažena v čl. 2 odst. 7 směrnice o právech spotřebitelů. </a:t>
            </a:r>
          </a:p>
          <a:p>
            <a:pPr lvl="2"/>
            <a:r>
              <a:rPr lang="cs-CZ" sz="1600" dirty="0"/>
              <a:t>z ustanovení § 1820 ObčZ lze nicméně vyvodit, že </a:t>
            </a:r>
            <a:r>
              <a:rPr lang="cs-CZ" sz="1600" b="1" dirty="0"/>
              <a:t>se jedná o smlouvy, které je možno uzavřít bez současné fyzické přítomnosti stran a při kontraktaci byl použit prostředek pro komunikaci na dálku</a:t>
            </a:r>
            <a:r>
              <a:rPr lang="cs-CZ" sz="1600" dirty="0"/>
              <a:t>;</a:t>
            </a:r>
          </a:p>
          <a:p>
            <a:pPr lvl="2"/>
            <a:r>
              <a:rPr lang="cs-CZ" sz="1600" dirty="0"/>
              <a:t>distanční smlouva tak musí splňovat tři základní podmínky: </a:t>
            </a:r>
          </a:p>
          <a:p>
            <a:pPr marL="342900" lvl="2" indent="-342900">
              <a:buAutoNum type="arabicParenR"/>
            </a:pPr>
            <a:r>
              <a:rPr lang="cs-CZ" sz="1600" b="1" dirty="0"/>
              <a:t>jedná se o smluvní ujednání, </a:t>
            </a:r>
          </a:p>
          <a:p>
            <a:pPr marL="342900" lvl="2" indent="-342900">
              <a:buAutoNum type="arabicParenR"/>
            </a:pPr>
            <a:r>
              <a:rPr lang="cs-CZ" sz="1600" b="1" dirty="0"/>
              <a:t>smlouva je uzavřena bez fyzické přítomnosti smluvních stran a </a:t>
            </a:r>
          </a:p>
          <a:p>
            <a:pPr marL="342900" lvl="2" indent="-342900">
              <a:buAutoNum type="arabicParenR"/>
            </a:pPr>
            <a:r>
              <a:rPr lang="cs-CZ" sz="1600" b="1" dirty="0"/>
              <a:t>jsou využity prostředky komunikace na dálku. </a:t>
            </a:r>
          </a:p>
          <a:p>
            <a:pPr marL="0" lvl="2" indent="0">
              <a:buNone/>
            </a:pPr>
            <a:endParaRPr lang="cs-CZ" sz="1600" dirty="0"/>
          </a:p>
          <a:p>
            <a:pPr lvl="2">
              <a:buFont typeface="Wingdings" pitchFamily="2" charset="2"/>
              <a:buChar char="§"/>
            </a:pPr>
            <a:r>
              <a:rPr lang="cs-CZ" sz="1600" b="1" dirty="0"/>
              <a:t>Nezáleží na tom, jakým způsobem došlo k plnění samotného závazku </a:t>
            </a:r>
            <a:r>
              <a:rPr lang="cs-CZ" sz="1600" dirty="0"/>
              <a:t>(tedy například, jak bylo zboží převzato), ale jakým způsobem byla sjednána smlouva.</a:t>
            </a:r>
          </a:p>
          <a:p>
            <a:pPr marL="0" lvl="2" indent="0">
              <a:buNone/>
            </a:pPr>
            <a:endParaRPr lang="cs-CZ" sz="1600" dirty="0"/>
          </a:p>
          <a:p>
            <a:pPr lvl="2"/>
            <a:endParaRPr lang="cs-CZ" sz="1600" dirty="0"/>
          </a:p>
          <a:p>
            <a:pPr lvl="2"/>
            <a:endParaRPr lang="cs-CZ" sz="1600" dirty="0"/>
          </a:p>
          <a:p>
            <a:pPr lvl="2"/>
            <a:endParaRPr lang="cs-CZ" sz="1600" dirty="0"/>
          </a:p>
          <a:p>
            <a:pPr lvl="2"/>
            <a:endParaRPr lang="cs-CZ" dirty="0"/>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Ochrana spotřebitele a Spotřebitelské spory v informační společnosti a možnosti jejich řešení online</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6</a:t>
            </a:fld>
            <a:endParaRPr lang="cs-CZ"/>
          </a:p>
        </p:txBody>
      </p:sp>
    </p:spTree>
    <p:extLst>
      <p:ext uri="{BB962C8B-B14F-4D97-AF65-F5344CB8AC3E}">
        <p14:creationId xmlns:p14="http://schemas.microsoft.com/office/powerpoint/2010/main" val="1081807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700" y="247106"/>
            <a:ext cx="10706099" cy="867861"/>
          </a:xfrm>
        </p:spPr>
        <p:txBody>
          <a:bodyPr>
            <a:normAutofit/>
          </a:bodyPr>
          <a:lstStyle/>
          <a:p>
            <a:r>
              <a:rPr lang="cs-CZ" dirty="0"/>
              <a:t>Informační povinnost v souvislosti s uzavíráním smluv distančním způsobem</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700" y="1224793"/>
            <a:ext cx="10023096" cy="4952170"/>
          </a:xfrm>
        </p:spPr>
        <p:txBody>
          <a:bodyPr>
            <a:normAutofit lnSpcReduction="10000"/>
          </a:bodyPr>
          <a:lstStyle/>
          <a:p>
            <a:pPr>
              <a:buSzPts val="2400"/>
            </a:pPr>
            <a:r>
              <a:rPr lang="cs-CZ" sz="2400" dirty="0"/>
              <a:t>Obsah informační povinnosti (předsmluvní informace)</a:t>
            </a:r>
            <a:endParaRPr lang="cs-CZ" dirty="0"/>
          </a:p>
          <a:p>
            <a:pPr lvl="2"/>
            <a:r>
              <a:rPr lang="cs-CZ" sz="1600" dirty="0"/>
              <a:t>na distanční uzavírání smluv dopadá </a:t>
            </a:r>
            <a:r>
              <a:rPr lang="cs-CZ" sz="1600" b="1" dirty="0"/>
              <a:t>zvláštní režim informační povinnosti vůči spotřebiteli;</a:t>
            </a:r>
          </a:p>
          <a:p>
            <a:pPr lvl="2"/>
            <a:r>
              <a:rPr lang="cs-CZ" sz="1600" dirty="0"/>
              <a:t>pro podnikatele je tak stanoven dodatečný soubor informací týkajících se distančního prodeje;</a:t>
            </a:r>
          </a:p>
          <a:p>
            <a:pPr lvl="2"/>
            <a:r>
              <a:rPr lang="cs-CZ" sz="1600" dirty="0"/>
              <a:t>v případě sjednání smlouvy prostřednictvím prostředků komunikace na dálku tak podnikatel spotřebiteli sdělí nejen obecné informace (dle § 1811 odst. 2 ObčZ), ale rovněž údaje dodatečně vymezené v § 1820 odst. 1 ObčZ a v případě využití elektronických prostředků pak rovněž informace vymezené v § 1826 ObčZ;</a:t>
            </a:r>
          </a:p>
          <a:p>
            <a:pPr lvl="2"/>
            <a:r>
              <a:rPr lang="cs-CZ" sz="1600" dirty="0"/>
              <a:t>tato informační povinnost </a:t>
            </a:r>
            <a:r>
              <a:rPr lang="cs-CZ" sz="1600" b="1" dirty="0"/>
              <a:t>musí být splněna před uzavřením smlouvy nebo před tím, než spotřebitel učiní závaznou nabídku;</a:t>
            </a:r>
            <a:r>
              <a:rPr lang="cs-CZ" sz="1600" dirty="0"/>
              <a:t> hlavním účelem je tak poskytnout spotřebiteli dostatečné informace o celém smluvním procesu.</a:t>
            </a:r>
          </a:p>
          <a:p>
            <a:pPr lvl="2"/>
            <a:r>
              <a:rPr lang="cs-CZ" sz="1600" dirty="0"/>
              <a:t>Informace poskytnuté spotřebiteli lze rozdělit do čtyř hlavních kategorií: </a:t>
            </a:r>
          </a:p>
          <a:p>
            <a:pPr marL="342900" lvl="2" indent="-342900">
              <a:buAutoNum type="arabicParenBoth"/>
            </a:pPr>
            <a:r>
              <a:rPr lang="cs-CZ" sz="1600" dirty="0"/>
              <a:t>informace týkající se </a:t>
            </a:r>
            <a:r>
              <a:rPr lang="cs-CZ" sz="1600" b="1" dirty="0"/>
              <a:t>platby</a:t>
            </a:r>
            <a:r>
              <a:rPr lang="cs-CZ" sz="1600" dirty="0"/>
              <a:t>, </a:t>
            </a:r>
          </a:p>
          <a:p>
            <a:pPr marL="342900" lvl="2" indent="-342900">
              <a:buAutoNum type="arabicParenBoth"/>
            </a:pPr>
            <a:r>
              <a:rPr lang="cs-CZ" sz="1600" dirty="0"/>
              <a:t>informace o </a:t>
            </a:r>
            <a:r>
              <a:rPr lang="cs-CZ" sz="1600" b="1" dirty="0"/>
              <a:t>závaznosti smlouvy </a:t>
            </a:r>
            <a:r>
              <a:rPr lang="cs-CZ" sz="1600" dirty="0"/>
              <a:t>(např. minimální doba, po kterou je spotřebitel vázán smlouvou),</a:t>
            </a:r>
          </a:p>
          <a:p>
            <a:pPr marL="342900" lvl="2" indent="-342900">
              <a:buAutoNum type="arabicParenBoth"/>
            </a:pPr>
            <a:r>
              <a:rPr lang="cs-CZ" sz="1600" dirty="0"/>
              <a:t>informace o </a:t>
            </a:r>
            <a:r>
              <a:rPr lang="cs-CZ" sz="1600" b="1" dirty="0"/>
              <a:t>odstoupení od smlouvy </a:t>
            </a:r>
            <a:r>
              <a:rPr lang="cs-CZ" sz="1600" dirty="0"/>
              <a:t>(možnosti odstoupení, podmínky odstoupení, způsob, jakým by měl spotřebitel postupovat) a </a:t>
            </a:r>
          </a:p>
          <a:p>
            <a:pPr marL="342900" lvl="2" indent="-342900">
              <a:buAutoNum type="arabicParenBoth"/>
            </a:pPr>
            <a:r>
              <a:rPr lang="cs-CZ" sz="1600" dirty="0"/>
              <a:t>informace o </a:t>
            </a:r>
            <a:r>
              <a:rPr lang="cs-CZ" sz="1600" b="1" dirty="0"/>
              <a:t>mimosoudním řešení sporů včetně </a:t>
            </a:r>
            <a:r>
              <a:rPr lang="cs-CZ" sz="1600" dirty="0"/>
              <a:t>uvedení orgánu, na který je možno se obrátit. Občanský zákoník však nestanoví formu takové informace (vzhledem k šíři a rozdílnosti způsobů distančního sjednávání smluv se nemusí jednat o písemnou formu);</a:t>
            </a:r>
          </a:p>
          <a:p>
            <a:pPr lvl="2"/>
            <a:r>
              <a:rPr lang="cs-CZ" sz="1600" dirty="0"/>
              <a:t>podnikatel ale musí být schopen </a:t>
            </a:r>
            <a:r>
              <a:rPr lang="cs-CZ" sz="1600" b="1" dirty="0"/>
              <a:t>prokázat, že takovou informační povinnost splnil a informace poskytuje trvale</a:t>
            </a:r>
            <a:r>
              <a:rPr lang="cs-CZ" sz="1600" dirty="0"/>
              <a:t> (informace tak mohou být spotřebiteli například zaslány elektronickou poštou).</a:t>
            </a:r>
          </a:p>
          <a:p>
            <a:pPr lvl="2"/>
            <a:endParaRPr lang="cs-CZ" sz="1600" dirty="0"/>
          </a:p>
          <a:p>
            <a:pPr lvl="2"/>
            <a:endParaRPr lang="cs-CZ" sz="1600" dirty="0"/>
          </a:p>
          <a:p>
            <a:pPr lvl="2"/>
            <a:endParaRPr lang="cs-CZ" sz="1600" dirty="0"/>
          </a:p>
          <a:p>
            <a:pPr lvl="2"/>
            <a:endParaRPr lang="cs-CZ" dirty="0"/>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Ochrana spotřebitele a Spotřebitelské spory v informační společnosti a možnosti jejich řešení online</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7</a:t>
            </a:fld>
            <a:endParaRPr lang="cs-CZ"/>
          </a:p>
        </p:txBody>
      </p:sp>
    </p:spTree>
    <p:extLst>
      <p:ext uri="{BB962C8B-B14F-4D97-AF65-F5344CB8AC3E}">
        <p14:creationId xmlns:p14="http://schemas.microsoft.com/office/powerpoint/2010/main" val="529322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700" y="247106"/>
            <a:ext cx="10706099" cy="867861"/>
          </a:xfrm>
        </p:spPr>
        <p:txBody>
          <a:bodyPr>
            <a:normAutofit/>
          </a:bodyPr>
          <a:lstStyle/>
          <a:p>
            <a:r>
              <a:rPr lang="cs-CZ" dirty="0"/>
              <a:t>Závazky ze smluv uzavřených </a:t>
            </a:r>
            <a:br>
              <a:rPr lang="cs-CZ" dirty="0"/>
            </a:br>
            <a:r>
              <a:rPr lang="cs-CZ" dirty="0"/>
              <a:t>distančních způsobem</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700" y="1224793"/>
            <a:ext cx="10023096" cy="4952170"/>
          </a:xfrm>
        </p:spPr>
        <p:txBody>
          <a:bodyPr>
            <a:normAutofit/>
          </a:bodyPr>
          <a:lstStyle/>
          <a:p>
            <a:pPr>
              <a:buSzPts val="2400"/>
            </a:pPr>
            <a:r>
              <a:rPr lang="cs-CZ" sz="2400" dirty="0"/>
              <a:t>Obsah závazků ze smlouvy</a:t>
            </a:r>
            <a:endParaRPr lang="cs-CZ" dirty="0"/>
          </a:p>
          <a:p>
            <a:pPr lvl="2"/>
            <a:r>
              <a:rPr lang="cs-CZ" sz="1600" dirty="0"/>
              <a:t>v případě, že dojde k uzavření smlouvy, </a:t>
            </a:r>
            <a:r>
              <a:rPr lang="cs-CZ" sz="1600" b="1" dirty="0"/>
              <a:t>stávají se předsmluvní informace součástí smlouvy</a:t>
            </a:r>
            <a:r>
              <a:rPr lang="cs-CZ" sz="1600" dirty="0"/>
              <a:t>, jsou tedy závazné a smluvní strany je mohou změnit pouze po vzájemné dohodě a jen ve prospěch spotřebitele;</a:t>
            </a:r>
          </a:p>
          <a:p>
            <a:pPr lvl="2"/>
            <a:r>
              <a:rPr lang="cs-CZ" sz="1600" dirty="0"/>
              <a:t>v případě </a:t>
            </a:r>
            <a:r>
              <a:rPr lang="cs-CZ" sz="1600" b="1" dirty="0"/>
              <a:t>změny obsahu smlouvy oproti informacím sděleným spotřebiteli před jejím uzavřením musí být odchylky výslovně uvedeny </a:t>
            </a:r>
            <a:r>
              <a:rPr lang="cs-CZ" sz="1600" dirty="0"/>
              <a:t>(nestačí tedy předložit jen změněnou smlouvu) a odsouhlaseny;</a:t>
            </a:r>
          </a:p>
          <a:p>
            <a:pPr lvl="2"/>
            <a:r>
              <a:rPr lang="cs-CZ" sz="1600" dirty="0"/>
              <a:t>pokud k takovému výslovnému sdělení změn (odchylek) oproti původním informacím vůči spotřebiteli nedojde, neznamená to, že by se taková smluvní ujednání stala neplatnými - </a:t>
            </a:r>
            <a:r>
              <a:rPr lang="cs-CZ" sz="1600" b="1" dirty="0"/>
              <a:t>v rámci smluvního vztahu se použijí ta ujednání, která jsou pro spotřebitele výhodnější</a:t>
            </a:r>
            <a:r>
              <a:rPr lang="cs-CZ" sz="1600" dirty="0"/>
              <a:t>.</a:t>
            </a:r>
          </a:p>
          <a:p>
            <a:pPr lvl="2"/>
            <a:r>
              <a:rPr lang="cs-CZ" sz="1600" dirty="0"/>
              <a:t>o uzavření smlouvy je pak podnikatel povinen vydat spotřebiteli vyhotovení smlouvy tak, aby mu byly dostupné informace o vzájemných ujednáních a bylo tak zlepšeno jeho postavení při případných sporech;</a:t>
            </a:r>
          </a:p>
          <a:p>
            <a:pPr lvl="2"/>
            <a:r>
              <a:rPr lang="cs-CZ" sz="1600" dirty="0"/>
              <a:t>formu vyhotovení smlouvy je nutno vykládat v kontextu konkrétního způsobu uzavírání smlouvy, jelikož pro ni nejsou předepsány specifické požadavky; důkazní břemeno, že </a:t>
            </a:r>
            <a:r>
              <a:rPr lang="cs-CZ" sz="1600" b="1" dirty="0"/>
              <a:t>náležité znění smlouvy bylo poskytnuto</a:t>
            </a:r>
            <a:r>
              <a:rPr lang="cs-CZ" sz="1600" dirty="0"/>
              <a:t>, pak leží na podnikateli. </a:t>
            </a:r>
          </a:p>
          <a:p>
            <a:pPr lvl="2"/>
            <a:endParaRPr lang="cs-CZ" sz="1600" dirty="0"/>
          </a:p>
          <a:p>
            <a:pPr lvl="2"/>
            <a:r>
              <a:rPr lang="cs-CZ" sz="1600" b="1" dirty="0"/>
              <a:t>v případě neobjednaného plnění spotřebitelem platí, že </a:t>
            </a:r>
            <a:r>
              <a:rPr lang="cs-CZ" sz="1600" dirty="0"/>
              <a:t>pokud podnikatel dodá zboží spotřebiteli, aniž by si jej spotřebitel objednal, </a:t>
            </a:r>
            <a:r>
              <a:rPr lang="cs-CZ" sz="1600" b="1" dirty="0"/>
              <a:t>nastává fikce poctivé držby spotřebitele</a:t>
            </a:r>
            <a:r>
              <a:rPr lang="cs-CZ" sz="1600" dirty="0"/>
              <a:t>. Spotřebitel pak takto dodané zboží není povinen vracet ani za něj platit. </a:t>
            </a:r>
          </a:p>
          <a:p>
            <a:pPr lvl="2"/>
            <a:endParaRPr lang="cs-CZ" sz="1600" dirty="0"/>
          </a:p>
          <a:p>
            <a:pPr lvl="2"/>
            <a:endParaRPr lang="cs-CZ" sz="1600" dirty="0"/>
          </a:p>
          <a:p>
            <a:pPr lvl="2"/>
            <a:endParaRPr lang="cs-CZ" dirty="0"/>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Ochrana spotřebitele a Spotřebitelské spory v informační společnosti a možnosti jejich řešení online</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8</a:t>
            </a:fld>
            <a:endParaRPr lang="cs-CZ"/>
          </a:p>
        </p:txBody>
      </p:sp>
    </p:spTree>
    <p:extLst>
      <p:ext uri="{BB962C8B-B14F-4D97-AF65-F5344CB8AC3E}">
        <p14:creationId xmlns:p14="http://schemas.microsoft.com/office/powerpoint/2010/main" val="3900567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700" y="247106"/>
            <a:ext cx="10706099" cy="867861"/>
          </a:xfrm>
        </p:spPr>
        <p:txBody>
          <a:bodyPr>
            <a:normAutofit/>
          </a:bodyPr>
          <a:lstStyle/>
          <a:p>
            <a:r>
              <a:rPr lang="cs-CZ" dirty="0"/>
              <a:t>Odstoupení od smlouvy uzavřené distančním způsobem</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700" y="1224793"/>
            <a:ext cx="10023096" cy="4952170"/>
          </a:xfrm>
        </p:spPr>
        <p:txBody>
          <a:bodyPr>
            <a:normAutofit/>
          </a:bodyPr>
          <a:lstStyle/>
          <a:p>
            <a:pPr>
              <a:buSzPts val="2400"/>
            </a:pPr>
            <a:r>
              <a:rPr lang="cs-CZ" sz="2400" dirty="0"/>
              <a:t>Odstoupení od smlouvy</a:t>
            </a:r>
            <a:endParaRPr lang="cs-CZ" dirty="0"/>
          </a:p>
          <a:p>
            <a:pPr lvl="2">
              <a:buFont typeface="Wingdings" pitchFamily="2" charset="2"/>
              <a:buChar char="§"/>
            </a:pPr>
            <a:r>
              <a:rPr lang="cs-CZ" sz="1600" dirty="0"/>
              <a:t>ustanovení o odstoupení od smlouvy uzavřené distančním způsobem se aplikuje rovněž na poskytování služeb, přestože tento fakt není v § 1829 ObčZ výslovně zmíněn (chybná implementace směrnice); </a:t>
            </a:r>
          </a:p>
          <a:p>
            <a:pPr lvl="2">
              <a:buFont typeface="Wingdings" pitchFamily="2" charset="2"/>
              <a:buChar char="§"/>
            </a:pPr>
            <a:r>
              <a:rPr lang="cs-CZ" sz="1600" b="1" dirty="0"/>
              <a:t>pro odstoupení spotřebitele není kladen žádný požadavek na formu</a:t>
            </a:r>
            <a:r>
              <a:rPr lang="cs-CZ" sz="1600" dirty="0"/>
              <a:t>; k odstoupení od smlouvy uzavřené distančním způsobem lze využít buď formuláře pro odstoupení od smlouvy,  nebo učinit </a:t>
            </a:r>
            <a:r>
              <a:rPr lang="cs-CZ" sz="1600" b="1" dirty="0"/>
              <a:t>jakékoli jiné jednoznačné prohlášení o odstoupení od smlouvy;</a:t>
            </a:r>
            <a:endParaRPr lang="cs-CZ" sz="1600" dirty="0"/>
          </a:p>
          <a:p>
            <a:pPr lvl="2">
              <a:buFont typeface="Wingdings" pitchFamily="2" charset="2"/>
              <a:buChar char="§"/>
            </a:pPr>
            <a:r>
              <a:rPr lang="cs-CZ" sz="1600" dirty="0"/>
              <a:t>V případě, že spotřebitel od smlouvy odstoupí, je nutno:</a:t>
            </a:r>
          </a:p>
          <a:p>
            <a:pPr marL="342900" lvl="2" indent="-342900">
              <a:buAutoNum type="arabicParenBoth"/>
            </a:pPr>
            <a:r>
              <a:rPr lang="cs-CZ" sz="1600" dirty="0"/>
              <a:t>aby si strany </a:t>
            </a:r>
            <a:r>
              <a:rPr lang="cs-CZ" sz="1600" b="1" dirty="0"/>
              <a:t>vrátily vzájemná plnění do stavu před uzavřením smlouvy</a:t>
            </a:r>
            <a:r>
              <a:rPr lang="cs-CZ" sz="1600" dirty="0"/>
              <a:t>; spotřebitel má tak </a:t>
            </a:r>
            <a:r>
              <a:rPr lang="cs-CZ" sz="1600" b="1" dirty="0"/>
              <a:t>povinnost zaslat podnikateli do čtrnácti dnů od odstoupení od smlouvy zboží</a:t>
            </a:r>
            <a:r>
              <a:rPr lang="cs-CZ" sz="1600" dirty="0"/>
              <a:t>; </a:t>
            </a:r>
          </a:p>
          <a:p>
            <a:pPr marL="342900" lvl="2" indent="-342900">
              <a:buAutoNum type="arabicParenBoth"/>
            </a:pPr>
            <a:r>
              <a:rPr lang="cs-CZ" sz="1600" dirty="0"/>
              <a:t>podnikatel je pak povinen vrátit spotřebiteli cenu původního zboží a rovněž uhradit původní náklady na zaslání zboží spotřebiteli; tak je však oprávněn učinit až poté, co mu bude zboží spotřebitelem předáno. </a:t>
            </a:r>
          </a:p>
          <a:p>
            <a:pPr marL="0" lvl="2" indent="0">
              <a:buNone/>
            </a:pPr>
            <a:endParaRPr lang="cs-CZ" sz="1600" dirty="0"/>
          </a:p>
          <a:p>
            <a:pPr lvl="2">
              <a:buFont typeface="Wingdings" pitchFamily="2" charset="2"/>
              <a:buChar char="§"/>
            </a:pPr>
            <a:r>
              <a:rPr lang="cs-CZ" sz="1600" dirty="0"/>
              <a:t>v případě odstoupení od smlouvy sjednané distančním způsobem týkající se </a:t>
            </a:r>
            <a:r>
              <a:rPr lang="cs-CZ" sz="1600" b="1" dirty="0"/>
              <a:t>poskytnutí služeb podnikatel spotřebiteli není povinen vrátit již zaplacenou částku</a:t>
            </a:r>
            <a:r>
              <a:rPr lang="cs-CZ" sz="1600" dirty="0"/>
              <a:t>; </a:t>
            </a:r>
          </a:p>
          <a:p>
            <a:pPr lvl="2">
              <a:buFont typeface="Wingdings" pitchFamily="2" charset="2"/>
              <a:buChar char="§"/>
            </a:pPr>
            <a:r>
              <a:rPr lang="cs-CZ" sz="1600" dirty="0"/>
              <a:t>podnikatel spotřebiteli může vrátit poměrnou část v případě, že spotřebitel </a:t>
            </a:r>
            <a:r>
              <a:rPr lang="cs-CZ" sz="1600" b="1" dirty="0"/>
              <a:t>výslovně souhlasil s dodáním služby ve lhůtě pro odstoupení od smlouvy a tato služba byla spotřebiteli poskytnuta.</a:t>
            </a:r>
          </a:p>
          <a:p>
            <a:pPr lvl="2"/>
            <a:endParaRPr lang="cs-CZ" sz="1600" b="1" dirty="0"/>
          </a:p>
          <a:p>
            <a:pPr lvl="2"/>
            <a:endParaRPr lang="cs-CZ" sz="1600" dirty="0"/>
          </a:p>
          <a:p>
            <a:pPr lvl="2"/>
            <a:endParaRPr lang="cs-CZ" dirty="0"/>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Ochrana spotřebitele a Spotřebitelské spory v informační společnosti a možnosti jejich řešení online</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9</a:t>
            </a:fld>
            <a:endParaRPr lang="cs-CZ"/>
          </a:p>
        </p:txBody>
      </p:sp>
    </p:spTree>
    <p:extLst>
      <p:ext uri="{BB962C8B-B14F-4D97-AF65-F5344CB8AC3E}">
        <p14:creationId xmlns:p14="http://schemas.microsoft.com/office/powerpoint/2010/main" val="2630822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III. řešení spotřebitelských sporů online</a:t>
            </a:r>
          </a:p>
        </p:txBody>
      </p:sp>
      <p:sp>
        <p:nvSpPr>
          <p:cNvPr id="3" name="Zástupný symbol pro zápatí 2">
            <a:extLst>
              <a:ext uri="{FF2B5EF4-FFF2-40B4-BE49-F238E27FC236}">
                <a16:creationId xmlns:a16="http://schemas.microsoft.com/office/drawing/2014/main" id="{34C20DCC-54CD-8594-2FF9-B2C3080A1AE7}"/>
              </a:ext>
            </a:extLst>
          </p:cNvPr>
          <p:cNvSpPr>
            <a:spLocks noGrp="1"/>
          </p:cNvSpPr>
          <p:nvPr>
            <p:ph type="ftr" sz="quarter" idx="4294967295"/>
          </p:nvPr>
        </p:nvSpPr>
        <p:spPr>
          <a:xfrm>
            <a:off x="411162" y="6417177"/>
            <a:ext cx="10942637" cy="365125"/>
          </a:xfrm>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10</a:t>
            </a:fld>
            <a:endParaRPr lang="cs-CZ"/>
          </a:p>
        </p:txBody>
      </p:sp>
    </p:spTree>
    <p:extLst>
      <p:ext uri="{BB962C8B-B14F-4D97-AF65-F5344CB8AC3E}">
        <p14:creationId xmlns:p14="http://schemas.microsoft.com/office/powerpoint/2010/main" val="1094234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699" y="213967"/>
            <a:ext cx="10706099" cy="867861"/>
          </a:xfrm>
        </p:spPr>
        <p:txBody>
          <a:bodyPr>
            <a:normAutofit/>
          </a:bodyPr>
          <a:lstStyle/>
          <a:p>
            <a:r>
              <a:rPr lang="cs-CZ" dirty="0"/>
              <a:t>řešení spotřebitelských sporů online</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699" y="663238"/>
            <a:ext cx="10706100" cy="5855528"/>
          </a:xfrm>
        </p:spPr>
        <p:txBody>
          <a:bodyPr>
            <a:normAutofit fontScale="62500" lnSpcReduction="20000"/>
          </a:bodyPr>
          <a:lstStyle/>
          <a:p>
            <a:pPr marL="76200" lvl="0" indent="-457200">
              <a:lnSpc>
                <a:spcPct val="115000"/>
              </a:lnSpc>
              <a:buSzPts val="2400"/>
              <a:buFont typeface="Wingdings" pitchFamily="2" charset="2"/>
              <a:buChar char="§"/>
            </a:pPr>
            <a:endParaRPr lang="cs-CZ" sz="2800" b="0" dirty="0"/>
          </a:p>
          <a:p>
            <a:pPr marL="76200" indent="-457200">
              <a:lnSpc>
                <a:spcPct val="115000"/>
              </a:lnSpc>
              <a:buSzPts val="2400"/>
              <a:buFont typeface="Wingdings" pitchFamily="2" charset="2"/>
              <a:buChar char="§"/>
            </a:pPr>
            <a:r>
              <a:rPr lang="cs-CZ" sz="2800" b="0" dirty="0"/>
              <a:t>zakotvení možnosti mimosoudního řešení spotřebitelských sporů vychází primárně z </a:t>
            </a:r>
            <a:r>
              <a:rPr lang="cs-CZ" sz="2800" dirty="0"/>
              <a:t>evropské právní úpravy </a:t>
            </a:r>
            <a:r>
              <a:rPr lang="cs-CZ" sz="2800" b="0" dirty="0"/>
              <a:t>(směrnice o alternativním řešení spotřebitelských sporů a nařízení o řešení spotřebitelských sporů online);</a:t>
            </a:r>
          </a:p>
          <a:p>
            <a:pPr marL="76200" indent="-457200">
              <a:lnSpc>
                <a:spcPct val="115000"/>
              </a:lnSpc>
              <a:buSzPts val="2400"/>
              <a:buFont typeface="Wingdings" pitchFamily="2" charset="2"/>
              <a:buChar char="§"/>
            </a:pPr>
            <a:r>
              <a:rPr lang="cs-CZ" sz="2800" b="0" dirty="0"/>
              <a:t>tato směrnice upravuje </a:t>
            </a:r>
            <a:r>
              <a:rPr lang="cs-CZ" sz="2800" dirty="0"/>
              <a:t>otázky řešení sporů, nezávislost a odbornost osoby, která u řešení sporu asistuje, transparentnost řešení sporů, jejich efektivitu a spravedlnost, dobrovolnost účasti </a:t>
            </a:r>
            <a:r>
              <a:rPr lang="cs-CZ" sz="2800" b="0" dirty="0"/>
              <a:t>subjektů a jeho zákonnost dle potřeb právního řádu členských států EU.</a:t>
            </a:r>
          </a:p>
          <a:p>
            <a:pPr marL="76200" indent="-457200">
              <a:lnSpc>
                <a:spcPct val="115000"/>
              </a:lnSpc>
              <a:buSzPts val="2400"/>
              <a:buFont typeface="Wingdings" pitchFamily="2" charset="2"/>
              <a:buChar char="§"/>
            </a:pPr>
            <a:r>
              <a:rPr lang="cs-CZ" sz="2800" b="0" dirty="0"/>
              <a:t>tyto principy pak musí být dodrženy konkrétním poskytovatelem alternativního řešení sporů, který musí být schválen a kontrolován příslušným vnitrostátním orgánem (v České republice je jím </a:t>
            </a:r>
            <a:r>
              <a:rPr lang="cs-CZ" sz="2800" dirty="0"/>
              <a:t>Ministerstvo průmyslu a obchodu</a:t>
            </a:r>
            <a:r>
              <a:rPr lang="cs-CZ" sz="2800" b="0" dirty="0"/>
              <a:t>); to by mělo zajistit důvěru spotřebitelů v dostupný mechanismus pro řešení jejich sporů, což by mělo druhotně podpořit oblast elektronického obchodování.</a:t>
            </a:r>
          </a:p>
          <a:p>
            <a:pPr marL="76200" indent="-457200">
              <a:lnSpc>
                <a:spcPct val="115000"/>
              </a:lnSpc>
              <a:buSzPts val="2400"/>
              <a:buFont typeface="Wingdings" pitchFamily="2" charset="2"/>
              <a:buChar char="§"/>
            </a:pPr>
            <a:r>
              <a:rPr lang="cs-CZ" sz="2800" b="0" dirty="0"/>
              <a:t>Konkrétně identifikovaný a schválený  poskytovatel mimosoudního řešení sporů je směrnicí označován jako </a:t>
            </a:r>
            <a:r>
              <a:rPr lang="cs-CZ" sz="2800" dirty="0"/>
              <a:t>subjekt alternativního řešení sporů</a:t>
            </a:r>
            <a:r>
              <a:rPr lang="cs-CZ" sz="2800" b="0" dirty="0"/>
              <a:t>; ten může nabízet nezávazné i závazné řešení spotřebitelských sporů (pokud to u závazného mimosoudního rozhodování není vyloučeno právním řádem konkrétního členského státu). </a:t>
            </a:r>
          </a:p>
          <a:p>
            <a:pPr marL="76200" indent="-457200">
              <a:lnSpc>
                <a:spcPct val="115000"/>
              </a:lnSpc>
              <a:buSzPts val="2400"/>
              <a:buFont typeface="Wingdings" pitchFamily="2" charset="2"/>
              <a:buChar char="§"/>
            </a:pPr>
            <a:r>
              <a:rPr lang="cs-CZ" sz="2800" b="0" dirty="0"/>
              <a:t>v České republice jsou takovými schválenými subjekty alternativního řešení sporů </a:t>
            </a:r>
            <a:r>
              <a:rPr lang="cs-CZ" sz="2800" dirty="0"/>
              <a:t>Český telekomunikační úřad, Energetický regulační úřad, Finanční arbitr, Česká obchodní inspekce, Česká advokátní komora a Sdružení českých spotřebitelů</a:t>
            </a:r>
            <a:r>
              <a:rPr lang="cs-CZ" sz="2800" b="0" dirty="0"/>
              <a:t>, z. </a:t>
            </a:r>
            <a:r>
              <a:rPr lang="cs-CZ" sz="2800" b="0" dirty="0" err="1"/>
              <a:t>ú.</a:t>
            </a:r>
            <a:r>
              <a:rPr lang="cs-CZ" sz="2800" b="0" dirty="0"/>
              <a:t>) </a:t>
            </a:r>
          </a:p>
          <a:p>
            <a:pPr marL="76200" indent="-457200">
              <a:lnSpc>
                <a:spcPct val="115000"/>
              </a:lnSpc>
              <a:buSzPts val="2400"/>
              <a:buFont typeface="Wingdings" pitchFamily="2" charset="2"/>
              <a:buChar char="§"/>
            </a:pPr>
            <a:r>
              <a:rPr lang="cs-CZ" sz="2800" b="0" dirty="0"/>
              <a:t>Relevantní je také nařízení EU o řešení spotřebitelských sporů online…</a:t>
            </a:r>
          </a:p>
          <a:p>
            <a:pPr marL="76200" indent="-457200">
              <a:lnSpc>
                <a:spcPct val="115000"/>
              </a:lnSpc>
              <a:buSzPts val="2400"/>
              <a:buFont typeface="Wingdings" pitchFamily="2" charset="2"/>
              <a:buChar char="§"/>
            </a:pPr>
            <a:endParaRPr lang="cs-CZ" sz="2800" b="0" dirty="0"/>
          </a:p>
          <a:p>
            <a:pPr marL="76200" indent="-457200">
              <a:lnSpc>
                <a:spcPct val="115000"/>
              </a:lnSpc>
              <a:buSzPts val="2400"/>
              <a:buFont typeface="Wingdings" pitchFamily="2" charset="2"/>
              <a:buChar char="§"/>
            </a:pPr>
            <a:endParaRPr lang="cs-CZ" sz="2800" b="0" dirty="0"/>
          </a:p>
          <a:p>
            <a:pPr marL="76200" indent="-457200">
              <a:lnSpc>
                <a:spcPct val="115000"/>
              </a:lnSpc>
              <a:buSzPts val="2400"/>
              <a:buFont typeface="Wingdings" pitchFamily="2" charset="2"/>
              <a:buChar char="§"/>
            </a:pPr>
            <a:endParaRPr lang="cs-CZ" sz="2800" b="0" dirty="0"/>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Ochrana spotřebitele a Spotřebitelské spory v informační společnosti a možnosti jejich řešení online</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11</a:t>
            </a:fld>
            <a:endParaRPr lang="cs-CZ"/>
          </a:p>
        </p:txBody>
      </p:sp>
    </p:spTree>
    <p:extLst>
      <p:ext uri="{BB962C8B-B14F-4D97-AF65-F5344CB8AC3E}">
        <p14:creationId xmlns:p14="http://schemas.microsoft.com/office/powerpoint/2010/main" val="3630843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699" y="213967"/>
            <a:ext cx="10706099" cy="867861"/>
          </a:xfrm>
        </p:spPr>
        <p:txBody>
          <a:bodyPr>
            <a:normAutofit/>
          </a:bodyPr>
          <a:lstStyle/>
          <a:p>
            <a:r>
              <a:rPr lang="cs-CZ" dirty="0"/>
              <a:t>řešení spotřebitelských sporů online</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699" y="663238"/>
            <a:ext cx="10706100" cy="5603338"/>
          </a:xfrm>
        </p:spPr>
        <p:txBody>
          <a:bodyPr>
            <a:normAutofit fontScale="77500" lnSpcReduction="20000"/>
          </a:bodyPr>
          <a:lstStyle/>
          <a:p>
            <a:pPr marL="76200" lvl="0" indent="-457200">
              <a:lnSpc>
                <a:spcPct val="115000"/>
              </a:lnSpc>
              <a:buSzPts val="2400"/>
              <a:buFont typeface="Wingdings" pitchFamily="2" charset="2"/>
              <a:buChar char="§"/>
            </a:pPr>
            <a:endParaRPr lang="cs-CZ" sz="2800" b="0" dirty="0"/>
          </a:p>
          <a:p>
            <a:pPr marL="76200" indent="-457200">
              <a:lnSpc>
                <a:spcPct val="115000"/>
              </a:lnSpc>
              <a:buSzPts val="2400"/>
              <a:buFont typeface="Wingdings" pitchFamily="2" charset="2"/>
              <a:buChar char="§"/>
            </a:pPr>
            <a:r>
              <a:rPr lang="cs-CZ" sz="2800" b="0" dirty="0"/>
              <a:t>Směrnice o alternativním řešení spotřebitelských sporů je v případě možnosti řešit spory mimosoudně online doplněna </a:t>
            </a:r>
            <a:r>
              <a:rPr lang="cs-CZ" sz="2800" dirty="0"/>
              <a:t>nařízením o řešení spotřebitelských sporů on-line</a:t>
            </a:r>
            <a:r>
              <a:rPr lang="cs-CZ" sz="2800" b="0" dirty="0"/>
              <a:t>;  tyto dva legislativní nástroje tak tvoří vzájemně propojené řešení; </a:t>
            </a:r>
          </a:p>
          <a:p>
            <a:pPr marL="76200" indent="-457200">
              <a:lnSpc>
                <a:spcPct val="115000"/>
              </a:lnSpc>
              <a:buSzPts val="2400"/>
              <a:buFont typeface="Wingdings" pitchFamily="2" charset="2"/>
              <a:buChar char="§"/>
            </a:pPr>
            <a:r>
              <a:rPr lang="cs-CZ" sz="2800" dirty="0"/>
              <a:t>cílem nařízení o řešení spotřebitelských sporů online je v zásadě jediný - zřízení platformy pro řešení sporů online a poskytnutí ODR</a:t>
            </a:r>
            <a:r>
              <a:rPr lang="cs-CZ" sz="2800" b="0" dirty="0"/>
              <a:t>.</a:t>
            </a:r>
          </a:p>
          <a:p>
            <a:pPr marL="76200" indent="-457200">
              <a:lnSpc>
                <a:spcPct val="115000"/>
              </a:lnSpc>
              <a:buSzPts val="2400"/>
              <a:buFont typeface="Wingdings" pitchFamily="2" charset="2"/>
              <a:buChar char="§"/>
            </a:pPr>
            <a:r>
              <a:rPr lang="cs-CZ" sz="2800" b="0" dirty="0"/>
              <a:t>tato platforma by měla být jednotným virtuálním kontaktním místem pro spotřebitele a podnikatele v případě, že chtějí řešit své spory mimosoudně online;</a:t>
            </a:r>
          </a:p>
          <a:p>
            <a:pPr marL="76200" indent="-457200">
              <a:lnSpc>
                <a:spcPct val="115000"/>
              </a:lnSpc>
              <a:buSzPts val="2400"/>
              <a:buFont typeface="Wingdings" pitchFamily="2" charset="2"/>
              <a:buChar char="§"/>
            </a:pPr>
            <a:r>
              <a:rPr lang="cs-CZ" sz="2800" b="0" dirty="0"/>
              <a:t>ODR platforma je tedy </a:t>
            </a:r>
            <a:r>
              <a:rPr lang="cs-CZ" sz="2800" dirty="0"/>
              <a:t>internetovou stránkou, která umožňuje stranám elektronický přístup k řešení sporů ve všech jazycích členských</a:t>
            </a:r>
            <a:r>
              <a:rPr lang="cs-CZ" sz="2800" b="0" dirty="0"/>
              <a:t>; </a:t>
            </a:r>
          </a:p>
          <a:p>
            <a:pPr marL="76200" indent="-457200">
              <a:lnSpc>
                <a:spcPct val="115000"/>
              </a:lnSpc>
              <a:buSzPts val="2400"/>
              <a:buFont typeface="Wingdings" pitchFamily="2" charset="2"/>
              <a:buChar char="§"/>
            </a:pPr>
            <a:r>
              <a:rPr lang="cs-CZ" sz="2800" b="0" dirty="0"/>
              <a:t>spotřebitele a podnikatele, kteří mezi sebou vedou spor, pak může ODR platforma v případě, že s tím zúčastněné strany souhlasí, propojit s konkrétním subjektem alternativního řešení sporů.</a:t>
            </a:r>
          </a:p>
          <a:p>
            <a:pPr marL="76200" indent="-457200">
              <a:lnSpc>
                <a:spcPct val="115000"/>
              </a:lnSpc>
              <a:buSzPts val="2400"/>
              <a:buFont typeface="Wingdings" pitchFamily="2" charset="2"/>
              <a:buChar char="§"/>
            </a:pPr>
            <a:endParaRPr lang="cs-CZ" sz="2800" b="0" dirty="0"/>
          </a:p>
          <a:p>
            <a:pPr marL="76200" indent="-457200">
              <a:lnSpc>
                <a:spcPct val="115000"/>
              </a:lnSpc>
              <a:buSzPts val="2400"/>
              <a:buFont typeface="Wingdings" pitchFamily="2" charset="2"/>
              <a:buChar char="§"/>
            </a:pPr>
            <a:endParaRPr lang="cs-CZ" sz="2800" b="0" dirty="0"/>
          </a:p>
          <a:p>
            <a:pPr marL="76200" indent="-457200">
              <a:lnSpc>
                <a:spcPct val="115000"/>
              </a:lnSpc>
              <a:buSzPts val="2400"/>
              <a:buFont typeface="Wingdings" pitchFamily="2" charset="2"/>
              <a:buChar char="§"/>
            </a:pPr>
            <a:endParaRPr lang="cs-CZ" sz="2800" b="0" dirty="0"/>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Ochrana spotřebitele a Spotřebitelské spory v informační společnosti a možnosti jejich řešení online</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12</a:t>
            </a:fld>
            <a:endParaRPr lang="cs-CZ"/>
          </a:p>
        </p:txBody>
      </p:sp>
    </p:spTree>
    <p:extLst>
      <p:ext uri="{BB962C8B-B14F-4D97-AF65-F5344CB8AC3E}">
        <p14:creationId xmlns:p14="http://schemas.microsoft.com/office/powerpoint/2010/main" val="804676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699" y="213967"/>
            <a:ext cx="10706099" cy="867861"/>
          </a:xfrm>
        </p:spPr>
        <p:txBody>
          <a:bodyPr>
            <a:normAutofit/>
          </a:bodyPr>
          <a:lstStyle/>
          <a:p>
            <a:r>
              <a:rPr lang="cs-CZ" dirty="0"/>
              <a:t>řešení spotřebitelských sporů online</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699" y="663238"/>
            <a:ext cx="10706100" cy="5603338"/>
          </a:xfrm>
        </p:spPr>
        <p:txBody>
          <a:bodyPr>
            <a:normAutofit fontScale="77500" lnSpcReduction="20000"/>
          </a:bodyPr>
          <a:lstStyle/>
          <a:p>
            <a:pPr marL="76200" lvl="0" indent="-457200">
              <a:lnSpc>
                <a:spcPct val="115000"/>
              </a:lnSpc>
              <a:buSzPts val="2400"/>
              <a:buFont typeface="Wingdings" pitchFamily="2" charset="2"/>
              <a:buChar char="§"/>
            </a:pPr>
            <a:endParaRPr lang="cs-CZ" sz="2800" b="0" dirty="0"/>
          </a:p>
          <a:p>
            <a:pPr marL="76200" indent="-457200">
              <a:lnSpc>
                <a:spcPct val="115000"/>
              </a:lnSpc>
              <a:buSzPts val="2400"/>
              <a:buFont typeface="Wingdings" pitchFamily="2" charset="2"/>
              <a:buChar char="§"/>
            </a:pPr>
            <a:r>
              <a:rPr lang="cs-CZ" sz="2800" b="0" dirty="0"/>
              <a:t>Směrnice o alternativním řešení spotřebitelských sporů je v případě možnosti řešit spory mimosoudně online doplněna </a:t>
            </a:r>
            <a:r>
              <a:rPr lang="cs-CZ" sz="2800" dirty="0"/>
              <a:t>nařízením o řešení spotřebitelských sporů on-line</a:t>
            </a:r>
            <a:r>
              <a:rPr lang="cs-CZ" sz="2800" b="0" dirty="0"/>
              <a:t>;  tyto dva legislativní nástroje tak tvoří vzájemně propojené řešení; </a:t>
            </a:r>
          </a:p>
          <a:p>
            <a:pPr marL="76200" indent="-457200">
              <a:lnSpc>
                <a:spcPct val="115000"/>
              </a:lnSpc>
              <a:buSzPts val="2400"/>
              <a:buFont typeface="Wingdings" pitchFamily="2" charset="2"/>
              <a:buChar char="§"/>
            </a:pPr>
            <a:r>
              <a:rPr lang="cs-CZ" sz="2800" dirty="0"/>
              <a:t>cílem nařízení o řešení spotřebitelských sporů online je v zásadě jediný - zřízení platformy pro řešení sporů online a poskytnutí Online Dispute Resolution </a:t>
            </a:r>
            <a:r>
              <a:rPr lang="cs-CZ" sz="2800"/>
              <a:t>(ODR, od </a:t>
            </a:r>
            <a:r>
              <a:rPr lang="cs-CZ" sz="2800" dirty="0"/>
              <a:t>r. 2016)</a:t>
            </a:r>
            <a:r>
              <a:rPr lang="cs-CZ" sz="2800" b="0" dirty="0"/>
              <a:t>;</a:t>
            </a:r>
          </a:p>
          <a:p>
            <a:pPr marL="76200" indent="-457200">
              <a:lnSpc>
                <a:spcPct val="115000"/>
              </a:lnSpc>
              <a:buSzPts val="2400"/>
              <a:buFont typeface="Wingdings" pitchFamily="2" charset="2"/>
              <a:buChar char="§"/>
            </a:pPr>
            <a:r>
              <a:rPr lang="cs-CZ" sz="2800" b="0" dirty="0"/>
              <a:t>tato platforma by měla být jednotným virtuálním kontaktním místem pro spotřebitele a podnikatele v případě, že chtějí řešit své spory mimosoudně online;</a:t>
            </a:r>
          </a:p>
          <a:p>
            <a:pPr marL="76200" indent="-457200">
              <a:lnSpc>
                <a:spcPct val="115000"/>
              </a:lnSpc>
              <a:buSzPts val="2400"/>
              <a:buFont typeface="Wingdings" pitchFamily="2" charset="2"/>
              <a:buChar char="§"/>
            </a:pPr>
            <a:r>
              <a:rPr lang="cs-CZ" sz="2800" b="0" dirty="0"/>
              <a:t>ODR platforma je tedy </a:t>
            </a:r>
            <a:r>
              <a:rPr lang="cs-CZ" sz="2800" dirty="0"/>
              <a:t>internetovou stránkou, která umožňuje stranám elektronický přístup k řešení sporů ve všech jazycích členských</a:t>
            </a:r>
            <a:r>
              <a:rPr lang="cs-CZ" sz="2800" b="0" dirty="0"/>
              <a:t>; </a:t>
            </a:r>
          </a:p>
          <a:p>
            <a:pPr marL="76200" indent="-457200">
              <a:lnSpc>
                <a:spcPct val="115000"/>
              </a:lnSpc>
              <a:buSzPts val="2400"/>
              <a:buFont typeface="Wingdings" pitchFamily="2" charset="2"/>
              <a:buChar char="§"/>
            </a:pPr>
            <a:r>
              <a:rPr lang="cs-CZ" sz="2800" b="0" dirty="0"/>
              <a:t>spotřebitele a podnikatele, kteří mezi sebou vedou spor, pak může ODR platforma v případě, že s tím zúčastněné strany souhlasí, propojit s konkrétním subjektem alternativního řešení sporů.</a:t>
            </a:r>
          </a:p>
          <a:p>
            <a:pPr marL="76200" indent="-457200">
              <a:lnSpc>
                <a:spcPct val="115000"/>
              </a:lnSpc>
              <a:buSzPts val="2400"/>
              <a:buFont typeface="Wingdings" pitchFamily="2" charset="2"/>
              <a:buChar char="§"/>
            </a:pPr>
            <a:endParaRPr lang="cs-CZ" sz="2800" b="0" dirty="0"/>
          </a:p>
          <a:p>
            <a:pPr marL="76200" indent="-457200">
              <a:lnSpc>
                <a:spcPct val="115000"/>
              </a:lnSpc>
              <a:buSzPts val="2400"/>
              <a:buFont typeface="Wingdings" pitchFamily="2" charset="2"/>
              <a:buChar char="§"/>
            </a:pPr>
            <a:endParaRPr lang="cs-CZ" sz="2800" b="0" dirty="0"/>
          </a:p>
          <a:p>
            <a:pPr marL="76200" indent="-457200">
              <a:lnSpc>
                <a:spcPct val="115000"/>
              </a:lnSpc>
              <a:buSzPts val="2400"/>
              <a:buFont typeface="Wingdings" pitchFamily="2" charset="2"/>
              <a:buChar char="§"/>
            </a:pPr>
            <a:endParaRPr lang="cs-CZ" sz="2800" b="0" dirty="0"/>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Ochrana spotřebitele a Spotřebitelské spory v informační společnosti a možnosti jejich řešení online</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13</a:t>
            </a:fld>
            <a:endParaRPr lang="cs-CZ"/>
          </a:p>
        </p:txBody>
      </p:sp>
    </p:spTree>
    <p:extLst>
      <p:ext uri="{BB962C8B-B14F-4D97-AF65-F5344CB8AC3E}">
        <p14:creationId xmlns:p14="http://schemas.microsoft.com/office/powerpoint/2010/main" val="1322138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699" y="213967"/>
            <a:ext cx="10706099" cy="867861"/>
          </a:xfrm>
        </p:spPr>
        <p:txBody>
          <a:bodyPr>
            <a:normAutofit/>
          </a:bodyPr>
          <a:lstStyle/>
          <a:p>
            <a:r>
              <a:rPr lang="cs-CZ" dirty="0">
                <a:solidFill>
                  <a:srgbClr val="0E0E0E"/>
                </a:solidFill>
                <a:effectLst/>
                <a:latin typeface=".SF NS"/>
              </a:rPr>
              <a:t>Online Dispute Resolution</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699" y="663238"/>
            <a:ext cx="10706100" cy="5603338"/>
          </a:xfrm>
        </p:spPr>
        <p:txBody>
          <a:bodyPr>
            <a:normAutofit/>
          </a:bodyPr>
          <a:lstStyle/>
          <a:p>
            <a:pPr marL="76200" lvl="0" indent="-457200">
              <a:lnSpc>
                <a:spcPct val="115000"/>
              </a:lnSpc>
              <a:buSzPts val="2400"/>
              <a:buFont typeface="Wingdings" pitchFamily="2" charset="2"/>
              <a:buChar char="§"/>
            </a:pPr>
            <a:endParaRPr lang="cs-CZ" sz="2800" b="0" dirty="0"/>
          </a:p>
          <a:p>
            <a:pPr marL="76200" indent="-457200">
              <a:lnSpc>
                <a:spcPct val="115000"/>
              </a:lnSpc>
              <a:buSzPts val="2400"/>
              <a:buFont typeface="Wingdings" pitchFamily="2" charset="2"/>
              <a:buChar char="§"/>
            </a:pPr>
            <a:r>
              <a:rPr lang="cs-CZ" sz="2800" b="0" dirty="0"/>
              <a:t>evropský právní režim ODR nelze považovat za úspěšný</a:t>
            </a:r>
          </a:p>
          <a:p>
            <a:pPr marL="76200" indent="-457200">
              <a:lnSpc>
                <a:spcPct val="115000"/>
              </a:lnSpc>
              <a:buSzPts val="2400"/>
              <a:buFont typeface="Wingdings" pitchFamily="2" charset="2"/>
              <a:buChar char="§"/>
            </a:pPr>
            <a:r>
              <a:rPr lang="cs-CZ" sz="2800" b="0" dirty="0"/>
              <a:t>využívání ODR platformy zůstalo daleko za očekáváním a některými národními spotřebitelskými centry není příliš doporučováno i díky jeho nízké efektivitě; </a:t>
            </a:r>
          </a:p>
          <a:p>
            <a:pPr marL="812800" lvl="3" indent="-457200">
              <a:lnSpc>
                <a:spcPct val="115000"/>
              </a:lnSpc>
              <a:buSzPts val="2400"/>
              <a:buFont typeface="Wingdings" pitchFamily="2" charset="2"/>
              <a:buChar char="§"/>
            </a:pPr>
            <a:r>
              <a:rPr lang="cs-CZ" sz="2100" b="0" dirty="0"/>
              <a:t>	přílišná komplikovanost a nepřehlednost, </a:t>
            </a:r>
          </a:p>
          <a:p>
            <a:pPr marL="812800" lvl="3" indent="-457200">
              <a:lnSpc>
                <a:spcPct val="115000"/>
              </a:lnSpc>
              <a:buSzPts val="2400"/>
              <a:buFont typeface="Wingdings" pitchFamily="2" charset="2"/>
              <a:buChar char="§"/>
            </a:pPr>
            <a:r>
              <a:rPr lang="cs-CZ" sz="2100" b="0" dirty="0"/>
              <a:t>	ODR platforma tak de facto jen zprostředkovává informace a neposkytuje reálnou možnost stranám spor vyřešit;</a:t>
            </a:r>
          </a:p>
          <a:p>
            <a:pPr marL="812800" lvl="3" indent="-457200">
              <a:lnSpc>
                <a:spcPct val="115000"/>
              </a:lnSpc>
              <a:buSzPts val="2400"/>
              <a:buFont typeface="Wingdings" pitchFamily="2" charset="2"/>
              <a:buChar char="§"/>
            </a:pPr>
            <a:r>
              <a:rPr lang="cs-CZ" sz="2100" b="0" dirty="0"/>
              <a:t>ODR platforma v rámci svých služeb poskytuje jazykovou asistenci, nicméně de facto končí po úvodní výměně informací mezi stranami;</a:t>
            </a:r>
          </a:p>
          <a:p>
            <a:pPr>
              <a:lnSpc>
                <a:spcPct val="115000"/>
              </a:lnSpc>
              <a:buSzPts val="2400"/>
            </a:pPr>
            <a:endParaRPr lang="cs-CZ" sz="2800" b="0" dirty="0"/>
          </a:p>
          <a:p>
            <a:pPr marL="76200" indent="-457200">
              <a:lnSpc>
                <a:spcPct val="115000"/>
              </a:lnSpc>
              <a:buSzPts val="2400"/>
              <a:buFont typeface="Wingdings" pitchFamily="2" charset="2"/>
              <a:buChar char="§"/>
            </a:pPr>
            <a:endParaRPr lang="cs-CZ" sz="2800" b="0" dirty="0"/>
          </a:p>
          <a:p>
            <a:pPr marL="76200" indent="-457200">
              <a:lnSpc>
                <a:spcPct val="115000"/>
              </a:lnSpc>
              <a:buSzPts val="2400"/>
              <a:buFont typeface="Wingdings" pitchFamily="2" charset="2"/>
              <a:buChar char="§"/>
            </a:pPr>
            <a:endParaRPr lang="cs-CZ" sz="2800" b="0" dirty="0"/>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Ochrana spotřebitele a Spotřebitelské spory v informační společnosti a možnosti jejich řešení online</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14</a:t>
            </a:fld>
            <a:endParaRPr lang="cs-CZ"/>
          </a:p>
        </p:txBody>
      </p:sp>
    </p:spTree>
    <p:extLst>
      <p:ext uri="{BB962C8B-B14F-4D97-AF65-F5344CB8AC3E}">
        <p14:creationId xmlns:p14="http://schemas.microsoft.com/office/powerpoint/2010/main" val="458803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IV. Relevantní předpisy </a:t>
            </a:r>
            <a:r>
              <a:rPr lang="cs-CZ"/>
              <a:t>a zdroje</a:t>
            </a:r>
            <a:endParaRPr lang="cs-CZ" dirty="0"/>
          </a:p>
        </p:txBody>
      </p:sp>
      <p:sp>
        <p:nvSpPr>
          <p:cNvPr id="3" name="Zástupný symbol pro zápatí 2">
            <a:extLst>
              <a:ext uri="{FF2B5EF4-FFF2-40B4-BE49-F238E27FC236}">
                <a16:creationId xmlns:a16="http://schemas.microsoft.com/office/drawing/2014/main" id="{34C20DCC-54CD-8594-2FF9-B2C3080A1AE7}"/>
              </a:ext>
            </a:extLst>
          </p:cNvPr>
          <p:cNvSpPr>
            <a:spLocks noGrp="1"/>
          </p:cNvSpPr>
          <p:nvPr>
            <p:ph type="ftr" sz="quarter" idx="4294967295"/>
          </p:nvPr>
        </p:nvSpPr>
        <p:spPr>
          <a:xfrm>
            <a:off x="411162" y="6417177"/>
            <a:ext cx="10942637" cy="365125"/>
          </a:xfrm>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15</a:t>
            </a:fld>
            <a:endParaRPr lang="cs-CZ"/>
          </a:p>
        </p:txBody>
      </p:sp>
    </p:spTree>
    <p:extLst>
      <p:ext uri="{BB962C8B-B14F-4D97-AF65-F5344CB8AC3E}">
        <p14:creationId xmlns:p14="http://schemas.microsoft.com/office/powerpoint/2010/main" val="10530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Zástupný obsah 6" descr="Obsah obrázku oblečení, osoba, nábytek, boty&#10;&#10;Popis byl vytvořen automaticky">
            <a:extLst>
              <a:ext uri="{FF2B5EF4-FFF2-40B4-BE49-F238E27FC236}">
                <a16:creationId xmlns:a16="http://schemas.microsoft.com/office/drawing/2014/main" id="{6B406DB7-1E17-5DA9-90C9-C415F6148C80}"/>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647698" y="647700"/>
            <a:ext cx="8330400" cy="5529600"/>
          </a:xfrm>
          <a:prstGeom prst="rect">
            <a:avLst/>
          </a:prstGeom>
        </p:spPr>
      </p:pic>
      <p:sp>
        <p:nvSpPr>
          <p:cNvPr id="3" name="Zástupný obsah 2">
            <a:extLst>
              <a:ext uri="{FF2B5EF4-FFF2-40B4-BE49-F238E27FC236}">
                <a16:creationId xmlns:a16="http://schemas.microsoft.com/office/drawing/2014/main" id="{CA69A195-ED3E-57E7-8EB6-D3F08203AAA9}"/>
              </a:ext>
            </a:extLst>
          </p:cNvPr>
          <p:cNvSpPr>
            <a:spLocks noGrp="1"/>
          </p:cNvSpPr>
          <p:nvPr>
            <p:ph sz="half" idx="2"/>
          </p:nvPr>
        </p:nvSpPr>
        <p:spPr/>
        <p:txBody>
          <a:bodyPr>
            <a:normAutofit/>
          </a:bodyPr>
          <a:lstStyle/>
          <a:p>
            <a:r>
              <a:rPr lang="cs-CZ" sz="3600" dirty="0"/>
              <a:t>DISKUSE?</a:t>
            </a:r>
          </a:p>
        </p:txBody>
      </p:sp>
      <p:sp>
        <p:nvSpPr>
          <p:cNvPr id="4" name="Zástupný symbol pro zápatí 3">
            <a:extLst>
              <a:ext uri="{FF2B5EF4-FFF2-40B4-BE49-F238E27FC236}">
                <a16:creationId xmlns:a16="http://schemas.microsoft.com/office/drawing/2014/main" id="{27D66AC7-E83A-94C8-13F7-2B0BD0456FE4}"/>
              </a:ext>
            </a:extLst>
          </p:cNvPr>
          <p:cNvSpPr>
            <a:spLocks noGrp="1"/>
          </p:cNvSpPr>
          <p:nvPr>
            <p:ph type="ftr" sz="quarter" idx="11"/>
          </p:nvPr>
        </p:nvSpPr>
        <p:spPr/>
        <p:txBody>
          <a:bodyPr/>
          <a:lstStyle/>
          <a:p>
            <a:r>
              <a:rPr lang="cs-CZ" dirty="0"/>
              <a:t>Úvod do studia předmětu Právo informačních a komunikačních technologií </a:t>
            </a:r>
          </a:p>
        </p:txBody>
      </p:sp>
      <p:sp>
        <p:nvSpPr>
          <p:cNvPr id="5" name="Zástupný symbol pro číslo snímku 4">
            <a:extLst>
              <a:ext uri="{FF2B5EF4-FFF2-40B4-BE49-F238E27FC236}">
                <a16:creationId xmlns:a16="http://schemas.microsoft.com/office/drawing/2014/main" id="{56041021-A904-BAF8-010E-AEEDB26C6900}"/>
              </a:ext>
            </a:extLst>
          </p:cNvPr>
          <p:cNvSpPr>
            <a:spLocks noGrp="1"/>
          </p:cNvSpPr>
          <p:nvPr>
            <p:ph type="sldNum" sz="quarter" idx="12"/>
          </p:nvPr>
        </p:nvSpPr>
        <p:spPr/>
        <p:txBody>
          <a:bodyPr/>
          <a:lstStyle/>
          <a:p>
            <a:fld id="{5E608FB1-680A-4E9D-A95E-8C4CFA1B47E3}" type="slidenum">
              <a:rPr lang="cs-CZ" smtClean="0"/>
              <a:t>16</a:t>
            </a:fld>
            <a:endParaRPr lang="cs-CZ"/>
          </a:p>
        </p:txBody>
      </p:sp>
    </p:spTree>
    <p:extLst>
      <p:ext uri="{BB962C8B-B14F-4D97-AF65-F5344CB8AC3E}">
        <p14:creationId xmlns:p14="http://schemas.microsoft.com/office/powerpoint/2010/main" val="1914756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3CEAFB1-E2B8-BA84-0ACB-68B3C350A40A}"/>
              </a:ext>
            </a:extLst>
          </p:cNvPr>
          <p:cNvSpPr>
            <a:spLocks noGrp="1"/>
          </p:cNvSpPr>
          <p:nvPr>
            <p:ph type="ctrTitle"/>
          </p:nvPr>
        </p:nvSpPr>
        <p:spPr/>
        <p:txBody>
          <a:bodyPr/>
          <a:lstStyle/>
          <a:p>
            <a:r>
              <a:rPr lang="en-US" dirty="0"/>
              <a:t>DĚKUJI</a:t>
            </a:r>
            <a:br>
              <a:rPr lang="en-US" dirty="0"/>
            </a:br>
            <a:r>
              <a:rPr lang="en-US" dirty="0"/>
              <a:t>ZA POZORNOST</a:t>
            </a:r>
            <a:endParaRPr lang="cs-CZ" dirty="0"/>
          </a:p>
        </p:txBody>
      </p:sp>
      <p:sp>
        <p:nvSpPr>
          <p:cNvPr id="3" name="Podnadpis 2">
            <a:extLst>
              <a:ext uri="{FF2B5EF4-FFF2-40B4-BE49-F238E27FC236}">
                <a16:creationId xmlns:a16="http://schemas.microsoft.com/office/drawing/2014/main" id="{5115C93C-1606-C8BC-24B2-4C9D54334ADA}"/>
              </a:ext>
            </a:extLst>
          </p:cNvPr>
          <p:cNvSpPr>
            <a:spLocks noGrp="1"/>
          </p:cNvSpPr>
          <p:nvPr>
            <p:ph type="subTitle" idx="1"/>
          </p:nvPr>
        </p:nvSpPr>
        <p:spPr/>
        <p:txBody>
          <a:bodyPr/>
          <a:lstStyle/>
          <a:p>
            <a:r>
              <a:rPr lang="cs-CZ" dirty="0"/>
              <a:t>Jungmannova 17 | 110 00 Praha 1</a:t>
            </a:r>
          </a:p>
          <a:p>
            <a:r>
              <a:rPr lang="cs-CZ" dirty="0"/>
              <a:t>| Česká republika</a:t>
            </a:r>
          </a:p>
        </p:txBody>
      </p:sp>
      <p:sp>
        <p:nvSpPr>
          <p:cNvPr id="5" name="Zástupný symbol pro číslo snímku 4">
            <a:extLst>
              <a:ext uri="{FF2B5EF4-FFF2-40B4-BE49-F238E27FC236}">
                <a16:creationId xmlns:a16="http://schemas.microsoft.com/office/drawing/2014/main" id="{53358B16-C9D6-E5F3-7FC0-84FE26E43BE5}"/>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17</a:t>
            </a:fld>
            <a:endParaRPr lang="cs-CZ"/>
          </a:p>
        </p:txBody>
      </p:sp>
      <p:sp>
        <p:nvSpPr>
          <p:cNvPr id="6" name="Podnadpis 2">
            <a:extLst>
              <a:ext uri="{FF2B5EF4-FFF2-40B4-BE49-F238E27FC236}">
                <a16:creationId xmlns:a16="http://schemas.microsoft.com/office/drawing/2014/main" id="{E5515805-19B1-86D4-54C2-81A28FFB20B1}"/>
              </a:ext>
            </a:extLst>
          </p:cNvPr>
          <p:cNvSpPr txBox="1">
            <a:spLocks/>
          </p:cNvSpPr>
          <p:nvPr/>
        </p:nvSpPr>
        <p:spPr>
          <a:xfrm>
            <a:off x="928937" y="4910436"/>
            <a:ext cx="9144000" cy="1130441"/>
          </a:xfrm>
          <a:prstGeom prst="rect">
            <a:avLst/>
          </a:prstGeom>
        </p:spPr>
        <p:txBody>
          <a:bodyPr vert="horz" lIns="0" tIns="0" rIns="0" bIns="0" rtlCol="0">
            <a:normAutofit/>
          </a:bodyPr>
          <a:lstStyle>
            <a:lvl1pPr marL="0" indent="0" algn="l" defTabSz="914400" rtl="0" eaLnBrk="1" latinLnBrk="0" hangingPunct="1">
              <a:lnSpc>
                <a:spcPct val="100000"/>
              </a:lnSpc>
              <a:spcBef>
                <a:spcPts val="0"/>
              </a:spcBef>
              <a:buFont typeface="Arial" panose="020B0604020202020204" pitchFamily="34" charset="0"/>
              <a:buNone/>
              <a:defRPr sz="1600" b="0" kern="1200">
                <a:solidFill>
                  <a:schemeClr val="bg1"/>
                </a:solidFill>
                <a:latin typeface="+mn-lt"/>
                <a:ea typeface="+mn-ea"/>
                <a:cs typeface="+mn-cs"/>
              </a:defRPr>
            </a:lvl1pPr>
            <a:lvl2pPr marL="457200" indent="0" algn="ctr" defTabSz="914400" rtl="0" eaLnBrk="1" latinLnBrk="0" hangingPunct="1">
              <a:lnSpc>
                <a:spcPct val="100000"/>
              </a:lnSpc>
              <a:spcBef>
                <a:spcPts val="800"/>
              </a:spcBef>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00000"/>
              </a:lnSpc>
              <a:spcBef>
                <a:spcPts val="500"/>
              </a:spcBef>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00000"/>
              </a:lnSpc>
              <a:spcBef>
                <a:spcPts val="1000"/>
              </a:spcBef>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00000"/>
              </a:lnSpc>
              <a:spcBef>
                <a:spcPts val="500"/>
              </a:spcBef>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8000"/>
              </a:lnSpc>
            </a:pPr>
            <a:r>
              <a:rPr lang="cs-CZ" dirty="0"/>
              <a:t>+420 221 506 700</a:t>
            </a:r>
          </a:p>
          <a:p>
            <a:pPr>
              <a:lnSpc>
                <a:spcPct val="108000"/>
              </a:lnSpc>
            </a:pPr>
            <a:r>
              <a:rPr lang="cs-CZ" dirty="0" err="1"/>
              <a:t>www.cevro.cz</a:t>
            </a:r>
            <a:endParaRPr lang="cs-CZ" dirty="0"/>
          </a:p>
        </p:txBody>
      </p:sp>
    </p:spTree>
    <p:extLst>
      <p:ext uri="{BB962C8B-B14F-4D97-AF65-F5344CB8AC3E}">
        <p14:creationId xmlns:p14="http://schemas.microsoft.com/office/powerpoint/2010/main" val="2743970323"/>
      </p:ext>
    </p:extLst>
  </p:cSld>
  <p:clrMapOvr>
    <a:masterClrMapping/>
  </p:clrMapOvr>
</p:sld>
</file>

<file path=ppt/theme/theme1.xml><?xml version="1.0" encoding="utf-8"?>
<a:theme xmlns:a="http://schemas.openxmlformats.org/drawingml/2006/main" name="Motiv Office">
  <a:themeElements>
    <a:clrScheme name="Cevro_ppt">
      <a:dk1>
        <a:sysClr val="windowText" lastClr="000000"/>
      </a:dk1>
      <a:lt1>
        <a:sysClr val="window" lastClr="FFFFFF"/>
      </a:lt1>
      <a:dk2>
        <a:srgbClr val="575756"/>
      </a:dk2>
      <a:lt2>
        <a:srgbClr val="E7E6E6"/>
      </a:lt2>
      <a:accent1>
        <a:srgbClr val="CB8967"/>
      </a:accent1>
      <a:accent2>
        <a:srgbClr val="123274"/>
      </a:accent2>
      <a:accent3>
        <a:srgbClr val="E5C5B1"/>
      </a:accent3>
      <a:accent4>
        <a:srgbClr val="6972A7"/>
      </a:accent4>
      <a:accent5>
        <a:srgbClr val="E9E9E9"/>
      </a:accent5>
      <a:accent6>
        <a:srgbClr val="D2D2D2"/>
      </a:accent6>
      <a:hlink>
        <a:srgbClr val="0563C1"/>
      </a:hlink>
      <a:folHlink>
        <a:srgbClr val="954F72"/>
      </a:folHlink>
    </a:clrScheme>
    <a:fontScheme name="Cev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vro_prezentace.potx" id="{00BCA482-89F5-4CEA-B5B4-AEC03DD4EC48}" vid="{9DF0CF68-6C33-4965-AA42-F2AEEE183637}"/>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AB6EA75DC9234BB8F7FC7985B6540D" ma:contentTypeVersion="17" ma:contentTypeDescription="Vytvoří nový dokument" ma:contentTypeScope="" ma:versionID="802e1200a6f1edf4a5c0acec655da554">
  <xsd:schema xmlns:xsd="http://www.w3.org/2001/XMLSchema" xmlns:xs="http://www.w3.org/2001/XMLSchema" xmlns:p="http://schemas.microsoft.com/office/2006/metadata/properties" xmlns:ns2="08506671-b2d8-4009-9f63-6b725a8908a0" xmlns:ns3="c96b063f-72a7-4d2b-b06d-4ecda669bddf" targetNamespace="http://schemas.microsoft.com/office/2006/metadata/properties" ma:root="true" ma:fieldsID="643927d2b1d20851b2bc9ade87ce8cba" ns2:_="" ns3:_="">
    <xsd:import namespace="08506671-b2d8-4009-9f63-6b725a8908a0"/>
    <xsd:import namespace="c96b063f-72a7-4d2b-b06d-4ecda669bdd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506671-b2d8-4009-9f63-6b725a8908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Značky obrázků" ma:readOnly="false" ma:fieldId="{5cf76f15-5ced-4ddc-b409-7134ff3c332f}" ma:taxonomyMulti="true" ma:sspId="b6f0447c-396c-41cb-bb8f-c4232058b8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6b063f-72a7-4d2b-b06d-4ecda669bddf" elementFormDefault="qualified">
    <xsd:import namespace="http://schemas.microsoft.com/office/2006/documentManagement/types"/>
    <xsd:import namespace="http://schemas.microsoft.com/office/infopath/2007/PartnerControls"/>
    <xsd:element name="SharedWithUsers" ma:index="18"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dílené s podrobnostmi" ma:internalName="SharedWithDetails" ma:readOnly="true">
      <xsd:simpleType>
        <xsd:restriction base="dms:Note">
          <xsd:maxLength value="255"/>
        </xsd:restriction>
      </xsd:simpleType>
    </xsd:element>
    <xsd:element name="TaxCatchAll" ma:index="23" nillable="true" ma:displayName="Taxonomy Catch All Column" ma:hidden="true" ma:list="{a366da5d-a729-4ea0-a3c6-0f5c6526b4ca}" ma:internalName="TaxCatchAll" ma:showField="CatchAllData" ma:web="c96b063f-72a7-4d2b-b06d-4ecda669bd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2CE057-8B81-4FF9-B431-B5860F0462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506671-b2d8-4009-9f63-6b725a8908a0"/>
    <ds:schemaRef ds:uri="c96b063f-72a7-4d2b-b06d-4ecda669bd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F6AD68-1977-4ED0-9D33-7965F88689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Motiv Office</Template>
  <TotalTime>1696</TotalTime>
  <Words>3458</Words>
  <Application>Microsoft Macintosh PowerPoint</Application>
  <PresentationFormat>Širokoúhlá obrazovka</PresentationFormat>
  <Paragraphs>184</Paragraphs>
  <Slides>17</Slides>
  <Notes>12</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17</vt:i4>
      </vt:variant>
    </vt:vector>
  </HeadingPairs>
  <TitlesOfParts>
    <vt:vector size="23" baseType="lpstr">
      <vt:lpstr>.SF NS</vt:lpstr>
      <vt:lpstr>Arial</vt:lpstr>
      <vt:lpstr>Calibri</vt:lpstr>
      <vt:lpstr>Fira Sans</vt:lpstr>
      <vt:lpstr>Wingdings</vt:lpstr>
      <vt:lpstr>Motiv Office</vt:lpstr>
      <vt:lpstr>   8. Ochrana spotřebitele a Spotřebitelské spory v informační společnosti a možnosti jejich řešení online  </vt:lpstr>
      <vt:lpstr>I. Pojem ochrany spotřebitele</vt:lpstr>
      <vt:lpstr>Pojem a důvody Ochrany spotřebitele</vt:lpstr>
      <vt:lpstr>Pojem spotřebitel a spotřebitelské smlouvy</vt:lpstr>
      <vt:lpstr>II. Spotřebitelské smlouvy uzavírané distančním způsobem</vt:lpstr>
      <vt:lpstr>Distanční spotřebitelské smlouvy </vt:lpstr>
      <vt:lpstr>Informační povinnost v souvislosti s uzavíráním smluv distančním způsobem</vt:lpstr>
      <vt:lpstr>Závazky ze smluv uzavřených  distančních způsobem</vt:lpstr>
      <vt:lpstr>Odstoupení od smlouvy uzavřené distančním způsobem</vt:lpstr>
      <vt:lpstr>III. řešení spotřebitelských sporů online</vt:lpstr>
      <vt:lpstr>řešení spotřebitelských sporů online</vt:lpstr>
      <vt:lpstr>řešení spotřebitelských sporů online</vt:lpstr>
      <vt:lpstr>řešení spotřebitelských sporů online</vt:lpstr>
      <vt:lpstr>Online Dispute Resolution</vt:lpstr>
      <vt:lpstr>IV. Relevantní předpisy a zdroje</vt:lpstr>
      <vt:lpstr>Prezentace aplikace PowerPoint</vt:lpstr>
      <vt:lpstr>DĚKUJI ZA POZORNOST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PRÁVO INFORMAČNÍCH  A KOMUNIKAČNÍCH TECHNOLOGIÍ </dc:title>
  <dc:creator>J. Matejka</dc:creator>
  <cp:lastModifiedBy>J. Matejka</cp:lastModifiedBy>
  <cp:revision>47</cp:revision>
  <dcterms:created xsi:type="dcterms:W3CDTF">2024-10-24T09:25:08Z</dcterms:created>
  <dcterms:modified xsi:type="dcterms:W3CDTF">2024-11-14T13:31:30Z</dcterms:modified>
</cp:coreProperties>
</file>