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3"/>
  </p:sldMasterIdLst>
  <p:notesMasterIdLst>
    <p:notesMasterId r:id="rId48"/>
  </p:notesMasterIdLst>
  <p:sldIdLst>
    <p:sldId id="362" r:id="rId4"/>
    <p:sldId id="363" r:id="rId5"/>
    <p:sldId id="260" r:id="rId6"/>
    <p:sldId id="361" r:id="rId7"/>
    <p:sldId id="386" r:id="rId8"/>
    <p:sldId id="387" r:id="rId9"/>
    <p:sldId id="267" r:id="rId10"/>
    <p:sldId id="388" r:id="rId11"/>
    <p:sldId id="367" r:id="rId12"/>
    <p:sldId id="389" r:id="rId13"/>
    <p:sldId id="369" r:id="rId14"/>
    <p:sldId id="364" r:id="rId15"/>
    <p:sldId id="371" r:id="rId16"/>
    <p:sldId id="390" r:id="rId17"/>
    <p:sldId id="366" r:id="rId18"/>
    <p:sldId id="376" r:id="rId19"/>
    <p:sldId id="395" r:id="rId20"/>
    <p:sldId id="402" r:id="rId21"/>
    <p:sldId id="396" r:id="rId22"/>
    <p:sldId id="397" r:id="rId23"/>
    <p:sldId id="399" r:id="rId24"/>
    <p:sldId id="398" r:id="rId25"/>
    <p:sldId id="400" r:id="rId26"/>
    <p:sldId id="401" r:id="rId27"/>
    <p:sldId id="394" r:id="rId28"/>
    <p:sldId id="259" r:id="rId29"/>
    <p:sldId id="391" r:id="rId30"/>
    <p:sldId id="261" r:id="rId31"/>
    <p:sldId id="274" r:id="rId32"/>
    <p:sldId id="276" r:id="rId33"/>
    <p:sldId id="277" r:id="rId34"/>
    <p:sldId id="281" r:id="rId35"/>
    <p:sldId id="282" r:id="rId36"/>
    <p:sldId id="283" r:id="rId37"/>
    <p:sldId id="284" r:id="rId38"/>
    <p:sldId id="392" r:id="rId39"/>
    <p:sldId id="280" r:id="rId40"/>
    <p:sldId id="393" r:id="rId41"/>
    <p:sldId id="285" r:id="rId42"/>
    <p:sldId id="279" r:id="rId43"/>
    <p:sldId id="365" r:id="rId44"/>
    <p:sldId id="349" r:id="rId45"/>
    <p:sldId id="262" r:id="rId46"/>
    <p:sldId id="268" r:id="rId47"/>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řední styl 2 – zvýraznění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053" autoAdjust="0"/>
    <p:restoredTop sz="78878"/>
  </p:normalViewPr>
  <p:slideViewPr>
    <p:cSldViewPr snapToGrid="0">
      <p:cViewPr varScale="1">
        <p:scale>
          <a:sx n="93" d="100"/>
          <a:sy n="93" d="100"/>
        </p:scale>
        <p:origin x="1960"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theme" Target="theme/theme1.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customXml" Target="../customXml/item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7F23E5-E723-4485-9A71-51DD2E0513A0}" type="datetimeFigureOut">
              <a:rPr lang="cs-CZ" smtClean="0"/>
              <a:t>16.11.2025</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0EC3DE-2A43-4B52-8ED0-7B171497C052}" type="slidenum">
              <a:rPr lang="cs-CZ" smtClean="0"/>
              <a:t>‹#›</a:t>
            </a:fld>
            <a:endParaRPr lang="cs-CZ"/>
          </a:p>
        </p:txBody>
      </p:sp>
    </p:spTree>
    <p:extLst>
      <p:ext uri="{BB962C8B-B14F-4D97-AF65-F5344CB8AC3E}">
        <p14:creationId xmlns:p14="http://schemas.microsoft.com/office/powerpoint/2010/main" val="1613447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beck-online.cz/bo/document-view.seam?documentId=njptembqgfptenk7mnsg6xzwge4a"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beck-online.cz/bo/document-view.seam?documentId=njptembqgvptenk7mnsg6xzxgiza" TargetMode="Externa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www.beck-online.cz/bo/document-view.seam?documentId=njptembqgnptenk7mnsg6xzrgeydm" TargetMode="External"/><Relationship Id="rId3" Type="http://schemas.openxmlformats.org/officeDocument/2006/relationships/hyperlink" Target="https://www.beck-online.cz/bo/document-view.seam?documentId=onrf6mjzgy2f6nbqfzygmnbrgu" TargetMode="External"/><Relationship Id="rId7" Type="http://schemas.openxmlformats.org/officeDocument/2006/relationships/hyperlink" Target="https://www.beck-online.cz/bo/document-view.seam?documentId=njptembqgjptenk7mnsg6xzrhe3da"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www.beck-online.cz/bo/document-view.seam?documentId=njptembqgfptenk7mnsg6xzrgqzdo" TargetMode="External"/><Relationship Id="rId5" Type="http://schemas.openxmlformats.org/officeDocument/2006/relationships/hyperlink" Target="https://www.beck-online.cz/bo/document-view.seam?documentId=onrf6mjzgy2f6nbqfzygmnbsge" TargetMode="External"/><Relationship Id="rId10" Type="http://schemas.openxmlformats.org/officeDocument/2006/relationships/hyperlink" Target="https://autobible.euro.cz/automobilky-maji-autonomni-technologie-ale-nemohou-je-prodavat-chybi-razitko/" TargetMode="External"/><Relationship Id="rId4" Type="http://schemas.openxmlformats.org/officeDocument/2006/relationships/hyperlink" Target="https://www.beck-online.cz/bo/document-view.seam?documentId=onrf6mjzgy2f6nbqfzygmnbsga" TargetMode="External"/><Relationship Id="rId9" Type="http://schemas.openxmlformats.org/officeDocument/2006/relationships/hyperlink" Target="https://autobible.euro.cz/tesla-se-poprve-objevila-v-zebricku-kvality-aut-skoncila-beznadejne-posledni/"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171450" lvl="0" indent="-171450">
              <a:spcBef>
                <a:spcPts val="0"/>
              </a:spcBef>
              <a:spcAft>
                <a:spcPts val="0"/>
              </a:spcAft>
              <a:buFontTx/>
              <a:buChar char="-"/>
            </a:pPr>
            <a:r>
              <a:rPr lang="cs-CZ" dirty="0"/>
              <a:t>Obrazy obsahují jasnou pravoúhlou a jednoduchou kompozici, možná není na první pohled zřejmé, jak důležitou roli </a:t>
            </a:r>
            <a:r>
              <a:rPr lang="cs-CZ" dirty="0" err="1"/>
              <a:t>Mondrian</a:t>
            </a:r>
            <a:r>
              <a:rPr lang="cs-CZ" dirty="0"/>
              <a:t> připisoval v umělecké tvorbě právě intuici. Tu považoval za veškerý zdroj umění a umělec by se podle něj nikdy neměl řídit žádnými matematickými kalkulacemi.</a:t>
            </a:r>
          </a:p>
          <a:p>
            <a:pPr marL="171450" lvl="0" indent="-171450">
              <a:spcBef>
                <a:spcPts val="0"/>
              </a:spcBef>
              <a:spcAft>
                <a:spcPts val="0"/>
              </a:spcAft>
              <a:buFontTx/>
              <a:buChar char="-"/>
            </a:pPr>
            <a:r>
              <a:rPr lang="cs-CZ" dirty="0" err="1"/>
              <a:t>Mondrian</a:t>
            </a:r>
            <a:r>
              <a:rPr lang="cs-CZ" dirty="0"/>
              <a:t> popíral matematické</a:t>
            </a:r>
            <a:r>
              <a:rPr lang="cs-CZ" baseline="0" dirty="0"/>
              <a:t> kalkulace ve svých obrazech, což mi tak trochu </a:t>
            </a:r>
            <a:r>
              <a:rPr lang="cs-CZ" baseline="0" dirty="0" err="1"/>
              <a:t>přípomíná</a:t>
            </a:r>
            <a:r>
              <a:rPr lang="cs-CZ" baseline="0" dirty="0"/>
              <a:t> písničku I </a:t>
            </a:r>
            <a:r>
              <a:rPr lang="cs-CZ" baseline="0" dirty="0" err="1"/>
              <a:t>Am</a:t>
            </a:r>
            <a:r>
              <a:rPr lang="cs-CZ" baseline="0" dirty="0"/>
              <a:t> the </a:t>
            </a:r>
            <a:r>
              <a:rPr lang="cs-CZ" baseline="0" dirty="0" err="1"/>
              <a:t>Walrus</a:t>
            </a:r>
            <a:r>
              <a:rPr lang="cs-CZ" baseline="0" dirty="0"/>
              <a:t> od Beatles.</a:t>
            </a:r>
          </a:p>
          <a:p>
            <a:pPr marL="628650" lvl="1" indent="-171450">
              <a:spcBef>
                <a:spcPts val="0"/>
              </a:spcBef>
              <a:spcAft>
                <a:spcPts val="0"/>
              </a:spcAft>
              <a:buFontTx/>
              <a:buChar char="-"/>
            </a:pPr>
            <a:r>
              <a:rPr lang="cs-CZ" dirty="0"/>
              <a:t> jejíž </a:t>
            </a:r>
            <a:r>
              <a:rPr lang="cs-CZ" sz="1200" b="0" i="0" u="none" strike="noStrike" cap="none" dirty="0">
                <a:solidFill>
                  <a:schemeClr val="dk1"/>
                </a:solidFill>
                <a:effectLst/>
                <a:latin typeface="Calibri"/>
                <a:ea typeface="Calibri"/>
                <a:cs typeface="Calibri"/>
                <a:sym typeface="Calibri"/>
              </a:rPr>
              <a:t>text vymyslel John Lennon po té, co mu jakýsi žák napsal dopis, že o hodině dělali rozbory textů od Beatles. John přidal do textu náhodné nesmyslné věty s posměšnou poznámkou, ať zkusí ve škole udělat rozbor této písně</a:t>
            </a:r>
          </a:p>
          <a:p>
            <a:pPr marL="171450" lvl="0" indent="-171450">
              <a:spcBef>
                <a:spcPts val="0"/>
              </a:spcBef>
              <a:spcAft>
                <a:spcPts val="0"/>
              </a:spcAft>
              <a:buFontTx/>
              <a:buChar char="-"/>
            </a:pPr>
            <a:endParaRPr lang="cs-CZ" dirty="0"/>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2</a:t>
            </a:fld>
            <a:endParaRPr lang="cs-CZ"/>
          </a:p>
        </p:txBody>
      </p:sp>
    </p:spTree>
    <p:extLst>
      <p:ext uri="{BB962C8B-B14F-4D97-AF65-F5344CB8AC3E}">
        <p14:creationId xmlns:p14="http://schemas.microsoft.com/office/powerpoint/2010/main" val="3767421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a:buFontTx/>
              <a:buChar char="-"/>
            </a:pPr>
            <a:r>
              <a:rPr lang="cs-CZ" sz="1200" b="0" i="0" u="none" strike="noStrike" cap="none" dirty="0">
                <a:solidFill>
                  <a:schemeClr val="dk1"/>
                </a:solidFill>
                <a:effectLst/>
                <a:latin typeface="Calibri"/>
                <a:ea typeface="Calibri"/>
                <a:cs typeface="Calibri"/>
                <a:sym typeface="Calibri"/>
              </a:rPr>
              <a:t>Prevence pochází z latinského slova </a:t>
            </a:r>
            <a:r>
              <a:rPr lang="cs-CZ" sz="1200" b="1" i="0" u="none" strike="noStrike" cap="none" dirty="0" err="1">
                <a:solidFill>
                  <a:schemeClr val="dk1"/>
                </a:solidFill>
                <a:effectLst/>
                <a:latin typeface="Calibri"/>
                <a:ea typeface="Calibri"/>
                <a:cs typeface="Calibri"/>
                <a:sym typeface="Calibri"/>
              </a:rPr>
              <a:t>praevenire</a:t>
            </a:r>
            <a:r>
              <a:rPr lang="cs-CZ" sz="1200" b="0" i="0" u="none" strike="noStrike" cap="none" dirty="0">
                <a:solidFill>
                  <a:schemeClr val="dk1"/>
                </a:solidFill>
                <a:effectLst/>
                <a:latin typeface="Calibri"/>
                <a:ea typeface="Calibri"/>
                <a:cs typeface="Calibri"/>
                <a:sym typeface="Calibri"/>
              </a:rPr>
              <a:t>, </a:t>
            </a:r>
            <a:r>
              <a:rPr lang="cs-CZ" sz="1200" b="1" i="0" u="none" strike="noStrike" cap="none" dirty="0">
                <a:solidFill>
                  <a:schemeClr val="dk1"/>
                </a:solidFill>
                <a:effectLst/>
                <a:latin typeface="Calibri"/>
                <a:ea typeface="Calibri"/>
                <a:cs typeface="Calibri"/>
                <a:sym typeface="Calibri"/>
              </a:rPr>
              <a:t>což do češtiny můžeme přeložit jako předcházení</a:t>
            </a:r>
            <a:r>
              <a:rPr lang="cs-CZ" sz="1200" b="0" i="0" u="none" strike="noStrike" cap="none" dirty="0">
                <a:solidFill>
                  <a:schemeClr val="dk1"/>
                </a:solidFill>
                <a:effectLst/>
                <a:latin typeface="Calibri"/>
                <a:ea typeface="Calibri"/>
                <a:cs typeface="Calibri"/>
                <a:sym typeface="Calibri"/>
              </a:rPr>
              <a:t>. </a:t>
            </a:r>
          </a:p>
          <a:p>
            <a:pPr>
              <a:buFontTx/>
              <a:buChar char="-"/>
            </a:pPr>
            <a:r>
              <a:rPr lang="cs-CZ" sz="1200" b="0" i="0" u="none" strike="noStrike" cap="none" dirty="0">
                <a:solidFill>
                  <a:schemeClr val="dk1"/>
                </a:solidFill>
                <a:effectLst/>
                <a:latin typeface="Calibri"/>
                <a:ea typeface="Calibri"/>
                <a:cs typeface="Calibri"/>
                <a:sym typeface="Calibri"/>
              </a:rPr>
              <a:t>Prevencí je tudíž </a:t>
            </a:r>
            <a:r>
              <a:rPr lang="cs-CZ" sz="1200" b="1" i="0" u="none" strike="noStrike" cap="none" dirty="0">
                <a:solidFill>
                  <a:schemeClr val="dk1"/>
                </a:solidFill>
                <a:effectLst/>
                <a:latin typeface="Calibri"/>
                <a:ea typeface="Calibri"/>
                <a:cs typeface="Calibri"/>
                <a:sym typeface="Calibri"/>
              </a:rPr>
              <a:t>myšleno předcházení negativním událostem či jevům a ochrana před nimi. </a:t>
            </a:r>
          </a:p>
          <a:p>
            <a:pPr>
              <a:buFontTx/>
              <a:buChar char="-"/>
            </a:pPr>
            <a:r>
              <a:rPr lang="cs-CZ" sz="1200" b="0" i="0" u="none" strike="noStrike" cap="none" dirty="0">
                <a:solidFill>
                  <a:schemeClr val="dk1"/>
                </a:solidFill>
                <a:effectLst/>
                <a:latin typeface="Calibri"/>
                <a:ea typeface="Calibri"/>
                <a:cs typeface="Calibri"/>
                <a:sym typeface="Calibri"/>
              </a:rPr>
              <a:t>Nejčastěji se s tímto pojmem setkáváme v </a:t>
            </a:r>
            <a:r>
              <a:rPr lang="cs-CZ" sz="1200" b="1" i="0" u="none" strike="noStrike" cap="none" dirty="0">
                <a:solidFill>
                  <a:schemeClr val="dk1"/>
                </a:solidFill>
                <a:effectLst/>
                <a:latin typeface="Calibri"/>
                <a:ea typeface="Calibri"/>
                <a:cs typeface="Calibri"/>
                <a:sym typeface="Calibri"/>
              </a:rPr>
              <a:t>medicíně</a:t>
            </a:r>
            <a:r>
              <a:rPr lang="cs-CZ" sz="1200" b="0" i="0" u="none" strike="noStrike" cap="none" dirty="0">
                <a:solidFill>
                  <a:schemeClr val="dk1"/>
                </a:solidFill>
                <a:effectLst/>
                <a:latin typeface="Calibri"/>
                <a:ea typeface="Calibri"/>
                <a:cs typeface="Calibri"/>
                <a:sym typeface="Calibri"/>
              </a:rPr>
              <a:t>, která vyzývá k prevenci před různými druhy nemocí a úrazů. Na prevenci se všeobecně klade důraz i v oblasti požární, předcházení sociálně patologickým jevům ve společnosti nebo ekologickým katastrofám. </a:t>
            </a:r>
          </a:p>
          <a:p>
            <a:pPr marL="457200" marR="0" lvl="0" indent="-228600" algn="l" defTabSz="914400" rtl="0" eaLnBrk="1" fontAlgn="auto" latinLnBrk="0" hangingPunct="1">
              <a:lnSpc>
                <a:spcPct val="100000"/>
              </a:lnSpc>
              <a:spcBef>
                <a:spcPts val="0"/>
              </a:spcBef>
              <a:spcAft>
                <a:spcPts val="0"/>
              </a:spcAft>
              <a:buClr>
                <a:srgbClr val="000000"/>
              </a:buClr>
              <a:buSzPts val="1400"/>
              <a:buFontTx/>
              <a:buChar char="-"/>
              <a:tabLst/>
              <a:defRPr/>
            </a:pPr>
            <a:r>
              <a:rPr lang="cs-CZ" sz="1200" dirty="0"/>
              <a:t>V oblasti technologií jde o mnohdy podceňovanou materii (např. software).</a:t>
            </a:r>
          </a:p>
          <a:p>
            <a:pPr marL="457200" marR="0" lvl="0" indent="-228600" algn="l" defTabSz="914400" rtl="0" eaLnBrk="1" fontAlgn="auto" latinLnBrk="0" hangingPunct="1">
              <a:lnSpc>
                <a:spcPct val="100000"/>
              </a:lnSpc>
              <a:spcBef>
                <a:spcPts val="0"/>
              </a:spcBef>
              <a:spcAft>
                <a:spcPts val="0"/>
              </a:spcAft>
              <a:buClr>
                <a:srgbClr val="000000"/>
              </a:buClr>
              <a:buSzPts val="1400"/>
              <a:buFontTx/>
              <a:buChar char="-"/>
              <a:tabLst/>
              <a:defRPr/>
            </a:pPr>
            <a:r>
              <a:rPr lang="cs-CZ" sz="1200" dirty="0"/>
              <a:t>Mimořádný význam má prevence v právu…</a:t>
            </a:r>
          </a:p>
          <a:p>
            <a:pPr marL="914400" marR="0" lvl="1" indent="-228600" algn="l" defTabSz="914400" rtl="0" eaLnBrk="1" fontAlgn="auto" latinLnBrk="0" hangingPunct="1">
              <a:lnSpc>
                <a:spcPct val="100000"/>
              </a:lnSpc>
              <a:spcBef>
                <a:spcPts val="0"/>
              </a:spcBef>
              <a:spcAft>
                <a:spcPts val="0"/>
              </a:spcAft>
              <a:buClr>
                <a:srgbClr val="000000"/>
              </a:buClr>
              <a:buSzPts val="1400"/>
              <a:buFontTx/>
              <a:buChar char="-"/>
              <a:tabLst/>
              <a:defRPr/>
            </a:pPr>
            <a:r>
              <a:rPr lang="cs-CZ" sz="1200" dirty="0"/>
              <a:t>My</a:t>
            </a:r>
            <a:r>
              <a:rPr lang="cs-CZ" sz="1200" baseline="0" dirty="0"/>
              <a:t> právníci často příliš spoléháme na slova právního předpisu, právě prevence a zejména obecné (generální) prevenční ustanovení, jež mohou být mnohdy tím základním nástrojem implikujícím odpovědnost, a to právě v těch případech, kdy se nevejdeme do slov právní normy upravující zvláštní typ odpovědnost (např. odpovědnost za vadu výrobku, odpovědnost provoz, apod.</a:t>
            </a:r>
          </a:p>
          <a:p>
            <a:pPr marL="914400" marR="0" lvl="1" indent="-228600" algn="l" defTabSz="914400" rtl="0" eaLnBrk="1" fontAlgn="auto" latinLnBrk="0" hangingPunct="1">
              <a:lnSpc>
                <a:spcPct val="100000"/>
              </a:lnSpc>
              <a:spcBef>
                <a:spcPts val="0"/>
              </a:spcBef>
              <a:spcAft>
                <a:spcPts val="0"/>
              </a:spcAft>
              <a:buClr>
                <a:srgbClr val="000000"/>
              </a:buClr>
              <a:buSzPts val="1400"/>
              <a:buFontTx/>
              <a:buChar char="-"/>
              <a:tabLst/>
              <a:defRPr/>
            </a:pPr>
            <a:endParaRPr lang="cs-CZ" sz="1200" baseline="0" dirty="0"/>
          </a:p>
          <a:p>
            <a:pPr marL="914400" marR="0" lvl="1" indent="-228600" algn="l" defTabSz="914400" rtl="0" eaLnBrk="1" fontAlgn="auto" latinLnBrk="0" hangingPunct="1">
              <a:lnSpc>
                <a:spcPct val="100000"/>
              </a:lnSpc>
              <a:spcBef>
                <a:spcPts val="0"/>
              </a:spcBef>
              <a:spcAft>
                <a:spcPts val="0"/>
              </a:spcAft>
              <a:buClr>
                <a:srgbClr val="000000"/>
              </a:buClr>
              <a:buSzPts val="1400"/>
              <a:buFontTx/>
              <a:buChar char="-"/>
              <a:tabLst/>
              <a:defRPr/>
            </a:pPr>
            <a:r>
              <a:rPr lang="cs-CZ" sz="1200" b="1" baseline="0" dirty="0"/>
              <a:t>Jak tedy je to tedy s prevencí v právu….</a:t>
            </a:r>
          </a:p>
        </p:txBody>
      </p:sp>
      <p:sp>
        <p:nvSpPr>
          <p:cNvPr id="101" name="Shape 101"/>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a:buFontTx/>
              <a:buChar char="-"/>
            </a:pPr>
            <a:r>
              <a:rPr lang="cs-CZ" sz="1200" b="1" i="0" u="none" strike="noStrike" cap="none" dirty="0">
                <a:solidFill>
                  <a:schemeClr val="dk1"/>
                </a:solidFill>
                <a:effectLst/>
                <a:latin typeface="Calibri"/>
                <a:ea typeface="Calibri"/>
                <a:cs typeface="Calibri"/>
                <a:sym typeface="Calibri"/>
              </a:rPr>
              <a:t>Zpravidla lze rozlišovat mezi právní prevencí (široký pojem) a prevencí v právu (tj. prevence v užším pojetí)</a:t>
            </a:r>
          </a:p>
          <a:p>
            <a:pPr>
              <a:buFontTx/>
              <a:buChar char="-"/>
            </a:pPr>
            <a:r>
              <a:rPr lang="cs-CZ" sz="1200" b="1" i="0" u="none" strike="noStrike" cap="none" dirty="0">
                <a:solidFill>
                  <a:schemeClr val="dk1"/>
                </a:solidFill>
                <a:effectLst/>
                <a:latin typeface="Calibri"/>
                <a:ea typeface="Calibri"/>
                <a:cs typeface="Calibri"/>
                <a:sym typeface="Calibri"/>
              </a:rPr>
              <a:t>Právní prevenci můžeme charakterizovat jako určitý komplexní proces</a:t>
            </a:r>
            <a:r>
              <a:rPr lang="cs-CZ" sz="1200" b="0" i="0" u="none" strike="noStrike" cap="none" dirty="0">
                <a:solidFill>
                  <a:schemeClr val="dk1"/>
                </a:solidFill>
                <a:effectLst/>
                <a:latin typeface="Calibri"/>
                <a:ea typeface="Calibri"/>
                <a:cs typeface="Calibri"/>
                <a:sym typeface="Calibri"/>
              </a:rPr>
              <a:t>, na jehož základě dochází k předcházení negativních následků vyplývajících z našeho právního jednání. </a:t>
            </a:r>
            <a:r>
              <a:rPr lang="cs-CZ" sz="1200" b="0" i="0" u="none" strike="noStrike" cap="none" baseline="0" dirty="0">
                <a:solidFill>
                  <a:schemeClr val="dk1"/>
                </a:solidFill>
                <a:effectLst/>
                <a:latin typeface="Calibri"/>
                <a:ea typeface="Calibri"/>
                <a:cs typeface="Calibri"/>
                <a:sym typeface="Calibri"/>
              </a:rPr>
              <a:t> </a:t>
            </a:r>
          </a:p>
          <a:p>
            <a:pPr lvl="1">
              <a:buFontTx/>
              <a:buChar char="-"/>
            </a:pPr>
            <a:r>
              <a:rPr lang="cs-CZ" sz="1200" b="0" i="0" u="none" strike="noStrike" cap="none" dirty="0">
                <a:solidFill>
                  <a:schemeClr val="dk1"/>
                </a:solidFill>
                <a:effectLst/>
                <a:latin typeface="Calibri"/>
                <a:ea typeface="Calibri"/>
                <a:cs typeface="Calibri"/>
                <a:sym typeface="Calibri"/>
              </a:rPr>
              <a:t>Preventivně se můžeme chovat ve všech časových úsecích našeho právního jednání. Ještě před zamýšleným právním jednáním lze za prevenci považovat seznámení se se zákonem, abychom zjistili, zda je vůbec námi zvolené jednání právem dovolené a jaké podmínky je nutno splnit … Právní prevence může spočívat i v zastoupení advokátem…. byť ne vždy s úplnou jistotou.</a:t>
            </a:r>
          </a:p>
          <a:p>
            <a:pPr>
              <a:buFontTx/>
              <a:buChar char="-"/>
            </a:pPr>
            <a:r>
              <a:rPr lang="cs-CZ" sz="1200" b="1" i="0" u="none" strike="noStrike" cap="none" dirty="0">
                <a:solidFill>
                  <a:schemeClr val="dk1"/>
                </a:solidFill>
                <a:effectLst/>
                <a:latin typeface="Calibri"/>
                <a:ea typeface="Calibri"/>
                <a:cs typeface="Calibri"/>
                <a:sym typeface="Calibri"/>
              </a:rPr>
              <a:t>Prevence v právu je nejčastěji spojována s veřejným právem, konkrétně s trestním a správním, které považují za její projev možné hrozící sankce</a:t>
            </a:r>
            <a:r>
              <a:rPr lang="cs-CZ" sz="1200" b="0" i="0" u="none" strike="noStrike" cap="none" dirty="0">
                <a:solidFill>
                  <a:schemeClr val="dk1"/>
                </a:solidFill>
                <a:effectLst/>
                <a:latin typeface="Calibri"/>
                <a:ea typeface="Calibri"/>
                <a:cs typeface="Calibri"/>
                <a:sym typeface="Calibri"/>
              </a:rPr>
              <a:t>. Zde se nabízí otázka efektivity hrozby sankcí a odstrašujícího účinku, a tedy včetně funkčnosti prevence jako takové.</a:t>
            </a:r>
          </a:p>
          <a:p>
            <a:r>
              <a:rPr lang="cs-CZ" sz="1200" b="0" i="0" u="none" strike="noStrike" cap="none" dirty="0">
                <a:solidFill>
                  <a:schemeClr val="dk1"/>
                </a:solidFill>
                <a:effectLst/>
                <a:latin typeface="Calibri"/>
                <a:ea typeface="Calibri"/>
                <a:cs typeface="Calibri"/>
                <a:sym typeface="Calibri"/>
              </a:rPr>
              <a:t>- 		Naopak sankce v soukromém právu, zvláště pak v závazkovém, zpravidla nejsou považovány za projev prevence, byť mohou mnohdy představovat mnohem větší trest. Podíváme-li se na problematiku blíže, zjistíme, že důsledky soukromoprávního negativního chování jako např. náhrada škody nebo neplatnost právního jednání, jsou v rámci jejich preventivní funkce podceňovány a mnohdy úplně přehlíženy. Z toho vyplývá, že efektivitu prevence v jednotlivých odvětvích práva lze porovnávat pouze v rámci používaných nástrojů k jejímu dosažení,</a:t>
            </a:r>
            <a:r>
              <a:rPr lang="cs-CZ" sz="1200" b="0" i="0" u="none" strike="noStrike" cap="none" baseline="0" dirty="0">
                <a:solidFill>
                  <a:schemeClr val="dk1"/>
                </a:solidFill>
                <a:effectLst/>
                <a:latin typeface="Calibri"/>
                <a:ea typeface="Calibri"/>
                <a:cs typeface="Calibri"/>
                <a:sym typeface="Calibri"/>
              </a:rPr>
              <a:t> a to v návaznosti na konkrétní druhy, funkce, případně atributy prevence.</a:t>
            </a:r>
            <a:endParaRPr lang="cs-CZ" sz="1200" b="0" i="0" u="none" strike="noStrike" cap="none" dirty="0">
              <a:solidFill>
                <a:schemeClr val="dk1"/>
              </a:solidFill>
              <a:effectLst/>
              <a:latin typeface="Calibri"/>
              <a:ea typeface="Calibri"/>
              <a:cs typeface="Calibri"/>
              <a:sym typeface="Calibri"/>
            </a:endParaRPr>
          </a:p>
          <a:p>
            <a:pPr marL="0" lvl="0" indent="0" rtl="0">
              <a:spcBef>
                <a:spcPts val="0"/>
              </a:spcBef>
              <a:spcAft>
                <a:spcPts val="0"/>
              </a:spcAft>
              <a:buNone/>
            </a:pPr>
            <a:endParaRPr dirty="0"/>
          </a:p>
        </p:txBody>
      </p:sp>
      <p:sp>
        <p:nvSpPr>
          <p:cNvPr id="101" name="Shape 101"/>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8717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r>
              <a:rPr lang="cs-CZ" sz="1200" b="0" i="0" u="none" strike="noStrike" cap="none" dirty="0">
                <a:solidFill>
                  <a:schemeClr val="dk1"/>
                </a:solidFill>
                <a:effectLst/>
                <a:latin typeface="Calibri"/>
                <a:ea typeface="Calibri"/>
                <a:cs typeface="Calibri"/>
                <a:sym typeface="Calibri"/>
              </a:rPr>
              <a:t>- Z hlediska funkce prevence můžeme obecně, tedy v rámci celého právního řádu rozlišovat:   </a:t>
            </a:r>
          </a:p>
          <a:p>
            <a:pPr>
              <a:buFontTx/>
              <a:buChar char="-"/>
            </a:pPr>
            <a:r>
              <a:rPr lang="cs-CZ" sz="1200" b="1" i="0" u="none" strike="noStrike" cap="none" dirty="0">
                <a:solidFill>
                  <a:schemeClr val="dk1"/>
                </a:solidFill>
                <a:effectLst/>
                <a:latin typeface="Calibri"/>
                <a:ea typeface="Calibri"/>
                <a:cs typeface="Calibri"/>
                <a:sym typeface="Calibri"/>
              </a:rPr>
              <a:t>ex ante a ex post</a:t>
            </a:r>
          </a:p>
          <a:p>
            <a:pPr lvl="1">
              <a:buFontTx/>
              <a:buChar char="-"/>
            </a:pPr>
            <a:r>
              <a:rPr lang="cs-CZ" sz="1200" b="1" i="0" u="none" strike="noStrike" cap="none" dirty="0">
                <a:solidFill>
                  <a:schemeClr val="dk1"/>
                </a:solidFill>
                <a:effectLst/>
                <a:latin typeface="Calibri"/>
                <a:ea typeface="Calibri"/>
                <a:cs typeface="Calibri"/>
                <a:sym typeface="Calibri"/>
              </a:rPr>
              <a:t>Dle hlediska časového, tedy zda právní norma působí preventivně a zamezuje vzniku negativního jednání nebo se prevence projeví až po vzniku takového jednání </a:t>
            </a:r>
            <a:r>
              <a:rPr lang="cs-CZ" sz="1200" b="0" i="0" u="none" strike="noStrike" cap="none" dirty="0">
                <a:solidFill>
                  <a:schemeClr val="dk1"/>
                </a:solidFill>
                <a:effectLst/>
                <a:latin typeface="Calibri"/>
                <a:ea typeface="Calibri"/>
                <a:cs typeface="Calibri"/>
                <a:sym typeface="Calibri"/>
              </a:rPr>
              <a:t>(prevence ex post již operuje s konkrétním negativním jednáním, které se odehrálo v minulosti a je zapotřebí jej kompenzovat, např. náhradou škody a zamezit jeho opakování.. </a:t>
            </a:r>
          </a:p>
          <a:p>
            <a:pPr>
              <a:buFontTx/>
              <a:buChar char="-"/>
            </a:pPr>
            <a:r>
              <a:rPr lang="cs-CZ" sz="1200" b="1" i="0" u="none" strike="noStrike" cap="none" dirty="0">
                <a:solidFill>
                  <a:schemeClr val="dk1"/>
                </a:solidFill>
                <a:effectLst/>
                <a:latin typeface="Calibri"/>
                <a:ea typeface="Calibri"/>
                <a:cs typeface="Calibri"/>
                <a:sym typeface="Calibri"/>
              </a:rPr>
              <a:t>pozitivní a negativní</a:t>
            </a:r>
          </a:p>
          <a:p>
            <a:pPr lvl="1">
              <a:buFontTx/>
              <a:buChar char="-"/>
            </a:pPr>
            <a:r>
              <a:rPr lang="cs-CZ" sz="1200" b="0" i="0" u="none" strike="noStrike" cap="none" dirty="0">
                <a:solidFill>
                  <a:schemeClr val="dk1"/>
                </a:solidFill>
                <a:effectLst/>
                <a:latin typeface="Calibri"/>
                <a:ea typeface="Calibri"/>
                <a:cs typeface="Calibri"/>
                <a:sym typeface="Calibri"/>
              </a:rPr>
              <a:t>S tím, že kořeny pozitivní prevence můžeme hledat v morálce, etice ale třeba i v křesťanství, speciálně v desateru. Negativní prevence je o hrozbě sankcí; </a:t>
            </a:r>
          </a:p>
          <a:p>
            <a:pPr>
              <a:buFontTx/>
              <a:buChar char="-"/>
            </a:pPr>
            <a:r>
              <a:rPr lang="cs-CZ" sz="1200" b="1" i="0" u="none" strike="noStrike" cap="none" dirty="0">
                <a:solidFill>
                  <a:schemeClr val="dk1"/>
                </a:solidFill>
                <a:effectLst/>
                <a:latin typeface="Calibri"/>
                <a:ea typeface="Calibri"/>
                <a:cs typeface="Calibri"/>
                <a:sym typeface="Calibri"/>
              </a:rPr>
              <a:t>primární, sekundární</a:t>
            </a:r>
          </a:p>
          <a:p>
            <a:pPr lvl="1">
              <a:buFontTx/>
              <a:buChar char="-"/>
            </a:pPr>
            <a:r>
              <a:rPr lang="cs-CZ" sz="1200" b="0" i="0" u="none" strike="noStrike" cap="none" dirty="0">
                <a:solidFill>
                  <a:schemeClr val="dk1"/>
                </a:solidFill>
                <a:effectLst/>
                <a:latin typeface="Calibri"/>
                <a:ea typeface="Calibri"/>
                <a:cs typeface="Calibri"/>
                <a:sym typeface="Calibri"/>
              </a:rPr>
              <a:t>Zde PP není jen o právních normách ale primárně o výchově, vzorech, morálce apod. Naopak sekundární prevence je o řešení následku jednání zachyceného právě a jen v právních normách; </a:t>
            </a:r>
          </a:p>
          <a:p>
            <a:pPr>
              <a:buFontTx/>
              <a:buChar char="-"/>
            </a:pPr>
            <a:r>
              <a:rPr lang="cs-CZ" sz="1200" b="1" i="0" u="none" strike="noStrike" cap="none" dirty="0">
                <a:solidFill>
                  <a:schemeClr val="dk1"/>
                </a:solidFill>
                <a:effectLst/>
                <a:latin typeface="Calibri"/>
                <a:ea typeface="Calibri"/>
                <a:cs typeface="Calibri"/>
                <a:sym typeface="Calibri"/>
              </a:rPr>
              <a:t>generální a speciální </a:t>
            </a:r>
          </a:p>
          <a:p>
            <a:pPr lvl="1">
              <a:buFontTx/>
              <a:buChar char="-"/>
            </a:pPr>
            <a:r>
              <a:rPr lang="cs-CZ" sz="1200" b="0" i="0" u="none" strike="noStrike" cap="none" dirty="0">
                <a:solidFill>
                  <a:schemeClr val="dk1"/>
                </a:solidFill>
                <a:effectLst/>
                <a:latin typeface="Calibri"/>
                <a:ea typeface="Calibri"/>
                <a:cs typeface="Calibri"/>
                <a:sym typeface="Calibri"/>
              </a:rPr>
              <a:t>generální prevence má působit na celou společnost, kdežto speciální prevence působí pouze na jeden konkrétní subjekt</a:t>
            </a:r>
          </a:p>
          <a:p>
            <a:pPr>
              <a:buFontTx/>
              <a:buChar char="-"/>
            </a:pPr>
            <a:r>
              <a:rPr lang="cs-CZ" sz="1200" b="1" i="0" u="none" strike="noStrike" cap="none" dirty="0">
                <a:solidFill>
                  <a:schemeClr val="dk1"/>
                </a:solidFill>
                <a:effectLst/>
                <a:latin typeface="Calibri"/>
                <a:ea typeface="Calibri"/>
                <a:cs typeface="Calibri"/>
                <a:sym typeface="Calibri"/>
              </a:rPr>
              <a:t>a soudní prevencí </a:t>
            </a:r>
          </a:p>
          <a:p>
            <a:pPr lvl="1">
              <a:buFontTx/>
              <a:buChar char="-"/>
            </a:pPr>
            <a:r>
              <a:rPr lang="cs-CZ" sz="1200" b="0" i="0" u="none" strike="noStrike" cap="none" dirty="0">
                <a:solidFill>
                  <a:schemeClr val="dk1"/>
                </a:solidFill>
                <a:effectLst/>
                <a:latin typeface="Calibri"/>
                <a:ea typeface="Calibri"/>
                <a:cs typeface="Calibri"/>
                <a:sym typeface="Calibri"/>
              </a:rPr>
              <a:t>preventivní funkci mohu plnit i soudy, a to v rámci své rozhodovací činnosti. Za preventivní působení občanskoprávních soudů bychom mohli označit vydávání předběžných opatření a zajišťování důkazů.</a:t>
            </a:r>
          </a:p>
          <a:p>
            <a:pPr lvl="1">
              <a:buFontTx/>
              <a:buChar char="-"/>
            </a:pPr>
            <a:endParaRPr lang="cs-CZ" sz="1200" b="1" i="0" u="none" strike="noStrike" cap="none" dirty="0">
              <a:solidFill>
                <a:schemeClr val="dk1"/>
              </a:solidFill>
              <a:effectLst/>
              <a:latin typeface="Calibri"/>
              <a:ea typeface="Calibri"/>
              <a:cs typeface="Calibri"/>
              <a:sym typeface="Calibri"/>
            </a:endParaRPr>
          </a:p>
          <a:p>
            <a:pPr lvl="1">
              <a:buFontTx/>
              <a:buChar char="-"/>
            </a:pPr>
            <a:r>
              <a:rPr lang="cs-CZ" sz="1200" b="1" i="0" u="none" strike="noStrike" cap="none" dirty="0">
                <a:solidFill>
                  <a:schemeClr val="dk1"/>
                </a:solidFill>
                <a:effectLst/>
                <a:latin typeface="Calibri"/>
                <a:ea typeface="Calibri"/>
                <a:cs typeface="Calibri"/>
                <a:sym typeface="Calibri"/>
              </a:rPr>
              <a:t>V další výkladu se budeme zabývat především generální prevencí jako svého druhu maximou známou již z dob  římského práva…</a:t>
            </a:r>
          </a:p>
          <a:p>
            <a:pPr marL="0" lvl="0" indent="0" rtl="0">
              <a:spcBef>
                <a:spcPts val="0"/>
              </a:spcBef>
              <a:spcAft>
                <a:spcPts val="0"/>
              </a:spcAft>
              <a:buNone/>
            </a:pPr>
            <a:endParaRPr dirty="0"/>
          </a:p>
        </p:txBody>
      </p:sp>
      <p:sp>
        <p:nvSpPr>
          <p:cNvPr id="101" name="Shape 101"/>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3921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r>
              <a:rPr lang="cs-CZ" sz="1200" b="0" i="0" u="none" strike="noStrike" cap="none" dirty="0">
                <a:solidFill>
                  <a:schemeClr val="dk1"/>
                </a:solidFill>
                <a:effectLst/>
                <a:latin typeface="Calibri"/>
                <a:ea typeface="Calibri"/>
                <a:cs typeface="Calibri"/>
                <a:sym typeface="Calibri"/>
              </a:rPr>
              <a:t>- v systému zásad je považována za základní, a to především z hlediska předcházení porušování práv a škod. </a:t>
            </a:r>
          </a:p>
          <a:p>
            <a:pPr>
              <a:buFontTx/>
              <a:buChar char="-"/>
            </a:pPr>
            <a:r>
              <a:rPr lang="cs-CZ" sz="1200" b="1" i="0" u="none" strike="noStrike" cap="none" dirty="0">
                <a:solidFill>
                  <a:schemeClr val="dk1"/>
                </a:solidFill>
                <a:effectLst/>
                <a:latin typeface="Calibri"/>
                <a:ea typeface="Calibri"/>
                <a:cs typeface="Calibri"/>
                <a:sym typeface="Calibri"/>
              </a:rPr>
              <a:t>zásada prevence spočívá v povinnosti každého chovat se tak, aby neohrozil či neporušil práva druhých a v případě, kdy k porušení už došlo, měl škůdce povinnost újmu nahradit. </a:t>
            </a:r>
          </a:p>
          <a:p>
            <a:pPr>
              <a:buFontTx/>
              <a:buChar char="-"/>
            </a:pPr>
            <a:r>
              <a:rPr lang="cs-CZ" sz="1200" b="0" i="0" u="none" strike="noStrike" cap="none" dirty="0">
                <a:solidFill>
                  <a:schemeClr val="dk1"/>
                </a:solidFill>
                <a:effectLst/>
                <a:latin typeface="Calibri"/>
                <a:ea typeface="Calibri"/>
                <a:cs typeface="Calibri"/>
                <a:sym typeface="Calibri"/>
              </a:rPr>
              <a:t>navazující  zásada</a:t>
            </a:r>
            <a:r>
              <a:rPr lang="cs-CZ" sz="1200" b="0" i="0" u="none" strike="noStrike" cap="none" baseline="0" dirty="0">
                <a:solidFill>
                  <a:schemeClr val="dk1"/>
                </a:solidFill>
                <a:effectLst/>
                <a:latin typeface="Calibri"/>
                <a:ea typeface="Calibri"/>
                <a:cs typeface="Calibri"/>
                <a:sym typeface="Calibri"/>
              </a:rPr>
              <a:t> ke </a:t>
            </a:r>
            <a:r>
              <a:rPr lang="cs-CZ" sz="1200" b="0" i="0" u="none" strike="noStrike" cap="none" dirty="0">
                <a:solidFill>
                  <a:schemeClr val="dk1"/>
                </a:solidFill>
                <a:effectLst/>
                <a:latin typeface="Calibri"/>
                <a:ea typeface="Calibri"/>
                <a:cs typeface="Calibri"/>
                <a:sym typeface="Calibri"/>
              </a:rPr>
              <a:t>zásada </a:t>
            </a:r>
            <a:r>
              <a:rPr lang="cs-CZ" sz="1200" b="0" i="0" u="none" strike="noStrike" cap="none" dirty="0" err="1">
                <a:solidFill>
                  <a:schemeClr val="dk1"/>
                </a:solidFill>
                <a:effectLst/>
                <a:latin typeface="Calibri"/>
                <a:ea typeface="Calibri"/>
                <a:cs typeface="Calibri"/>
                <a:sym typeface="Calibri"/>
              </a:rPr>
              <a:t>neminem</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laedere</a:t>
            </a:r>
            <a:endParaRPr lang="cs-CZ" sz="1200" b="0" i="0" u="none" strike="noStrike" cap="none" dirty="0">
              <a:solidFill>
                <a:schemeClr val="dk1"/>
              </a:solidFill>
              <a:effectLst/>
              <a:latin typeface="Calibri"/>
              <a:ea typeface="Calibri"/>
              <a:cs typeface="Calibri"/>
              <a:sym typeface="Calibri"/>
            </a:endParaRPr>
          </a:p>
          <a:p>
            <a:r>
              <a:rPr lang="cs-CZ" sz="1200" b="0" i="0" u="none" strike="noStrike" cap="none" dirty="0">
                <a:solidFill>
                  <a:schemeClr val="dk1"/>
                </a:solidFill>
                <a:effectLst/>
                <a:latin typeface="Calibri"/>
                <a:ea typeface="Calibri"/>
                <a:cs typeface="Calibri"/>
                <a:sym typeface="Calibri"/>
              </a:rPr>
              <a:t>    - Tato zásada má své kořeny už v římském právu, kdy ji formuloval významný římský právník </a:t>
            </a:r>
            <a:r>
              <a:rPr lang="cs-CZ" sz="1200" b="0" i="0" u="none" strike="noStrike" cap="none" dirty="0" err="1">
                <a:solidFill>
                  <a:schemeClr val="dk1"/>
                </a:solidFill>
                <a:effectLst/>
                <a:latin typeface="Calibri"/>
                <a:ea typeface="Calibri"/>
                <a:cs typeface="Calibri"/>
                <a:sym typeface="Calibri"/>
              </a:rPr>
              <a:t>Quintilianus</a:t>
            </a:r>
            <a:r>
              <a:rPr lang="cs-CZ" sz="1200" b="0" i="0" u="none" strike="noStrike" cap="none" dirty="0">
                <a:solidFill>
                  <a:schemeClr val="dk1"/>
                </a:solidFill>
                <a:effectLst/>
                <a:latin typeface="Calibri"/>
                <a:ea typeface="Calibri"/>
                <a:cs typeface="Calibri"/>
                <a:sym typeface="Calibri"/>
              </a:rPr>
              <a:t>: ,, </a:t>
            </a:r>
            <a:r>
              <a:rPr lang="cs-CZ" sz="1200" b="0" i="0" u="none" strike="noStrike" cap="none" dirty="0" err="1">
                <a:solidFill>
                  <a:schemeClr val="dk1"/>
                </a:solidFill>
                <a:effectLst/>
                <a:latin typeface="Calibri"/>
                <a:ea typeface="Calibri"/>
                <a:cs typeface="Calibri"/>
                <a:sym typeface="Calibri"/>
              </a:rPr>
              <a:t>Honeste</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vivere</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neminem</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laedere</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suum</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cuique</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tribuere</a:t>
            </a:r>
            <a:r>
              <a:rPr lang="cs-CZ" sz="1200" b="0" i="0" u="none" strike="noStrike" cap="none" dirty="0">
                <a:solidFill>
                  <a:schemeClr val="dk1"/>
                </a:solidFill>
                <a:effectLst/>
                <a:latin typeface="Calibri"/>
                <a:ea typeface="Calibri"/>
                <a:cs typeface="Calibri"/>
                <a:sym typeface="Calibri"/>
              </a:rPr>
              <a:t>. - poctivě žít, nikomu neškodit, každému dávat, co mu patří.) </a:t>
            </a:r>
          </a:p>
          <a:p>
            <a:r>
              <a:rPr lang="cs-CZ" sz="1200" b="0" i="0" u="none" strike="noStrike" cap="none" dirty="0">
                <a:solidFill>
                  <a:schemeClr val="dk1"/>
                </a:solidFill>
                <a:effectLst/>
                <a:latin typeface="Calibri"/>
                <a:ea typeface="Calibri"/>
                <a:cs typeface="Calibri"/>
                <a:sym typeface="Calibri"/>
              </a:rPr>
              <a:t>    - I když se na první pohled může zdát zcela totožná se zásadou prevence, není tomu tak. Povinnost vyjádřená zásadou </a:t>
            </a:r>
            <a:r>
              <a:rPr lang="cs-CZ" sz="1200" b="0" i="0" u="none" strike="noStrike" cap="none" dirty="0" err="1">
                <a:solidFill>
                  <a:schemeClr val="dk1"/>
                </a:solidFill>
                <a:effectLst/>
                <a:latin typeface="Calibri"/>
                <a:ea typeface="Calibri"/>
                <a:cs typeface="Calibri"/>
                <a:sym typeface="Calibri"/>
              </a:rPr>
              <a:t>neminem</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laedere</a:t>
            </a:r>
            <a:r>
              <a:rPr lang="cs-CZ" sz="1200" b="0" i="0" u="none" strike="noStrike" cap="none" dirty="0">
                <a:solidFill>
                  <a:schemeClr val="dk1"/>
                </a:solidFill>
                <a:effectLst/>
                <a:latin typeface="Calibri"/>
                <a:ea typeface="Calibri"/>
                <a:cs typeface="Calibri"/>
                <a:sym typeface="Calibri"/>
              </a:rPr>
              <a:t>, nikomu neškodit, totiž zavazuje osoby bránit pouze škodám, které by samy mohly způsobit a ne škodám, které by vznikly přičiněním někoho jiného. Zásada prevence je tak výrazně širší.</a:t>
            </a:r>
          </a:p>
          <a:p>
            <a:endParaRPr lang="cs-CZ" sz="1200" b="0" i="0" u="none" strike="noStrike" cap="none" dirty="0">
              <a:solidFill>
                <a:schemeClr val="dk1"/>
              </a:solidFill>
              <a:effectLst/>
              <a:latin typeface="Calibri"/>
              <a:ea typeface="Calibri"/>
              <a:cs typeface="Calibri"/>
              <a:sym typeface="Calibri"/>
            </a:endParaRPr>
          </a:p>
          <a:p>
            <a:r>
              <a:rPr lang="cs-CZ" sz="1200" b="0" i="0" u="none" strike="noStrike" cap="none" dirty="0">
                <a:solidFill>
                  <a:schemeClr val="dk1"/>
                </a:solidFill>
                <a:effectLst/>
                <a:latin typeface="Calibri"/>
                <a:ea typeface="Calibri"/>
                <a:cs typeface="Calibri"/>
                <a:sym typeface="Calibri"/>
              </a:rPr>
              <a:t>Jak jsem již naznačil, tak zásada prevence má hluboké kořeny v minulosti…</a:t>
            </a:r>
          </a:p>
          <a:p>
            <a:pPr marL="0" lvl="0" indent="0" rtl="0">
              <a:spcBef>
                <a:spcPts val="0"/>
              </a:spcBef>
              <a:spcAft>
                <a:spcPts val="0"/>
              </a:spcAft>
              <a:buNone/>
            </a:pPr>
            <a:endParaRPr dirty="0"/>
          </a:p>
        </p:txBody>
      </p:sp>
      <p:sp>
        <p:nvSpPr>
          <p:cNvPr id="101" name="Shape 101"/>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26274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r>
              <a:rPr lang="cs-CZ" sz="1200" b="0" i="0" u="none" strike="noStrike" cap="none" dirty="0">
                <a:solidFill>
                  <a:schemeClr val="dk1"/>
                </a:solidFill>
                <a:effectLst/>
                <a:latin typeface="Calibri"/>
                <a:ea typeface="Calibri"/>
                <a:cs typeface="Calibri"/>
                <a:sym typeface="Calibri"/>
              </a:rPr>
              <a:t>Historický vývoj prevence </a:t>
            </a:r>
          </a:p>
          <a:p>
            <a:r>
              <a:rPr lang="cs-CZ" sz="1200" b="0" i="0" u="none" strike="noStrike" cap="none" dirty="0">
                <a:solidFill>
                  <a:schemeClr val="dk1"/>
                </a:solidFill>
                <a:effectLst/>
                <a:latin typeface="Calibri"/>
                <a:ea typeface="Calibri"/>
                <a:cs typeface="Calibri"/>
                <a:sym typeface="Calibri"/>
              </a:rPr>
              <a:t>- původ v římském právu (v nejstarší kodifikaci římského práva v Zákoně dvanácti desek)</a:t>
            </a:r>
          </a:p>
          <a:p>
            <a:r>
              <a:rPr lang="cs-CZ" sz="1200" b="1" i="0" u="none" strike="noStrike" cap="none" dirty="0">
                <a:solidFill>
                  <a:schemeClr val="dk1"/>
                </a:solidFill>
                <a:effectLst/>
                <a:latin typeface="Calibri"/>
                <a:ea typeface="Calibri"/>
                <a:cs typeface="Calibri"/>
                <a:sym typeface="Calibri"/>
              </a:rPr>
              <a:t>- ve středověku platilo spíše zvykové právo, kodifikace se dočkalo až počátkem 16. století </a:t>
            </a:r>
          </a:p>
          <a:p>
            <a:r>
              <a:rPr lang="cs-CZ" sz="1200" b="0" i="0" u="none" strike="noStrike" cap="none" dirty="0">
                <a:solidFill>
                  <a:schemeClr val="dk1"/>
                </a:solidFill>
                <a:effectLst/>
                <a:latin typeface="Calibri"/>
                <a:ea typeface="Calibri"/>
                <a:cs typeface="Calibri"/>
                <a:sym typeface="Calibri"/>
              </a:rPr>
              <a:t>    -  První kodifikaci zemského práva představovalo Vladislavské zřízení zemské, které vzniklo roku 1500 za vlády Vladislava II. Jagellonského a představovalo vítězství šlechty nad panovníkem, neboť výrazně omezilo královskou moc.  </a:t>
            </a:r>
          </a:p>
          <a:p>
            <a:r>
              <a:rPr lang="cs-CZ" sz="1200" b="0" i="0" u="none" strike="noStrike" cap="none" dirty="0">
                <a:solidFill>
                  <a:schemeClr val="dk1"/>
                </a:solidFill>
                <a:effectLst/>
                <a:latin typeface="Calibri"/>
                <a:ea typeface="Calibri"/>
                <a:cs typeface="Calibri"/>
                <a:sym typeface="Calibri"/>
              </a:rPr>
              <a:t>- v novověku české právo ovlivnil nejvíce  Obecný zákoník občanský (dále jen ABGB), který na našem území platil od roku 1811 až do r. 1950. I když se jednalo o velmi pokrokový kodex, který dodnes s novelami platí v Rakousku nebo Lichtenštejnsku, prevenci jako takovou v sobě neobsahoval, chápejme pozitivní. Proto se zaměříme na vlastnictví a jeho omezení a na prevenci negativní a ex post – odpovědnost za škodu a její náhrada. </a:t>
            </a:r>
          </a:p>
          <a:p>
            <a:r>
              <a:rPr lang="cs-CZ" sz="1200" b="0" i="0" u="none" strike="noStrike" cap="none" dirty="0">
                <a:solidFill>
                  <a:schemeClr val="dk1"/>
                </a:solidFill>
                <a:effectLst/>
                <a:latin typeface="Calibri"/>
                <a:ea typeface="Calibri"/>
                <a:cs typeface="Calibri"/>
                <a:sym typeface="Calibri"/>
              </a:rPr>
              <a:t>- upravoval nějak vlastnické právo, nicméně tak, že  v ustanovení § 354  stanovil, že vlastník mohl se svou věcí nakládat podle své vůle, aniž by bral ohledy na jiné. Z tohoto ustanovení bychom mohli dovozovat, že vlastnictví nemělo žádné omezení, ale v § 364 bylo vlastnictví omezeno cizími věcnými právy a také legálními služebnostmi, které omezovaly vlastníka přímo ze zákona a ve prospěch obecného blaha. Obecný zákoník občanský platil na našem území téměř 150 let a v některých zemích platí dodnes. Často bývá hodnocen jako pozoruhodné a myšlenkově konzistentní dílo spočívající na koherentním filozofickém základu.</a:t>
            </a:r>
          </a:p>
          <a:p>
            <a:r>
              <a:rPr lang="cs-CZ" sz="1200" b="0" i="0" u="none" strike="noStrike" cap="none" dirty="0">
                <a:solidFill>
                  <a:schemeClr val="dk1"/>
                </a:solidFill>
                <a:effectLst/>
                <a:latin typeface="Calibri"/>
                <a:ea typeface="Calibri"/>
                <a:cs typeface="Calibri"/>
                <a:sym typeface="Calibri"/>
              </a:rPr>
              <a:t>- Vládní návrh občanského zákoníku z roku 1937 prevenci rovněž neobsahoval</a:t>
            </a:r>
          </a:p>
          <a:p>
            <a:r>
              <a:rPr lang="cs-CZ" sz="1200" b="0" i="0" u="none" strike="noStrike" cap="none" dirty="0">
                <a:solidFill>
                  <a:schemeClr val="dk1"/>
                </a:solidFill>
                <a:effectLst/>
                <a:latin typeface="Calibri"/>
                <a:ea typeface="Calibri"/>
                <a:cs typeface="Calibri"/>
                <a:sym typeface="Calibri"/>
              </a:rPr>
              <a:t>- Střední zákoník občanský 141/1950 Sb. </a:t>
            </a:r>
          </a:p>
          <a:p>
            <a:r>
              <a:rPr lang="cs-CZ" sz="1200" b="0" i="0" u="none" strike="noStrike" cap="none" dirty="0">
                <a:solidFill>
                  <a:schemeClr val="dk1"/>
                </a:solidFill>
                <a:effectLst/>
                <a:latin typeface="Calibri"/>
                <a:ea typeface="Calibri"/>
                <a:cs typeface="Calibri"/>
                <a:sym typeface="Calibri"/>
              </a:rPr>
              <a:t>	- Vlastnictví rozčleňoval na socialistické, osobní a soukromé. Nejdůležitějším bylo socialistické vlastnictví, protože zaručovalo nedotknutelný zdroj bohatství a síly republiky a blahobytu pracujícího lidu</a:t>
            </a:r>
          </a:p>
          <a:p>
            <a:r>
              <a:rPr lang="cs-CZ" sz="1200" b="0" i="0" u="none" strike="noStrike" cap="none" dirty="0">
                <a:solidFill>
                  <a:schemeClr val="dk1"/>
                </a:solidFill>
                <a:effectLst/>
                <a:latin typeface="Calibri"/>
                <a:ea typeface="Calibri"/>
                <a:cs typeface="Calibri"/>
                <a:sym typeface="Calibri"/>
              </a:rPr>
              <a:t>	- Paradoxní a zcela od koncepce chápání prevence v této práci je, že veškerá ustanovení o vlastnictví ve středním zákoníku občanském působila preventivně. Ustanovení měla předcházet možnému vzniku osobního nebo soukromého vlastnictví, které by bylo zcela proti zásadám socialismu, ba naopak by bylo projevem nenáviděného kapitalismu. </a:t>
            </a:r>
          </a:p>
          <a:p>
            <a:r>
              <a:rPr lang="cs-CZ" sz="1200" b="0" i="0" u="none" strike="noStrike" cap="none" dirty="0">
                <a:solidFill>
                  <a:schemeClr val="dk1"/>
                </a:solidFill>
                <a:effectLst/>
                <a:latin typeface="Calibri"/>
                <a:ea typeface="Calibri"/>
                <a:cs typeface="Calibri"/>
                <a:sym typeface="Calibri"/>
              </a:rPr>
              <a:t>	- V dispozici s majetkem byl vlastník omezen:</a:t>
            </a:r>
          </a:p>
          <a:p>
            <a:r>
              <a:rPr lang="cs-CZ" sz="1200" b="0" i="0" u="none" strike="noStrike" cap="none" dirty="0">
                <a:solidFill>
                  <a:schemeClr val="dk1"/>
                </a:solidFill>
                <a:effectLst/>
                <a:latin typeface="Calibri"/>
                <a:ea typeface="Calibri"/>
                <a:cs typeface="Calibri"/>
                <a:sym typeface="Calibri"/>
              </a:rPr>
              <a:t>		- § 338 První preventivní působení lze spatřovat v § 338, který apeloval na adresáty, aby se chovali v souladu se zásadami slušnosti. </a:t>
            </a:r>
          </a:p>
          <a:p>
            <a:r>
              <a:rPr lang="cs-CZ" sz="1200" b="0" i="0" u="none" strike="noStrike" cap="none" dirty="0">
                <a:solidFill>
                  <a:schemeClr val="dk1"/>
                </a:solidFill>
                <a:effectLst/>
                <a:latin typeface="Calibri"/>
                <a:ea typeface="Calibri"/>
                <a:cs typeface="Calibri"/>
                <a:sym typeface="Calibri"/>
              </a:rPr>
              <a:t>		- Taktéž může působit preventivně stejně jako v návrhu o. z. škoda způsobená náhodou, upravená v § 341, která vybízí subjekty k předcházení nahodilým škodám. </a:t>
            </a:r>
          </a:p>
          <a:p>
            <a:r>
              <a:rPr lang="cs-CZ" sz="1200" b="0" i="0" u="none" strike="noStrike" cap="none" dirty="0">
                <a:solidFill>
                  <a:schemeClr val="dk1"/>
                </a:solidFill>
                <a:effectLst/>
                <a:latin typeface="Calibri"/>
                <a:ea typeface="Calibri"/>
                <a:cs typeface="Calibri"/>
                <a:sym typeface="Calibri"/>
              </a:rPr>
              <a:t>		- § 351 odst. 1 středního zákoníku občanského: ,,(1) Při provozu zvláště nebezpečném odpovídá provozovatel za škodu vyvolanou takovým působením zdroje zvýšeného nebezpečí, kterým se navenek projevuje nebezpečnost provozu, ledaže byla způsobena neodvratitelnou náhodou, nemající původ v provozu, nebo vlastním jednáním poškozeného anebo neodvratitelným jednáním osoby třetí.“ </a:t>
            </a:r>
          </a:p>
          <a:p>
            <a:r>
              <a:rPr lang="cs-CZ" sz="1200" b="0" i="0" u="none" strike="noStrike" cap="none" dirty="0">
                <a:solidFill>
                  <a:schemeClr val="dk1"/>
                </a:solidFill>
                <a:effectLst/>
                <a:latin typeface="Calibri"/>
                <a:ea typeface="Calibri"/>
                <a:cs typeface="Calibri"/>
                <a:sym typeface="Calibri"/>
              </a:rPr>
              <a:t>- Zákon č. 40/1964 Sb., občanský zákoník </a:t>
            </a:r>
          </a:p>
          <a:p>
            <a:r>
              <a:rPr lang="cs-CZ" sz="1200" b="0" i="0" u="none" strike="noStrike" cap="none" dirty="0">
                <a:solidFill>
                  <a:schemeClr val="dk1"/>
                </a:solidFill>
                <a:effectLst/>
                <a:latin typeface="Calibri"/>
                <a:ea typeface="Calibri"/>
                <a:cs typeface="Calibri"/>
                <a:sym typeface="Calibri"/>
              </a:rPr>
              <a:t>	- Prevence byla upravena v § 415 a dále</a:t>
            </a:r>
          </a:p>
          <a:p>
            <a:r>
              <a:rPr lang="cs-CZ" sz="1200" b="0" i="0" u="none" strike="noStrike" cap="none" dirty="0">
                <a:solidFill>
                  <a:schemeClr val="dk1"/>
                </a:solidFill>
                <a:effectLst/>
                <a:latin typeface="Calibri"/>
                <a:ea typeface="Calibri"/>
                <a:cs typeface="Calibri"/>
                <a:sym typeface="Calibri"/>
              </a:rPr>
              <a:t>	- Proto byla každému občanovi udělena povinnost počínat si tak, aby bylo zabráněno škodám na zdraví a majetku a aby nedocházelo k neoprávněnému majetkovému prospěchu jednotlivce na úkor společnosti nebo spoluobčanů. </a:t>
            </a:r>
          </a:p>
          <a:p>
            <a:r>
              <a:rPr lang="cs-CZ" sz="1200" b="0" i="0" u="none" strike="noStrike" cap="none" dirty="0">
                <a:solidFill>
                  <a:schemeClr val="dk1"/>
                </a:solidFill>
                <a:effectLst/>
                <a:latin typeface="Calibri"/>
                <a:ea typeface="Calibri"/>
                <a:cs typeface="Calibri"/>
                <a:sym typeface="Calibri"/>
              </a:rPr>
              <a:t>	- Po revoluci došlo k pokusům o rekodifikaci, první se uskutečnil ještě za existence Československa před rokem 1993, nicméně po rozpadu federace z nich sešlo. Práce na přípravě nového občanského zákoníku byly obnoveny v roce 2000 a vyvrcholily přijetím zákona č. 89/2012 Sb., občanský zákoník.  A právě tím se bude zabývat dále.</a:t>
            </a:r>
          </a:p>
          <a:p>
            <a:endParaRPr lang="cs-CZ" sz="1200" b="0" i="0" u="none" strike="noStrike" cap="none" dirty="0">
              <a:solidFill>
                <a:schemeClr val="dk1"/>
              </a:solidFill>
              <a:effectLst/>
              <a:latin typeface="Calibri"/>
              <a:ea typeface="Calibri"/>
              <a:cs typeface="Calibri"/>
              <a:sym typeface="Calibri"/>
            </a:endParaRPr>
          </a:p>
          <a:p>
            <a:endParaRPr lang="cs-CZ" sz="1200" b="0" i="0" u="none" strike="noStrike" cap="none" dirty="0">
              <a:solidFill>
                <a:schemeClr val="dk1"/>
              </a:solidFill>
              <a:effectLst/>
              <a:latin typeface="Calibri"/>
              <a:ea typeface="Calibri"/>
              <a:cs typeface="Calibri"/>
              <a:sym typeface="Calibri"/>
            </a:endParaRPr>
          </a:p>
        </p:txBody>
      </p:sp>
      <p:sp>
        <p:nvSpPr>
          <p:cNvPr id="101" name="Shape 101"/>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728753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171450" lvl="0" indent="-171450" rtl="0">
              <a:spcBef>
                <a:spcPts val="0"/>
              </a:spcBef>
              <a:spcAft>
                <a:spcPts val="0"/>
              </a:spcAft>
              <a:buFontTx/>
              <a:buChar char="-"/>
            </a:pPr>
            <a:r>
              <a:rPr lang="cs-CZ" dirty="0"/>
              <a:t>Úprava v 9 paragrafech občanského zákoníku</a:t>
            </a:r>
          </a:p>
          <a:p>
            <a:pPr marL="171450" lvl="0" indent="-171450" rtl="0">
              <a:spcBef>
                <a:spcPts val="0"/>
              </a:spcBef>
              <a:spcAft>
                <a:spcPts val="0"/>
              </a:spcAft>
              <a:buFontTx/>
              <a:buChar char="-"/>
            </a:pPr>
            <a:r>
              <a:rPr lang="cs-CZ" dirty="0"/>
              <a:t>S ohledem na zaměření tohoto příspěvku je klíčové ustanovení v § 2900 (upravující tzv. generální klauzuli) a speciální ustanovení v § 2901 (upravující tzv. </a:t>
            </a:r>
            <a:r>
              <a:rPr lang="cs-CZ" dirty="0" err="1"/>
              <a:t>zakročovací</a:t>
            </a:r>
            <a:r>
              <a:rPr lang="cs-CZ" dirty="0"/>
              <a:t> povinnost)</a:t>
            </a:r>
          </a:p>
          <a:p>
            <a:pPr marL="171450" lvl="0" indent="-171450" rtl="0">
              <a:spcBef>
                <a:spcPts val="0"/>
              </a:spcBef>
              <a:spcAft>
                <a:spcPts val="0"/>
              </a:spcAft>
              <a:buFontTx/>
              <a:buChar char="-"/>
            </a:pPr>
            <a:r>
              <a:rPr lang="cs-CZ" dirty="0"/>
              <a:t> </a:t>
            </a:r>
            <a:endParaRPr dirty="0"/>
          </a:p>
        </p:txBody>
      </p:sp>
      <p:sp>
        <p:nvSpPr>
          <p:cNvPr id="101" name="Shape 101"/>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5353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171450" lvl="0" indent="-171450" rtl="0">
              <a:spcBef>
                <a:spcPts val="0"/>
              </a:spcBef>
              <a:spcAft>
                <a:spcPts val="0"/>
              </a:spcAft>
              <a:buFontTx/>
              <a:buChar char="-"/>
            </a:pPr>
            <a:r>
              <a:rPr lang="cs-CZ" sz="1200" b="0" i="0" u="none" strike="noStrike" cap="none" dirty="0">
                <a:solidFill>
                  <a:schemeClr val="dk1"/>
                </a:solidFill>
                <a:effectLst/>
                <a:latin typeface="Calibri"/>
                <a:ea typeface="Calibri"/>
                <a:cs typeface="Calibri"/>
                <a:sym typeface="Calibri"/>
              </a:rPr>
              <a:t>Z § 2900 tak </a:t>
            </a:r>
            <a:r>
              <a:rPr lang="cs-CZ" sz="1200" b="1" i="0" u="none" strike="noStrike" cap="none" dirty="0">
                <a:solidFill>
                  <a:schemeClr val="dk1"/>
                </a:solidFill>
                <a:effectLst/>
                <a:latin typeface="Calibri"/>
                <a:ea typeface="Calibri"/>
                <a:cs typeface="Calibri"/>
                <a:sym typeface="Calibri"/>
              </a:rPr>
              <a:t>lze dovodit existenci protiprávního jednání, i když žádný jiný právní předpis konkrétní povinnost k určitému chování nestanoví </a:t>
            </a:r>
          </a:p>
          <a:p>
            <a:pPr marL="628650" lvl="1" indent="-171450" rtl="0">
              <a:spcBef>
                <a:spcPts val="0"/>
              </a:spcBef>
              <a:spcAft>
                <a:spcPts val="0"/>
              </a:spcAft>
              <a:buFontTx/>
              <a:buChar char="-"/>
            </a:pPr>
            <a:r>
              <a:rPr lang="cs-CZ" sz="1200" b="0" i="0" u="none" strike="noStrike" cap="none" dirty="0">
                <a:solidFill>
                  <a:schemeClr val="dk1"/>
                </a:solidFill>
                <a:effectLst/>
                <a:latin typeface="Calibri"/>
                <a:ea typeface="Calibri"/>
                <a:cs typeface="Calibri"/>
                <a:sym typeface="Calibri"/>
              </a:rPr>
              <a:t>Tradičně je takto dovozována protiprávnost při porušení povinností stanovených v předpisech, které sice nemají povahu právní, pro adresáta však zakotvují srozumitelnou povinnost počínat si určitým dovoleným způsobem, který má vést k minimalizaci možného vzniku újmy</a:t>
            </a:r>
          </a:p>
          <a:p>
            <a:pPr marL="628650" lvl="1" indent="-171450" rtl="0">
              <a:spcBef>
                <a:spcPts val="0"/>
              </a:spcBef>
              <a:spcAft>
                <a:spcPts val="0"/>
              </a:spcAft>
              <a:buFontTx/>
              <a:buChar char="-"/>
            </a:pPr>
            <a:r>
              <a:rPr lang="cs-CZ" sz="1200" b="0" i="0" u="none" strike="noStrike" cap="none" dirty="0">
                <a:solidFill>
                  <a:schemeClr val="dk1"/>
                </a:solidFill>
                <a:effectLst/>
                <a:latin typeface="Calibri"/>
                <a:ea typeface="Calibri"/>
                <a:cs typeface="Calibri"/>
                <a:sym typeface="Calibri"/>
              </a:rPr>
              <a:t>např. sportovní pravidla (včetně pravidel chování na sportovištích, např. na sjezdovkách), požární řády, technické normy apod.</a:t>
            </a:r>
          </a:p>
          <a:p>
            <a:pPr marL="628650" lvl="1" indent="-171450" rtl="0">
              <a:spcBef>
                <a:spcPts val="0"/>
              </a:spcBef>
              <a:spcAft>
                <a:spcPts val="0"/>
              </a:spcAft>
              <a:buFontTx/>
              <a:buChar char="-"/>
            </a:pPr>
            <a:endParaRPr lang="cs-CZ" sz="1200" b="0" i="0" u="none" strike="noStrike" cap="none" dirty="0">
              <a:solidFill>
                <a:schemeClr val="dk1"/>
              </a:solidFill>
              <a:effectLst/>
              <a:latin typeface="Calibri"/>
              <a:cs typeface="Calibri"/>
              <a:sym typeface="Calibri"/>
            </a:endParaRPr>
          </a:p>
          <a:p>
            <a:pPr indent="-381000">
              <a:buSzPts val="2400"/>
              <a:buFont typeface="Arial"/>
              <a:buChar char="●"/>
            </a:pPr>
            <a:r>
              <a:rPr lang="cs-CZ" sz="1200" b="1" dirty="0" err="1"/>
              <a:t>subsudiární</a:t>
            </a:r>
            <a:r>
              <a:rPr lang="cs-CZ" sz="1200" b="1" dirty="0"/>
              <a:t> povaha</a:t>
            </a:r>
          </a:p>
          <a:p>
            <a:pPr marL="914400" marR="0" lvl="1" indent="-381000" algn="l" defTabSz="914400" rtl="0" eaLnBrk="1" fontAlgn="auto" latinLnBrk="0" hangingPunct="1">
              <a:lnSpc>
                <a:spcPct val="100000"/>
              </a:lnSpc>
              <a:spcBef>
                <a:spcPts val="0"/>
              </a:spcBef>
              <a:spcAft>
                <a:spcPts val="0"/>
              </a:spcAft>
              <a:buClr>
                <a:srgbClr val="000000"/>
              </a:buClr>
              <a:buSzPts val="2400"/>
              <a:buFont typeface="Arial"/>
              <a:buChar char="●"/>
              <a:tabLst/>
              <a:defRPr/>
            </a:pPr>
            <a:r>
              <a:rPr lang="cs-CZ" sz="1200" b="0" i="0" u="none" strike="noStrike" cap="none" dirty="0">
                <a:solidFill>
                  <a:schemeClr val="dk1"/>
                </a:solidFill>
                <a:effectLst/>
                <a:latin typeface="Calibri"/>
                <a:ea typeface="Calibri"/>
                <a:cs typeface="Calibri"/>
                <a:sym typeface="Calibri"/>
              </a:rPr>
              <a:t> prevenční povinnost podle § 2900 má subsidiární povahu. Jak je správně v literatuře připomínáno, soud by měl vždy zjistit, zda došlo k porušení některé jiné konkrétní právní povinnosti. Pokud ano, nedojde k použití (aplikaci) tohoto ustanovení, soud bude postupovat dle zvláštní úpravy, nikoliv dle této.</a:t>
            </a:r>
            <a:endParaRPr lang="cs-CZ" dirty="0"/>
          </a:p>
          <a:p>
            <a:pPr indent="-381000">
              <a:buSzPts val="2400"/>
              <a:buFont typeface="Arial"/>
              <a:buChar char="●"/>
            </a:pPr>
            <a:r>
              <a:rPr lang="cs-CZ" sz="1200" b="1" dirty="0"/>
              <a:t>prevenční povinnost se ukládá pouze při konání, tedy aktivním chování subjektu,</a:t>
            </a:r>
          </a:p>
          <a:p>
            <a:pPr lvl="1" indent="-381000">
              <a:buSzPts val="2400"/>
              <a:buFont typeface="Arial"/>
              <a:buChar char="●"/>
            </a:pPr>
            <a:r>
              <a:rPr lang="cs-CZ" sz="1200" b="0" i="0" u="none" strike="noStrike" cap="none" dirty="0">
                <a:solidFill>
                  <a:schemeClr val="dk1"/>
                </a:solidFill>
                <a:effectLst/>
                <a:latin typeface="Calibri"/>
                <a:ea typeface="Calibri"/>
                <a:cs typeface="Calibri"/>
                <a:sym typeface="Calibri"/>
              </a:rPr>
              <a:t>tato povinnost stíhá každého pouze při jeho aktivním postupu, při konání (komisivní jednání). Když někdo určitým způsobem aktivně jedná, může dojít k tomu, že se vmísí do právní sféry jiného; pravidlo tedy reaguje na riziko, které z toho pro jiné osoby vzniká.</a:t>
            </a:r>
          </a:p>
          <a:p>
            <a:pPr lvl="1" indent="-381000">
              <a:buSzPts val="2400"/>
              <a:buFont typeface="Arial"/>
              <a:buChar char="●"/>
            </a:pPr>
            <a:r>
              <a:rPr lang="cs-CZ" sz="1200" b="0" i="0" u="none" strike="noStrike" cap="none" dirty="0">
                <a:solidFill>
                  <a:schemeClr val="dk1"/>
                </a:solidFill>
                <a:effectLst/>
                <a:latin typeface="Calibri"/>
                <a:ea typeface="Calibri"/>
                <a:cs typeface="Calibri"/>
                <a:sym typeface="Calibri"/>
              </a:rPr>
              <a:t>Je-li někdo pasivní, nekoná, nelze tedy konstruovat jeho povinnost k náhradě podle § 2900. </a:t>
            </a:r>
          </a:p>
          <a:p>
            <a:pPr lvl="1" indent="-381000">
              <a:buSzPts val="2400"/>
              <a:buFont typeface="Arial"/>
              <a:buChar char="●"/>
            </a:pPr>
            <a:r>
              <a:rPr lang="cs-CZ" sz="1200" b="0" i="0" u="none" strike="noStrike" cap="none" dirty="0">
                <a:solidFill>
                  <a:schemeClr val="dk1"/>
                </a:solidFill>
                <a:effectLst/>
                <a:latin typeface="Calibri"/>
                <a:ea typeface="Calibri"/>
                <a:cs typeface="Calibri"/>
                <a:sym typeface="Calibri"/>
              </a:rPr>
              <a:t>V tomto je zde patrný rozdíl od předchozího </a:t>
            </a:r>
            <a:r>
              <a:rPr lang="cs-CZ" sz="1200" b="0" i="0" u="none" strike="noStrike" cap="none" dirty="0" err="1">
                <a:solidFill>
                  <a:schemeClr val="dk1"/>
                </a:solidFill>
                <a:effectLst/>
                <a:latin typeface="Calibri"/>
                <a:ea typeface="Calibri"/>
                <a:cs typeface="Calibri"/>
                <a:sym typeface="Calibri"/>
              </a:rPr>
              <a:t>ust</a:t>
            </a:r>
            <a:r>
              <a:rPr lang="cs-CZ" sz="1200" b="0" i="0" u="none" strike="noStrike" cap="none" dirty="0">
                <a:solidFill>
                  <a:schemeClr val="dk1"/>
                </a:solidFill>
                <a:effectLst/>
                <a:latin typeface="Calibri"/>
                <a:ea typeface="Calibri"/>
                <a:cs typeface="Calibri"/>
                <a:sym typeface="Calibri"/>
              </a:rPr>
              <a:t>. § 415 </a:t>
            </a:r>
            <a:r>
              <a:rPr lang="cs-CZ" sz="1200" b="0" i="0" u="none" strike="noStrike" cap="none" dirty="0" err="1">
                <a:solidFill>
                  <a:schemeClr val="dk1"/>
                </a:solidFill>
                <a:effectLst/>
                <a:latin typeface="Calibri"/>
                <a:ea typeface="Calibri"/>
                <a:cs typeface="Calibri"/>
                <a:sym typeface="Calibri"/>
              </a:rPr>
              <a:t>ObčZ</a:t>
            </a:r>
            <a:r>
              <a:rPr lang="cs-CZ" sz="1200" b="0" i="0" u="none" strike="noStrike" cap="none" dirty="0">
                <a:solidFill>
                  <a:schemeClr val="dk1"/>
                </a:solidFill>
                <a:effectLst/>
                <a:latin typeface="Calibri"/>
                <a:ea typeface="Calibri"/>
                <a:cs typeface="Calibri"/>
                <a:sym typeface="Calibri"/>
              </a:rPr>
              <a:t>. Nejvyšší soud např. řešil případ banky, která umožnila realizovat výběry z bankomatu nad rámec zůstatku peněžních prostředků na účtu, a to navzdory povaze účtu, který byl sjednán jako kreditní, v důsledku toho došlo po ztrátě kreditní karty k výběrům přesahujícím sjednaný limit. Soud dovodil, že banka svým opomenutím (tj. nekonáním) porušila generální prevenční klauzuli. K tomuto závěru již nelze podle § 2900 dospět (jinou věcí je výklad smluvních ujednání, resp. zda došlo ze strany banky k porušení smlouvy). </a:t>
            </a:r>
            <a:endParaRPr lang="cs-CZ" sz="1200" dirty="0"/>
          </a:p>
          <a:p>
            <a:pPr indent="-381000">
              <a:buSzPts val="2400"/>
              <a:buFont typeface="Arial"/>
              <a:buChar char="●"/>
            </a:pPr>
            <a:r>
              <a:rPr lang="cs-CZ" sz="1200" b="1" dirty="0"/>
              <a:t>a to jen tehdy, vyžadují-li to okolnosti případu nebo zvyklosti soukromého života,</a:t>
            </a:r>
          </a:p>
          <a:p>
            <a:pPr lvl="1" indent="-381000">
              <a:buSzPts val="2400"/>
              <a:buFont typeface="Arial"/>
              <a:buChar char="●"/>
            </a:pPr>
            <a:r>
              <a:rPr lang="cs-CZ" sz="1200" b="0" i="0" u="none" strike="noStrike" cap="none" dirty="0">
                <a:solidFill>
                  <a:schemeClr val="dk1"/>
                </a:solidFill>
                <a:effectLst/>
                <a:latin typeface="Calibri"/>
                <a:ea typeface="Calibri"/>
                <a:cs typeface="Calibri"/>
                <a:sym typeface="Calibri"/>
              </a:rPr>
              <a:t>Zde hlavní kritérium spočívá v tom, že je zde kladen důraz na individuální posouzení každé jednotlivé situace. K tomu ostatně již tendovala i dosavadní judikatura, když připomínala, že je vždy nutné zohlednit konkrétní časové a místní okolnosti (srov. NS </a:t>
            </a:r>
            <a:r>
              <a:rPr lang="cs-CZ" sz="1200" b="0" i="0" u="none" strike="noStrike" cap="none" dirty="0">
                <a:solidFill>
                  <a:schemeClr val="dk1"/>
                </a:solidFill>
                <a:effectLst/>
                <a:latin typeface="Calibri"/>
                <a:ea typeface="Calibri"/>
                <a:cs typeface="Calibri"/>
                <a:sym typeface="Calibri"/>
                <a:hlinkClick r:id="rId3"/>
              </a:rPr>
              <a:t>25 Cdo 618/2001</a:t>
            </a:r>
            <a:r>
              <a:rPr lang="cs-CZ" sz="1200" b="0" i="0" u="none" strike="noStrike" cap="none" dirty="0">
                <a:solidFill>
                  <a:schemeClr val="dk1"/>
                </a:solidFill>
                <a:effectLst/>
                <a:latin typeface="Calibri"/>
                <a:ea typeface="Calibri"/>
                <a:cs typeface="Calibri"/>
                <a:sym typeface="Calibri"/>
              </a:rPr>
              <a:t>).</a:t>
            </a:r>
          </a:p>
          <a:p>
            <a:pPr lvl="1" indent="-381000">
              <a:buSzPts val="2400"/>
              <a:buFont typeface="Arial"/>
              <a:buChar char="●"/>
            </a:pPr>
            <a:r>
              <a:rPr lang="cs-CZ" sz="1200" b="0" i="0" u="none" strike="noStrike" cap="none" dirty="0">
                <a:solidFill>
                  <a:schemeClr val="dk1"/>
                </a:solidFill>
                <a:effectLst/>
                <a:latin typeface="Calibri"/>
                <a:ea typeface="Calibri"/>
                <a:cs typeface="Calibri"/>
                <a:sym typeface="Calibri"/>
              </a:rPr>
              <a:t>Z obecného hlediska je nutno vždy zvážit např. pravděpodobnost vzniku újmy (nebezpečnost jednání), rozpoznatelnost hrozby vzniku újmy, poměr mezi důležitostí zájmu škůdce a hodnotou ohroženého statku poškozeného (čím bude zájem vyšší a hodnota nižší, tím spíše budeme jednání kvalifikovat jako dovolené).</a:t>
            </a:r>
            <a:endParaRPr lang="cs-CZ" sz="1200" b="1" dirty="0"/>
          </a:p>
          <a:p>
            <a:pPr indent="-381000">
              <a:buSzPts val="2400"/>
              <a:buFont typeface="Arial"/>
              <a:buChar char="●"/>
            </a:pPr>
            <a:r>
              <a:rPr lang="cs-CZ" sz="1200" b="1" dirty="0"/>
              <a:t>chrání pouze výslovně vyjmenované statky – svobodu, život, zdraví a vlastnictví (jiného).</a:t>
            </a:r>
          </a:p>
          <a:p>
            <a:pPr indent="-381000">
              <a:buSzPts val="2400"/>
              <a:buFont typeface="Arial"/>
              <a:buChar char="●"/>
            </a:pPr>
            <a:endParaRPr lang="cs-CZ" sz="1200" b="1" dirty="0"/>
          </a:p>
          <a:p>
            <a:pPr indent="-381000">
              <a:buSzPts val="2400"/>
              <a:buFont typeface="Arial"/>
              <a:buChar char="●"/>
            </a:pPr>
            <a:r>
              <a:rPr lang="cs-CZ" sz="1200" b="0" dirty="0"/>
              <a:t>Ustanovení je pro svou obecnost poměrně silně </a:t>
            </a:r>
            <a:r>
              <a:rPr lang="cs-CZ" sz="1200" b="0" dirty="0" err="1"/>
              <a:t>projudukované</a:t>
            </a:r>
            <a:r>
              <a:rPr lang="cs-CZ" sz="1200" b="0" dirty="0"/>
              <a:t>, tj. lze předpokládat, že vzhledem k absenci speciální odpovědnostní úpravy provozu AS se dříve či později nějaké rozhodnutí rovněž objeví.</a:t>
            </a:r>
          </a:p>
          <a:p>
            <a:pPr indent="-381000">
              <a:buSzPts val="2400"/>
              <a:buFont typeface="Arial"/>
              <a:buChar char="●"/>
            </a:pPr>
            <a:r>
              <a:rPr lang="cs-CZ" sz="1200" b="0" i="0" u="none" strike="noStrike" cap="none" dirty="0">
                <a:solidFill>
                  <a:schemeClr val="dk1"/>
                </a:solidFill>
                <a:effectLst/>
                <a:latin typeface="Calibri"/>
                <a:ea typeface="Calibri"/>
                <a:cs typeface="Calibri"/>
                <a:sym typeface="Calibri"/>
              </a:rPr>
              <a:t>Z judikatury lze poslední doby lze zmínit např. NS </a:t>
            </a:r>
            <a:r>
              <a:rPr lang="cs-CZ" sz="1200" b="0" i="0" u="none" strike="noStrike" cap="none" dirty="0">
                <a:solidFill>
                  <a:schemeClr val="dk1"/>
                </a:solidFill>
                <a:effectLst/>
                <a:latin typeface="Calibri"/>
                <a:ea typeface="Calibri"/>
                <a:cs typeface="Calibri"/>
                <a:sym typeface="Calibri"/>
                <a:hlinkClick r:id="rId4"/>
              </a:rPr>
              <a:t>25 Cdo 722/2005</a:t>
            </a:r>
            <a:r>
              <a:rPr lang="cs-CZ" sz="1200" b="0" i="0" u="none" strike="noStrike" cap="none" dirty="0">
                <a:solidFill>
                  <a:schemeClr val="dk1"/>
                </a:solidFill>
                <a:effectLst/>
                <a:latin typeface="Calibri"/>
                <a:ea typeface="Calibri"/>
                <a:cs typeface="Calibri"/>
                <a:sym typeface="Calibri"/>
              </a:rPr>
              <a:t>m, kde poškozené vznikla újma po srážce při pádu z kola, přičemž nezohlednila nebezpečí vzniku újmy plynoucí z neočekávaného pohybu dětí hrajících si na silnici s míčem), soud dovodil odpovědnost řidiče.</a:t>
            </a:r>
          </a:p>
          <a:p>
            <a:pPr indent="-381000">
              <a:buSzPts val="2400"/>
              <a:buFont typeface="Arial"/>
              <a:buChar char="●"/>
            </a:pPr>
            <a:endParaRPr lang="cs-CZ" sz="1200" b="0" i="0" u="none" strike="noStrike" cap="none" dirty="0">
              <a:solidFill>
                <a:schemeClr val="dk1"/>
              </a:solidFill>
              <a:effectLst/>
              <a:latin typeface="Calibri"/>
              <a:ea typeface="Calibri"/>
              <a:cs typeface="Calibri"/>
              <a:sym typeface="Calibri"/>
            </a:endParaRPr>
          </a:p>
          <a:p>
            <a:pPr indent="-381000">
              <a:buSzPts val="2400"/>
              <a:buFont typeface="Arial"/>
              <a:buChar char="●"/>
            </a:pPr>
            <a:r>
              <a:rPr lang="cs-CZ" sz="1200" b="1" i="0" u="none" strike="noStrike" cap="none" dirty="0">
                <a:solidFill>
                  <a:schemeClr val="dk1"/>
                </a:solidFill>
                <a:effectLst/>
                <a:latin typeface="Calibri"/>
                <a:ea typeface="Calibri"/>
                <a:cs typeface="Calibri"/>
                <a:sym typeface="Calibri"/>
              </a:rPr>
              <a:t>Pojďme  se podívat na to, jak k tomu ustanovení přistupuje judikatura</a:t>
            </a:r>
          </a:p>
          <a:p>
            <a:pPr indent="-381000">
              <a:buSzPts val="2400"/>
              <a:buFont typeface="Arial"/>
              <a:buChar char="●"/>
            </a:pPr>
            <a:endParaRPr lang="cs-CZ" sz="1200" b="1" i="0" u="none" strike="noStrike" cap="none" dirty="0">
              <a:solidFill>
                <a:schemeClr val="dk1"/>
              </a:solidFill>
              <a:effectLst/>
              <a:latin typeface="Calibri"/>
              <a:ea typeface="Calibri"/>
              <a:cs typeface="Calibri"/>
              <a:sym typeface="Calibri"/>
            </a:endParaRPr>
          </a:p>
        </p:txBody>
      </p:sp>
      <p:sp>
        <p:nvSpPr>
          <p:cNvPr id="101" name="Shape 101"/>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693816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indent="-381000">
              <a:buSzPts val="2400"/>
              <a:buFont typeface="Arial"/>
              <a:buChar char="●"/>
            </a:pPr>
            <a:r>
              <a:rPr lang="cs-CZ" sz="1200" b="0" i="0" u="none" strike="noStrike" cap="none" dirty="0">
                <a:solidFill>
                  <a:schemeClr val="dk1"/>
                </a:solidFill>
                <a:effectLst/>
                <a:latin typeface="Calibri"/>
                <a:ea typeface="Calibri"/>
                <a:cs typeface="Calibri"/>
                <a:sym typeface="Calibri"/>
              </a:rPr>
              <a:t>Česká praxe:</a:t>
            </a:r>
          </a:p>
          <a:p>
            <a:pPr lvl="1" indent="-381000">
              <a:buSzPts val="2400"/>
              <a:buFont typeface="Arial"/>
              <a:buChar char="●"/>
            </a:pPr>
            <a:r>
              <a:rPr lang="cs-CZ" sz="1200" b="1" i="0" u="none" strike="noStrike" cap="none" dirty="0" err="1">
                <a:solidFill>
                  <a:schemeClr val="dk1"/>
                </a:solidFill>
                <a:effectLst/>
                <a:latin typeface="Calibri"/>
                <a:ea typeface="Calibri"/>
                <a:cs typeface="Calibri"/>
                <a:sym typeface="Calibri"/>
              </a:rPr>
              <a:t>Rc</a:t>
            </a:r>
            <a:r>
              <a:rPr lang="cs-CZ" sz="1200" b="1" i="0" u="none" strike="noStrike" cap="none" dirty="0">
                <a:solidFill>
                  <a:schemeClr val="dk1"/>
                </a:solidFill>
                <a:effectLst/>
                <a:latin typeface="Calibri"/>
                <a:ea typeface="Calibri"/>
                <a:cs typeface="Calibri"/>
                <a:sym typeface="Calibri"/>
              </a:rPr>
              <a:t> 16/80:</a:t>
            </a:r>
            <a:r>
              <a:rPr lang="cs-CZ" sz="1200" b="0" i="1" u="none" strike="noStrike" cap="none" dirty="0">
                <a:solidFill>
                  <a:schemeClr val="dk1"/>
                </a:solidFill>
                <a:effectLst/>
                <a:latin typeface="Calibri"/>
                <a:ea typeface="Calibri"/>
                <a:cs typeface="Calibri"/>
                <a:sym typeface="Calibri"/>
              </a:rPr>
              <a:t> Nedodržení pravidel sportovní hry (např. kopané), spočívající v použití pravidly nedovoleného (zakázaného) způsobu hry, je nutné posoudit jako jednání odporující povinnosti počínat si tak, aby nedocházelo ke škodám na zdraví (</a:t>
            </a:r>
            <a:r>
              <a:rPr lang="cs-CZ" sz="1200" b="0" i="1" u="none" strike="noStrike" cap="none" dirty="0">
                <a:solidFill>
                  <a:schemeClr val="dk1"/>
                </a:solidFill>
                <a:effectLst/>
                <a:latin typeface="Calibri"/>
                <a:ea typeface="Calibri"/>
                <a:cs typeface="Calibri"/>
                <a:sym typeface="Calibri"/>
                <a:hlinkClick r:id="rId3"/>
              </a:rPr>
              <a:t>§ 415 ObčZ 1964</a:t>
            </a:r>
            <a:r>
              <a:rPr lang="cs-CZ" sz="1200" b="0" i="1" u="none" strike="noStrike" cap="none" dirty="0">
                <a:solidFill>
                  <a:schemeClr val="dk1"/>
                </a:solidFill>
                <a:effectLst/>
                <a:latin typeface="Calibri"/>
                <a:ea typeface="Calibri"/>
                <a:cs typeface="Calibri"/>
                <a:sym typeface="Calibri"/>
              </a:rPr>
              <a:t>). V důsledku toho jde o porušení právní povinnosti, jež zakládá odpovědnost za škodu (</a:t>
            </a:r>
            <a:r>
              <a:rPr lang="cs-CZ" sz="1200" b="0" i="1" u="none" strike="noStrike" cap="none" dirty="0">
                <a:solidFill>
                  <a:schemeClr val="dk1"/>
                </a:solidFill>
                <a:effectLst/>
                <a:latin typeface="Calibri"/>
                <a:ea typeface="Calibri"/>
                <a:cs typeface="Calibri"/>
                <a:sym typeface="Calibri"/>
                <a:hlinkClick r:id="rId4"/>
              </a:rPr>
              <a:t>§ 420</a:t>
            </a:r>
            <a:r>
              <a:rPr lang="cs-CZ" sz="1200" b="0" i="1" u="none" strike="noStrike" cap="none" dirty="0">
                <a:solidFill>
                  <a:schemeClr val="dk1"/>
                </a:solidFill>
                <a:effectLst/>
                <a:latin typeface="Calibri"/>
                <a:ea typeface="Calibri"/>
                <a:cs typeface="Calibri"/>
                <a:sym typeface="Calibri"/>
              </a:rPr>
              <a:t> odst. 1 </a:t>
            </a:r>
            <a:r>
              <a:rPr lang="cs-CZ" sz="1200" b="0" i="1" u="none" strike="noStrike" cap="none" dirty="0" err="1">
                <a:solidFill>
                  <a:schemeClr val="dk1"/>
                </a:solidFill>
                <a:effectLst/>
                <a:latin typeface="Calibri"/>
                <a:ea typeface="Calibri"/>
                <a:cs typeface="Calibri"/>
                <a:sym typeface="Calibri"/>
              </a:rPr>
              <a:t>ObčZ</a:t>
            </a:r>
            <a:r>
              <a:rPr lang="cs-CZ" sz="1200" b="0" i="1" u="none" strike="noStrike" cap="none" dirty="0">
                <a:solidFill>
                  <a:schemeClr val="dk1"/>
                </a:solidFill>
                <a:effectLst/>
                <a:latin typeface="Calibri"/>
                <a:ea typeface="Calibri"/>
                <a:cs typeface="Calibri"/>
                <a:sym typeface="Calibri"/>
              </a:rPr>
              <a:t> 1964). [Pozn.: judikát je použitelný s výhradou, paušální závěr neobstojí, vždy je třeba posoudit, zda povinnost prevence vyžadují zvyklosti soukromého života a okolnosti případu.]</a:t>
            </a:r>
            <a:endParaRPr lang="cs-CZ" sz="1200" b="0" i="0" u="none" strike="noStrike" cap="none" dirty="0">
              <a:solidFill>
                <a:schemeClr val="dk1"/>
              </a:solidFill>
              <a:effectLst/>
              <a:latin typeface="Calibri"/>
              <a:ea typeface="Calibri"/>
              <a:cs typeface="Calibri"/>
              <a:sym typeface="Calibri"/>
            </a:endParaRPr>
          </a:p>
          <a:p>
            <a:pPr lvl="1" indent="-381000">
              <a:buSzPts val="2400"/>
              <a:buFont typeface="Arial"/>
              <a:buChar char="●"/>
            </a:pPr>
            <a:r>
              <a:rPr lang="cs-CZ" sz="1200" b="1" i="0" u="none" strike="noStrike" cap="none" dirty="0" err="1">
                <a:solidFill>
                  <a:schemeClr val="dk1"/>
                </a:solidFill>
                <a:effectLst/>
                <a:latin typeface="Calibri"/>
                <a:ea typeface="Calibri"/>
                <a:cs typeface="Calibri"/>
                <a:sym typeface="Calibri"/>
              </a:rPr>
              <a:t>Rc</a:t>
            </a:r>
            <a:r>
              <a:rPr lang="cs-CZ" sz="1200" b="1" i="0" u="none" strike="noStrike" cap="none" dirty="0">
                <a:solidFill>
                  <a:schemeClr val="dk1"/>
                </a:solidFill>
                <a:effectLst/>
                <a:latin typeface="Calibri"/>
                <a:ea typeface="Calibri"/>
                <a:cs typeface="Calibri"/>
                <a:sym typeface="Calibri"/>
              </a:rPr>
              <a:t> 15/83:</a:t>
            </a:r>
            <a:r>
              <a:rPr lang="cs-CZ" sz="1200" b="0" i="1" u="none" strike="noStrike" cap="none" dirty="0">
                <a:solidFill>
                  <a:schemeClr val="dk1"/>
                </a:solidFill>
                <a:effectLst/>
                <a:latin typeface="Calibri"/>
                <a:ea typeface="Calibri"/>
                <a:cs typeface="Calibri"/>
                <a:sym typeface="Calibri"/>
              </a:rPr>
              <a:t> Nedodržení povinností a neprovedení opatření, jež jsou pořadatelům sportovního utkání (např. v ledním hokeji) uloženy soutěžním řádem vydaným příslušným orgánem Československého svazu tělesné výchovy, jakož i směrnicemi tohoto orgánu pro provoz a užívání zařízení ve správě tělovýchovných organizací, je třeba brát v úvahu při posouzení odpovědnosti tělovýchovné organizace za škodu vzniklou diváku při sportovním utkání, a to z důvodu jednání organizace odporujícího povinnosti počínat si tak, aby nedocházelo ke škodám na zdraví (</a:t>
            </a:r>
            <a:r>
              <a:rPr lang="cs-CZ" sz="1200" b="0" i="1" u="none" strike="noStrike" cap="none" dirty="0">
                <a:solidFill>
                  <a:schemeClr val="dk1"/>
                </a:solidFill>
                <a:effectLst/>
                <a:latin typeface="Calibri"/>
                <a:ea typeface="Calibri"/>
                <a:cs typeface="Calibri"/>
                <a:sym typeface="Calibri"/>
                <a:hlinkClick r:id="rId3"/>
              </a:rPr>
              <a:t>§ 415 ObčZ 1964</a:t>
            </a:r>
            <a:r>
              <a:rPr lang="cs-CZ" sz="1200" b="0" i="1" u="none" strike="noStrike" cap="none" dirty="0">
                <a:solidFill>
                  <a:schemeClr val="dk1"/>
                </a:solidFill>
                <a:effectLst/>
                <a:latin typeface="Calibri"/>
                <a:ea typeface="Calibri"/>
                <a:cs typeface="Calibri"/>
                <a:sym typeface="Calibri"/>
              </a:rPr>
              <a:t>), a tedy i z důvodu porušení právní povinnosti ve smyslu </a:t>
            </a:r>
            <a:r>
              <a:rPr lang="cs-CZ" sz="1200" b="0" i="1" u="none" strike="noStrike" cap="none" dirty="0">
                <a:solidFill>
                  <a:schemeClr val="dk1"/>
                </a:solidFill>
                <a:effectLst/>
                <a:latin typeface="Calibri"/>
                <a:ea typeface="Calibri"/>
                <a:cs typeface="Calibri"/>
                <a:sym typeface="Calibri"/>
                <a:hlinkClick r:id="rId5"/>
              </a:rPr>
              <a:t>§ 421</a:t>
            </a:r>
            <a:r>
              <a:rPr lang="cs-CZ" sz="1200" b="0" i="1" u="none" strike="noStrike" cap="none" dirty="0">
                <a:solidFill>
                  <a:schemeClr val="dk1"/>
                </a:solidFill>
                <a:effectLst/>
                <a:latin typeface="Calibri"/>
                <a:ea typeface="Calibri"/>
                <a:cs typeface="Calibri"/>
                <a:sym typeface="Calibri"/>
              </a:rPr>
              <a:t> odst. 1 </a:t>
            </a:r>
            <a:r>
              <a:rPr lang="cs-CZ" sz="1200" b="0" i="1" u="none" strike="noStrike" cap="none" dirty="0" err="1">
                <a:solidFill>
                  <a:schemeClr val="dk1"/>
                </a:solidFill>
                <a:effectLst/>
                <a:latin typeface="Calibri"/>
                <a:ea typeface="Calibri"/>
                <a:cs typeface="Calibri"/>
                <a:sym typeface="Calibri"/>
              </a:rPr>
              <a:t>ObčZ</a:t>
            </a:r>
            <a:r>
              <a:rPr lang="cs-CZ" sz="1200" b="0" i="1" u="none" strike="noStrike" cap="none" dirty="0">
                <a:solidFill>
                  <a:schemeClr val="dk1"/>
                </a:solidFill>
                <a:effectLst/>
                <a:latin typeface="Calibri"/>
                <a:ea typeface="Calibri"/>
                <a:cs typeface="Calibri"/>
                <a:sym typeface="Calibri"/>
              </a:rPr>
              <a:t> 1964.</a:t>
            </a:r>
            <a:endParaRPr lang="cs-CZ" sz="1200" b="0" i="0" u="none" strike="noStrike" cap="none" dirty="0">
              <a:solidFill>
                <a:schemeClr val="dk1"/>
              </a:solidFill>
              <a:effectLst/>
              <a:latin typeface="Calibri"/>
              <a:ea typeface="Calibri"/>
              <a:cs typeface="Calibri"/>
              <a:sym typeface="Calibri"/>
            </a:endParaRPr>
          </a:p>
          <a:p>
            <a:pPr lvl="1" indent="-381000">
              <a:buSzPts val="2400"/>
              <a:buFont typeface="Arial"/>
              <a:buChar char="●"/>
            </a:pPr>
            <a:r>
              <a:rPr lang="cs-CZ" sz="1200" b="1" i="0" u="none" strike="noStrike" cap="none" dirty="0">
                <a:solidFill>
                  <a:schemeClr val="dk1"/>
                </a:solidFill>
                <a:effectLst/>
                <a:latin typeface="Calibri"/>
                <a:ea typeface="Calibri"/>
                <a:cs typeface="Calibri"/>
                <a:sym typeface="Calibri"/>
              </a:rPr>
              <a:t>NS </a:t>
            </a:r>
            <a:r>
              <a:rPr lang="cs-CZ" sz="1200" b="1" i="0" u="none" strike="noStrike" cap="none" dirty="0">
                <a:solidFill>
                  <a:schemeClr val="dk1"/>
                </a:solidFill>
                <a:effectLst/>
                <a:latin typeface="Calibri"/>
                <a:ea typeface="Calibri"/>
                <a:cs typeface="Calibri"/>
                <a:sym typeface="Calibri"/>
                <a:hlinkClick r:id="rId6"/>
              </a:rPr>
              <a:t>25 Cdo 1427/2001</a:t>
            </a:r>
            <a:r>
              <a:rPr lang="cs-CZ" sz="1200" b="1" i="0" u="none" strike="noStrike" cap="none" dirty="0">
                <a:solidFill>
                  <a:schemeClr val="dk1"/>
                </a:solidFill>
                <a:effectLst/>
                <a:latin typeface="Calibri"/>
                <a:ea typeface="Calibri"/>
                <a:cs typeface="Calibri"/>
                <a:sym typeface="Calibri"/>
              </a:rPr>
              <a:t> (C 1212):</a:t>
            </a:r>
            <a:r>
              <a:rPr lang="cs-CZ" sz="1200" b="0" i="1" u="none" strike="noStrike" cap="none" dirty="0">
                <a:solidFill>
                  <a:schemeClr val="dk1"/>
                </a:solidFill>
                <a:effectLst/>
                <a:latin typeface="Calibri"/>
                <a:ea typeface="Calibri"/>
                <a:cs typeface="Calibri"/>
                <a:sym typeface="Calibri"/>
              </a:rPr>
              <a:t> Aplikace </a:t>
            </a:r>
            <a:r>
              <a:rPr lang="cs-CZ" sz="1200" b="0" i="1" u="none" strike="noStrike" cap="none" dirty="0">
                <a:solidFill>
                  <a:schemeClr val="dk1"/>
                </a:solidFill>
                <a:effectLst/>
                <a:latin typeface="Calibri"/>
                <a:ea typeface="Calibri"/>
                <a:cs typeface="Calibri"/>
                <a:sym typeface="Calibri"/>
                <a:hlinkClick r:id="rId3"/>
              </a:rPr>
              <a:t>§ 415 ObčZ 1964</a:t>
            </a:r>
            <a:r>
              <a:rPr lang="cs-CZ" sz="1200" b="0" i="1" u="none" strike="noStrike" cap="none" dirty="0">
                <a:solidFill>
                  <a:schemeClr val="dk1"/>
                </a:solidFill>
                <a:effectLst/>
                <a:latin typeface="Calibri"/>
                <a:ea typeface="Calibri"/>
                <a:cs typeface="Calibri"/>
                <a:sym typeface="Calibri"/>
              </a:rPr>
              <a:t> přichází v úvahu, neexistuje-li konkrétní právní úprava vztahující se na jednání, jehož protiprávnost se posuzuje. Jednání v rozporu s tímto ustanovením je rovněž porušením právní povinnosti ve smyslu </a:t>
            </a:r>
            <a:r>
              <a:rPr lang="cs-CZ" sz="1200" b="0" i="1" u="none" strike="noStrike" cap="none" dirty="0">
                <a:solidFill>
                  <a:schemeClr val="dk1"/>
                </a:solidFill>
                <a:effectLst/>
                <a:latin typeface="Calibri"/>
                <a:ea typeface="Calibri"/>
                <a:cs typeface="Calibri"/>
                <a:sym typeface="Calibri"/>
                <a:hlinkClick r:id="rId4"/>
              </a:rPr>
              <a:t>§ 420</a:t>
            </a:r>
            <a:r>
              <a:rPr lang="cs-CZ" sz="1200" b="0" i="1" u="none" strike="noStrike" cap="none" dirty="0">
                <a:solidFill>
                  <a:schemeClr val="dk1"/>
                </a:solidFill>
                <a:effectLst/>
                <a:latin typeface="Calibri"/>
                <a:ea typeface="Calibri"/>
                <a:cs typeface="Calibri"/>
                <a:sym typeface="Calibri"/>
              </a:rPr>
              <a:t> odst. 1 </a:t>
            </a:r>
            <a:r>
              <a:rPr lang="cs-CZ" sz="1200" b="0" i="1" u="none" strike="noStrike" cap="none" dirty="0" err="1">
                <a:solidFill>
                  <a:schemeClr val="dk1"/>
                </a:solidFill>
                <a:effectLst/>
                <a:latin typeface="Calibri"/>
                <a:ea typeface="Calibri"/>
                <a:cs typeface="Calibri"/>
                <a:sym typeface="Calibri"/>
              </a:rPr>
              <a:t>ObčZ</a:t>
            </a:r>
            <a:r>
              <a:rPr lang="cs-CZ" sz="1200" b="0" i="1" u="none" strike="noStrike" cap="none" dirty="0">
                <a:solidFill>
                  <a:schemeClr val="dk1"/>
                </a:solidFill>
                <a:effectLst/>
                <a:latin typeface="Calibri"/>
                <a:ea typeface="Calibri"/>
                <a:cs typeface="Calibri"/>
                <a:sym typeface="Calibri"/>
              </a:rPr>
              <a:t> 1964.</a:t>
            </a:r>
            <a:endParaRPr lang="cs-CZ" sz="1200" b="0" i="0" u="none" strike="noStrike" cap="none" dirty="0">
              <a:solidFill>
                <a:schemeClr val="dk1"/>
              </a:solidFill>
              <a:effectLst/>
              <a:latin typeface="Calibri"/>
              <a:ea typeface="Calibri"/>
              <a:cs typeface="Calibri"/>
              <a:sym typeface="Calibri"/>
            </a:endParaRPr>
          </a:p>
          <a:p>
            <a:pPr lvl="1" indent="-381000">
              <a:buSzPts val="2400"/>
              <a:buFont typeface="Arial"/>
              <a:buChar char="●"/>
            </a:pPr>
            <a:r>
              <a:rPr lang="cs-CZ" sz="1200" b="1" i="0" u="none" strike="noStrike" cap="none" dirty="0">
                <a:solidFill>
                  <a:schemeClr val="dk1"/>
                </a:solidFill>
                <a:effectLst/>
                <a:latin typeface="Calibri"/>
                <a:ea typeface="Calibri"/>
                <a:cs typeface="Calibri"/>
                <a:sym typeface="Calibri"/>
              </a:rPr>
              <a:t>NS </a:t>
            </a:r>
            <a:r>
              <a:rPr lang="cs-CZ" sz="1200" b="1" i="0" u="none" strike="noStrike" cap="none" dirty="0">
                <a:solidFill>
                  <a:schemeClr val="dk1"/>
                </a:solidFill>
                <a:effectLst/>
                <a:latin typeface="Calibri"/>
                <a:ea typeface="Calibri"/>
                <a:cs typeface="Calibri"/>
                <a:sym typeface="Calibri"/>
                <a:hlinkClick r:id="rId7"/>
              </a:rPr>
              <a:t>25 Cdo 1960/2002</a:t>
            </a:r>
            <a:r>
              <a:rPr lang="cs-CZ" sz="1200" b="1" i="0" u="none" strike="noStrike" cap="none" dirty="0">
                <a:solidFill>
                  <a:schemeClr val="dk1"/>
                </a:solidFill>
                <a:effectLst/>
                <a:latin typeface="Calibri"/>
                <a:ea typeface="Calibri"/>
                <a:cs typeface="Calibri"/>
                <a:sym typeface="Calibri"/>
              </a:rPr>
              <a:t> (C 2352):</a:t>
            </a:r>
            <a:r>
              <a:rPr lang="cs-CZ" sz="1200" b="0" i="1" u="none" strike="noStrike" cap="none" dirty="0">
                <a:solidFill>
                  <a:schemeClr val="dk1"/>
                </a:solidFill>
                <a:effectLst/>
                <a:latin typeface="Calibri"/>
                <a:ea typeface="Calibri"/>
                <a:cs typeface="Calibri"/>
                <a:sym typeface="Calibri"/>
              </a:rPr>
              <a:t> Úder soupeře v rozporu s pravidly karate, při němž zasaženému vznikla škoda na zdraví, je postižitelný nejen v rámci pravidel zápasu karate, nýbrž představuje současně i porušení prevenční povinnosti; při splnění zbývajících předpokladů je dána obecná odpovědnost za škodu na principu presumovaného zavinění.</a:t>
            </a:r>
            <a:endParaRPr lang="cs-CZ" sz="1200" b="0" i="0" u="none" strike="noStrike" cap="none" dirty="0">
              <a:solidFill>
                <a:schemeClr val="dk1"/>
              </a:solidFill>
              <a:effectLst/>
              <a:latin typeface="Calibri"/>
              <a:ea typeface="Calibri"/>
              <a:cs typeface="Calibri"/>
              <a:sym typeface="Calibri"/>
            </a:endParaRPr>
          </a:p>
          <a:p>
            <a:pPr lvl="1" indent="-381000">
              <a:buSzPts val="2400"/>
              <a:buFont typeface="Arial"/>
              <a:buChar char="●"/>
            </a:pPr>
            <a:r>
              <a:rPr lang="cs-CZ" sz="1200" b="1" i="0" u="none" strike="noStrike" cap="none" dirty="0">
                <a:solidFill>
                  <a:schemeClr val="dk1"/>
                </a:solidFill>
                <a:effectLst/>
                <a:latin typeface="Calibri"/>
                <a:ea typeface="Calibri"/>
                <a:cs typeface="Calibri"/>
                <a:sym typeface="Calibri"/>
              </a:rPr>
              <a:t>NS </a:t>
            </a:r>
            <a:r>
              <a:rPr lang="cs-CZ" sz="1200" b="1" i="0" u="none" strike="noStrike" cap="none" dirty="0">
                <a:solidFill>
                  <a:schemeClr val="dk1"/>
                </a:solidFill>
                <a:effectLst/>
                <a:latin typeface="Calibri"/>
                <a:ea typeface="Calibri"/>
                <a:cs typeface="Calibri"/>
                <a:sym typeface="Calibri"/>
                <a:hlinkClick r:id="rId8"/>
              </a:rPr>
              <a:t>25 Cdo 1106/2003</a:t>
            </a:r>
            <a:r>
              <a:rPr lang="cs-CZ" sz="1200" b="1" i="0" u="none" strike="noStrike" cap="none" dirty="0">
                <a:solidFill>
                  <a:schemeClr val="dk1"/>
                </a:solidFill>
                <a:effectLst/>
                <a:latin typeface="Calibri"/>
                <a:ea typeface="Calibri"/>
                <a:cs typeface="Calibri"/>
                <a:sym typeface="Calibri"/>
              </a:rPr>
              <a:t> (C 2775):</a:t>
            </a:r>
            <a:r>
              <a:rPr lang="cs-CZ" sz="1200" b="0" i="1" u="none" strike="noStrike" cap="none" dirty="0">
                <a:solidFill>
                  <a:schemeClr val="dk1"/>
                </a:solidFill>
                <a:effectLst/>
                <a:latin typeface="Calibri"/>
                <a:ea typeface="Calibri"/>
                <a:cs typeface="Calibri"/>
                <a:sym typeface="Calibri"/>
              </a:rPr>
              <a:t> Použití sportovního náčiní, které je pro svůj nedobrý stav nebezpečným sportovním zařízením a které ani neodpovídá požadavkům normy na bezpečný provoz, pro sportovní činnost na dětském táboře zakládá porušení povinnosti provozovatele tábora předcházet riziku vzniku škody. </a:t>
            </a:r>
            <a:r>
              <a:rPr lang="cs-CZ" sz="1200" b="0" i="0" u="none" strike="noStrike" cap="none" dirty="0">
                <a:solidFill>
                  <a:schemeClr val="dk1"/>
                </a:solidFill>
                <a:effectLst/>
                <a:latin typeface="Calibri"/>
                <a:ea typeface="Calibri"/>
                <a:cs typeface="Calibri"/>
                <a:sym typeface="Calibri"/>
              </a:rPr>
              <a:t>Rozsudek NS z 27. 4. 2017, sp. zn. 25 Cdo 2144/2015</a:t>
            </a:r>
          </a:p>
          <a:p>
            <a:pPr lvl="2" indent="-381000">
              <a:buSzPts val="2400"/>
              <a:buFont typeface="Arial"/>
              <a:buChar char="●"/>
            </a:pPr>
            <a:r>
              <a:rPr lang="cs-CZ" sz="1200" b="1" i="0" u="none" strike="noStrike" cap="none" dirty="0">
                <a:solidFill>
                  <a:schemeClr val="dk1"/>
                </a:solidFill>
                <a:effectLst/>
                <a:latin typeface="Calibri"/>
                <a:ea typeface="Calibri"/>
                <a:cs typeface="Calibri"/>
                <a:sym typeface="Calibri"/>
              </a:rPr>
              <a:t>Posouzení, zda poskytovatel zdravotní péče porušil generální prevenční povinnost, se týká zejména způsobu a kvality provedení vedlejších či podpůrných činností, které nejsou dostatečně přesně pokryty profesními normami a nemají charakter postupů, u nichž je náležitá péče popsána odbornou literaturou či profesními standardy.</a:t>
            </a:r>
            <a:endParaRPr lang="cs-CZ" sz="1200" b="0" i="0" u="none" strike="noStrike" cap="none" dirty="0">
              <a:solidFill>
                <a:schemeClr val="dk1"/>
              </a:solidFill>
              <a:effectLst/>
              <a:latin typeface="Calibri"/>
              <a:ea typeface="Calibri"/>
              <a:cs typeface="Calibri"/>
              <a:sym typeface="Calibri"/>
            </a:endParaRPr>
          </a:p>
          <a:p>
            <a:endParaRPr lang="cs-CZ" sz="1200" b="0" i="0" u="none" strike="noStrike" cap="none" dirty="0">
              <a:solidFill>
                <a:schemeClr val="dk1"/>
              </a:solidFill>
              <a:effectLst/>
              <a:latin typeface="Calibri"/>
              <a:ea typeface="Calibri"/>
              <a:cs typeface="Calibri"/>
              <a:sym typeface="Calibri"/>
            </a:endParaRPr>
          </a:p>
          <a:p>
            <a:r>
              <a:rPr lang="cs-CZ" sz="1200" b="0" i="0" u="none" strike="noStrike" cap="none" dirty="0">
                <a:solidFill>
                  <a:schemeClr val="dk1"/>
                </a:solidFill>
                <a:effectLst/>
                <a:latin typeface="Calibri"/>
                <a:ea typeface="Calibri"/>
                <a:cs typeface="Calibri"/>
                <a:sym typeface="Calibri"/>
              </a:rPr>
              <a:t>Ze zahraniční:</a:t>
            </a:r>
          </a:p>
          <a:p>
            <a:pPr marL="457200" marR="0" lvl="0" indent="-381000" algn="l" defTabSz="914400" rtl="0" eaLnBrk="1" fontAlgn="auto" latinLnBrk="0" hangingPunct="1">
              <a:lnSpc>
                <a:spcPct val="100000"/>
              </a:lnSpc>
              <a:spcBef>
                <a:spcPts val="0"/>
              </a:spcBef>
              <a:spcAft>
                <a:spcPts val="0"/>
              </a:spcAft>
              <a:buClr>
                <a:srgbClr val="000000"/>
              </a:buClr>
              <a:buSzPts val="2400"/>
              <a:buFont typeface="Arial"/>
              <a:buChar char="●"/>
              <a:tabLst/>
              <a:defRPr/>
            </a:pPr>
            <a:r>
              <a:rPr lang="cs-CZ" sz="1200" b="0" i="0" u="none" strike="noStrike" cap="none" dirty="0">
                <a:solidFill>
                  <a:schemeClr val="dk1"/>
                </a:solidFill>
                <a:effectLst/>
                <a:latin typeface="Calibri"/>
                <a:ea typeface="Calibri"/>
                <a:cs typeface="Calibri"/>
                <a:sym typeface="Calibri"/>
              </a:rPr>
              <a:t>Krajský soud v Mnichově  - Použití paměti u předního sedadla s elektrickým ovládáním</a:t>
            </a:r>
          </a:p>
          <a:p>
            <a:pPr marL="914400" marR="0" lvl="1" indent="-381000" algn="l" defTabSz="914400" rtl="0" eaLnBrk="1" fontAlgn="auto" latinLnBrk="0" hangingPunct="1">
              <a:lnSpc>
                <a:spcPct val="100000"/>
              </a:lnSpc>
              <a:spcBef>
                <a:spcPts val="0"/>
              </a:spcBef>
              <a:spcAft>
                <a:spcPts val="0"/>
              </a:spcAft>
              <a:buClr>
                <a:srgbClr val="000000"/>
              </a:buClr>
              <a:buSzPts val="2400"/>
              <a:buFont typeface="Arial"/>
              <a:buChar char="●"/>
              <a:tabLst/>
              <a:defRPr/>
            </a:pPr>
            <a:r>
              <a:rPr lang="cs-CZ" sz="1200" b="0" i="0" u="none" strike="noStrike" cap="none" dirty="0">
                <a:solidFill>
                  <a:schemeClr val="dk1"/>
                </a:solidFill>
                <a:effectLst/>
                <a:latin typeface="Calibri"/>
                <a:ea typeface="Calibri"/>
                <a:cs typeface="Calibri"/>
                <a:sym typeface="Calibri"/>
              </a:rPr>
              <a:t>Paměťové ovládání sedadel nabídnul dle některých pramenů jako první Cadillac (1981), v Evropě byl ve stejné době Mercedes-Benz třídy (S W126).</a:t>
            </a:r>
          </a:p>
          <a:p>
            <a:pPr marL="457200" marR="0" lvl="0" indent="-381000" algn="l" defTabSz="914400" rtl="0" eaLnBrk="1" fontAlgn="auto" latinLnBrk="0" hangingPunct="1">
              <a:lnSpc>
                <a:spcPct val="100000"/>
              </a:lnSpc>
              <a:spcBef>
                <a:spcPts val="0"/>
              </a:spcBef>
              <a:spcAft>
                <a:spcPts val="0"/>
              </a:spcAft>
              <a:buClr>
                <a:srgbClr val="000000"/>
              </a:buClr>
              <a:buSzPts val="2400"/>
              <a:buFont typeface="Arial"/>
              <a:buChar char="●"/>
              <a:tabLst/>
              <a:defRPr/>
            </a:pPr>
            <a:r>
              <a:rPr lang="cs-CZ" sz="1200" b="0" i="0" u="none" strike="noStrike" cap="none" dirty="0">
                <a:solidFill>
                  <a:schemeClr val="dk1"/>
                </a:solidFill>
                <a:effectLst/>
                <a:latin typeface="Calibri"/>
                <a:ea typeface="Calibri"/>
                <a:cs typeface="Calibri"/>
                <a:sym typeface="Calibri"/>
              </a:rPr>
              <a:t>Krajský soud v Mnichově </a:t>
            </a:r>
            <a:r>
              <a:rPr lang="cs-CZ" sz="1200" b="1" i="0" u="none" strike="noStrike" cap="none" dirty="0">
                <a:solidFill>
                  <a:schemeClr val="dk1"/>
                </a:solidFill>
                <a:effectLst/>
                <a:latin typeface="Calibri"/>
                <a:ea typeface="Calibri"/>
                <a:cs typeface="Calibri"/>
                <a:sym typeface="Calibri"/>
              </a:rPr>
              <a:t>- </a:t>
            </a:r>
            <a:r>
              <a:rPr lang="cs-CZ" sz="1200" b="1" i="0" u="sng" strike="noStrike" cap="none" dirty="0">
                <a:solidFill>
                  <a:schemeClr val="dk1"/>
                </a:solidFill>
                <a:effectLst/>
                <a:latin typeface="Calibri"/>
                <a:ea typeface="Calibri"/>
                <a:cs typeface="Calibri"/>
                <a:sym typeface="Calibri"/>
                <a:hlinkClick r:id="rId9"/>
              </a:rPr>
              <a:t>Automobilka Tesla</a:t>
            </a:r>
            <a:r>
              <a:rPr lang="cs-CZ" sz="1200" b="1" i="0" u="none" strike="noStrike" cap="none" dirty="0">
                <a:solidFill>
                  <a:schemeClr val="dk1"/>
                </a:solidFill>
                <a:effectLst/>
                <a:latin typeface="Calibri"/>
                <a:ea typeface="Calibri"/>
                <a:cs typeface="Calibri"/>
                <a:sym typeface="Calibri"/>
              </a:rPr>
              <a:t> nesmí v Německu používat označení Autopilot. O čemž </a:t>
            </a:r>
            <a:r>
              <a:rPr lang="cs-CZ" sz="1200" b="0" i="0" u="none" strike="noStrike" cap="none" dirty="0">
                <a:solidFill>
                  <a:schemeClr val="dk1"/>
                </a:solidFill>
                <a:effectLst/>
                <a:latin typeface="Calibri"/>
                <a:ea typeface="Calibri"/>
                <a:cs typeface="Calibri"/>
                <a:sym typeface="Calibri"/>
              </a:rPr>
              <a:t>rozhodl soud v Mnichově, podle kterého jde o zavádějící název. Za matoucí pak označil propagaci systému na německé mutaci webových stránkách Tesly, kde jsou podle něj přehnané sliby o </a:t>
            </a:r>
            <a:r>
              <a:rPr lang="cs-CZ" sz="1200" b="0" i="0" u="none" strike="noStrike" cap="none" dirty="0">
                <a:solidFill>
                  <a:schemeClr val="dk1"/>
                </a:solidFill>
                <a:effectLst/>
                <a:latin typeface="Calibri"/>
                <a:ea typeface="Calibri"/>
                <a:cs typeface="Calibri"/>
                <a:sym typeface="Calibri"/>
                <a:hlinkClick r:id="rId10"/>
              </a:rPr>
              <a:t>technologii autonomního řízení</a:t>
            </a:r>
            <a:r>
              <a:rPr lang="cs-CZ" sz="1200" b="0" i="0" u="none" strike="noStrike" cap="none" dirty="0">
                <a:solidFill>
                  <a:schemeClr val="dk1"/>
                </a:solidFill>
                <a:effectLst/>
                <a:latin typeface="Calibri"/>
                <a:ea typeface="Calibri"/>
                <a:cs typeface="Calibri"/>
                <a:sym typeface="Calibri"/>
              </a:rPr>
              <a:t>. (https://</a:t>
            </a:r>
            <a:r>
              <a:rPr lang="cs-CZ" sz="1200" b="0" i="0" u="none" strike="noStrike" cap="none" dirty="0" err="1">
                <a:solidFill>
                  <a:schemeClr val="dk1"/>
                </a:solidFill>
                <a:effectLst/>
                <a:latin typeface="Calibri"/>
                <a:ea typeface="Calibri"/>
                <a:cs typeface="Calibri"/>
                <a:sym typeface="Calibri"/>
              </a:rPr>
              <a:t>autobible.euro.cz</a:t>
            </a:r>
            <a:r>
              <a:rPr lang="cs-CZ" sz="1200" b="0" i="0" u="none" strike="noStrike" cap="none" dirty="0">
                <a:solidFill>
                  <a:schemeClr val="dk1"/>
                </a:solidFill>
                <a:effectLst/>
                <a:latin typeface="Calibri"/>
                <a:ea typeface="Calibri"/>
                <a:cs typeface="Calibri"/>
                <a:sym typeface="Calibri"/>
              </a:rPr>
              <a:t>/soud-</a:t>
            </a:r>
            <a:r>
              <a:rPr lang="cs-CZ" sz="1200" b="0" i="0" u="none" strike="noStrike" cap="none" dirty="0" err="1">
                <a:solidFill>
                  <a:schemeClr val="dk1"/>
                </a:solidFill>
                <a:effectLst/>
                <a:latin typeface="Calibri"/>
                <a:ea typeface="Calibri"/>
                <a:cs typeface="Calibri"/>
                <a:sym typeface="Calibri"/>
              </a:rPr>
              <a:t>zakazal</a:t>
            </a:r>
            <a:r>
              <a:rPr lang="cs-CZ" sz="1200" b="0" i="0" u="none" strike="noStrike" cap="none" dirty="0">
                <a:solidFill>
                  <a:schemeClr val="dk1"/>
                </a:solidFill>
                <a:effectLst/>
                <a:latin typeface="Calibri"/>
                <a:ea typeface="Calibri"/>
                <a:cs typeface="Calibri"/>
                <a:sym typeface="Calibri"/>
              </a:rPr>
              <a:t>-</a:t>
            </a:r>
            <a:r>
              <a:rPr lang="cs-CZ" sz="1200" b="0" i="0" u="none" strike="noStrike" cap="none" dirty="0" err="1">
                <a:solidFill>
                  <a:schemeClr val="dk1"/>
                </a:solidFill>
                <a:effectLst/>
                <a:latin typeface="Calibri"/>
                <a:ea typeface="Calibri"/>
                <a:cs typeface="Calibri"/>
                <a:sym typeface="Calibri"/>
              </a:rPr>
              <a:t>tesle</a:t>
            </a:r>
            <a:r>
              <a:rPr lang="cs-CZ" sz="1200" b="0" i="0" u="none" strike="noStrike" cap="none" dirty="0">
                <a:solidFill>
                  <a:schemeClr val="dk1"/>
                </a:solidFill>
                <a:effectLst/>
                <a:latin typeface="Calibri"/>
                <a:ea typeface="Calibri"/>
                <a:cs typeface="Calibri"/>
                <a:sym typeface="Calibri"/>
              </a:rPr>
              <a:t>-</a:t>
            </a:r>
            <a:r>
              <a:rPr lang="cs-CZ" sz="1200" b="0" i="0" u="none" strike="noStrike" cap="none" dirty="0" err="1">
                <a:solidFill>
                  <a:schemeClr val="dk1"/>
                </a:solidFill>
                <a:effectLst/>
                <a:latin typeface="Calibri"/>
                <a:ea typeface="Calibri"/>
                <a:cs typeface="Calibri"/>
                <a:sym typeface="Calibri"/>
              </a:rPr>
              <a:t>pouzivat</a:t>
            </a:r>
            <a:r>
              <a:rPr lang="cs-CZ" sz="1200" b="0" i="0" u="none" strike="noStrike" cap="none" dirty="0">
                <a:solidFill>
                  <a:schemeClr val="dk1"/>
                </a:solidFill>
                <a:effectLst/>
                <a:latin typeface="Calibri"/>
                <a:ea typeface="Calibri"/>
                <a:cs typeface="Calibri"/>
                <a:sym typeface="Calibri"/>
              </a:rPr>
              <a:t>-slovo-autopilot-mate-</a:t>
            </a:r>
            <a:r>
              <a:rPr lang="cs-CZ" sz="1200" b="0" i="0" u="none" strike="noStrike" cap="none" dirty="0" err="1">
                <a:solidFill>
                  <a:schemeClr val="dk1"/>
                </a:solidFill>
                <a:effectLst/>
                <a:latin typeface="Calibri"/>
                <a:ea typeface="Calibri"/>
                <a:cs typeface="Calibri"/>
                <a:sym typeface="Calibri"/>
              </a:rPr>
              <a:t>tim</a:t>
            </a:r>
            <a:r>
              <a:rPr lang="cs-CZ" sz="1200" b="0" i="0" u="none" strike="noStrike" cap="none" dirty="0">
                <a:solidFill>
                  <a:schemeClr val="dk1"/>
                </a:solidFill>
                <a:effectLst/>
                <a:latin typeface="Calibri"/>
                <a:ea typeface="Calibri"/>
                <a:cs typeface="Calibri"/>
                <a:sym typeface="Calibri"/>
              </a:rPr>
              <a:t>-</a:t>
            </a:r>
            <a:r>
              <a:rPr lang="cs-CZ" sz="1200" b="0" i="0" u="none" strike="noStrike" cap="none" dirty="0" err="1">
                <a:solidFill>
                  <a:schemeClr val="dk1"/>
                </a:solidFill>
                <a:effectLst/>
                <a:latin typeface="Calibri"/>
                <a:ea typeface="Calibri"/>
                <a:cs typeface="Calibri"/>
                <a:sym typeface="Calibri"/>
              </a:rPr>
              <a:t>pry-ridice</a:t>
            </a:r>
            <a:r>
              <a:rPr lang="cs-CZ" sz="1200" b="0" i="0" u="none" strike="noStrike" cap="none" dirty="0">
                <a:solidFill>
                  <a:schemeClr val="dk1"/>
                </a:solidFill>
                <a:effectLst/>
                <a:latin typeface="Calibri"/>
                <a:ea typeface="Calibri"/>
                <a:cs typeface="Calibri"/>
                <a:sym typeface="Calibri"/>
              </a:rPr>
              <a:t>/)</a:t>
            </a:r>
          </a:p>
          <a:p>
            <a:pPr marL="457200" marR="0" lvl="0" indent="-381000" algn="l" defTabSz="914400" rtl="0" eaLnBrk="1" fontAlgn="auto" latinLnBrk="0" hangingPunct="1">
              <a:lnSpc>
                <a:spcPct val="100000"/>
              </a:lnSpc>
              <a:spcBef>
                <a:spcPts val="0"/>
              </a:spcBef>
              <a:spcAft>
                <a:spcPts val="0"/>
              </a:spcAft>
              <a:buClr>
                <a:srgbClr val="000000"/>
              </a:buClr>
              <a:buSzPts val="2400"/>
              <a:buFont typeface="Arial"/>
              <a:buChar char="●"/>
              <a:tabLst/>
              <a:defRPr/>
            </a:pPr>
            <a:r>
              <a:rPr lang="cs-CZ" sz="1200" b="0" i="0" u="none" strike="noStrike" cap="none" dirty="0">
                <a:solidFill>
                  <a:schemeClr val="dk1"/>
                </a:solidFill>
                <a:effectLst/>
                <a:latin typeface="Calibri"/>
                <a:ea typeface="Calibri"/>
                <a:cs typeface="Calibri"/>
                <a:sym typeface="Calibri"/>
              </a:rPr>
              <a:t>Krajského soudu v Karlsruhe - Německý soud totiž rozhodl o vině řidiče </a:t>
            </a:r>
            <a:r>
              <a:rPr lang="cs-CZ" sz="1200" b="0" i="0" u="none" strike="noStrike" cap="none" dirty="0" err="1">
                <a:solidFill>
                  <a:schemeClr val="dk1"/>
                </a:solidFill>
                <a:effectLst/>
                <a:latin typeface="Calibri"/>
                <a:ea typeface="Calibri"/>
                <a:cs typeface="Calibri"/>
                <a:sym typeface="Calibri"/>
              </a:rPr>
              <a:t>tesly</a:t>
            </a:r>
            <a:r>
              <a:rPr lang="cs-CZ" sz="1200" b="0" i="0" u="none" strike="noStrike" cap="none" dirty="0">
                <a:solidFill>
                  <a:schemeClr val="dk1"/>
                </a:solidFill>
                <a:effectLst/>
                <a:latin typeface="Calibri"/>
                <a:ea typeface="Calibri"/>
                <a:cs typeface="Calibri"/>
                <a:sym typeface="Calibri"/>
              </a:rPr>
              <a:t>. Ten si na dotykovém displeji nastavoval intenzitu stíračů, aby tím vlastně zvýšil bezpečnost jízdy. Jenže listování v menu, hledání potřebné funkce a snaha trefit se do správné ikonky odvrátily jeho pozornost od provozu, což způsobilo nehodu. U normálních aut tuto funkci najdete většinou na páčce pro zapínání stěračů a můžete ji ovládat poslepu, aniž byste soustředili zrak na něco jiného než silnici před vámi. Argumentoval přitom § 23, jenž stanoví, že používání elektronických zařízení za jízdy je pro řidiče zakázáno. Toto nařízení kdysi primárně směřovalo k používání chytrých telefonů za volantem. Současně právní text výslovně umožňuje použití „dotykových obrazovek“, pokud je lze ovládat hlasem nebo velmi snadno. </a:t>
            </a:r>
            <a:r>
              <a:rPr lang="cs-CZ" sz="1200" b="1" i="0" u="none" strike="noStrike" cap="none" dirty="0">
                <a:solidFill>
                  <a:schemeClr val="dk1"/>
                </a:solidFill>
                <a:effectLst/>
                <a:latin typeface="Calibri"/>
                <a:ea typeface="Calibri"/>
                <a:cs typeface="Calibri"/>
                <a:sym typeface="Calibri"/>
              </a:rPr>
              <a:t>Soudní rozhodnutí říká, že veškerá nastavení, jež jsou nutná pro provozování automobilu, musí být řidiči dostupná intuitivně a srovnatelně s klasickým ovládáním. Logika ovládání musí být přizpůsobena tomu, aby se řidič mohl věnovat řízení a koncentraci ztratil jen na nezbytně dlouhý "okamžik". Jaká je definice okamžiku, je však nejasné.</a:t>
            </a:r>
          </a:p>
          <a:p>
            <a:endParaRPr lang="cs-CZ" sz="1200" b="0" i="0" u="none" strike="noStrike" cap="none" dirty="0">
              <a:solidFill>
                <a:schemeClr val="dk1"/>
              </a:solidFill>
              <a:effectLst/>
              <a:latin typeface="Calibri"/>
              <a:ea typeface="Calibri"/>
              <a:cs typeface="Calibri"/>
              <a:sym typeface="Calibri"/>
            </a:endParaRPr>
          </a:p>
          <a:p>
            <a:pPr fontAlgn="ctr"/>
            <a:endParaRPr lang="cs-CZ" sz="1200" b="0" i="0" u="none" strike="noStrike" cap="none" dirty="0">
              <a:solidFill>
                <a:schemeClr val="dk1"/>
              </a:solidFill>
              <a:effectLst/>
              <a:latin typeface="Calibri"/>
              <a:ea typeface="Calibri"/>
              <a:cs typeface="Calibri"/>
              <a:sym typeface="Calibri"/>
            </a:endParaRPr>
          </a:p>
        </p:txBody>
      </p:sp>
      <p:sp>
        <p:nvSpPr>
          <p:cNvPr id="101" name="Shape 101"/>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5088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171450" lvl="0" indent="-171450" rtl="0">
              <a:spcBef>
                <a:spcPts val="0"/>
              </a:spcBef>
              <a:spcAft>
                <a:spcPts val="0"/>
              </a:spcAft>
              <a:buFontTx/>
              <a:buChar char="-"/>
            </a:pPr>
            <a:endParaRPr dirty="0"/>
          </a:p>
        </p:txBody>
      </p:sp>
      <p:sp>
        <p:nvSpPr>
          <p:cNvPr id="101" name="Shape 101"/>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976825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r>
              <a:rPr lang="cs-CZ" sz="1200" b="0" i="0" u="none" strike="noStrike" cap="all" dirty="0">
                <a:solidFill>
                  <a:schemeClr val="dk1"/>
                </a:solidFill>
                <a:effectLst/>
                <a:latin typeface="Calibri"/>
                <a:ea typeface="Calibri"/>
                <a:cs typeface="Calibri"/>
                <a:sym typeface="Calibri"/>
              </a:rPr>
              <a:t>1. STUPEŇ: PODPORA ŘIDIČE</a:t>
            </a:r>
          </a:p>
          <a:p>
            <a:r>
              <a:rPr lang="cs-CZ" sz="1200" b="0" i="0" u="none" strike="noStrike" cap="none" dirty="0">
                <a:solidFill>
                  <a:schemeClr val="dk1"/>
                </a:solidFill>
                <a:effectLst/>
                <a:latin typeface="Calibri"/>
                <a:ea typeface="Calibri"/>
                <a:cs typeface="Calibri"/>
                <a:sym typeface="Calibri"/>
              </a:rPr>
              <a:t>Adaptivní tempomat, který sám udržuje rychlost a odstup od vpředu jedoucího vozidla – to je typický příklad </a:t>
            </a:r>
            <a:r>
              <a:rPr lang="cs-CZ" sz="1200" b="0" i="0" u="none" strike="noStrike" cap="none" dirty="0" err="1">
                <a:solidFill>
                  <a:schemeClr val="dk1"/>
                </a:solidFill>
                <a:effectLst/>
                <a:latin typeface="Calibri"/>
                <a:ea typeface="Calibri"/>
                <a:cs typeface="Calibri"/>
                <a:sym typeface="Calibri"/>
              </a:rPr>
              <a:t>Levelu</a:t>
            </a:r>
            <a:r>
              <a:rPr lang="cs-CZ" sz="1200" b="0" i="0" u="none" strike="noStrike" cap="none" dirty="0">
                <a:solidFill>
                  <a:schemeClr val="dk1"/>
                </a:solidFill>
                <a:effectLst/>
                <a:latin typeface="Calibri"/>
                <a:ea typeface="Calibri"/>
                <a:cs typeface="Calibri"/>
                <a:sym typeface="Calibri"/>
              </a:rPr>
              <a:t> 1. Elektronika v autě může mírně zasahovat do řízení na základě aktuální jízdní situace, konkrétně zrychlovat, zpomalovat, lehce zatáčet. Ovšem auto může vykonávat vždy jen jednu funkci, nikoli je kombinovat. Ve vozech ŠKODA dnes najdete takových systémů celou řadu. Kromě dvou výše uvedených je to třeba </a:t>
            </a:r>
            <a:r>
              <a:rPr lang="cs-CZ" sz="1200" b="0" i="0" u="none" strike="noStrike" cap="none" dirty="0" err="1">
                <a:solidFill>
                  <a:schemeClr val="dk1"/>
                </a:solidFill>
                <a:effectLst/>
                <a:latin typeface="Calibri"/>
                <a:ea typeface="Calibri"/>
                <a:cs typeface="Calibri"/>
                <a:sym typeface="Calibri"/>
              </a:rPr>
              <a:t>Lane</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Assist</a:t>
            </a:r>
            <a:r>
              <a:rPr lang="cs-CZ" sz="1200" b="0" i="0" u="none" strike="noStrike" cap="none" dirty="0">
                <a:solidFill>
                  <a:schemeClr val="dk1"/>
                </a:solidFill>
                <a:effectLst/>
                <a:latin typeface="Calibri"/>
                <a:ea typeface="Calibri"/>
                <a:cs typeface="Calibri"/>
                <a:sym typeface="Calibri"/>
              </a:rPr>
              <a:t> pro udržování v jízdním pruhu či Front </a:t>
            </a:r>
            <a:r>
              <a:rPr lang="cs-CZ" sz="1200" b="0" i="0" u="none" strike="noStrike" cap="none" dirty="0" err="1">
                <a:solidFill>
                  <a:schemeClr val="dk1"/>
                </a:solidFill>
                <a:effectLst/>
                <a:latin typeface="Calibri"/>
                <a:ea typeface="Calibri"/>
                <a:cs typeface="Calibri"/>
                <a:sym typeface="Calibri"/>
              </a:rPr>
              <a:t>Assist</a:t>
            </a:r>
            <a:r>
              <a:rPr lang="cs-CZ" sz="1200" b="0" i="0" u="none" strike="noStrike" cap="none" dirty="0">
                <a:solidFill>
                  <a:schemeClr val="dk1"/>
                </a:solidFill>
                <a:effectLst/>
                <a:latin typeface="Calibri"/>
                <a:ea typeface="Calibri"/>
                <a:cs typeface="Calibri"/>
                <a:sym typeface="Calibri"/>
              </a:rPr>
              <a:t> zabraňující kolizím.</a:t>
            </a:r>
          </a:p>
          <a:p>
            <a:r>
              <a:rPr lang="cs-CZ" sz="1200" b="0" i="0" u="none" strike="noStrike" cap="all" dirty="0">
                <a:solidFill>
                  <a:schemeClr val="dk1"/>
                </a:solidFill>
                <a:effectLst/>
                <a:latin typeface="Calibri"/>
                <a:ea typeface="Calibri"/>
                <a:cs typeface="Calibri"/>
                <a:sym typeface="Calibri"/>
              </a:rPr>
              <a:t>2. STUPEŇ: ČÁSTEČNÁ AUTOMATIZACE</a:t>
            </a:r>
          </a:p>
          <a:p>
            <a:r>
              <a:rPr lang="cs-CZ" sz="1200" b="0" i="0" u="none" strike="noStrike" cap="none" dirty="0">
                <a:solidFill>
                  <a:schemeClr val="dk1"/>
                </a:solidFill>
                <a:effectLst/>
                <a:latin typeface="Calibri"/>
                <a:ea typeface="Calibri"/>
                <a:cs typeface="Calibri"/>
                <a:sym typeface="Calibri"/>
              </a:rPr>
              <a:t>Přezdívaná také „nohy z pedálů, oči na silnici“. Auto „umí“ v podstatě stejné funkce jako o úroveň níž, ale rozdíl je v tom, že je může kombinovat. Takže může samo zároveň třeba zrychlovat či zpomalovat a ještě točit volantem. Člověk ale musí být vždy připraven okamžitě převzít řízení. Typickým příkladem je třeba systém automatického parkování.</a:t>
            </a:r>
          </a:p>
          <a:p>
            <a:r>
              <a:rPr lang="cs-CZ" sz="1200" b="0" i="0" u="none" strike="noStrike" cap="all" dirty="0">
                <a:solidFill>
                  <a:schemeClr val="dk1"/>
                </a:solidFill>
                <a:effectLst/>
                <a:latin typeface="Calibri"/>
                <a:ea typeface="Calibri"/>
                <a:cs typeface="Calibri"/>
                <a:sym typeface="Calibri"/>
              </a:rPr>
              <a:t>3. STUPEŇ: PODMÍNĚNÁ AUTOMATIZACE</a:t>
            </a:r>
          </a:p>
          <a:p>
            <a:r>
              <a:rPr lang="cs-CZ" sz="1200" b="0" i="0" u="none" strike="noStrike" cap="none" dirty="0">
                <a:solidFill>
                  <a:schemeClr val="dk1"/>
                </a:solidFill>
                <a:effectLst/>
                <a:latin typeface="Calibri"/>
                <a:ea typeface="Calibri"/>
                <a:cs typeface="Calibri"/>
                <a:sym typeface="Calibri"/>
              </a:rPr>
              <a:t>Za určitých podmínek může systém plně převzít kontrolu nad vozidlem. Typickým příkladem je relativně rovná a široká dálnice s dobře vyznačenými jízdními pruhy. Řidič nemusí mít ruce na volantu a (pokud na to má odvahu) ani sledovat silnici, ale stále musí být připraven na upozornění systému převzít řízení. Autopilot při jízdě po dálnici automaticky zrychluje, řídí, brzdí, a dokonce se i vyhýbá. S automatizací řízení na </a:t>
            </a:r>
            <a:r>
              <a:rPr lang="cs-CZ" sz="1200" b="0" i="0" u="none" strike="noStrike" cap="none" dirty="0" err="1">
                <a:solidFill>
                  <a:schemeClr val="dk1"/>
                </a:solidFill>
                <a:effectLst/>
                <a:latin typeface="Calibri"/>
                <a:ea typeface="Calibri"/>
                <a:cs typeface="Calibri"/>
                <a:sym typeface="Calibri"/>
              </a:rPr>
              <a:t>Levelu</a:t>
            </a:r>
            <a:r>
              <a:rPr lang="cs-CZ" sz="1200" b="0" i="0" u="none" strike="noStrike" cap="none" dirty="0">
                <a:solidFill>
                  <a:schemeClr val="dk1"/>
                </a:solidFill>
                <a:effectLst/>
                <a:latin typeface="Calibri"/>
                <a:ea typeface="Calibri"/>
                <a:cs typeface="Calibri"/>
                <a:sym typeface="Calibri"/>
              </a:rPr>
              <a:t> 3 počítal koncept VISION E z roku 2017, vize vozu ŠKODA blízké budoucnosti, která měla také jako první plně elektrický pohon.</a:t>
            </a:r>
          </a:p>
          <a:p>
            <a:r>
              <a:rPr lang="cs-CZ" sz="1200" b="0" i="0" u="none" strike="noStrike" cap="all" dirty="0">
                <a:solidFill>
                  <a:schemeClr val="dk1"/>
                </a:solidFill>
                <a:effectLst/>
                <a:latin typeface="Calibri"/>
                <a:ea typeface="Calibri"/>
                <a:cs typeface="Calibri"/>
                <a:sym typeface="Calibri"/>
              </a:rPr>
              <a:t>4. STUPEŇ: VYSOKÁ AUTOMATIZACE</a:t>
            </a:r>
          </a:p>
          <a:p>
            <a:r>
              <a:rPr lang="cs-CZ" sz="1200" b="0" i="0" u="none" strike="noStrike" cap="none" dirty="0">
                <a:solidFill>
                  <a:schemeClr val="dk1"/>
                </a:solidFill>
                <a:effectLst/>
                <a:latin typeface="Calibri"/>
                <a:ea typeface="Calibri"/>
                <a:cs typeface="Calibri"/>
                <a:sym typeface="Calibri"/>
              </a:rPr>
              <a:t>Vozidla této úrovně člověk může řídit sám, ale není to nutné. Až na výjimky, kterými může být třeba velmi špatné počasí, husté sněžení apod. už auto zvládá všechno samostatně. A umí si poradit i v případě, kdy vyzve člověka k převzetí řízení, ale ten nereaguje. Pak auto samo bezpečně zastaví.</a:t>
            </a:r>
          </a:p>
          <a:p>
            <a:r>
              <a:rPr lang="cs-CZ" sz="1200" b="0" i="0" u="none" strike="noStrike" cap="all" dirty="0">
                <a:solidFill>
                  <a:schemeClr val="dk1"/>
                </a:solidFill>
                <a:effectLst/>
                <a:latin typeface="Calibri"/>
                <a:ea typeface="Calibri"/>
                <a:cs typeface="Calibri"/>
                <a:sym typeface="Calibri"/>
              </a:rPr>
              <a:t>5. STUPEŇ: PLNÁ AUTOMATIZACE</a:t>
            </a:r>
          </a:p>
          <a:p>
            <a:r>
              <a:rPr lang="cs-CZ" sz="1200" b="0" i="0" u="none" strike="noStrike" cap="none" dirty="0">
                <a:solidFill>
                  <a:schemeClr val="dk1"/>
                </a:solidFill>
                <a:effectLst/>
                <a:latin typeface="Calibri"/>
                <a:ea typeface="Calibri"/>
                <a:cs typeface="Calibri"/>
                <a:sym typeface="Calibri"/>
              </a:rPr>
              <a:t>Stroj zvládá úplně všechny situace, volant není vůbec potřeba. Člověk jen nasedne a zadá cílovou destinaci.</a:t>
            </a:r>
          </a:p>
        </p:txBody>
      </p:sp>
      <p:sp>
        <p:nvSpPr>
          <p:cNvPr id="101" name="Shape 101"/>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42957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https://</a:t>
            </a:r>
            <a:r>
              <a:rPr lang="cs-CZ" dirty="0" err="1"/>
              <a:t>www.novinky.cz</a:t>
            </a:r>
            <a:r>
              <a:rPr lang="cs-CZ" dirty="0"/>
              <a:t>/</a:t>
            </a:r>
            <a:r>
              <a:rPr lang="cs-CZ" dirty="0" err="1"/>
              <a:t>clanek</a:t>
            </a:r>
            <a:r>
              <a:rPr lang="cs-CZ" dirty="0"/>
              <a:t>/internet-a-pc-ai-umela-inteligence-od-applu-je-venku-evropane-maji-ale-smulu-40494925#dop_ab_variant=0&amp;dop_source_zone_name=</a:t>
            </a:r>
            <a:r>
              <a:rPr lang="cs-CZ" dirty="0" err="1"/>
              <a:t>novinky.web.nexttoart</a:t>
            </a:r>
            <a:endParaRPr lang="cs-CZ"/>
          </a:p>
          <a:p>
            <a:endParaRPr lang="cs-CZ"/>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16</a:t>
            </a:fld>
            <a:endParaRPr lang="cs-CZ"/>
          </a:p>
        </p:txBody>
      </p:sp>
    </p:spTree>
    <p:extLst>
      <p:ext uri="{BB962C8B-B14F-4D97-AF65-F5344CB8AC3E}">
        <p14:creationId xmlns:p14="http://schemas.microsoft.com/office/powerpoint/2010/main" val="10529171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2255EC23-CD4B-0E4E-98E2-502307BD4A2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679C527-9420-1A49-B0CC-1122DB26E165}" type="slidenum">
              <a:rPr lang="cs-CZ" altLang="cs-CZ"/>
              <a:pPr>
                <a:spcBef>
                  <a:spcPct val="0"/>
                </a:spcBef>
              </a:pPr>
              <a:t>17</a:t>
            </a:fld>
            <a:endParaRPr lang="cs-CZ" altLang="cs-CZ"/>
          </a:p>
        </p:txBody>
      </p:sp>
      <p:sp>
        <p:nvSpPr>
          <p:cNvPr id="19458" name="Rectangle 2">
            <a:extLst>
              <a:ext uri="{FF2B5EF4-FFF2-40B4-BE49-F238E27FC236}">
                <a16:creationId xmlns:a16="http://schemas.microsoft.com/office/drawing/2014/main" id="{AD41F51B-45CA-304A-A5F6-E699A0899CAD}"/>
              </a:ext>
            </a:extLst>
          </p:cNvPr>
          <p:cNvSpPr>
            <a:spLocks noGrp="1" noRot="1" noChangeAspect="1" noChangeArrowheads="1" noTextEdit="1"/>
          </p:cNvSpPr>
          <p:nvPr>
            <p:ph type="sldImg"/>
          </p:nvPr>
        </p:nvSpPr>
        <p:spPr>
          <a:solidFill>
            <a:srgbClr val="FFFFFF"/>
          </a:solidFill>
          <a:ln/>
        </p:spPr>
      </p:sp>
      <p:sp>
        <p:nvSpPr>
          <p:cNvPr id="36867" name="Rectangle 3">
            <a:extLst>
              <a:ext uri="{FF2B5EF4-FFF2-40B4-BE49-F238E27FC236}">
                <a16:creationId xmlns:a16="http://schemas.microsoft.com/office/drawing/2014/main" id="{41BD87E2-4DDA-C348-BAAB-9F703D025D9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r>
              <a:rPr lang="cs-CZ" dirty="0">
                <a:cs typeface="+mn-cs"/>
              </a:rPr>
              <a:t>Důvod pro Apple nenabízí své AI v EU.</a:t>
            </a:r>
          </a:p>
          <a:p>
            <a:pPr eaLnBrk="1" hangingPunct="1">
              <a:defRPr/>
            </a:pPr>
            <a:endParaRPr lang="cs-CZ" dirty="0">
              <a:cs typeface="+mn-cs"/>
            </a:endParaRPr>
          </a:p>
          <a:p>
            <a:pPr algn="l" fontAlgn="base"/>
            <a:r>
              <a:rPr lang="cs-CZ" b="0" i="0" dirty="0">
                <a:solidFill>
                  <a:srgbClr val="000000"/>
                </a:solidFill>
                <a:effectLst/>
                <a:latin typeface="Georgia" panose="02040502050405020303" pitchFamily="18" charset="0"/>
              </a:rPr>
              <a:t>V roce 2023 začaly platit dva nové zákony, které jsou označovány jako bič na internetové giganty. </a:t>
            </a:r>
          </a:p>
          <a:p>
            <a:pPr algn="l" fontAlgn="base"/>
            <a:r>
              <a:rPr lang="cs-CZ" b="0" i="0" dirty="0">
                <a:solidFill>
                  <a:srgbClr val="000000"/>
                </a:solidFill>
                <a:effectLst/>
                <a:latin typeface="Georgia" panose="02040502050405020303" pitchFamily="18" charset="0"/>
              </a:rPr>
              <a:t>Jde jmenovitě o akt o digitálních službách (Digital Services Act; DSA) a akt o digitálních trzích (Digital </a:t>
            </a:r>
            <a:r>
              <a:rPr lang="cs-CZ" b="0" i="0" dirty="0" err="1">
                <a:solidFill>
                  <a:srgbClr val="000000"/>
                </a:solidFill>
                <a:effectLst/>
                <a:latin typeface="Georgia" panose="02040502050405020303" pitchFamily="18" charset="0"/>
              </a:rPr>
              <a:t>Markets</a:t>
            </a:r>
            <a:r>
              <a:rPr lang="cs-CZ" b="0" i="0" dirty="0">
                <a:solidFill>
                  <a:srgbClr val="000000"/>
                </a:solidFill>
                <a:effectLst/>
                <a:latin typeface="Georgia" panose="02040502050405020303" pitchFamily="18" charset="0"/>
              </a:rPr>
              <a:t> Act; DMA).</a:t>
            </a:r>
          </a:p>
          <a:p>
            <a:pPr algn="l" fontAlgn="base"/>
            <a:r>
              <a:rPr lang="cs-CZ" b="0" i="0" dirty="0">
                <a:solidFill>
                  <a:srgbClr val="000000"/>
                </a:solidFill>
                <a:effectLst/>
                <a:latin typeface="Georgia" panose="02040502050405020303" pitchFamily="18" charset="0"/>
              </a:rPr>
              <a:t>Zatímco cílem DSA je zajistit transparentnost, bezpečnost uživatelů a odpovědnost pro on-line platformy, DMA je zákon o hospodářské soutěži určující jasná pravidla, podle kterých mohou velké on-line platformy fungovat.</a:t>
            </a:r>
          </a:p>
          <a:p>
            <a:pPr algn="l" fontAlgn="base"/>
            <a:endParaRPr lang="cs-CZ" b="0" i="0" dirty="0">
              <a:solidFill>
                <a:srgbClr val="000000"/>
              </a:solidFill>
              <a:effectLst/>
              <a:latin typeface="Georgia" panose="02040502050405020303" pitchFamily="18" charset="0"/>
            </a:endParaRPr>
          </a:p>
          <a:p>
            <a:pPr algn="l" fontAlgn="base"/>
            <a:r>
              <a:rPr lang="cs-CZ" b="0" i="0" dirty="0">
                <a:solidFill>
                  <a:srgbClr val="000000"/>
                </a:solidFill>
                <a:effectLst/>
                <a:latin typeface="Georgia" panose="02040502050405020303" pitchFamily="18" charset="0"/>
              </a:rPr>
              <a:t>Oba právní předpisy pochopitelně budou mít značný dopad na podnikání v celé Evropě a pravděpodobně i ve světě, neboť stanoví nové standardy pro digitální spotřebitelské podnikání.</a:t>
            </a:r>
          </a:p>
          <a:p>
            <a:pPr eaLnBrk="1" hangingPunct="1">
              <a:defRPr/>
            </a:pPr>
            <a:endParaRPr lang="cs-CZ" dirty="0">
              <a:cs typeface="+mn-cs"/>
            </a:endParaRPr>
          </a:p>
        </p:txBody>
      </p:sp>
    </p:spTree>
    <p:extLst>
      <p:ext uri="{BB962C8B-B14F-4D97-AF65-F5344CB8AC3E}">
        <p14:creationId xmlns:p14="http://schemas.microsoft.com/office/powerpoint/2010/main" val="17598802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2255EC23-CD4B-0E4E-98E2-502307BD4A2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679C527-9420-1A49-B0CC-1122DB26E165}" type="slidenum">
              <a:rPr lang="cs-CZ" altLang="cs-CZ"/>
              <a:pPr>
                <a:spcBef>
                  <a:spcPct val="0"/>
                </a:spcBef>
              </a:pPr>
              <a:t>18</a:t>
            </a:fld>
            <a:endParaRPr lang="cs-CZ" altLang="cs-CZ"/>
          </a:p>
        </p:txBody>
      </p:sp>
      <p:sp>
        <p:nvSpPr>
          <p:cNvPr id="19458" name="Rectangle 2">
            <a:extLst>
              <a:ext uri="{FF2B5EF4-FFF2-40B4-BE49-F238E27FC236}">
                <a16:creationId xmlns:a16="http://schemas.microsoft.com/office/drawing/2014/main" id="{AD41F51B-45CA-304A-A5F6-E699A0899CAD}"/>
              </a:ext>
            </a:extLst>
          </p:cNvPr>
          <p:cNvSpPr>
            <a:spLocks noGrp="1" noRot="1" noChangeAspect="1" noChangeArrowheads="1" noTextEdit="1"/>
          </p:cNvSpPr>
          <p:nvPr>
            <p:ph type="sldImg"/>
          </p:nvPr>
        </p:nvSpPr>
        <p:spPr>
          <a:solidFill>
            <a:srgbClr val="FFFFFF"/>
          </a:solidFill>
          <a:ln/>
        </p:spPr>
      </p:sp>
      <p:sp>
        <p:nvSpPr>
          <p:cNvPr id="36867" name="Rectangle 3">
            <a:extLst>
              <a:ext uri="{FF2B5EF4-FFF2-40B4-BE49-F238E27FC236}">
                <a16:creationId xmlns:a16="http://schemas.microsoft.com/office/drawing/2014/main" id="{41BD87E2-4DDA-C348-BAAB-9F703D025D9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cs-CZ">
              <a:cs typeface="+mn-cs"/>
            </a:endParaRPr>
          </a:p>
        </p:txBody>
      </p:sp>
    </p:spTree>
    <p:extLst>
      <p:ext uri="{BB962C8B-B14F-4D97-AF65-F5344CB8AC3E}">
        <p14:creationId xmlns:p14="http://schemas.microsoft.com/office/powerpoint/2010/main" val="16789925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2255EC23-CD4B-0E4E-98E2-502307BD4A2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679C527-9420-1A49-B0CC-1122DB26E165}" type="slidenum">
              <a:rPr lang="cs-CZ" altLang="cs-CZ"/>
              <a:pPr>
                <a:spcBef>
                  <a:spcPct val="0"/>
                </a:spcBef>
              </a:pPr>
              <a:t>19</a:t>
            </a:fld>
            <a:endParaRPr lang="cs-CZ" altLang="cs-CZ"/>
          </a:p>
        </p:txBody>
      </p:sp>
      <p:sp>
        <p:nvSpPr>
          <p:cNvPr id="19458" name="Rectangle 2">
            <a:extLst>
              <a:ext uri="{FF2B5EF4-FFF2-40B4-BE49-F238E27FC236}">
                <a16:creationId xmlns:a16="http://schemas.microsoft.com/office/drawing/2014/main" id="{AD41F51B-45CA-304A-A5F6-E699A0899CAD}"/>
              </a:ext>
            </a:extLst>
          </p:cNvPr>
          <p:cNvSpPr>
            <a:spLocks noGrp="1" noRot="1" noChangeAspect="1" noChangeArrowheads="1" noTextEdit="1"/>
          </p:cNvSpPr>
          <p:nvPr>
            <p:ph type="sldImg"/>
          </p:nvPr>
        </p:nvSpPr>
        <p:spPr>
          <a:solidFill>
            <a:srgbClr val="FFFFFF"/>
          </a:solidFill>
          <a:ln/>
        </p:spPr>
      </p:sp>
      <p:sp>
        <p:nvSpPr>
          <p:cNvPr id="36867" name="Rectangle 3">
            <a:extLst>
              <a:ext uri="{FF2B5EF4-FFF2-40B4-BE49-F238E27FC236}">
                <a16:creationId xmlns:a16="http://schemas.microsoft.com/office/drawing/2014/main" id="{41BD87E2-4DDA-C348-BAAB-9F703D025D9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cs-CZ">
              <a:cs typeface="+mn-cs"/>
            </a:endParaRPr>
          </a:p>
        </p:txBody>
      </p:sp>
    </p:spTree>
    <p:extLst>
      <p:ext uri="{BB962C8B-B14F-4D97-AF65-F5344CB8AC3E}">
        <p14:creationId xmlns:p14="http://schemas.microsoft.com/office/powerpoint/2010/main" val="15258510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2255EC23-CD4B-0E4E-98E2-502307BD4A2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679C527-9420-1A49-B0CC-1122DB26E165}" type="slidenum">
              <a:rPr lang="cs-CZ" altLang="cs-CZ"/>
              <a:pPr>
                <a:spcBef>
                  <a:spcPct val="0"/>
                </a:spcBef>
              </a:pPr>
              <a:t>20</a:t>
            </a:fld>
            <a:endParaRPr lang="cs-CZ" altLang="cs-CZ"/>
          </a:p>
        </p:txBody>
      </p:sp>
      <p:sp>
        <p:nvSpPr>
          <p:cNvPr id="19458" name="Rectangle 2">
            <a:extLst>
              <a:ext uri="{FF2B5EF4-FFF2-40B4-BE49-F238E27FC236}">
                <a16:creationId xmlns:a16="http://schemas.microsoft.com/office/drawing/2014/main" id="{AD41F51B-45CA-304A-A5F6-E699A0899CAD}"/>
              </a:ext>
            </a:extLst>
          </p:cNvPr>
          <p:cNvSpPr>
            <a:spLocks noGrp="1" noRot="1" noChangeAspect="1" noChangeArrowheads="1" noTextEdit="1"/>
          </p:cNvSpPr>
          <p:nvPr>
            <p:ph type="sldImg"/>
          </p:nvPr>
        </p:nvSpPr>
        <p:spPr>
          <a:solidFill>
            <a:srgbClr val="FFFFFF"/>
          </a:solidFill>
          <a:ln/>
        </p:spPr>
      </p:sp>
      <p:sp>
        <p:nvSpPr>
          <p:cNvPr id="36867" name="Rectangle 3">
            <a:extLst>
              <a:ext uri="{FF2B5EF4-FFF2-40B4-BE49-F238E27FC236}">
                <a16:creationId xmlns:a16="http://schemas.microsoft.com/office/drawing/2014/main" id="{41BD87E2-4DDA-C348-BAAB-9F703D025D9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cs-CZ">
              <a:cs typeface="+mn-cs"/>
            </a:endParaRPr>
          </a:p>
        </p:txBody>
      </p:sp>
    </p:spTree>
    <p:extLst>
      <p:ext uri="{BB962C8B-B14F-4D97-AF65-F5344CB8AC3E}">
        <p14:creationId xmlns:p14="http://schemas.microsoft.com/office/powerpoint/2010/main" val="2296593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2255EC23-CD4B-0E4E-98E2-502307BD4A2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679C527-9420-1A49-B0CC-1122DB26E165}" type="slidenum">
              <a:rPr lang="cs-CZ" altLang="cs-CZ"/>
              <a:pPr>
                <a:spcBef>
                  <a:spcPct val="0"/>
                </a:spcBef>
              </a:pPr>
              <a:t>21</a:t>
            </a:fld>
            <a:endParaRPr lang="cs-CZ" altLang="cs-CZ"/>
          </a:p>
        </p:txBody>
      </p:sp>
      <p:sp>
        <p:nvSpPr>
          <p:cNvPr id="19458" name="Rectangle 2">
            <a:extLst>
              <a:ext uri="{FF2B5EF4-FFF2-40B4-BE49-F238E27FC236}">
                <a16:creationId xmlns:a16="http://schemas.microsoft.com/office/drawing/2014/main" id="{AD41F51B-45CA-304A-A5F6-E699A0899CAD}"/>
              </a:ext>
            </a:extLst>
          </p:cNvPr>
          <p:cNvSpPr>
            <a:spLocks noGrp="1" noRot="1" noChangeAspect="1" noChangeArrowheads="1" noTextEdit="1"/>
          </p:cNvSpPr>
          <p:nvPr>
            <p:ph type="sldImg"/>
          </p:nvPr>
        </p:nvSpPr>
        <p:spPr>
          <a:solidFill>
            <a:srgbClr val="FFFFFF"/>
          </a:solidFill>
          <a:ln/>
        </p:spPr>
      </p:sp>
      <p:sp>
        <p:nvSpPr>
          <p:cNvPr id="36867" name="Rectangle 3">
            <a:extLst>
              <a:ext uri="{FF2B5EF4-FFF2-40B4-BE49-F238E27FC236}">
                <a16:creationId xmlns:a16="http://schemas.microsoft.com/office/drawing/2014/main" id="{41BD87E2-4DDA-C348-BAAB-9F703D025D9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cs-CZ">
              <a:cs typeface="+mn-cs"/>
            </a:endParaRPr>
          </a:p>
        </p:txBody>
      </p:sp>
    </p:spTree>
    <p:extLst>
      <p:ext uri="{BB962C8B-B14F-4D97-AF65-F5344CB8AC3E}">
        <p14:creationId xmlns:p14="http://schemas.microsoft.com/office/powerpoint/2010/main" val="22402655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2255EC23-CD4B-0E4E-98E2-502307BD4A2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679C527-9420-1A49-B0CC-1122DB26E165}" type="slidenum">
              <a:rPr lang="cs-CZ" altLang="cs-CZ"/>
              <a:pPr>
                <a:spcBef>
                  <a:spcPct val="0"/>
                </a:spcBef>
              </a:pPr>
              <a:t>22</a:t>
            </a:fld>
            <a:endParaRPr lang="cs-CZ" altLang="cs-CZ"/>
          </a:p>
        </p:txBody>
      </p:sp>
      <p:sp>
        <p:nvSpPr>
          <p:cNvPr id="19458" name="Rectangle 2">
            <a:extLst>
              <a:ext uri="{FF2B5EF4-FFF2-40B4-BE49-F238E27FC236}">
                <a16:creationId xmlns:a16="http://schemas.microsoft.com/office/drawing/2014/main" id="{AD41F51B-45CA-304A-A5F6-E699A0899CAD}"/>
              </a:ext>
            </a:extLst>
          </p:cNvPr>
          <p:cNvSpPr>
            <a:spLocks noGrp="1" noRot="1" noChangeAspect="1" noChangeArrowheads="1" noTextEdit="1"/>
          </p:cNvSpPr>
          <p:nvPr>
            <p:ph type="sldImg"/>
          </p:nvPr>
        </p:nvSpPr>
        <p:spPr>
          <a:solidFill>
            <a:srgbClr val="FFFFFF"/>
          </a:solidFill>
          <a:ln/>
        </p:spPr>
      </p:sp>
      <p:sp>
        <p:nvSpPr>
          <p:cNvPr id="36867" name="Rectangle 3">
            <a:extLst>
              <a:ext uri="{FF2B5EF4-FFF2-40B4-BE49-F238E27FC236}">
                <a16:creationId xmlns:a16="http://schemas.microsoft.com/office/drawing/2014/main" id="{41BD87E2-4DDA-C348-BAAB-9F703D025D9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cs-CZ">
              <a:cs typeface="+mn-cs"/>
            </a:endParaRPr>
          </a:p>
        </p:txBody>
      </p:sp>
    </p:spTree>
    <p:extLst>
      <p:ext uri="{BB962C8B-B14F-4D97-AF65-F5344CB8AC3E}">
        <p14:creationId xmlns:p14="http://schemas.microsoft.com/office/powerpoint/2010/main" val="33649404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2255EC23-CD4B-0E4E-98E2-502307BD4A2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679C527-9420-1A49-B0CC-1122DB26E165}" type="slidenum">
              <a:rPr lang="cs-CZ" altLang="cs-CZ"/>
              <a:pPr>
                <a:spcBef>
                  <a:spcPct val="0"/>
                </a:spcBef>
              </a:pPr>
              <a:t>23</a:t>
            </a:fld>
            <a:endParaRPr lang="cs-CZ" altLang="cs-CZ"/>
          </a:p>
        </p:txBody>
      </p:sp>
      <p:sp>
        <p:nvSpPr>
          <p:cNvPr id="19458" name="Rectangle 2">
            <a:extLst>
              <a:ext uri="{FF2B5EF4-FFF2-40B4-BE49-F238E27FC236}">
                <a16:creationId xmlns:a16="http://schemas.microsoft.com/office/drawing/2014/main" id="{AD41F51B-45CA-304A-A5F6-E699A0899CAD}"/>
              </a:ext>
            </a:extLst>
          </p:cNvPr>
          <p:cNvSpPr>
            <a:spLocks noGrp="1" noRot="1" noChangeAspect="1" noChangeArrowheads="1" noTextEdit="1"/>
          </p:cNvSpPr>
          <p:nvPr>
            <p:ph type="sldImg"/>
          </p:nvPr>
        </p:nvSpPr>
        <p:spPr>
          <a:solidFill>
            <a:srgbClr val="FFFFFF"/>
          </a:solidFill>
          <a:ln/>
        </p:spPr>
      </p:sp>
      <p:sp>
        <p:nvSpPr>
          <p:cNvPr id="36867" name="Rectangle 3">
            <a:extLst>
              <a:ext uri="{FF2B5EF4-FFF2-40B4-BE49-F238E27FC236}">
                <a16:creationId xmlns:a16="http://schemas.microsoft.com/office/drawing/2014/main" id="{41BD87E2-4DDA-C348-BAAB-9F703D025D9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r>
              <a:rPr lang="cs-CZ" dirty="0">
                <a:cs typeface="+mn-cs"/>
              </a:rPr>
              <a:t>https://</a:t>
            </a:r>
            <a:r>
              <a:rPr lang="cs-CZ" dirty="0" err="1">
                <a:cs typeface="+mn-cs"/>
              </a:rPr>
              <a:t>www.mpo.gov.cz</a:t>
            </a:r>
            <a:r>
              <a:rPr lang="cs-CZ" dirty="0">
                <a:cs typeface="+mn-cs"/>
              </a:rPr>
              <a:t>/cz/</a:t>
            </a:r>
            <a:r>
              <a:rPr lang="cs-CZ" dirty="0" err="1">
                <a:cs typeface="+mn-cs"/>
              </a:rPr>
              <a:t>podnikani</a:t>
            </a:r>
            <a:r>
              <a:rPr lang="cs-CZ" dirty="0">
                <a:cs typeface="+mn-cs"/>
              </a:rPr>
              <a:t>/</a:t>
            </a:r>
            <a:r>
              <a:rPr lang="cs-CZ" dirty="0" err="1">
                <a:cs typeface="+mn-cs"/>
              </a:rPr>
              <a:t>digitalni</a:t>
            </a:r>
            <a:r>
              <a:rPr lang="cs-CZ" dirty="0">
                <a:cs typeface="+mn-cs"/>
              </a:rPr>
              <a:t>-ekonomika/</a:t>
            </a:r>
            <a:r>
              <a:rPr lang="cs-CZ" dirty="0" err="1">
                <a:cs typeface="+mn-cs"/>
              </a:rPr>
              <a:t>digitalni-sluzby</a:t>
            </a:r>
            <a:r>
              <a:rPr lang="cs-CZ" dirty="0">
                <a:cs typeface="+mn-cs"/>
              </a:rPr>
              <a:t>/</a:t>
            </a:r>
            <a:r>
              <a:rPr lang="cs-CZ" dirty="0" err="1">
                <a:cs typeface="+mn-cs"/>
              </a:rPr>
              <a:t>narizeni</a:t>
            </a:r>
            <a:r>
              <a:rPr lang="cs-CZ" dirty="0">
                <a:cs typeface="+mn-cs"/>
              </a:rPr>
              <a:t>-o-</a:t>
            </a:r>
            <a:r>
              <a:rPr lang="cs-CZ" dirty="0" err="1">
                <a:cs typeface="+mn-cs"/>
              </a:rPr>
              <a:t>digitalnich</a:t>
            </a:r>
            <a:r>
              <a:rPr lang="cs-CZ" dirty="0">
                <a:cs typeface="+mn-cs"/>
              </a:rPr>
              <a:t>-</a:t>
            </a:r>
            <a:r>
              <a:rPr lang="cs-CZ" dirty="0" err="1">
                <a:cs typeface="+mn-cs"/>
              </a:rPr>
              <a:t>sluzbach</a:t>
            </a:r>
            <a:r>
              <a:rPr lang="cs-CZ" dirty="0">
                <a:cs typeface="+mn-cs"/>
              </a:rPr>
              <a:t>/</a:t>
            </a:r>
          </a:p>
          <a:p>
            <a:pPr eaLnBrk="1" hangingPunct="1">
              <a:defRPr/>
            </a:pPr>
            <a:endParaRPr lang="cs-CZ" dirty="0">
              <a:cs typeface="+mn-cs"/>
            </a:endParaRPr>
          </a:p>
        </p:txBody>
      </p:sp>
    </p:spTree>
    <p:extLst>
      <p:ext uri="{BB962C8B-B14F-4D97-AF65-F5344CB8AC3E}">
        <p14:creationId xmlns:p14="http://schemas.microsoft.com/office/powerpoint/2010/main" val="6872733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2255EC23-CD4B-0E4E-98E2-502307BD4A2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679C527-9420-1A49-B0CC-1122DB26E165}" type="slidenum">
              <a:rPr lang="cs-CZ" altLang="cs-CZ"/>
              <a:pPr>
                <a:spcBef>
                  <a:spcPct val="0"/>
                </a:spcBef>
              </a:pPr>
              <a:t>24</a:t>
            </a:fld>
            <a:endParaRPr lang="cs-CZ" altLang="cs-CZ"/>
          </a:p>
        </p:txBody>
      </p:sp>
      <p:sp>
        <p:nvSpPr>
          <p:cNvPr id="19458" name="Rectangle 2">
            <a:extLst>
              <a:ext uri="{FF2B5EF4-FFF2-40B4-BE49-F238E27FC236}">
                <a16:creationId xmlns:a16="http://schemas.microsoft.com/office/drawing/2014/main" id="{AD41F51B-45CA-304A-A5F6-E699A0899CAD}"/>
              </a:ext>
            </a:extLst>
          </p:cNvPr>
          <p:cNvSpPr>
            <a:spLocks noGrp="1" noRot="1" noChangeAspect="1" noChangeArrowheads="1" noTextEdit="1"/>
          </p:cNvSpPr>
          <p:nvPr>
            <p:ph type="sldImg"/>
          </p:nvPr>
        </p:nvSpPr>
        <p:spPr>
          <a:solidFill>
            <a:srgbClr val="FFFFFF"/>
          </a:solidFill>
          <a:ln/>
        </p:spPr>
      </p:sp>
      <p:sp>
        <p:nvSpPr>
          <p:cNvPr id="36867" name="Rectangle 3">
            <a:extLst>
              <a:ext uri="{FF2B5EF4-FFF2-40B4-BE49-F238E27FC236}">
                <a16:creationId xmlns:a16="http://schemas.microsoft.com/office/drawing/2014/main" id="{41BD87E2-4DDA-C348-BAAB-9F703D025D9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r>
              <a:rPr lang="cs-CZ" dirty="0">
                <a:cs typeface="+mn-cs"/>
              </a:rPr>
              <a:t>https://</a:t>
            </a:r>
            <a:r>
              <a:rPr lang="cs-CZ" dirty="0" err="1">
                <a:cs typeface="+mn-cs"/>
              </a:rPr>
              <a:t>www.mpo.gov.cz</a:t>
            </a:r>
            <a:r>
              <a:rPr lang="cs-CZ" dirty="0">
                <a:cs typeface="+mn-cs"/>
              </a:rPr>
              <a:t>/cz/</a:t>
            </a:r>
            <a:r>
              <a:rPr lang="cs-CZ" dirty="0" err="1">
                <a:cs typeface="+mn-cs"/>
              </a:rPr>
              <a:t>podnikani</a:t>
            </a:r>
            <a:r>
              <a:rPr lang="cs-CZ" dirty="0">
                <a:cs typeface="+mn-cs"/>
              </a:rPr>
              <a:t>/</a:t>
            </a:r>
            <a:r>
              <a:rPr lang="cs-CZ" dirty="0" err="1">
                <a:cs typeface="+mn-cs"/>
              </a:rPr>
              <a:t>digitalni</a:t>
            </a:r>
            <a:r>
              <a:rPr lang="cs-CZ" dirty="0">
                <a:cs typeface="+mn-cs"/>
              </a:rPr>
              <a:t>-ekonomika/</a:t>
            </a:r>
            <a:r>
              <a:rPr lang="cs-CZ" dirty="0" err="1">
                <a:cs typeface="+mn-cs"/>
              </a:rPr>
              <a:t>digitalni-sluzby</a:t>
            </a:r>
            <a:r>
              <a:rPr lang="cs-CZ" dirty="0">
                <a:cs typeface="+mn-cs"/>
              </a:rPr>
              <a:t>/</a:t>
            </a:r>
            <a:r>
              <a:rPr lang="cs-CZ" dirty="0" err="1">
                <a:cs typeface="+mn-cs"/>
              </a:rPr>
              <a:t>narizeni</a:t>
            </a:r>
            <a:r>
              <a:rPr lang="cs-CZ" dirty="0">
                <a:cs typeface="+mn-cs"/>
              </a:rPr>
              <a:t>-o-</a:t>
            </a:r>
            <a:r>
              <a:rPr lang="cs-CZ" dirty="0" err="1">
                <a:cs typeface="+mn-cs"/>
              </a:rPr>
              <a:t>digitalnich</a:t>
            </a:r>
            <a:r>
              <a:rPr lang="cs-CZ" dirty="0">
                <a:cs typeface="+mn-cs"/>
              </a:rPr>
              <a:t>-</a:t>
            </a:r>
            <a:r>
              <a:rPr lang="cs-CZ" dirty="0" err="1">
                <a:cs typeface="+mn-cs"/>
              </a:rPr>
              <a:t>sluzbach</a:t>
            </a:r>
            <a:r>
              <a:rPr lang="cs-CZ" dirty="0">
                <a:cs typeface="+mn-cs"/>
              </a:rPr>
              <a:t>/</a:t>
            </a:r>
          </a:p>
          <a:p>
            <a:pPr eaLnBrk="1" hangingPunct="1">
              <a:defRPr/>
            </a:pPr>
            <a:endParaRPr lang="cs-CZ" dirty="0">
              <a:cs typeface="+mn-cs"/>
            </a:endParaRPr>
          </a:p>
        </p:txBody>
      </p:sp>
    </p:spTree>
    <p:extLst>
      <p:ext uri="{BB962C8B-B14F-4D97-AF65-F5344CB8AC3E}">
        <p14:creationId xmlns:p14="http://schemas.microsoft.com/office/powerpoint/2010/main" val="40689624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2255EC23-CD4B-0E4E-98E2-502307BD4A2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679C527-9420-1A49-B0CC-1122DB26E165}" type="slidenum">
              <a:rPr lang="cs-CZ" altLang="cs-CZ"/>
              <a:pPr>
                <a:spcBef>
                  <a:spcPct val="0"/>
                </a:spcBef>
              </a:pPr>
              <a:t>26</a:t>
            </a:fld>
            <a:endParaRPr lang="cs-CZ" altLang="cs-CZ"/>
          </a:p>
        </p:txBody>
      </p:sp>
      <p:sp>
        <p:nvSpPr>
          <p:cNvPr id="19458" name="Rectangle 2">
            <a:extLst>
              <a:ext uri="{FF2B5EF4-FFF2-40B4-BE49-F238E27FC236}">
                <a16:creationId xmlns:a16="http://schemas.microsoft.com/office/drawing/2014/main" id="{AD41F51B-45CA-304A-A5F6-E699A0899CAD}"/>
              </a:ext>
            </a:extLst>
          </p:cNvPr>
          <p:cNvSpPr>
            <a:spLocks noGrp="1" noRot="1" noChangeAspect="1" noChangeArrowheads="1" noTextEdit="1"/>
          </p:cNvSpPr>
          <p:nvPr>
            <p:ph type="sldImg"/>
          </p:nvPr>
        </p:nvSpPr>
        <p:spPr>
          <a:solidFill>
            <a:srgbClr val="FFFFFF"/>
          </a:solidFill>
          <a:ln/>
        </p:spPr>
      </p:sp>
      <p:sp>
        <p:nvSpPr>
          <p:cNvPr id="36867" name="Rectangle 3">
            <a:extLst>
              <a:ext uri="{FF2B5EF4-FFF2-40B4-BE49-F238E27FC236}">
                <a16:creationId xmlns:a16="http://schemas.microsoft.com/office/drawing/2014/main" id="{41BD87E2-4DDA-C348-BAAB-9F703D025D9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cs-CZ" dirty="0">
              <a:cs typeface="+mn-cs"/>
            </a:endParaRPr>
          </a:p>
        </p:txBody>
      </p:sp>
    </p:spTree>
    <p:extLst>
      <p:ext uri="{BB962C8B-B14F-4D97-AF65-F5344CB8AC3E}">
        <p14:creationId xmlns:p14="http://schemas.microsoft.com/office/powerpoint/2010/main" val="28005477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2255EC23-CD4B-0E4E-98E2-502307BD4A2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679C527-9420-1A49-B0CC-1122DB26E165}" type="slidenum">
              <a:rPr lang="cs-CZ" altLang="cs-CZ"/>
              <a:pPr>
                <a:spcBef>
                  <a:spcPct val="0"/>
                </a:spcBef>
              </a:pPr>
              <a:t>27</a:t>
            </a:fld>
            <a:endParaRPr lang="cs-CZ" altLang="cs-CZ"/>
          </a:p>
        </p:txBody>
      </p:sp>
      <p:sp>
        <p:nvSpPr>
          <p:cNvPr id="19458" name="Rectangle 2">
            <a:extLst>
              <a:ext uri="{FF2B5EF4-FFF2-40B4-BE49-F238E27FC236}">
                <a16:creationId xmlns:a16="http://schemas.microsoft.com/office/drawing/2014/main" id="{AD41F51B-45CA-304A-A5F6-E699A0899CAD}"/>
              </a:ext>
            </a:extLst>
          </p:cNvPr>
          <p:cNvSpPr>
            <a:spLocks noGrp="1" noRot="1" noChangeAspect="1" noChangeArrowheads="1" noTextEdit="1"/>
          </p:cNvSpPr>
          <p:nvPr>
            <p:ph type="sldImg"/>
          </p:nvPr>
        </p:nvSpPr>
        <p:spPr>
          <a:solidFill>
            <a:srgbClr val="FFFFFF"/>
          </a:solidFill>
          <a:ln/>
        </p:spPr>
      </p:sp>
      <p:sp>
        <p:nvSpPr>
          <p:cNvPr id="36867" name="Rectangle 3">
            <a:extLst>
              <a:ext uri="{FF2B5EF4-FFF2-40B4-BE49-F238E27FC236}">
                <a16:creationId xmlns:a16="http://schemas.microsoft.com/office/drawing/2014/main" id="{41BD87E2-4DDA-C348-BAAB-9F703D025D9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cs-CZ">
              <a:cs typeface="+mn-cs"/>
            </a:endParaRPr>
          </a:p>
        </p:txBody>
      </p:sp>
    </p:spTree>
    <p:extLst>
      <p:ext uri="{BB962C8B-B14F-4D97-AF65-F5344CB8AC3E}">
        <p14:creationId xmlns:p14="http://schemas.microsoft.com/office/powerpoint/2010/main" val="3119616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a:extLst>
              <a:ext uri="{FF2B5EF4-FFF2-40B4-BE49-F238E27FC236}">
                <a16:creationId xmlns:a16="http://schemas.microsoft.com/office/drawing/2014/main" id="{385BE287-640D-5E4C-AA20-81CC129BE6C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AB1F4BE-6475-7C47-BC0A-3C9A7044200F}" type="slidenum">
              <a:rPr lang="cs-CZ" altLang="cs-CZ"/>
              <a:pPr>
                <a:spcBef>
                  <a:spcPct val="0"/>
                </a:spcBef>
              </a:pPr>
              <a:t>28</a:t>
            </a:fld>
            <a:endParaRPr lang="cs-CZ" altLang="cs-CZ"/>
          </a:p>
        </p:txBody>
      </p:sp>
      <p:sp>
        <p:nvSpPr>
          <p:cNvPr id="21506" name="Rectangle 2">
            <a:extLst>
              <a:ext uri="{FF2B5EF4-FFF2-40B4-BE49-F238E27FC236}">
                <a16:creationId xmlns:a16="http://schemas.microsoft.com/office/drawing/2014/main" id="{784A5776-2B02-A547-81EA-0A0E2650E56A}"/>
              </a:ext>
            </a:extLst>
          </p:cNvPr>
          <p:cNvSpPr>
            <a:spLocks noGrp="1" noRot="1" noChangeAspect="1" noChangeArrowheads="1" noTextEdit="1"/>
          </p:cNvSpPr>
          <p:nvPr>
            <p:ph type="sldImg"/>
          </p:nvPr>
        </p:nvSpPr>
        <p:spPr>
          <a:solidFill>
            <a:srgbClr val="FFFFFF"/>
          </a:solidFill>
          <a:ln/>
        </p:spPr>
      </p:sp>
      <p:sp>
        <p:nvSpPr>
          <p:cNvPr id="41987" name="Rectangle 3">
            <a:extLst>
              <a:ext uri="{FF2B5EF4-FFF2-40B4-BE49-F238E27FC236}">
                <a16:creationId xmlns:a16="http://schemas.microsoft.com/office/drawing/2014/main" id="{D9E1D7B9-DA35-9F49-BF19-0A2042966ABB}"/>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cs-CZ">
              <a:cs typeface="+mn-cs"/>
            </a:endParaRPr>
          </a:p>
        </p:txBody>
      </p:sp>
    </p:spTree>
    <p:extLst>
      <p:ext uri="{BB962C8B-B14F-4D97-AF65-F5344CB8AC3E}">
        <p14:creationId xmlns:p14="http://schemas.microsoft.com/office/powerpoint/2010/main" val="29224237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a:extLst>
              <a:ext uri="{FF2B5EF4-FFF2-40B4-BE49-F238E27FC236}">
                <a16:creationId xmlns:a16="http://schemas.microsoft.com/office/drawing/2014/main" id="{76049307-6C7C-9B40-BB20-91DE808554A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39EE95E7-8CA2-CB47-8F36-9677A11F9A25}" type="slidenum">
              <a:rPr lang="cs-CZ" altLang="cs-CZ"/>
              <a:pPr>
                <a:spcBef>
                  <a:spcPct val="0"/>
                </a:spcBef>
              </a:pPr>
              <a:t>29</a:t>
            </a:fld>
            <a:endParaRPr lang="cs-CZ" altLang="cs-CZ"/>
          </a:p>
        </p:txBody>
      </p:sp>
      <p:sp>
        <p:nvSpPr>
          <p:cNvPr id="23554" name="Rectangle 2">
            <a:extLst>
              <a:ext uri="{FF2B5EF4-FFF2-40B4-BE49-F238E27FC236}">
                <a16:creationId xmlns:a16="http://schemas.microsoft.com/office/drawing/2014/main" id="{C6904286-3C00-6F49-8B7F-D5488D8DF489}"/>
              </a:ext>
            </a:extLst>
          </p:cNvPr>
          <p:cNvSpPr>
            <a:spLocks noGrp="1" noRot="1" noChangeAspect="1" noChangeArrowheads="1" noTextEdit="1"/>
          </p:cNvSpPr>
          <p:nvPr>
            <p:ph type="sldImg"/>
          </p:nvPr>
        </p:nvSpPr>
        <p:spPr>
          <a:ln/>
        </p:spPr>
      </p:sp>
      <p:sp>
        <p:nvSpPr>
          <p:cNvPr id="73731" name="Rectangle 3">
            <a:extLst>
              <a:ext uri="{FF2B5EF4-FFF2-40B4-BE49-F238E27FC236}">
                <a16:creationId xmlns:a16="http://schemas.microsoft.com/office/drawing/2014/main" id="{E7CC0FF1-B47F-B74D-A3DE-06ABEE6CC063}"/>
              </a:ext>
            </a:extLst>
          </p:cNvPr>
          <p:cNvSpPr>
            <a:spLocks noGrp="1" noChangeArrowheads="1"/>
          </p:cNvSpPr>
          <p:nvPr>
            <p:ph type="body" idx="1"/>
          </p:nvPr>
        </p:nvSpPr>
        <p:spPr/>
        <p:txBody>
          <a:bodyPr/>
          <a:lstStyle/>
          <a:p>
            <a:pPr eaLnBrk="1" hangingPunct="1">
              <a:defRPr/>
            </a:pPr>
            <a:endParaRPr lang="cs-CZ">
              <a:cs typeface="+mn-cs"/>
            </a:endParaRPr>
          </a:p>
        </p:txBody>
      </p:sp>
    </p:spTree>
    <p:extLst>
      <p:ext uri="{BB962C8B-B14F-4D97-AF65-F5344CB8AC3E}">
        <p14:creationId xmlns:p14="http://schemas.microsoft.com/office/powerpoint/2010/main" val="16556590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a:extLst>
              <a:ext uri="{FF2B5EF4-FFF2-40B4-BE49-F238E27FC236}">
                <a16:creationId xmlns:a16="http://schemas.microsoft.com/office/drawing/2014/main" id="{D1BAD524-BC6F-4741-B5B9-652154B0F6A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A351828-0D8E-FC4C-9381-9AB00F54F66D}" type="slidenum">
              <a:rPr lang="cs-CZ" altLang="cs-CZ"/>
              <a:pPr>
                <a:spcBef>
                  <a:spcPct val="0"/>
                </a:spcBef>
              </a:pPr>
              <a:t>30</a:t>
            </a:fld>
            <a:endParaRPr lang="cs-CZ" altLang="cs-CZ"/>
          </a:p>
        </p:txBody>
      </p:sp>
      <p:sp>
        <p:nvSpPr>
          <p:cNvPr id="25602" name="Rectangle 2">
            <a:extLst>
              <a:ext uri="{FF2B5EF4-FFF2-40B4-BE49-F238E27FC236}">
                <a16:creationId xmlns:a16="http://schemas.microsoft.com/office/drawing/2014/main" id="{55FC6B60-96A9-664C-9967-828B8D0FC6D8}"/>
              </a:ext>
            </a:extLst>
          </p:cNvPr>
          <p:cNvSpPr>
            <a:spLocks noGrp="1" noRot="1" noChangeAspect="1" noChangeArrowheads="1" noTextEdit="1"/>
          </p:cNvSpPr>
          <p:nvPr>
            <p:ph type="sldImg"/>
          </p:nvPr>
        </p:nvSpPr>
        <p:spPr>
          <a:ln/>
        </p:spPr>
      </p:sp>
      <p:sp>
        <p:nvSpPr>
          <p:cNvPr id="77827" name="Rectangle 3">
            <a:extLst>
              <a:ext uri="{FF2B5EF4-FFF2-40B4-BE49-F238E27FC236}">
                <a16:creationId xmlns:a16="http://schemas.microsoft.com/office/drawing/2014/main" id="{890D1A7A-6CD3-6348-8AD5-8EDBF0C898A9}"/>
              </a:ext>
            </a:extLst>
          </p:cNvPr>
          <p:cNvSpPr>
            <a:spLocks noGrp="1" noChangeArrowheads="1"/>
          </p:cNvSpPr>
          <p:nvPr>
            <p:ph type="body" idx="1"/>
          </p:nvPr>
        </p:nvSpPr>
        <p:spPr/>
        <p:txBody>
          <a:bodyPr/>
          <a:lstStyle/>
          <a:p>
            <a:pPr marL="488181" indent="-171450">
              <a:buFont typeface="Arial" panose="020B0604020202020204" pitchFamily="34" charset="0"/>
              <a:buChar char="•"/>
            </a:pPr>
            <a:r>
              <a:rPr lang="cs-CZ" altLang="cs-CZ" dirty="0">
                <a:latin typeface="Verdana" panose="020B0604030504040204" pitchFamily="34" charset="0"/>
              </a:rPr>
              <a:t>Například  francouzský  soud ve sporu o odpovědnosti poskytovatele ve věci </a:t>
            </a:r>
            <a:r>
              <a:rPr lang="cs-CZ" altLang="cs-CZ" dirty="0" err="1">
                <a:latin typeface="Verdana" panose="020B0604030504040204" pitchFamily="34" charset="0"/>
              </a:rPr>
              <a:t>Estelle</a:t>
            </a:r>
            <a:r>
              <a:rPr lang="cs-CZ" altLang="cs-CZ" dirty="0">
                <a:latin typeface="Verdana" panose="020B0604030504040204" pitchFamily="34" charset="0"/>
              </a:rPr>
              <a:t> </a:t>
            </a:r>
            <a:r>
              <a:rPr lang="cs-CZ" altLang="cs-CZ" dirty="0" err="1">
                <a:latin typeface="Verdana" panose="020B0604030504040204" pitchFamily="34" charset="0"/>
              </a:rPr>
              <a:t>Hallyday</a:t>
            </a:r>
            <a:r>
              <a:rPr lang="cs-CZ" altLang="cs-CZ" dirty="0">
                <a:latin typeface="Verdana" panose="020B0604030504040204" pitchFamily="34" charset="0"/>
                <a:hlinkClick r:id="" action="ppaction://noaction"/>
              </a:rPr>
              <a:t>[1]</a:t>
            </a:r>
            <a:r>
              <a:rPr lang="cs-CZ" altLang="cs-CZ" dirty="0">
                <a:latin typeface="Verdana" panose="020B0604030504040204" pitchFamily="34" charset="0"/>
              </a:rPr>
              <a:t> potvrdil odpovědnost poskytovatele volného prostoru za obsah uživatelem zveřejněných fotografií (na adrese </a:t>
            </a:r>
            <a:r>
              <a:rPr lang="cs-CZ" altLang="cs-CZ" dirty="0" err="1">
                <a:latin typeface="Verdana" panose="020B0604030504040204" pitchFamily="34" charset="0"/>
              </a:rPr>
              <a:t>www.altern.org</a:t>
            </a:r>
            <a:r>
              <a:rPr lang="cs-CZ" altLang="cs-CZ" dirty="0">
                <a:latin typeface="Verdana" panose="020B0604030504040204" pitchFamily="34" charset="0"/>
              </a:rPr>
              <a:t>/</a:t>
            </a:r>
            <a:r>
              <a:rPr lang="cs-CZ" altLang="cs-CZ" dirty="0" err="1">
                <a:latin typeface="Verdana" panose="020B0604030504040204" pitchFamily="34" charset="0"/>
              </a:rPr>
              <a:t>silversurfer</a:t>
            </a:r>
            <a:r>
              <a:rPr lang="cs-CZ" altLang="cs-CZ" dirty="0">
                <a:latin typeface="Verdana" panose="020B0604030504040204" pitchFamily="34" charset="0"/>
              </a:rPr>
              <a:t>), které  porušovaly osobnostní práva (ne autorská osobnostní práva ale práva na ochranu podobizny - srovnej §12 </a:t>
            </a:r>
            <a:r>
              <a:rPr lang="cs-CZ" altLang="cs-CZ" dirty="0" err="1">
                <a:latin typeface="Verdana" panose="020B0604030504040204" pitchFamily="34" charset="0"/>
              </a:rPr>
              <a:t>ObčZ</a:t>
            </a:r>
            <a:r>
              <a:rPr lang="cs-CZ" altLang="cs-CZ" dirty="0">
                <a:latin typeface="Verdana" panose="020B0604030504040204" pitchFamily="34" charset="0"/>
              </a:rPr>
              <a:t>) žalobkyně. Soud aplikovat teorii „postupné (kaskádovité) odpovědnosti</a:t>
            </a:r>
            <a:r>
              <a:rPr lang="ja-JP" altLang="cs-CZ">
                <a:latin typeface="Arial" panose="020B0604020202020204" pitchFamily="34" charset="0"/>
              </a:rPr>
              <a:t>“</a:t>
            </a:r>
            <a:r>
              <a:rPr lang="cs-CZ" altLang="ja-JP" dirty="0">
                <a:latin typeface="Verdana" panose="020B0604030504040204" pitchFamily="34" charset="0"/>
                <a:hlinkClick r:id="" action="ppaction://noaction"/>
              </a:rPr>
              <a:t>[2]</a:t>
            </a:r>
            <a:r>
              <a:rPr lang="cs-CZ" altLang="ja-JP" dirty="0">
                <a:latin typeface="Verdana" panose="020B0604030504040204" pitchFamily="34" charset="0"/>
              </a:rPr>
              <a:t>, prohlásil poskytovatele volného prostoru za „vydavatele</a:t>
            </a:r>
            <a:r>
              <a:rPr lang="ja-JP" altLang="cs-CZ">
                <a:latin typeface="Arial" panose="020B0604020202020204" pitchFamily="34" charset="0"/>
              </a:rPr>
              <a:t>“</a:t>
            </a:r>
            <a:r>
              <a:rPr lang="cs-CZ" altLang="ja-JP" dirty="0">
                <a:latin typeface="Verdana" panose="020B0604030504040204" pitchFamily="34" charset="0"/>
              </a:rPr>
              <a:t>, který má povinnost monitorovat obsah svých stránek a uznal ho odpovědným za porušení osobnostních práv žalobkyně.</a:t>
            </a:r>
          </a:p>
          <a:p>
            <a:pPr marL="488181" indent="-171450">
              <a:buFont typeface="Arial" panose="020B0604020202020204" pitchFamily="34" charset="0"/>
              <a:buChar char="•"/>
            </a:pPr>
            <a:r>
              <a:rPr lang="cs-CZ" altLang="cs-CZ" dirty="0">
                <a:latin typeface="Verdana" panose="020B0604030504040204" pitchFamily="34" charset="0"/>
              </a:rPr>
              <a:t>Naopak holandský soud odmítl odpovědnost poskytovatelů volného prostoru s poukazem, že „... nečiní nic víc, než že pouze umožňují svým uživatelům zpřístupňovat jejich materiály prostřednictvím Internetu veřejnosti, a proto nemají žádnou vědomost o obsahu těchto materiálů a nemohou ovlivnit, jaké materiály uživatelé na Internetu poskytnou</a:t>
            </a:r>
            <a:r>
              <a:rPr lang="ja-JP" altLang="cs-CZ">
                <a:latin typeface="Arial" panose="020B0604020202020204" pitchFamily="34" charset="0"/>
              </a:rPr>
              <a:t>“</a:t>
            </a:r>
            <a:r>
              <a:rPr lang="cs-CZ" altLang="ja-JP" dirty="0">
                <a:latin typeface="Verdana" panose="020B0604030504040204" pitchFamily="34" charset="0"/>
                <a:hlinkClick r:id="" action="ppaction://noaction"/>
              </a:rPr>
              <a:t>[3]</a:t>
            </a:r>
            <a:r>
              <a:rPr lang="cs-CZ" altLang="ja-JP" dirty="0">
                <a:latin typeface="Verdana" panose="020B0604030504040204" pitchFamily="34" charset="0"/>
              </a:rPr>
              <a:t>. </a:t>
            </a:r>
          </a:p>
          <a:p>
            <a:pPr marL="488181" indent="-171450">
              <a:buFont typeface="Arial" panose="020B0604020202020204" pitchFamily="34" charset="0"/>
              <a:buChar char="•"/>
            </a:pPr>
            <a:r>
              <a:rPr lang="cs-CZ" altLang="cs-CZ" dirty="0">
                <a:latin typeface="Verdana" panose="020B0604030504040204" pitchFamily="34" charset="0"/>
              </a:rPr>
              <a:t>Jiný francouzský soud odmítl odpovědnost poskytovatele připojení s tím, že není technicky možné, aby kontroloval obsah materiálů, ke kterým pouze zprostředkovával přístup (jde o jinou kategorii než je poskytovatel volného prostoru).</a:t>
            </a:r>
            <a:r>
              <a:rPr lang="cs-CZ" altLang="cs-CZ" dirty="0">
                <a:latin typeface="Verdana" panose="020B0604030504040204" pitchFamily="34" charset="0"/>
                <a:hlinkClick r:id="" action="ppaction://noaction"/>
              </a:rPr>
              <a:t>[4]</a:t>
            </a:r>
            <a:r>
              <a:rPr lang="cs-CZ" altLang="cs-CZ" dirty="0">
                <a:latin typeface="Verdana" panose="020B0604030504040204" pitchFamily="34" charset="0"/>
              </a:rPr>
              <a:t> Směrnice o elektronickém obchodu hovoří ve prospěch rozhodnutí holandského soudu a popírá tvrzení soudu ve věci </a:t>
            </a:r>
            <a:r>
              <a:rPr lang="cs-CZ" altLang="cs-CZ" dirty="0" err="1">
                <a:latin typeface="Verdana" panose="020B0604030504040204" pitchFamily="34" charset="0"/>
              </a:rPr>
              <a:t>Hallyday</a:t>
            </a:r>
            <a:r>
              <a:rPr lang="cs-CZ" altLang="cs-CZ" dirty="0">
                <a:latin typeface="Verdana" panose="020B0604030504040204" pitchFamily="34" charset="0"/>
              </a:rPr>
              <a:t>. </a:t>
            </a:r>
          </a:p>
          <a:p>
            <a:pPr marL="416476" indent="-99745"/>
            <a:endParaRPr lang="cs-CZ" altLang="cs-CZ" sz="1200" i="1" dirty="0">
              <a:latin typeface="Verdana" panose="020B0604030504040204" pitchFamily="34" charset="0"/>
              <a:hlinkClick r:id="" action="ppaction://noaction"/>
            </a:endParaRPr>
          </a:p>
          <a:p>
            <a:pPr marL="416476" indent="-99745"/>
            <a:endParaRPr lang="cs-CZ" altLang="cs-CZ" sz="1200" i="1" dirty="0">
              <a:latin typeface="Verdana" panose="020B0604030504040204" pitchFamily="34" charset="0"/>
              <a:hlinkClick r:id="" action="ppaction://noaction"/>
            </a:endParaRPr>
          </a:p>
          <a:p>
            <a:pPr marL="416476" indent="-99745"/>
            <a:r>
              <a:rPr lang="cs-CZ" altLang="cs-CZ" sz="1200" i="1" dirty="0">
                <a:latin typeface="Verdana" panose="020B0604030504040204" pitchFamily="34" charset="0"/>
                <a:hlinkClick r:id="" action="ppaction://noaction"/>
              </a:rPr>
              <a:t>[1]</a:t>
            </a:r>
            <a:r>
              <a:rPr lang="cs-CZ" altLang="cs-CZ" sz="1200" i="1" dirty="0">
                <a:latin typeface="Verdana" panose="020B0604030504040204" pitchFamily="34" charset="0"/>
              </a:rPr>
              <a:t> Rozhodnutí N96/160, z 12. března 1996 </a:t>
            </a:r>
            <a:r>
              <a:rPr lang="cs-CZ" altLang="cs-CZ" sz="1200" i="1" dirty="0">
                <a:latin typeface="Verdana" panose="020B0604030504040204" pitchFamily="34" charset="0"/>
                <a:hlinkClick r:id="" action="ppaction://noaction"/>
              </a:rPr>
              <a:t>[2]</a:t>
            </a:r>
            <a:r>
              <a:rPr lang="cs-CZ" altLang="cs-CZ" sz="1200" i="1" dirty="0">
                <a:latin typeface="Verdana" panose="020B0604030504040204" pitchFamily="34" charset="0"/>
              </a:rPr>
              <a:t> </a:t>
            </a:r>
            <a:r>
              <a:rPr lang="cs-CZ" altLang="cs-CZ" sz="1200" i="1" dirty="0" err="1">
                <a:latin typeface="Verdana" panose="020B0604030504040204" pitchFamily="34" charset="0"/>
              </a:rPr>
              <a:t>Tribunal</a:t>
            </a:r>
            <a:r>
              <a:rPr lang="cs-CZ" altLang="cs-CZ" sz="1200" i="1" dirty="0">
                <a:latin typeface="Verdana" panose="020B0604030504040204" pitchFamily="34" charset="0"/>
              </a:rPr>
              <a:t> de Grande Instance de Paris, 12. června 1996 </a:t>
            </a:r>
            <a:r>
              <a:rPr lang="cs-CZ" altLang="cs-CZ" sz="1200" i="1" dirty="0">
                <a:latin typeface="Verdana" panose="020B0604030504040204" pitchFamily="34" charset="0"/>
                <a:hlinkClick r:id="" action="ppaction://noaction"/>
              </a:rPr>
              <a:t>[3]</a:t>
            </a:r>
            <a:r>
              <a:rPr lang="cs-CZ" altLang="cs-CZ" sz="1200" i="1" dirty="0">
                <a:latin typeface="Verdana" panose="020B0604030504040204" pitchFamily="34" charset="0"/>
              </a:rPr>
              <a:t> </a:t>
            </a:r>
            <a:r>
              <a:rPr lang="cs-CZ" altLang="cs-CZ" sz="1200" i="1" dirty="0" err="1">
                <a:latin typeface="Verdana" panose="020B0604030504040204" pitchFamily="34" charset="0"/>
              </a:rPr>
              <a:t>Estelle</a:t>
            </a:r>
            <a:r>
              <a:rPr lang="cs-CZ" altLang="cs-CZ" sz="1200" i="1" dirty="0">
                <a:latin typeface="Verdana" panose="020B0604030504040204" pitchFamily="34" charset="0"/>
              </a:rPr>
              <a:t> </a:t>
            </a:r>
            <a:r>
              <a:rPr lang="cs-CZ" altLang="cs-CZ" sz="1200" i="1" dirty="0" err="1">
                <a:latin typeface="Verdana" panose="020B0604030504040204" pitchFamily="34" charset="0"/>
              </a:rPr>
              <a:t>Hallyday</a:t>
            </a:r>
            <a:r>
              <a:rPr lang="cs-CZ" altLang="cs-CZ" sz="1200" i="1" dirty="0">
                <a:latin typeface="Verdana" panose="020B0604030504040204" pitchFamily="34" charset="0"/>
              </a:rPr>
              <a:t> v. Valentin </a:t>
            </a:r>
            <a:r>
              <a:rPr lang="cs-CZ" altLang="cs-CZ" sz="1200" i="1" dirty="0" err="1">
                <a:latin typeface="Verdana" panose="020B0604030504040204" pitchFamily="34" charset="0"/>
              </a:rPr>
              <a:t>Lacambre</a:t>
            </a:r>
            <a:r>
              <a:rPr lang="cs-CZ" altLang="cs-CZ" sz="1200" i="1" dirty="0">
                <a:latin typeface="Verdana" panose="020B0604030504040204" pitchFamily="34" charset="0"/>
              </a:rPr>
              <a:t>, </a:t>
            </a:r>
            <a:r>
              <a:rPr lang="cs-CZ" altLang="cs-CZ" sz="1200" i="1" dirty="0" err="1">
                <a:latin typeface="Verdana" panose="020B0604030504040204" pitchFamily="34" charset="0"/>
              </a:rPr>
              <a:t>Tribunal</a:t>
            </a:r>
            <a:r>
              <a:rPr lang="cs-CZ" altLang="cs-CZ" sz="1200" i="1" dirty="0">
                <a:latin typeface="Verdana" panose="020B0604030504040204" pitchFamily="34" charset="0"/>
              </a:rPr>
              <a:t> de Grande Instance de Paris, červen  1998, viz http://</a:t>
            </a:r>
            <a:r>
              <a:rPr lang="cs-CZ" altLang="cs-CZ" sz="1200" i="1" dirty="0" err="1">
                <a:latin typeface="Verdana" panose="020B0604030504040204" pitchFamily="34" charset="0"/>
              </a:rPr>
              <a:t>www.legalis.net</a:t>
            </a:r>
            <a:r>
              <a:rPr lang="cs-CZ" altLang="cs-CZ" sz="1200" i="1" dirty="0">
                <a:latin typeface="Verdana" panose="020B0604030504040204" pitchFamily="34" charset="0"/>
              </a:rPr>
              <a:t>/</a:t>
            </a:r>
            <a:r>
              <a:rPr lang="cs-CZ" altLang="cs-CZ" sz="1200" i="1" dirty="0" err="1">
                <a:latin typeface="Verdana" panose="020B0604030504040204" pitchFamily="34" charset="0"/>
              </a:rPr>
              <a:t>legalnet</a:t>
            </a:r>
            <a:r>
              <a:rPr lang="cs-CZ" altLang="cs-CZ" sz="1200" i="1" dirty="0">
                <a:latin typeface="Verdana" panose="020B0604030504040204" pitchFamily="34" charset="0"/>
              </a:rPr>
              <a:t>/</a:t>
            </a:r>
            <a:r>
              <a:rPr lang="cs-CZ" altLang="cs-CZ" sz="1200" i="1" dirty="0" err="1">
                <a:latin typeface="Verdana" panose="020B0604030504040204" pitchFamily="34" charset="0"/>
              </a:rPr>
              <a:t>judicaire</a:t>
            </a:r>
            <a:r>
              <a:rPr lang="cs-CZ" altLang="cs-CZ" sz="1200" i="1" dirty="0">
                <a:latin typeface="Verdana" panose="020B0604030504040204" pitchFamily="34" charset="0"/>
              </a:rPr>
              <a:t>/</a:t>
            </a:r>
            <a:r>
              <a:rPr lang="cs-CZ" altLang="cs-CZ" sz="1200" i="1" dirty="0" err="1">
                <a:latin typeface="Verdana" panose="020B0604030504040204" pitchFamily="34" charset="0"/>
              </a:rPr>
              <a:t>decisions</a:t>
            </a:r>
            <a:endParaRPr lang="cs-CZ" altLang="cs-CZ" sz="1200" i="1" dirty="0">
              <a:latin typeface="Verdana" panose="020B0604030504040204" pitchFamily="34" charset="0"/>
              <a:hlinkClick r:id="" action="ppaction://noaction"/>
            </a:endParaRPr>
          </a:p>
          <a:p>
            <a:pPr marL="416476" indent="-99745"/>
            <a:r>
              <a:rPr lang="cs-CZ" altLang="cs-CZ" sz="1200" i="1" dirty="0">
                <a:latin typeface="Verdana" panose="020B0604030504040204" pitchFamily="34" charset="0"/>
                <a:hlinkClick r:id="" action="ppaction://noaction"/>
              </a:rPr>
              <a:t>[4]</a:t>
            </a:r>
            <a:r>
              <a:rPr lang="cs-CZ" altLang="cs-CZ" sz="1200" i="1" dirty="0">
                <a:latin typeface="Verdana" panose="020B0604030504040204" pitchFamily="34" charset="0"/>
              </a:rPr>
              <a:t> Podle této teorie je primárně odpovědný vydavatel. Nelze-li jej zjistit, přechází odpovědnost na autora. Nelze-li ani jeho zjistit, je odpovědný výrobce nebo producent.</a:t>
            </a:r>
          </a:p>
          <a:p>
            <a:pPr eaLnBrk="1" hangingPunct="1">
              <a:defRPr/>
            </a:pPr>
            <a:endParaRPr lang="cs-CZ" dirty="0">
              <a:cs typeface="+mn-cs"/>
            </a:endParaRPr>
          </a:p>
        </p:txBody>
      </p:sp>
    </p:spTree>
    <p:extLst>
      <p:ext uri="{BB962C8B-B14F-4D97-AF65-F5344CB8AC3E}">
        <p14:creationId xmlns:p14="http://schemas.microsoft.com/office/powerpoint/2010/main" val="5480656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a:extLst>
              <a:ext uri="{FF2B5EF4-FFF2-40B4-BE49-F238E27FC236}">
                <a16:creationId xmlns:a16="http://schemas.microsoft.com/office/drawing/2014/main" id="{2BA60D4A-567E-2340-ACAF-CAFD08669DB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17469C49-2C1B-2A43-B34B-EFFB42FC71CD}" type="slidenum">
              <a:rPr lang="cs-CZ" altLang="cs-CZ"/>
              <a:pPr>
                <a:spcBef>
                  <a:spcPct val="0"/>
                </a:spcBef>
              </a:pPr>
              <a:t>31</a:t>
            </a:fld>
            <a:endParaRPr lang="cs-CZ" altLang="cs-CZ"/>
          </a:p>
        </p:txBody>
      </p:sp>
      <p:sp>
        <p:nvSpPr>
          <p:cNvPr id="27650" name="Rectangle 2">
            <a:extLst>
              <a:ext uri="{FF2B5EF4-FFF2-40B4-BE49-F238E27FC236}">
                <a16:creationId xmlns:a16="http://schemas.microsoft.com/office/drawing/2014/main" id="{238E06EB-544A-2840-AE02-8A7C4BF2C26E}"/>
              </a:ext>
            </a:extLst>
          </p:cNvPr>
          <p:cNvSpPr>
            <a:spLocks noGrp="1" noRot="1" noChangeAspect="1" noChangeArrowheads="1" noTextEdit="1"/>
          </p:cNvSpPr>
          <p:nvPr>
            <p:ph type="sldImg"/>
          </p:nvPr>
        </p:nvSpPr>
        <p:spPr>
          <a:ln/>
        </p:spPr>
      </p:sp>
      <p:sp>
        <p:nvSpPr>
          <p:cNvPr id="81923" name="Rectangle 3">
            <a:extLst>
              <a:ext uri="{FF2B5EF4-FFF2-40B4-BE49-F238E27FC236}">
                <a16:creationId xmlns:a16="http://schemas.microsoft.com/office/drawing/2014/main" id="{920F32DF-F9DF-1247-9CA1-9F30A109E698}"/>
              </a:ext>
            </a:extLst>
          </p:cNvPr>
          <p:cNvSpPr>
            <a:spLocks noGrp="1" noChangeArrowheads="1"/>
          </p:cNvSpPr>
          <p:nvPr>
            <p:ph type="body" idx="1"/>
          </p:nvPr>
        </p:nvSpPr>
        <p:spPr/>
        <p:txBody>
          <a:bodyPr/>
          <a:lstStyle/>
          <a:p>
            <a:pPr eaLnBrk="1" hangingPunct="1">
              <a:defRPr/>
            </a:pPr>
            <a:endParaRPr lang="cs-CZ">
              <a:cs typeface="+mn-cs"/>
            </a:endParaRPr>
          </a:p>
        </p:txBody>
      </p:sp>
    </p:spTree>
    <p:extLst>
      <p:ext uri="{BB962C8B-B14F-4D97-AF65-F5344CB8AC3E}">
        <p14:creationId xmlns:p14="http://schemas.microsoft.com/office/powerpoint/2010/main" val="40605185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a:extLst>
              <a:ext uri="{FF2B5EF4-FFF2-40B4-BE49-F238E27FC236}">
                <a16:creationId xmlns:a16="http://schemas.microsoft.com/office/drawing/2014/main" id="{61434D70-5655-A744-A7A1-59F3FD8543F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3E99A11-E299-1946-8346-7A81CCB5D71F}" type="slidenum">
              <a:rPr lang="cs-CZ" altLang="cs-CZ"/>
              <a:pPr>
                <a:spcBef>
                  <a:spcPct val="0"/>
                </a:spcBef>
              </a:pPr>
              <a:t>32</a:t>
            </a:fld>
            <a:endParaRPr lang="cs-CZ" altLang="cs-CZ"/>
          </a:p>
        </p:txBody>
      </p:sp>
      <p:sp>
        <p:nvSpPr>
          <p:cNvPr id="29698" name="Rectangle 2">
            <a:extLst>
              <a:ext uri="{FF2B5EF4-FFF2-40B4-BE49-F238E27FC236}">
                <a16:creationId xmlns:a16="http://schemas.microsoft.com/office/drawing/2014/main" id="{7FBD7E4A-1D48-FE49-B36C-661EFD1F050F}"/>
              </a:ext>
            </a:extLst>
          </p:cNvPr>
          <p:cNvSpPr>
            <a:spLocks noGrp="1" noRot="1" noChangeAspect="1" noChangeArrowheads="1" noTextEdit="1"/>
          </p:cNvSpPr>
          <p:nvPr>
            <p:ph type="sldImg"/>
          </p:nvPr>
        </p:nvSpPr>
        <p:spPr>
          <a:ln/>
        </p:spPr>
      </p:sp>
      <p:sp>
        <p:nvSpPr>
          <p:cNvPr id="81923" name="Rectangle 3">
            <a:extLst>
              <a:ext uri="{FF2B5EF4-FFF2-40B4-BE49-F238E27FC236}">
                <a16:creationId xmlns:a16="http://schemas.microsoft.com/office/drawing/2014/main" id="{920F32DF-F9DF-1247-9CA1-9F30A109E698}"/>
              </a:ext>
            </a:extLst>
          </p:cNvPr>
          <p:cNvSpPr>
            <a:spLocks noGrp="1" noChangeArrowheads="1"/>
          </p:cNvSpPr>
          <p:nvPr>
            <p:ph type="body" idx="1"/>
          </p:nvPr>
        </p:nvSpPr>
        <p:spPr/>
        <p:txBody>
          <a:bodyPr/>
          <a:lstStyle/>
          <a:p>
            <a:pPr eaLnBrk="1" hangingPunct="1">
              <a:defRPr/>
            </a:pPr>
            <a:endParaRPr lang="cs-CZ">
              <a:cs typeface="+mn-cs"/>
            </a:endParaRPr>
          </a:p>
        </p:txBody>
      </p:sp>
    </p:spTree>
    <p:extLst>
      <p:ext uri="{BB962C8B-B14F-4D97-AF65-F5344CB8AC3E}">
        <p14:creationId xmlns:p14="http://schemas.microsoft.com/office/powerpoint/2010/main" val="30453646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a:extLst>
              <a:ext uri="{FF2B5EF4-FFF2-40B4-BE49-F238E27FC236}">
                <a16:creationId xmlns:a16="http://schemas.microsoft.com/office/drawing/2014/main" id="{F963F3BB-1A8D-9D44-ADFF-4FC6078A6E9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233C5B1-EB24-EC42-9217-B4A3042FFBF2}" type="slidenum">
              <a:rPr lang="cs-CZ" altLang="cs-CZ"/>
              <a:pPr>
                <a:spcBef>
                  <a:spcPct val="0"/>
                </a:spcBef>
              </a:pPr>
              <a:t>33</a:t>
            </a:fld>
            <a:endParaRPr lang="cs-CZ" altLang="cs-CZ"/>
          </a:p>
        </p:txBody>
      </p:sp>
      <p:sp>
        <p:nvSpPr>
          <p:cNvPr id="31746" name="Rectangle 2">
            <a:extLst>
              <a:ext uri="{FF2B5EF4-FFF2-40B4-BE49-F238E27FC236}">
                <a16:creationId xmlns:a16="http://schemas.microsoft.com/office/drawing/2014/main" id="{C8207163-E206-4748-AD31-92AEA71A3972}"/>
              </a:ext>
            </a:extLst>
          </p:cNvPr>
          <p:cNvSpPr>
            <a:spLocks noGrp="1" noRot="1" noChangeAspect="1" noChangeArrowheads="1" noTextEdit="1"/>
          </p:cNvSpPr>
          <p:nvPr>
            <p:ph type="sldImg"/>
          </p:nvPr>
        </p:nvSpPr>
        <p:spPr>
          <a:ln/>
        </p:spPr>
      </p:sp>
      <p:sp>
        <p:nvSpPr>
          <p:cNvPr id="81923" name="Rectangle 3">
            <a:extLst>
              <a:ext uri="{FF2B5EF4-FFF2-40B4-BE49-F238E27FC236}">
                <a16:creationId xmlns:a16="http://schemas.microsoft.com/office/drawing/2014/main" id="{920F32DF-F9DF-1247-9CA1-9F30A109E698}"/>
              </a:ext>
            </a:extLst>
          </p:cNvPr>
          <p:cNvSpPr>
            <a:spLocks noGrp="1" noChangeArrowheads="1"/>
          </p:cNvSpPr>
          <p:nvPr>
            <p:ph type="body" idx="1"/>
          </p:nvPr>
        </p:nvSpPr>
        <p:spPr/>
        <p:txBody>
          <a:bodyPr/>
          <a:lstStyle/>
          <a:p>
            <a:pPr eaLnBrk="1" hangingPunct="1">
              <a:defRPr/>
            </a:pPr>
            <a:endParaRPr lang="cs-CZ">
              <a:cs typeface="+mn-cs"/>
            </a:endParaRPr>
          </a:p>
        </p:txBody>
      </p:sp>
    </p:spTree>
    <p:extLst>
      <p:ext uri="{BB962C8B-B14F-4D97-AF65-F5344CB8AC3E}">
        <p14:creationId xmlns:p14="http://schemas.microsoft.com/office/powerpoint/2010/main" val="32859140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a:extLst>
              <a:ext uri="{FF2B5EF4-FFF2-40B4-BE49-F238E27FC236}">
                <a16:creationId xmlns:a16="http://schemas.microsoft.com/office/drawing/2014/main" id="{3B7BAF3F-0E66-E748-8131-C64C3F50424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883B1A3-2A14-EF47-B447-0CF7E02AB686}" type="slidenum">
              <a:rPr lang="cs-CZ" altLang="cs-CZ"/>
              <a:pPr>
                <a:spcBef>
                  <a:spcPct val="0"/>
                </a:spcBef>
              </a:pPr>
              <a:t>34</a:t>
            </a:fld>
            <a:endParaRPr lang="cs-CZ" altLang="cs-CZ"/>
          </a:p>
        </p:txBody>
      </p:sp>
      <p:sp>
        <p:nvSpPr>
          <p:cNvPr id="33794" name="Rectangle 2">
            <a:extLst>
              <a:ext uri="{FF2B5EF4-FFF2-40B4-BE49-F238E27FC236}">
                <a16:creationId xmlns:a16="http://schemas.microsoft.com/office/drawing/2014/main" id="{27A3644B-8F63-D64C-A648-7DE713A8BE3A}"/>
              </a:ext>
            </a:extLst>
          </p:cNvPr>
          <p:cNvSpPr>
            <a:spLocks noGrp="1" noRot="1" noChangeAspect="1" noChangeArrowheads="1" noTextEdit="1"/>
          </p:cNvSpPr>
          <p:nvPr>
            <p:ph type="sldImg"/>
          </p:nvPr>
        </p:nvSpPr>
        <p:spPr>
          <a:ln/>
        </p:spPr>
      </p:sp>
      <p:sp>
        <p:nvSpPr>
          <p:cNvPr id="81923" name="Rectangle 3">
            <a:extLst>
              <a:ext uri="{FF2B5EF4-FFF2-40B4-BE49-F238E27FC236}">
                <a16:creationId xmlns:a16="http://schemas.microsoft.com/office/drawing/2014/main" id="{920F32DF-F9DF-1247-9CA1-9F30A109E698}"/>
              </a:ext>
            </a:extLst>
          </p:cNvPr>
          <p:cNvSpPr>
            <a:spLocks noGrp="1" noChangeArrowheads="1"/>
          </p:cNvSpPr>
          <p:nvPr>
            <p:ph type="body" idx="1"/>
          </p:nvPr>
        </p:nvSpPr>
        <p:spPr/>
        <p:txBody>
          <a:bodyPr/>
          <a:lstStyle/>
          <a:p>
            <a:pPr eaLnBrk="1" hangingPunct="1">
              <a:defRPr/>
            </a:pPr>
            <a:endParaRPr lang="cs-CZ" dirty="0">
              <a:cs typeface="+mn-cs"/>
            </a:endParaRPr>
          </a:p>
        </p:txBody>
      </p:sp>
    </p:spTree>
    <p:extLst>
      <p:ext uri="{BB962C8B-B14F-4D97-AF65-F5344CB8AC3E}">
        <p14:creationId xmlns:p14="http://schemas.microsoft.com/office/powerpoint/2010/main" val="29207522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a:extLst>
              <a:ext uri="{FF2B5EF4-FFF2-40B4-BE49-F238E27FC236}">
                <a16:creationId xmlns:a16="http://schemas.microsoft.com/office/drawing/2014/main" id="{6E6F03D2-6596-8F4A-B081-D76CA61D6CF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E772F9F-90F9-0B48-815E-3166447F9AA1}" type="slidenum">
              <a:rPr lang="cs-CZ" altLang="cs-CZ"/>
              <a:pPr>
                <a:spcBef>
                  <a:spcPct val="0"/>
                </a:spcBef>
              </a:pPr>
              <a:t>35</a:t>
            </a:fld>
            <a:endParaRPr lang="cs-CZ" altLang="cs-CZ"/>
          </a:p>
        </p:txBody>
      </p:sp>
      <p:sp>
        <p:nvSpPr>
          <p:cNvPr id="35842" name="Rectangle 2">
            <a:extLst>
              <a:ext uri="{FF2B5EF4-FFF2-40B4-BE49-F238E27FC236}">
                <a16:creationId xmlns:a16="http://schemas.microsoft.com/office/drawing/2014/main" id="{D860AC54-661F-8444-ABE8-6A47F1B6119D}"/>
              </a:ext>
            </a:extLst>
          </p:cNvPr>
          <p:cNvSpPr>
            <a:spLocks noGrp="1" noRot="1" noChangeAspect="1" noChangeArrowheads="1" noTextEdit="1"/>
          </p:cNvSpPr>
          <p:nvPr>
            <p:ph type="sldImg"/>
          </p:nvPr>
        </p:nvSpPr>
        <p:spPr>
          <a:ln/>
        </p:spPr>
      </p:sp>
      <p:sp>
        <p:nvSpPr>
          <p:cNvPr id="81923" name="Rectangle 3">
            <a:extLst>
              <a:ext uri="{FF2B5EF4-FFF2-40B4-BE49-F238E27FC236}">
                <a16:creationId xmlns:a16="http://schemas.microsoft.com/office/drawing/2014/main" id="{920F32DF-F9DF-1247-9CA1-9F30A109E698}"/>
              </a:ext>
            </a:extLst>
          </p:cNvPr>
          <p:cNvSpPr>
            <a:spLocks noGrp="1" noChangeArrowheads="1"/>
          </p:cNvSpPr>
          <p:nvPr>
            <p:ph type="body" idx="1"/>
          </p:nvPr>
        </p:nvSpPr>
        <p:spPr/>
        <p:txBody>
          <a:bodyPr/>
          <a:lstStyle/>
          <a:p>
            <a:pPr eaLnBrk="1" hangingPunct="1">
              <a:defRPr/>
            </a:pPr>
            <a:endParaRPr lang="cs-CZ">
              <a:cs typeface="+mn-cs"/>
            </a:endParaRPr>
          </a:p>
        </p:txBody>
      </p:sp>
    </p:spTree>
    <p:extLst>
      <p:ext uri="{BB962C8B-B14F-4D97-AF65-F5344CB8AC3E}">
        <p14:creationId xmlns:p14="http://schemas.microsoft.com/office/powerpoint/2010/main" val="36388427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a:extLst>
              <a:ext uri="{FF2B5EF4-FFF2-40B4-BE49-F238E27FC236}">
                <a16:creationId xmlns:a16="http://schemas.microsoft.com/office/drawing/2014/main" id="{A4F729D5-FF4F-A84B-8276-172722F26B6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2AF81DD-D953-484B-98D4-AA2492F55125}" type="slidenum">
              <a:rPr lang="cs-CZ" altLang="cs-CZ"/>
              <a:pPr>
                <a:spcBef>
                  <a:spcPct val="0"/>
                </a:spcBef>
              </a:pPr>
              <a:t>36</a:t>
            </a:fld>
            <a:endParaRPr lang="cs-CZ" altLang="cs-CZ"/>
          </a:p>
        </p:txBody>
      </p:sp>
      <p:sp>
        <p:nvSpPr>
          <p:cNvPr id="37890" name="Rectangle 2">
            <a:extLst>
              <a:ext uri="{FF2B5EF4-FFF2-40B4-BE49-F238E27FC236}">
                <a16:creationId xmlns:a16="http://schemas.microsoft.com/office/drawing/2014/main" id="{6AE2A3C7-BE69-5D4B-AAF1-48D75FA9CC00}"/>
              </a:ext>
            </a:extLst>
          </p:cNvPr>
          <p:cNvSpPr>
            <a:spLocks noGrp="1" noRot="1" noChangeAspect="1" noChangeArrowheads="1" noTextEdit="1"/>
          </p:cNvSpPr>
          <p:nvPr>
            <p:ph type="sldImg"/>
          </p:nvPr>
        </p:nvSpPr>
        <p:spPr>
          <a:solidFill>
            <a:srgbClr val="FFFFFF"/>
          </a:solidFill>
          <a:ln/>
        </p:spPr>
      </p:sp>
      <p:sp>
        <p:nvSpPr>
          <p:cNvPr id="44035" name="Rectangle 3">
            <a:extLst>
              <a:ext uri="{FF2B5EF4-FFF2-40B4-BE49-F238E27FC236}">
                <a16:creationId xmlns:a16="http://schemas.microsoft.com/office/drawing/2014/main" id="{E874B04D-3504-D049-8AD5-1CFE5350E8CD}"/>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cs-CZ">
              <a:cs typeface="+mn-cs"/>
            </a:endParaRPr>
          </a:p>
        </p:txBody>
      </p:sp>
    </p:spTree>
    <p:extLst>
      <p:ext uri="{BB962C8B-B14F-4D97-AF65-F5344CB8AC3E}">
        <p14:creationId xmlns:p14="http://schemas.microsoft.com/office/powerpoint/2010/main" val="22544809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a:extLst>
              <a:ext uri="{FF2B5EF4-FFF2-40B4-BE49-F238E27FC236}">
                <a16:creationId xmlns:a16="http://schemas.microsoft.com/office/drawing/2014/main" id="{03A5E463-3ACA-154D-9BE7-4F33E53F091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F22E227-BD27-A54D-AD3F-3E26ABB635DF}" type="slidenum">
              <a:rPr lang="cs-CZ" altLang="cs-CZ"/>
              <a:pPr>
                <a:spcBef>
                  <a:spcPct val="0"/>
                </a:spcBef>
              </a:pPr>
              <a:t>37</a:t>
            </a:fld>
            <a:endParaRPr lang="cs-CZ" altLang="cs-CZ"/>
          </a:p>
        </p:txBody>
      </p:sp>
      <p:sp>
        <p:nvSpPr>
          <p:cNvPr id="39938" name="Rectangle 2">
            <a:extLst>
              <a:ext uri="{FF2B5EF4-FFF2-40B4-BE49-F238E27FC236}">
                <a16:creationId xmlns:a16="http://schemas.microsoft.com/office/drawing/2014/main" id="{D2D5AAF3-9287-314A-A270-BFBB214E5D8A}"/>
              </a:ext>
            </a:extLst>
          </p:cNvPr>
          <p:cNvSpPr>
            <a:spLocks noGrp="1" noRot="1" noChangeAspect="1" noChangeArrowheads="1" noTextEdit="1"/>
          </p:cNvSpPr>
          <p:nvPr>
            <p:ph type="sldImg"/>
          </p:nvPr>
        </p:nvSpPr>
        <p:spPr>
          <a:solidFill>
            <a:srgbClr val="FFFFFF"/>
          </a:solidFill>
          <a:ln/>
        </p:spPr>
      </p:sp>
      <p:sp>
        <p:nvSpPr>
          <p:cNvPr id="44035" name="Rectangle 3">
            <a:extLst>
              <a:ext uri="{FF2B5EF4-FFF2-40B4-BE49-F238E27FC236}">
                <a16:creationId xmlns:a16="http://schemas.microsoft.com/office/drawing/2014/main" id="{04C20278-108F-2942-BBD4-4ADEAA343CA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cs-CZ">
              <a:cs typeface="+mn-cs"/>
            </a:endParaRPr>
          </a:p>
        </p:txBody>
      </p:sp>
    </p:spTree>
    <p:extLst>
      <p:ext uri="{BB962C8B-B14F-4D97-AF65-F5344CB8AC3E}">
        <p14:creationId xmlns:p14="http://schemas.microsoft.com/office/powerpoint/2010/main" val="4496156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a:extLst>
              <a:ext uri="{FF2B5EF4-FFF2-40B4-BE49-F238E27FC236}">
                <a16:creationId xmlns:a16="http://schemas.microsoft.com/office/drawing/2014/main" id="{03A5E463-3ACA-154D-9BE7-4F33E53F091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F22E227-BD27-A54D-AD3F-3E26ABB635DF}" type="slidenum">
              <a:rPr lang="cs-CZ" altLang="cs-CZ"/>
              <a:pPr>
                <a:spcBef>
                  <a:spcPct val="0"/>
                </a:spcBef>
              </a:pPr>
              <a:t>38</a:t>
            </a:fld>
            <a:endParaRPr lang="cs-CZ" altLang="cs-CZ"/>
          </a:p>
        </p:txBody>
      </p:sp>
      <p:sp>
        <p:nvSpPr>
          <p:cNvPr id="39938" name="Rectangle 2">
            <a:extLst>
              <a:ext uri="{FF2B5EF4-FFF2-40B4-BE49-F238E27FC236}">
                <a16:creationId xmlns:a16="http://schemas.microsoft.com/office/drawing/2014/main" id="{D2D5AAF3-9287-314A-A270-BFBB214E5D8A}"/>
              </a:ext>
            </a:extLst>
          </p:cNvPr>
          <p:cNvSpPr>
            <a:spLocks noGrp="1" noRot="1" noChangeAspect="1" noChangeArrowheads="1" noTextEdit="1"/>
          </p:cNvSpPr>
          <p:nvPr>
            <p:ph type="sldImg"/>
          </p:nvPr>
        </p:nvSpPr>
        <p:spPr>
          <a:solidFill>
            <a:srgbClr val="FFFFFF"/>
          </a:solidFill>
          <a:ln/>
        </p:spPr>
      </p:sp>
      <p:sp>
        <p:nvSpPr>
          <p:cNvPr id="44035" name="Rectangle 3">
            <a:extLst>
              <a:ext uri="{FF2B5EF4-FFF2-40B4-BE49-F238E27FC236}">
                <a16:creationId xmlns:a16="http://schemas.microsoft.com/office/drawing/2014/main" id="{04C20278-108F-2942-BBD4-4ADEAA343CA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cs-CZ" altLang="cs-CZ" sz="1200" dirty="0">
                <a:latin typeface="Verdana" panose="020B0604030504040204" pitchFamily="34" charset="0"/>
              </a:rPr>
              <a:t> Standardní reklamní patička, kterou vkládá poskytovatel (operátor) do SMS se souhlasem odesílatele, je z pohledu tohoto zákona pro příjemce nevyžádané obchodní sdělení. Reklamní patičky však do zpráv vkládat lze i nadále, avšak pouze na straně subjektu se kterým byla za tímto účelem uzavřena smlouva, nikoliv již vůči dalším stranám.</a:t>
            </a:r>
          </a:p>
          <a:p>
            <a:pPr eaLnBrk="1" hangingPunct="1">
              <a:defRPr/>
            </a:pPr>
            <a:endParaRPr lang="cs-CZ" dirty="0">
              <a:cs typeface="+mn-cs"/>
            </a:endParaRPr>
          </a:p>
        </p:txBody>
      </p:sp>
    </p:spTree>
    <p:extLst>
      <p:ext uri="{BB962C8B-B14F-4D97-AF65-F5344CB8AC3E}">
        <p14:creationId xmlns:p14="http://schemas.microsoft.com/office/powerpoint/2010/main" val="38653146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a:extLst>
              <a:ext uri="{FF2B5EF4-FFF2-40B4-BE49-F238E27FC236}">
                <a16:creationId xmlns:a16="http://schemas.microsoft.com/office/drawing/2014/main" id="{8600DF4F-BF97-7442-BB09-5DF781C9AD5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2A04DEB7-EBE4-F64B-B461-254A4E5488C2}" type="slidenum">
              <a:rPr lang="cs-CZ" altLang="cs-CZ"/>
              <a:pPr>
                <a:spcBef>
                  <a:spcPct val="0"/>
                </a:spcBef>
              </a:pPr>
              <a:t>39</a:t>
            </a:fld>
            <a:endParaRPr lang="cs-CZ" altLang="cs-CZ"/>
          </a:p>
        </p:txBody>
      </p:sp>
      <p:sp>
        <p:nvSpPr>
          <p:cNvPr id="44034" name="Rectangle 2">
            <a:extLst>
              <a:ext uri="{FF2B5EF4-FFF2-40B4-BE49-F238E27FC236}">
                <a16:creationId xmlns:a16="http://schemas.microsoft.com/office/drawing/2014/main" id="{BC465934-6C06-8048-9E74-870FF62DF5A5}"/>
              </a:ext>
            </a:extLst>
          </p:cNvPr>
          <p:cNvSpPr>
            <a:spLocks noGrp="1" noRot="1" noChangeAspect="1" noChangeArrowheads="1" noTextEdit="1"/>
          </p:cNvSpPr>
          <p:nvPr>
            <p:ph type="sldImg"/>
          </p:nvPr>
        </p:nvSpPr>
        <p:spPr>
          <a:ln/>
        </p:spPr>
      </p:sp>
      <p:sp>
        <p:nvSpPr>
          <p:cNvPr id="75779" name="Rectangle 3">
            <a:extLst>
              <a:ext uri="{FF2B5EF4-FFF2-40B4-BE49-F238E27FC236}">
                <a16:creationId xmlns:a16="http://schemas.microsoft.com/office/drawing/2014/main" id="{E18EF8AC-B2A9-4A40-A8FC-29F1FC469E07}"/>
              </a:ext>
            </a:extLst>
          </p:cNvPr>
          <p:cNvSpPr>
            <a:spLocks noGrp="1" noChangeArrowheads="1"/>
          </p:cNvSpPr>
          <p:nvPr>
            <p:ph type="body" idx="1"/>
          </p:nvPr>
        </p:nvSpPr>
        <p:spPr/>
        <p:txBody>
          <a:bodyPr/>
          <a:lstStyle/>
          <a:p>
            <a:pPr eaLnBrk="1" hangingPunct="1">
              <a:defRPr/>
            </a:pPr>
            <a:endParaRPr lang="cs-CZ">
              <a:cs typeface="+mn-cs"/>
            </a:endParaRPr>
          </a:p>
        </p:txBody>
      </p:sp>
    </p:spTree>
    <p:extLst>
      <p:ext uri="{BB962C8B-B14F-4D97-AF65-F5344CB8AC3E}">
        <p14:creationId xmlns:p14="http://schemas.microsoft.com/office/powerpoint/2010/main" val="37088774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a:extLst>
              <a:ext uri="{FF2B5EF4-FFF2-40B4-BE49-F238E27FC236}">
                <a16:creationId xmlns:a16="http://schemas.microsoft.com/office/drawing/2014/main" id="{78ABDCBE-BF64-E549-9C9E-55E97329C12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1A3FE0E4-FB62-F143-90E5-35B12272DDA6}" type="slidenum">
              <a:rPr lang="cs-CZ" altLang="cs-CZ"/>
              <a:pPr>
                <a:spcBef>
                  <a:spcPct val="0"/>
                </a:spcBef>
              </a:pPr>
              <a:t>40</a:t>
            </a:fld>
            <a:endParaRPr lang="cs-CZ" altLang="cs-CZ"/>
          </a:p>
        </p:txBody>
      </p:sp>
      <p:sp>
        <p:nvSpPr>
          <p:cNvPr id="46082" name="Rectangle 2">
            <a:extLst>
              <a:ext uri="{FF2B5EF4-FFF2-40B4-BE49-F238E27FC236}">
                <a16:creationId xmlns:a16="http://schemas.microsoft.com/office/drawing/2014/main" id="{6A4E1D1E-78B3-CD41-BEE4-93D86595DF1E}"/>
              </a:ext>
            </a:extLst>
          </p:cNvPr>
          <p:cNvSpPr>
            <a:spLocks noGrp="1" noRot="1" noChangeAspect="1" noChangeArrowheads="1" noTextEdit="1"/>
          </p:cNvSpPr>
          <p:nvPr>
            <p:ph type="sldImg"/>
          </p:nvPr>
        </p:nvSpPr>
        <p:spPr>
          <a:ln/>
        </p:spPr>
      </p:sp>
      <p:sp>
        <p:nvSpPr>
          <p:cNvPr id="86019" name="Rectangle 3">
            <a:extLst>
              <a:ext uri="{FF2B5EF4-FFF2-40B4-BE49-F238E27FC236}">
                <a16:creationId xmlns:a16="http://schemas.microsoft.com/office/drawing/2014/main" id="{8D8173CB-AC0F-5444-AF59-2601C4830CB8}"/>
              </a:ext>
            </a:extLst>
          </p:cNvPr>
          <p:cNvSpPr>
            <a:spLocks noGrp="1" noChangeArrowheads="1"/>
          </p:cNvSpPr>
          <p:nvPr>
            <p:ph type="body" idx="1"/>
          </p:nvPr>
        </p:nvSpPr>
        <p:spPr/>
        <p:txBody>
          <a:bodyPr/>
          <a:lstStyle/>
          <a:p>
            <a:pPr eaLnBrk="1" hangingPunct="1">
              <a:defRPr/>
            </a:pPr>
            <a:endParaRPr lang="cs-CZ">
              <a:cs typeface="+mn-cs"/>
            </a:endParaRPr>
          </a:p>
        </p:txBody>
      </p:sp>
    </p:spTree>
    <p:extLst>
      <p:ext uri="{BB962C8B-B14F-4D97-AF65-F5344CB8AC3E}">
        <p14:creationId xmlns:p14="http://schemas.microsoft.com/office/powerpoint/2010/main" val="34781190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101" name="Shape 101"/>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55857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Pr>
        <a:solidFill>
          <a:schemeClr val="bg1"/>
        </a:solidFill>
        <a:effectLst/>
      </p:bgPr>
    </p:bg>
    <p:spTree>
      <p:nvGrpSpPr>
        <p:cNvPr id="1" name=""/>
        <p:cNvGrpSpPr/>
        <p:nvPr/>
      </p:nvGrpSpPr>
      <p:grpSpPr>
        <a:xfrm>
          <a:off x="0" y="0"/>
          <a:ext cx="0" cy="0"/>
          <a:chOff x="0" y="0"/>
          <a:chExt cx="0" cy="0"/>
        </a:xfrm>
      </p:grpSpPr>
      <p:pic>
        <p:nvPicPr>
          <p:cNvPr id="12" name="Grafický objekt 11">
            <a:extLst>
              <a:ext uri="{FF2B5EF4-FFF2-40B4-BE49-F238E27FC236}">
                <a16:creationId xmlns:a16="http://schemas.microsoft.com/office/drawing/2014/main" id="{74943E4D-8A63-F619-3F24-35F2497CF21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714500"/>
            <a:ext cx="12192000" cy="5143500"/>
          </a:xfrm>
          <a:prstGeom prst="rect">
            <a:avLst/>
          </a:prstGeom>
        </p:spPr>
      </p:pic>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2048376"/>
            <a:ext cx="9144000" cy="2387600"/>
          </a:xfrm>
        </p:spPr>
        <p:txBody>
          <a:bodyPr anchor="b">
            <a:normAutofit/>
          </a:bodyPr>
          <a:lstStyle>
            <a:lvl1pPr algn="l">
              <a:defRPr sz="3300">
                <a:solidFill>
                  <a:schemeClr val="bg1"/>
                </a:solidFill>
              </a:defRPr>
            </a:lvl1pPr>
          </a:lstStyle>
          <a:p>
            <a:r>
              <a:rPr lang="cs-CZ"/>
              <a:t>Kliknutím lze upravit styl.</a:t>
            </a:r>
            <a:endParaRPr lang="cs-CZ" dirty="0"/>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650079" y="4712599"/>
            <a:ext cx="9144000" cy="1129401"/>
          </a:xfrm>
        </p:spPr>
        <p:txBody>
          <a:bodyPr>
            <a:normAutofit/>
          </a:bodyPr>
          <a:lstStyle>
            <a:lvl1pPr marL="0" indent="0" algn="l">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cs-CZ" dirty="0"/>
          </a:p>
        </p:txBody>
      </p:sp>
      <p:pic>
        <p:nvPicPr>
          <p:cNvPr id="8" name="Grafický objekt 7">
            <a:extLst>
              <a:ext uri="{FF2B5EF4-FFF2-40B4-BE49-F238E27FC236}">
                <a16:creationId xmlns:a16="http://schemas.microsoft.com/office/drawing/2014/main" id="{9459865A-A9AB-E049-728C-E993AC93B69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88179" y="562768"/>
            <a:ext cx="2381250" cy="581025"/>
          </a:xfrm>
          <a:prstGeom prst="rect">
            <a:avLst/>
          </a:prstGeom>
        </p:spPr>
      </p:pic>
    </p:spTree>
    <p:extLst>
      <p:ext uri="{BB962C8B-B14F-4D97-AF65-F5344CB8AC3E}">
        <p14:creationId xmlns:p14="http://schemas.microsoft.com/office/powerpoint/2010/main" val="672982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ředěl 1">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968500"/>
            <a:ext cx="5712621" cy="4359776"/>
          </a:xfrm>
        </p:spPr>
        <p:txBody>
          <a:bodyPr anchor="b">
            <a:normAutofit/>
          </a:bodyPr>
          <a:lstStyle>
            <a:lvl1pPr algn="l">
              <a:defRPr sz="3300">
                <a:solidFill>
                  <a:schemeClr val="bg1"/>
                </a:solidFill>
              </a:defRPr>
            </a:lvl1pPr>
          </a:lstStyle>
          <a:p>
            <a:r>
              <a:rPr lang="cs-CZ"/>
              <a:t>Kliknutím lze upravit styl.</a:t>
            </a:r>
            <a:endParaRPr lang="cs-CZ" dirty="0"/>
          </a:p>
        </p:txBody>
      </p:sp>
    </p:spTree>
    <p:extLst>
      <p:ext uri="{BB962C8B-B14F-4D97-AF65-F5344CB8AC3E}">
        <p14:creationId xmlns:p14="http://schemas.microsoft.com/office/powerpoint/2010/main" val="1655029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ředěl 2">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968500"/>
            <a:ext cx="5712621" cy="4359776"/>
          </a:xfrm>
        </p:spPr>
        <p:txBody>
          <a:bodyPr anchor="b">
            <a:normAutofit/>
          </a:bodyPr>
          <a:lstStyle>
            <a:lvl1pPr algn="l">
              <a:defRPr sz="3300">
                <a:solidFill>
                  <a:schemeClr val="bg1"/>
                </a:solidFill>
              </a:defRPr>
            </a:lvl1pPr>
          </a:lstStyle>
          <a:p>
            <a:r>
              <a:rPr lang="cs-CZ"/>
              <a:t>Kliknutím lze upravit styl.</a:t>
            </a:r>
            <a:endParaRPr lang="cs-CZ" dirty="0"/>
          </a:p>
        </p:txBody>
      </p:sp>
    </p:spTree>
    <p:extLst>
      <p:ext uri="{BB962C8B-B14F-4D97-AF65-F5344CB8AC3E}">
        <p14:creationId xmlns:p14="http://schemas.microsoft.com/office/powerpoint/2010/main" val="3251615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Závěr">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692776"/>
            <a:ext cx="9144000" cy="1304424"/>
          </a:xfrm>
        </p:spPr>
        <p:txBody>
          <a:bodyPr anchor="t">
            <a:normAutofit/>
          </a:bodyPr>
          <a:lstStyle>
            <a:lvl1pPr algn="l">
              <a:defRPr sz="3300">
                <a:solidFill>
                  <a:schemeClr val="accent1"/>
                </a:solidFill>
              </a:defRPr>
            </a:lvl1pPr>
          </a:lstStyle>
          <a:p>
            <a:r>
              <a:rPr lang="cs-CZ"/>
              <a:t>Kliknutím lze upravit styl.</a:t>
            </a:r>
            <a:endParaRPr lang="cs-CZ" dirty="0"/>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650079" y="3848999"/>
            <a:ext cx="9144000" cy="824601"/>
          </a:xfrm>
        </p:spPr>
        <p:txBody>
          <a:bodyPr>
            <a:normAutofit/>
          </a:bodyPr>
          <a:lstStyle>
            <a:lvl1pPr marL="0" indent="0" algn="l">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cs-CZ" dirty="0"/>
          </a:p>
        </p:txBody>
      </p:sp>
    </p:spTree>
    <p:extLst>
      <p:ext uri="{BB962C8B-B14F-4D97-AF65-F5344CB8AC3E}">
        <p14:creationId xmlns:p14="http://schemas.microsoft.com/office/powerpoint/2010/main" val="1134297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5" name="Zástupný symbol pro zápatí 4">
            <a:extLst>
              <a:ext uri="{FF2B5EF4-FFF2-40B4-BE49-F238E27FC236}">
                <a16:creationId xmlns:a16="http://schemas.microsoft.com/office/drawing/2014/main" id="{5B1D0EC9-522E-7760-9533-ED823A8D61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6" name="Zástupný symbol pro číslo snímku 5">
            <a:extLst>
              <a:ext uri="{FF2B5EF4-FFF2-40B4-BE49-F238E27FC236}">
                <a16:creationId xmlns:a16="http://schemas.microsoft.com/office/drawing/2014/main" id="{5A7BEC56-EE77-297B-48FC-43CFAD8E116B}"/>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1742429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Nadpis a obsah 2">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lvl1pPr marL="0" indent="0">
              <a:lnSpc>
                <a:spcPct val="100000"/>
              </a:lnSpc>
              <a:buFontTx/>
              <a:buNone/>
              <a:defRPr/>
            </a:lvl1pPr>
            <a:lvl2pPr marL="0" indent="0">
              <a:lnSpc>
                <a:spcPct val="100000"/>
              </a:lnSpc>
              <a:spcBef>
                <a:spcPts val="800"/>
              </a:spcBef>
              <a:buNone/>
              <a:defRPr/>
            </a:lvl2pPr>
            <a:lvl3pPr marL="177800" indent="-177800">
              <a:lnSpc>
                <a:spcPct val="100000"/>
              </a:lnSpc>
              <a:defRPr/>
            </a:lvl3pPr>
            <a:lvl4pPr marL="355600" indent="-177800">
              <a:lnSpc>
                <a:spcPct val="100000"/>
              </a:lnSpc>
              <a:defRPr/>
            </a:lvl4pPr>
            <a:lvl5pPr marL="533400" indent="-177800">
              <a:lnSpc>
                <a:spcPct val="100000"/>
              </a:lnSpc>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5" name="Zástupný symbol pro zápatí 4">
            <a:extLst>
              <a:ext uri="{FF2B5EF4-FFF2-40B4-BE49-F238E27FC236}">
                <a16:creationId xmlns:a16="http://schemas.microsoft.com/office/drawing/2014/main" id="{5B1D0EC9-522E-7760-9533-ED823A8D61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6" name="Zástupný symbol pro číslo snímku 5">
            <a:extLst>
              <a:ext uri="{FF2B5EF4-FFF2-40B4-BE49-F238E27FC236}">
                <a16:creationId xmlns:a16="http://schemas.microsoft.com/office/drawing/2014/main" id="{5A7BEC56-EE77-297B-48FC-43CFAD8E116B}"/>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2409072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9"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6172198"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1815676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9" y="1825625"/>
            <a:ext cx="5181600" cy="4351338"/>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6172198" y="1825625"/>
            <a:ext cx="5181600" cy="4351338"/>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3626902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brázek a popis">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8" y="647700"/>
            <a:ext cx="8331201" cy="5529263"/>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9271000" y="1825625"/>
            <a:ext cx="2374900" cy="4351338"/>
          </a:xfrm>
        </p:spPr>
        <p:txBody>
          <a:bodyPr anchor="b">
            <a:normAutofit/>
          </a:bodyPr>
          <a:lstStyle>
            <a:lvl1pPr marL="0" indent="0">
              <a:buNone/>
              <a:defRPr sz="1500" b="0"/>
            </a:lvl1pPr>
            <a:lvl2pPr marL="0" indent="0">
              <a:buNone/>
              <a:defRPr sz="1500"/>
            </a:lvl2pPr>
            <a:lvl3pPr marL="176400" indent="-176400">
              <a:defRPr sz="1500"/>
            </a:lvl3pPr>
            <a:lvl4pPr marL="356400" indent="-176400">
              <a:defRPr sz="1500"/>
            </a:lvl4pPr>
            <a:lvl5pPr marL="532800" indent="-176400">
              <a:defRPr sz="1500"/>
            </a:lvl5pPr>
          </a:lstStyle>
          <a:p>
            <a:pPr lvl="0"/>
            <a:r>
              <a:rPr lang="cs-CZ"/>
              <a:t>Po kliknutí můžete upravovat styly textu v předloze.</a:t>
            </a:r>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3654652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itát">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2847975" y="1485900"/>
            <a:ext cx="6477000" cy="4643438"/>
          </a:xfrm>
        </p:spPr>
        <p:txBody>
          <a:bodyPr/>
          <a:lstStyle>
            <a:lvl1pPr marL="0" indent="0">
              <a:lnSpc>
                <a:spcPct val="108000"/>
              </a:lnSpc>
              <a:buNone/>
              <a:defRPr/>
            </a:lvl1pPr>
            <a:lvl2pPr marL="0" indent="0">
              <a:buNone/>
              <a:defRPr sz="1700">
                <a:solidFill>
                  <a:schemeClr val="accent1"/>
                </a:solidFill>
              </a:defRPr>
            </a:lvl2pPr>
            <a:lvl3pPr marL="0" indent="0">
              <a:buNone/>
              <a:defRPr sz="1700"/>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pic>
        <p:nvPicPr>
          <p:cNvPr id="2" name="Grafický objekt 1">
            <a:extLst>
              <a:ext uri="{FF2B5EF4-FFF2-40B4-BE49-F238E27FC236}">
                <a16:creationId xmlns:a16="http://schemas.microsoft.com/office/drawing/2014/main" id="{EB1C8CC5-AD72-B1B5-FAD7-63ABE9022B3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637169" y="6332536"/>
            <a:ext cx="342900" cy="342900"/>
          </a:xfrm>
          <a:prstGeom prst="rect">
            <a:avLst/>
          </a:prstGeom>
        </p:spPr>
      </p:pic>
      <p:pic>
        <p:nvPicPr>
          <p:cNvPr id="8" name="Grafický objekt 7">
            <a:extLst>
              <a:ext uri="{FF2B5EF4-FFF2-40B4-BE49-F238E27FC236}">
                <a16:creationId xmlns:a16="http://schemas.microsoft.com/office/drawing/2014/main" id="{F5A2A8B0-2544-1C17-9214-4E99EA00306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919154"/>
            <a:ext cx="2247900" cy="828675"/>
          </a:xfrm>
          <a:prstGeom prst="rect">
            <a:avLst/>
          </a:prstGeom>
        </p:spPr>
      </p:pic>
    </p:spTree>
    <p:extLst>
      <p:ext uri="{BB962C8B-B14F-4D97-AF65-F5344CB8AC3E}">
        <p14:creationId xmlns:p14="http://schemas.microsoft.com/office/powerpoint/2010/main" val="3649589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B7ABA3B-E3F6-9A92-9135-4EE08586C3C6}"/>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3E69147A-9341-6F01-8FA2-4E16F6AB5848}"/>
              </a:ext>
            </a:extLst>
          </p:cNvPr>
          <p:cNvSpPr>
            <a:spLocks noGrp="1"/>
          </p:cNvSpPr>
          <p:nvPr>
            <p:ph type="dt" sz="half" idx="10"/>
          </p:nvPr>
        </p:nvSpPr>
        <p:spPr>
          <a:xfrm>
            <a:off x="838200" y="6356350"/>
            <a:ext cx="2743200" cy="365125"/>
          </a:xfrm>
          <a:prstGeom prst="rect">
            <a:avLst/>
          </a:prstGeom>
        </p:spPr>
        <p:txBody>
          <a:bodyPr/>
          <a:lstStyle/>
          <a:p>
            <a:fld id="{BFA560BD-710C-43EC-BF4E-953066F916F9}" type="datetime1">
              <a:rPr lang="cs-CZ" smtClean="0"/>
              <a:t>16.11.2025</a:t>
            </a:fld>
            <a:endParaRPr lang="cs-CZ"/>
          </a:p>
        </p:txBody>
      </p:sp>
      <p:sp>
        <p:nvSpPr>
          <p:cNvPr id="4" name="Zástupný symbol pro zápatí 3">
            <a:extLst>
              <a:ext uri="{FF2B5EF4-FFF2-40B4-BE49-F238E27FC236}">
                <a16:creationId xmlns:a16="http://schemas.microsoft.com/office/drawing/2014/main" id="{3AB3D4C9-700C-E263-2AAF-E10CD38190AF}"/>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5" name="Zástupný symbol pro číslo snímku 4">
            <a:extLst>
              <a:ext uri="{FF2B5EF4-FFF2-40B4-BE49-F238E27FC236}">
                <a16:creationId xmlns:a16="http://schemas.microsoft.com/office/drawing/2014/main" id="{408544A3-E625-888D-0D21-EEF35ED99522}"/>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1224423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79438A86-4A25-73CF-7171-B61A241DD7A7}"/>
              </a:ext>
            </a:extLst>
          </p:cNvPr>
          <p:cNvSpPr>
            <a:spLocks noGrp="1"/>
          </p:cNvSpPr>
          <p:nvPr>
            <p:ph type="dt" sz="half" idx="10"/>
          </p:nvPr>
        </p:nvSpPr>
        <p:spPr>
          <a:xfrm>
            <a:off x="838200" y="6356350"/>
            <a:ext cx="2743200" cy="365125"/>
          </a:xfrm>
          <a:prstGeom prst="rect">
            <a:avLst/>
          </a:prstGeom>
        </p:spPr>
        <p:txBody>
          <a:bodyPr/>
          <a:lstStyle/>
          <a:p>
            <a:fld id="{1A945517-90B0-4E61-B5DD-AC2B75BAD2CB}" type="datetime1">
              <a:rPr lang="cs-CZ" smtClean="0"/>
              <a:t>16.11.2025</a:t>
            </a:fld>
            <a:endParaRPr lang="cs-CZ"/>
          </a:p>
        </p:txBody>
      </p:sp>
      <p:sp>
        <p:nvSpPr>
          <p:cNvPr id="3" name="Zástupný symbol pro zápatí 2">
            <a:extLst>
              <a:ext uri="{FF2B5EF4-FFF2-40B4-BE49-F238E27FC236}">
                <a16:creationId xmlns:a16="http://schemas.microsoft.com/office/drawing/2014/main" id="{1E7BFAF4-B07E-8F6C-CEC7-D199D64C2B2E}"/>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4" name="Zástupný symbol pro číslo snímku 3">
            <a:extLst>
              <a:ext uri="{FF2B5EF4-FFF2-40B4-BE49-F238E27FC236}">
                <a16:creationId xmlns:a16="http://schemas.microsoft.com/office/drawing/2014/main" id="{0250244E-576B-B41B-B59D-93F9DACDA80E}"/>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1874906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Úvodní snímek">
  <p:cSld name="1_Úvodní snímek">
    <p:spTree>
      <p:nvGrpSpPr>
        <p:cNvPr id="1" name="Shape 17"/>
        <p:cNvGrpSpPr/>
        <p:nvPr/>
      </p:nvGrpSpPr>
      <p:grpSpPr>
        <a:xfrm>
          <a:off x="0" y="0"/>
          <a:ext cx="0" cy="0"/>
          <a:chOff x="0" y="0"/>
          <a:chExt cx="0" cy="0"/>
        </a:xfrm>
      </p:grpSpPr>
      <p:sp>
        <p:nvSpPr>
          <p:cNvPr id="18" name="Shape 18"/>
          <p:cNvSpPr txBox="1">
            <a:spLocks noGrp="1"/>
          </p:cNvSpPr>
          <p:nvPr>
            <p:ph type="body" idx="1"/>
          </p:nvPr>
        </p:nvSpPr>
        <p:spPr>
          <a:xfrm>
            <a:off x="410298" y="881781"/>
            <a:ext cx="7717630" cy="261268"/>
          </a:xfrm>
          <a:prstGeom prst="rect">
            <a:avLst/>
          </a:prstGeom>
          <a:noFill/>
          <a:ln>
            <a:noFill/>
          </a:ln>
        </p:spPr>
        <p:txBody>
          <a:bodyPr spcFirstLastPara="1" wrap="square" lIns="91425" tIns="91425" rIns="91425" bIns="91425" anchor="t" anchorCtr="0"/>
          <a:lstStyle>
            <a:lvl1pPr marL="414772" marR="0" lvl="0" indent="-207386" algn="l" rtl="0">
              <a:lnSpc>
                <a:spcPct val="100000"/>
              </a:lnSpc>
              <a:spcBef>
                <a:spcPts val="0"/>
              </a:spcBef>
              <a:spcAft>
                <a:spcPts val="0"/>
              </a:spcAft>
              <a:buClr>
                <a:schemeClr val="dk1"/>
              </a:buClr>
              <a:buSzPts val="1800"/>
              <a:buFont typeface="Arial"/>
              <a:buNone/>
              <a:defRPr sz="1633" b="0" i="0" u="none" strike="noStrike" cap="none">
                <a:solidFill>
                  <a:schemeClr val="dk1"/>
                </a:solidFill>
                <a:latin typeface="Arial"/>
                <a:ea typeface="Arial"/>
                <a:cs typeface="Arial"/>
                <a:sym typeface="Arial"/>
              </a:defRPr>
            </a:lvl1pPr>
            <a:lvl2pPr marL="829544" marR="0" lvl="1" indent="-207386" algn="l" rtl="0">
              <a:lnSpc>
                <a:spcPct val="100000"/>
              </a:lnSpc>
              <a:spcBef>
                <a:spcPts val="0"/>
              </a:spcBef>
              <a:spcAft>
                <a:spcPts val="0"/>
              </a:spcAft>
              <a:buClr>
                <a:schemeClr val="dk1"/>
              </a:buClr>
              <a:buSzPts val="1600"/>
              <a:buFont typeface="Arial"/>
              <a:buNone/>
              <a:defRPr sz="1452" b="0" i="0" u="none" strike="noStrike" cap="none">
                <a:solidFill>
                  <a:schemeClr val="dk1"/>
                </a:solidFill>
                <a:latin typeface="Arial"/>
                <a:ea typeface="Arial"/>
                <a:cs typeface="Arial"/>
                <a:sym typeface="Arial"/>
              </a:defRPr>
            </a:lvl2pPr>
            <a:lvl3pPr marL="1244316" marR="0" lvl="2" indent="-207386" algn="l" rtl="0">
              <a:lnSpc>
                <a:spcPct val="100000"/>
              </a:lnSpc>
              <a:spcBef>
                <a:spcPts val="0"/>
              </a:spcBef>
              <a:spcAft>
                <a:spcPts val="0"/>
              </a:spcAft>
              <a:buClr>
                <a:schemeClr val="dk1"/>
              </a:buClr>
              <a:buSzPts val="1600"/>
              <a:buFont typeface="Arial"/>
              <a:buNone/>
              <a:defRPr sz="1452" b="0" i="0" u="none" strike="noStrike" cap="none">
                <a:solidFill>
                  <a:schemeClr val="dk1"/>
                </a:solidFill>
                <a:latin typeface="Arial"/>
                <a:ea typeface="Arial"/>
                <a:cs typeface="Arial"/>
                <a:sym typeface="Arial"/>
              </a:defRPr>
            </a:lvl3pPr>
            <a:lvl4pPr marL="1659087" marR="0" lvl="3" indent="-207386" algn="l" rtl="0">
              <a:lnSpc>
                <a:spcPct val="100000"/>
              </a:lnSpc>
              <a:spcBef>
                <a:spcPts val="0"/>
              </a:spcBef>
              <a:spcAft>
                <a:spcPts val="0"/>
              </a:spcAft>
              <a:buClr>
                <a:schemeClr val="dk1"/>
              </a:buClr>
              <a:buSzPts val="1600"/>
              <a:buFont typeface="Arial"/>
              <a:buNone/>
              <a:defRPr sz="1452" b="0" i="0" u="none" strike="noStrike" cap="none">
                <a:solidFill>
                  <a:schemeClr val="dk1"/>
                </a:solidFill>
                <a:latin typeface="Arial"/>
                <a:ea typeface="Arial"/>
                <a:cs typeface="Arial"/>
                <a:sym typeface="Arial"/>
              </a:defRPr>
            </a:lvl4pPr>
            <a:lvl5pPr marL="2073859" marR="0" lvl="4" indent="-207386" algn="l" rtl="0">
              <a:lnSpc>
                <a:spcPct val="100000"/>
              </a:lnSpc>
              <a:spcBef>
                <a:spcPts val="0"/>
              </a:spcBef>
              <a:spcAft>
                <a:spcPts val="0"/>
              </a:spcAft>
              <a:buClr>
                <a:schemeClr val="dk1"/>
              </a:buClr>
              <a:buSzPts val="1600"/>
              <a:buFont typeface="Arial"/>
              <a:buNone/>
              <a:defRPr sz="1452" b="0" i="0" u="none" strike="noStrike" cap="none">
                <a:solidFill>
                  <a:schemeClr val="dk1"/>
                </a:solidFill>
                <a:latin typeface="Arial"/>
                <a:ea typeface="Arial"/>
                <a:cs typeface="Arial"/>
                <a:sym typeface="Arial"/>
              </a:defRPr>
            </a:lvl5pPr>
            <a:lvl6pPr marL="2488631" marR="0" lvl="5" indent="-321678" algn="l" rtl="0">
              <a:lnSpc>
                <a:spcPct val="90000"/>
              </a:lnSpc>
              <a:spcBef>
                <a:spcPts val="500"/>
              </a:spcBef>
              <a:spcAft>
                <a:spcPts val="0"/>
              </a:spcAft>
              <a:buClr>
                <a:schemeClr val="dk1"/>
              </a:buClr>
              <a:buSzPts val="1984"/>
              <a:buFont typeface="Arial"/>
              <a:buChar char="•"/>
              <a:defRPr sz="1800" b="0" i="0" u="none" strike="noStrike" cap="none">
                <a:solidFill>
                  <a:schemeClr val="dk1"/>
                </a:solidFill>
                <a:latin typeface="Arial"/>
                <a:ea typeface="Arial"/>
                <a:cs typeface="Arial"/>
                <a:sym typeface="Arial"/>
              </a:defRPr>
            </a:lvl6pPr>
            <a:lvl7pPr marL="2903403" marR="0" lvl="6" indent="-321678" algn="l" rtl="0">
              <a:lnSpc>
                <a:spcPct val="90000"/>
              </a:lnSpc>
              <a:spcBef>
                <a:spcPts val="500"/>
              </a:spcBef>
              <a:spcAft>
                <a:spcPts val="0"/>
              </a:spcAft>
              <a:buClr>
                <a:schemeClr val="dk1"/>
              </a:buClr>
              <a:buSzPts val="1984"/>
              <a:buFont typeface="Arial"/>
              <a:buChar char="•"/>
              <a:defRPr sz="1800" b="0" i="0" u="none" strike="noStrike" cap="none">
                <a:solidFill>
                  <a:schemeClr val="dk1"/>
                </a:solidFill>
                <a:latin typeface="Arial"/>
                <a:ea typeface="Arial"/>
                <a:cs typeface="Arial"/>
                <a:sym typeface="Arial"/>
              </a:defRPr>
            </a:lvl7pPr>
            <a:lvl8pPr marL="3318175" marR="0" lvl="7" indent="-321679" algn="l" rtl="0">
              <a:lnSpc>
                <a:spcPct val="90000"/>
              </a:lnSpc>
              <a:spcBef>
                <a:spcPts val="500"/>
              </a:spcBef>
              <a:spcAft>
                <a:spcPts val="0"/>
              </a:spcAft>
              <a:buClr>
                <a:schemeClr val="dk1"/>
              </a:buClr>
              <a:buSzPts val="1984"/>
              <a:buFont typeface="Arial"/>
              <a:buChar char="•"/>
              <a:defRPr sz="1800" b="0" i="0" u="none" strike="noStrike" cap="none">
                <a:solidFill>
                  <a:schemeClr val="dk1"/>
                </a:solidFill>
                <a:latin typeface="Arial"/>
                <a:ea typeface="Arial"/>
                <a:cs typeface="Arial"/>
                <a:sym typeface="Arial"/>
              </a:defRPr>
            </a:lvl8pPr>
            <a:lvl9pPr marL="3732947" marR="0" lvl="8" indent="-321679" algn="l" rtl="0">
              <a:lnSpc>
                <a:spcPct val="90000"/>
              </a:lnSpc>
              <a:spcBef>
                <a:spcPts val="500"/>
              </a:spcBef>
              <a:spcAft>
                <a:spcPts val="0"/>
              </a:spcAft>
              <a:buClr>
                <a:schemeClr val="dk1"/>
              </a:buClr>
              <a:buSzPts val="1984"/>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body" idx="2"/>
          </p:nvPr>
        </p:nvSpPr>
        <p:spPr>
          <a:xfrm>
            <a:off x="410510" y="555195"/>
            <a:ext cx="7717630" cy="261268"/>
          </a:xfrm>
          <a:prstGeom prst="rect">
            <a:avLst/>
          </a:prstGeom>
          <a:noFill/>
          <a:ln>
            <a:noFill/>
          </a:ln>
        </p:spPr>
        <p:txBody>
          <a:bodyPr spcFirstLastPara="1" wrap="square" lIns="91425" tIns="91425" rIns="91425" bIns="91425" anchor="b" anchorCtr="0"/>
          <a:lstStyle>
            <a:lvl1pPr marL="414772" marR="0" lvl="0" indent="-207386" algn="l" rtl="0">
              <a:lnSpc>
                <a:spcPct val="100000"/>
              </a:lnSpc>
              <a:spcBef>
                <a:spcPts val="0"/>
              </a:spcBef>
              <a:spcAft>
                <a:spcPts val="0"/>
              </a:spcAft>
              <a:buClr>
                <a:schemeClr val="dk1"/>
              </a:buClr>
              <a:buSzPts val="1800"/>
              <a:buFont typeface="Arial"/>
              <a:buNone/>
              <a:defRPr sz="1633" b="0" i="0" u="none" strike="noStrike" cap="none">
                <a:solidFill>
                  <a:schemeClr val="dk1"/>
                </a:solidFill>
                <a:latin typeface="Arial"/>
                <a:ea typeface="Arial"/>
                <a:cs typeface="Arial"/>
                <a:sym typeface="Arial"/>
              </a:defRPr>
            </a:lvl1pPr>
            <a:lvl2pPr marL="829544" marR="0" lvl="1" indent="-207386" algn="l" rtl="0">
              <a:lnSpc>
                <a:spcPct val="100000"/>
              </a:lnSpc>
              <a:spcBef>
                <a:spcPts val="0"/>
              </a:spcBef>
              <a:spcAft>
                <a:spcPts val="0"/>
              </a:spcAft>
              <a:buClr>
                <a:schemeClr val="dk1"/>
              </a:buClr>
              <a:buSzPts val="1600"/>
              <a:buFont typeface="Arial"/>
              <a:buNone/>
              <a:defRPr sz="1452" b="0" i="0" u="none" strike="noStrike" cap="none">
                <a:solidFill>
                  <a:schemeClr val="dk1"/>
                </a:solidFill>
                <a:latin typeface="Arial"/>
                <a:ea typeface="Arial"/>
                <a:cs typeface="Arial"/>
                <a:sym typeface="Arial"/>
              </a:defRPr>
            </a:lvl2pPr>
            <a:lvl3pPr marL="1244316" marR="0" lvl="2" indent="-207386" algn="l" rtl="0">
              <a:lnSpc>
                <a:spcPct val="100000"/>
              </a:lnSpc>
              <a:spcBef>
                <a:spcPts val="0"/>
              </a:spcBef>
              <a:spcAft>
                <a:spcPts val="0"/>
              </a:spcAft>
              <a:buClr>
                <a:schemeClr val="dk1"/>
              </a:buClr>
              <a:buSzPts val="1600"/>
              <a:buFont typeface="Arial"/>
              <a:buNone/>
              <a:defRPr sz="1452" b="0" i="0" u="none" strike="noStrike" cap="none">
                <a:solidFill>
                  <a:schemeClr val="dk1"/>
                </a:solidFill>
                <a:latin typeface="Arial"/>
                <a:ea typeface="Arial"/>
                <a:cs typeface="Arial"/>
                <a:sym typeface="Arial"/>
              </a:defRPr>
            </a:lvl3pPr>
            <a:lvl4pPr marL="1659087" marR="0" lvl="3" indent="-207386" algn="l" rtl="0">
              <a:lnSpc>
                <a:spcPct val="100000"/>
              </a:lnSpc>
              <a:spcBef>
                <a:spcPts val="0"/>
              </a:spcBef>
              <a:spcAft>
                <a:spcPts val="0"/>
              </a:spcAft>
              <a:buClr>
                <a:schemeClr val="dk1"/>
              </a:buClr>
              <a:buSzPts val="1600"/>
              <a:buFont typeface="Arial"/>
              <a:buNone/>
              <a:defRPr sz="1452" b="0" i="0" u="none" strike="noStrike" cap="none">
                <a:solidFill>
                  <a:schemeClr val="dk1"/>
                </a:solidFill>
                <a:latin typeface="Arial"/>
                <a:ea typeface="Arial"/>
                <a:cs typeface="Arial"/>
                <a:sym typeface="Arial"/>
              </a:defRPr>
            </a:lvl4pPr>
            <a:lvl5pPr marL="2073859" marR="0" lvl="4" indent="-207386" algn="l" rtl="0">
              <a:lnSpc>
                <a:spcPct val="100000"/>
              </a:lnSpc>
              <a:spcBef>
                <a:spcPts val="0"/>
              </a:spcBef>
              <a:spcAft>
                <a:spcPts val="0"/>
              </a:spcAft>
              <a:buClr>
                <a:schemeClr val="dk1"/>
              </a:buClr>
              <a:buSzPts val="1600"/>
              <a:buFont typeface="Arial"/>
              <a:buNone/>
              <a:defRPr sz="1452" b="0" i="0" u="none" strike="noStrike" cap="none">
                <a:solidFill>
                  <a:schemeClr val="dk1"/>
                </a:solidFill>
                <a:latin typeface="Arial"/>
                <a:ea typeface="Arial"/>
                <a:cs typeface="Arial"/>
                <a:sym typeface="Arial"/>
              </a:defRPr>
            </a:lvl5pPr>
            <a:lvl6pPr marL="2488631" marR="0" lvl="5" indent="-321678" algn="l" rtl="0">
              <a:lnSpc>
                <a:spcPct val="90000"/>
              </a:lnSpc>
              <a:spcBef>
                <a:spcPts val="500"/>
              </a:spcBef>
              <a:spcAft>
                <a:spcPts val="0"/>
              </a:spcAft>
              <a:buClr>
                <a:schemeClr val="dk1"/>
              </a:buClr>
              <a:buSzPts val="1984"/>
              <a:buFont typeface="Arial"/>
              <a:buChar char="•"/>
              <a:defRPr sz="1800" b="0" i="0" u="none" strike="noStrike" cap="none">
                <a:solidFill>
                  <a:schemeClr val="dk1"/>
                </a:solidFill>
                <a:latin typeface="Arial"/>
                <a:ea typeface="Arial"/>
                <a:cs typeface="Arial"/>
                <a:sym typeface="Arial"/>
              </a:defRPr>
            </a:lvl6pPr>
            <a:lvl7pPr marL="2903403" marR="0" lvl="6" indent="-321678" algn="l" rtl="0">
              <a:lnSpc>
                <a:spcPct val="90000"/>
              </a:lnSpc>
              <a:spcBef>
                <a:spcPts val="500"/>
              </a:spcBef>
              <a:spcAft>
                <a:spcPts val="0"/>
              </a:spcAft>
              <a:buClr>
                <a:schemeClr val="dk1"/>
              </a:buClr>
              <a:buSzPts val="1984"/>
              <a:buFont typeface="Arial"/>
              <a:buChar char="•"/>
              <a:defRPr sz="1800" b="0" i="0" u="none" strike="noStrike" cap="none">
                <a:solidFill>
                  <a:schemeClr val="dk1"/>
                </a:solidFill>
                <a:latin typeface="Arial"/>
                <a:ea typeface="Arial"/>
                <a:cs typeface="Arial"/>
                <a:sym typeface="Arial"/>
              </a:defRPr>
            </a:lvl7pPr>
            <a:lvl8pPr marL="3318175" marR="0" lvl="7" indent="-321679" algn="l" rtl="0">
              <a:lnSpc>
                <a:spcPct val="90000"/>
              </a:lnSpc>
              <a:spcBef>
                <a:spcPts val="500"/>
              </a:spcBef>
              <a:spcAft>
                <a:spcPts val="0"/>
              </a:spcAft>
              <a:buClr>
                <a:schemeClr val="dk1"/>
              </a:buClr>
              <a:buSzPts val="1984"/>
              <a:buFont typeface="Arial"/>
              <a:buChar char="•"/>
              <a:defRPr sz="1800" b="0" i="0" u="none" strike="noStrike" cap="none">
                <a:solidFill>
                  <a:schemeClr val="dk1"/>
                </a:solidFill>
                <a:latin typeface="Arial"/>
                <a:ea typeface="Arial"/>
                <a:cs typeface="Arial"/>
                <a:sym typeface="Arial"/>
              </a:defRPr>
            </a:lvl8pPr>
            <a:lvl9pPr marL="3732947" marR="0" lvl="8" indent="-321679" algn="l" rtl="0">
              <a:lnSpc>
                <a:spcPct val="90000"/>
              </a:lnSpc>
              <a:spcBef>
                <a:spcPts val="500"/>
              </a:spcBef>
              <a:spcAft>
                <a:spcPts val="0"/>
              </a:spcAft>
              <a:buClr>
                <a:schemeClr val="dk1"/>
              </a:buClr>
              <a:buSzPts val="1984"/>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ubTitle" idx="3"/>
          </p:nvPr>
        </p:nvSpPr>
        <p:spPr>
          <a:xfrm>
            <a:off x="410513" y="1796220"/>
            <a:ext cx="11371188" cy="1306342"/>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1"/>
              </a:buClr>
              <a:buSzPts val="3000"/>
              <a:buFont typeface="Arial"/>
              <a:buNone/>
              <a:defRPr sz="2722"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2205"/>
              <a:buFont typeface="Arial"/>
              <a:buNone/>
              <a:defRPr sz="20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1984"/>
              <a:buFont typeface="Arial"/>
              <a:buNone/>
              <a:defRPr sz="18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1764"/>
              <a:buFont typeface="Arial"/>
              <a:buNone/>
              <a:defRPr sz="16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1764"/>
              <a:buFont typeface="Arial"/>
              <a:buNone/>
              <a:defRPr sz="1600" b="0" i="0" u="none" strike="noStrike" cap="none">
                <a:solidFill>
                  <a:schemeClr val="dk1"/>
                </a:solidFill>
                <a:latin typeface="Arial"/>
                <a:ea typeface="Arial"/>
                <a:cs typeface="Arial"/>
                <a:sym typeface="Arial"/>
              </a:defRPr>
            </a:lvl5pPr>
            <a:lvl6pPr marR="0" lvl="5" algn="ctr" rtl="0">
              <a:lnSpc>
                <a:spcPct val="90000"/>
              </a:lnSpc>
              <a:spcBef>
                <a:spcPts val="500"/>
              </a:spcBef>
              <a:spcAft>
                <a:spcPts val="0"/>
              </a:spcAft>
              <a:buClr>
                <a:schemeClr val="dk1"/>
              </a:buClr>
              <a:buSzPts val="1764"/>
              <a:buFont typeface="Arial"/>
              <a:buNone/>
              <a:defRPr sz="1600" b="0" i="0" u="none" strike="noStrike" cap="none">
                <a:solidFill>
                  <a:schemeClr val="dk1"/>
                </a:solidFill>
                <a:latin typeface="Arial"/>
                <a:ea typeface="Arial"/>
                <a:cs typeface="Arial"/>
                <a:sym typeface="Arial"/>
              </a:defRPr>
            </a:lvl6pPr>
            <a:lvl7pPr marR="0" lvl="6" algn="ctr" rtl="0">
              <a:lnSpc>
                <a:spcPct val="90000"/>
              </a:lnSpc>
              <a:spcBef>
                <a:spcPts val="500"/>
              </a:spcBef>
              <a:spcAft>
                <a:spcPts val="0"/>
              </a:spcAft>
              <a:buClr>
                <a:schemeClr val="dk1"/>
              </a:buClr>
              <a:buSzPts val="1764"/>
              <a:buFont typeface="Arial"/>
              <a:buNone/>
              <a:defRPr sz="1600" b="0" i="0" u="none" strike="noStrike" cap="none">
                <a:solidFill>
                  <a:schemeClr val="dk1"/>
                </a:solidFill>
                <a:latin typeface="Arial"/>
                <a:ea typeface="Arial"/>
                <a:cs typeface="Arial"/>
                <a:sym typeface="Arial"/>
              </a:defRPr>
            </a:lvl7pPr>
            <a:lvl8pPr marR="0" lvl="7" algn="ctr" rtl="0">
              <a:lnSpc>
                <a:spcPct val="90000"/>
              </a:lnSpc>
              <a:spcBef>
                <a:spcPts val="500"/>
              </a:spcBef>
              <a:spcAft>
                <a:spcPts val="0"/>
              </a:spcAft>
              <a:buClr>
                <a:schemeClr val="dk1"/>
              </a:buClr>
              <a:buSzPts val="1764"/>
              <a:buFont typeface="Arial"/>
              <a:buNone/>
              <a:defRPr sz="1600" b="0" i="0" u="none" strike="noStrike" cap="none">
                <a:solidFill>
                  <a:schemeClr val="dk1"/>
                </a:solidFill>
                <a:latin typeface="Arial"/>
                <a:ea typeface="Arial"/>
                <a:cs typeface="Arial"/>
                <a:sym typeface="Arial"/>
              </a:defRPr>
            </a:lvl8pPr>
            <a:lvl9pPr marR="0" lvl="8" algn="ctr" rtl="0">
              <a:lnSpc>
                <a:spcPct val="90000"/>
              </a:lnSpc>
              <a:spcBef>
                <a:spcPts val="500"/>
              </a:spcBef>
              <a:spcAft>
                <a:spcPts val="0"/>
              </a:spcAft>
              <a:buClr>
                <a:schemeClr val="dk1"/>
              </a:buClr>
              <a:buSzPts val="1764"/>
              <a:buFont typeface="Arial"/>
              <a:buNone/>
              <a:defRPr sz="1600" b="0" i="0" u="none" strike="noStrike" cap="none">
                <a:solidFill>
                  <a:schemeClr val="dk1"/>
                </a:solidFill>
                <a:latin typeface="Arial"/>
                <a:ea typeface="Arial"/>
                <a:cs typeface="Arial"/>
                <a:sym typeface="Arial"/>
              </a:defRPr>
            </a:lvl9pPr>
          </a:lstStyle>
          <a:p>
            <a:endParaRPr/>
          </a:p>
        </p:txBody>
      </p:sp>
      <p:sp>
        <p:nvSpPr>
          <p:cNvPr id="21" name="Shape 21"/>
          <p:cNvSpPr txBox="1">
            <a:spLocks noGrp="1"/>
          </p:cNvSpPr>
          <p:nvPr>
            <p:ph type="ctrTitle"/>
          </p:nvPr>
        </p:nvSpPr>
        <p:spPr>
          <a:xfrm>
            <a:off x="410511" y="3265854"/>
            <a:ext cx="11371189" cy="3200538"/>
          </a:xfrm>
          <a:prstGeom prst="rect">
            <a:avLst/>
          </a:prstGeom>
          <a:noFill/>
          <a:ln>
            <a:noFill/>
          </a:ln>
        </p:spPr>
        <p:txBody>
          <a:bodyPr spcFirstLastPara="1" wrap="square" lIns="91425" tIns="91425" rIns="91425" bIns="91425" anchor="b" anchorCtr="0"/>
          <a:lstStyle>
            <a:lvl1pPr marR="0" lvl="0" algn="l" rtl="0">
              <a:lnSpc>
                <a:spcPct val="100000"/>
              </a:lnSpc>
              <a:spcBef>
                <a:spcPts val="0"/>
              </a:spcBef>
              <a:spcAft>
                <a:spcPts val="0"/>
              </a:spcAft>
              <a:buClr>
                <a:schemeClr val="dk1"/>
              </a:buClr>
              <a:buSzPts val="4200"/>
              <a:buFont typeface="Arial"/>
              <a:buNone/>
              <a:defRPr sz="3810" b="1" i="0" u="none" strike="noStrike" cap="none">
                <a:solidFill>
                  <a:schemeClr val="dk1"/>
                </a:solidFill>
                <a:latin typeface="Arial"/>
                <a:ea typeface="Arial"/>
                <a:cs typeface="Arial"/>
                <a:sym typeface="Arial"/>
              </a:defRPr>
            </a:lvl1pPr>
            <a:lvl2pPr lvl="1">
              <a:spcBef>
                <a:spcPts val="0"/>
              </a:spcBef>
              <a:spcAft>
                <a:spcPts val="0"/>
              </a:spcAft>
              <a:buSzPts val="1400"/>
              <a:buNone/>
              <a:defRPr sz="1633"/>
            </a:lvl2pPr>
            <a:lvl3pPr lvl="2">
              <a:spcBef>
                <a:spcPts val="0"/>
              </a:spcBef>
              <a:spcAft>
                <a:spcPts val="0"/>
              </a:spcAft>
              <a:buSzPts val="1400"/>
              <a:buNone/>
              <a:defRPr sz="1633"/>
            </a:lvl3pPr>
            <a:lvl4pPr lvl="3">
              <a:spcBef>
                <a:spcPts val="0"/>
              </a:spcBef>
              <a:spcAft>
                <a:spcPts val="0"/>
              </a:spcAft>
              <a:buSzPts val="1400"/>
              <a:buNone/>
              <a:defRPr sz="1633"/>
            </a:lvl4pPr>
            <a:lvl5pPr lvl="4">
              <a:spcBef>
                <a:spcPts val="0"/>
              </a:spcBef>
              <a:spcAft>
                <a:spcPts val="0"/>
              </a:spcAft>
              <a:buSzPts val="1400"/>
              <a:buNone/>
              <a:defRPr sz="1633"/>
            </a:lvl5pPr>
            <a:lvl6pPr lvl="5">
              <a:spcBef>
                <a:spcPts val="0"/>
              </a:spcBef>
              <a:spcAft>
                <a:spcPts val="0"/>
              </a:spcAft>
              <a:buSzPts val="1400"/>
              <a:buNone/>
              <a:defRPr sz="1633"/>
            </a:lvl6pPr>
            <a:lvl7pPr lvl="6">
              <a:spcBef>
                <a:spcPts val="0"/>
              </a:spcBef>
              <a:spcAft>
                <a:spcPts val="0"/>
              </a:spcAft>
              <a:buSzPts val="1400"/>
              <a:buNone/>
              <a:defRPr sz="1633"/>
            </a:lvl7pPr>
            <a:lvl8pPr lvl="7">
              <a:spcBef>
                <a:spcPts val="0"/>
              </a:spcBef>
              <a:spcAft>
                <a:spcPts val="0"/>
              </a:spcAft>
              <a:buSzPts val="1400"/>
              <a:buNone/>
              <a:defRPr sz="1633"/>
            </a:lvl8pPr>
            <a:lvl9pPr lvl="8">
              <a:spcBef>
                <a:spcPts val="0"/>
              </a:spcBef>
              <a:spcAft>
                <a:spcPts val="0"/>
              </a:spcAft>
              <a:buSzPts val="1400"/>
              <a:buNone/>
              <a:defRPr sz="1633"/>
            </a:lvl9pPr>
          </a:lstStyle>
          <a:p>
            <a:endParaRPr/>
          </a:p>
        </p:txBody>
      </p:sp>
    </p:spTree>
    <p:extLst>
      <p:ext uri="{BB962C8B-B14F-4D97-AF65-F5344CB8AC3E}">
        <p14:creationId xmlns:p14="http://schemas.microsoft.com/office/powerpoint/2010/main" val="35275859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625600" y="304800"/>
            <a:ext cx="10363200" cy="1206500"/>
          </a:xfrm>
        </p:spPr>
        <p:txBody>
          <a:bodyPr/>
          <a:lstStyle/>
          <a:p>
            <a:r>
              <a:rPr lang="cs-CZ"/>
              <a:t>Click to edit Master title style</a:t>
            </a:r>
          </a:p>
        </p:txBody>
      </p:sp>
      <p:sp>
        <p:nvSpPr>
          <p:cNvPr id="3" name="ClipArt Placeholder 2"/>
          <p:cNvSpPr>
            <a:spLocks noGrp="1"/>
          </p:cNvSpPr>
          <p:nvPr>
            <p:ph type="clipArt" sz="half" idx="1"/>
          </p:nvPr>
        </p:nvSpPr>
        <p:spPr>
          <a:xfrm>
            <a:off x="1625600" y="1600200"/>
            <a:ext cx="5080000" cy="4495800"/>
          </a:xfrm>
        </p:spPr>
        <p:txBody>
          <a:bodyPr/>
          <a:lstStyle/>
          <a:p>
            <a:pPr lvl="0"/>
            <a:endParaRPr lang="cs-CZ" noProof="0"/>
          </a:p>
        </p:txBody>
      </p:sp>
      <p:sp>
        <p:nvSpPr>
          <p:cNvPr id="4" name="Text Placeholder 3"/>
          <p:cNvSpPr>
            <a:spLocks noGrp="1"/>
          </p:cNvSpPr>
          <p:nvPr>
            <p:ph type="body" sz="half" idx="2"/>
          </p:nvPr>
        </p:nvSpPr>
        <p:spPr>
          <a:xfrm>
            <a:off x="6908800" y="1600200"/>
            <a:ext cx="5080000" cy="4495800"/>
          </a:xfrm>
        </p:spPr>
        <p:txBody>
          <a:bodyPr/>
          <a:lstStyle/>
          <a:p>
            <a:pPr lvl="0"/>
            <a:r>
              <a:rPr lang="cs-CZ"/>
              <a:t>Click to edit Master text styles</a:t>
            </a:r>
          </a:p>
          <a:p>
            <a:pPr lvl="1"/>
            <a:r>
              <a:rPr lang="cs-CZ"/>
              <a:t>Second level</a:t>
            </a:r>
          </a:p>
          <a:p>
            <a:pPr lvl="2"/>
            <a:r>
              <a:rPr lang="cs-CZ"/>
              <a:t>Third level</a:t>
            </a:r>
          </a:p>
          <a:p>
            <a:pPr lvl="3"/>
            <a:r>
              <a:rPr lang="cs-CZ"/>
              <a:t>Fourth level</a:t>
            </a:r>
          </a:p>
          <a:p>
            <a:pPr lvl="4"/>
            <a:r>
              <a:rPr lang="cs-CZ"/>
              <a:t>Fifth level</a:t>
            </a:r>
          </a:p>
        </p:txBody>
      </p:sp>
      <p:sp>
        <p:nvSpPr>
          <p:cNvPr id="5" name="Rectangle 8">
            <a:extLst>
              <a:ext uri="{FF2B5EF4-FFF2-40B4-BE49-F238E27FC236}">
                <a16:creationId xmlns:a16="http://schemas.microsoft.com/office/drawing/2014/main" id="{39164BCB-EBB3-C64F-805F-0252233886E9}"/>
              </a:ext>
            </a:extLst>
          </p:cNvPr>
          <p:cNvSpPr>
            <a:spLocks noGrp="1" noChangeArrowheads="1"/>
          </p:cNvSpPr>
          <p:nvPr>
            <p:ph type="dt" sz="half" idx="10"/>
          </p:nvPr>
        </p:nvSpPr>
        <p:spPr>
          <a:ln/>
        </p:spPr>
        <p:txBody>
          <a:bodyPr/>
          <a:lstStyle>
            <a:lvl1pPr>
              <a:defRPr/>
            </a:lvl1pPr>
          </a:lstStyle>
          <a:p>
            <a:pPr>
              <a:defRPr/>
            </a:pPr>
            <a:fld id="{8BC5450F-DF12-7E4F-8535-0358E82D32C6}" type="datetime1">
              <a:rPr lang="cs-CZ" altLang="cs-CZ"/>
              <a:pPr>
                <a:defRPr/>
              </a:pPr>
              <a:t>16.11.2025</a:t>
            </a:fld>
            <a:endParaRPr lang="cs-CZ" altLang="cs-CZ"/>
          </a:p>
        </p:txBody>
      </p:sp>
      <p:sp>
        <p:nvSpPr>
          <p:cNvPr id="6" name="Rectangle 9">
            <a:extLst>
              <a:ext uri="{FF2B5EF4-FFF2-40B4-BE49-F238E27FC236}">
                <a16:creationId xmlns:a16="http://schemas.microsoft.com/office/drawing/2014/main" id="{7D2BC115-459D-304E-A1EA-4D74651A3B86}"/>
              </a:ext>
            </a:extLst>
          </p:cNvPr>
          <p:cNvSpPr>
            <a:spLocks noGrp="1" noChangeArrowheads="1"/>
          </p:cNvSpPr>
          <p:nvPr>
            <p:ph type="ftr" sz="quarter" idx="11"/>
          </p:nvPr>
        </p:nvSpPr>
        <p:spPr>
          <a:ln/>
        </p:spPr>
        <p:txBody>
          <a:bodyPr/>
          <a:lstStyle>
            <a:lvl1pPr>
              <a:defRPr/>
            </a:lvl1pPr>
          </a:lstStyle>
          <a:p>
            <a:pPr>
              <a:defRPr/>
            </a:pPr>
            <a:r>
              <a:rPr lang="cs-CZ" altLang="cs-CZ"/>
              <a:t>Ján Matejka,  (matejka@itlaw.cz),     Ústav státu a práva AV ČR</a:t>
            </a:r>
          </a:p>
        </p:txBody>
      </p:sp>
      <p:sp>
        <p:nvSpPr>
          <p:cNvPr id="7" name="Rectangle 10">
            <a:extLst>
              <a:ext uri="{FF2B5EF4-FFF2-40B4-BE49-F238E27FC236}">
                <a16:creationId xmlns:a16="http://schemas.microsoft.com/office/drawing/2014/main" id="{D2873A73-7B4C-ED4B-B0BB-1C6DF3689FB6}"/>
              </a:ext>
            </a:extLst>
          </p:cNvPr>
          <p:cNvSpPr>
            <a:spLocks noGrp="1" noChangeArrowheads="1"/>
          </p:cNvSpPr>
          <p:nvPr>
            <p:ph type="sldNum" sz="quarter" idx="12"/>
          </p:nvPr>
        </p:nvSpPr>
        <p:spPr>
          <a:ln/>
        </p:spPr>
        <p:txBody>
          <a:bodyPr/>
          <a:lstStyle>
            <a:lvl1pPr>
              <a:defRPr/>
            </a:lvl1pPr>
          </a:lstStyle>
          <a:p>
            <a:pPr>
              <a:defRPr/>
            </a:pPr>
            <a:fld id="{F677FE91-A158-A545-A699-FA2B2B6046D4}" type="slidenum">
              <a:rPr lang="cs-CZ" altLang="cs-CZ"/>
              <a:pPr>
                <a:defRPr/>
              </a:pPr>
              <a:t>‹#›</a:t>
            </a:fld>
            <a:endParaRPr lang="cs-CZ" altLang="cs-CZ"/>
          </a:p>
        </p:txBody>
      </p:sp>
    </p:spTree>
    <p:extLst>
      <p:ext uri="{BB962C8B-B14F-4D97-AF65-F5344CB8AC3E}">
        <p14:creationId xmlns:p14="http://schemas.microsoft.com/office/powerpoint/2010/main" val="249910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61818620-6694-CE30-09D5-0385EC1EA19F}"/>
              </a:ext>
            </a:extLst>
          </p:cNvPr>
          <p:cNvSpPr>
            <a:spLocks noGrp="1"/>
          </p:cNvSpPr>
          <p:nvPr>
            <p:ph type="title"/>
          </p:nvPr>
        </p:nvSpPr>
        <p:spPr>
          <a:xfrm>
            <a:off x="647699" y="717550"/>
            <a:ext cx="10706099" cy="867861"/>
          </a:xfrm>
          <a:prstGeom prst="rect">
            <a:avLst/>
          </a:prstGeom>
        </p:spPr>
        <p:txBody>
          <a:bodyPr vert="horz" lIns="0" tIns="0" rIns="0" bIns="0" rtlCol="0" anchor="t">
            <a:normAutofit/>
          </a:bodyPr>
          <a:lstStyle/>
          <a:p>
            <a:r>
              <a:rPr lang="cs-CZ" dirty="0"/>
              <a:t>Kliknutím lze upravit styl.</a:t>
            </a:r>
          </a:p>
        </p:txBody>
      </p:sp>
      <p:sp>
        <p:nvSpPr>
          <p:cNvPr id="3" name="Zástupný text 2">
            <a:extLst>
              <a:ext uri="{FF2B5EF4-FFF2-40B4-BE49-F238E27FC236}">
                <a16:creationId xmlns:a16="http://schemas.microsoft.com/office/drawing/2014/main" id="{4A359F36-CC92-C5E0-1D93-EB04F26AAC30}"/>
              </a:ext>
            </a:extLst>
          </p:cNvPr>
          <p:cNvSpPr>
            <a:spLocks noGrp="1"/>
          </p:cNvSpPr>
          <p:nvPr>
            <p:ph type="body" idx="1"/>
          </p:nvPr>
        </p:nvSpPr>
        <p:spPr>
          <a:xfrm>
            <a:off x="647700" y="1825625"/>
            <a:ext cx="10706100" cy="4351338"/>
          </a:xfrm>
          <a:prstGeom prst="rect">
            <a:avLst/>
          </a:prstGeom>
        </p:spPr>
        <p:txBody>
          <a:bodyPr vert="horz" lIns="0" tIns="0" rIns="0" bIns="0" rtlCol="0">
            <a:normAutofit/>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a:extLst>
              <a:ext uri="{FF2B5EF4-FFF2-40B4-BE49-F238E27FC236}">
                <a16:creationId xmlns:a16="http://schemas.microsoft.com/office/drawing/2014/main" id="{DD416615-ACE9-1166-FF1A-B39597AF460A}"/>
              </a:ext>
            </a:extLst>
          </p:cNvPr>
          <p:cNvSpPr>
            <a:spLocks noGrp="1"/>
          </p:cNvSpPr>
          <p:nvPr>
            <p:ph type="ftr" sz="quarter" idx="3"/>
          </p:nvPr>
        </p:nvSpPr>
        <p:spPr>
          <a:xfrm>
            <a:off x="411162" y="6417177"/>
            <a:ext cx="10942637" cy="365125"/>
          </a:xfrm>
          <a:prstGeom prst="rect">
            <a:avLst/>
          </a:prstGeom>
        </p:spPr>
        <p:txBody>
          <a:bodyPr vert="horz" lIns="0" tIns="0" rIns="0" bIns="0" rtlCol="0" anchor="ctr"/>
          <a:lstStyle>
            <a:lvl1pPr algn="l">
              <a:defRPr sz="1100">
                <a:solidFill>
                  <a:schemeClr val="accent2"/>
                </a:solidFill>
              </a:defRPr>
            </a:lvl1pPr>
          </a:lstStyle>
          <a:p>
            <a:r>
              <a:rPr lang="en-US"/>
              <a:t>Short name of the powerpoint presentation, maximum length two thirds of the page</a:t>
            </a:r>
            <a:endParaRPr lang="cs-CZ" dirty="0"/>
          </a:p>
        </p:txBody>
      </p:sp>
      <p:sp>
        <p:nvSpPr>
          <p:cNvPr id="6" name="Zástupný symbol pro číslo snímku 5">
            <a:extLst>
              <a:ext uri="{FF2B5EF4-FFF2-40B4-BE49-F238E27FC236}">
                <a16:creationId xmlns:a16="http://schemas.microsoft.com/office/drawing/2014/main" id="{762E3233-1704-433C-8B0E-4C03A48D495B}"/>
              </a:ext>
            </a:extLst>
          </p:cNvPr>
          <p:cNvSpPr>
            <a:spLocks noGrp="1"/>
          </p:cNvSpPr>
          <p:nvPr>
            <p:ph type="sldNum" sz="quarter" idx="4"/>
          </p:nvPr>
        </p:nvSpPr>
        <p:spPr>
          <a:xfrm>
            <a:off x="27602" y="6417177"/>
            <a:ext cx="272435" cy="365125"/>
          </a:xfrm>
          <a:prstGeom prst="rect">
            <a:avLst/>
          </a:prstGeom>
        </p:spPr>
        <p:txBody>
          <a:bodyPr vert="horz" lIns="0" tIns="0" rIns="0" bIns="0" rtlCol="0" anchor="ctr"/>
          <a:lstStyle>
            <a:lvl1pPr algn="r">
              <a:defRPr sz="1100" b="1">
                <a:solidFill>
                  <a:schemeClr val="accent2"/>
                </a:solidFill>
              </a:defRPr>
            </a:lvl1pPr>
          </a:lstStyle>
          <a:p>
            <a:fld id="{5E608FB1-680A-4E9D-A95E-8C4CFA1B47E3}" type="slidenum">
              <a:rPr lang="cs-CZ" smtClean="0"/>
              <a:pPr/>
              <a:t>‹#›</a:t>
            </a:fld>
            <a:endParaRPr lang="cs-CZ" dirty="0"/>
          </a:p>
        </p:txBody>
      </p:sp>
      <p:pic>
        <p:nvPicPr>
          <p:cNvPr id="25" name="Grafický objekt 24">
            <a:extLst>
              <a:ext uri="{FF2B5EF4-FFF2-40B4-BE49-F238E27FC236}">
                <a16:creationId xmlns:a16="http://schemas.microsoft.com/office/drawing/2014/main" id="{20A4219D-845A-0B44-D2E6-FE3B644EF777}"/>
              </a:ext>
            </a:extLst>
          </p:cNvPr>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11637169" y="6332536"/>
            <a:ext cx="342900" cy="342900"/>
          </a:xfrm>
          <a:prstGeom prst="rect">
            <a:avLst/>
          </a:prstGeom>
        </p:spPr>
      </p:pic>
      <p:sp>
        <p:nvSpPr>
          <p:cNvPr id="32" name="Obdélník 31">
            <a:extLst>
              <a:ext uri="{FF2B5EF4-FFF2-40B4-BE49-F238E27FC236}">
                <a16:creationId xmlns:a16="http://schemas.microsoft.com/office/drawing/2014/main" id="{D7335CFA-CF9E-C58E-DC8B-E528D93AB763}"/>
              </a:ext>
            </a:extLst>
          </p:cNvPr>
          <p:cNvSpPr/>
          <p:nvPr userDrawn="1"/>
        </p:nvSpPr>
        <p:spPr>
          <a:xfrm>
            <a:off x="221456" y="0"/>
            <a:ext cx="122400" cy="1044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3" name="TextovéPole 32">
            <a:extLst>
              <a:ext uri="{FF2B5EF4-FFF2-40B4-BE49-F238E27FC236}">
                <a16:creationId xmlns:a16="http://schemas.microsoft.com/office/drawing/2014/main" id="{B52155B1-7D35-8CBF-21B4-8799EABA85C0}"/>
              </a:ext>
            </a:extLst>
          </p:cNvPr>
          <p:cNvSpPr txBox="1"/>
          <p:nvPr userDrawn="1"/>
        </p:nvSpPr>
        <p:spPr>
          <a:xfrm>
            <a:off x="337165" y="6498434"/>
            <a:ext cx="36870" cy="169277"/>
          </a:xfrm>
          <a:prstGeom prst="rect">
            <a:avLst/>
          </a:prstGeom>
          <a:noFill/>
        </p:spPr>
        <p:txBody>
          <a:bodyPr wrap="none" lIns="0" tIns="0" rIns="0" bIns="0" rtlCol="0">
            <a:spAutoFit/>
          </a:bodyPr>
          <a:lstStyle/>
          <a:p>
            <a:r>
              <a:rPr lang="cs-CZ" sz="1100" dirty="0">
                <a:solidFill>
                  <a:schemeClr val="tx2"/>
                </a:solidFill>
              </a:rPr>
              <a:t>|</a:t>
            </a:r>
          </a:p>
        </p:txBody>
      </p:sp>
    </p:spTree>
    <p:extLst>
      <p:ext uri="{BB962C8B-B14F-4D97-AF65-F5344CB8AC3E}">
        <p14:creationId xmlns:p14="http://schemas.microsoft.com/office/powerpoint/2010/main" val="1033977603"/>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66" r:id="rId4"/>
    <p:sldLayoutId id="2147483650" r:id="rId5"/>
    <p:sldLayoutId id="2147483660" r:id="rId6"/>
    <p:sldLayoutId id="2147483652" r:id="rId7"/>
    <p:sldLayoutId id="2147483661" r:id="rId8"/>
    <p:sldLayoutId id="2147483662" r:id="rId9"/>
    <p:sldLayoutId id="2147483663" r:id="rId10"/>
    <p:sldLayoutId id="2147483654" r:id="rId11"/>
    <p:sldLayoutId id="2147483655" r:id="rId12"/>
    <p:sldLayoutId id="2147483667" r:id="rId13"/>
    <p:sldLayoutId id="2147483668" r:id="rId14"/>
  </p:sldLayoutIdLst>
  <p:hf hdr="0" dt="0"/>
  <p:txStyles>
    <p:titleStyle>
      <a:lvl1pPr algn="l" defTabSz="914400" rtl="0" eaLnBrk="1" latinLnBrk="0" hangingPunct="1">
        <a:lnSpc>
          <a:spcPct val="90000"/>
        </a:lnSpc>
        <a:spcBef>
          <a:spcPct val="0"/>
        </a:spcBef>
        <a:buNone/>
        <a:defRPr sz="3100" kern="1200" cap="all" baseline="0">
          <a:solidFill>
            <a:schemeClr val="accent1"/>
          </a:solidFill>
          <a:latin typeface="+mj-lt"/>
          <a:ea typeface="+mj-ea"/>
          <a:cs typeface="+mj-cs"/>
        </a:defRPr>
      </a:lvl1pPr>
    </p:titleStyle>
    <p:bodyStyle>
      <a:lvl1pPr marL="266700" indent="-266700" algn="l" defTabSz="914400" rtl="0" eaLnBrk="1" latinLnBrk="0" hangingPunct="1">
        <a:lnSpc>
          <a:spcPct val="100000"/>
        </a:lnSpc>
        <a:spcBef>
          <a:spcPts val="1000"/>
        </a:spcBef>
        <a:buFont typeface="Arial" panose="020B0604020202020204" pitchFamily="34" charset="0"/>
        <a:buChar char="•"/>
        <a:defRPr sz="2200" b="1" kern="1200">
          <a:solidFill>
            <a:schemeClr val="accent2"/>
          </a:solidFill>
          <a:latin typeface="+mn-lt"/>
          <a:ea typeface="+mn-ea"/>
          <a:cs typeface="+mn-cs"/>
        </a:defRPr>
      </a:lvl1pPr>
      <a:lvl2pPr marL="542925" indent="-276225"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buFont typeface="Arial" panose="020B0604020202020204" pitchFamily="34" charset="0"/>
        <a:buChar char="•"/>
        <a:defRPr sz="1700" kern="1200">
          <a:solidFill>
            <a:schemeClr val="tx2"/>
          </a:solidFill>
          <a:latin typeface="+mn-lt"/>
          <a:ea typeface="+mn-ea"/>
          <a:cs typeface="+mn-cs"/>
        </a:defRPr>
      </a:lvl3pPr>
      <a:lvl4pPr marL="1076325" indent="-266700" algn="l" defTabSz="914400" rtl="0" eaLnBrk="1" latinLnBrk="0" hangingPunct="1">
        <a:lnSpc>
          <a:spcPct val="100000"/>
        </a:lnSpc>
        <a:spcBef>
          <a:spcPts val="1000"/>
        </a:spcBef>
        <a:buFont typeface="Arial" panose="020B0604020202020204" pitchFamily="34" charset="0"/>
        <a:buChar char="•"/>
        <a:defRPr sz="15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hyperlink" Target="https://digital-strategy.ec.europa.eu/en/policies/list-designated-vlops-and-vloses" TargetMode="External"/><Relationship Id="rId7" Type="http://schemas.openxmlformats.org/officeDocument/2006/relationships/hyperlink" Target="https://www.mpo.cz/cz/podnikani/digitalni-spolecnost/duveryhodni-oznamovatele-podle-narizeni-o-digitalnich-sluzbach---271968/" TargetMode="External"/><Relationship Id="rId2" Type="http://schemas.openxmlformats.org/officeDocument/2006/relationships/notesSlide" Target="../notesSlides/notesSlide19.xml"/><Relationship Id="rId1" Type="http://schemas.openxmlformats.org/officeDocument/2006/relationships/slideLayout" Target="../slideLayouts/slideLayout14.xml"/><Relationship Id="rId6" Type="http://schemas.openxmlformats.org/officeDocument/2006/relationships/hyperlink" Target="https://www.mpo.gov.cz/cz/podnikani/digitalni-ekonomika/digitalni-sluzby/narizeni-o-digitalnich-sluzbach/narizeni-o-digitalnich-sluzbach-subjekty-pro-mimosoudni-reseni-sporu---283658/" TargetMode="External"/><Relationship Id="rId5" Type="http://schemas.openxmlformats.org/officeDocument/2006/relationships/hyperlink" Target="https://www.mpo.cz/cz/podnikani/digitalni-ekonomika/smluvni-podminky-podle-narizeni-o-digitalnich-sluzbach---275296/" TargetMode="External"/><Relationship Id="rId4" Type="http://schemas.openxmlformats.org/officeDocument/2006/relationships/hyperlink" Target="https://www.mpo.cz/cz/podnikani/digitalni-ekonomika/zpravy-o-moderovani-uzivatelskeho-obsahu-podle-narizeni-o-digitalnich-sluzbach---273174/"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mpo.cz/cz/podnikani/digitalni-spolecnost/online-trziste--271279/" TargetMode="External"/><Relationship Id="rId2" Type="http://schemas.openxmlformats.org/officeDocument/2006/relationships/notesSlide" Target="../notesSlides/notesSlide20.xml"/><Relationship Id="rId1" Type="http://schemas.openxmlformats.org/officeDocument/2006/relationships/slideLayout" Target="../slideLayouts/slideLayout14.xml"/><Relationship Id="rId5" Type="http://schemas.openxmlformats.org/officeDocument/2006/relationships/hyperlink" Target="https://digital-strategy.ec.europa.eu/en/policies/list-designated-vlops-and-vloses" TargetMode="External"/><Relationship Id="rId4" Type="http://schemas.openxmlformats.org/officeDocument/2006/relationships/hyperlink" Target="https://www.mpo.cz/cz/podnikani/digitalni-spolecnost/reklama-v-aktu-o-digitalnich-sluzbach--271647/"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hyperlink" Target="https://knihy.nic.cz/files/nic/edice/jan_matejka_ijop.pdf" TargetMode="External"/><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8A5984E-E41E-58BC-4CEB-5BDB04E6BD89}"/>
              </a:ext>
            </a:extLst>
          </p:cNvPr>
          <p:cNvSpPr>
            <a:spLocks noGrp="1"/>
          </p:cNvSpPr>
          <p:nvPr>
            <p:ph type="ctrTitle"/>
          </p:nvPr>
        </p:nvSpPr>
        <p:spPr>
          <a:xfrm>
            <a:off x="1762836" y="3106185"/>
            <a:ext cx="7274563" cy="2090279"/>
          </a:xfrm>
        </p:spPr>
        <p:txBody>
          <a:bodyPr>
            <a:normAutofit fontScale="90000"/>
          </a:bodyPr>
          <a:lstStyle/>
          <a:p>
            <a:br>
              <a:rPr lang="cs-CZ" dirty="0"/>
            </a:br>
            <a:br>
              <a:rPr lang="cs-CZ" dirty="0"/>
            </a:br>
            <a:br>
              <a:rPr lang="cs-CZ"/>
            </a:br>
            <a:r>
              <a:rPr lang="cs-CZ"/>
              <a:t>12. </a:t>
            </a:r>
            <a:r>
              <a:rPr lang="cs-CZ" dirty="0"/>
              <a:t>Odpovědnost ISP, prevence a náhrada škody v oblasti ICT </a:t>
            </a:r>
            <a:br>
              <a:rPr lang="cs-CZ" dirty="0"/>
            </a:br>
            <a:br>
              <a:rPr lang="cs-CZ" dirty="0"/>
            </a:br>
            <a:br>
              <a:rPr lang="cs-CZ" dirty="0"/>
            </a:br>
            <a:endParaRPr lang="cs-CZ" dirty="0"/>
          </a:p>
        </p:txBody>
      </p:sp>
      <p:sp>
        <p:nvSpPr>
          <p:cNvPr id="9" name="Podnadpis 8">
            <a:extLst>
              <a:ext uri="{FF2B5EF4-FFF2-40B4-BE49-F238E27FC236}">
                <a16:creationId xmlns:a16="http://schemas.microsoft.com/office/drawing/2014/main" id="{F730C0B0-4C35-7DDE-5DBA-E74C469D9BDC}"/>
              </a:ext>
            </a:extLst>
          </p:cNvPr>
          <p:cNvSpPr>
            <a:spLocks noGrp="1"/>
          </p:cNvSpPr>
          <p:nvPr>
            <p:ph type="subTitle" idx="1"/>
          </p:nvPr>
        </p:nvSpPr>
        <p:spPr>
          <a:xfrm>
            <a:off x="1762836" y="4767854"/>
            <a:ext cx="4876666" cy="897954"/>
          </a:xfrm>
        </p:spPr>
        <p:txBody>
          <a:bodyPr>
            <a:normAutofit/>
          </a:bodyPr>
          <a:lstStyle/>
          <a:p>
            <a:r>
              <a:rPr lang="cs-CZ" sz="1633" b="1" dirty="0">
                <a:latin typeface="+mj-lt"/>
                <a:ea typeface="Times New Roman" panose="02020603050405020304" pitchFamily="18" charset="0"/>
              </a:rPr>
              <a:t>Právo informačních a komunikačních technologií</a:t>
            </a:r>
            <a:r>
              <a:rPr lang="cs-CZ" dirty="0">
                <a:effectLst/>
                <a:latin typeface="+mj-lt"/>
              </a:rPr>
              <a:t> </a:t>
            </a:r>
            <a:endParaRPr lang="cs-CZ" sz="954" dirty="0">
              <a:latin typeface="+mj-lt"/>
            </a:endParaRPr>
          </a:p>
        </p:txBody>
      </p:sp>
      <p:sp>
        <p:nvSpPr>
          <p:cNvPr id="16" name="TextovéPole 15">
            <a:extLst>
              <a:ext uri="{FF2B5EF4-FFF2-40B4-BE49-F238E27FC236}">
                <a16:creationId xmlns:a16="http://schemas.microsoft.com/office/drawing/2014/main" id="{E2C99296-DA9B-6891-A12B-241EA8F8E7E7}"/>
              </a:ext>
            </a:extLst>
          </p:cNvPr>
          <p:cNvSpPr txBox="1"/>
          <p:nvPr/>
        </p:nvSpPr>
        <p:spPr>
          <a:xfrm>
            <a:off x="1762836" y="5469921"/>
            <a:ext cx="902491" cy="195887"/>
          </a:xfrm>
          <a:prstGeom prst="rect">
            <a:avLst/>
          </a:prstGeom>
          <a:noFill/>
        </p:spPr>
        <p:txBody>
          <a:bodyPr wrap="none" lIns="0" tIns="0" rIns="0" bIns="0" rtlCol="0">
            <a:spAutoFit/>
          </a:bodyPr>
          <a:lstStyle/>
          <a:p>
            <a:r>
              <a:rPr lang="cs-CZ" sz="1273" dirty="0">
                <a:solidFill>
                  <a:schemeClr val="bg1"/>
                </a:solidFill>
              </a:rPr>
              <a:t>6 | 11 | 2025</a:t>
            </a:r>
          </a:p>
        </p:txBody>
      </p:sp>
    </p:spTree>
    <p:extLst>
      <p:ext uri="{BB962C8B-B14F-4D97-AF65-F5344CB8AC3E}">
        <p14:creationId xmlns:p14="http://schemas.microsoft.com/office/powerpoint/2010/main" val="3419903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I. </a:t>
            </a:r>
            <a:r>
              <a:rPr lang="cs-CZ" sz="3600" dirty="0"/>
              <a:t>Úvod</a:t>
            </a:r>
            <a:r>
              <a:rPr lang="cs-CZ" altLang="cs-CZ" sz="3600" dirty="0">
                <a:latin typeface="Arial" panose="020B0604020202020204" pitchFamily="34" charset="0"/>
                <a:ea typeface="ＭＳ Ｐゴシック" panose="020B0600070205080204" pitchFamily="34" charset="-128"/>
              </a:rPr>
              <a:t> do problematiky odpovědnosti a prevence, pojem, význam, účel, druhy</a:t>
            </a:r>
            <a:r>
              <a:rPr lang="cs-CZ" sz="3600" b="1" i="0" u="none" strike="noStrike" cap="none" dirty="0">
                <a:solidFill>
                  <a:schemeClr val="lt1"/>
                </a:solidFill>
                <a:latin typeface="Arial"/>
                <a:ea typeface="Arial"/>
                <a:cs typeface="Arial"/>
                <a:sym typeface="Arial"/>
              </a:rPr>
              <a:t> </a:t>
            </a:r>
            <a:endParaRPr lang="cs-CZ" dirty="0"/>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1268251" y="5806262"/>
            <a:ext cx="216738" cy="290478"/>
          </a:xfrm>
        </p:spPr>
        <p:txBody>
          <a:bodyPr/>
          <a:lstStyle/>
          <a:p>
            <a:fld id="{5E608FB1-680A-4E9D-A95E-8C4CFA1B47E3}" type="slidenum">
              <a:rPr lang="cs-CZ" smtClean="0"/>
              <a:t>2</a:t>
            </a:fld>
            <a:endParaRPr lang="cs-CZ"/>
          </a:p>
        </p:txBody>
      </p:sp>
      <p:pic>
        <p:nvPicPr>
          <p:cNvPr id="3" name="Obrázek 2">
            <a:extLst>
              <a:ext uri="{FF2B5EF4-FFF2-40B4-BE49-F238E27FC236}">
                <a16:creationId xmlns:a16="http://schemas.microsoft.com/office/drawing/2014/main" id="{6C3BBAF4-FB29-7EAF-BBCC-DE63B50CED7A}"/>
              </a:ext>
            </a:extLst>
          </p:cNvPr>
          <p:cNvPicPr>
            <a:picLocks noChangeAspect="1"/>
          </p:cNvPicPr>
          <p:nvPr/>
        </p:nvPicPr>
        <p:blipFill>
          <a:blip r:embed="rId3"/>
          <a:stretch>
            <a:fillRect/>
          </a:stretch>
        </p:blipFill>
        <p:spPr>
          <a:xfrm>
            <a:off x="0" y="6591"/>
            <a:ext cx="4516073" cy="3422409"/>
          </a:xfrm>
          <a:prstGeom prst="rect">
            <a:avLst/>
          </a:prstGeom>
        </p:spPr>
      </p:pic>
      <p:sp>
        <p:nvSpPr>
          <p:cNvPr id="5" name="Obdélník 4">
            <a:extLst>
              <a:ext uri="{FF2B5EF4-FFF2-40B4-BE49-F238E27FC236}">
                <a16:creationId xmlns:a16="http://schemas.microsoft.com/office/drawing/2014/main" id="{B228C110-9B1B-FDB8-574B-DF621B668FA9}"/>
              </a:ext>
            </a:extLst>
          </p:cNvPr>
          <p:cNvSpPr/>
          <p:nvPr/>
        </p:nvSpPr>
        <p:spPr>
          <a:xfrm>
            <a:off x="4729482" y="100709"/>
            <a:ext cx="3374284" cy="830997"/>
          </a:xfrm>
          <a:prstGeom prst="rect">
            <a:avLst/>
          </a:prstGeom>
        </p:spPr>
        <p:txBody>
          <a:bodyPr wrap="square">
            <a:spAutoFit/>
          </a:bodyPr>
          <a:lstStyle/>
          <a:p>
            <a:pPr algn="just" fontAlgn="base"/>
            <a:r>
              <a:rPr lang="cs-CZ" sz="1200" b="1" dirty="0" err="1">
                <a:solidFill>
                  <a:schemeClr val="bg1"/>
                </a:solidFill>
              </a:rPr>
              <a:t>Mondrian</a:t>
            </a:r>
            <a:r>
              <a:rPr lang="cs-CZ" sz="1200" b="1" dirty="0">
                <a:solidFill>
                  <a:schemeClr val="bg1"/>
                </a:solidFill>
              </a:rPr>
              <a:t> Art </a:t>
            </a:r>
            <a:r>
              <a:rPr lang="cs-CZ" sz="1200" b="1" dirty="0" err="1">
                <a:solidFill>
                  <a:schemeClr val="bg1"/>
                </a:solidFill>
              </a:rPr>
              <a:t>Puzzles</a:t>
            </a:r>
            <a:r>
              <a:rPr lang="cs-CZ" sz="1200" b="1" dirty="0">
                <a:solidFill>
                  <a:schemeClr val="bg1"/>
                </a:solidFill>
              </a:rPr>
              <a:t> (</a:t>
            </a:r>
            <a:r>
              <a:rPr lang="cs-CZ" sz="1200" b="1" dirty="0" err="1">
                <a:solidFill>
                  <a:schemeClr val="bg1"/>
                </a:solidFill>
              </a:rPr>
              <a:t>MathPickle</a:t>
            </a:r>
            <a:r>
              <a:rPr lang="cs-CZ" sz="1200" b="1" dirty="0">
                <a:solidFill>
                  <a:schemeClr val="bg1"/>
                </a:solidFill>
              </a:rPr>
              <a:t>, 2015)</a:t>
            </a:r>
          </a:p>
          <a:p>
            <a:pPr marL="285750" indent="-285750" algn="just" fontAlgn="base">
              <a:buFontTx/>
              <a:buChar char="-"/>
            </a:pPr>
            <a:endParaRPr lang="cs-CZ" sz="1200" dirty="0">
              <a:solidFill>
                <a:schemeClr val="bg1"/>
              </a:solidFill>
            </a:endParaRPr>
          </a:p>
          <a:p>
            <a:pPr algn="just" fontAlgn="base"/>
            <a:r>
              <a:rPr lang="cs-CZ" sz="1200" dirty="0">
                <a:solidFill>
                  <a:schemeClr val="bg1"/>
                </a:solidFill>
              </a:rPr>
              <a:t>https://mathpickle.com/project/mondrian-art-puzzles/</a:t>
            </a:r>
          </a:p>
        </p:txBody>
      </p:sp>
    </p:spTree>
    <p:extLst>
      <p:ext uri="{BB962C8B-B14F-4D97-AF65-F5344CB8AC3E}">
        <p14:creationId xmlns:p14="http://schemas.microsoft.com/office/powerpoint/2010/main" val="27307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Shape 103"/>
          <p:cNvSpPr txBox="1">
            <a:spLocks noGrp="1"/>
          </p:cNvSpPr>
          <p:nvPr>
            <p:ph type="title" idx="4294967295"/>
          </p:nvPr>
        </p:nvSpPr>
        <p:spPr>
          <a:xfrm>
            <a:off x="1572706" y="326586"/>
            <a:ext cx="6808602" cy="795716"/>
          </a:xfrm>
          <a:prstGeom prst="rect">
            <a:avLst/>
          </a:prstGeom>
          <a:noFill/>
          <a:ln>
            <a:noFill/>
          </a:ln>
        </p:spPr>
        <p:txBody>
          <a:bodyPr spcFirstLastPara="1" vert="horz" wrap="square" lIns="0" tIns="0" rIns="0" bIns="0" rtlCol="0" anchor="b" anchorCtr="0">
            <a:noAutofit/>
          </a:bodyPr>
          <a:lstStyle/>
          <a:p>
            <a:r>
              <a:rPr lang="cs-CZ" sz="2903" dirty="0"/>
              <a:t>Úvod</a:t>
            </a:r>
            <a:r>
              <a:rPr lang="cs-CZ" altLang="cs-CZ" sz="2903" dirty="0">
                <a:latin typeface="Arial" panose="020B0604020202020204" pitchFamily="34" charset="0"/>
                <a:ea typeface="ＭＳ Ｐゴシック" panose="020B0600070205080204" pitchFamily="34" charset="-128"/>
              </a:rPr>
              <a:t> do problematiky prevence, pojem, význam</a:t>
            </a:r>
            <a:endParaRPr sz="2722" cap="none" dirty="0">
              <a:solidFill>
                <a:schemeClr val="dk1"/>
              </a:solidFill>
            </a:endParaRPr>
          </a:p>
        </p:txBody>
      </p:sp>
      <p:sp>
        <p:nvSpPr>
          <p:cNvPr id="104" name="Shape 104"/>
          <p:cNvSpPr txBox="1">
            <a:spLocks noGrp="1"/>
          </p:cNvSpPr>
          <p:nvPr>
            <p:ph type="body" idx="1"/>
          </p:nvPr>
        </p:nvSpPr>
        <p:spPr>
          <a:xfrm>
            <a:off x="1572921" y="1730789"/>
            <a:ext cx="9135374" cy="5289843"/>
          </a:xfrm>
          <a:prstGeom prst="rect">
            <a:avLst/>
          </a:prstGeom>
          <a:noFill/>
          <a:ln>
            <a:noFill/>
          </a:ln>
        </p:spPr>
        <p:txBody>
          <a:bodyPr spcFirstLastPara="1" vert="horz" wrap="square" lIns="0" tIns="0" rIns="0" bIns="0" rtlCol="0" anchor="b" anchorCtr="0">
            <a:noAutofit/>
          </a:bodyPr>
          <a:lstStyle/>
          <a:p>
            <a:pPr marL="0" indent="0"/>
            <a:endParaRPr lang="cs-CZ" b="1" dirty="0"/>
          </a:p>
          <a:p>
            <a:pPr indent="-345643">
              <a:buSzPts val="2400"/>
              <a:buFont typeface="Arial"/>
              <a:buChar char="●"/>
            </a:pPr>
            <a:r>
              <a:rPr lang="cs-CZ" sz="2177" dirty="0"/>
              <a:t>Původ z latinského </a:t>
            </a:r>
            <a:r>
              <a:rPr lang="cs-CZ" sz="2177" i="1" dirty="0" err="1"/>
              <a:t>praevenire</a:t>
            </a:r>
            <a:r>
              <a:rPr lang="cs-CZ" sz="2177" i="1" dirty="0"/>
              <a:t>.</a:t>
            </a:r>
            <a:r>
              <a:rPr lang="cs-CZ" sz="2177" dirty="0"/>
              <a:t> </a:t>
            </a:r>
          </a:p>
          <a:p>
            <a:pPr indent="-345643">
              <a:buSzPts val="2400"/>
              <a:buFont typeface="Arial"/>
              <a:buChar char="●"/>
            </a:pPr>
            <a:r>
              <a:rPr lang="cs-CZ" sz="2177" dirty="0"/>
              <a:t>Prevencí je tudíž myšleno předcházení negativním událostem či jevům a ochrana před nimi. </a:t>
            </a:r>
          </a:p>
          <a:p>
            <a:pPr indent="-345643">
              <a:buSzPts val="2400"/>
              <a:buFont typeface="Arial"/>
              <a:buChar char="●"/>
            </a:pPr>
            <a:endParaRPr lang="cs-CZ" sz="2177" dirty="0"/>
          </a:p>
          <a:p>
            <a:pPr indent="-345643">
              <a:buSzPts val="2400"/>
              <a:buFont typeface="Arial"/>
              <a:buChar char="●"/>
            </a:pPr>
            <a:r>
              <a:rPr lang="cs-CZ" sz="2177" dirty="0"/>
              <a:t>Nejčastěji se s tímto pojmem setkáváme v medicíně, která vyzývá k prevenci před různými druhy nemocí, úrazů, případně šířeji před vznikem jakékoliv újmy majetkové (škody) či újmy nemajetkové (imateriální).</a:t>
            </a:r>
          </a:p>
          <a:p>
            <a:pPr indent="-345643">
              <a:buSzPts val="2400"/>
              <a:buFont typeface="Arial"/>
              <a:buChar char="●"/>
            </a:pPr>
            <a:r>
              <a:rPr lang="cs-CZ" sz="2177" dirty="0"/>
              <a:t>V oblasti technologií jde o mnohdy podceňovanou materii (např. software).</a:t>
            </a:r>
          </a:p>
          <a:p>
            <a:pPr indent="-345643">
              <a:buSzPts val="2400"/>
              <a:buFont typeface="Arial"/>
              <a:buChar char="●"/>
            </a:pPr>
            <a:r>
              <a:rPr lang="cs-CZ" sz="2177" dirty="0"/>
              <a:t>Na prevenci se všeobecně klade důraz i v oblasti požární, předcházení sociálně patologickým jevům ve společnosti nebo ekologickým katastrofám. </a:t>
            </a:r>
          </a:p>
          <a:p>
            <a:pPr indent="-345643">
              <a:buSzPts val="2400"/>
              <a:buFont typeface="Arial"/>
              <a:buChar char="●"/>
            </a:pPr>
            <a:r>
              <a:rPr lang="cs-CZ" sz="2177" dirty="0"/>
              <a:t>Mimořádný význam má prevence v právu.</a:t>
            </a:r>
          </a:p>
          <a:p>
            <a:pPr indent="-345643">
              <a:buSzPts val="2400"/>
              <a:buFont typeface="Arial"/>
              <a:buChar char="●"/>
            </a:pPr>
            <a:endParaRPr lang="cs-CZ" sz="2177" dirty="0"/>
          </a:p>
          <a:p>
            <a:pPr marL="0" indent="0"/>
            <a:endParaRPr sz="2177"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Shape 103"/>
          <p:cNvSpPr txBox="1">
            <a:spLocks noGrp="1"/>
          </p:cNvSpPr>
          <p:nvPr>
            <p:ph type="title" idx="4294967295"/>
          </p:nvPr>
        </p:nvSpPr>
        <p:spPr>
          <a:xfrm>
            <a:off x="1572706" y="326586"/>
            <a:ext cx="6808602" cy="1231307"/>
          </a:xfrm>
          <a:prstGeom prst="rect">
            <a:avLst/>
          </a:prstGeom>
          <a:noFill/>
          <a:ln>
            <a:noFill/>
          </a:ln>
        </p:spPr>
        <p:txBody>
          <a:bodyPr spcFirstLastPara="1" vert="horz" wrap="square" lIns="0" tIns="0" rIns="0" bIns="0" rtlCol="0" anchor="b" anchorCtr="0">
            <a:noAutofit/>
          </a:bodyPr>
          <a:lstStyle/>
          <a:p>
            <a:r>
              <a:rPr lang="pt-BR" sz="2903" dirty="0"/>
              <a:t>Prevence v právu a právní prevence </a:t>
            </a:r>
            <a:br>
              <a:rPr lang="pt-BR" sz="2903" dirty="0"/>
            </a:br>
            <a:endParaRPr sz="2722" cap="none" dirty="0">
              <a:solidFill>
                <a:schemeClr val="dk1"/>
              </a:solidFill>
            </a:endParaRPr>
          </a:p>
        </p:txBody>
      </p:sp>
      <p:sp>
        <p:nvSpPr>
          <p:cNvPr id="104" name="Shape 104"/>
          <p:cNvSpPr txBox="1">
            <a:spLocks noGrp="1"/>
          </p:cNvSpPr>
          <p:nvPr>
            <p:ph type="body" idx="1"/>
          </p:nvPr>
        </p:nvSpPr>
        <p:spPr>
          <a:xfrm>
            <a:off x="1572921" y="1730790"/>
            <a:ext cx="9135374" cy="4588454"/>
          </a:xfrm>
          <a:prstGeom prst="rect">
            <a:avLst/>
          </a:prstGeom>
          <a:noFill/>
          <a:ln>
            <a:noFill/>
          </a:ln>
        </p:spPr>
        <p:txBody>
          <a:bodyPr spcFirstLastPara="1" vert="horz" wrap="square" lIns="0" tIns="0" rIns="0" bIns="0" rtlCol="0" anchor="b" anchorCtr="0">
            <a:noAutofit/>
          </a:bodyPr>
          <a:lstStyle/>
          <a:p>
            <a:pPr marL="0" indent="0"/>
            <a:endParaRPr lang="cs-CZ" b="1" dirty="0"/>
          </a:p>
          <a:p>
            <a:pPr indent="-345643">
              <a:buSzPts val="2400"/>
              <a:buFont typeface="Arial"/>
              <a:buChar char="●"/>
            </a:pPr>
            <a:endParaRPr lang="cs-CZ" sz="2177" b="1" dirty="0"/>
          </a:p>
          <a:p>
            <a:pPr indent="-345643">
              <a:buSzPts val="2400"/>
              <a:buFont typeface="Arial"/>
              <a:buChar char="●"/>
            </a:pPr>
            <a:r>
              <a:rPr lang="cs-CZ" sz="2177" b="1" dirty="0"/>
              <a:t>Právní prevenci </a:t>
            </a:r>
            <a:r>
              <a:rPr lang="cs-CZ" sz="2177" dirty="0"/>
              <a:t>můžeme charakterizovat jako určitý proces, na jehož základě dochází k předcházení negativních následků vyplývajících z našeho právního jednání. </a:t>
            </a:r>
          </a:p>
          <a:p>
            <a:pPr indent="-345643">
              <a:buSzPts val="2400"/>
              <a:buFont typeface="Arial"/>
              <a:buChar char="●"/>
            </a:pPr>
            <a:r>
              <a:rPr lang="cs-CZ" sz="2177" b="1" dirty="0"/>
              <a:t>Prevence v právu </a:t>
            </a:r>
            <a:r>
              <a:rPr lang="cs-CZ" sz="2177" dirty="0"/>
              <a:t>je nejčastěji spojována s veřejným právem, konkrétně s trestním a správním, které považují za její projev možné hrozící sankce. </a:t>
            </a:r>
          </a:p>
          <a:p>
            <a:pPr indent="-345643">
              <a:buSzPts val="2400"/>
              <a:buFont typeface="Arial"/>
              <a:buChar char="●"/>
            </a:pPr>
            <a:endParaRPr lang="cs-CZ" sz="2177" dirty="0"/>
          </a:p>
          <a:p>
            <a:pPr indent="-345643">
              <a:buSzPts val="2400"/>
              <a:buFont typeface="Arial"/>
              <a:buChar char="●"/>
            </a:pPr>
            <a:r>
              <a:rPr lang="cs-CZ" sz="2177" dirty="0"/>
              <a:t>Jednou ze základních funkcí práva je regulace lidského chování. Pomocí regulace stanovujeme řád ve společnosti a eliminujeme chaos či anarchii. Regulace se konkrétně projevuje ve formálním pojetí práva v právních normách. Právě v právních normách nalezneme koncepci organizace společnosti, která je odrazem celospolečenského konsenzu a politického názoru většiny  </a:t>
            </a:r>
          </a:p>
        </p:txBody>
      </p:sp>
    </p:spTree>
    <p:extLst>
      <p:ext uri="{BB962C8B-B14F-4D97-AF65-F5344CB8AC3E}">
        <p14:creationId xmlns:p14="http://schemas.microsoft.com/office/powerpoint/2010/main" val="1667849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Shape 103"/>
          <p:cNvSpPr txBox="1">
            <a:spLocks noGrp="1"/>
          </p:cNvSpPr>
          <p:nvPr>
            <p:ph type="title" idx="4294967295"/>
          </p:nvPr>
        </p:nvSpPr>
        <p:spPr>
          <a:xfrm>
            <a:off x="1572706" y="326586"/>
            <a:ext cx="6808602" cy="1231307"/>
          </a:xfrm>
          <a:prstGeom prst="rect">
            <a:avLst/>
          </a:prstGeom>
          <a:noFill/>
          <a:ln>
            <a:noFill/>
          </a:ln>
        </p:spPr>
        <p:txBody>
          <a:bodyPr spcFirstLastPara="1" vert="horz" wrap="square" lIns="0" tIns="0" rIns="0" bIns="0" rtlCol="0" anchor="b" anchorCtr="0">
            <a:noAutofit/>
          </a:bodyPr>
          <a:lstStyle/>
          <a:p>
            <a:r>
              <a:rPr lang="cs-CZ" sz="2903" dirty="0"/>
              <a:t>Druhy prevence</a:t>
            </a:r>
            <a:br>
              <a:rPr lang="pt-BR" sz="2903" dirty="0"/>
            </a:br>
            <a:endParaRPr sz="2722" cap="none" dirty="0">
              <a:solidFill>
                <a:schemeClr val="dk1"/>
              </a:solidFill>
            </a:endParaRPr>
          </a:p>
        </p:txBody>
      </p:sp>
      <p:sp>
        <p:nvSpPr>
          <p:cNvPr id="104" name="Shape 104"/>
          <p:cNvSpPr txBox="1">
            <a:spLocks noGrp="1"/>
          </p:cNvSpPr>
          <p:nvPr>
            <p:ph type="body" idx="1"/>
          </p:nvPr>
        </p:nvSpPr>
        <p:spPr>
          <a:xfrm>
            <a:off x="1572705" y="1922075"/>
            <a:ext cx="9135374" cy="4451121"/>
          </a:xfrm>
          <a:prstGeom prst="rect">
            <a:avLst/>
          </a:prstGeom>
          <a:noFill/>
          <a:ln>
            <a:noFill/>
          </a:ln>
        </p:spPr>
        <p:txBody>
          <a:bodyPr spcFirstLastPara="1" vert="horz" wrap="square" lIns="0" tIns="0" rIns="0" bIns="0" rtlCol="0" anchor="b" anchorCtr="0">
            <a:noAutofit/>
          </a:bodyPr>
          <a:lstStyle/>
          <a:p>
            <a:pPr indent="-345643">
              <a:buSzPts val="2400"/>
              <a:buFont typeface="Arial"/>
              <a:buChar char="●"/>
            </a:pPr>
            <a:r>
              <a:rPr lang="cs-CZ" sz="2540" dirty="0"/>
              <a:t>Z hlediska funkce prevence můžeme obecně, tedy v rámci celého právního řádu rozlišovat:   </a:t>
            </a:r>
          </a:p>
          <a:p>
            <a:pPr indent="-345643">
              <a:buSzPts val="2400"/>
              <a:buFont typeface="Arial"/>
              <a:buChar char="●"/>
            </a:pPr>
            <a:endParaRPr lang="cs-CZ" sz="2540" dirty="0"/>
          </a:p>
          <a:p>
            <a:pPr lvl="1" indent="-345643">
              <a:buSzPts val="2400"/>
              <a:buFont typeface="Arial"/>
              <a:buChar char="●"/>
            </a:pPr>
            <a:r>
              <a:rPr lang="cs-CZ" sz="2540" dirty="0"/>
              <a:t>ex ante a ex post, </a:t>
            </a:r>
          </a:p>
          <a:p>
            <a:pPr lvl="1" indent="-345643">
              <a:buSzPts val="2400"/>
              <a:buFont typeface="Arial"/>
              <a:buChar char="●"/>
            </a:pPr>
            <a:endParaRPr lang="cs-CZ" sz="2540" dirty="0"/>
          </a:p>
          <a:p>
            <a:pPr lvl="1" indent="-345643">
              <a:buSzPts val="2400"/>
              <a:buFont typeface="Arial"/>
              <a:buChar char="●"/>
            </a:pPr>
            <a:r>
              <a:rPr lang="cs-CZ" sz="2540" dirty="0"/>
              <a:t>pozitivní a negativní, </a:t>
            </a:r>
          </a:p>
          <a:p>
            <a:pPr lvl="1" indent="-345643">
              <a:buSzPts val="2400"/>
              <a:buFont typeface="Arial"/>
              <a:buChar char="●"/>
            </a:pPr>
            <a:endParaRPr lang="cs-CZ" sz="2540" dirty="0"/>
          </a:p>
          <a:p>
            <a:pPr lvl="1" indent="-345643">
              <a:buSzPts val="2400"/>
              <a:buFont typeface="Arial"/>
              <a:buChar char="●"/>
            </a:pPr>
            <a:r>
              <a:rPr lang="cs-CZ" sz="2540" dirty="0"/>
              <a:t>primární, sekundární, </a:t>
            </a:r>
          </a:p>
          <a:p>
            <a:pPr lvl="1" indent="-345643">
              <a:buSzPts val="2400"/>
              <a:buFont typeface="Arial"/>
              <a:buChar char="●"/>
            </a:pPr>
            <a:endParaRPr lang="cs-CZ" sz="2540" dirty="0"/>
          </a:p>
          <a:p>
            <a:pPr lvl="1" indent="-345643">
              <a:buSzPts val="2400"/>
              <a:buFont typeface="Arial"/>
              <a:buChar char="●"/>
            </a:pPr>
            <a:r>
              <a:rPr lang="cs-CZ" sz="3266" b="1" dirty="0"/>
              <a:t>generální</a:t>
            </a:r>
            <a:r>
              <a:rPr lang="cs-CZ" sz="2540" dirty="0"/>
              <a:t> a speciální, </a:t>
            </a:r>
          </a:p>
          <a:p>
            <a:pPr lvl="1" indent="-345643">
              <a:buSzPts val="2400"/>
              <a:buFont typeface="Arial"/>
              <a:buChar char="●"/>
            </a:pPr>
            <a:endParaRPr lang="cs-CZ" sz="2540" dirty="0"/>
          </a:p>
          <a:p>
            <a:pPr lvl="1" indent="-345643">
              <a:buSzPts val="2400"/>
              <a:buFont typeface="Arial"/>
              <a:buChar char="●"/>
            </a:pPr>
            <a:r>
              <a:rPr lang="cs-CZ" sz="2540" dirty="0"/>
              <a:t>soudní prevence.</a:t>
            </a:r>
            <a:endParaRPr lang="cs-CZ" sz="2540" b="1" dirty="0"/>
          </a:p>
        </p:txBody>
      </p:sp>
    </p:spTree>
    <p:extLst>
      <p:ext uri="{BB962C8B-B14F-4D97-AF65-F5344CB8AC3E}">
        <p14:creationId xmlns:p14="http://schemas.microsoft.com/office/powerpoint/2010/main" val="1501401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Shape 103"/>
          <p:cNvSpPr txBox="1">
            <a:spLocks noGrp="1"/>
          </p:cNvSpPr>
          <p:nvPr>
            <p:ph type="title" idx="4294967295"/>
          </p:nvPr>
        </p:nvSpPr>
        <p:spPr>
          <a:xfrm>
            <a:off x="1572706" y="326586"/>
            <a:ext cx="6808602" cy="1231307"/>
          </a:xfrm>
          <a:prstGeom prst="rect">
            <a:avLst/>
          </a:prstGeom>
          <a:noFill/>
          <a:ln>
            <a:noFill/>
          </a:ln>
        </p:spPr>
        <p:txBody>
          <a:bodyPr spcFirstLastPara="1" vert="horz" wrap="square" lIns="0" tIns="0" rIns="0" bIns="0" rtlCol="0" anchor="b" anchorCtr="0">
            <a:noAutofit/>
          </a:bodyPr>
          <a:lstStyle/>
          <a:p>
            <a:r>
              <a:rPr lang="cs-CZ" sz="2903" dirty="0"/>
              <a:t>Zásada (maxima) prevence a její role v právu</a:t>
            </a:r>
            <a:br>
              <a:rPr lang="pt-BR" sz="2903" dirty="0"/>
            </a:br>
            <a:endParaRPr sz="2722" cap="none" dirty="0">
              <a:solidFill>
                <a:schemeClr val="dk1"/>
              </a:solidFill>
            </a:endParaRPr>
          </a:p>
        </p:txBody>
      </p:sp>
      <p:sp>
        <p:nvSpPr>
          <p:cNvPr id="104" name="Shape 104"/>
          <p:cNvSpPr txBox="1">
            <a:spLocks noGrp="1"/>
          </p:cNvSpPr>
          <p:nvPr>
            <p:ph type="body" idx="1"/>
          </p:nvPr>
        </p:nvSpPr>
        <p:spPr>
          <a:xfrm>
            <a:off x="1572705" y="1922076"/>
            <a:ext cx="9135374" cy="4032986"/>
          </a:xfrm>
          <a:prstGeom prst="rect">
            <a:avLst/>
          </a:prstGeom>
          <a:noFill/>
          <a:ln>
            <a:noFill/>
          </a:ln>
        </p:spPr>
        <p:txBody>
          <a:bodyPr spcFirstLastPara="1" vert="horz" wrap="square" lIns="0" tIns="0" rIns="0" bIns="0" rtlCol="0" anchor="b" anchorCtr="0">
            <a:noAutofit/>
          </a:bodyPr>
          <a:lstStyle/>
          <a:p>
            <a:pPr indent="-345643">
              <a:buSzPts val="2400"/>
              <a:buFont typeface="Arial"/>
              <a:buChar char="●"/>
            </a:pPr>
            <a:r>
              <a:rPr lang="cs-CZ" sz="2540" dirty="0"/>
              <a:t>v systému zásad je považována za základní</a:t>
            </a:r>
          </a:p>
          <a:p>
            <a:pPr indent="-345643">
              <a:buSzPts val="2400"/>
              <a:buFont typeface="Arial"/>
              <a:buChar char="●"/>
            </a:pPr>
            <a:endParaRPr lang="cs-CZ" sz="2540" dirty="0"/>
          </a:p>
          <a:p>
            <a:pPr indent="-345643">
              <a:buSzPts val="2400"/>
              <a:buFont typeface="Arial"/>
              <a:buChar char="●"/>
            </a:pPr>
            <a:r>
              <a:rPr lang="cs-CZ" sz="2540" dirty="0"/>
              <a:t>jde o projev sociální a výchovné funkce práva.</a:t>
            </a:r>
          </a:p>
          <a:p>
            <a:pPr indent="-345643">
              <a:buSzPts val="2400"/>
              <a:buFont typeface="Arial"/>
              <a:buChar char="●"/>
            </a:pPr>
            <a:endParaRPr lang="cs-CZ" sz="2540" dirty="0"/>
          </a:p>
          <a:p>
            <a:pPr indent="-345643">
              <a:buSzPts val="2400"/>
              <a:buFont typeface="Arial"/>
              <a:buChar char="●"/>
            </a:pPr>
            <a:r>
              <a:rPr lang="cs-CZ" sz="2540" dirty="0"/>
              <a:t>zásada prevence spočívá </a:t>
            </a:r>
            <a:r>
              <a:rPr lang="cs-CZ" sz="2540" b="1" dirty="0"/>
              <a:t>v povinnosti každého chovat se tak, aby neohrozil či neporušil práva druhých a v případě, kdy k porušení už došlo, měl škůdce povinnost újmu nahradit.</a:t>
            </a:r>
          </a:p>
          <a:p>
            <a:pPr indent="-345643">
              <a:buSzPts val="2400"/>
              <a:buFont typeface="Arial"/>
              <a:buChar char="●"/>
            </a:pPr>
            <a:endParaRPr lang="cs-CZ" sz="2540" b="1" dirty="0"/>
          </a:p>
          <a:p>
            <a:pPr indent="-345643">
              <a:buSzPts val="2400"/>
              <a:buFont typeface="Arial"/>
              <a:buChar char="●"/>
            </a:pPr>
            <a:r>
              <a:rPr lang="cs-CZ" sz="2540" b="1" dirty="0"/>
              <a:t> </a:t>
            </a:r>
            <a:r>
              <a:rPr lang="cs-CZ" sz="2540" dirty="0"/>
              <a:t>významná zásada </a:t>
            </a:r>
            <a:r>
              <a:rPr lang="cs-CZ" sz="2540" i="1" dirty="0" err="1"/>
              <a:t>neminem</a:t>
            </a:r>
            <a:r>
              <a:rPr lang="cs-CZ" sz="2540" i="1" dirty="0"/>
              <a:t> </a:t>
            </a:r>
            <a:r>
              <a:rPr lang="cs-CZ" sz="2540" i="1" dirty="0" err="1"/>
              <a:t>laedere</a:t>
            </a:r>
            <a:endParaRPr lang="cs-CZ" sz="2540" i="1" dirty="0"/>
          </a:p>
        </p:txBody>
      </p:sp>
    </p:spTree>
    <p:extLst>
      <p:ext uri="{BB962C8B-B14F-4D97-AF65-F5344CB8AC3E}">
        <p14:creationId xmlns:p14="http://schemas.microsoft.com/office/powerpoint/2010/main" val="2295301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II. Historie prevence</a:t>
            </a:r>
          </a:p>
        </p:txBody>
      </p:sp>
      <p:sp>
        <p:nvSpPr>
          <p:cNvPr id="3" name="Zástupný symbol pro zápatí 2">
            <a:extLst>
              <a:ext uri="{FF2B5EF4-FFF2-40B4-BE49-F238E27FC236}">
                <a16:creationId xmlns:a16="http://schemas.microsoft.com/office/drawing/2014/main" id="{34C20DCC-54CD-8594-2FF9-B2C3080A1AE7}"/>
              </a:ext>
            </a:extLst>
          </p:cNvPr>
          <p:cNvSpPr>
            <a:spLocks noGrp="1"/>
          </p:cNvSpPr>
          <p:nvPr>
            <p:ph type="ftr" sz="quarter" idx="4294967295"/>
          </p:nvPr>
        </p:nvSpPr>
        <p:spPr>
          <a:xfrm>
            <a:off x="411162" y="6417177"/>
            <a:ext cx="10942637" cy="365125"/>
          </a:xfrm>
        </p:spPr>
        <p:txBody>
          <a:bodyPr/>
          <a:lstStyle/>
          <a:p>
            <a:r>
              <a:rPr lang="en-US"/>
              <a:t>Short name of the powerpoint presentation, maximum length two thirds of the page</a:t>
            </a:r>
            <a:endParaRPr lang="cs-CZ"/>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27602" y="6417177"/>
            <a:ext cx="272435" cy="365125"/>
          </a:xfrm>
        </p:spPr>
        <p:txBody>
          <a:bodyPr/>
          <a:lstStyle/>
          <a:p>
            <a:fld id="{5E608FB1-680A-4E9D-A95E-8C4CFA1B47E3}" type="slidenum">
              <a:rPr lang="cs-CZ" smtClean="0"/>
              <a:t>7</a:t>
            </a:fld>
            <a:endParaRPr lang="cs-CZ"/>
          </a:p>
        </p:txBody>
      </p:sp>
    </p:spTree>
    <p:extLst>
      <p:ext uri="{BB962C8B-B14F-4D97-AF65-F5344CB8AC3E}">
        <p14:creationId xmlns:p14="http://schemas.microsoft.com/office/powerpoint/2010/main" val="4123846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Shape 103"/>
          <p:cNvSpPr txBox="1">
            <a:spLocks noGrp="1"/>
          </p:cNvSpPr>
          <p:nvPr>
            <p:ph type="title" idx="4294967295"/>
          </p:nvPr>
        </p:nvSpPr>
        <p:spPr>
          <a:xfrm>
            <a:off x="1572706" y="326586"/>
            <a:ext cx="6808602" cy="1231307"/>
          </a:xfrm>
          <a:prstGeom prst="rect">
            <a:avLst/>
          </a:prstGeom>
          <a:noFill/>
          <a:ln>
            <a:noFill/>
          </a:ln>
        </p:spPr>
        <p:txBody>
          <a:bodyPr spcFirstLastPara="1" vert="horz" wrap="square" lIns="0" tIns="0" rIns="0" bIns="0" rtlCol="0" anchor="b" anchorCtr="0">
            <a:noAutofit/>
          </a:bodyPr>
          <a:lstStyle/>
          <a:p>
            <a:r>
              <a:rPr lang="cs-CZ" sz="2903" dirty="0"/>
              <a:t>Historický vývoj prevence  </a:t>
            </a:r>
            <a:br>
              <a:rPr lang="pt-BR" sz="2903" dirty="0"/>
            </a:br>
            <a:endParaRPr sz="2722" cap="none" dirty="0">
              <a:solidFill>
                <a:schemeClr val="dk1"/>
              </a:solidFill>
            </a:endParaRPr>
          </a:p>
        </p:txBody>
      </p:sp>
      <p:sp>
        <p:nvSpPr>
          <p:cNvPr id="104" name="Shape 104"/>
          <p:cNvSpPr txBox="1">
            <a:spLocks noGrp="1"/>
          </p:cNvSpPr>
          <p:nvPr>
            <p:ph type="body" idx="1"/>
          </p:nvPr>
        </p:nvSpPr>
        <p:spPr>
          <a:xfrm>
            <a:off x="1485032" y="1321848"/>
            <a:ext cx="8940010" cy="5098557"/>
          </a:xfrm>
          <a:prstGeom prst="rect">
            <a:avLst/>
          </a:prstGeom>
          <a:noFill/>
          <a:ln>
            <a:noFill/>
          </a:ln>
        </p:spPr>
        <p:txBody>
          <a:bodyPr spcFirstLastPara="1" vert="horz" wrap="square" lIns="0" tIns="0" rIns="0" bIns="0" rtlCol="0" anchor="b" anchorCtr="0">
            <a:noAutofit/>
          </a:bodyPr>
          <a:lstStyle/>
          <a:p>
            <a:pPr indent="-345643">
              <a:buSzPts val="2400"/>
              <a:buFont typeface="Arial"/>
              <a:buChar char="●"/>
            </a:pPr>
            <a:r>
              <a:rPr lang="cs-CZ" sz="2540" dirty="0">
                <a:latin typeface="Calibri"/>
                <a:ea typeface="Calibri"/>
                <a:cs typeface="Calibri"/>
                <a:sym typeface="Calibri"/>
              </a:rPr>
              <a:t>původ </a:t>
            </a:r>
            <a:r>
              <a:rPr lang="cs-CZ" sz="2540" b="1" dirty="0">
                <a:latin typeface="Calibri"/>
                <a:ea typeface="Calibri"/>
                <a:cs typeface="Calibri"/>
                <a:sym typeface="Calibri"/>
              </a:rPr>
              <a:t>v římském právu</a:t>
            </a:r>
          </a:p>
          <a:p>
            <a:pPr indent="-345643">
              <a:buSzPts val="2400"/>
              <a:buFont typeface="Arial"/>
              <a:buChar char="●"/>
            </a:pPr>
            <a:r>
              <a:rPr lang="cs-CZ" sz="2540" dirty="0">
                <a:latin typeface="Calibri"/>
                <a:ea typeface="Calibri"/>
                <a:cs typeface="Calibri"/>
                <a:sym typeface="Calibri"/>
              </a:rPr>
              <a:t>ve středověku platilo spíše zvykové právo</a:t>
            </a:r>
          </a:p>
          <a:p>
            <a:pPr indent="-345643">
              <a:buSzPts val="2400"/>
              <a:buFont typeface="Arial"/>
              <a:buChar char="●"/>
            </a:pPr>
            <a:r>
              <a:rPr lang="cs-CZ" sz="2540" dirty="0">
                <a:latin typeface="Calibri"/>
                <a:ea typeface="Calibri"/>
                <a:cs typeface="Calibri"/>
                <a:sym typeface="Calibri"/>
              </a:rPr>
              <a:t>v novověku české právo ovlivnil </a:t>
            </a:r>
            <a:r>
              <a:rPr lang="cs-CZ" sz="2540" b="1" dirty="0">
                <a:latin typeface="Calibri"/>
                <a:ea typeface="Calibri"/>
                <a:cs typeface="Calibri"/>
                <a:sym typeface="Calibri"/>
              </a:rPr>
              <a:t>nejvíce ABGB (1811-1950)</a:t>
            </a:r>
          </a:p>
          <a:p>
            <a:pPr lvl="1" indent="-345643">
              <a:buSzPts val="2400"/>
              <a:buFont typeface="Arial"/>
              <a:buChar char="●"/>
            </a:pPr>
            <a:r>
              <a:rPr lang="cs-CZ" sz="2177" dirty="0">
                <a:latin typeface="Calibri"/>
                <a:ea typeface="Calibri"/>
                <a:cs typeface="Calibri"/>
                <a:sym typeface="Calibri"/>
              </a:rPr>
              <a:t>neobsahoval prevenci (pozitivní) </a:t>
            </a:r>
          </a:p>
          <a:p>
            <a:pPr lvl="1" indent="-345643">
              <a:buSzPts val="2400"/>
              <a:buFont typeface="Arial"/>
              <a:buChar char="●"/>
            </a:pPr>
            <a:r>
              <a:rPr lang="cs-CZ" sz="2177" dirty="0">
                <a:latin typeface="Calibri"/>
                <a:ea typeface="Calibri"/>
                <a:cs typeface="Calibri"/>
                <a:sym typeface="Calibri"/>
              </a:rPr>
              <a:t>podrobně však upravoval vlastnictví a jeho omezení včetně odpovědnost za škodu a její náhradu</a:t>
            </a:r>
          </a:p>
          <a:p>
            <a:pPr lvl="1" indent="-345643">
              <a:buSzPts val="2400"/>
              <a:buFont typeface="Arial"/>
              <a:buChar char="●"/>
            </a:pPr>
            <a:r>
              <a:rPr lang="cs-CZ" sz="2177" dirty="0">
                <a:latin typeface="Calibri"/>
                <a:ea typeface="Calibri"/>
                <a:cs typeface="Calibri"/>
                <a:sym typeface="Calibri"/>
              </a:rPr>
              <a:t>vlastnictví nemělo žádná omezení (až na výjimky) </a:t>
            </a:r>
          </a:p>
          <a:p>
            <a:pPr indent="-345643">
              <a:buSzPts val="2400"/>
              <a:buFont typeface="Arial"/>
              <a:buChar char="●"/>
            </a:pPr>
            <a:r>
              <a:rPr lang="cs-CZ" sz="2540" dirty="0">
                <a:latin typeface="Calibri"/>
                <a:ea typeface="Calibri"/>
                <a:cs typeface="Calibri"/>
                <a:sym typeface="Calibri"/>
              </a:rPr>
              <a:t>vládní návrh </a:t>
            </a:r>
            <a:r>
              <a:rPr lang="cs-CZ" sz="2540" b="1" dirty="0">
                <a:latin typeface="Calibri"/>
                <a:ea typeface="Calibri"/>
                <a:cs typeface="Calibri"/>
                <a:sym typeface="Calibri"/>
              </a:rPr>
              <a:t>občanského zákoníku z roku 1937 </a:t>
            </a:r>
            <a:r>
              <a:rPr lang="cs-CZ" sz="2540" dirty="0">
                <a:latin typeface="Calibri"/>
                <a:ea typeface="Calibri"/>
                <a:cs typeface="Calibri"/>
                <a:sym typeface="Calibri"/>
              </a:rPr>
              <a:t>prevenci neobsahoval</a:t>
            </a:r>
          </a:p>
          <a:p>
            <a:pPr indent="-345643">
              <a:buSzPts val="2400"/>
              <a:buFont typeface="Arial"/>
              <a:buChar char="●"/>
            </a:pPr>
            <a:r>
              <a:rPr lang="cs-CZ" sz="2540" dirty="0">
                <a:latin typeface="Calibri"/>
                <a:ea typeface="Calibri"/>
                <a:cs typeface="Calibri"/>
                <a:sym typeface="Calibri"/>
              </a:rPr>
              <a:t>střední zákoník občanský 141/1950 Sb.</a:t>
            </a:r>
          </a:p>
          <a:p>
            <a:pPr indent="-345643">
              <a:buSzPts val="2400"/>
              <a:buFont typeface="Arial"/>
              <a:buChar char="●"/>
            </a:pPr>
            <a:r>
              <a:rPr lang="cs-CZ" sz="2540" dirty="0">
                <a:latin typeface="Calibri"/>
                <a:ea typeface="Calibri"/>
                <a:cs typeface="Calibri"/>
                <a:sym typeface="Calibri"/>
              </a:rPr>
              <a:t>zákon č. 40/1964 Sb., občanský zákoník </a:t>
            </a:r>
          </a:p>
          <a:p>
            <a:pPr indent="-345643">
              <a:buSzPts val="2400"/>
              <a:buFont typeface="Arial"/>
              <a:buChar char="●"/>
            </a:pPr>
            <a:r>
              <a:rPr lang="cs-CZ" sz="2540" dirty="0">
                <a:latin typeface="Calibri"/>
                <a:ea typeface="Calibri"/>
                <a:cs typeface="Calibri"/>
                <a:sym typeface="Calibri"/>
              </a:rPr>
              <a:t>zákon č. 89/2012 Sb., občanský zákoník.</a:t>
            </a:r>
          </a:p>
          <a:p>
            <a:pPr marL="69129" indent="0">
              <a:buSzPts val="2400"/>
            </a:pPr>
            <a:endParaRPr lang="cs-CZ" sz="2540" dirty="0"/>
          </a:p>
        </p:txBody>
      </p:sp>
    </p:spTree>
    <p:extLst>
      <p:ext uri="{BB962C8B-B14F-4D97-AF65-F5344CB8AC3E}">
        <p14:creationId xmlns:p14="http://schemas.microsoft.com/office/powerpoint/2010/main" val="880635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III. Zásada prevence v českém právu</a:t>
            </a:r>
          </a:p>
        </p:txBody>
      </p:sp>
      <p:sp>
        <p:nvSpPr>
          <p:cNvPr id="3" name="Zástupný symbol pro zápatí 2">
            <a:extLst>
              <a:ext uri="{FF2B5EF4-FFF2-40B4-BE49-F238E27FC236}">
                <a16:creationId xmlns:a16="http://schemas.microsoft.com/office/drawing/2014/main" id="{34C20DCC-54CD-8594-2FF9-B2C3080A1AE7}"/>
              </a:ext>
            </a:extLst>
          </p:cNvPr>
          <p:cNvSpPr>
            <a:spLocks noGrp="1"/>
          </p:cNvSpPr>
          <p:nvPr>
            <p:ph type="ftr" sz="quarter" idx="4294967295"/>
          </p:nvPr>
        </p:nvSpPr>
        <p:spPr>
          <a:xfrm>
            <a:off x="411162" y="6417177"/>
            <a:ext cx="10942637" cy="365125"/>
          </a:xfrm>
        </p:spPr>
        <p:txBody>
          <a:bodyPr/>
          <a:lstStyle/>
          <a:p>
            <a:r>
              <a:rPr lang="en-US"/>
              <a:t>Short name of the powerpoint presentation, maximum length two thirds of the page</a:t>
            </a:r>
            <a:endParaRPr lang="cs-CZ"/>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27602" y="6417177"/>
            <a:ext cx="272435" cy="365125"/>
          </a:xfrm>
        </p:spPr>
        <p:txBody>
          <a:bodyPr/>
          <a:lstStyle/>
          <a:p>
            <a:fld id="{5E608FB1-680A-4E9D-A95E-8C4CFA1B47E3}" type="slidenum">
              <a:rPr lang="cs-CZ" smtClean="0"/>
              <a:t>9</a:t>
            </a:fld>
            <a:endParaRPr lang="cs-CZ"/>
          </a:p>
        </p:txBody>
      </p:sp>
    </p:spTree>
    <p:extLst>
      <p:ext uri="{BB962C8B-B14F-4D97-AF65-F5344CB8AC3E}">
        <p14:creationId xmlns:p14="http://schemas.microsoft.com/office/powerpoint/2010/main" val="392922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Shape 103"/>
          <p:cNvSpPr txBox="1">
            <a:spLocks noGrp="1"/>
          </p:cNvSpPr>
          <p:nvPr>
            <p:ph type="title" idx="4294967295"/>
          </p:nvPr>
        </p:nvSpPr>
        <p:spPr>
          <a:xfrm>
            <a:off x="1572706" y="326586"/>
            <a:ext cx="6808602" cy="1231307"/>
          </a:xfrm>
          <a:prstGeom prst="rect">
            <a:avLst/>
          </a:prstGeom>
          <a:noFill/>
          <a:ln>
            <a:noFill/>
          </a:ln>
        </p:spPr>
        <p:txBody>
          <a:bodyPr spcFirstLastPara="1" vert="horz" wrap="square" lIns="0" tIns="0" rIns="0" bIns="0" rtlCol="0" anchor="b" anchorCtr="0">
            <a:noAutofit/>
          </a:bodyPr>
          <a:lstStyle/>
          <a:p>
            <a:r>
              <a:rPr lang="cs-CZ" sz="2903" dirty="0"/>
              <a:t>Zásada (maxima) prevence dle NOZ</a:t>
            </a:r>
            <a:br>
              <a:rPr lang="pt-BR" sz="2903" dirty="0"/>
            </a:br>
            <a:endParaRPr sz="2722" cap="none" dirty="0">
              <a:solidFill>
                <a:schemeClr val="dk1"/>
              </a:solidFill>
            </a:endParaRPr>
          </a:p>
        </p:txBody>
      </p:sp>
      <p:sp>
        <p:nvSpPr>
          <p:cNvPr id="104" name="Shape 104"/>
          <p:cNvSpPr txBox="1">
            <a:spLocks noGrp="1"/>
          </p:cNvSpPr>
          <p:nvPr>
            <p:ph type="body" idx="1"/>
          </p:nvPr>
        </p:nvSpPr>
        <p:spPr>
          <a:xfrm>
            <a:off x="1572705" y="2029806"/>
            <a:ext cx="9373005" cy="4574092"/>
          </a:xfrm>
          <a:prstGeom prst="rect">
            <a:avLst/>
          </a:prstGeom>
          <a:noFill/>
          <a:ln>
            <a:noFill/>
          </a:ln>
        </p:spPr>
        <p:txBody>
          <a:bodyPr spcFirstLastPara="1" vert="horz" wrap="square" lIns="0" tIns="0" rIns="0" bIns="0" rtlCol="0" anchor="b" anchorCtr="0">
            <a:noAutofit/>
          </a:bodyPr>
          <a:lstStyle/>
          <a:p>
            <a:pPr indent="-345643">
              <a:buSzPts val="2400"/>
              <a:buFont typeface="Arial"/>
              <a:buChar char="●"/>
            </a:pPr>
            <a:r>
              <a:rPr lang="cs-CZ" sz="2540" dirty="0"/>
              <a:t>v současného (novém) občanském zákoníku je prevence upraveno v ustanovím § 2900-2908</a:t>
            </a:r>
          </a:p>
          <a:p>
            <a:pPr indent="-345643">
              <a:buSzPts val="2400"/>
              <a:buFont typeface="Arial"/>
              <a:buChar char="●"/>
            </a:pPr>
            <a:endParaRPr lang="cs-CZ" sz="2540" dirty="0"/>
          </a:p>
          <a:p>
            <a:pPr indent="-345643">
              <a:buSzPts val="2400"/>
              <a:buFont typeface="Arial"/>
              <a:buChar char="●"/>
            </a:pPr>
            <a:r>
              <a:rPr lang="cs-CZ" sz="2540" dirty="0"/>
              <a:t>§ 2900 upravují tzv. </a:t>
            </a:r>
            <a:r>
              <a:rPr lang="cs-CZ" sz="2540" b="1" dirty="0"/>
              <a:t>generální klauzuli</a:t>
            </a:r>
          </a:p>
          <a:p>
            <a:pPr indent="-345643">
              <a:buSzPts val="2400"/>
              <a:buFont typeface="Arial"/>
              <a:buChar char="●"/>
            </a:pPr>
            <a:r>
              <a:rPr lang="cs-CZ" sz="2540" dirty="0"/>
              <a:t>§ 2901 upravuje tzv. </a:t>
            </a:r>
            <a:r>
              <a:rPr lang="cs-CZ" sz="2540" b="1" dirty="0" err="1"/>
              <a:t>zakročovací</a:t>
            </a:r>
            <a:r>
              <a:rPr lang="cs-CZ" sz="2540" b="1" dirty="0"/>
              <a:t> povinnost</a:t>
            </a:r>
          </a:p>
          <a:p>
            <a:pPr indent="-345643">
              <a:buSzPts val="2400"/>
              <a:buFont typeface="Arial"/>
              <a:buChar char="●"/>
            </a:pPr>
            <a:endParaRPr lang="cs-CZ" sz="2177" dirty="0"/>
          </a:p>
          <a:p>
            <a:pPr indent="-345643">
              <a:buSzPts val="2400"/>
              <a:buFont typeface="Arial"/>
              <a:buChar char="●"/>
            </a:pPr>
            <a:r>
              <a:rPr lang="cs-CZ" sz="2177" dirty="0"/>
              <a:t>§ 2902 - Oznamovací povinnost</a:t>
            </a:r>
          </a:p>
          <a:p>
            <a:pPr indent="-345643">
              <a:buSzPts val="2400"/>
              <a:buFont typeface="Arial"/>
              <a:buChar char="●"/>
            </a:pPr>
            <a:r>
              <a:rPr lang="cs-CZ" sz="2177" dirty="0"/>
              <a:t>§ 2903 - Vhodná a přiměřená opatření k odvrácení hroz. újmy</a:t>
            </a:r>
          </a:p>
          <a:p>
            <a:pPr indent="-345643">
              <a:buSzPts val="2400"/>
              <a:buFont typeface="Arial"/>
              <a:buChar char="●"/>
            </a:pPr>
            <a:r>
              <a:rPr lang="cs-CZ" sz="2177" dirty="0"/>
              <a:t>§ 2904 - Náhoda</a:t>
            </a:r>
          </a:p>
          <a:p>
            <a:pPr indent="-345643">
              <a:buSzPts val="2400"/>
              <a:buFont typeface="Arial"/>
              <a:buChar char="●"/>
            </a:pPr>
            <a:r>
              <a:rPr lang="cs-CZ" sz="2177" dirty="0"/>
              <a:t>§ 2905 - Nutná obrana</a:t>
            </a:r>
          </a:p>
          <a:p>
            <a:pPr indent="-345643">
              <a:buSzPts val="2400"/>
              <a:buFont typeface="Arial"/>
              <a:buChar char="●"/>
            </a:pPr>
            <a:r>
              <a:rPr lang="cs-CZ" sz="2177" dirty="0"/>
              <a:t>§ 2906 - Krajní nouze</a:t>
            </a:r>
          </a:p>
          <a:p>
            <a:pPr indent="-345643">
              <a:buSzPts val="2400"/>
              <a:buFont typeface="Arial"/>
              <a:buChar char="●"/>
            </a:pPr>
            <a:r>
              <a:rPr lang="cs-CZ" sz="2177" dirty="0"/>
              <a:t>§ 2907 - Omluvitelné vzrušení mysli</a:t>
            </a:r>
          </a:p>
          <a:p>
            <a:pPr indent="-345643">
              <a:buSzPts val="2400"/>
              <a:buFont typeface="Arial"/>
              <a:buChar char="●"/>
            </a:pPr>
            <a:r>
              <a:rPr lang="cs-CZ" sz="2177" dirty="0"/>
              <a:t>§ 2908 - Náhrada účelně vynaložených nákladů</a:t>
            </a:r>
          </a:p>
          <a:p>
            <a:pPr indent="-345643">
              <a:buSzPts val="2400"/>
              <a:buFont typeface="Arial"/>
              <a:buChar char="●"/>
            </a:pPr>
            <a:endParaRPr lang="cs-CZ" sz="2540" dirty="0"/>
          </a:p>
        </p:txBody>
      </p:sp>
    </p:spTree>
    <p:extLst>
      <p:ext uri="{BB962C8B-B14F-4D97-AF65-F5344CB8AC3E}">
        <p14:creationId xmlns:p14="http://schemas.microsoft.com/office/powerpoint/2010/main" val="2346688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Shape 103"/>
          <p:cNvSpPr txBox="1">
            <a:spLocks noGrp="1"/>
          </p:cNvSpPr>
          <p:nvPr>
            <p:ph type="title" idx="4294967295"/>
          </p:nvPr>
        </p:nvSpPr>
        <p:spPr>
          <a:xfrm>
            <a:off x="1572706" y="326586"/>
            <a:ext cx="8032688" cy="1231307"/>
          </a:xfrm>
          <a:prstGeom prst="rect">
            <a:avLst/>
          </a:prstGeom>
          <a:noFill/>
          <a:ln>
            <a:noFill/>
          </a:ln>
        </p:spPr>
        <p:txBody>
          <a:bodyPr spcFirstLastPara="1" vert="horz" wrap="square" lIns="0" tIns="0" rIns="0" bIns="0" rtlCol="0" anchor="b" anchorCtr="0">
            <a:noAutofit/>
          </a:bodyPr>
          <a:lstStyle/>
          <a:p>
            <a:r>
              <a:rPr lang="cs-CZ" sz="2903" dirty="0"/>
              <a:t>Generální klauzule dle NOZ (§ 2900)</a:t>
            </a:r>
            <a:br>
              <a:rPr lang="pt-BR" sz="2903" dirty="0"/>
            </a:br>
            <a:endParaRPr sz="2722" cap="none" dirty="0">
              <a:solidFill>
                <a:schemeClr val="dk1"/>
              </a:solidFill>
            </a:endParaRPr>
          </a:p>
        </p:txBody>
      </p:sp>
      <p:sp>
        <p:nvSpPr>
          <p:cNvPr id="104" name="Shape 104"/>
          <p:cNvSpPr txBox="1">
            <a:spLocks noGrp="1"/>
          </p:cNvSpPr>
          <p:nvPr>
            <p:ph type="body" idx="1"/>
          </p:nvPr>
        </p:nvSpPr>
        <p:spPr>
          <a:xfrm>
            <a:off x="1572705" y="1922076"/>
            <a:ext cx="9135374" cy="4617184"/>
          </a:xfrm>
          <a:prstGeom prst="rect">
            <a:avLst/>
          </a:prstGeom>
          <a:noFill/>
          <a:ln>
            <a:noFill/>
          </a:ln>
        </p:spPr>
        <p:txBody>
          <a:bodyPr spcFirstLastPara="1" vert="horz" wrap="square" lIns="0" tIns="0" rIns="0" bIns="0" rtlCol="0" anchor="b" anchorCtr="0">
            <a:noAutofit/>
          </a:bodyPr>
          <a:lstStyle/>
          <a:p>
            <a:pPr marL="69129" indent="0" algn="ctr">
              <a:buSzPts val="2400"/>
            </a:pPr>
            <a:r>
              <a:rPr lang="cs-CZ" sz="2903" b="1" dirty="0"/>
              <a:t>§ 2900 (Povinnost prevence)</a:t>
            </a:r>
          </a:p>
          <a:p>
            <a:pPr marL="69129" indent="0" algn="ctr">
              <a:buSzPts val="2400"/>
            </a:pPr>
            <a:endParaRPr lang="cs-CZ" sz="2903" b="1" dirty="0"/>
          </a:p>
          <a:p>
            <a:pPr marL="69129" indent="0">
              <a:buSzPts val="2400"/>
            </a:pPr>
            <a:r>
              <a:rPr lang="cs-CZ" sz="2903" dirty="0"/>
              <a:t>Vyžadují-li to okolnosti případu nebo zvyklosti soukromého života, je každý povinen počínat si při svém konání tak, aby nedošlo k nedůvodné újmě na svobodě, životě, zdraví nebo na vlastnictví jiného.</a:t>
            </a:r>
          </a:p>
          <a:p>
            <a:pPr indent="-345643">
              <a:buSzPts val="2400"/>
              <a:buFont typeface="Arial"/>
              <a:buChar char="●"/>
            </a:pPr>
            <a:r>
              <a:rPr lang="cs-CZ" sz="2177" dirty="0"/>
              <a:t>ustanovení má toliko </a:t>
            </a:r>
            <a:r>
              <a:rPr lang="cs-CZ" sz="2177" b="1" dirty="0" err="1"/>
              <a:t>subsudiární</a:t>
            </a:r>
            <a:r>
              <a:rPr lang="cs-CZ" sz="2177" dirty="0"/>
              <a:t> povaha;</a:t>
            </a:r>
          </a:p>
          <a:p>
            <a:pPr indent="-345643">
              <a:buSzPts val="2400"/>
              <a:buFont typeface="Arial"/>
              <a:buChar char="●"/>
            </a:pPr>
            <a:r>
              <a:rPr lang="cs-CZ" sz="2177" dirty="0"/>
              <a:t>prevenční povinnost se ukládá </a:t>
            </a:r>
            <a:r>
              <a:rPr lang="cs-CZ" sz="2177" b="1" dirty="0"/>
              <a:t>pouze při konání</a:t>
            </a:r>
            <a:r>
              <a:rPr lang="cs-CZ" sz="2177" dirty="0"/>
              <a:t>,</a:t>
            </a:r>
          </a:p>
          <a:p>
            <a:pPr indent="-345643">
              <a:buSzPts val="2400"/>
              <a:buFont typeface="Arial"/>
              <a:buChar char="●"/>
            </a:pPr>
            <a:r>
              <a:rPr lang="cs-CZ" sz="2177" dirty="0"/>
              <a:t>a to jen tehdy, vyžadují-li to </a:t>
            </a:r>
            <a:r>
              <a:rPr lang="cs-CZ" sz="2177" b="1" dirty="0"/>
              <a:t>okolnosti případu nebo zvyklosti </a:t>
            </a:r>
            <a:r>
              <a:rPr lang="cs-CZ" sz="2177" dirty="0"/>
              <a:t>soukromého života,</a:t>
            </a:r>
          </a:p>
          <a:p>
            <a:pPr indent="-345643">
              <a:buSzPts val="2400"/>
              <a:buFont typeface="Arial"/>
              <a:buChar char="●"/>
            </a:pPr>
            <a:r>
              <a:rPr lang="cs-CZ" sz="2177" dirty="0"/>
              <a:t>chrání pouze </a:t>
            </a:r>
            <a:r>
              <a:rPr lang="cs-CZ" sz="2177" b="1" dirty="0"/>
              <a:t>výslovně vyjmenované statky </a:t>
            </a:r>
            <a:r>
              <a:rPr lang="cs-CZ" sz="2177" dirty="0"/>
              <a:t>– svobodu, život, zdraví a vlastnictví (jiného).</a:t>
            </a:r>
          </a:p>
        </p:txBody>
      </p:sp>
    </p:spTree>
    <p:extLst>
      <p:ext uri="{BB962C8B-B14F-4D97-AF65-F5344CB8AC3E}">
        <p14:creationId xmlns:p14="http://schemas.microsoft.com/office/powerpoint/2010/main" val="3220766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IV. Z rozhodovací praxe k prevenci</a:t>
            </a:r>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1268251" y="5806262"/>
            <a:ext cx="216738" cy="290478"/>
          </a:xfrm>
        </p:spPr>
        <p:txBody>
          <a:bodyPr/>
          <a:lstStyle/>
          <a:p>
            <a:fld id="{5E608FB1-680A-4E9D-A95E-8C4CFA1B47E3}" type="slidenum">
              <a:rPr lang="cs-CZ" smtClean="0"/>
              <a:t>12</a:t>
            </a:fld>
            <a:endParaRPr lang="cs-CZ"/>
          </a:p>
        </p:txBody>
      </p:sp>
    </p:spTree>
    <p:extLst>
      <p:ext uri="{BB962C8B-B14F-4D97-AF65-F5344CB8AC3E}">
        <p14:creationId xmlns:p14="http://schemas.microsoft.com/office/powerpoint/2010/main" val="4292944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Shape 103"/>
          <p:cNvSpPr txBox="1">
            <a:spLocks noGrp="1"/>
          </p:cNvSpPr>
          <p:nvPr>
            <p:ph type="title" idx="4294967295"/>
          </p:nvPr>
        </p:nvSpPr>
        <p:spPr>
          <a:xfrm>
            <a:off x="1572706" y="326586"/>
            <a:ext cx="6808602" cy="1231307"/>
          </a:xfrm>
          <a:prstGeom prst="rect">
            <a:avLst/>
          </a:prstGeom>
          <a:noFill/>
          <a:ln>
            <a:noFill/>
          </a:ln>
        </p:spPr>
        <p:txBody>
          <a:bodyPr spcFirstLastPara="1" vert="horz" wrap="square" lIns="0" tIns="0" rIns="0" bIns="0" rtlCol="0" anchor="b" anchorCtr="0">
            <a:noAutofit/>
          </a:bodyPr>
          <a:lstStyle/>
          <a:p>
            <a:r>
              <a:rPr lang="cs-CZ" sz="2903" dirty="0"/>
              <a:t>Z judikatury (sportovní…)</a:t>
            </a:r>
            <a:br>
              <a:rPr lang="pt-BR" sz="2903" dirty="0"/>
            </a:br>
            <a:endParaRPr sz="2722" cap="none" dirty="0">
              <a:solidFill>
                <a:schemeClr val="dk1"/>
              </a:solidFill>
            </a:endParaRPr>
          </a:p>
        </p:txBody>
      </p:sp>
      <p:sp>
        <p:nvSpPr>
          <p:cNvPr id="104" name="Shape 104"/>
          <p:cNvSpPr txBox="1">
            <a:spLocks noGrp="1"/>
          </p:cNvSpPr>
          <p:nvPr>
            <p:ph type="body" idx="1"/>
          </p:nvPr>
        </p:nvSpPr>
        <p:spPr>
          <a:xfrm>
            <a:off x="1572705" y="1557894"/>
            <a:ext cx="9143122" cy="5024458"/>
          </a:xfrm>
          <a:prstGeom prst="rect">
            <a:avLst/>
          </a:prstGeom>
          <a:noFill/>
          <a:ln>
            <a:noFill/>
          </a:ln>
        </p:spPr>
        <p:txBody>
          <a:bodyPr spcFirstLastPara="1" vert="horz" wrap="square" lIns="0" tIns="0" rIns="0" bIns="0" rtlCol="0" anchor="b" anchorCtr="0">
            <a:noAutofit/>
          </a:bodyPr>
          <a:lstStyle/>
          <a:p>
            <a:pPr marL="69129" indent="0">
              <a:buSzPts val="2400"/>
            </a:pPr>
            <a:r>
              <a:rPr lang="cs-CZ" b="1" dirty="0"/>
              <a:t>Z české judikatury:</a:t>
            </a:r>
          </a:p>
          <a:p>
            <a:pPr marL="328361" indent="-259232">
              <a:buSzPts val="2400"/>
              <a:buFont typeface="Wingdings" pitchFamily="2" charset="2"/>
              <a:buChar char="§"/>
            </a:pPr>
            <a:r>
              <a:rPr lang="cs-CZ" b="1" dirty="0"/>
              <a:t>Nedodržení pravidel sportovní hry </a:t>
            </a:r>
            <a:r>
              <a:rPr lang="cs-CZ" dirty="0"/>
              <a:t>(např. kopané), spočívající v použití pravidly nedovoleného (zakázaného) způsobu hry, je nutné posoudit jako jednání odporující povinnosti počínat si tak, aby nedocházelo ke škodám na zdraví (§ 415 </a:t>
            </a:r>
            <a:r>
              <a:rPr lang="cs-CZ" dirty="0" err="1"/>
              <a:t>ObčZ</a:t>
            </a:r>
            <a:r>
              <a:rPr lang="cs-CZ" dirty="0"/>
              <a:t> 1964). V důsledku toho jde o porušení právní povinnosti, jež zakládá odpovědnost za škodu (§ 420 odst. 1 </a:t>
            </a:r>
            <a:r>
              <a:rPr lang="cs-CZ" dirty="0" err="1"/>
              <a:t>ObčZ</a:t>
            </a:r>
            <a:r>
              <a:rPr lang="cs-CZ" dirty="0"/>
              <a:t> 1964).</a:t>
            </a:r>
          </a:p>
          <a:p>
            <a:pPr marL="328361" indent="-259232">
              <a:buSzPts val="2400"/>
              <a:buFont typeface="Wingdings" pitchFamily="2" charset="2"/>
              <a:buChar char="§"/>
            </a:pPr>
            <a:r>
              <a:rPr lang="cs-CZ" b="1" dirty="0"/>
              <a:t>Úder soupeře v rozporu s pravidly karate</a:t>
            </a:r>
            <a:r>
              <a:rPr lang="cs-CZ" dirty="0"/>
              <a:t>, při němž zasaženému vznikla škoda na zdraví, je postižitelný…</a:t>
            </a:r>
          </a:p>
          <a:p>
            <a:pPr marL="328361" indent="-259232">
              <a:buSzPts val="2400"/>
              <a:buFont typeface="Wingdings" pitchFamily="2" charset="2"/>
              <a:buChar char="§"/>
            </a:pPr>
            <a:r>
              <a:rPr lang="cs-CZ" b="1" dirty="0"/>
              <a:t>Použití sportovního náčiní, které je pro svůj nedobrý stav nebezpečným sportovním zařízením a které ani neodpovídá požadavkům normy na bezpečný provoz</a:t>
            </a:r>
            <a:r>
              <a:rPr lang="cs-CZ" dirty="0"/>
              <a:t>, pro sportovní činnost na dětském táboře zakládá porušení povinnosti provozovatele tábora předcházet riziku vzniku škody.</a:t>
            </a:r>
          </a:p>
          <a:p>
            <a:pPr marL="328361" indent="-259232">
              <a:buSzPts val="2400"/>
              <a:buFont typeface="Wingdings" pitchFamily="2" charset="2"/>
              <a:buChar char="§"/>
            </a:pPr>
            <a:r>
              <a:rPr lang="cs-CZ" b="1" dirty="0"/>
              <a:t>Nedodržení povinností a neprovedení opatření, jež jsou pořadatelům sportovního utkání </a:t>
            </a:r>
            <a:r>
              <a:rPr lang="cs-CZ" dirty="0"/>
              <a:t>(např. v ledním hokeji) </a:t>
            </a:r>
            <a:r>
              <a:rPr lang="cs-CZ" b="1" dirty="0"/>
              <a:t>uloženy soutěžním řádem </a:t>
            </a:r>
            <a:r>
              <a:rPr lang="cs-CZ" dirty="0"/>
              <a:t>vydaným příslušným orgánem.</a:t>
            </a:r>
          </a:p>
          <a:p>
            <a:pPr marL="328361" indent="-259232">
              <a:buSzPts val="2400"/>
              <a:buFont typeface="Wingdings" pitchFamily="2" charset="2"/>
              <a:buChar char="§"/>
            </a:pPr>
            <a:endParaRPr lang="cs-CZ" dirty="0"/>
          </a:p>
          <a:p>
            <a:pPr marL="69129" indent="0">
              <a:buSzPts val="2400"/>
            </a:pPr>
            <a:r>
              <a:rPr lang="cs-CZ" b="1" dirty="0"/>
              <a:t>Ze zahraniční:</a:t>
            </a:r>
          </a:p>
          <a:p>
            <a:pPr marL="328361" indent="-259232">
              <a:buSzPts val="2400"/>
              <a:buFont typeface="Wingdings" pitchFamily="2" charset="2"/>
              <a:buChar char="§"/>
            </a:pPr>
            <a:r>
              <a:rPr lang="cs-CZ" dirty="0"/>
              <a:t>Konstrukce </a:t>
            </a:r>
            <a:r>
              <a:rPr lang="cs-CZ" b="1" dirty="0"/>
              <a:t>nastavení elektricky ovládaného sedadla řidiče s pamětí </a:t>
            </a:r>
            <a:r>
              <a:rPr lang="cs-CZ" dirty="0"/>
              <a:t>(Krajský soud v Mnichově) </a:t>
            </a:r>
          </a:p>
          <a:p>
            <a:pPr marL="328361" indent="-259232">
              <a:buSzPts val="2400"/>
              <a:buFont typeface="Wingdings" pitchFamily="2" charset="2"/>
              <a:buChar char="§"/>
            </a:pPr>
            <a:r>
              <a:rPr lang="cs-CZ" dirty="0"/>
              <a:t>Užívání </a:t>
            </a:r>
            <a:r>
              <a:rPr lang="cs-CZ" b="1" dirty="0"/>
              <a:t>označení autopilot při propagaci funckionalit (</a:t>
            </a:r>
            <a:r>
              <a:rPr lang="cs-CZ" dirty="0">
                <a:latin typeface="Calibri"/>
                <a:ea typeface="Calibri"/>
                <a:cs typeface="Calibri"/>
                <a:sym typeface="Calibri"/>
              </a:rPr>
              <a:t>Krajský soudu v Mnichově)</a:t>
            </a:r>
            <a:endParaRPr lang="cs-CZ" b="1" dirty="0"/>
          </a:p>
          <a:p>
            <a:pPr marL="328361" indent="-259232">
              <a:buSzPts val="2400"/>
              <a:buFont typeface="Wingdings" pitchFamily="2" charset="2"/>
              <a:buChar char="§"/>
            </a:pPr>
            <a:r>
              <a:rPr lang="cs-CZ" dirty="0"/>
              <a:t>Uživatelské </a:t>
            </a:r>
            <a:r>
              <a:rPr lang="cs-CZ" b="1" dirty="0"/>
              <a:t>prostředí „dotykových obrazovek“ </a:t>
            </a:r>
            <a:r>
              <a:rPr lang="cs-CZ" dirty="0"/>
              <a:t>(</a:t>
            </a:r>
            <a:r>
              <a:rPr lang="cs-CZ" dirty="0">
                <a:latin typeface="Calibri"/>
                <a:ea typeface="Calibri"/>
                <a:cs typeface="Calibri"/>
                <a:sym typeface="Calibri"/>
              </a:rPr>
              <a:t>Krajský soud v Karlsruhe </a:t>
            </a:r>
            <a:r>
              <a:rPr lang="cs-CZ" dirty="0"/>
              <a:t>)</a:t>
            </a:r>
          </a:p>
          <a:p>
            <a:pPr marL="328361" indent="-259232">
              <a:buSzPts val="2400"/>
              <a:buFont typeface="Wingdings" pitchFamily="2" charset="2"/>
              <a:buChar char="§"/>
            </a:pPr>
            <a:endParaRPr lang="cs-CZ" dirty="0"/>
          </a:p>
        </p:txBody>
      </p:sp>
    </p:spTree>
    <p:extLst>
      <p:ext uri="{BB962C8B-B14F-4D97-AF65-F5344CB8AC3E}">
        <p14:creationId xmlns:p14="http://schemas.microsoft.com/office/powerpoint/2010/main" val="6750556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Shape 103"/>
          <p:cNvSpPr txBox="1">
            <a:spLocks noGrp="1"/>
          </p:cNvSpPr>
          <p:nvPr>
            <p:ph type="title" idx="4294967295"/>
          </p:nvPr>
        </p:nvSpPr>
        <p:spPr>
          <a:xfrm>
            <a:off x="1572706" y="326586"/>
            <a:ext cx="6808602" cy="1231307"/>
          </a:xfrm>
          <a:prstGeom prst="rect">
            <a:avLst/>
          </a:prstGeom>
          <a:noFill/>
          <a:ln>
            <a:noFill/>
          </a:ln>
        </p:spPr>
        <p:txBody>
          <a:bodyPr spcFirstLastPara="1" vert="horz" wrap="square" lIns="0" tIns="0" rIns="0" bIns="0" rtlCol="0" anchor="b" anchorCtr="0">
            <a:noAutofit/>
          </a:bodyPr>
          <a:lstStyle/>
          <a:p>
            <a:r>
              <a:rPr lang="cs-CZ" sz="2903" dirty="0" err="1"/>
              <a:t>Zakročovací</a:t>
            </a:r>
            <a:r>
              <a:rPr lang="cs-CZ" sz="2903" dirty="0"/>
              <a:t> povinnost dle NOZ</a:t>
            </a:r>
            <a:br>
              <a:rPr lang="pt-BR" sz="2903" dirty="0"/>
            </a:br>
            <a:endParaRPr sz="2722" cap="none" dirty="0">
              <a:solidFill>
                <a:schemeClr val="dk1"/>
              </a:solidFill>
            </a:endParaRPr>
          </a:p>
        </p:txBody>
      </p:sp>
      <p:sp>
        <p:nvSpPr>
          <p:cNvPr id="104" name="Shape 104"/>
          <p:cNvSpPr txBox="1">
            <a:spLocks noGrp="1"/>
          </p:cNvSpPr>
          <p:nvPr>
            <p:ph type="body" idx="1"/>
          </p:nvPr>
        </p:nvSpPr>
        <p:spPr>
          <a:xfrm>
            <a:off x="1572705" y="1922076"/>
            <a:ext cx="9135374" cy="4186261"/>
          </a:xfrm>
          <a:prstGeom prst="rect">
            <a:avLst/>
          </a:prstGeom>
          <a:noFill/>
          <a:ln>
            <a:noFill/>
          </a:ln>
        </p:spPr>
        <p:txBody>
          <a:bodyPr spcFirstLastPara="1" vert="horz" wrap="square" lIns="0" tIns="0" rIns="0" bIns="0" rtlCol="0" anchor="b" anchorCtr="0">
            <a:noAutofit/>
          </a:bodyPr>
          <a:lstStyle/>
          <a:p>
            <a:pPr marL="69129" indent="0" algn="ctr">
              <a:buSzPts val="2400"/>
            </a:pPr>
            <a:r>
              <a:rPr lang="cs-CZ" sz="2540" b="1" dirty="0"/>
              <a:t>§ 2901 </a:t>
            </a:r>
            <a:r>
              <a:rPr lang="cs-CZ" sz="2540" b="1" dirty="0" err="1"/>
              <a:t>Zakročovací</a:t>
            </a:r>
            <a:r>
              <a:rPr lang="cs-CZ" sz="2540" b="1" dirty="0"/>
              <a:t> povinnost</a:t>
            </a:r>
          </a:p>
          <a:p>
            <a:pPr marL="69129" indent="0" algn="ctr">
              <a:buSzPts val="2400"/>
            </a:pPr>
            <a:endParaRPr lang="cs-CZ" sz="2540" b="1" dirty="0"/>
          </a:p>
          <a:p>
            <a:pPr marL="69129" indent="0">
              <a:buSzPts val="2400"/>
            </a:pPr>
            <a:r>
              <a:rPr lang="cs-CZ" sz="2540" dirty="0"/>
              <a:t>Vyžadují-li to okolnosti případu nebo zvyklosti soukromého života, </a:t>
            </a:r>
            <a:r>
              <a:rPr lang="cs-CZ" sz="2540" b="1" dirty="0"/>
              <a:t>má povinnost zakročit na ochranu jiného každý, kdo vytvořil nebezpečnou situaci nebo kdo nad ní má kontrolu</a:t>
            </a:r>
            <a:r>
              <a:rPr lang="cs-CZ" sz="2540" dirty="0"/>
              <a:t>, anebo odůvodňuje-li to povaha poměru mezi osobami. Stejnou povinnost má ten, kdo může podle svých možností a schopností snadno odvrátit újmu, o níž ví nebo musí vědět, že hrozící závažností zjevně převyšuje, co je třeba k zákroku vynaložit.</a:t>
            </a:r>
          </a:p>
          <a:p>
            <a:pPr indent="-345643">
              <a:buSzPts val="2400"/>
              <a:buFont typeface="Arial"/>
              <a:buChar char="●"/>
            </a:pPr>
            <a:endParaRPr lang="cs-CZ" sz="2540" dirty="0"/>
          </a:p>
        </p:txBody>
      </p:sp>
    </p:spTree>
    <p:extLst>
      <p:ext uri="{BB962C8B-B14F-4D97-AF65-F5344CB8AC3E}">
        <p14:creationId xmlns:p14="http://schemas.microsoft.com/office/powerpoint/2010/main" val="95137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Shape 103"/>
          <p:cNvSpPr txBox="1">
            <a:spLocks noGrp="1"/>
          </p:cNvSpPr>
          <p:nvPr>
            <p:ph type="title" idx="4294967295"/>
          </p:nvPr>
        </p:nvSpPr>
        <p:spPr>
          <a:xfrm>
            <a:off x="1572706" y="326586"/>
            <a:ext cx="6808602" cy="1231307"/>
          </a:xfrm>
          <a:prstGeom prst="rect">
            <a:avLst/>
          </a:prstGeom>
          <a:noFill/>
          <a:ln>
            <a:noFill/>
          </a:ln>
        </p:spPr>
        <p:txBody>
          <a:bodyPr spcFirstLastPara="1" vert="horz" wrap="square" lIns="0" tIns="0" rIns="0" bIns="0" rtlCol="0" anchor="b" anchorCtr="0">
            <a:noAutofit/>
          </a:bodyPr>
          <a:lstStyle/>
          <a:p>
            <a:r>
              <a:rPr lang="cs-CZ" sz="2903" dirty="0"/>
              <a:t>Zásada prevence </a:t>
            </a:r>
            <a:br>
              <a:rPr lang="cs-CZ" sz="2903" dirty="0"/>
            </a:br>
            <a:r>
              <a:rPr lang="cs-CZ" sz="2903" dirty="0"/>
              <a:t>(příklad autonomního řízení)</a:t>
            </a:r>
            <a:br>
              <a:rPr lang="pt-BR" sz="2903" dirty="0"/>
            </a:br>
            <a:endParaRPr sz="2722" cap="none" dirty="0">
              <a:solidFill>
                <a:schemeClr val="dk1"/>
              </a:solidFill>
            </a:endParaRPr>
          </a:p>
        </p:txBody>
      </p:sp>
      <p:sp>
        <p:nvSpPr>
          <p:cNvPr id="104" name="Shape 104"/>
          <p:cNvSpPr txBox="1">
            <a:spLocks noGrp="1"/>
          </p:cNvSpPr>
          <p:nvPr>
            <p:ph type="body" idx="1"/>
          </p:nvPr>
        </p:nvSpPr>
        <p:spPr>
          <a:xfrm>
            <a:off x="1485032" y="1321849"/>
            <a:ext cx="8940010" cy="4915764"/>
          </a:xfrm>
          <a:prstGeom prst="rect">
            <a:avLst/>
          </a:prstGeom>
          <a:noFill/>
          <a:ln>
            <a:noFill/>
          </a:ln>
        </p:spPr>
        <p:txBody>
          <a:bodyPr spcFirstLastPara="1" vert="horz" wrap="square" lIns="0" tIns="0" rIns="0" bIns="0" rtlCol="0" anchor="b" anchorCtr="0">
            <a:noAutofit/>
          </a:bodyPr>
          <a:lstStyle/>
          <a:p>
            <a:pPr marL="518465" indent="-311079">
              <a:buFont typeface="+mj-lt"/>
              <a:buAutoNum type="arabicPeriod"/>
            </a:pPr>
            <a:r>
              <a:rPr lang="cs-CZ" b="1" dirty="0"/>
              <a:t>– bez automatizace</a:t>
            </a:r>
            <a:r>
              <a:rPr lang="cs-CZ" dirty="0"/>
              <a:t>, automatický systém pouze varuje, ale neovládá vůz</a:t>
            </a:r>
          </a:p>
          <a:p>
            <a:pPr marL="518465" indent="-311079">
              <a:buFont typeface="+mj-lt"/>
              <a:buAutoNum type="arabicPeriod"/>
            </a:pPr>
            <a:endParaRPr lang="cs-CZ" dirty="0"/>
          </a:p>
          <a:p>
            <a:pPr marL="518465" indent="-311079">
              <a:buFont typeface="+mj-lt"/>
              <a:buAutoNum type="arabicPeriod"/>
            </a:pPr>
            <a:r>
              <a:rPr lang="cs-CZ" b="1" dirty="0"/>
              <a:t>– asistence řidiče („</a:t>
            </a:r>
            <a:r>
              <a:rPr lang="cs-CZ" b="1" dirty="0" err="1"/>
              <a:t>hands</a:t>
            </a:r>
            <a:r>
              <a:rPr lang="cs-CZ" b="1" dirty="0"/>
              <a:t> on“), </a:t>
            </a:r>
            <a:r>
              <a:rPr lang="cs-CZ" dirty="0"/>
              <a:t>automaticky mohou probíhat složitější funkce (adaptivní tempomat, aktivní parkovací asistent), řidič musí být schopen kdykoli řídit.</a:t>
            </a:r>
          </a:p>
          <a:p>
            <a:pPr marL="518465" indent="-311079">
              <a:buFont typeface="+mj-lt"/>
              <a:buAutoNum type="arabicPeriod"/>
            </a:pPr>
            <a:endParaRPr lang="cs-CZ" dirty="0"/>
          </a:p>
          <a:p>
            <a:pPr marL="518465" indent="-311079">
              <a:buFont typeface="+mj-lt"/>
              <a:buAutoNum type="arabicPeriod"/>
            </a:pPr>
            <a:r>
              <a:rPr lang="cs-CZ" b="1" dirty="0"/>
              <a:t>– částečná automatizace („</a:t>
            </a:r>
            <a:r>
              <a:rPr lang="cs-CZ" b="1" dirty="0" err="1"/>
              <a:t>hands</a:t>
            </a:r>
            <a:r>
              <a:rPr lang="cs-CZ" b="1" dirty="0"/>
              <a:t> </a:t>
            </a:r>
            <a:r>
              <a:rPr lang="cs-CZ" b="1" dirty="0" err="1"/>
              <a:t>off</a:t>
            </a:r>
            <a:r>
              <a:rPr lang="cs-CZ" b="1" dirty="0"/>
              <a:t>“), </a:t>
            </a:r>
            <a:r>
              <a:rPr lang="cs-CZ" dirty="0"/>
              <a:t>automat řídí, zrychluje i brzdí, řidič musí sledovat provoz a kontrolovat činnost systému</a:t>
            </a:r>
          </a:p>
          <a:p>
            <a:pPr marL="518465" indent="-311079">
              <a:buFont typeface="+mj-lt"/>
              <a:buAutoNum type="arabicPeriod"/>
            </a:pPr>
            <a:endParaRPr lang="cs-CZ" dirty="0"/>
          </a:p>
          <a:p>
            <a:pPr marL="518465" indent="-311079">
              <a:buFont typeface="+mj-lt"/>
              <a:buAutoNum type="arabicPeriod"/>
            </a:pPr>
            <a:r>
              <a:rPr lang="cs-CZ" b="1" dirty="0"/>
              <a:t>– podmíněná automatizace („</a:t>
            </a:r>
            <a:r>
              <a:rPr lang="cs-CZ" b="1" dirty="0" err="1"/>
              <a:t>eyes</a:t>
            </a:r>
            <a:r>
              <a:rPr lang="cs-CZ" b="1" dirty="0"/>
              <a:t> </a:t>
            </a:r>
            <a:r>
              <a:rPr lang="cs-CZ" b="1" dirty="0" err="1"/>
              <a:t>off</a:t>
            </a:r>
            <a:r>
              <a:rPr lang="cs-CZ" b="1" dirty="0"/>
              <a:t>“), </a:t>
            </a:r>
            <a:r>
              <a:rPr lang="cs-CZ" dirty="0"/>
              <a:t>v definovaném prostředí se řidič nemusí věnovat řízení, musí však být připraven převzít řízení v časovém limitu, který stanoví výrobce</a:t>
            </a:r>
          </a:p>
          <a:p>
            <a:pPr marL="518465" indent="-311079">
              <a:buFont typeface="+mj-lt"/>
              <a:buAutoNum type="arabicPeriod"/>
            </a:pPr>
            <a:endParaRPr lang="cs-CZ" dirty="0"/>
          </a:p>
          <a:p>
            <a:pPr marL="518465" indent="-311079">
              <a:buFont typeface="+mj-lt"/>
              <a:buAutoNum type="arabicPeriod"/>
            </a:pPr>
            <a:r>
              <a:rPr lang="cs-CZ" b="1" dirty="0"/>
              <a:t>– vysoká automatizace („mind </a:t>
            </a:r>
            <a:r>
              <a:rPr lang="cs-CZ" b="1" dirty="0" err="1"/>
              <a:t>off</a:t>
            </a:r>
            <a:r>
              <a:rPr lang="cs-CZ" b="1" dirty="0"/>
              <a:t>“). </a:t>
            </a:r>
            <a:r>
              <a:rPr lang="cs-CZ" dirty="0"/>
              <a:t>S výjimkou vysoce nebezpečného prostředí (nebezpečné počasí) řídí automat a řidič nezasahuje.</a:t>
            </a:r>
          </a:p>
          <a:p>
            <a:pPr marL="518465" indent="-311079">
              <a:buFont typeface="+mj-lt"/>
              <a:buAutoNum type="arabicPeriod"/>
            </a:pPr>
            <a:endParaRPr lang="cs-CZ" dirty="0"/>
          </a:p>
          <a:p>
            <a:pPr marL="518465" indent="-311079">
              <a:buFont typeface="+mj-lt"/>
              <a:buAutoNum type="arabicPeriod"/>
            </a:pPr>
            <a:r>
              <a:rPr lang="cs-CZ" b="1" dirty="0"/>
              <a:t>– plná automatizace („řízení volitelné“). </a:t>
            </a:r>
            <a:r>
              <a:rPr lang="cs-CZ" dirty="0"/>
              <a:t>Automat řídí do libovolného legálního cíle, řidič jen zadá cíl.</a:t>
            </a:r>
          </a:p>
          <a:p>
            <a:pPr marL="69129" indent="0">
              <a:buSzPts val="2400"/>
            </a:pPr>
            <a:endParaRPr lang="cs-CZ" sz="2540" dirty="0"/>
          </a:p>
        </p:txBody>
      </p:sp>
    </p:spTree>
    <p:extLst>
      <p:ext uri="{BB962C8B-B14F-4D97-AF65-F5344CB8AC3E}">
        <p14:creationId xmlns:p14="http://schemas.microsoft.com/office/powerpoint/2010/main" val="7060048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V. Evropská regulace</a:t>
            </a:r>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1268251" y="5806262"/>
            <a:ext cx="216738" cy="290478"/>
          </a:xfrm>
        </p:spPr>
        <p:txBody>
          <a:bodyPr/>
          <a:lstStyle/>
          <a:p>
            <a:fld id="{5E608FB1-680A-4E9D-A95E-8C4CFA1B47E3}" type="slidenum">
              <a:rPr lang="cs-CZ" smtClean="0"/>
              <a:t>16</a:t>
            </a:fld>
            <a:endParaRPr lang="cs-CZ"/>
          </a:p>
        </p:txBody>
      </p:sp>
    </p:spTree>
    <p:extLst>
      <p:ext uri="{BB962C8B-B14F-4D97-AF65-F5344CB8AC3E}">
        <p14:creationId xmlns:p14="http://schemas.microsoft.com/office/powerpoint/2010/main" val="36946882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Date Placeholder 4">
            <a:extLst>
              <a:ext uri="{FF2B5EF4-FFF2-40B4-BE49-F238E27FC236}">
                <a16:creationId xmlns:a16="http://schemas.microsoft.com/office/drawing/2014/main" id="{D6D6886A-25B7-6041-8A41-93C2908401DC}"/>
              </a:ext>
            </a:extLst>
          </p:cNvPr>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FD3EB12B-58DC-B942-83AC-C6E390BDCFD4}" type="datetime1">
              <a:rPr lang="cs-CZ" altLang="cs-CZ" sz="1400"/>
              <a:pPr>
                <a:spcBef>
                  <a:spcPct val="0"/>
                </a:spcBef>
                <a:buClrTx/>
                <a:buSzTx/>
                <a:buFontTx/>
                <a:buNone/>
              </a:pPr>
              <a:t>16.11.2025</a:t>
            </a:fld>
            <a:endParaRPr lang="cs-CZ" altLang="cs-CZ" sz="1400"/>
          </a:p>
        </p:txBody>
      </p:sp>
      <p:sp>
        <p:nvSpPr>
          <p:cNvPr id="18434" name="Slide Number Placeholder 6">
            <a:extLst>
              <a:ext uri="{FF2B5EF4-FFF2-40B4-BE49-F238E27FC236}">
                <a16:creationId xmlns:a16="http://schemas.microsoft.com/office/drawing/2014/main" id="{CEBBB0CB-C9CB-174D-AD38-F7735D4A66DA}"/>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D96D612D-0E3C-494D-9066-679C54F7621E}" type="slidenum">
              <a:rPr lang="cs-CZ" altLang="cs-CZ" sz="1400"/>
              <a:pPr>
                <a:spcBef>
                  <a:spcPct val="0"/>
                </a:spcBef>
                <a:buClrTx/>
                <a:buSzTx/>
                <a:buFontTx/>
                <a:buNone/>
              </a:pPr>
              <a:t>17</a:t>
            </a:fld>
            <a:endParaRPr lang="cs-CZ" altLang="cs-CZ" sz="1400"/>
          </a:p>
        </p:txBody>
      </p:sp>
      <p:sp>
        <p:nvSpPr>
          <p:cNvPr id="3" name="Nadpis 2">
            <a:extLst>
              <a:ext uri="{FF2B5EF4-FFF2-40B4-BE49-F238E27FC236}">
                <a16:creationId xmlns:a16="http://schemas.microsoft.com/office/drawing/2014/main" id="{3F671890-E386-8D4B-8BCA-36ADC5CEF1DC}"/>
              </a:ext>
            </a:extLst>
          </p:cNvPr>
          <p:cNvSpPr>
            <a:spLocks noGrp="1"/>
          </p:cNvSpPr>
          <p:nvPr>
            <p:ph type="title"/>
          </p:nvPr>
        </p:nvSpPr>
        <p:spPr>
          <a:xfrm>
            <a:off x="1407946" y="393700"/>
            <a:ext cx="9178959" cy="1206500"/>
          </a:xfrm>
        </p:spPr>
        <p:txBody>
          <a:bodyPr/>
          <a:lstStyle/>
          <a:p>
            <a:r>
              <a:rPr lang="cs-CZ" altLang="cs-CZ" sz="2903" dirty="0">
                <a:latin typeface="Arial" panose="020B0604020202020204" pitchFamily="34" charset="0"/>
              </a:rPr>
              <a:t>Evropská regulace (</a:t>
            </a:r>
            <a:r>
              <a:rPr lang="cs-CZ" altLang="cs-CZ" sz="2903" dirty="0" err="1">
                <a:latin typeface="Arial" panose="020B0604020202020204" pitchFamily="34" charset="0"/>
              </a:rPr>
              <a:t>dMA</a:t>
            </a:r>
            <a:r>
              <a:rPr lang="cs-CZ" altLang="cs-CZ" sz="2903" dirty="0">
                <a:latin typeface="Arial" panose="020B0604020202020204" pitchFamily="34" charset="0"/>
              </a:rPr>
              <a:t>, </a:t>
            </a:r>
            <a:r>
              <a:rPr lang="cs-CZ" altLang="cs-CZ" sz="2903" dirty="0" err="1">
                <a:latin typeface="Arial" panose="020B0604020202020204" pitchFamily="34" charset="0"/>
              </a:rPr>
              <a:t>dsa</a:t>
            </a:r>
            <a:r>
              <a:rPr lang="cs-CZ" altLang="cs-CZ" sz="2903" dirty="0">
                <a:latin typeface="Arial" panose="020B0604020202020204" pitchFamily="34" charset="0"/>
              </a:rPr>
              <a:t>)</a:t>
            </a:r>
            <a:br>
              <a:rPr lang="cs-CZ" altLang="cs-CZ" sz="2903" dirty="0">
                <a:latin typeface="Arial" panose="020B0604020202020204" pitchFamily="34" charset="0"/>
              </a:rPr>
            </a:br>
            <a:endParaRPr lang="cs-CZ" dirty="0"/>
          </a:p>
        </p:txBody>
      </p:sp>
      <p:sp>
        <p:nvSpPr>
          <p:cNvPr id="5" name="Zástupný symbol pro text 4">
            <a:extLst>
              <a:ext uri="{FF2B5EF4-FFF2-40B4-BE49-F238E27FC236}">
                <a16:creationId xmlns:a16="http://schemas.microsoft.com/office/drawing/2014/main" id="{CB7B9E16-6F56-F141-B6CC-1768F182E662}"/>
              </a:ext>
            </a:extLst>
          </p:cNvPr>
          <p:cNvSpPr>
            <a:spLocks noGrp="1"/>
          </p:cNvSpPr>
          <p:nvPr>
            <p:ph type="body" sz="half" idx="2"/>
          </p:nvPr>
        </p:nvSpPr>
        <p:spPr>
          <a:xfrm>
            <a:off x="1246291" y="1206205"/>
            <a:ext cx="9537762" cy="5258095"/>
          </a:xfrm>
        </p:spPr>
        <p:txBody>
          <a:bodyPr>
            <a:normAutofit/>
          </a:bodyPr>
          <a:lstStyle/>
          <a:p>
            <a:pPr marL="518465" indent="-311079">
              <a:buFont typeface="Wingdings" pitchFamily="2" charset="2"/>
              <a:buChar char="§"/>
            </a:pPr>
            <a:r>
              <a:rPr lang="cs-CZ" sz="2000" dirty="0"/>
              <a:t>Tři významné akty EU </a:t>
            </a:r>
            <a:r>
              <a:rPr lang="cs-CZ" sz="2000" b="0" dirty="0"/>
              <a:t>– nařízení;</a:t>
            </a:r>
          </a:p>
          <a:p>
            <a:pPr marL="518465" indent="-311079">
              <a:buFont typeface="Wingdings" pitchFamily="2" charset="2"/>
              <a:buChar char="§"/>
            </a:pPr>
            <a:endParaRPr lang="cs-CZ" sz="2000" b="0" dirty="0"/>
          </a:p>
          <a:p>
            <a:pPr marL="514350" indent="-285750">
              <a:buFont typeface="Wingdings" pitchFamily="2" charset="2"/>
              <a:buChar char="§"/>
            </a:pPr>
            <a:r>
              <a:rPr lang="cs-CZ" sz="2000" b="0" dirty="0"/>
              <a:t>(1) Nařízení Evropského parlamentu a Rady (EU)  č. 2022/2065 </a:t>
            </a:r>
            <a:r>
              <a:rPr lang="cs-CZ" sz="2000" dirty="0"/>
              <a:t>o jednotném trhu digitálních služeb </a:t>
            </a:r>
            <a:r>
              <a:rPr lang="cs-CZ" sz="2000" b="0" dirty="0"/>
              <a:t>(nařízení o digitálních službách), angl. </a:t>
            </a:r>
            <a:r>
              <a:rPr lang="cs-CZ" sz="2000" dirty="0"/>
              <a:t>Digital Services Act </a:t>
            </a:r>
            <a:r>
              <a:rPr lang="cs-CZ" sz="2000" b="0" dirty="0"/>
              <a:t>(„</a:t>
            </a:r>
            <a:r>
              <a:rPr lang="cs-CZ" sz="2000" dirty="0"/>
              <a:t>DSA</a:t>
            </a:r>
            <a:r>
              <a:rPr lang="cs-CZ" sz="2000" b="0" dirty="0"/>
              <a:t>“)</a:t>
            </a:r>
          </a:p>
          <a:p>
            <a:pPr marL="514350" indent="-285750">
              <a:buFont typeface="Wingdings" pitchFamily="2" charset="2"/>
              <a:buChar char="§"/>
            </a:pPr>
            <a:r>
              <a:rPr lang="cs-CZ" sz="2000" b="0" dirty="0"/>
              <a:t>(2) Nařízení Evropského parlamentu a Rady (EU) 2022/1925 ze dne 14. září 2022 </a:t>
            </a:r>
            <a:r>
              <a:rPr lang="cs-CZ" sz="2000" dirty="0"/>
              <a:t>o spravedlivých trzích otevřených hospodářské soutěži v digitálním odvětví</a:t>
            </a:r>
            <a:r>
              <a:rPr lang="cs-CZ" sz="2000" b="0" dirty="0"/>
              <a:t> (nařízení o digitálních trzích, angl. </a:t>
            </a:r>
            <a:r>
              <a:rPr lang="cs-CZ" sz="2000" dirty="0"/>
              <a:t>Digital </a:t>
            </a:r>
            <a:r>
              <a:rPr lang="cs-CZ" sz="2000" dirty="0" err="1"/>
              <a:t>Markets</a:t>
            </a:r>
            <a:r>
              <a:rPr lang="cs-CZ" sz="2000" dirty="0"/>
              <a:t> Act, DMA</a:t>
            </a:r>
            <a:r>
              <a:rPr lang="cs-CZ" sz="2000" b="0" dirty="0"/>
              <a:t>) </a:t>
            </a:r>
          </a:p>
          <a:p>
            <a:pPr marL="514350" indent="-285750">
              <a:buFont typeface="Wingdings" pitchFamily="2" charset="2"/>
              <a:buChar char="§"/>
            </a:pPr>
            <a:r>
              <a:rPr lang="cs-CZ" sz="2000" b="0" dirty="0"/>
              <a:t>(3) Nařízení Evropského parlamentu a Rady (EU) č. 2024/1689 ze dne 13. června 2024, kterým se </a:t>
            </a:r>
            <a:r>
              <a:rPr lang="cs-CZ" sz="2000" dirty="0"/>
              <a:t>stanoví harmonizovaná pravidla pro umělou inteligenci </a:t>
            </a:r>
            <a:r>
              <a:rPr lang="cs-CZ" sz="2000" b="0" dirty="0"/>
              <a:t>(</a:t>
            </a:r>
            <a:r>
              <a:rPr lang="cs-CZ" sz="2000" dirty="0"/>
              <a:t>akt o umělé inteligenci</a:t>
            </a:r>
            <a:r>
              <a:rPr lang="cs-CZ" sz="2000" b="0" dirty="0"/>
              <a:t>)</a:t>
            </a:r>
          </a:p>
          <a:p>
            <a:pPr marL="514350" indent="-285750">
              <a:buFont typeface="Wingdings" pitchFamily="2" charset="2"/>
              <a:buChar char="§"/>
            </a:pPr>
            <a:endParaRPr lang="cs-CZ" sz="2000" b="0" dirty="0"/>
          </a:p>
          <a:p>
            <a:pPr marL="518465" indent="-311079">
              <a:buFont typeface="Wingdings" pitchFamily="2" charset="2"/>
              <a:buChar char="§"/>
            </a:pPr>
            <a:endParaRPr lang="cs-CZ" sz="2177" dirty="0"/>
          </a:p>
        </p:txBody>
      </p:sp>
    </p:spTree>
    <p:extLst>
      <p:ext uri="{BB962C8B-B14F-4D97-AF65-F5344CB8AC3E}">
        <p14:creationId xmlns:p14="http://schemas.microsoft.com/office/powerpoint/2010/main" val="384064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Date Placeholder 4">
            <a:extLst>
              <a:ext uri="{FF2B5EF4-FFF2-40B4-BE49-F238E27FC236}">
                <a16:creationId xmlns:a16="http://schemas.microsoft.com/office/drawing/2014/main" id="{D6D6886A-25B7-6041-8A41-93C2908401DC}"/>
              </a:ext>
            </a:extLst>
          </p:cNvPr>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FD3EB12B-58DC-B942-83AC-C6E390BDCFD4}" type="datetime1">
              <a:rPr lang="cs-CZ" altLang="cs-CZ" sz="1400"/>
              <a:pPr>
                <a:spcBef>
                  <a:spcPct val="0"/>
                </a:spcBef>
                <a:buClrTx/>
                <a:buSzTx/>
                <a:buFontTx/>
                <a:buNone/>
              </a:pPr>
              <a:t>16.11.2025</a:t>
            </a:fld>
            <a:endParaRPr lang="cs-CZ" altLang="cs-CZ" sz="1400"/>
          </a:p>
        </p:txBody>
      </p:sp>
      <p:sp>
        <p:nvSpPr>
          <p:cNvPr id="18434" name="Slide Number Placeholder 6">
            <a:extLst>
              <a:ext uri="{FF2B5EF4-FFF2-40B4-BE49-F238E27FC236}">
                <a16:creationId xmlns:a16="http://schemas.microsoft.com/office/drawing/2014/main" id="{CEBBB0CB-C9CB-174D-AD38-F7735D4A66DA}"/>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D96D612D-0E3C-494D-9066-679C54F7621E}" type="slidenum">
              <a:rPr lang="cs-CZ" altLang="cs-CZ" sz="1400"/>
              <a:pPr>
                <a:spcBef>
                  <a:spcPct val="0"/>
                </a:spcBef>
                <a:buClrTx/>
                <a:buSzTx/>
                <a:buFontTx/>
                <a:buNone/>
              </a:pPr>
              <a:t>18</a:t>
            </a:fld>
            <a:endParaRPr lang="cs-CZ" altLang="cs-CZ" sz="1400"/>
          </a:p>
        </p:txBody>
      </p:sp>
      <p:sp>
        <p:nvSpPr>
          <p:cNvPr id="3" name="Nadpis 2">
            <a:extLst>
              <a:ext uri="{FF2B5EF4-FFF2-40B4-BE49-F238E27FC236}">
                <a16:creationId xmlns:a16="http://schemas.microsoft.com/office/drawing/2014/main" id="{3F671890-E386-8D4B-8BCA-36ADC5CEF1DC}"/>
              </a:ext>
            </a:extLst>
          </p:cNvPr>
          <p:cNvSpPr>
            <a:spLocks noGrp="1"/>
          </p:cNvSpPr>
          <p:nvPr>
            <p:ph type="title"/>
          </p:nvPr>
        </p:nvSpPr>
        <p:spPr>
          <a:xfrm>
            <a:off x="1407946" y="393700"/>
            <a:ext cx="9178959" cy="1206500"/>
          </a:xfrm>
        </p:spPr>
        <p:txBody>
          <a:bodyPr/>
          <a:lstStyle/>
          <a:p>
            <a:r>
              <a:rPr lang="cs-CZ" altLang="cs-CZ" sz="2903" dirty="0">
                <a:latin typeface="Arial" panose="020B0604020202020204" pitchFamily="34" charset="0"/>
              </a:rPr>
              <a:t>Nařízení o digitálních trzích (DMA)</a:t>
            </a:r>
            <a:br>
              <a:rPr lang="cs-CZ" altLang="cs-CZ" sz="2903" dirty="0">
                <a:latin typeface="Arial" panose="020B0604020202020204" pitchFamily="34" charset="0"/>
              </a:rPr>
            </a:br>
            <a:endParaRPr lang="cs-CZ" dirty="0"/>
          </a:p>
        </p:txBody>
      </p:sp>
      <p:sp>
        <p:nvSpPr>
          <p:cNvPr id="5" name="Zástupný symbol pro text 4">
            <a:extLst>
              <a:ext uri="{FF2B5EF4-FFF2-40B4-BE49-F238E27FC236}">
                <a16:creationId xmlns:a16="http://schemas.microsoft.com/office/drawing/2014/main" id="{CB7B9E16-6F56-F141-B6CC-1768F182E662}"/>
              </a:ext>
            </a:extLst>
          </p:cNvPr>
          <p:cNvSpPr>
            <a:spLocks noGrp="1"/>
          </p:cNvSpPr>
          <p:nvPr>
            <p:ph type="body" sz="half" idx="2"/>
          </p:nvPr>
        </p:nvSpPr>
        <p:spPr>
          <a:xfrm>
            <a:off x="1246291" y="1206205"/>
            <a:ext cx="9537762" cy="5258095"/>
          </a:xfrm>
        </p:spPr>
        <p:txBody>
          <a:bodyPr>
            <a:normAutofit/>
          </a:bodyPr>
          <a:lstStyle/>
          <a:p>
            <a:pPr marL="518465" indent="-311079">
              <a:buFont typeface="Wingdings" pitchFamily="2" charset="2"/>
              <a:buChar char="§"/>
            </a:pPr>
            <a:r>
              <a:rPr lang="cs-CZ" sz="2000" b="0" dirty="0"/>
              <a:t>Nařízení Evropského parlamentu a Rady (EU) 2022/1925 ze dne 14. září 2022 </a:t>
            </a:r>
            <a:r>
              <a:rPr lang="cs-CZ" sz="2000" dirty="0"/>
              <a:t>o spravedlivých trzích otevřených hospodářské soutěži v digitálním odvětví</a:t>
            </a:r>
            <a:r>
              <a:rPr lang="cs-CZ" sz="2000" b="0" dirty="0"/>
              <a:t> (nařízení o digitálních trzích, angl. </a:t>
            </a:r>
            <a:r>
              <a:rPr lang="cs-CZ" sz="2000" dirty="0"/>
              <a:t>Digital </a:t>
            </a:r>
            <a:r>
              <a:rPr lang="cs-CZ" sz="2000" dirty="0" err="1"/>
              <a:t>Markets</a:t>
            </a:r>
            <a:r>
              <a:rPr lang="cs-CZ" sz="2000" dirty="0"/>
              <a:t> Act, DMA</a:t>
            </a:r>
            <a:r>
              <a:rPr lang="cs-CZ" sz="2000" b="0" dirty="0"/>
              <a:t>) </a:t>
            </a:r>
          </a:p>
          <a:p>
            <a:pPr marL="518465" indent="-311079">
              <a:buFont typeface="Wingdings" pitchFamily="2" charset="2"/>
              <a:buChar char="§"/>
            </a:pPr>
            <a:r>
              <a:rPr lang="cs-CZ" sz="2000" b="0" dirty="0"/>
              <a:t>účinné od 2. května 2023. </a:t>
            </a:r>
          </a:p>
          <a:p>
            <a:pPr marL="518465" indent="-311079">
              <a:buFont typeface="Wingdings" pitchFamily="2" charset="2"/>
              <a:buChar char="§"/>
            </a:pPr>
            <a:r>
              <a:rPr lang="cs-CZ" sz="2000" b="0" dirty="0"/>
              <a:t>právním základem nařízení DMA je článek 114 Smlouvy o fungování Evropské unie;</a:t>
            </a:r>
          </a:p>
          <a:p>
            <a:pPr marL="518465" indent="-311079">
              <a:buFont typeface="Wingdings" pitchFamily="2" charset="2"/>
              <a:buChar char="§"/>
            </a:pPr>
            <a:r>
              <a:rPr lang="cs-CZ" sz="2000" b="0" dirty="0"/>
              <a:t>DMA má 54 článků a 109 odstavců odůvodnění. </a:t>
            </a:r>
          </a:p>
          <a:p>
            <a:pPr marL="518465" indent="-311079">
              <a:buFont typeface="Wingdings" pitchFamily="2" charset="2"/>
              <a:buChar char="§"/>
            </a:pPr>
            <a:r>
              <a:rPr lang="cs-CZ" sz="2000" b="0" dirty="0"/>
              <a:t>Cílem DMA je </a:t>
            </a:r>
            <a:r>
              <a:rPr lang="cs-CZ" sz="2000" dirty="0"/>
              <a:t>narovnání podmínek digitálního trhu a omezení moci strážců přístupu </a:t>
            </a:r>
            <a:r>
              <a:rPr lang="cs-CZ" sz="2000" b="0" dirty="0"/>
              <a:t>(angl. </a:t>
            </a:r>
            <a:r>
              <a:rPr lang="cs-CZ" sz="2000" b="0" dirty="0" err="1"/>
              <a:t>gatekeepers</a:t>
            </a:r>
            <a:r>
              <a:rPr lang="cs-CZ" sz="2000" b="0" dirty="0"/>
              <a:t>), lépe „dveřníci“. </a:t>
            </a:r>
          </a:p>
          <a:p>
            <a:pPr marL="518465" indent="-311079">
              <a:buFont typeface="Wingdings" pitchFamily="2" charset="2"/>
              <a:buChar char="§"/>
            </a:pPr>
            <a:r>
              <a:rPr lang="cs-CZ" sz="2000" b="0" dirty="0"/>
              <a:t>Strážce přístupu je definován jako podnik </a:t>
            </a:r>
            <a:r>
              <a:rPr lang="cs-CZ" sz="2000" dirty="0"/>
              <a:t>poskytující hlavní služby platforem</a:t>
            </a:r>
            <a:r>
              <a:rPr lang="cs-CZ" sz="2000" b="0" dirty="0"/>
              <a:t>; je klíčovou branou pro podnikatele k oslovení koncových uživatelů. Strážce přístupu označí Evropská komise. </a:t>
            </a:r>
          </a:p>
          <a:p>
            <a:pPr marL="518465" indent="-311079">
              <a:buFont typeface="Wingdings" pitchFamily="2" charset="2"/>
              <a:buChar char="§"/>
            </a:pPr>
            <a:r>
              <a:rPr lang="cs-CZ" sz="2000" b="0" dirty="0"/>
              <a:t>Co je to pojem „hlavní služba platforem“.</a:t>
            </a:r>
            <a:endParaRPr lang="cs-CZ" sz="2177" dirty="0"/>
          </a:p>
        </p:txBody>
      </p:sp>
    </p:spTree>
    <p:extLst>
      <p:ext uri="{BB962C8B-B14F-4D97-AF65-F5344CB8AC3E}">
        <p14:creationId xmlns:p14="http://schemas.microsoft.com/office/powerpoint/2010/main" val="23752142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Date Placeholder 4">
            <a:extLst>
              <a:ext uri="{FF2B5EF4-FFF2-40B4-BE49-F238E27FC236}">
                <a16:creationId xmlns:a16="http://schemas.microsoft.com/office/drawing/2014/main" id="{D6D6886A-25B7-6041-8A41-93C2908401DC}"/>
              </a:ext>
            </a:extLst>
          </p:cNvPr>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FD3EB12B-58DC-B942-83AC-C6E390BDCFD4}" type="datetime1">
              <a:rPr lang="cs-CZ" altLang="cs-CZ" sz="1400"/>
              <a:pPr>
                <a:spcBef>
                  <a:spcPct val="0"/>
                </a:spcBef>
                <a:buClrTx/>
                <a:buSzTx/>
                <a:buFontTx/>
                <a:buNone/>
              </a:pPr>
              <a:t>16.11.2025</a:t>
            </a:fld>
            <a:endParaRPr lang="cs-CZ" altLang="cs-CZ" sz="1400"/>
          </a:p>
        </p:txBody>
      </p:sp>
      <p:sp>
        <p:nvSpPr>
          <p:cNvPr id="18434" name="Slide Number Placeholder 6">
            <a:extLst>
              <a:ext uri="{FF2B5EF4-FFF2-40B4-BE49-F238E27FC236}">
                <a16:creationId xmlns:a16="http://schemas.microsoft.com/office/drawing/2014/main" id="{CEBBB0CB-C9CB-174D-AD38-F7735D4A66DA}"/>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D96D612D-0E3C-494D-9066-679C54F7621E}" type="slidenum">
              <a:rPr lang="cs-CZ" altLang="cs-CZ" sz="1400"/>
              <a:pPr>
                <a:spcBef>
                  <a:spcPct val="0"/>
                </a:spcBef>
                <a:buClrTx/>
                <a:buSzTx/>
                <a:buFontTx/>
                <a:buNone/>
              </a:pPr>
              <a:t>19</a:t>
            </a:fld>
            <a:endParaRPr lang="cs-CZ" altLang="cs-CZ" sz="1400"/>
          </a:p>
        </p:txBody>
      </p:sp>
      <p:sp>
        <p:nvSpPr>
          <p:cNvPr id="3" name="Nadpis 2">
            <a:extLst>
              <a:ext uri="{FF2B5EF4-FFF2-40B4-BE49-F238E27FC236}">
                <a16:creationId xmlns:a16="http://schemas.microsoft.com/office/drawing/2014/main" id="{3F671890-E386-8D4B-8BCA-36ADC5CEF1DC}"/>
              </a:ext>
            </a:extLst>
          </p:cNvPr>
          <p:cNvSpPr>
            <a:spLocks noGrp="1"/>
          </p:cNvSpPr>
          <p:nvPr>
            <p:ph type="title"/>
          </p:nvPr>
        </p:nvSpPr>
        <p:spPr>
          <a:xfrm>
            <a:off x="1407946" y="393700"/>
            <a:ext cx="9178959" cy="1206500"/>
          </a:xfrm>
        </p:spPr>
        <p:txBody>
          <a:bodyPr/>
          <a:lstStyle/>
          <a:p>
            <a:r>
              <a:rPr lang="cs-CZ" altLang="cs-CZ" sz="2903" dirty="0">
                <a:latin typeface="Arial" panose="020B0604020202020204" pitchFamily="34" charset="0"/>
              </a:rPr>
              <a:t>Nařízení o digitálních </a:t>
            </a:r>
            <a:r>
              <a:rPr lang="cs-CZ" altLang="cs-CZ" sz="2903" dirty="0" err="1">
                <a:latin typeface="Arial" panose="020B0604020202020204" pitchFamily="34" charset="0"/>
              </a:rPr>
              <a:t>TRZích</a:t>
            </a:r>
            <a:r>
              <a:rPr lang="cs-CZ" altLang="cs-CZ" sz="2903" dirty="0">
                <a:latin typeface="Arial" panose="020B0604020202020204" pitchFamily="34" charset="0"/>
              </a:rPr>
              <a:t> (</a:t>
            </a:r>
            <a:r>
              <a:rPr lang="cs-CZ" altLang="cs-CZ" sz="2903" dirty="0" err="1">
                <a:latin typeface="Arial" panose="020B0604020202020204" pitchFamily="34" charset="0"/>
              </a:rPr>
              <a:t>DmA</a:t>
            </a:r>
            <a:r>
              <a:rPr lang="cs-CZ" altLang="cs-CZ" sz="2903" dirty="0">
                <a:latin typeface="Arial" panose="020B0604020202020204" pitchFamily="34" charset="0"/>
              </a:rPr>
              <a:t>)</a:t>
            </a:r>
            <a:br>
              <a:rPr lang="cs-CZ" altLang="cs-CZ" sz="2903" dirty="0">
                <a:latin typeface="Arial" panose="020B0604020202020204" pitchFamily="34" charset="0"/>
              </a:rPr>
            </a:br>
            <a:endParaRPr lang="cs-CZ" dirty="0"/>
          </a:p>
        </p:txBody>
      </p:sp>
      <p:sp>
        <p:nvSpPr>
          <p:cNvPr id="5" name="Zástupný symbol pro text 4">
            <a:extLst>
              <a:ext uri="{FF2B5EF4-FFF2-40B4-BE49-F238E27FC236}">
                <a16:creationId xmlns:a16="http://schemas.microsoft.com/office/drawing/2014/main" id="{CB7B9E16-6F56-F141-B6CC-1768F182E662}"/>
              </a:ext>
            </a:extLst>
          </p:cNvPr>
          <p:cNvSpPr>
            <a:spLocks noGrp="1"/>
          </p:cNvSpPr>
          <p:nvPr>
            <p:ph type="body" sz="half" idx="2"/>
          </p:nvPr>
        </p:nvSpPr>
        <p:spPr>
          <a:xfrm>
            <a:off x="1246291" y="1206205"/>
            <a:ext cx="10137326" cy="5258095"/>
          </a:xfrm>
        </p:spPr>
        <p:txBody>
          <a:bodyPr>
            <a:normAutofit fontScale="85000" lnSpcReduction="20000"/>
          </a:bodyPr>
          <a:lstStyle/>
          <a:p>
            <a:pPr marL="12700" indent="0">
              <a:buNone/>
            </a:pPr>
            <a:r>
              <a:rPr lang="cs-CZ" sz="2100" dirty="0"/>
              <a:t>Hlavní službou platformy </a:t>
            </a:r>
            <a:r>
              <a:rPr lang="cs-CZ" sz="2100" b="0" dirty="0"/>
              <a:t>se rozumí kterákoli z 10 služeb vymezených v článku 2 bodu 2 DMA:</a:t>
            </a:r>
          </a:p>
          <a:p>
            <a:pPr marL="365125" indent="0" algn="l">
              <a:buNone/>
            </a:pPr>
            <a:r>
              <a:rPr lang="cs-CZ" sz="1600" b="0" i="0" dirty="0">
                <a:solidFill>
                  <a:srgbClr val="000000"/>
                </a:solidFill>
                <a:effectLst/>
                <a:latin typeface="verdana" panose="020B0604030504040204" pitchFamily="34" charset="0"/>
              </a:rPr>
              <a:t>a)  online zprostředkovatelské služby;</a:t>
            </a:r>
          </a:p>
          <a:p>
            <a:pPr marL="365125" indent="0" algn="l">
              <a:buNone/>
            </a:pPr>
            <a:r>
              <a:rPr lang="cs-CZ" sz="1600" b="0" i="0" dirty="0">
                <a:solidFill>
                  <a:srgbClr val="000000"/>
                </a:solidFill>
                <a:effectLst/>
                <a:latin typeface="verdana" panose="020B0604030504040204" pitchFamily="34" charset="0"/>
              </a:rPr>
              <a:t>b)  internetové vyhledávače;</a:t>
            </a:r>
          </a:p>
          <a:p>
            <a:pPr marL="365125" indent="0" algn="l">
              <a:buNone/>
            </a:pPr>
            <a:r>
              <a:rPr lang="cs-CZ" sz="1600" b="0" i="0" dirty="0">
                <a:solidFill>
                  <a:srgbClr val="000000"/>
                </a:solidFill>
                <a:effectLst/>
                <a:latin typeface="verdana" panose="020B0604030504040204" pitchFamily="34" charset="0"/>
              </a:rPr>
              <a:t>c)  služby online sociálních sítí;</a:t>
            </a:r>
          </a:p>
          <a:p>
            <a:pPr marL="365125" indent="0" algn="l">
              <a:buNone/>
            </a:pPr>
            <a:r>
              <a:rPr lang="cs-CZ" sz="1600" b="0" i="0" dirty="0">
                <a:solidFill>
                  <a:srgbClr val="000000"/>
                </a:solidFill>
                <a:effectLst/>
                <a:latin typeface="verdana" panose="020B0604030504040204" pitchFamily="34" charset="0"/>
              </a:rPr>
              <a:t>d)  služby platforem pro sdílení videonahrávek;</a:t>
            </a:r>
          </a:p>
          <a:p>
            <a:pPr marL="365125" indent="0" algn="l">
              <a:buNone/>
            </a:pPr>
            <a:r>
              <a:rPr lang="cs-CZ" sz="1600" b="0" i="0" dirty="0">
                <a:solidFill>
                  <a:srgbClr val="000000"/>
                </a:solidFill>
                <a:effectLst/>
                <a:latin typeface="verdana" panose="020B0604030504040204" pitchFamily="34" charset="0"/>
              </a:rPr>
              <a:t>e)  interpersonální komunikační služby nezávislé na číslech;</a:t>
            </a:r>
          </a:p>
          <a:p>
            <a:pPr marL="365125" indent="0" algn="l">
              <a:buNone/>
            </a:pPr>
            <a:r>
              <a:rPr lang="cs-CZ" sz="1600" b="0" i="0" dirty="0">
                <a:solidFill>
                  <a:srgbClr val="000000"/>
                </a:solidFill>
                <a:effectLst/>
                <a:latin typeface="verdana" panose="020B0604030504040204" pitchFamily="34" charset="0"/>
              </a:rPr>
              <a:t>f)  operační systémy;</a:t>
            </a:r>
          </a:p>
          <a:p>
            <a:pPr marL="365125" indent="0" algn="l">
              <a:buNone/>
            </a:pPr>
            <a:r>
              <a:rPr lang="cs-CZ" sz="1600" b="0" i="0" dirty="0">
                <a:solidFill>
                  <a:srgbClr val="000000"/>
                </a:solidFill>
                <a:effectLst/>
                <a:latin typeface="verdana" panose="020B0604030504040204" pitchFamily="34" charset="0"/>
              </a:rPr>
              <a:t>g)  webové prohlížeče;</a:t>
            </a:r>
          </a:p>
          <a:p>
            <a:pPr marL="365125" indent="0" algn="l">
              <a:buNone/>
            </a:pPr>
            <a:r>
              <a:rPr lang="cs-CZ" sz="1600" b="0" i="0" dirty="0">
                <a:solidFill>
                  <a:srgbClr val="000000"/>
                </a:solidFill>
                <a:effectLst/>
                <a:latin typeface="verdana" panose="020B0604030504040204" pitchFamily="34" charset="0"/>
              </a:rPr>
              <a:t>h)  virtuální asistenti;</a:t>
            </a:r>
          </a:p>
          <a:p>
            <a:pPr marL="365125" indent="0" algn="l">
              <a:buNone/>
            </a:pPr>
            <a:r>
              <a:rPr lang="cs-CZ" sz="1600" b="0" i="0" dirty="0">
                <a:solidFill>
                  <a:srgbClr val="000000"/>
                </a:solidFill>
                <a:effectLst/>
                <a:latin typeface="verdana" panose="020B0604030504040204" pitchFamily="34" charset="0"/>
              </a:rPr>
              <a:t>i)  služby cloud computingu;</a:t>
            </a:r>
          </a:p>
          <a:p>
            <a:pPr marL="365125" indent="0" algn="l">
              <a:buNone/>
            </a:pPr>
            <a:r>
              <a:rPr lang="cs-CZ" sz="1600" b="0" i="0" dirty="0">
                <a:solidFill>
                  <a:srgbClr val="000000"/>
                </a:solidFill>
                <a:effectLst/>
                <a:latin typeface="verdana" panose="020B0604030504040204" pitchFamily="34" charset="0"/>
              </a:rPr>
              <a:t>j)  online reklamní služby, včetně reklamních sítí, reklamních výměn a dalších služeb zprostředkování reklamy, poskytované podnikem poskytujícím kteroukoli z hlavních služeb platforem uvedených v písmenech a) až i).</a:t>
            </a:r>
          </a:p>
          <a:p>
            <a:pPr marL="50800" indent="0" algn="l">
              <a:buNone/>
            </a:pPr>
            <a:r>
              <a:rPr lang="cs-CZ" sz="2100" i="0" dirty="0">
                <a:solidFill>
                  <a:schemeClr val="accent2">
                    <a:lumMod val="75000"/>
                  </a:schemeClr>
                </a:solidFill>
                <a:effectLst/>
                <a:latin typeface="verdana" panose="020B0604030504040204" pitchFamily="34" charset="0"/>
              </a:rPr>
              <a:t>K povinnostem strážců přístupu patří:</a:t>
            </a:r>
          </a:p>
          <a:p>
            <a:pPr marL="0" indent="0" algn="l">
              <a:buNone/>
            </a:pPr>
            <a:r>
              <a:rPr lang="cs-CZ" sz="1600" b="0" dirty="0">
                <a:solidFill>
                  <a:srgbClr val="000000"/>
                </a:solidFill>
                <a:latin typeface="verdana" panose="020B0604030504040204" pitchFamily="34" charset="0"/>
              </a:rPr>
              <a:t>         </a:t>
            </a:r>
            <a:r>
              <a:rPr lang="cs-CZ" sz="1600" b="0" i="0" dirty="0">
                <a:solidFill>
                  <a:srgbClr val="000000"/>
                </a:solidFill>
                <a:effectLst/>
                <a:latin typeface="verdana" panose="020B0604030504040204" pitchFamily="34" charset="0"/>
              </a:rPr>
              <a:t>1.    Zákaz omezovat otevřenost hospodářské soutěže a zákaz nekalých praktik.</a:t>
            </a:r>
          </a:p>
          <a:p>
            <a:pPr marL="0" indent="0" algn="l">
              <a:buNone/>
            </a:pPr>
            <a:r>
              <a:rPr lang="cs-CZ" sz="1600" b="0" i="0" dirty="0">
                <a:solidFill>
                  <a:srgbClr val="000000"/>
                </a:solidFill>
                <a:effectLst/>
                <a:latin typeface="verdana" panose="020B0604030504040204" pitchFamily="34" charset="0"/>
              </a:rPr>
              <a:t>         2.    Podat Evropské komisi zprávu, v níž podrobně a transparentně popíše opatření, která uplatnil </a:t>
            </a:r>
          </a:p>
          <a:p>
            <a:pPr marL="0" indent="0" algn="l">
              <a:buNone/>
            </a:pPr>
            <a:r>
              <a:rPr lang="cs-CZ" sz="1600" b="0" dirty="0">
                <a:solidFill>
                  <a:srgbClr val="000000"/>
                </a:solidFill>
                <a:latin typeface="verdana" panose="020B0604030504040204" pitchFamily="34" charset="0"/>
              </a:rPr>
              <a:t>	  </a:t>
            </a:r>
            <a:r>
              <a:rPr lang="cs-CZ" sz="1600" b="0" i="0" dirty="0">
                <a:solidFill>
                  <a:srgbClr val="000000"/>
                </a:solidFill>
                <a:effectLst/>
                <a:latin typeface="verdana" panose="020B0604030504040204" pitchFamily="34" charset="0"/>
              </a:rPr>
              <a:t>s cílem zajistit dodržování povinností. </a:t>
            </a:r>
          </a:p>
          <a:p>
            <a:pPr marL="0" indent="0" algn="l">
              <a:buNone/>
            </a:pPr>
            <a:r>
              <a:rPr lang="cs-CZ" sz="1600" b="0" i="0" dirty="0">
                <a:solidFill>
                  <a:srgbClr val="000000"/>
                </a:solidFill>
                <a:effectLst/>
                <a:latin typeface="verdana" panose="020B0604030504040204" pitchFamily="34" charset="0"/>
              </a:rPr>
              <a:t>         3.    Povinnost informovat Evropskou komisi o zamýšlených akvizicích a fúzích.</a:t>
            </a:r>
          </a:p>
          <a:p>
            <a:pPr marL="518465" indent="-311079">
              <a:buFont typeface="Wingdings" pitchFamily="2" charset="2"/>
              <a:buChar char="§"/>
            </a:pPr>
            <a:endParaRPr lang="cs-CZ" sz="2177" dirty="0"/>
          </a:p>
        </p:txBody>
      </p:sp>
    </p:spTree>
    <p:extLst>
      <p:ext uri="{BB962C8B-B14F-4D97-AF65-F5344CB8AC3E}">
        <p14:creationId xmlns:p14="http://schemas.microsoft.com/office/powerpoint/2010/main" val="3767235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Date Placeholder 4">
            <a:extLst>
              <a:ext uri="{FF2B5EF4-FFF2-40B4-BE49-F238E27FC236}">
                <a16:creationId xmlns:a16="http://schemas.microsoft.com/office/drawing/2014/main" id="{D6D6886A-25B7-6041-8A41-93C2908401DC}"/>
              </a:ext>
            </a:extLst>
          </p:cNvPr>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FD3EB12B-58DC-B942-83AC-C6E390BDCFD4}" type="datetime1">
              <a:rPr lang="cs-CZ" altLang="cs-CZ" sz="1400"/>
              <a:pPr>
                <a:spcBef>
                  <a:spcPct val="0"/>
                </a:spcBef>
                <a:buClrTx/>
                <a:buSzTx/>
                <a:buFontTx/>
                <a:buNone/>
              </a:pPr>
              <a:t>16.11.2025</a:t>
            </a:fld>
            <a:endParaRPr lang="cs-CZ" altLang="cs-CZ" sz="1400"/>
          </a:p>
        </p:txBody>
      </p:sp>
      <p:sp>
        <p:nvSpPr>
          <p:cNvPr id="18434" name="Slide Number Placeholder 6">
            <a:extLst>
              <a:ext uri="{FF2B5EF4-FFF2-40B4-BE49-F238E27FC236}">
                <a16:creationId xmlns:a16="http://schemas.microsoft.com/office/drawing/2014/main" id="{CEBBB0CB-C9CB-174D-AD38-F7735D4A66DA}"/>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D96D612D-0E3C-494D-9066-679C54F7621E}" type="slidenum">
              <a:rPr lang="cs-CZ" altLang="cs-CZ" sz="1400"/>
              <a:pPr>
                <a:spcBef>
                  <a:spcPct val="0"/>
                </a:spcBef>
                <a:buClrTx/>
                <a:buSzTx/>
                <a:buFontTx/>
                <a:buNone/>
              </a:pPr>
              <a:t>20</a:t>
            </a:fld>
            <a:endParaRPr lang="cs-CZ" altLang="cs-CZ" sz="1400"/>
          </a:p>
        </p:txBody>
      </p:sp>
      <p:sp>
        <p:nvSpPr>
          <p:cNvPr id="3" name="Nadpis 2">
            <a:extLst>
              <a:ext uri="{FF2B5EF4-FFF2-40B4-BE49-F238E27FC236}">
                <a16:creationId xmlns:a16="http://schemas.microsoft.com/office/drawing/2014/main" id="{3F671890-E386-8D4B-8BCA-36ADC5CEF1DC}"/>
              </a:ext>
            </a:extLst>
          </p:cNvPr>
          <p:cNvSpPr>
            <a:spLocks noGrp="1"/>
          </p:cNvSpPr>
          <p:nvPr>
            <p:ph type="title"/>
          </p:nvPr>
        </p:nvSpPr>
        <p:spPr>
          <a:xfrm>
            <a:off x="1407946" y="393700"/>
            <a:ext cx="9178959" cy="1206500"/>
          </a:xfrm>
        </p:spPr>
        <p:txBody>
          <a:bodyPr/>
          <a:lstStyle/>
          <a:p>
            <a:r>
              <a:rPr lang="cs-CZ" altLang="cs-CZ" sz="2903" dirty="0">
                <a:latin typeface="Arial" panose="020B0604020202020204" pitchFamily="34" charset="0"/>
              </a:rPr>
              <a:t>Nařízení o digitálních trzích (</a:t>
            </a:r>
            <a:r>
              <a:rPr lang="cs-CZ" altLang="cs-CZ" sz="2903" dirty="0" err="1">
                <a:latin typeface="Arial" panose="020B0604020202020204" pitchFamily="34" charset="0"/>
              </a:rPr>
              <a:t>DmA</a:t>
            </a:r>
            <a:r>
              <a:rPr lang="cs-CZ" altLang="cs-CZ" sz="2903" dirty="0">
                <a:latin typeface="Arial" panose="020B0604020202020204" pitchFamily="34" charset="0"/>
              </a:rPr>
              <a:t>)</a:t>
            </a:r>
            <a:br>
              <a:rPr lang="cs-CZ" altLang="cs-CZ" sz="2903" dirty="0">
                <a:latin typeface="Arial" panose="020B0604020202020204" pitchFamily="34" charset="0"/>
              </a:rPr>
            </a:br>
            <a:endParaRPr lang="cs-CZ" dirty="0"/>
          </a:p>
        </p:txBody>
      </p:sp>
      <p:sp>
        <p:nvSpPr>
          <p:cNvPr id="5" name="Zástupný symbol pro text 4">
            <a:extLst>
              <a:ext uri="{FF2B5EF4-FFF2-40B4-BE49-F238E27FC236}">
                <a16:creationId xmlns:a16="http://schemas.microsoft.com/office/drawing/2014/main" id="{CB7B9E16-6F56-F141-B6CC-1768F182E662}"/>
              </a:ext>
            </a:extLst>
          </p:cNvPr>
          <p:cNvSpPr>
            <a:spLocks noGrp="1"/>
          </p:cNvSpPr>
          <p:nvPr>
            <p:ph type="body" sz="half" idx="2"/>
          </p:nvPr>
        </p:nvSpPr>
        <p:spPr>
          <a:xfrm>
            <a:off x="1246291" y="1206205"/>
            <a:ext cx="10137326" cy="5258095"/>
          </a:xfrm>
        </p:spPr>
        <p:txBody>
          <a:bodyPr>
            <a:normAutofit fontScale="85000" lnSpcReduction="20000"/>
          </a:bodyPr>
          <a:lstStyle/>
          <a:p>
            <a:pPr marL="12700" indent="0">
              <a:buNone/>
            </a:pPr>
            <a:r>
              <a:rPr lang="cs-CZ" sz="2100" dirty="0"/>
              <a:t>Hlavní službou platformy </a:t>
            </a:r>
            <a:r>
              <a:rPr lang="cs-CZ" sz="2100" b="0" dirty="0"/>
              <a:t>se rozumí kterákoli z 10 služeb vymezených v článku 2 bodu 2 DMA:</a:t>
            </a:r>
          </a:p>
          <a:p>
            <a:pPr marL="365125" indent="0" algn="l">
              <a:buNone/>
            </a:pPr>
            <a:r>
              <a:rPr lang="cs-CZ" sz="1600" b="0" i="0" dirty="0">
                <a:solidFill>
                  <a:srgbClr val="000000"/>
                </a:solidFill>
                <a:effectLst/>
                <a:latin typeface="verdana" panose="020B0604030504040204" pitchFamily="34" charset="0"/>
              </a:rPr>
              <a:t>a)  online zprostředkovatelské služby;</a:t>
            </a:r>
          </a:p>
          <a:p>
            <a:pPr marL="365125" indent="0" algn="l">
              <a:buNone/>
            </a:pPr>
            <a:r>
              <a:rPr lang="cs-CZ" sz="1600" b="0" i="0" dirty="0">
                <a:solidFill>
                  <a:srgbClr val="000000"/>
                </a:solidFill>
                <a:effectLst/>
                <a:latin typeface="verdana" panose="020B0604030504040204" pitchFamily="34" charset="0"/>
              </a:rPr>
              <a:t>b)  internetové vyhledávače;</a:t>
            </a:r>
          </a:p>
          <a:p>
            <a:pPr marL="365125" indent="0" algn="l">
              <a:buNone/>
            </a:pPr>
            <a:r>
              <a:rPr lang="cs-CZ" sz="1600" b="0" i="0" dirty="0">
                <a:solidFill>
                  <a:srgbClr val="000000"/>
                </a:solidFill>
                <a:effectLst/>
                <a:latin typeface="verdana" panose="020B0604030504040204" pitchFamily="34" charset="0"/>
              </a:rPr>
              <a:t>c)  služby online sociálních sítí;</a:t>
            </a:r>
          </a:p>
          <a:p>
            <a:pPr marL="365125" indent="0" algn="l">
              <a:buNone/>
            </a:pPr>
            <a:r>
              <a:rPr lang="cs-CZ" sz="1600" b="0" i="0" dirty="0">
                <a:solidFill>
                  <a:srgbClr val="000000"/>
                </a:solidFill>
                <a:effectLst/>
                <a:latin typeface="verdana" panose="020B0604030504040204" pitchFamily="34" charset="0"/>
              </a:rPr>
              <a:t>d)  služby platforem pro sdílení videonahrávek;</a:t>
            </a:r>
          </a:p>
          <a:p>
            <a:pPr marL="365125" indent="0" algn="l">
              <a:buNone/>
            </a:pPr>
            <a:r>
              <a:rPr lang="cs-CZ" sz="1600" b="0" i="0" dirty="0">
                <a:solidFill>
                  <a:srgbClr val="000000"/>
                </a:solidFill>
                <a:effectLst/>
                <a:latin typeface="verdana" panose="020B0604030504040204" pitchFamily="34" charset="0"/>
              </a:rPr>
              <a:t>e)  interpersonální komunikační služby nezávislé na číslech;</a:t>
            </a:r>
          </a:p>
          <a:p>
            <a:pPr marL="365125" indent="0" algn="l">
              <a:buNone/>
            </a:pPr>
            <a:r>
              <a:rPr lang="cs-CZ" sz="1600" b="0" i="0" dirty="0">
                <a:solidFill>
                  <a:srgbClr val="000000"/>
                </a:solidFill>
                <a:effectLst/>
                <a:latin typeface="verdana" panose="020B0604030504040204" pitchFamily="34" charset="0"/>
              </a:rPr>
              <a:t>f)  operační systémy;</a:t>
            </a:r>
          </a:p>
          <a:p>
            <a:pPr marL="365125" indent="0" algn="l">
              <a:buNone/>
            </a:pPr>
            <a:r>
              <a:rPr lang="cs-CZ" sz="1600" b="0" i="0" dirty="0">
                <a:solidFill>
                  <a:srgbClr val="000000"/>
                </a:solidFill>
                <a:effectLst/>
                <a:latin typeface="verdana" panose="020B0604030504040204" pitchFamily="34" charset="0"/>
              </a:rPr>
              <a:t>g)  webové prohlížeče;</a:t>
            </a:r>
          </a:p>
          <a:p>
            <a:pPr marL="365125" indent="0" algn="l">
              <a:buNone/>
            </a:pPr>
            <a:r>
              <a:rPr lang="cs-CZ" sz="1600" b="0" i="0" dirty="0">
                <a:solidFill>
                  <a:srgbClr val="000000"/>
                </a:solidFill>
                <a:effectLst/>
                <a:latin typeface="verdana" panose="020B0604030504040204" pitchFamily="34" charset="0"/>
              </a:rPr>
              <a:t>h)  virtuální asistenti;</a:t>
            </a:r>
          </a:p>
          <a:p>
            <a:pPr marL="365125" indent="0" algn="l">
              <a:buNone/>
            </a:pPr>
            <a:r>
              <a:rPr lang="cs-CZ" sz="1600" b="0" i="0" dirty="0">
                <a:solidFill>
                  <a:srgbClr val="000000"/>
                </a:solidFill>
                <a:effectLst/>
                <a:latin typeface="verdana" panose="020B0604030504040204" pitchFamily="34" charset="0"/>
              </a:rPr>
              <a:t>i)  služby cloud computingu;</a:t>
            </a:r>
          </a:p>
          <a:p>
            <a:pPr marL="365125" indent="0" algn="l">
              <a:buNone/>
            </a:pPr>
            <a:r>
              <a:rPr lang="cs-CZ" sz="1600" b="0" i="0" dirty="0">
                <a:solidFill>
                  <a:srgbClr val="000000"/>
                </a:solidFill>
                <a:effectLst/>
                <a:latin typeface="verdana" panose="020B0604030504040204" pitchFamily="34" charset="0"/>
              </a:rPr>
              <a:t>j)  online reklamní služby, včetně reklamních sítí, reklamních výměn a dalších služeb zprostředkování reklamy, poskytované podnikem poskytujícím kteroukoli z hlavních služeb platforem uvedených v písmenech a) až i).</a:t>
            </a:r>
          </a:p>
          <a:p>
            <a:pPr marL="50800" indent="0" algn="l">
              <a:buNone/>
            </a:pPr>
            <a:r>
              <a:rPr lang="cs-CZ" sz="2100" i="0" dirty="0">
                <a:solidFill>
                  <a:schemeClr val="accent2">
                    <a:lumMod val="75000"/>
                  </a:schemeClr>
                </a:solidFill>
                <a:effectLst/>
                <a:latin typeface="verdana" panose="020B0604030504040204" pitchFamily="34" charset="0"/>
              </a:rPr>
              <a:t>K povinnostem strážců přístupu patří:</a:t>
            </a:r>
          </a:p>
          <a:p>
            <a:pPr marL="0" indent="0" algn="l">
              <a:buNone/>
            </a:pPr>
            <a:r>
              <a:rPr lang="cs-CZ" sz="1600" b="0" dirty="0">
                <a:solidFill>
                  <a:srgbClr val="000000"/>
                </a:solidFill>
                <a:latin typeface="verdana" panose="020B0604030504040204" pitchFamily="34" charset="0"/>
              </a:rPr>
              <a:t>         </a:t>
            </a:r>
            <a:r>
              <a:rPr lang="cs-CZ" sz="1600" b="0" i="0" dirty="0">
                <a:solidFill>
                  <a:srgbClr val="000000"/>
                </a:solidFill>
                <a:effectLst/>
                <a:latin typeface="verdana" panose="020B0604030504040204" pitchFamily="34" charset="0"/>
              </a:rPr>
              <a:t>1.    Zákaz omezovat otevřenost hospodářské soutěže a zákaz nekalých praktik.</a:t>
            </a:r>
          </a:p>
          <a:p>
            <a:pPr marL="0" indent="0" algn="l">
              <a:buNone/>
            </a:pPr>
            <a:r>
              <a:rPr lang="cs-CZ" sz="1600" b="0" i="0" dirty="0">
                <a:solidFill>
                  <a:srgbClr val="000000"/>
                </a:solidFill>
                <a:effectLst/>
                <a:latin typeface="verdana" panose="020B0604030504040204" pitchFamily="34" charset="0"/>
              </a:rPr>
              <a:t>         2.    Podat Evropské komisi zprávu, v níž podrobně a transparentně popíše opatření, která uplatnil </a:t>
            </a:r>
          </a:p>
          <a:p>
            <a:pPr marL="0" indent="0" algn="l">
              <a:buNone/>
            </a:pPr>
            <a:r>
              <a:rPr lang="cs-CZ" sz="1600" b="0" dirty="0">
                <a:solidFill>
                  <a:srgbClr val="000000"/>
                </a:solidFill>
                <a:latin typeface="verdana" panose="020B0604030504040204" pitchFamily="34" charset="0"/>
              </a:rPr>
              <a:t>	  </a:t>
            </a:r>
            <a:r>
              <a:rPr lang="cs-CZ" sz="1600" b="0" i="0" dirty="0">
                <a:solidFill>
                  <a:srgbClr val="000000"/>
                </a:solidFill>
                <a:effectLst/>
                <a:latin typeface="verdana" panose="020B0604030504040204" pitchFamily="34" charset="0"/>
              </a:rPr>
              <a:t>s cílem zajistit dodržování povinností. </a:t>
            </a:r>
          </a:p>
          <a:p>
            <a:pPr marL="0" indent="0" algn="l">
              <a:buNone/>
            </a:pPr>
            <a:r>
              <a:rPr lang="cs-CZ" sz="1600" b="0" i="0" dirty="0">
                <a:solidFill>
                  <a:srgbClr val="000000"/>
                </a:solidFill>
                <a:effectLst/>
                <a:latin typeface="verdana" panose="020B0604030504040204" pitchFamily="34" charset="0"/>
              </a:rPr>
              <a:t>         3.    Povinnost informovat Evropskou komisi o zamýšlených akvizicích a fúzích.</a:t>
            </a:r>
          </a:p>
          <a:p>
            <a:pPr marL="518465" indent="-311079">
              <a:buFont typeface="Wingdings" pitchFamily="2" charset="2"/>
              <a:buChar char="§"/>
            </a:pPr>
            <a:endParaRPr lang="cs-CZ" sz="2177" dirty="0"/>
          </a:p>
        </p:txBody>
      </p:sp>
    </p:spTree>
    <p:extLst>
      <p:ext uri="{BB962C8B-B14F-4D97-AF65-F5344CB8AC3E}">
        <p14:creationId xmlns:p14="http://schemas.microsoft.com/office/powerpoint/2010/main" val="20109229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Date Placeholder 4">
            <a:extLst>
              <a:ext uri="{FF2B5EF4-FFF2-40B4-BE49-F238E27FC236}">
                <a16:creationId xmlns:a16="http://schemas.microsoft.com/office/drawing/2014/main" id="{D6D6886A-25B7-6041-8A41-93C2908401DC}"/>
              </a:ext>
            </a:extLst>
          </p:cNvPr>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FD3EB12B-58DC-B942-83AC-C6E390BDCFD4}" type="datetime1">
              <a:rPr lang="cs-CZ" altLang="cs-CZ" sz="1400"/>
              <a:pPr>
                <a:spcBef>
                  <a:spcPct val="0"/>
                </a:spcBef>
                <a:buClrTx/>
                <a:buSzTx/>
                <a:buFontTx/>
                <a:buNone/>
              </a:pPr>
              <a:t>16.11.2025</a:t>
            </a:fld>
            <a:endParaRPr lang="cs-CZ" altLang="cs-CZ" sz="1400"/>
          </a:p>
        </p:txBody>
      </p:sp>
      <p:sp>
        <p:nvSpPr>
          <p:cNvPr id="18434" name="Slide Number Placeholder 6">
            <a:extLst>
              <a:ext uri="{FF2B5EF4-FFF2-40B4-BE49-F238E27FC236}">
                <a16:creationId xmlns:a16="http://schemas.microsoft.com/office/drawing/2014/main" id="{CEBBB0CB-C9CB-174D-AD38-F7735D4A66DA}"/>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D96D612D-0E3C-494D-9066-679C54F7621E}" type="slidenum">
              <a:rPr lang="cs-CZ" altLang="cs-CZ" sz="1400"/>
              <a:pPr>
                <a:spcBef>
                  <a:spcPct val="0"/>
                </a:spcBef>
                <a:buClrTx/>
                <a:buSzTx/>
                <a:buFontTx/>
                <a:buNone/>
              </a:pPr>
              <a:t>21</a:t>
            </a:fld>
            <a:endParaRPr lang="cs-CZ" altLang="cs-CZ" sz="1400"/>
          </a:p>
        </p:txBody>
      </p:sp>
      <p:sp>
        <p:nvSpPr>
          <p:cNvPr id="3" name="Nadpis 2">
            <a:extLst>
              <a:ext uri="{FF2B5EF4-FFF2-40B4-BE49-F238E27FC236}">
                <a16:creationId xmlns:a16="http://schemas.microsoft.com/office/drawing/2014/main" id="{3F671890-E386-8D4B-8BCA-36ADC5CEF1DC}"/>
              </a:ext>
            </a:extLst>
          </p:cNvPr>
          <p:cNvSpPr>
            <a:spLocks noGrp="1"/>
          </p:cNvSpPr>
          <p:nvPr>
            <p:ph type="title"/>
          </p:nvPr>
        </p:nvSpPr>
        <p:spPr>
          <a:xfrm>
            <a:off x="1407946" y="393700"/>
            <a:ext cx="9178959" cy="1206500"/>
          </a:xfrm>
        </p:spPr>
        <p:txBody>
          <a:bodyPr/>
          <a:lstStyle/>
          <a:p>
            <a:r>
              <a:rPr lang="cs-CZ" altLang="cs-CZ" sz="2903" dirty="0">
                <a:latin typeface="Arial" panose="020B0604020202020204" pitchFamily="34" charset="0"/>
              </a:rPr>
              <a:t>Nařízení o digitálních službách (DSA)</a:t>
            </a:r>
            <a:br>
              <a:rPr lang="cs-CZ" altLang="cs-CZ" sz="2903" dirty="0">
                <a:latin typeface="Arial" panose="020B0604020202020204" pitchFamily="34" charset="0"/>
              </a:rPr>
            </a:br>
            <a:endParaRPr lang="cs-CZ" dirty="0"/>
          </a:p>
        </p:txBody>
      </p:sp>
      <p:sp>
        <p:nvSpPr>
          <p:cNvPr id="5" name="Zástupný symbol pro text 4">
            <a:extLst>
              <a:ext uri="{FF2B5EF4-FFF2-40B4-BE49-F238E27FC236}">
                <a16:creationId xmlns:a16="http://schemas.microsoft.com/office/drawing/2014/main" id="{CB7B9E16-6F56-F141-B6CC-1768F182E662}"/>
              </a:ext>
            </a:extLst>
          </p:cNvPr>
          <p:cNvSpPr>
            <a:spLocks noGrp="1"/>
          </p:cNvSpPr>
          <p:nvPr>
            <p:ph type="body" sz="half" idx="2"/>
          </p:nvPr>
        </p:nvSpPr>
        <p:spPr>
          <a:xfrm>
            <a:off x="1246291" y="1206205"/>
            <a:ext cx="10137326" cy="5258095"/>
          </a:xfrm>
        </p:spPr>
        <p:txBody>
          <a:bodyPr>
            <a:normAutofit/>
          </a:bodyPr>
          <a:lstStyle/>
          <a:p>
            <a:pPr marL="12700" indent="0">
              <a:buNone/>
            </a:pPr>
            <a:r>
              <a:rPr lang="cs-CZ" sz="2100" b="0" dirty="0"/>
              <a:t>Plnění povinností vyplývajících z DMA </a:t>
            </a:r>
            <a:r>
              <a:rPr lang="cs-CZ" sz="2100" dirty="0"/>
              <a:t>dozoruje Evropská komise ve spolupráci s ÚOHS. Rozhodnutí Evropské komise podléhá podle článku 45 DMA přezkumu Soudním dvorem EU</a:t>
            </a:r>
            <a:r>
              <a:rPr lang="cs-CZ" sz="2100" b="0" dirty="0"/>
              <a:t>, který má neomezenou přezkumnou pravomoc a může uloženou pokutu nebo penále zrušit, snížit nebo zvýšit.</a:t>
            </a:r>
          </a:p>
          <a:p>
            <a:pPr marL="12700" indent="0">
              <a:buNone/>
            </a:pPr>
            <a:r>
              <a:rPr lang="cs-CZ" sz="2100" b="0" dirty="0"/>
              <a:t>Oproti původnímu návrhu Evropské komise byl během projednávání návrhu prosazen článek 40 DMA, který </a:t>
            </a:r>
            <a:r>
              <a:rPr lang="cs-CZ" sz="2100" dirty="0"/>
              <a:t>zavádí skupinu na vysoké úrovni </a:t>
            </a:r>
            <a:r>
              <a:rPr lang="cs-CZ" sz="2100" b="0" dirty="0"/>
              <a:t>pro nařízení o digitálních trzích (angl. </a:t>
            </a:r>
            <a:r>
              <a:rPr lang="cs-CZ" sz="2100" b="0" dirty="0" err="1"/>
              <a:t>high-level</a:t>
            </a:r>
            <a:r>
              <a:rPr lang="cs-CZ" sz="2100" b="0" dirty="0"/>
              <a:t> </a:t>
            </a:r>
            <a:r>
              <a:rPr lang="cs-CZ" sz="2100" b="0" dirty="0" err="1"/>
              <a:t>group</a:t>
            </a:r>
            <a:r>
              <a:rPr lang="cs-CZ" sz="2100" b="0" dirty="0"/>
              <a:t>). Má toto složení:</a:t>
            </a:r>
          </a:p>
          <a:p>
            <a:pPr marL="12700" indent="0">
              <a:buNone/>
            </a:pPr>
            <a:r>
              <a:rPr lang="cs-CZ" sz="2100" b="0" dirty="0"/>
              <a:t>a)  Sdružení evropských regulačních orgánů v oblasti elektronických komunikací,</a:t>
            </a:r>
          </a:p>
          <a:p>
            <a:pPr marL="12700" indent="0">
              <a:buNone/>
            </a:pPr>
            <a:r>
              <a:rPr lang="cs-CZ" sz="2100" b="0" dirty="0"/>
              <a:t>b)  evropský inspektor ochrany údajů (EDPS) a Evropský sbor pro ochranu osobních údajů (EDPB),</a:t>
            </a:r>
          </a:p>
          <a:p>
            <a:pPr marL="12700" indent="0">
              <a:buNone/>
            </a:pPr>
            <a:r>
              <a:rPr lang="cs-CZ" sz="2100" b="0" dirty="0"/>
              <a:t>c)  Evropská síť pro hospodářskou soutěž,</a:t>
            </a:r>
          </a:p>
          <a:p>
            <a:pPr marL="12700" indent="0">
              <a:buNone/>
            </a:pPr>
            <a:r>
              <a:rPr lang="cs-CZ" sz="2100" b="0" dirty="0"/>
              <a:t>d)  síť pro spolupráci v oblasti ochrany spotřebitele a</a:t>
            </a:r>
          </a:p>
          <a:p>
            <a:pPr marL="12700" indent="0">
              <a:buNone/>
            </a:pPr>
            <a:r>
              <a:rPr lang="cs-CZ" sz="2100" b="0" dirty="0"/>
              <a:t>e)  skupina evropských regulačních orgánů pro audiovizuální mediální služby.</a:t>
            </a:r>
          </a:p>
          <a:p>
            <a:pPr marL="12700" indent="0">
              <a:buNone/>
            </a:pPr>
            <a:endParaRPr lang="cs-CZ" sz="2177" b="0" dirty="0"/>
          </a:p>
        </p:txBody>
      </p:sp>
    </p:spTree>
    <p:extLst>
      <p:ext uri="{BB962C8B-B14F-4D97-AF65-F5344CB8AC3E}">
        <p14:creationId xmlns:p14="http://schemas.microsoft.com/office/powerpoint/2010/main" val="20008608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Date Placeholder 4">
            <a:extLst>
              <a:ext uri="{FF2B5EF4-FFF2-40B4-BE49-F238E27FC236}">
                <a16:creationId xmlns:a16="http://schemas.microsoft.com/office/drawing/2014/main" id="{D6D6886A-25B7-6041-8A41-93C2908401DC}"/>
              </a:ext>
            </a:extLst>
          </p:cNvPr>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FD3EB12B-58DC-B942-83AC-C6E390BDCFD4}" type="datetime1">
              <a:rPr lang="cs-CZ" altLang="cs-CZ" sz="1400"/>
              <a:pPr>
                <a:spcBef>
                  <a:spcPct val="0"/>
                </a:spcBef>
                <a:buClrTx/>
                <a:buSzTx/>
                <a:buFontTx/>
                <a:buNone/>
              </a:pPr>
              <a:t>16.11.2025</a:t>
            </a:fld>
            <a:endParaRPr lang="cs-CZ" altLang="cs-CZ" sz="1400"/>
          </a:p>
        </p:txBody>
      </p:sp>
      <p:sp>
        <p:nvSpPr>
          <p:cNvPr id="18434" name="Slide Number Placeholder 6">
            <a:extLst>
              <a:ext uri="{FF2B5EF4-FFF2-40B4-BE49-F238E27FC236}">
                <a16:creationId xmlns:a16="http://schemas.microsoft.com/office/drawing/2014/main" id="{CEBBB0CB-C9CB-174D-AD38-F7735D4A66DA}"/>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D96D612D-0E3C-494D-9066-679C54F7621E}" type="slidenum">
              <a:rPr lang="cs-CZ" altLang="cs-CZ" sz="1400"/>
              <a:pPr>
                <a:spcBef>
                  <a:spcPct val="0"/>
                </a:spcBef>
                <a:buClrTx/>
                <a:buSzTx/>
                <a:buFontTx/>
                <a:buNone/>
              </a:pPr>
              <a:t>22</a:t>
            </a:fld>
            <a:endParaRPr lang="cs-CZ" altLang="cs-CZ" sz="1400"/>
          </a:p>
        </p:txBody>
      </p:sp>
      <p:sp>
        <p:nvSpPr>
          <p:cNvPr id="3" name="Nadpis 2">
            <a:extLst>
              <a:ext uri="{FF2B5EF4-FFF2-40B4-BE49-F238E27FC236}">
                <a16:creationId xmlns:a16="http://schemas.microsoft.com/office/drawing/2014/main" id="{3F671890-E386-8D4B-8BCA-36ADC5CEF1DC}"/>
              </a:ext>
            </a:extLst>
          </p:cNvPr>
          <p:cNvSpPr>
            <a:spLocks noGrp="1"/>
          </p:cNvSpPr>
          <p:nvPr>
            <p:ph type="title"/>
          </p:nvPr>
        </p:nvSpPr>
        <p:spPr>
          <a:xfrm>
            <a:off x="1407946" y="393700"/>
            <a:ext cx="9178959" cy="1206500"/>
          </a:xfrm>
        </p:spPr>
        <p:txBody>
          <a:bodyPr/>
          <a:lstStyle/>
          <a:p>
            <a:r>
              <a:rPr lang="cs-CZ" altLang="cs-CZ" sz="2903" dirty="0">
                <a:latin typeface="Arial" panose="020B0604020202020204" pitchFamily="34" charset="0"/>
              </a:rPr>
              <a:t>Nařízení o digitálních službách (DSA)</a:t>
            </a:r>
            <a:br>
              <a:rPr lang="cs-CZ" altLang="cs-CZ" sz="2903" dirty="0">
                <a:latin typeface="Arial" panose="020B0604020202020204" pitchFamily="34" charset="0"/>
              </a:rPr>
            </a:br>
            <a:endParaRPr lang="cs-CZ" dirty="0"/>
          </a:p>
        </p:txBody>
      </p:sp>
      <p:sp>
        <p:nvSpPr>
          <p:cNvPr id="5" name="Zástupný symbol pro text 4">
            <a:extLst>
              <a:ext uri="{FF2B5EF4-FFF2-40B4-BE49-F238E27FC236}">
                <a16:creationId xmlns:a16="http://schemas.microsoft.com/office/drawing/2014/main" id="{CB7B9E16-6F56-F141-B6CC-1768F182E662}"/>
              </a:ext>
            </a:extLst>
          </p:cNvPr>
          <p:cNvSpPr>
            <a:spLocks noGrp="1"/>
          </p:cNvSpPr>
          <p:nvPr>
            <p:ph type="body" sz="half" idx="2"/>
          </p:nvPr>
        </p:nvSpPr>
        <p:spPr>
          <a:xfrm>
            <a:off x="1246291" y="1206205"/>
            <a:ext cx="10137326" cy="5258095"/>
          </a:xfrm>
        </p:spPr>
        <p:txBody>
          <a:bodyPr>
            <a:normAutofit/>
          </a:bodyPr>
          <a:lstStyle/>
          <a:p>
            <a:pPr marL="12700" indent="0">
              <a:buNone/>
            </a:pPr>
            <a:r>
              <a:rPr lang="cs-CZ" sz="2100" b="0" dirty="0"/>
              <a:t>Nařízení 2022/2065 o jednotném trhu digitálních služeb a o změně směrnice 2000/31/ES (</a:t>
            </a:r>
            <a:r>
              <a:rPr lang="cs-CZ" sz="2100" dirty="0"/>
              <a:t>nařízení o digitálních službách</a:t>
            </a:r>
            <a:r>
              <a:rPr lang="cs-CZ" sz="2100" b="0" dirty="0"/>
              <a:t>), angl. </a:t>
            </a:r>
            <a:r>
              <a:rPr lang="cs-CZ" sz="2100" dirty="0"/>
              <a:t>Digital Services Act („DSA“) </a:t>
            </a:r>
          </a:p>
          <a:p>
            <a:pPr marL="355600" indent="-342900">
              <a:buFont typeface="Wingdings" pitchFamily="2" charset="2"/>
              <a:buChar char="§"/>
            </a:pPr>
            <a:r>
              <a:rPr lang="cs-CZ" sz="2100" b="0" dirty="0"/>
              <a:t>účinnosti nabylo v únoru 2024;  </a:t>
            </a:r>
          </a:p>
          <a:p>
            <a:pPr marL="355600" indent="-342900">
              <a:buFont typeface="Wingdings" pitchFamily="2" charset="2"/>
              <a:buChar char="§"/>
            </a:pPr>
            <a:r>
              <a:rPr lang="cs-CZ" sz="2100" b="0" dirty="0"/>
              <a:t>Nařízení o digitálních službách </a:t>
            </a:r>
            <a:r>
              <a:rPr lang="cs-CZ" sz="2100" dirty="0"/>
              <a:t>komplexně upravuje sektor digitálních služeb v rámci EU a jeho cílem je zajistit správné fungování jednotného trhu, udržovat bezpečné online prostředí a chránit základní práva uživatelů</a:t>
            </a:r>
            <a:r>
              <a:rPr lang="cs-CZ" sz="2100" b="0" dirty="0"/>
              <a:t>. </a:t>
            </a:r>
          </a:p>
          <a:p>
            <a:pPr marL="355600" indent="-342900">
              <a:buFont typeface="Wingdings" pitchFamily="2" charset="2"/>
              <a:buChar char="§"/>
            </a:pPr>
            <a:r>
              <a:rPr lang="cs-CZ" sz="2100" b="0" dirty="0"/>
              <a:t>DSA stanovuje pravidla a povinnosti pro digitální služby, které fungují jako zprostředkovatelé, tedy </a:t>
            </a:r>
            <a:r>
              <a:rPr lang="cs-CZ" sz="2100" dirty="0"/>
              <a:t>propojují uživatele se zbožím, službami a obsahem</a:t>
            </a:r>
            <a:r>
              <a:rPr lang="cs-CZ" sz="2100" b="0" dirty="0"/>
              <a:t>. </a:t>
            </a:r>
          </a:p>
          <a:p>
            <a:pPr marL="355600" indent="-342900">
              <a:buFont typeface="Wingdings" pitchFamily="2" charset="2"/>
              <a:buChar char="§"/>
            </a:pPr>
            <a:r>
              <a:rPr lang="cs-CZ" sz="2100" b="0" dirty="0"/>
              <a:t>Jedná se o celé spektrum digitálních služeb, od služeb poskytujících síťovou infrastrukturu, přes webhosting až po online platformy, jako jsou sociální sítě nebo internetová tržiště. Konkrétní pravidla pro jednotlivé subjekty jsou koncipována asymetricky. Služby s větším společenským a ekonomickým dopadem tedy musejí splňovat přísnější podmínky.</a:t>
            </a:r>
          </a:p>
          <a:p>
            <a:pPr marL="12700" indent="0">
              <a:buNone/>
            </a:pPr>
            <a:endParaRPr lang="cs-CZ" sz="2177" b="0" dirty="0"/>
          </a:p>
        </p:txBody>
      </p:sp>
    </p:spTree>
    <p:extLst>
      <p:ext uri="{BB962C8B-B14F-4D97-AF65-F5344CB8AC3E}">
        <p14:creationId xmlns:p14="http://schemas.microsoft.com/office/powerpoint/2010/main" val="42145116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Date Placeholder 4">
            <a:extLst>
              <a:ext uri="{FF2B5EF4-FFF2-40B4-BE49-F238E27FC236}">
                <a16:creationId xmlns:a16="http://schemas.microsoft.com/office/drawing/2014/main" id="{D6D6886A-25B7-6041-8A41-93C2908401DC}"/>
              </a:ext>
            </a:extLst>
          </p:cNvPr>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FD3EB12B-58DC-B942-83AC-C6E390BDCFD4}" type="datetime1">
              <a:rPr lang="cs-CZ" altLang="cs-CZ" sz="1400"/>
              <a:pPr>
                <a:spcBef>
                  <a:spcPct val="0"/>
                </a:spcBef>
                <a:buClrTx/>
                <a:buSzTx/>
                <a:buFontTx/>
                <a:buNone/>
              </a:pPr>
              <a:t>16.11.2025</a:t>
            </a:fld>
            <a:endParaRPr lang="cs-CZ" altLang="cs-CZ" sz="1400"/>
          </a:p>
        </p:txBody>
      </p:sp>
      <p:sp>
        <p:nvSpPr>
          <p:cNvPr id="18434" name="Slide Number Placeholder 6">
            <a:extLst>
              <a:ext uri="{FF2B5EF4-FFF2-40B4-BE49-F238E27FC236}">
                <a16:creationId xmlns:a16="http://schemas.microsoft.com/office/drawing/2014/main" id="{CEBBB0CB-C9CB-174D-AD38-F7735D4A66DA}"/>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D96D612D-0E3C-494D-9066-679C54F7621E}" type="slidenum">
              <a:rPr lang="cs-CZ" altLang="cs-CZ" sz="1400"/>
              <a:pPr>
                <a:spcBef>
                  <a:spcPct val="0"/>
                </a:spcBef>
                <a:buClrTx/>
                <a:buSzTx/>
                <a:buFontTx/>
                <a:buNone/>
              </a:pPr>
              <a:t>23</a:t>
            </a:fld>
            <a:endParaRPr lang="cs-CZ" altLang="cs-CZ" sz="1400"/>
          </a:p>
        </p:txBody>
      </p:sp>
      <p:sp>
        <p:nvSpPr>
          <p:cNvPr id="3" name="Nadpis 2">
            <a:extLst>
              <a:ext uri="{FF2B5EF4-FFF2-40B4-BE49-F238E27FC236}">
                <a16:creationId xmlns:a16="http://schemas.microsoft.com/office/drawing/2014/main" id="{3F671890-E386-8D4B-8BCA-36ADC5CEF1DC}"/>
              </a:ext>
            </a:extLst>
          </p:cNvPr>
          <p:cNvSpPr>
            <a:spLocks noGrp="1"/>
          </p:cNvSpPr>
          <p:nvPr>
            <p:ph type="title"/>
          </p:nvPr>
        </p:nvSpPr>
        <p:spPr>
          <a:xfrm>
            <a:off x="1407946" y="393700"/>
            <a:ext cx="9178959" cy="1206500"/>
          </a:xfrm>
        </p:spPr>
        <p:txBody>
          <a:bodyPr/>
          <a:lstStyle/>
          <a:p>
            <a:r>
              <a:rPr lang="cs-CZ" altLang="cs-CZ" sz="2903" dirty="0">
                <a:latin typeface="Arial" panose="020B0604020202020204" pitchFamily="34" charset="0"/>
              </a:rPr>
              <a:t>Nařízení o digitálních službách (DSA)</a:t>
            </a:r>
            <a:br>
              <a:rPr lang="cs-CZ" altLang="cs-CZ" sz="2903" dirty="0">
                <a:latin typeface="Arial" panose="020B0604020202020204" pitchFamily="34" charset="0"/>
              </a:rPr>
            </a:br>
            <a:endParaRPr lang="cs-CZ" dirty="0"/>
          </a:p>
        </p:txBody>
      </p:sp>
      <p:graphicFrame>
        <p:nvGraphicFramePr>
          <p:cNvPr id="11" name="Tabulka 10">
            <a:extLst>
              <a:ext uri="{FF2B5EF4-FFF2-40B4-BE49-F238E27FC236}">
                <a16:creationId xmlns:a16="http://schemas.microsoft.com/office/drawing/2014/main" id="{9E21CDB4-F96C-311B-4725-6B1CCC0170D9}"/>
              </a:ext>
            </a:extLst>
          </p:cNvPr>
          <p:cNvGraphicFramePr>
            <a:graphicFrameLocks noGrp="1"/>
          </p:cNvGraphicFramePr>
          <p:nvPr>
            <p:extLst>
              <p:ext uri="{D42A27DB-BD31-4B8C-83A1-F6EECF244321}">
                <p14:modId xmlns:p14="http://schemas.microsoft.com/office/powerpoint/2010/main" val="2877543820"/>
              </p:ext>
            </p:extLst>
          </p:nvPr>
        </p:nvGraphicFramePr>
        <p:xfrm>
          <a:off x="609601" y="863601"/>
          <a:ext cx="10549466" cy="5656818"/>
        </p:xfrm>
        <a:graphic>
          <a:graphicData uri="http://schemas.openxmlformats.org/drawingml/2006/table">
            <a:tbl>
              <a:tblPr/>
              <a:tblGrid>
                <a:gridCol w="4139442">
                  <a:extLst>
                    <a:ext uri="{9D8B030D-6E8A-4147-A177-3AD203B41FA5}">
                      <a16:colId xmlns:a16="http://schemas.microsoft.com/office/drawing/2014/main" val="632888215"/>
                    </a:ext>
                  </a:extLst>
                </a:gridCol>
                <a:gridCol w="2305513">
                  <a:extLst>
                    <a:ext uri="{9D8B030D-6E8A-4147-A177-3AD203B41FA5}">
                      <a16:colId xmlns:a16="http://schemas.microsoft.com/office/drawing/2014/main" val="1250042803"/>
                    </a:ext>
                  </a:extLst>
                </a:gridCol>
                <a:gridCol w="1292485">
                  <a:extLst>
                    <a:ext uri="{9D8B030D-6E8A-4147-A177-3AD203B41FA5}">
                      <a16:colId xmlns:a16="http://schemas.microsoft.com/office/drawing/2014/main" val="2709297935"/>
                    </a:ext>
                  </a:extLst>
                </a:gridCol>
                <a:gridCol w="1275018">
                  <a:extLst>
                    <a:ext uri="{9D8B030D-6E8A-4147-A177-3AD203B41FA5}">
                      <a16:colId xmlns:a16="http://schemas.microsoft.com/office/drawing/2014/main" val="2311160640"/>
                    </a:ext>
                  </a:extLst>
                </a:gridCol>
                <a:gridCol w="1537008">
                  <a:extLst>
                    <a:ext uri="{9D8B030D-6E8A-4147-A177-3AD203B41FA5}">
                      <a16:colId xmlns:a16="http://schemas.microsoft.com/office/drawing/2014/main" val="772616309"/>
                    </a:ext>
                  </a:extLst>
                </a:gridCol>
              </a:tblGrid>
              <a:tr h="776549">
                <a:tc>
                  <a:txBody>
                    <a:bodyPr/>
                    <a:lstStyle/>
                    <a:p>
                      <a:r>
                        <a:rPr lang="cs-CZ" sz="1800">
                          <a:effectLst/>
                        </a:rPr>
                        <a:t> </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r>
                        <a:rPr lang="cs-CZ" sz="1800">
                          <a:effectLst/>
                        </a:rPr>
                        <a:t>Zprostředkovatelské služby</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algn="l"/>
                      <a:r>
                        <a:rPr lang="cs-CZ" sz="1800">
                          <a:effectLst/>
                        </a:rPr>
                        <a:t>Hostingové služby</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algn="l"/>
                      <a:r>
                        <a:rPr lang="cs-CZ" sz="1800">
                          <a:effectLst/>
                        </a:rPr>
                        <a:t>Online platformy</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algn="l"/>
                      <a:r>
                        <a:rPr lang="cs-CZ" sz="1800" u="none" strike="noStrike" dirty="0">
                          <a:solidFill>
                            <a:srgbClr val="337AB7"/>
                          </a:solidFill>
                          <a:effectLst/>
                          <a:hlinkClick r:id="rId3"/>
                        </a:rPr>
                        <a:t>Velmi velké online platformy</a:t>
                      </a:r>
                      <a:endParaRPr lang="cs-CZ" sz="1800" dirty="0">
                        <a:effectLst/>
                      </a:endParaRP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2664290856"/>
                  </a:ext>
                </a:extLst>
              </a:tr>
              <a:tr h="317130">
                <a:tc>
                  <a:txBody>
                    <a:bodyPr/>
                    <a:lstStyle/>
                    <a:p>
                      <a:r>
                        <a:rPr lang="cs-CZ" sz="1800" u="none" strike="noStrike">
                          <a:solidFill>
                            <a:srgbClr val="337AB7"/>
                          </a:solidFill>
                          <a:effectLst/>
                          <a:hlinkClick r:id="rId4"/>
                        </a:rPr>
                        <a:t>Vykazování transparentnosti</a:t>
                      </a:r>
                      <a:endParaRPr lang="cs-CZ" sz="1800">
                        <a:effectLst/>
                      </a:endParaRP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2544196"/>
                  </a:ext>
                </a:extLst>
              </a:tr>
              <a:tr h="854978">
                <a:tc>
                  <a:txBody>
                    <a:bodyPr/>
                    <a:lstStyle/>
                    <a:p>
                      <a:r>
                        <a:rPr lang="cs-CZ" sz="1800" u="none" strike="noStrike">
                          <a:solidFill>
                            <a:srgbClr val="337AB7"/>
                          </a:solidFill>
                          <a:effectLst/>
                          <a:hlinkClick r:id="rId5"/>
                        </a:rPr>
                        <a:t>Požadavky na podmínky poskytování služeb s ohledem na základní práva</a:t>
                      </a:r>
                      <a:endParaRPr lang="cs-CZ" sz="1800">
                        <a:effectLst/>
                      </a:endParaRP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72883970"/>
                  </a:ext>
                </a:extLst>
              </a:tr>
              <a:tr h="624471">
                <a:tc>
                  <a:txBody>
                    <a:bodyPr/>
                    <a:lstStyle/>
                    <a:p>
                      <a:r>
                        <a:rPr lang="cs-CZ" sz="1800">
                          <a:effectLst/>
                        </a:rPr>
                        <a:t>Spolupráce s vnitrostátními orgány na základě příkazů</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18913985"/>
                  </a:ext>
                </a:extLst>
              </a:tr>
              <a:tr h="624471">
                <a:tc>
                  <a:txBody>
                    <a:bodyPr/>
                    <a:lstStyle/>
                    <a:p>
                      <a:r>
                        <a:rPr lang="cs-CZ" sz="1800">
                          <a:effectLst/>
                        </a:rPr>
                        <a:t>Kontaktní místa a v případě potřeby právní zástupce</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66827155"/>
                  </a:ext>
                </a:extLst>
              </a:tr>
              <a:tr h="931813">
                <a:tc>
                  <a:txBody>
                    <a:bodyPr/>
                    <a:lstStyle/>
                    <a:p>
                      <a:r>
                        <a:rPr lang="cs-CZ" sz="1800">
                          <a:effectLst/>
                        </a:rPr>
                        <a:t>Princip „notice and action“ a povinnost poskytovat informace uživatelům</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 </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2778129"/>
                  </a:ext>
                </a:extLst>
              </a:tr>
              <a:tr h="317130">
                <a:tc>
                  <a:txBody>
                    <a:bodyPr/>
                    <a:lstStyle/>
                    <a:p>
                      <a:r>
                        <a:rPr lang="cs-CZ" sz="1800">
                          <a:effectLst/>
                        </a:rPr>
                        <a:t>Ohlašování trestných činů</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 </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79154489"/>
                  </a:ext>
                </a:extLst>
              </a:tr>
              <a:tr h="837027">
                <a:tc>
                  <a:txBody>
                    <a:bodyPr/>
                    <a:lstStyle/>
                    <a:p>
                      <a:r>
                        <a:rPr lang="cs-CZ" sz="1800">
                          <a:effectLst/>
                        </a:rPr>
                        <a:t>Interní systém pro vyřizování stížností a </a:t>
                      </a:r>
                      <a:r>
                        <a:rPr lang="cs-CZ" sz="1800" u="none" strike="noStrike">
                          <a:solidFill>
                            <a:srgbClr val="337AB7"/>
                          </a:solidFill>
                          <a:effectLst/>
                          <a:hlinkClick r:id="rId6"/>
                        </a:rPr>
                        <a:t>mimosoudní řešení sporů</a:t>
                      </a:r>
                      <a:endParaRPr lang="cs-CZ" sz="1800">
                        <a:effectLst/>
                      </a:endParaRP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 </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 </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41711605"/>
                  </a:ext>
                </a:extLst>
              </a:tr>
              <a:tr h="317130">
                <a:tc>
                  <a:txBody>
                    <a:bodyPr/>
                    <a:lstStyle/>
                    <a:p>
                      <a:r>
                        <a:rPr lang="cs-CZ" sz="1800" u="none" strike="noStrike" dirty="0">
                          <a:solidFill>
                            <a:srgbClr val="337AB7"/>
                          </a:solidFill>
                          <a:effectLst/>
                          <a:hlinkClick r:id="rId7"/>
                        </a:rPr>
                        <a:t>Důvěryhodní oznamovatelé</a:t>
                      </a:r>
                      <a:endParaRPr lang="cs-CZ" sz="1800" dirty="0">
                        <a:effectLst/>
                      </a:endParaRP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 </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 </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a:effectLst/>
                        </a:rPr>
                        <a:t>•</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800" dirty="0">
                          <a:effectLst/>
                        </a:rPr>
                        <a:t>•</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44049385"/>
                  </a:ext>
                </a:extLst>
              </a:tr>
            </a:tbl>
          </a:graphicData>
        </a:graphic>
      </p:graphicFrame>
    </p:spTree>
    <p:extLst>
      <p:ext uri="{BB962C8B-B14F-4D97-AF65-F5344CB8AC3E}">
        <p14:creationId xmlns:p14="http://schemas.microsoft.com/office/powerpoint/2010/main" val="22675995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Date Placeholder 4">
            <a:extLst>
              <a:ext uri="{FF2B5EF4-FFF2-40B4-BE49-F238E27FC236}">
                <a16:creationId xmlns:a16="http://schemas.microsoft.com/office/drawing/2014/main" id="{D6D6886A-25B7-6041-8A41-93C2908401DC}"/>
              </a:ext>
            </a:extLst>
          </p:cNvPr>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FD3EB12B-58DC-B942-83AC-C6E390BDCFD4}" type="datetime1">
              <a:rPr lang="cs-CZ" altLang="cs-CZ" sz="1400"/>
              <a:pPr>
                <a:spcBef>
                  <a:spcPct val="0"/>
                </a:spcBef>
                <a:buClrTx/>
                <a:buSzTx/>
                <a:buFontTx/>
                <a:buNone/>
              </a:pPr>
              <a:t>16.11.2025</a:t>
            </a:fld>
            <a:endParaRPr lang="cs-CZ" altLang="cs-CZ" sz="1400"/>
          </a:p>
        </p:txBody>
      </p:sp>
      <p:sp>
        <p:nvSpPr>
          <p:cNvPr id="18434" name="Slide Number Placeholder 6">
            <a:extLst>
              <a:ext uri="{FF2B5EF4-FFF2-40B4-BE49-F238E27FC236}">
                <a16:creationId xmlns:a16="http://schemas.microsoft.com/office/drawing/2014/main" id="{CEBBB0CB-C9CB-174D-AD38-F7735D4A66DA}"/>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D96D612D-0E3C-494D-9066-679C54F7621E}" type="slidenum">
              <a:rPr lang="cs-CZ" altLang="cs-CZ" sz="1400"/>
              <a:pPr>
                <a:spcBef>
                  <a:spcPct val="0"/>
                </a:spcBef>
                <a:buClrTx/>
                <a:buSzTx/>
                <a:buFontTx/>
                <a:buNone/>
              </a:pPr>
              <a:t>24</a:t>
            </a:fld>
            <a:endParaRPr lang="cs-CZ" altLang="cs-CZ" sz="1400"/>
          </a:p>
        </p:txBody>
      </p:sp>
      <p:sp>
        <p:nvSpPr>
          <p:cNvPr id="3" name="Nadpis 2">
            <a:extLst>
              <a:ext uri="{FF2B5EF4-FFF2-40B4-BE49-F238E27FC236}">
                <a16:creationId xmlns:a16="http://schemas.microsoft.com/office/drawing/2014/main" id="{3F671890-E386-8D4B-8BCA-36ADC5CEF1DC}"/>
              </a:ext>
            </a:extLst>
          </p:cNvPr>
          <p:cNvSpPr>
            <a:spLocks noGrp="1"/>
          </p:cNvSpPr>
          <p:nvPr>
            <p:ph type="title"/>
          </p:nvPr>
        </p:nvSpPr>
        <p:spPr>
          <a:xfrm>
            <a:off x="1407946" y="393700"/>
            <a:ext cx="9178959" cy="1206500"/>
          </a:xfrm>
        </p:spPr>
        <p:txBody>
          <a:bodyPr/>
          <a:lstStyle/>
          <a:p>
            <a:r>
              <a:rPr lang="cs-CZ" altLang="cs-CZ" sz="2903" dirty="0">
                <a:latin typeface="Arial" panose="020B0604020202020204" pitchFamily="34" charset="0"/>
              </a:rPr>
              <a:t>Nařízení o digitálních službách (DSA)</a:t>
            </a:r>
            <a:br>
              <a:rPr lang="cs-CZ" altLang="cs-CZ" sz="2903" dirty="0">
                <a:latin typeface="Arial" panose="020B0604020202020204" pitchFamily="34" charset="0"/>
              </a:rPr>
            </a:br>
            <a:endParaRPr lang="cs-CZ" dirty="0"/>
          </a:p>
        </p:txBody>
      </p:sp>
      <p:graphicFrame>
        <p:nvGraphicFramePr>
          <p:cNvPr id="2" name="Tabulka 1">
            <a:extLst>
              <a:ext uri="{FF2B5EF4-FFF2-40B4-BE49-F238E27FC236}">
                <a16:creationId xmlns:a16="http://schemas.microsoft.com/office/drawing/2014/main" id="{2A958029-F3C8-970C-4C20-C480D59AE15A}"/>
              </a:ext>
            </a:extLst>
          </p:cNvPr>
          <p:cNvGraphicFramePr>
            <a:graphicFrameLocks noGrp="1"/>
          </p:cNvGraphicFramePr>
          <p:nvPr>
            <p:extLst>
              <p:ext uri="{D42A27DB-BD31-4B8C-83A1-F6EECF244321}">
                <p14:modId xmlns:p14="http://schemas.microsoft.com/office/powerpoint/2010/main" val="1396348988"/>
              </p:ext>
            </p:extLst>
          </p:nvPr>
        </p:nvGraphicFramePr>
        <p:xfrm>
          <a:off x="300036" y="1642193"/>
          <a:ext cx="11671828" cy="4870592"/>
        </p:xfrm>
        <a:graphic>
          <a:graphicData uri="http://schemas.openxmlformats.org/drawingml/2006/table">
            <a:tbl>
              <a:tblPr/>
              <a:tblGrid>
                <a:gridCol w="4559829">
                  <a:extLst>
                    <a:ext uri="{9D8B030D-6E8A-4147-A177-3AD203B41FA5}">
                      <a16:colId xmlns:a16="http://schemas.microsoft.com/office/drawing/2014/main" val="2429164727"/>
                    </a:ext>
                  </a:extLst>
                </a:gridCol>
                <a:gridCol w="2523066">
                  <a:extLst>
                    <a:ext uri="{9D8B030D-6E8A-4147-A177-3AD203B41FA5}">
                      <a16:colId xmlns:a16="http://schemas.microsoft.com/office/drawing/2014/main" val="3866763578"/>
                    </a:ext>
                  </a:extLst>
                </a:gridCol>
                <a:gridCol w="1456267">
                  <a:extLst>
                    <a:ext uri="{9D8B030D-6E8A-4147-A177-3AD203B41FA5}">
                      <a16:colId xmlns:a16="http://schemas.microsoft.com/office/drawing/2014/main" val="4216188794"/>
                    </a:ext>
                  </a:extLst>
                </a:gridCol>
                <a:gridCol w="1473200">
                  <a:extLst>
                    <a:ext uri="{9D8B030D-6E8A-4147-A177-3AD203B41FA5}">
                      <a16:colId xmlns:a16="http://schemas.microsoft.com/office/drawing/2014/main" val="59732406"/>
                    </a:ext>
                  </a:extLst>
                </a:gridCol>
                <a:gridCol w="1659466">
                  <a:extLst>
                    <a:ext uri="{9D8B030D-6E8A-4147-A177-3AD203B41FA5}">
                      <a16:colId xmlns:a16="http://schemas.microsoft.com/office/drawing/2014/main" val="2151831232"/>
                    </a:ext>
                  </a:extLst>
                </a:gridCol>
              </a:tblGrid>
              <a:tr h="290013">
                <a:tc>
                  <a:txBody>
                    <a:bodyPr/>
                    <a:lstStyle/>
                    <a:p>
                      <a:r>
                        <a:rPr lang="cs-CZ" sz="1600" dirty="0">
                          <a:effectLst/>
                        </a:rPr>
                        <a:t>Opatření a ochrana proti zneužití</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 </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 </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dirty="0">
                          <a:effectLst/>
                        </a:rPr>
                        <a:t>•</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48530437"/>
                  </a:ext>
                </a:extLst>
              </a:tr>
              <a:tr h="751980">
                <a:tc>
                  <a:txBody>
                    <a:bodyPr/>
                    <a:lstStyle/>
                    <a:p>
                      <a:r>
                        <a:rPr lang="cs-CZ" sz="1600" u="none" strike="noStrike">
                          <a:solidFill>
                            <a:srgbClr val="337AB7"/>
                          </a:solidFill>
                          <a:effectLst/>
                          <a:hlinkClick r:id="rId3"/>
                        </a:rPr>
                        <a:t>Zvláštní povinnosti pro tržiště, např. prověřování pověření dodavatelů třetích stran, namátkové kontroly</a:t>
                      </a:r>
                      <a:endParaRPr lang="cs-CZ" sz="1600">
                        <a:effectLst/>
                      </a:endParaRP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 </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 </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58436693"/>
                  </a:ext>
                </a:extLst>
              </a:tr>
              <a:tr h="751980">
                <a:tc>
                  <a:txBody>
                    <a:bodyPr/>
                    <a:lstStyle/>
                    <a:p>
                      <a:r>
                        <a:rPr lang="cs-CZ" sz="1600">
                          <a:effectLst/>
                        </a:rPr>
                        <a:t>Ochrana nezletilých a zákaz cílené reklamy založené na profilování uživatelů podle zvláštní kategorie osobních údajů</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 </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 </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34776850"/>
                  </a:ext>
                </a:extLst>
              </a:tr>
              <a:tr h="290013">
                <a:tc>
                  <a:txBody>
                    <a:bodyPr/>
                    <a:lstStyle/>
                    <a:p>
                      <a:r>
                        <a:rPr lang="cs-CZ" sz="1600">
                          <a:effectLst/>
                        </a:rPr>
                        <a:t>Transparentnost doporučovacích systémů</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 </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 </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80748401"/>
                  </a:ext>
                </a:extLst>
              </a:tr>
              <a:tr h="250380">
                <a:tc>
                  <a:txBody>
                    <a:bodyPr/>
                    <a:lstStyle/>
                    <a:p>
                      <a:r>
                        <a:rPr lang="cs-CZ" sz="1600" u="none" strike="noStrike">
                          <a:solidFill>
                            <a:srgbClr val="337AB7"/>
                          </a:solidFill>
                          <a:effectLst/>
                          <a:hlinkClick r:id="rId4"/>
                        </a:rPr>
                        <a:t>Transparentnost online reklamy</a:t>
                      </a:r>
                      <a:endParaRPr lang="cs-CZ" sz="1600">
                        <a:effectLst/>
                      </a:endParaRP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 </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 </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87484823"/>
                  </a:ext>
                </a:extLst>
              </a:tr>
              <a:tr h="487558">
                <a:tc>
                  <a:txBody>
                    <a:bodyPr/>
                    <a:lstStyle/>
                    <a:p>
                      <a:r>
                        <a:rPr lang="cs-CZ" sz="1600">
                          <a:effectLst/>
                        </a:rPr>
                        <a:t>Povinnosti v oblasti posuzování a zmírňování rizik a reakce na krize</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 </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 </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 </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52842613"/>
                  </a:ext>
                </a:extLst>
              </a:tr>
              <a:tr h="250380">
                <a:tc>
                  <a:txBody>
                    <a:bodyPr/>
                    <a:lstStyle/>
                    <a:p>
                      <a:r>
                        <a:rPr lang="cs-CZ" sz="1600">
                          <a:effectLst/>
                        </a:rPr>
                        <a:t>Externí a nezávislý audit</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 </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 </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 </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44842062"/>
                  </a:ext>
                </a:extLst>
              </a:tr>
              <a:tr h="487558">
                <a:tc>
                  <a:txBody>
                    <a:bodyPr/>
                    <a:lstStyle/>
                    <a:p>
                      <a:r>
                        <a:rPr lang="cs-CZ" sz="1600">
                          <a:effectLst/>
                        </a:rPr>
                        <a:t>Možnost uživatele zvolit jiné systémy řazení obsahu, než na základě profilování</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 </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 </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 </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69864155"/>
                  </a:ext>
                </a:extLst>
              </a:tr>
              <a:tr h="382407">
                <a:tc>
                  <a:txBody>
                    <a:bodyPr/>
                    <a:lstStyle/>
                    <a:p>
                      <a:r>
                        <a:rPr lang="cs-CZ" sz="1600">
                          <a:effectLst/>
                        </a:rPr>
                        <a:t>Sdílení dat s úřady a výzkumnými pracovníky</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 </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 </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 </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65708731"/>
                  </a:ext>
                </a:extLst>
              </a:tr>
              <a:tr h="250380">
                <a:tc>
                  <a:txBody>
                    <a:bodyPr/>
                    <a:lstStyle/>
                    <a:p>
                      <a:r>
                        <a:rPr lang="cs-CZ" sz="1600">
                          <a:effectLst/>
                        </a:rPr>
                        <a:t>Kodexy chování</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 </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 </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 </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cs-CZ" sz="1600">
                          <a:effectLst/>
                        </a:rPr>
                        <a:t>•</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83675509"/>
                  </a:ext>
                </a:extLst>
              </a:tr>
              <a:tr h="629459">
                <a:tc>
                  <a:txBody>
                    <a:bodyPr/>
                    <a:lstStyle/>
                    <a:p>
                      <a:r>
                        <a:rPr lang="cs-CZ" sz="1600" dirty="0">
                          <a:effectLst/>
                        </a:rPr>
                        <a:t>Spolupráce při řešení krizí</a:t>
                      </a:r>
                    </a:p>
                  </a:txBody>
                  <a:tcPr marL="13572" marR="13572" marT="6786" marB="67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t"/>
                      <a:r>
                        <a:rPr lang="cs-CZ" sz="1600">
                          <a:effectLst/>
                        </a:rPr>
                        <a:t> </a:t>
                      </a:r>
                    </a:p>
                  </a:txBody>
                  <a:tcPr marL="13572" marR="13572" marT="6786" marB="67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t"/>
                      <a:r>
                        <a:rPr lang="cs-CZ" sz="1600">
                          <a:effectLst/>
                        </a:rPr>
                        <a:t> </a:t>
                      </a:r>
                    </a:p>
                  </a:txBody>
                  <a:tcPr marL="13572" marR="13572" marT="6786" marB="67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t"/>
                      <a:r>
                        <a:rPr lang="cs-CZ" sz="1600">
                          <a:effectLst/>
                        </a:rPr>
                        <a:t> </a:t>
                      </a:r>
                    </a:p>
                  </a:txBody>
                  <a:tcPr marL="13572" marR="13572" marT="6786" marB="67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t"/>
                      <a:r>
                        <a:rPr lang="cs-CZ" sz="1600" dirty="0">
                          <a:effectLst/>
                        </a:rPr>
                        <a:t>•</a:t>
                      </a:r>
                    </a:p>
                  </a:txBody>
                  <a:tcPr marL="13572" marR="13572" marT="6786" marB="67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67216094"/>
                  </a:ext>
                </a:extLst>
              </a:tr>
            </a:tbl>
          </a:graphicData>
        </a:graphic>
      </p:graphicFrame>
      <p:graphicFrame>
        <p:nvGraphicFramePr>
          <p:cNvPr id="4" name="Tabulka 3">
            <a:extLst>
              <a:ext uri="{FF2B5EF4-FFF2-40B4-BE49-F238E27FC236}">
                <a16:creationId xmlns:a16="http://schemas.microsoft.com/office/drawing/2014/main" id="{D53108B9-4441-EDC5-F84E-644BA5FC8BAB}"/>
              </a:ext>
            </a:extLst>
          </p:cNvPr>
          <p:cNvGraphicFramePr>
            <a:graphicFrameLocks noGrp="1"/>
          </p:cNvGraphicFramePr>
          <p:nvPr>
            <p:extLst>
              <p:ext uri="{D42A27DB-BD31-4B8C-83A1-F6EECF244321}">
                <p14:modId xmlns:p14="http://schemas.microsoft.com/office/powerpoint/2010/main" val="994166339"/>
              </p:ext>
            </p:extLst>
          </p:nvPr>
        </p:nvGraphicFramePr>
        <p:xfrm>
          <a:off x="300036" y="941099"/>
          <a:ext cx="11671828" cy="776549"/>
        </p:xfrm>
        <a:graphic>
          <a:graphicData uri="http://schemas.openxmlformats.org/drawingml/2006/table">
            <a:tbl>
              <a:tblPr/>
              <a:tblGrid>
                <a:gridCol w="4579839">
                  <a:extLst>
                    <a:ext uri="{9D8B030D-6E8A-4147-A177-3AD203B41FA5}">
                      <a16:colId xmlns:a16="http://schemas.microsoft.com/office/drawing/2014/main" val="795281732"/>
                    </a:ext>
                  </a:extLst>
                </a:gridCol>
                <a:gridCol w="2550797">
                  <a:extLst>
                    <a:ext uri="{9D8B030D-6E8A-4147-A177-3AD203B41FA5}">
                      <a16:colId xmlns:a16="http://schemas.microsoft.com/office/drawing/2014/main" val="4118095775"/>
                    </a:ext>
                  </a:extLst>
                </a:gridCol>
                <a:gridCol w="1429993">
                  <a:extLst>
                    <a:ext uri="{9D8B030D-6E8A-4147-A177-3AD203B41FA5}">
                      <a16:colId xmlns:a16="http://schemas.microsoft.com/office/drawing/2014/main" val="553907120"/>
                    </a:ext>
                  </a:extLst>
                </a:gridCol>
                <a:gridCol w="1410668">
                  <a:extLst>
                    <a:ext uri="{9D8B030D-6E8A-4147-A177-3AD203B41FA5}">
                      <a16:colId xmlns:a16="http://schemas.microsoft.com/office/drawing/2014/main" val="605945892"/>
                    </a:ext>
                  </a:extLst>
                </a:gridCol>
                <a:gridCol w="1700531">
                  <a:extLst>
                    <a:ext uri="{9D8B030D-6E8A-4147-A177-3AD203B41FA5}">
                      <a16:colId xmlns:a16="http://schemas.microsoft.com/office/drawing/2014/main" val="340010849"/>
                    </a:ext>
                  </a:extLst>
                </a:gridCol>
              </a:tblGrid>
              <a:tr h="776549">
                <a:tc>
                  <a:txBody>
                    <a:bodyPr/>
                    <a:lstStyle/>
                    <a:p>
                      <a:r>
                        <a:rPr lang="cs-CZ" sz="1800">
                          <a:effectLst/>
                        </a:rPr>
                        <a:t> </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r>
                        <a:rPr lang="cs-CZ" sz="1800">
                          <a:effectLst/>
                        </a:rPr>
                        <a:t>Zprostředkovatelské služby</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algn="l"/>
                      <a:r>
                        <a:rPr lang="cs-CZ" sz="1800">
                          <a:effectLst/>
                        </a:rPr>
                        <a:t>Hostingové služby</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algn="l"/>
                      <a:r>
                        <a:rPr lang="cs-CZ" sz="1800">
                          <a:effectLst/>
                        </a:rPr>
                        <a:t>Online platformy</a:t>
                      </a: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tc>
                  <a:txBody>
                    <a:bodyPr/>
                    <a:lstStyle/>
                    <a:p>
                      <a:pPr algn="l"/>
                      <a:r>
                        <a:rPr lang="cs-CZ" sz="1800" u="none" strike="noStrike" dirty="0">
                          <a:solidFill>
                            <a:srgbClr val="337AB7"/>
                          </a:solidFill>
                          <a:effectLst/>
                          <a:hlinkClick r:id="rId5"/>
                        </a:rPr>
                        <a:t>Velmi velké online platformy</a:t>
                      </a:r>
                      <a:endParaRPr lang="cs-CZ" sz="1800" dirty="0">
                        <a:effectLst/>
                      </a:endParaRPr>
                    </a:p>
                  </a:txBody>
                  <a:tcPr marL="9708" marR="9708" marT="4854" marB="485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F0F0"/>
                    </a:solidFill>
                  </a:tcPr>
                </a:tc>
                <a:extLst>
                  <a:ext uri="{0D108BD9-81ED-4DB2-BD59-A6C34878D82A}">
                    <a16:rowId xmlns:a16="http://schemas.microsoft.com/office/drawing/2014/main" val="2903048439"/>
                  </a:ext>
                </a:extLst>
              </a:tr>
            </a:tbl>
          </a:graphicData>
        </a:graphic>
      </p:graphicFrame>
    </p:spTree>
    <p:extLst>
      <p:ext uri="{BB962C8B-B14F-4D97-AF65-F5344CB8AC3E}">
        <p14:creationId xmlns:p14="http://schemas.microsoft.com/office/powerpoint/2010/main" val="31398174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VI. Odpovědnost za škodu – poskytovatelé služeb informační společnosti</a:t>
            </a:r>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1268251" y="5806262"/>
            <a:ext cx="216738" cy="290478"/>
          </a:xfrm>
        </p:spPr>
        <p:txBody>
          <a:bodyPr/>
          <a:lstStyle/>
          <a:p>
            <a:fld id="{5E608FB1-680A-4E9D-A95E-8C4CFA1B47E3}" type="slidenum">
              <a:rPr lang="cs-CZ" smtClean="0"/>
              <a:t>25</a:t>
            </a:fld>
            <a:endParaRPr lang="cs-CZ"/>
          </a:p>
        </p:txBody>
      </p:sp>
    </p:spTree>
    <p:extLst>
      <p:ext uri="{BB962C8B-B14F-4D97-AF65-F5344CB8AC3E}">
        <p14:creationId xmlns:p14="http://schemas.microsoft.com/office/powerpoint/2010/main" val="34439691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Date Placeholder 4">
            <a:extLst>
              <a:ext uri="{FF2B5EF4-FFF2-40B4-BE49-F238E27FC236}">
                <a16:creationId xmlns:a16="http://schemas.microsoft.com/office/drawing/2014/main" id="{D6D6886A-25B7-6041-8A41-93C2908401DC}"/>
              </a:ext>
            </a:extLst>
          </p:cNvPr>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FD3EB12B-58DC-B942-83AC-C6E390BDCFD4}" type="datetime1">
              <a:rPr lang="cs-CZ" altLang="cs-CZ" sz="1400"/>
              <a:pPr>
                <a:spcBef>
                  <a:spcPct val="0"/>
                </a:spcBef>
                <a:buClrTx/>
                <a:buSzTx/>
                <a:buFontTx/>
                <a:buNone/>
              </a:pPr>
              <a:t>16.11.2025</a:t>
            </a:fld>
            <a:endParaRPr lang="cs-CZ" altLang="cs-CZ" sz="1400"/>
          </a:p>
        </p:txBody>
      </p:sp>
      <p:sp>
        <p:nvSpPr>
          <p:cNvPr id="18434" name="Slide Number Placeholder 6">
            <a:extLst>
              <a:ext uri="{FF2B5EF4-FFF2-40B4-BE49-F238E27FC236}">
                <a16:creationId xmlns:a16="http://schemas.microsoft.com/office/drawing/2014/main" id="{CEBBB0CB-C9CB-174D-AD38-F7735D4A66DA}"/>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D96D612D-0E3C-494D-9066-679C54F7621E}" type="slidenum">
              <a:rPr lang="cs-CZ" altLang="cs-CZ" sz="1400"/>
              <a:pPr>
                <a:spcBef>
                  <a:spcPct val="0"/>
                </a:spcBef>
                <a:buClrTx/>
                <a:buSzTx/>
                <a:buFontTx/>
                <a:buNone/>
              </a:pPr>
              <a:t>26</a:t>
            </a:fld>
            <a:endParaRPr lang="cs-CZ" altLang="cs-CZ" sz="1400"/>
          </a:p>
        </p:txBody>
      </p:sp>
      <p:sp>
        <p:nvSpPr>
          <p:cNvPr id="3" name="Nadpis 2">
            <a:extLst>
              <a:ext uri="{FF2B5EF4-FFF2-40B4-BE49-F238E27FC236}">
                <a16:creationId xmlns:a16="http://schemas.microsoft.com/office/drawing/2014/main" id="{3F671890-E386-8D4B-8BCA-36ADC5CEF1DC}"/>
              </a:ext>
            </a:extLst>
          </p:cNvPr>
          <p:cNvSpPr>
            <a:spLocks noGrp="1"/>
          </p:cNvSpPr>
          <p:nvPr>
            <p:ph type="title"/>
          </p:nvPr>
        </p:nvSpPr>
        <p:spPr>
          <a:xfrm>
            <a:off x="1407946" y="393700"/>
            <a:ext cx="9178959" cy="1206500"/>
          </a:xfrm>
        </p:spPr>
        <p:txBody>
          <a:bodyPr/>
          <a:lstStyle/>
          <a:p>
            <a:r>
              <a:rPr lang="cs-CZ" altLang="cs-CZ" sz="2903" dirty="0">
                <a:latin typeface="Arial" panose="020B0604020202020204" pitchFamily="34" charset="0"/>
              </a:rPr>
              <a:t>Obecné Předpoklady vzniku odpovědnosti</a:t>
            </a:r>
            <a:endParaRPr lang="cs-CZ" dirty="0"/>
          </a:p>
        </p:txBody>
      </p:sp>
      <p:sp>
        <p:nvSpPr>
          <p:cNvPr id="5" name="Zástupný symbol pro text 4">
            <a:extLst>
              <a:ext uri="{FF2B5EF4-FFF2-40B4-BE49-F238E27FC236}">
                <a16:creationId xmlns:a16="http://schemas.microsoft.com/office/drawing/2014/main" id="{CB7B9E16-6F56-F141-B6CC-1768F182E662}"/>
              </a:ext>
            </a:extLst>
          </p:cNvPr>
          <p:cNvSpPr>
            <a:spLocks noGrp="1"/>
          </p:cNvSpPr>
          <p:nvPr>
            <p:ph type="body" sz="half" idx="2"/>
          </p:nvPr>
        </p:nvSpPr>
        <p:spPr>
          <a:xfrm>
            <a:off x="1246291" y="1206205"/>
            <a:ext cx="9537762" cy="5258095"/>
          </a:xfrm>
        </p:spPr>
        <p:txBody>
          <a:bodyPr>
            <a:normAutofit lnSpcReduction="10000"/>
          </a:bodyPr>
          <a:lstStyle/>
          <a:p>
            <a:pPr marL="518465" indent="-311079">
              <a:buFont typeface="Wingdings" pitchFamily="2" charset="2"/>
              <a:buChar char="§"/>
            </a:pPr>
            <a:r>
              <a:rPr lang="cs-CZ" sz="2177" dirty="0"/>
              <a:t>protiprávní jednání </a:t>
            </a:r>
            <a:r>
              <a:rPr lang="cs-CZ" sz="2177" b="0" dirty="0"/>
              <a:t>– každé jednání v rozporu s objektivním právem nebo zákonem nebo jiným právním předpisem, také porušení povinnosti vyplývající ze závazku nebo událost vyvolávající škodu, se kterou takový následek spojuje zákon</a:t>
            </a:r>
          </a:p>
          <a:p>
            <a:pPr marL="518465" indent="-311079">
              <a:buFont typeface="Wingdings" pitchFamily="2" charset="2"/>
              <a:buChar char="§"/>
            </a:pPr>
            <a:endParaRPr lang="cs-CZ" sz="2177" b="0" dirty="0"/>
          </a:p>
          <a:p>
            <a:pPr marL="518465" indent="-311079">
              <a:buFont typeface="Wingdings" pitchFamily="2" charset="2"/>
              <a:buChar char="§"/>
            </a:pPr>
            <a:r>
              <a:rPr lang="cs-CZ" sz="2177" dirty="0"/>
              <a:t>škoda</a:t>
            </a:r>
            <a:r>
              <a:rPr lang="cs-CZ" sz="2177" b="0" dirty="0"/>
              <a:t> - majetková újma vyjádřitelná v penězích (nemajetková = nemajetková újma)</a:t>
            </a:r>
          </a:p>
          <a:p>
            <a:pPr marL="518465" indent="-311079">
              <a:buFont typeface="Wingdings" pitchFamily="2" charset="2"/>
              <a:buChar char="§"/>
            </a:pPr>
            <a:endParaRPr lang="cs-CZ" sz="2177" b="0" dirty="0"/>
          </a:p>
          <a:p>
            <a:pPr marL="518465" indent="-311079">
              <a:buFont typeface="Wingdings" pitchFamily="2" charset="2"/>
              <a:buChar char="§"/>
            </a:pPr>
            <a:r>
              <a:rPr lang="cs-CZ" sz="2177" dirty="0"/>
              <a:t>příčinná souvislost </a:t>
            </a:r>
            <a:r>
              <a:rPr lang="cs-CZ" sz="2177" b="0" dirty="0"/>
              <a:t>- mezi protiprávním úkonem a vznikem škody musí být vztah příčiny a následku, jedná se o objektivní kauzální vztah, existující nezávisle na vědomí a vůli jednajícího subjektu</a:t>
            </a:r>
          </a:p>
          <a:p>
            <a:pPr marL="518465" indent="-311079">
              <a:buFont typeface="Wingdings" pitchFamily="2" charset="2"/>
              <a:buChar char="§"/>
            </a:pPr>
            <a:endParaRPr lang="cs-CZ" sz="2177" b="0" dirty="0"/>
          </a:p>
          <a:p>
            <a:pPr marL="518465" indent="-311079">
              <a:buFont typeface="Wingdings" pitchFamily="2" charset="2"/>
              <a:buChar char="§"/>
            </a:pPr>
            <a:r>
              <a:rPr lang="cs-CZ" sz="2177" dirty="0"/>
              <a:t>zavinění</a:t>
            </a:r>
            <a:r>
              <a:rPr lang="cs-CZ" sz="2177" b="0" dirty="0"/>
              <a:t> (zpravidla) - vnitřní psychický vztah škůdce k jeho vlastnímu protiprávnímu jednání a výsledku tohoto jednání - subjektivní charakter, ostatní jsou objektivního charakteru</a:t>
            </a:r>
          </a:p>
          <a:p>
            <a:pPr marL="518465" indent="-311079">
              <a:buFont typeface="Wingdings" pitchFamily="2" charset="2"/>
              <a:buChar char="§"/>
            </a:pPr>
            <a:endParaRPr lang="cs-CZ" sz="2177" b="0" dirty="0"/>
          </a:p>
        </p:txBody>
      </p:sp>
    </p:spTree>
    <p:extLst>
      <p:ext uri="{BB962C8B-B14F-4D97-AF65-F5344CB8AC3E}">
        <p14:creationId xmlns:p14="http://schemas.microsoft.com/office/powerpoint/2010/main" val="18743466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Date Placeholder 4">
            <a:extLst>
              <a:ext uri="{FF2B5EF4-FFF2-40B4-BE49-F238E27FC236}">
                <a16:creationId xmlns:a16="http://schemas.microsoft.com/office/drawing/2014/main" id="{D6D6886A-25B7-6041-8A41-93C2908401DC}"/>
              </a:ext>
            </a:extLst>
          </p:cNvPr>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FD3EB12B-58DC-B942-83AC-C6E390BDCFD4}" type="datetime1">
              <a:rPr lang="cs-CZ" altLang="cs-CZ" sz="1400"/>
              <a:pPr>
                <a:spcBef>
                  <a:spcPct val="0"/>
                </a:spcBef>
                <a:buClrTx/>
                <a:buSzTx/>
                <a:buFontTx/>
                <a:buNone/>
              </a:pPr>
              <a:t>16.11.2025</a:t>
            </a:fld>
            <a:endParaRPr lang="cs-CZ" altLang="cs-CZ" sz="1400"/>
          </a:p>
        </p:txBody>
      </p:sp>
      <p:sp>
        <p:nvSpPr>
          <p:cNvPr id="18434" name="Slide Number Placeholder 6">
            <a:extLst>
              <a:ext uri="{FF2B5EF4-FFF2-40B4-BE49-F238E27FC236}">
                <a16:creationId xmlns:a16="http://schemas.microsoft.com/office/drawing/2014/main" id="{CEBBB0CB-C9CB-174D-AD38-F7735D4A66DA}"/>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D96D612D-0E3C-494D-9066-679C54F7621E}" type="slidenum">
              <a:rPr lang="cs-CZ" altLang="cs-CZ" sz="1400"/>
              <a:pPr>
                <a:spcBef>
                  <a:spcPct val="0"/>
                </a:spcBef>
                <a:buClrTx/>
                <a:buSzTx/>
                <a:buFontTx/>
                <a:buNone/>
              </a:pPr>
              <a:t>27</a:t>
            </a:fld>
            <a:endParaRPr lang="cs-CZ" altLang="cs-CZ" sz="1400"/>
          </a:p>
        </p:txBody>
      </p:sp>
      <p:sp>
        <p:nvSpPr>
          <p:cNvPr id="35843" name="Rectangle 3">
            <a:extLst>
              <a:ext uri="{FF2B5EF4-FFF2-40B4-BE49-F238E27FC236}">
                <a16:creationId xmlns:a16="http://schemas.microsoft.com/office/drawing/2014/main" id="{64F234B3-F1C7-EA4E-87CC-E09FC455FCA6}"/>
              </a:ext>
            </a:extLst>
          </p:cNvPr>
          <p:cNvSpPr>
            <a:spLocks noGrp="1" noChangeArrowheads="1"/>
          </p:cNvSpPr>
          <p:nvPr>
            <p:ph type="body" sz="half" idx="2"/>
          </p:nvPr>
        </p:nvSpPr>
        <p:spPr>
          <a:xfrm>
            <a:off x="734564" y="1416225"/>
            <a:ext cx="10464740" cy="6709528"/>
          </a:xfrm>
        </p:spPr>
        <p:txBody>
          <a:bodyPr/>
          <a:lstStyle/>
          <a:p>
            <a:pPr marL="377827" indent="-90489" algn="just">
              <a:lnSpc>
                <a:spcPct val="80000"/>
              </a:lnSpc>
            </a:pPr>
            <a:r>
              <a:rPr lang="cs-CZ" altLang="cs-CZ" sz="1633" b="0" dirty="0">
                <a:latin typeface="Arial" panose="020B0604020202020204" pitchFamily="34" charset="0"/>
              </a:rPr>
              <a:t>Zákon č. 480/2004 Sb. </a:t>
            </a:r>
            <a:r>
              <a:rPr lang="cs-CZ" altLang="cs-CZ" sz="1633" dirty="0">
                <a:latin typeface="Arial" panose="020B0604020202020204" pitchFamily="34" charset="0"/>
              </a:rPr>
              <a:t>o některých službách informační společnosti  </a:t>
            </a:r>
          </a:p>
          <a:p>
            <a:pPr marL="377827" indent="-90489" algn="just">
              <a:lnSpc>
                <a:spcPct val="80000"/>
              </a:lnSpc>
            </a:pPr>
            <a:r>
              <a:rPr lang="cs-CZ" altLang="cs-CZ" sz="1633" b="0" dirty="0">
                <a:latin typeface="Arial" panose="020B0604020202020204" pitchFamily="34" charset="0"/>
              </a:rPr>
              <a:t>Vzhledem k (průřezovému) předmětu úpravy je třeba vycházet z toho, že zákon o  službách informační společnosti nepředstavuje ucelenou, tj. samostatnou právní úpravu, ale že je třeba jej vnímat v kontextu celé řady dalších zákonných předpisů, a to zejména:</a:t>
            </a:r>
          </a:p>
          <a:p>
            <a:pPr marL="963620" lvl="1" algn="just">
              <a:lnSpc>
                <a:spcPct val="80000"/>
              </a:lnSpc>
            </a:pPr>
            <a:r>
              <a:rPr lang="cs-CZ" altLang="cs-CZ" sz="1633" dirty="0">
                <a:latin typeface="Verdana" panose="020B0604030504040204" pitchFamily="34" charset="0"/>
              </a:rPr>
              <a:t>Zákon č. 89/2012 Sb., </a:t>
            </a:r>
            <a:r>
              <a:rPr lang="cs-CZ" altLang="cs-CZ" sz="1633" b="1" dirty="0">
                <a:latin typeface="Verdana" panose="020B0604030504040204" pitchFamily="34" charset="0"/>
              </a:rPr>
              <a:t>občanský zákoník</a:t>
            </a:r>
            <a:r>
              <a:rPr lang="cs-CZ" altLang="cs-CZ" sz="1633" dirty="0">
                <a:latin typeface="Verdana" panose="020B0604030504040204" pitchFamily="34" charset="0"/>
              </a:rPr>
              <a:t>; v platném znění </a:t>
            </a:r>
          </a:p>
          <a:p>
            <a:pPr marL="963620" lvl="1" algn="just">
              <a:lnSpc>
                <a:spcPct val="80000"/>
              </a:lnSpc>
            </a:pPr>
            <a:r>
              <a:rPr lang="cs-CZ" altLang="cs-CZ" sz="1633" dirty="0">
                <a:latin typeface="Verdana" panose="020B0604030504040204" pitchFamily="34" charset="0"/>
              </a:rPr>
              <a:t>Zákon č. 127/2005 Sb., </a:t>
            </a:r>
            <a:r>
              <a:rPr lang="cs-CZ" altLang="cs-CZ" sz="1633" b="1" dirty="0">
                <a:latin typeface="Verdana" panose="020B0604030504040204" pitchFamily="34" charset="0"/>
              </a:rPr>
              <a:t>o elektronických komunikacích</a:t>
            </a:r>
            <a:r>
              <a:rPr lang="cs-CZ" altLang="cs-CZ" sz="1633" dirty="0">
                <a:latin typeface="Verdana" panose="020B0604030504040204" pitchFamily="34" charset="0"/>
              </a:rPr>
              <a:t>, v platném znění</a:t>
            </a:r>
          </a:p>
          <a:p>
            <a:pPr marL="963620" lvl="1" algn="just">
              <a:lnSpc>
                <a:spcPct val="80000"/>
              </a:lnSpc>
            </a:pPr>
            <a:r>
              <a:rPr lang="cs-CZ" altLang="cs-CZ" sz="1633" dirty="0">
                <a:latin typeface="Verdana" panose="020B0604030504040204" pitchFamily="34" charset="0"/>
              </a:rPr>
              <a:t>Zákon č. 29/2000 Sb., o</a:t>
            </a:r>
            <a:r>
              <a:rPr lang="cs-CZ" altLang="cs-CZ" sz="1633" b="1" dirty="0">
                <a:latin typeface="Verdana" panose="020B0604030504040204" pitchFamily="34" charset="0"/>
              </a:rPr>
              <a:t> poštovních službách</a:t>
            </a:r>
            <a:r>
              <a:rPr lang="cs-CZ" altLang="cs-CZ" sz="1633" dirty="0">
                <a:latin typeface="Verdana" panose="020B0604030504040204" pitchFamily="34" charset="0"/>
              </a:rPr>
              <a:t>, v platném znění</a:t>
            </a:r>
          </a:p>
          <a:p>
            <a:pPr marL="963620" lvl="1" algn="just">
              <a:lnSpc>
                <a:spcPct val="80000"/>
              </a:lnSpc>
            </a:pPr>
            <a:r>
              <a:rPr lang="cs-CZ" altLang="cs-CZ" sz="1633" dirty="0">
                <a:latin typeface="Verdana" panose="020B0604030504040204" pitchFamily="34" charset="0"/>
              </a:rPr>
              <a:t>Zákon č. 40/1995 Sb., </a:t>
            </a:r>
            <a:r>
              <a:rPr lang="cs-CZ" altLang="cs-CZ" sz="1633" b="1" dirty="0">
                <a:latin typeface="Verdana" panose="020B0604030504040204" pitchFamily="34" charset="0"/>
              </a:rPr>
              <a:t>o regulaci reklamy</a:t>
            </a:r>
            <a:r>
              <a:rPr lang="cs-CZ" altLang="cs-CZ" sz="1633" dirty="0">
                <a:latin typeface="Verdana" panose="020B0604030504040204" pitchFamily="34" charset="0"/>
              </a:rPr>
              <a:t>; v platném znění</a:t>
            </a:r>
          </a:p>
          <a:p>
            <a:pPr marL="963620" lvl="1" algn="just">
              <a:lnSpc>
                <a:spcPct val="80000"/>
              </a:lnSpc>
            </a:pPr>
            <a:r>
              <a:rPr lang="cs-CZ" altLang="cs-CZ" sz="1633" dirty="0">
                <a:latin typeface="Verdana" panose="020B0604030504040204" pitchFamily="34" charset="0"/>
              </a:rPr>
              <a:t>Zákon č. 110/2019 Sb., </a:t>
            </a:r>
            <a:r>
              <a:rPr lang="cs-CZ" altLang="cs-CZ" sz="1633" b="1" dirty="0">
                <a:latin typeface="Verdana" panose="020B0604030504040204" pitchFamily="34" charset="0"/>
              </a:rPr>
              <a:t>o zpracování osobních údajů</a:t>
            </a:r>
            <a:r>
              <a:rPr lang="cs-CZ" altLang="cs-CZ" sz="1633" dirty="0">
                <a:latin typeface="Verdana" panose="020B0604030504040204" pitchFamily="34" charset="0"/>
              </a:rPr>
              <a:t>, v platném znění</a:t>
            </a:r>
            <a:endParaRPr lang="cs-CZ" altLang="cs-CZ" sz="1633" dirty="0">
              <a:latin typeface="Arial" panose="020B0604020202020204" pitchFamily="34" charset="0"/>
            </a:endParaRPr>
          </a:p>
          <a:p>
            <a:pPr marL="377827" indent="-90489" algn="just">
              <a:lnSpc>
                <a:spcPct val="80000"/>
              </a:lnSpc>
            </a:pPr>
            <a:r>
              <a:rPr lang="cs-CZ" altLang="cs-CZ" sz="1633" b="0" dirty="0">
                <a:latin typeface="Arial" panose="020B0604020202020204" pitchFamily="34" charset="0"/>
              </a:rPr>
              <a:t> Stranou by však neměly zůstat předpisy práva ES, zejména pak následující:</a:t>
            </a:r>
          </a:p>
          <a:p>
            <a:pPr marL="963620" lvl="1" algn="just">
              <a:lnSpc>
                <a:spcPct val="80000"/>
              </a:lnSpc>
              <a:buFont typeface="Wingdings" pitchFamily="2" charset="2"/>
              <a:buChar char=""/>
            </a:pPr>
            <a:r>
              <a:rPr lang="cs-CZ" altLang="cs-CZ" sz="1633" dirty="0">
                <a:latin typeface="Verdana" panose="020B0604030504040204" pitchFamily="34" charset="0"/>
              </a:rPr>
              <a:t>Směrnice Evropského parlamentu a Rady 2000/31/ES ze dne 8. června 2000 o určitých aspektech služeb informační společnosti, zejména elektronického obchodního styku v rámci vnitřního trhu (</a:t>
            </a:r>
            <a:r>
              <a:rPr lang="cs-CZ" altLang="cs-CZ" sz="1633" b="1" dirty="0">
                <a:latin typeface="Verdana" panose="020B0604030504040204" pitchFamily="34" charset="0"/>
              </a:rPr>
              <a:t>e-Commerce </a:t>
            </a:r>
            <a:r>
              <a:rPr lang="cs-CZ" altLang="cs-CZ" sz="1633" b="1" dirty="0" err="1">
                <a:latin typeface="Verdana" panose="020B0604030504040204" pitchFamily="34" charset="0"/>
              </a:rPr>
              <a:t>Directive</a:t>
            </a:r>
            <a:r>
              <a:rPr lang="cs-CZ" altLang="cs-CZ" sz="1633" dirty="0">
                <a:latin typeface="Verdana" panose="020B0604030504040204" pitchFamily="34" charset="0"/>
              </a:rPr>
              <a:t>).</a:t>
            </a:r>
          </a:p>
          <a:p>
            <a:pPr marL="963620" lvl="1" algn="just">
              <a:lnSpc>
                <a:spcPct val="80000"/>
              </a:lnSpc>
              <a:buFont typeface="Wingdings" pitchFamily="2" charset="2"/>
              <a:buChar char=""/>
            </a:pPr>
            <a:r>
              <a:rPr lang="cs-CZ" altLang="cs-CZ" sz="1633" dirty="0">
                <a:latin typeface="Verdana" panose="020B0604030504040204" pitchFamily="34" charset="0"/>
              </a:rPr>
              <a:t>Směrnice Evropského parlamentu a Rady 97/7/ES ze dne 20. května1997 </a:t>
            </a:r>
            <a:r>
              <a:rPr lang="cs-CZ" altLang="cs-CZ" sz="1633" b="1" dirty="0">
                <a:latin typeface="Verdana" panose="020B0604030504040204" pitchFamily="34" charset="0"/>
              </a:rPr>
              <a:t>o ochraně spotřebitele v případě smluv uzavřených na dálku</a:t>
            </a:r>
            <a:r>
              <a:rPr lang="cs-CZ" altLang="cs-CZ" sz="1633" dirty="0">
                <a:latin typeface="Verdana" panose="020B0604030504040204" pitchFamily="34" charset="0"/>
              </a:rPr>
              <a:t>.</a:t>
            </a:r>
          </a:p>
          <a:p>
            <a:pPr marL="963620" lvl="1" algn="just">
              <a:lnSpc>
                <a:spcPct val="80000"/>
              </a:lnSpc>
              <a:buFont typeface="Wingdings" pitchFamily="2" charset="2"/>
              <a:buChar char=""/>
            </a:pPr>
            <a:r>
              <a:rPr lang="cs-CZ" altLang="cs-CZ" sz="1633" dirty="0">
                <a:latin typeface="Verdana" panose="020B0604030504040204" pitchFamily="34" charset="0"/>
              </a:rPr>
              <a:t>Směrnice Evropského parlamentu a Rady 2002/58/ES ze dne 12. července 2002 </a:t>
            </a:r>
            <a:r>
              <a:rPr lang="cs-CZ" altLang="cs-CZ" sz="1633" b="1" dirty="0">
                <a:latin typeface="Verdana" panose="020B0604030504040204" pitchFamily="34" charset="0"/>
              </a:rPr>
              <a:t>o zpracování osobních údajů a ochraně soukromí v odvětví elektronických komunikací</a:t>
            </a:r>
            <a:r>
              <a:rPr lang="cs-CZ" altLang="cs-CZ" sz="1633" dirty="0">
                <a:latin typeface="Verdana" panose="020B0604030504040204" pitchFamily="34" charset="0"/>
              </a:rPr>
              <a:t>.</a:t>
            </a:r>
          </a:p>
          <a:p>
            <a:pPr marL="963620" lvl="1" algn="just">
              <a:lnSpc>
                <a:spcPct val="80000"/>
              </a:lnSpc>
              <a:buFont typeface="Wingdings" pitchFamily="2" charset="2"/>
              <a:buChar char=""/>
            </a:pPr>
            <a:r>
              <a:rPr lang="cs-CZ" altLang="cs-CZ" sz="1633" dirty="0">
                <a:latin typeface="Verdana" panose="020B0604030504040204" pitchFamily="34" charset="0"/>
              </a:rPr>
              <a:t>Směrnice č. 90/482/EHS, </a:t>
            </a:r>
            <a:r>
              <a:rPr lang="cs-CZ" altLang="cs-CZ" sz="1633" b="1" dirty="0">
                <a:latin typeface="Verdana" panose="020B0604030504040204" pitchFamily="34" charset="0"/>
              </a:rPr>
              <a:t>o odpovědnosti poskytovatelů služeb</a:t>
            </a:r>
            <a:r>
              <a:rPr lang="cs-CZ" altLang="cs-CZ" sz="1633" dirty="0">
                <a:latin typeface="Verdana" panose="020B0604030504040204" pitchFamily="34" charset="0"/>
              </a:rPr>
              <a:t>;</a:t>
            </a:r>
          </a:p>
          <a:p>
            <a:pPr marL="377827" indent="-90489" algn="just">
              <a:lnSpc>
                <a:spcPct val="80000"/>
              </a:lnSpc>
            </a:pPr>
            <a:r>
              <a:rPr lang="cs-CZ" altLang="cs-CZ" sz="1633" b="0" dirty="0">
                <a:latin typeface="Arial" panose="020B0604020202020204" pitchFamily="34" charset="0"/>
              </a:rPr>
              <a:t>Výše uvedené je podstatné, a to jak pro výklad tak i samotnou aplikaci předmětného zákona.</a:t>
            </a:r>
          </a:p>
        </p:txBody>
      </p:sp>
      <p:sp>
        <p:nvSpPr>
          <p:cNvPr id="3" name="Nadpis 2">
            <a:extLst>
              <a:ext uri="{FF2B5EF4-FFF2-40B4-BE49-F238E27FC236}">
                <a16:creationId xmlns:a16="http://schemas.microsoft.com/office/drawing/2014/main" id="{3F671890-E386-8D4B-8BCA-36ADC5CEF1DC}"/>
              </a:ext>
            </a:extLst>
          </p:cNvPr>
          <p:cNvSpPr>
            <a:spLocks noGrp="1"/>
          </p:cNvSpPr>
          <p:nvPr>
            <p:ph type="title"/>
          </p:nvPr>
        </p:nvSpPr>
        <p:spPr>
          <a:xfrm>
            <a:off x="1106240" y="402672"/>
            <a:ext cx="8244506" cy="1206500"/>
          </a:xfrm>
        </p:spPr>
        <p:txBody>
          <a:bodyPr/>
          <a:lstStyle/>
          <a:p>
            <a:r>
              <a:rPr lang="cs-CZ" altLang="cs-CZ" sz="2903" dirty="0">
                <a:latin typeface="Arial" panose="020B0604020202020204" pitchFamily="34" charset="0"/>
              </a:rPr>
              <a:t>Prameny</a:t>
            </a:r>
            <a:endParaRPr lang="cs-CZ" dirty="0"/>
          </a:p>
        </p:txBody>
      </p:sp>
    </p:spTree>
    <p:extLst>
      <p:ext uri="{BB962C8B-B14F-4D97-AF65-F5344CB8AC3E}">
        <p14:creationId xmlns:p14="http://schemas.microsoft.com/office/powerpoint/2010/main" val="21110036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4" presetClass="entr" presetSubtype="0" fill="hold" grpId="0" nodeType="afterEffect">
                                  <p:stCondLst>
                                    <p:cond delay="1000"/>
                                  </p:stCondLst>
                                  <p:childTnLst>
                                    <p:set>
                                      <p:cBhvr>
                                        <p:cTn id="6" dur="1" fill="hold">
                                          <p:stCondLst>
                                            <p:cond delay="499"/>
                                          </p:stCondLst>
                                        </p:cTn>
                                        <p:tgtEl>
                                          <p:spTgt spid="35843">
                                            <p:txEl>
                                              <p:pRg st="0" end="0"/>
                                            </p:txEl>
                                          </p:spTgt>
                                        </p:tgtEl>
                                        <p:attrNameLst>
                                          <p:attrName>style.visibility</p:attrName>
                                        </p:attrNameLst>
                                      </p:cBhvr>
                                      <p:to>
                                        <p:strVal val="visible"/>
                                      </p:to>
                                    </p:set>
                                    <p:anim to="" calcmode="lin" valueType="num">
                                      <p:cBhvr>
                                        <p:cTn id="7" dur="1" fill="hold"/>
                                        <p:tgtEl>
                                          <p:spTgt spid="35843">
                                            <p:txEl>
                                              <p:pRg st="0" end="0"/>
                                            </p:txEl>
                                          </p:spTgt>
                                        </p:tgtEl>
                                        <p:attrNameLst>
                                          <p:attrName/>
                                        </p:attrNameLst>
                                      </p:cBhvr>
                                    </p:anim>
                                  </p:childTnLst>
                                  <p:subTnLst>
                                    <p:animClr clrSpc="rgb" dir="cw">
                                      <p:cBhvr override="childStyle">
                                        <p:cTn dur="1" fill="hold" display="0" masterRel="nextClick" afterEffect="1"/>
                                        <p:tgtEl>
                                          <p:spTgt spid="35843">
                                            <p:txEl>
                                              <p:pRg st="0" end="0"/>
                                            </p:txEl>
                                          </p:spTgt>
                                        </p:tgtEl>
                                        <p:attrNameLst>
                                          <p:attrName>ppt_c</p:attrName>
                                        </p:attrNameLst>
                                      </p:cBhvr>
                                      <p:to>
                                        <a:schemeClr val="tx1"/>
                                      </p:to>
                                    </p:animClr>
                                  </p:subTnLst>
                                </p:cTn>
                              </p:par>
                            </p:childTnLst>
                          </p:cTn>
                        </p:par>
                        <p:par>
                          <p:cTn id="8" fill="hold">
                            <p:stCondLst>
                              <p:cond delay="1500"/>
                            </p:stCondLst>
                            <p:childTnLst>
                              <p:par>
                                <p:cTn id="9" presetID="24" presetClass="entr" presetSubtype="0" fill="hold" grpId="0" nodeType="afterEffect">
                                  <p:stCondLst>
                                    <p:cond delay="1000"/>
                                  </p:stCondLst>
                                  <p:childTnLst>
                                    <p:set>
                                      <p:cBhvr>
                                        <p:cTn id="10" dur="1" fill="hold">
                                          <p:stCondLst>
                                            <p:cond delay="499"/>
                                          </p:stCondLst>
                                        </p:cTn>
                                        <p:tgtEl>
                                          <p:spTgt spid="35843">
                                            <p:txEl>
                                              <p:pRg st="1" end="1"/>
                                            </p:txEl>
                                          </p:spTgt>
                                        </p:tgtEl>
                                        <p:attrNameLst>
                                          <p:attrName>style.visibility</p:attrName>
                                        </p:attrNameLst>
                                      </p:cBhvr>
                                      <p:to>
                                        <p:strVal val="visible"/>
                                      </p:to>
                                    </p:set>
                                    <p:anim to="" calcmode="lin" valueType="num">
                                      <p:cBhvr>
                                        <p:cTn id="11" dur="1" fill="hold"/>
                                        <p:tgtEl>
                                          <p:spTgt spid="35843">
                                            <p:txEl>
                                              <p:pRg st="1" end="1"/>
                                            </p:txEl>
                                          </p:spTgt>
                                        </p:tgtEl>
                                        <p:attrNameLst>
                                          <p:attrName/>
                                        </p:attrNameLst>
                                      </p:cBhvr>
                                    </p:anim>
                                  </p:childTnLst>
                                  <p:subTnLst>
                                    <p:animClr clrSpc="rgb" dir="cw">
                                      <p:cBhvr override="childStyle">
                                        <p:cTn dur="1" fill="hold" display="0" masterRel="nextClick" afterEffect="1"/>
                                        <p:tgtEl>
                                          <p:spTgt spid="35843">
                                            <p:txEl>
                                              <p:pRg st="1" end="1"/>
                                            </p:txEl>
                                          </p:spTgt>
                                        </p:tgtEl>
                                        <p:attrNameLst>
                                          <p:attrName>ppt_c</p:attrName>
                                        </p:attrNameLst>
                                      </p:cBhvr>
                                      <p:to>
                                        <a:schemeClr val="tx1"/>
                                      </p:to>
                                    </p:animClr>
                                  </p:subTnLst>
                                </p:cTn>
                              </p:par>
                              <p:par>
                                <p:cTn id="12" presetID="24" presetClass="entr" presetSubtype="0" fill="hold" grpId="0" nodeType="withEffect">
                                  <p:stCondLst>
                                    <p:cond delay="3000"/>
                                  </p:stCondLst>
                                  <p:childTnLst>
                                    <p:set>
                                      <p:cBhvr>
                                        <p:cTn id="13" dur="1" fill="hold">
                                          <p:stCondLst>
                                            <p:cond delay="499"/>
                                          </p:stCondLst>
                                        </p:cTn>
                                        <p:tgtEl>
                                          <p:spTgt spid="35843">
                                            <p:txEl>
                                              <p:pRg st="2" end="2"/>
                                            </p:txEl>
                                          </p:spTgt>
                                        </p:tgtEl>
                                        <p:attrNameLst>
                                          <p:attrName>style.visibility</p:attrName>
                                        </p:attrNameLst>
                                      </p:cBhvr>
                                      <p:to>
                                        <p:strVal val="visible"/>
                                      </p:to>
                                    </p:set>
                                    <p:anim to="" calcmode="lin" valueType="num">
                                      <p:cBhvr>
                                        <p:cTn id="14" dur="1" fill="hold"/>
                                        <p:tgtEl>
                                          <p:spTgt spid="35843">
                                            <p:txEl>
                                              <p:pRg st="2" end="2"/>
                                            </p:txEl>
                                          </p:spTgt>
                                        </p:tgtEl>
                                        <p:attrNameLst>
                                          <p:attrName/>
                                        </p:attrNameLst>
                                      </p:cBhvr>
                                    </p:anim>
                                  </p:childTnLst>
                                  <p:subTnLst>
                                    <p:animClr clrSpc="rgb" dir="cw">
                                      <p:cBhvr override="childStyle">
                                        <p:cTn dur="1" fill="hold" display="0" masterRel="nextClick" afterEffect="1"/>
                                        <p:tgtEl>
                                          <p:spTgt spid="35843">
                                            <p:txEl>
                                              <p:pRg st="2" end="2"/>
                                            </p:txEl>
                                          </p:spTgt>
                                        </p:tgtEl>
                                        <p:attrNameLst>
                                          <p:attrName>ppt_c</p:attrName>
                                        </p:attrNameLst>
                                      </p:cBhvr>
                                      <p:to>
                                        <a:schemeClr val="tx1"/>
                                      </p:to>
                                    </p:animClr>
                                  </p:subTnLst>
                                </p:cTn>
                              </p:par>
                              <p:par>
                                <p:cTn id="15" presetID="24" presetClass="entr" presetSubtype="0" fill="hold" grpId="0" nodeType="withEffect">
                                  <p:stCondLst>
                                    <p:cond delay="5000"/>
                                  </p:stCondLst>
                                  <p:childTnLst>
                                    <p:set>
                                      <p:cBhvr>
                                        <p:cTn id="16" dur="1" fill="hold">
                                          <p:stCondLst>
                                            <p:cond delay="499"/>
                                          </p:stCondLst>
                                        </p:cTn>
                                        <p:tgtEl>
                                          <p:spTgt spid="35843">
                                            <p:txEl>
                                              <p:pRg st="3" end="3"/>
                                            </p:txEl>
                                          </p:spTgt>
                                        </p:tgtEl>
                                        <p:attrNameLst>
                                          <p:attrName>style.visibility</p:attrName>
                                        </p:attrNameLst>
                                      </p:cBhvr>
                                      <p:to>
                                        <p:strVal val="visible"/>
                                      </p:to>
                                    </p:set>
                                    <p:anim to="" calcmode="lin" valueType="num">
                                      <p:cBhvr>
                                        <p:cTn id="17" dur="1" fill="hold"/>
                                        <p:tgtEl>
                                          <p:spTgt spid="35843">
                                            <p:txEl>
                                              <p:pRg st="3" end="3"/>
                                            </p:txEl>
                                          </p:spTgt>
                                        </p:tgtEl>
                                        <p:attrNameLst>
                                          <p:attrName/>
                                        </p:attrNameLst>
                                      </p:cBhvr>
                                    </p:anim>
                                  </p:childTnLst>
                                  <p:subTnLst>
                                    <p:animClr clrSpc="rgb" dir="cw">
                                      <p:cBhvr override="childStyle">
                                        <p:cTn dur="1" fill="hold" display="0" masterRel="nextClick" afterEffect="1"/>
                                        <p:tgtEl>
                                          <p:spTgt spid="35843">
                                            <p:txEl>
                                              <p:pRg st="3" end="3"/>
                                            </p:txEl>
                                          </p:spTgt>
                                        </p:tgtEl>
                                        <p:attrNameLst>
                                          <p:attrName>ppt_c</p:attrName>
                                        </p:attrNameLst>
                                      </p:cBhvr>
                                      <p:to>
                                        <a:schemeClr val="tx1"/>
                                      </p:to>
                                    </p:animClr>
                                  </p:subTnLst>
                                </p:cTn>
                              </p:par>
                              <p:par>
                                <p:cTn id="18" presetID="24" presetClass="entr" presetSubtype="0" fill="hold" grpId="0" nodeType="withEffect">
                                  <p:stCondLst>
                                    <p:cond delay="5000"/>
                                  </p:stCondLst>
                                  <p:childTnLst>
                                    <p:set>
                                      <p:cBhvr>
                                        <p:cTn id="19" dur="1" fill="hold">
                                          <p:stCondLst>
                                            <p:cond delay="499"/>
                                          </p:stCondLst>
                                        </p:cTn>
                                        <p:tgtEl>
                                          <p:spTgt spid="35843">
                                            <p:txEl>
                                              <p:pRg st="4" end="4"/>
                                            </p:txEl>
                                          </p:spTgt>
                                        </p:tgtEl>
                                        <p:attrNameLst>
                                          <p:attrName>style.visibility</p:attrName>
                                        </p:attrNameLst>
                                      </p:cBhvr>
                                      <p:to>
                                        <p:strVal val="visible"/>
                                      </p:to>
                                    </p:set>
                                    <p:anim to="" calcmode="lin" valueType="num">
                                      <p:cBhvr>
                                        <p:cTn id="20" dur="1" fill="hold"/>
                                        <p:tgtEl>
                                          <p:spTgt spid="35843">
                                            <p:txEl>
                                              <p:pRg st="4" end="4"/>
                                            </p:txEl>
                                          </p:spTgt>
                                        </p:tgtEl>
                                        <p:attrNameLst>
                                          <p:attrName/>
                                        </p:attrNameLst>
                                      </p:cBhvr>
                                    </p:anim>
                                  </p:childTnLst>
                                  <p:subTnLst>
                                    <p:animClr clrSpc="rgb" dir="cw">
                                      <p:cBhvr override="childStyle">
                                        <p:cTn dur="1" fill="hold" display="0" masterRel="nextClick" afterEffect="1"/>
                                        <p:tgtEl>
                                          <p:spTgt spid="35843">
                                            <p:txEl>
                                              <p:pRg st="4" end="4"/>
                                            </p:txEl>
                                          </p:spTgt>
                                        </p:tgtEl>
                                        <p:attrNameLst>
                                          <p:attrName>ppt_c</p:attrName>
                                        </p:attrNameLst>
                                      </p:cBhvr>
                                      <p:to>
                                        <a:schemeClr val="tx1"/>
                                      </p:to>
                                    </p:animClr>
                                  </p:subTnLst>
                                </p:cTn>
                              </p:par>
                              <p:par>
                                <p:cTn id="21" presetID="24" presetClass="entr" presetSubtype="0" fill="hold" grpId="0" nodeType="withEffect">
                                  <p:stCondLst>
                                    <p:cond delay="5000"/>
                                  </p:stCondLst>
                                  <p:childTnLst>
                                    <p:set>
                                      <p:cBhvr>
                                        <p:cTn id="22" dur="1" fill="hold">
                                          <p:stCondLst>
                                            <p:cond delay="499"/>
                                          </p:stCondLst>
                                        </p:cTn>
                                        <p:tgtEl>
                                          <p:spTgt spid="35843">
                                            <p:txEl>
                                              <p:pRg st="5" end="5"/>
                                            </p:txEl>
                                          </p:spTgt>
                                        </p:tgtEl>
                                        <p:attrNameLst>
                                          <p:attrName>style.visibility</p:attrName>
                                        </p:attrNameLst>
                                      </p:cBhvr>
                                      <p:to>
                                        <p:strVal val="visible"/>
                                      </p:to>
                                    </p:set>
                                    <p:anim to="" calcmode="lin" valueType="num">
                                      <p:cBhvr>
                                        <p:cTn id="23" dur="1" fill="hold"/>
                                        <p:tgtEl>
                                          <p:spTgt spid="35843">
                                            <p:txEl>
                                              <p:pRg st="5" end="5"/>
                                            </p:txEl>
                                          </p:spTgt>
                                        </p:tgtEl>
                                        <p:attrNameLst>
                                          <p:attrName/>
                                        </p:attrNameLst>
                                      </p:cBhvr>
                                    </p:anim>
                                  </p:childTnLst>
                                  <p:subTnLst>
                                    <p:animClr clrSpc="rgb" dir="cw">
                                      <p:cBhvr override="childStyle">
                                        <p:cTn dur="1" fill="hold" display="0" masterRel="nextClick" afterEffect="1"/>
                                        <p:tgtEl>
                                          <p:spTgt spid="35843">
                                            <p:txEl>
                                              <p:pRg st="5" end="5"/>
                                            </p:txEl>
                                          </p:spTgt>
                                        </p:tgtEl>
                                        <p:attrNameLst>
                                          <p:attrName>ppt_c</p:attrName>
                                        </p:attrNameLst>
                                      </p:cBhvr>
                                      <p:to>
                                        <a:schemeClr val="tx1"/>
                                      </p:to>
                                    </p:animClr>
                                  </p:subTnLst>
                                </p:cTn>
                              </p:par>
                              <p:par>
                                <p:cTn id="24" presetID="24" presetClass="entr" presetSubtype="0" fill="hold" grpId="0" nodeType="withEffect">
                                  <p:stCondLst>
                                    <p:cond delay="5000"/>
                                  </p:stCondLst>
                                  <p:childTnLst>
                                    <p:set>
                                      <p:cBhvr>
                                        <p:cTn id="25" dur="1" fill="hold">
                                          <p:stCondLst>
                                            <p:cond delay="499"/>
                                          </p:stCondLst>
                                        </p:cTn>
                                        <p:tgtEl>
                                          <p:spTgt spid="35843">
                                            <p:txEl>
                                              <p:pRg st="6" end="6"/>
                                            </p:txEl>
                                          </p:spTgt>
                                        </p:tgtEl>
                                        <p:attrNameLst>
                                          <p:attrName>style.visibility</p:attrName>
                                        </p:attrNameLst>
                                      </p:cBhvr>
                                      <p:to>
                                        <p:strVal val="visible"/>
                                      </p:to>
                                    </p:set>
                                    <p:anim to="" calcmode="lin" valueType="num">
                                      <p:cBhvr>
                                        <p:cTn id="26" dur="1" fill="hold"/>
                                        <p:tgtEl>
                                          <p:spTgt spid="35843">
                                            <p:txEl>
                                              <p:pRg st="6" end="6"/>
                                            </p:txEl>
                                          </p:spTgt>
                                        </p:tgtEl>
                                        <p:attrNameLst>
                                          <p:attrName/>
                                        </p:attrNameLst>
                                      </p:cBhvr>
                                    </p:anim>
                                  </p:childTnLst>
                                  <p:subTnLst>
                                    <p:animClr clrSpc="rgb" dir="cw">
                                      <p:cBhvr override="childStyle">
                                        <p:cTn dur="1" fill="hold" display="0" masterRel="nextClick" afterEffect="1"/>
                                        <p:tgtEl>
                                          <p:spTgt spid="35843">
                                            <p:txEl>
                                              <p:pRg st="6" end="6"/>
                                            </p:txEl>
                                          </p:spTgt>
                                        </p:tgtEl>
                                        <p:attrNameLst>
                                          <p:attrName>ppt_c</p:attrName>
                                        </p:attrNameLst>
                                      </p:cBhvr>
                                      <p:to>
                                        <a:schemeClr val="tx1"/>
                                      </p:to>
                                    </p:animClr>
                                  </p:subTnLst>
                                </p:cTn>
                              </p:par>
                            </p:childTnLst>
                          </p:cTn>
                        </p:par>
                        <p:par>
                          <p:cTn id="27" fill="hold" nodeType="afterGroup">
                            <p:stCondLst>
                              <p:cond delay="7000"/>
                            </p:stCondLst>
                            <p:childTnLst>
                              <p:par>
                                <p:cTn id="28" presetID="24" presetClass="entr" presetSubtype="0" fill="hold" grpId="0" nodeType="afterEffect">
                                  <p:stCondLst>
                                    <p:cond delay="3000"/>
                                  </p:stCondLst>
                                  <p:childTnLst>
                                    <p:set>
                                      <p:cBhvr>
                                        <p:cTn id="29" dur="1" fill="hold">
                                          <p:stCondLst>
                                            <p:cond delay="499"/>
                                          </p:stCondLst>
                                        </p:cTn>
                                        <p:tgtEl>
                                          <p:spTgt spid="35843">
                                            <p:txEl>
                                              <p:pRg st="7" end="7"/>
                                            </p:txEl>
                                          </p:spTgt>
                                        </p:tgtEl>
                                        <p:attrNameLst>
                                          <p:attrName>style.visibility</p:attrName>
                                        </p:attrNameLst>
                                      </p:cBhvr>
                                      <p:to>
                                        <p:strVal val="visible"/>
                                      </p:to>
                                    </p:set>
                                    <p:anim to="" calcmode="lin" valueType="num">
                                      <p:cBhvr>
                                        <p:cTn id="30" dur="1" fill="hold"/>
                                        <p:tgtEl>
                                          <p:spTgt spid="35843">
                                            <p:txEl>
                                              <p:pRg st="7" end="7"/>
                                            </p:txEl>
                                          </p:spTgt>
                                        </p:tgtEl>
                                        <p:attrNameLst>
                                          <p:attrName/>
                                        </p:attrNameLst>
                                      </p:cBhvr>
                                    </p:anim>
                                  </p:childTnLst>
                                  <p:subTnLst>
                                    <p:animClr clrSpc="rgb" dir="cw">
                                      <p:cBhvr override="childStyle">
                                        <p:cTn dur="1" fill="hold" display="0" masterRel="nextClick" afterEffect="1"/>
                                        <p:tgtEl>
                                          <p:spTgt spid="35843">
                                            <p:txEl>
                                              <p:pRg st="7" end="7"/>
                                            </p:txEl>
                                          </p:spTgt>
                                        </p:tgtEl>
                                        <p:attrNameLst>
                                          <p:attrName>ppt_c</p:attrName>
                                        </p:attrNameLst>
                                      </p:cBhvr>
                                      <p:to>
                                        <a:schemeClr val="tx1"/>
                                      </p:to>
                                    </p:animClr>
                                  </p:subTnLst>
                                </p:cTn>
                              </p:par>
                              <p:par>
                                <p:cTn id="31" presetID="24" presetClass="entr" presetSubtype="0" fill="hold" grpId="0" nodeType="withEffect">
                                  <p:stCondLst>
                                    <p:cond delay="3000"/>
                                  </p:stCondLst>
                                  <p:childTnLst>
                                    <p:set>
                                      <p:cBhvr>
                                        <p:cTn id="32" dur="1" fill="hold">
                                          <p:stCondLst>
                                            <p:cond delay="499"/>
                                          </p:stCondLst>
                                        </p:cTn>
                                        <p:tgtEl>
                                          <p:spTgt spid="35843">
                                            <p:txEl>
                                              <p:pRg st="8" end="8"/>
                                            </p:txEl>
                                          </p:spTgt>
                                        </p:tgtEl>
                                        <p:attrNameLst>
                                          <p:attrName>style.visibility</p:attrName>
                                        </p:attrNameLst>
                                      </p:cBhvr>
                                      <p:to>
                                        <p:strVal val="visible"/>
                                      </p:to>
                                    </p:set>
                                    <p:anim to="" calcmode="lin" valueType="num">
                                      <p:cBhvr>
                                        <p:cTn id="33" dur="1" fill="hold"/>
                                        <p:tgtEl>
                                          <p:spTgt spid="35843">
                                            <p:txEl>
                                              <p:pRg st="8" end="8"/>
                                            </p:txEl>
                                          </p:spTgt>
                                        </p:tgtEl>
                                        <p:attrNameLst>
                                          <p:attrName/>
                                        </p:attrNameLst>
                                      </p:cBhvr>
                                    </p:anim>
                                  </p:childTnLst>
                                  <p:subTnLst>
                                    <p:animClr clrSpc="rgb" dir="cw">
                                      <p:cBhvr override="childStyle">
                                        <p:cTn dur="1" fill="hold" display="0" masterRel="nextClick" afterEffect="1"/>
                                        <p:tgtEl>
                                          <p:spTgt spid="35843">
                                            <p:txEl>
                                              <p:pRg st="8" end="8"/>
                                            </p:txEl>
                                          </p:spTgt>
                                        </p:tgtEl>
                                        <p:attrNameLst>
                                          <p:attrName>ppt_c</p:attrName>
                                        </p:attrNameLst>
                                      </p:cBhvr>
                                      <p:to>
                                        <a:schemeClr val="tx1"/>
                                      </p:to>
                                    </p:animClr>
                                  </p:subTnLst>
                                </p:cTn>
                              </p:par>
                              <p:par>
                                <p:cTn id="34" presetID="24" presetClass="entr" presetSubtype="0" fill="hold" grpId="0" nodeType="withEffect">
                                  <p:stCondLst>
                                    <p:cond delay="5000"/>
                                  </p:stCondLst>
                                  <p:childTnLst>
                                    <p:set>
                                      <p:cBhvr>
                                        <p:cTn id="35" dur="1" fill="hold">
                                          <p:stCondLst>
                                            <p:cond delay="499"/>
                                          </p:stCondLst>
                                        </p:cTn>
                                        <p:tgtEl>
                                          <p:spTgt spid="35843">
                                            <p:txEl>
                                              <p:pRg st="9" end="9"/>
                                            </p:txEl>
                                          </p:spTgt>
                                        </p:tgtEl>
                                        <p:attrNameLst>
                                          <p:attrName>style.visibility</p:attrName>
                                        </p:attrNameLst>
                                      </p:cBhvr>
                                      <p:to>
                                        <p:strVal val="visible"/>
                                      </p:to>
                                    </p:set>
                                    <p:anim to="" calcmode="lin" valueType="num">
                                      <p:cBhvr>
                                        <p:cTn id="36" dur="1" fill="hold"/>
                                        <p:tgtEl>
                                          <p:spTgt spid="35843">
                                            <p:txEl>
                                              <p:pRg st="9" end="9"/>
                                            </p:txEl>
                                          </p:spTgt>
                                        </p:tgtEl>
                                        <p:attrNameLst>
                                          <p:attrName/>
                                        </p:attrNameLst>
                                      </p:cBhvr>
                                    </p:anim>
                                  </p:childTnLst>
                                  <p:subTnLst>
                                    <p:animClr clrSpc="rgb" dir="cw">
                                      <p:cBhvr override="childStyle">
                                        <p:cTn dur="1" fill="hold" display="0" masterRel="nextClick" afterEffect="1"/>
                                        <p:tgtEl>
                                          <p:spTgt spid="35843">
                                            <p:txEl>
                                              <p:pRg st="9" end="9"/>
                                            </p:txEl>
                                          </p:spTgt>
                                        </p:tgtEl>
                                        <p:attrNameLst>
                                          <p:attrName>ppt_c</p:attrName>
                                        </p:attrNameLst>
                                      </p:cBhvr>
                                      <p:to>
                                        <a:schemeClr val="tx1"/>
                                      </p:to>
                                    </p:animClr>
                                  </p:subTnLst>
                                </p:cTn>
                              </p:par>
                              <p:par>
                                <p:cTn id="37" presetID="24" presetClass="entr" presetSubtype="0" fill="hold" grpId="0" nodeType="withEffect">
                                  <p:stCondLst>
                                    <p:cond delay="5000"/>
                                  </p:stCondLst>
                                  <p:childTnLst>
                                    <p:set>
                                      <p:cBhvr>
                                        <p:cTn id="38" dur="1" fill="hold">
                                          <p:stCondLst>
                                            <p:cond delay="499"/>
                                          </p:stCondLst>
                                        </p:cTn>
                                        <p:tgtEl>
                                          <p:spTgt spid="35843">
                                            <p:txEl>
                                              <p:pRg st="10" end="10"/>
                                            </p:txEl>
                                          </p:spTgt>
                                        </p:tgtEl>
                                        <p:attrNameLst>
                                          <p:attrName>style.visibility</p:attrName>
                                        </p:attrNameLst>
                                      </p:cBhvr>
                                      <p:to>
                                        <p:strVal val="visible"/>
                                      </p:to>
                                    </p:set>
                                    <p:anim to="" calcmode="lin" valueType="num">
                                      <p:cBhvr>
                                        <p:cTn id="39" dur="1" fill="hold"/>
                                        <p:tgtEl>
                                          <p:spTgt spid="35843">
                                            <p:txEl>
                                              <p:pRg st="10" end="10"/>
                                            </p:txEl>
                                          </p:spTgt>
                                        </p:tgtEl>
                                        <p:attrNameLst>
                                          <p:attrName/>
                                        </p:attrNameLst>
                                      </p:cBhvr>
                                    </p:anim>
                                  </p:childTnLst>
                                  <p:subTnLst>
                                    <p:animClr clrSpc="rgb" dir="cw">
                                      <p:cBhvr override="childStyle">
                                        <p:cTn dur="1" fill="hold" display="0" masterRel="nextClick" afterEffect="1"/>
                                        <p:tgtEl>
                                          <p:spTgt spid="35843">
                                            <p:txEl>
                                              <p:pRg st="10" end="10"/>
                                            </p:txEl>
                                          </p:spTgt>
                                        </p:tgtEl>
                                        <p:attrNameLst>
                                          <p:attrName>ppt_c</p:attrName>
                                        </p:attrNameLst>
                                      </p:cBhvr>
                                      <p:to>
                                        <a:schemeClr val="tx1"/>
                                      </p:to>
                                    </p:animClr>
                                  </p:subTnLst>
                                </p:cTn>
                              </p:par>
                              <p:par>
                                <p:cTn id="40" presetID="24" presetClass="entr" presetSubtype="0" fill="hold" grpId="0" nodeType="withEffect">
                                  <p:stCondLst>
                                    <p:cond delay="5000"/>
                                  </p:stCondLst>
                                  <p:childTnLst>
                                    <p:set>
                                      <p:cBhvr>
                                        <p:cTn id="41" dur="1" fill="hold">
                                          <p:stCondLst>
                                            <p:cond delay="499"/>
                                          </p:stCondLst>
                                        </p:cTn>
                                        <p:tgtEl>
                                          <p:spTgt spid="35843">
                                            <p:txEl>
                                              <p:pRg st="11" end="11"/>
                                            </p:txEl>
                                          </p:spTgt>
                                        </p:tgtEl>
                                        <p:attrNameLst>
                                          <p:attrName>style.visibility</p:attrName>
                                        </p:attrNameLst>
                                      </p:cBhvr>
                                      <p:to>
                                        <p:strVal val="visible"/>
                                      </p:to>
                                    </p:set>
                                    <p:anim to="" calcmode="lin" valueType="num">
                                      <p:cBhvr>
                                        <p:cTn id="42" dur="1" fill="hold"/>
                                        <p:tgtEl>
                                          <p:spTgt spid="35843">
                                            <p:txEl>
                                              <p:pRg st="11" end="11"/>
                                            </p:txEl>
                                          </p:spTgt>
                                        </p:tgtEl>
                                        <p:attrNameLst>
                                          <p:attrName/>
                                        </p:attrNameLst>
                                      </p:cBhvr>
                                    </p:anim>
                                  </p:childTnLst>
                                  <p:subTnLst>
                                    <p:animClr clrSpc="rgb" dir="cw">
                                      <p:cBhvr override="childStyle">
                                        <p:cTn dur="1" fill="hold" display="0" masterRel="nextClick" afterEffect="1"/>
                                        <p:tgtEl>
                                          <p:spTgt spid="35843">
                                            <p:txEl>
                                              <p:pRg st="11" end="11"/>
                                            </p:txEl>
                                          </p:spTgt>
                                        </p:tgtEl>
                                        <p:attrNameLst>
                                          <p:attrName>ppt_c</p:attrName>
                                        </p:attrNameLst>
                                      </p:cBhvr>
                                      <p:to>
                                        <a:schemeClr val="tx1"/>
                                      </p:to>
                                    </p:animClr>
                                  </p:subTnLst>
                                </p:cTn>
                              </p:par>
                            </p:childTnLst>
                          </p:cTn>
                        </p:par>
                        <p:par>
                          <p:cTn id="43" fill="hold" nodeType="afterGroup">
                            <p:stCondLst>
                              <p:cond delay="12500"/>
                            </p:stCondLst>
                            <p:childTnLst>
                              <p:par>
                                <p:cTn id="44" presetID="24" presetClass="entr" presetSubtype="0" fill="hold" grpId="0" nodeType="afterEffect">
                                  <p:stCondLst>
                                    <p:cond delay="1000"/>
                                  </p:stCondLst>
                                  <p:childTnLst>
                                    <p:set>
                                      <p:cBhvr>
                                        <p:cTn id="45" dur="1" fill="hold">
                                          <p:stCondLst>
                                            <p:cond delay="499"/>
                                          </p:stCondLst>
                                        </p:cTn>
                                        <p:tgtEl>
                                          <p:spTgt spid="35843">
                                            <p:txEl>
                                              <p:pRg st="12" end="12"/>
                                            </p:txEl>
                                          </p:spTgt>
                                        </p:tgtEl>
                                        <p:attrNameLst>
                                          <p:attrName>style.visibility</p:attrName>
                                        </p:attrNameLst>
                                      </p:cBhvr>
                                      <p:to>
                                        <p:strVal val="visible"/>
                                      </p:to>
                                    </p:set>
                                    <p:anim to="" calcmode="lin" valueType="num">
                                      <p:cBhvr>
                                        <p:cTn id="46" dur="1" fill="hold"/>
                                        <p:tgtEl>
                                          <p:spTgt spid="35843">
                                            <p:txEl>
                                              <p:pRg st="12" end="12"/>
                                            </p:txEl>
                                          </p:spTgt>
                                        </p:tgtEl>
                                        <p:attrNameLst>
                                          <p:attrName/>
                                        </p:attrNameLst>
                                      </p:cBhvr>
                                    </p:anim>
                                  </p:childTnLst>
                                  <p:subTnLst>
                                    <p:animClr clrSpc="rgb" dir="cw">
                                      <p:cBhvr override="childStyle">
                                        <p:cTn dur="1" fill="hold" display="0" masterRel="nextClick" afterEffect="1"/>
                                        <p:tgtEl>
                                          <p:spTgt spid="35843">
                                            <p:txEl>
                                              <p:pRg st="12" end="12"/>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autoUpdateAnimBg="0" advAuto="100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1" name="Date Placeholder 4">
            <a:extLst>
              <a:ext uri="{FF2B5EF4-FFF2-40B4-BE49-F238E27FC236}">
                <a16:creationId xmlns:a16="http://schemas.microsoft.com/office/drawing/2014/main" id="{852359E1-EEFB-F846-92C8-23119CD8B3F4}"/>
              </a:ext>
            </a:extLst>
          </p:cNvPr>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2B14F599-6DB2-2748-84C8-007EA7B7CD00}" type="datetime1">
              <a:rPr lang="cs-CZ" altLang="cs-CZ" sz="1400"/>
              <a:pPr>
                <a:spcBef>
                  <a:spcPct val="0"/>
                </a:spcBef>
                <a:buClrTx/>
                <a:buSzTx/>
                <a:buFontTx/>
                <a:buNone/>
              </a:pPr>
              <a:t>16.11.2025</a:t>
            </a:fld>
            <a:endParaRPr lang="cs-CZ" altLang="cs-CZ" sz="1400"/>
          </a:p>
        </p:txBody>
      </p:sp>
      <p:sp>
        <p:nvSpPr>
          <p:cNvPr id="20482" name="Slide Number Placeholder 6">
            <a:extLst>
              <a:ext uri="{FF2B5EF4-FFF2-40B4-BE49-F238E27FC236}">
                <a16:creationId xmlns:a16="http://schemas.microsoft.com/office/drawing/2014/main" id="{E5E77ADC-AD73-1147-A9B2-9CFD7DA9CD40}"/>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AE0D1CE3-4083-B846-8986-B0E5C18743B5}" type="slidenum">
              <a:rPr lang="cs-CZ" altLang="cs-CZ" sz="1400"/>
              <a:pPr>
                <a:spcBef>
                  <a:spcPct val="0"/>
                </a:spcBef>
                <a:buClrTx/>
                <a:buSzTx/>
                <a:buFontTx/>
                <a:buNone/>
              </a:pPr>
              <a:t>28</a:t>
            </a:fld>
            <a:endParaRPr lang="cs-CZ" altLang="cs-CZ" sz="1400"/>
          </a:p>
        </p:txBody>
      </p:sp>
      <p:sp>
        <p:nvSpPr>
          <p:cNvPr id="40962" name="Rectangle 2">
            <a:extLst>
              <a:ext uri="{FF2B5EF4-FFF2-40B4-BE49-F238E27FC236}">
                <a16:creationId xmlns:a16="http://schemas.microsoft.com/office/drawing/2014/main" id="{264D2D6D-E3CC-5549-9E7B-B71FA5F8EFF2}"/>
              </a:ext>
            </a:extLst>
          </p:cNvPr>
          <p:cNvSpPr>
            <a:spLocks noGrp="1" noChangeArrowheads="1"/>
          </p:cNvSpPr>
          <p:nvPr>
            <p:ph type="title"/>
          </p:nvPr>
        </p:nvSpPr>
        <p:spPr>
          <a:xfrm>
            <a:off x="1572707" y="124909"/>
            <a:ext cx="7543800" cy="1219200"/>
          </a:xfrm>
          <a:ln w="73025">
            <a:noFill/>
            <a:miter lim="800000"/>
            <a:headEnd/>
            <a:tailEnd/>
          </a:ln>
        </p:spPr>
        <p:txBody>
          <a:bodyPr>
            <a:normAutofit fontScale="90000"/>
          </a:bodyPr>
          <a:lstStyle/>
          <a:p>
            <a:pPr eaLnBrk="1" hangingPunct="1"/>
            <a:r>
              <a:rPr lang="cs-CZ" altLang="cs-CZ" sz="3600" dirty="0"/>
              <a:t>Odpovědnost poskytovatelů  služeb (Německo)</a:t>
            </a:r>
          </a:p>
        </p:txBody>
      </p:sp>
      <p:sp>
        <p:nvSpPr>
          <p:cNvPr id="20484" name="Rectangle 3">
            <a:extLst>
              <a:ext uri="{FF2B5EF4-FFF2-40B4-BE49-F238E27FC236}">
                <a16:creationId xmlns:a16="http://schemas.microsoft.com/office/drawing/2014/main" id="{4519517E-679D-D34F-B82E-8EA0BD12452C}"/>
              </a:ext>
            </a:extLst>
          </p:cNvPr>
          <p:cNvSpPr>
            <a:spLocks noGrp="1" noChangeArrowheads="1"/>
          </p:cNvSpPr>
          <p:nvPr>
            <p:ph type="body" sz="half" idx="2"/>
          </p:nvPr>
        </p:nvSpPr>
        <p:spPr>
          <a:xfrm>
            <a:off x="738231" y="1216404"/>
            <a:ext cx="10712741" cy="5641597"/>
          </a:xfrm>
        </p:spPr>
        <p:txBody>
          <a:bodyPr>
            <a:noAutofit/>
          </a:bodyPr>
          <a:lstStyle/>
          <a:p>
            <a:pPr marL="573088" indent="-285750" algn="just">
              <a:lnSpc>
                <a:spcPct val="130000"/>
              </a:lnSpc>
              <a:buFont typeface="Wingdings" pitchFamily="2" charset="2"/>
              <a:buChar char="§"/>
            </a:pPr>
            <a:r>
              <a:rPr lang="cs-CZ" altLang="cs-CZ" sz="1400" b="0" dirty="0"/>
              <a:t>Prvním státem na světě, kde byla tato problematika předmětem široké </a:t>
            </a:r>
            <a:r>
              <a:rPr lang="cs-CZ" altLang="cs-CZ" sz="1400" dirty="0"/>
              <a:t>diskuse</a:t>
            </a:r>
            <a:r>
              <a:rPr lang="cs-CZ" altLang="cs-CZ" sz="1400" b="0" dirty="0"/>
              <a:t>, která nakonec vyústila v přijetí zvláštního zákona upravujícího otázky odpovědnosti těchto poskytovatelů, nebyly překvapivě Spojené státy, ale </a:t>
            </a:r>
            <a:r>
              <a:rPr lang="cs-CZ" altLang="cs-CZ" sz="1400" dirty="0"/>
              <a:t>Německo</a:t>
            </a:r>
            <a:r>
              <a:rPr lang="cs-CZ" altLang="cs-CZ" sz="1400" b="0" dirty="0"/>
              <a:t>. </a:t>
            </a:r>
          </a:p>
          <a:p>
            <a:pPr marL="573088" indent="-285750" algn="just">
              <a:lnSpc>
                <a:spcPct val="130000"/>
              </a:lnSpc>
              <a:buFont typeface="Wingdings" pitchFamily="2" charset="2"/>
              <a:buChar char="§"/>
            </a:pPr>
            <a:r>
              <a:rPr lang="cs-CZ" altLang="cs-CZ" sz="1400" b="0" dirty="0"/>
              <a:t>V roce 1995 bylo zahájeno trestní řízení proti výkonnému řediteli německé pobočky společnosti </a:t>
            </a:r>
            <a:r>
              <a:rPr lang="cs-CZ" altLang="cs-CZ" sz="1400" b="0" dirty="0" err="1"/>
              <a:t>CompuServe</a:t>
            </a:r>
            <a:r>
              <a:rPr lang="cs-CZ" altLang="cs-CZ" sz="1400" b="0" dirty="0"/>
              <a:t> Inc., která působí jako služba americké společnosti America </a:t>
            </a:r>
            <a:r>
              <a:rPr lang="cs-CZ" altLang="cs-CZ" sz="1400" b="0" dirty="0" err="1"/>
              <a:t>On-Line</a:t>
            </a:r>
            <a:r>
              <a:rPr lang="cs-CZ" altLang="cs-CZ" sz="1400" b="0" dirty="0"/>
              <a:t> (</a:t>
            </a:r>
            <a:r>
              <a:rPr lang="cs-CZ" altLang="cs-CZ" sz="1400" dirty="0"/>
              <a:t>AOL</a:t>
            </a:r>
            <a:r>
              <a:rPr lang="cs-CZ" altLang="cs-CZ" sz="1400" b="0" dirty="0"/>
              <a:t>). Společnost </a:t>
            </a:r>
            <a:r>
              <a:rPr lang="cs-CZ" altLang="cs-CZ" sz="1400" b="0" dirty="0" err="1"/>
              <a:t>CompuServe</a:t>
            </a:r>
            <a:r>
              <a:rPr lang="cs-CZ" altLang="cs-CZ" sz="1400" b="0" dirty="0"/>
              <a:t> prostřednictvím svých serverů umožňovala přístup k více než 200 diskusním skupinám (</a:t>
            </a:r>
            <a:r>
              <a:rPr lang="cs-CZ" altLang="cs-CZ" sz="1400" dirty="0" err="1"/>
              <a:t>newsgroups</a:t>
            </a:r>
            <a:r>
              <a:rPr lang="cs-CZ" altLang="cs-CZ" sz="1400" b="0" dirty="0"/>
              <a:t>), na kterých byla jednotlivými uživateli veřejně zpřístupněna pornografie, která porušovala německé trestní normy. Výkonný ředitel této pobočky byl prvoinstančním soudem v Mnichově odsouzen k peněžitému trestu ve výši </a:t>
            </a:r>
            <a:r>
              <a:rPr lang="cs-CZ" altLang="cs-CZ" sz="1400" dirty="0"/>
              <a:t>100 000 DM a k podmíněnému odnětí svobody na dva roky. </a:t>
            </a:r>
          </a:p>
          <a:p>
            <a:pPr marL="573088" indent="-285750" algn="just">
              <a:lnSpc>
                <a:spcPct val="130000"/>
              </a:lnSpc>
              <a:buFont typeface="Wingdings" pitchFamily="2" charset="2"/>
              <a:buChar char="§"/>
            </a:pPr>
            <a:r>
              <a:rPr lang="cs-CZ" altLang="cs-CZ" sz="1400" b="0" dirty="0"/>
              <a:t>Toto trestní řízení nakonec vyústilo v diskusi o nutnosti úpravy odpovědnosti poskytovatelů obdobných služeb speciálním předpisem.</a:t>
            </a:r>
          </a:p>
          <a:p>
            <a:pPr marL="573088" indent="-285750" algn="just">
              <a:lnSpc>
                <a:spcPct val="130000"/>
              </a:lnSpc>
              <a:buFont typeface="Wingdings" pitchFamily="2" charset="2"/>
              <a:buChar char="§"/>
            </a:pPr>
            <a:r>
              <a:rPr lang="cs-CZ" altLang="cs-CZ" sz="1400" b="0" dirty="0"/>
              <a:t>Jedním z důsledků tohoto případu bylo přijetí nové právní úpravy - </a:t>
            </a:r>
            <a:r>
              <a:rPr lang="cs-CZ" altLang="cs-CZ" sz="1400" dirty="0" err="1"/>
              <a:t>Teledienstegesetz</a:t>
            </a:r>
            <a:r>
              <a:rPr lang="cs-CZ" altLang="cs-CZ" sz="1400" b="0" dirty="0"/>
              <a:t> (TDG), který byl přijat jako první článek  spolkového zákona ustanovujícího základní podmínky pro provozování informačních a komunikačních služeb (</a:t>
            </a:r>
            <a:r>
              <a:rPr lang="cs-CZ" altLang="cs-CZ" sz="1400" b="0" dirty="0" err="1"/>
              <a:t>Infromations</a:t>
            </a:r>
            <a:r>
              <a:rPr lang="cs-CZ" altLang="cs-CZ" sz="1400" b="0" dirty="0"/>
              <a:t> </a:t>
            </a:r>
            <a:r>
              <a:rPr lang="cs-CZ" altLang="cs-CZ" sz="1400" b="0" dirty="0" err="1"/>
              <a:t>und</a:t>
            </a:r>
            <a:r>
              <a:rPr lang="cs-CZ" altLang="cs-CZ" sz="1400" b="0" dirty="0"/>
              <a:t> </a:t>
            </a:r>
            <a:r>
              <a:rPr lang="cs-CZ" altLang="cs-CZ" sz="1400" b="0" dirty="0" err="1"/>
              <a:t>Kommunikationsdienste</a:t>
            </a:r>
            <a:r>
              <a:rPr lang="cs-CZ" altLang="cs-CZ" sz="1400" b="0" dirty="0"/>
              <a:t> </a:t>
            </a:r>
            <a:r>
              <a:rPr lang="cs-CZ" altLang="cs-CZ" sz="1400" b="0" dirty="0" err="1"/>
              <a:t>Gesetz</a:t>
            </a:r>
            <a:r>
              <a:rPr lang="cs-CZ" altLang="cs-CZ" sz="1400" b="0" dirty="0"/>
              <a:t> - </a:t>
            </a:r>
            <a:r>
              <a:rPr lang="cs-CZ" altLang="cs-CZ" sz="1400" b="0" dirty="0" err="1"/>
              <a:t>IuKDG</a:t>
            </a:r>
            <a:r>
              <a:rPr lang="cs-CZ" altLang="cs-CZ" sz="1400" b="0" dirty="0"/>
              <a:t>)  dne 1. srpna 1997 </a:t>
            </a:r>
          </a:p>
          <a:p>
            <a:pPr marL="973145" lvl="1" indent="-285750">
              <a:lnSpc>
                <a:spcPct val="130000"/>
              </a:lnSpc>
              <a:buFont typeface="Wingdings" pitchFamily="2" charset="2"/>
              <a:buChar char="§"/>
            </a:pPr>
            <a:r>
              <a:rPr lang="cs-CZ" altLang="cs-CZ" sz="1400" dirty="0"/>
              <a:t>Problematika odpovědnosti je v TDG pak řešena následovně. Tato otázka je upravena v § 5 odst. 2 TDG, který stanoví, že poskytovatel (volného prostoru) </a:t>
            </a:r>
            <a:r>
              <a:rPr lang="cs-CZ" altLang="cs-CZ" sz="1400" b="1" dirty="0"/>
              <a:t>není odpovědný za žádné materiály jím zpřístupněné a poskytnuté třetí stranou</a:t>
            </a:r>
            <a:r>
              <a:rPr lang="cs-CZ" altLang="cs-CZ" sz="1400" dirty="0"/>
              <a:t>; to neplatí, pokud tento poskytovatel zná obsah těchto materiálů a je technicky schopen a může být od něj rozumně očekáváno uzavření přístupu k nim (k tomuto obsahu).</a:t>
            </a:r>
          </a:p>
          <a:p>
            <a:pPr marL="973145" lvl="1" indent="-285750">
              <a:lnSpc>
                <a:spcPct val="130000"/>
              </a:lnSpc>
              <a:buFont typeface="Wingdings" pitchFamily="2" charset="2"/>
              <a:buChar char="§"/>
            </a:pPr>
            <a:r>
              <a:rPr lang="cs-CZ" altLang="cs-CZ" sz="1400" dirty="0"/>
              <a:t>Za vlastní obsah poskytovatel pochopitelně plně odpovídá podle příslušných předpisů (§ 5 </a:t>
            </a:r>
            <a:r>
              <a:rPr lang="cs-CZ" altLang="cs-CZ" sz="1400" dirty="0" err="1"/>
              <a:t>odst</a:t>
            </a:r>
            <a:r>
              <a:rPr lang="cs-CZ" altLang="cs-CZ" sz="1400" dirty="0"/>
              <a:t> 1 TDG). To platí i pokud si poskytovatel přivlastňuje nebo autorizuje cizí obsah.</a:t>
            </a:r>
          </a:p>
        </p:txBody>
      </p:sp>
    </p:spTree>
    <p:extLst>
      <p:ext uri="{BB962C8B-B14F-4D97-AF65-F5344CB8AC3E}">
        <p14:creationId xmlns:p14="http://schemas.microsoft.com/office/powerpoint/2010/main" val="5467451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40962"/>
                                        </p:tgtEl>
                                        <p:attrNameLst>
                                          <p:attrName>style.visibility</p:attrName>
                                        </p:attrNameLst>
                                      </p:cBhvr>
                                      <p:to>
                                        <p:strVal val="visible"/>
                                      </p:to>
                                    </p:set>
                                    <p:anim to="" calcmode="lin" valueType="num">
                                      <p:cBhvr>
                                        <p:cTn id="7" dur="1" fill="hold"/>
                                        <p:tgtEl>
                                          <p:spTgt spid="4096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9" name="Date Placeholder 4">
            <a:extLst>
              <a:ext uri="{FF2B5EF4-FFF2-40B4-BE49-F238E27FC236}">
                <a16:creationId xmlns:a16="http://schemas.microsoft.com/office/drawing/2014/main" id="{5EA2F647-EF5F-6D4F-BBA6-4661BC7339DA}"/>
              </a:ext>
            </a:extLst>
          </p:cNvPr>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228F36EE-AD63-364B-B74A-AC84423D8950}" type="datetime1">
              <a:rPr lang="cs-CZ" altLang="cs-CZ" sz="1400"/>
              <a:pPr>
                <a:spcBef>
                  <a:spcPct val="0"/>
                </a:spcBef>
                <a:buClrTx/>
                <a:buSzTx/>
                <a:buFontTx/>
                <a:buNone/>
              </a:pPr>
              <a:t>16.11.2025</a:t>
            </a:fld>
            <a:endParaRPr lang="cs-CZ" altLang="cs-CZ" sz="1400"/>
          </a:p>
        </p:txBody>
      </p:sp>
      <p:sp>
        <p:nvSpPr>
          <p:cNvPr id="22530" name="Slide Number Placeholder 6">
            <a:extLst>
              <a:ext uri="{FF2B5EF4-FFF2-40B4-BE49-F238E27FC236}">
                <a16:creationId xmlns:a16="http://schemas.microsoft.com/office/drawing/2014/main" id="{5FFDA70D-9248-6549-9BE5-6B7924656D83}"/>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F9DF7F9D-F34F-244B-902C-8B3E970A3499}" type="slidenum">
              <a:rPr lang="cs-CZ" altLang="cs-CZ" sz="1400"/>
              <a:pPr>
                <a:spcBef>
                  <a:spcPct val="0"/>
                </a:spcBef>
                <a:buClrTx/>
                <a:buSzTx/>
                <a:buFontTx/>
                <a:buNone/>
              </a:pPr>
              <a:t>29</a:t>
            </a:fld>
            <a:endParaRPr lang="cs-CZ" altLang="cs-CZ" sz="1400"/>
          </a:p>
        </p:txBody>
      </p:sp>
      <p:sp>
        <p:nvSpPr>
          <p:cNvPr id="72706" name="Rectangle 2">
            <a:extLst>
              <a:ext uri="{FF2B5EF4-FFF2-40B4-BE49-F238E27FC236}">
                <a16:creationId xmlns:a16="http://schemas.microsoft.com/office/drawing/2014/main" id="{6241F1C9-C0D1-8A40-AE2F-645B4E920F96}"/>
              </a:ext>
            </a:extLst>
          </p:cNvPr>
          <p:cNvSpPr>
            <a:spLocks noGrp="1" noChangeArrowheads="1"/>
          </p:cNvSpPr>
          <p:nvPr>
            <p:ph type="title"/>
          </p:nvPr>
        </p:nvSpPr>
        <p:spPr>
          <a:xfrm>
            <a:off x="1564317" y="159391"/>
            <a:ext cx="7551336" cy="1472993"/>
          </a:xfrm>
          <a:ln w="73025">
            <a:noFill/>
            <a:miter lim="800000"/>
            <a:headEnd/>
            <a:tailEnd/>
          </a:ln>
        </p:spPr>
        <p:txBody>
          <a:bodyPr/>
          <a:lstStyle/>
          <a:p>
            <a:pPr eaLnBrk="1" hangingPunct="1"/>
            <a:r>
              <a:rPr lang="cs-CZ" altLang="cs-CZ" sz="2903" dirty="0"/>
              <a:t>Odpovědnost poskytovatelů </a:t>
            </a:r>
            <a:br>
              <a:rPr lang="cs-CZ" altLang="cs-CZ" sz="2903" dirty="0"/>
            </a:br>
            <a:r>
              <a:rPr lang="cs-CZ" altLang="cs-CZ" sz="2903" dirty="0"/>
              <a:t> (</a:t>
            </a:r>
            <a:r>
              <a:rPr lang="cs-CZ" altLang="cs-CZ" sz="2903" i="1" dirty="0"/>
              <a:t>USA)</a:t>
            </a:r>
          </a:p>
        </p:txBody>
      </p:sp>
      <p:sp>
        <p:nvSpPr>
          <p:cNvPr id="72707" name="Rectangle 3">
            <a:extLst>
              <a:ext uri="{FF2B5EF4-FFF2-40B4-BE49-F238E27FC236}">
                <a16:creationId xmlns:a16="http://schemas.microsoft.com/office/drawing/2014/main" id="{36323DA3-2699-2245-8D11-81FAAE02CA29}"/>
              </a:ext>
            </a:extLst>
          </p:cNvPr>
          <p:cNvSpPr>
            <a:spLocks noGrp="1" noChangeArrowheads="1"/>
          </p:cNvSpPr>
          <p:nvPr>
            <p:ph type="body" sz="half" idx="2"/>
          </p:nvPr>
        </p:nvSpPr>
        <p:spPr>
          <a:xfrm>
            <a:off x="1237902" y="1397296"/>
            <a:ext cx="9105724" cy="5385006"/>
          </a:xfrm>
        </p:spPr>
        <p:txBody>
          <a:bodyPr>
            <a:normAutofit/>
          </a:bodyPr>
          <a:lstStyle/>
          <a:p>
            <a:pPr marL="377827" indent="-90489">
              <a:lnSpc>
                <a:spcPct val="80000"/>
              </a:lnSpc>
            </a:pPr>
            <a:r>
              <a:rPr lang="cs-CZ" altLang="cs-CZ" sz="1600" b="0" dirty="0"/>
              <a:t> Dva americké zákony - Digital </a:t>
            </a:r>
            <a:r>
              <a:rPr lang="cs-CZ" altLang="cs-CZ" sz="1600" b="0" dirty="0" err="1"/>
              <a:t>Millenium</a:t>
            </a:r>
            <a:r>
              <a:rPr lang="cs-CZ" altLang="cs-CZ" sz="1600" b="0" dirty="0"/>
              <a:t> Copyright </a:t>
            </a:r>
            <a:r>
              <a:rPr lang="cs-CZ" altLang="cs-CZ" sz="1600" b="0" dirty="0" err="1"/>
              <a:t>Act</a:t>
            </a:r>
            <a:r>
              <a:rPr lang="cs-CZ" altLang="cs-CZ" sz="1600" b="0" dirty="0"/>
              <a:t> (</a:t>
            </a:r>
            <a:r>
              <a:rPr lang="cs-CZ" altLang="cs-CZ" sz="1600" dirty="0"/>
              <a:t>DMCA</a:t>
            </a:r>
            <a:r>
              <a:rPr lang="cs-CZ" altLang="cs-CZ" sz="1600" b="0" dirty="0"/>
              <a:t>)  a </a:t>
            </a:r>
            <a:r>
              <a:rPr lang="cs-CZ" altLang="cs-CZ" sz="1600" b="0" dirty="0" err="1"/>
              <a:t>Communication</a:t>
            </a:r>
            <a:r>
              <a:rPr lang="cs-CZ" altLang="cs-CZ" sz="1600" b="0" dirty="0"/>
              <a:t> </a:t>
            </a:r>
            <a:r>
              <a:rPr lang="cs-CZ" altLang="cs-CZ" sz="1600" b="0" dirty="0" err="1"/>
              <a:t>Decency</a:t>
            </a:r>
            <a:r>
              <a:rPr lang="cs-CZ" altLang="cs-CZ" sz="1600" b="0" dirty="0"/>
              <a:t> </a:t>
            </a:r>
            <a:r>
              <a:rPr lang="cs-CZ" altLang="cs-CZ" sz="1600" b="0" dirty="0" err="1"/>
              <a:t>Act</a:t>
            </a:r>
            <a:r>
              <a:rPr lang="cs-CZ" altLang="cs-CZ" sz="1600" b="0" dirty="0"/>
              <a:t> (</a:t>
            </a:r>
            <a:r>
              <a:rPr lang="cs-CZ" altLang="cs-CZ" sz="1600" dirty="0"/>
              <a:t>CDA</a:t>
            </a:r>
            <a:r>
              <a:rPr lang="cs-CZ" altLang="cs-CZ" sz="1600" b="0" dirty="0"/>
              <a:t>) představují základní rámec zvláštní právní úpravy ve Spojených státech amerických. V  USA se totiž </a:t>
            </a:r>
            <a:r>
              <a:rPr lang="cs-CZ" altLang="cs-CZ" sz="1600" b="0" dirty="0" err="1"/>
              <a:t>narozdíl</a:t>
            </a:r>
            <a:r>
              <a:rPr lang="cs-CZ" altLang="cs-CZ" sz="1600" b="0" dirty="0"/>
              <a:t> od Německa a Evropské unie rozhodli pro odlišný přístup k úpravě odpovědnosti poskytovatelů internetových (a jiných) služeb. Jde o takzvaný vertikální přístup, kde není celá problematika upravena jedním zákonem (jako je tomu například u německého TDG), ale existují různé zvláštní normy.</a:t>
            </a:r>
          </a:p>
          <a:p>
            <a:pPr marL="377827" indent="-90489">
              <a:lnSpc>
                <a:spcPct val="80000"/>
              </a:lnSpc>
            </a:pPr>
            <a:endParaRPr lang="cs-CZ" altLang="cs-CZ" sz="1600" b="0" dirty="0"/>
          </a:p>
          <a:p>
            <a:pPr marL="377827" indent="-90489">
              <a:lnSpc>
                <a:spcPct val="80000"/>
              </a:lnSpc>
            </a:pPr>
            <a:r>
              <a:rPr lang="cs-CZ" altLang="cs-CZ" sz="1600" b="0" dirty="0"/>
              <a:t> </a:t>
            </a:r>
            <a:r>
              <a:rPr lang="cs-CZ" altLang="cs-CZ" sz="1600" dirty="0"/>
              <a:t>Digital </a:t>
            </a:r>
            <a:r>
              <a:rPr lang="cs-CZ" altLang="cs-CZ" sz="1600" dirty="0" err="1"/>
              <a:t>Millenium</a:t>
            </a:r>
            <a:r>
              <a:rPr lang="cs-CZ" altLang="cs-CZ" sz="1600" dirty="0"/>
              <a:t> Copyright </a:t>
            </a:r>
            <a:r>
              <a:rPr lang="cs-CZ" altLang="cs-CZ" sz="1600" dirty="0" err="1"/>
              <a:t>Act</a:t>
            </a:r>
            <a:r>
              <a:rPr lang="cs-CZ" altLang="cs-CZ" sz="1600" dirty="0"/>
              <a:t> </a:t>
            </a:r>
            <a:r>
              <a:rPr lang="cs-CZ" altLang="cs-CZ" sz="1600" b="0" dirty="0"/>
              <a:t>(1998) upravuje otázku odpovědnosti v souvislosti s autorským právem, </a:t>
            </a:r>
            <a:r>
              <a:rPr lang="cs-CZ" altLang="cs-CZ" sz="1600" dirty="0" err="1"/>
              <a:t>Communication</a:t>
            </a:r>
            <a:r>
              <a:rPr lang="cs-CZ" altLang="cs-CZ" sz="1600" dirty="0"/>
              <a:t>  </a:t>
            </a:r>
            <a:r>
              <a:rPr lang="cs-CZ" altLang="cs-CZ" sz="1600" dirty="0" err="1"/>
              <a:t>Decency</a:t>
            </a:r>
            <a:r>
              <a:rPr lang="cs-CZ" altLang="cs-CZ" sz="1600" dirty="0"/>
              <a:t> </a:t>
            </a:r>
            <a:r>
              <a:rPr lang="cs-CZ" altLang="cs-CZ" sz="1600" dirty="0" err="1"/>
              <a:t>Act</a:t>
            </a:r>
            <a:r>
              <a:rPr lang="cs-CZ" altLang="cs-CZ" sz="1600" dirty="0"/>
              <a:t> </a:t>
            </a:r>
            <a:r>
              <a:rPr lang="cs-CZ" altLang="cs-CZ" sz="1600" b="0" dirty="0"/>
              <a:t>(1996) pak upravuje všechny ostatní případy.</a:t>
            </a:r>
          </a:p>
          <a:p>
            <a:pPr marL="377827" indent="-90489">
              <a:lnSpc>
                <a:spcPct val="80000"/>
              </a:lnSpc>
            </a:pPr>
            <a:endParaRPr lang="cs-CZ" altLang="cs-CZ" sz="1600" b="0" dirty="0"/>
          </a:p>
          <a:p>
            <a:pPr marL="377827" indent="-90489">
              <a:lnSpc>
                <a:spcPct val="80000"/>
              </a:lnSpc>
            </a:pPr>
            <a:r>
              <a:rPr lang="cs-CZ" altLang="cs-CZ" sz="1600" b="0" dirty="0"/>
              <a:t>Je zajímavé, že obdobně jako v případě německého TDG, předcházelo vydání CDA a následně DMCA vynesení dvou soudních rozhodnutí, z nichž se jedno stalo terčem všeobecné kritiky. Šlo o rozhodnutí ve věcech  </a:t>
            </a:r>
            <a:r>
              <a:rPr lang="cs-CZ" altLang="cs-CZ" sz="1600" b="0" dirty="0" err="1"/>
              <a:t>Cubby</a:t>
            </a:r>
            <a:r>
              <a:rPr lang="cs-CZ" altLang="cs-CZ" sz="1600" b="0" dirty="0"/>
              <a:t>, Inc., v. </a:t>
            </a:r>
            <a:r>
              <a:rPr lang="cs-CZ" altLang="cs-CZ" sz="1600" b="0" dirty="0" err="1"/>
              <a:t>CompuServe</a:t>
            </a:r>
            <a:r>
              <a:rPr lang="cs-CZ" altLang="cs-CZ" sz="1600" b="0" dirty="0"/>
              <a:t>, Inc.</a:t>
            </a:r>
            <a:r>
              <a:rPr lang="cs-CZ" altLang="cs-CZ" sz="1600" b="0" dirty="0">
                <a:hlinkClick r:id="" action="ppaction://noaction"/>
              </a:rPr>
              <a:t>[1]</a:t>
            </a:r>
            <a:r>
              <a:rPr lang="cs-CZ" altLang="cs-CZ" sz="1600" b="0" dirty="0"/>
              <a:t> a </a:t>
            </a:r>
            <a:r>
              <a:rPr lang="cs-CZ" altLang="cs-CZ" sz="1600" b="0" dirty="0" err="1"/>
              <a:t>Stratton</a:t>
            </a:r>
            <a:r>
              <a:rPr lang="cs-CZ" altLang="cs-CZ" sz="1600" b="0" dirty="0"/>
              <a:t> </a:t>
            </a:r>
            <a:r>
              <a:rPr lang="cs-CZ" altLang="cs-CZ" sz="1600" b="0" dirty="0" err="1"/>
              <a:t>Oakmont,Inc</a:t>
            </a:r>
            <a:r>
              <a:rPr lang="cs-CZ" altLang="cs-CZ" sz="1600" b="0" dirty="0"/>
              <a:t>., v. </a:t>
            </a:r>
            <a:r>
              <a:rPr lang="cs-CZ" altLang="cs-CZ" sz="1600" b="0" dirty="0" err="1"/>
              <a:t>Prodigy</a:t>
            </a:r>
            <a:r>
              <a:rPr lang="cs-CZ" altLang="cs-CZ" sz="1600" b="0" dirty="0"/>
              <a:t> </a:t>
            </a:r>
            <a:r>
              <a:rPr lang="cs-CZ" altLang="cs-CZ" sz="1600" b="0" dirty="0" err="1"/>
              <a:t>Serv</a:t>
            </a:r>
            <a:r>
              <a:rPr lang="cs-CZ" altLang="cs-CZ" sz="1600" b="0" dirty="0"/>
              <a:t>. Co.</a:t>
            </a:r>
            <a:r>
              <a:rPr lang="cs-CZ" altLang="cs-CZ" sz="1600" b="0" dirty="0">
                <a:hlinkClick r:id="" action="ppaction://noaction"/>
              </a:rPr>
              <a:t>[2]</a:t>
            </a:r>
            <a:r>
              <a:rPr lang="cs-CZ" altLang="cs-CZ" sz="1600" b="0" dirty="0"/>
              <a:t>  </a:t>
            </a:r>
          </a:p>
          <a:p>
            <a:pPr marL="377827" indent="-90489">
              <a:lnSpc>
                <a:spcPct val="80000"/>
              </a:lnSpc>
            </a:pPr>
            <a:endParaRPr lang="cs-CZ" altLang="cs-CZ" sz="1600" b="0" dirty="0"/>
          </a:p>
          <a:p>
            <a:pPr marL="287338" indent="0">
              <a:lnSpc>
                <a:spcPct val="80000"/>
              </a:lnSpc>
              <a:buNone/>
            </a:pPr>
            <a:endParaRPr lang="cs-CZ" altLang="cs-CZ" sz="1600" b="0" dirty="0"/>
          </a:p>
          <a:p>
            <a:pPr marL="377827" indent="-90489">
              <a:lnSpc>
                <a:spcPct val="80000"/>
              </a:lnSpc>
            </a:pPr>
            <a:r>
              <a:rPr lang="cs-CZ" altLang="cs-CZ" sz="1200" b="0" dirty="0">
                <a:hlinkClick r:id="" action="ppaction://noaction"/>
              </a:rPr>
              <a:t>[1]</a:t>
            </a:r>
            <a:r>
              <a:rPr lang="cs-CZ" altLang="cs-CZ" sz="1200" b="0" dirty="0"/>
              <a:t> </a:t>
            </a:r>
            <a:r>
              <a:rPr lang="cs-CZ" altLang="cs-CZ" sz="1200" b="0" dirty="0" err="1"/>
              <a:t>Cubby</a:t>
            </a:r>
            <a:r>
              <a:rPr lang="cs-CZ" altLang="cs-CZ" sz="1200" b="0" dirty="0"/>
              <a:t>, Inc., v. </a:t>
            </a:r>
            <a:r>
              <a:rPr lang="cs-CZ" altLang="cs-CZ" sz="1200" b="0" dirty="0" err="1"/>
              <a:t>CompuServe</a:t>
            </a:r>
            <a:r>
              <a:rPr lang="cs-CZ" altLang="cs-CZ" sz="1200" b="0" dirty="0"/>
              <a:t>, Inc., 776 F. </a:t>
            </a:r>
            <a:r>
              <a:rPr lang="cs-CZ" altLang="cs-CZ" sz="1200" b="0" dirty="0" err="1"/>
              <a:t>Supp</a:t>
            </a:r>
            <a:r>
              <a:rPr lang="cs-CZ" altLang="cs-CZ" sz="1200" b="0" dirty="0"/>
              <a:t>. 135 (S.D.N.Y 1991)</a:t>
            </a:r>
            <a:endParaRPr lang="cs-CZ" altLang="cs-CZ" sz="1200" b="0" dirty="0">
              <a:hlinkClick r:id="" action="ppaction://noaction"/>
            </a:endParaRPr>
          </a:p>
          <a:p>
            <a:pPr marL="377827" indent="-90489">
              <a:lnSpc>
                <a:spcPct val="80000"/>
              </a:lnSpc>
            </a:pPr>
            <a:r>
              <a:rPr lang="cs-CZ" altLang="cs-CZ" sz="1200" b="0" dirty="0">
                <a:hlinkClick r:id="" action="ppaction://noaction"/>
              </a:rPr>
              <a:t>[2]</a:t>
            </a:r>
            <a:r>
              <a:rPr lang="cs-CZ" altLang="cs-CZ" sz="1200" b="0" dirty="0"/>
              <a:t> </a:t>
            </a:r>
            <a:r>
              <a:rPr lang="cs-CZ" altLang="cs-CZ" sz="1200" b="0" dirty="0" err="1"/>
              <a:t>Statton</a:t>
            </a:r>
            <a:r>
              <a:rPr lang="cs-CZ" altLang="cs-CZ" sz="1200" b="0" dirty="0"/>
              <a:t> </a:t>
            </a:r>
            <a:r>
              <a:rPr lang="cs-CZ" altLang="cs-CZ" sz="1200" b="0" dirty="0" err="1"/>
              <a:t>Oakmont</a:t>
            </a:r>
            <a:r>
              <a:rPr lang="cs-CZ" altLang="cs-CZ" sz="1200" b="0" dirty="0"/>
              <a:t>, Inc. v. </a:t>
            </a:r>
            <a:r>
              <a:rPr lang="cs-CZ" altLang="cs-CZ" sz="1200" b="0" dirty="0" err="1"/>
              <a:t>Prodigy</a:t>
            </a:r>
            <a:r>
              <a:rPr lang="cs-CZ" altLang="cs-CZ" sz="1200" b="0" dirty="0"/>
              <a:t> </a:t>
            </a:r>
            <a:r>
              <a:rPr lang="cs-CZ" altLang="cs-CZ" sz="1200" b="0" dirty="0" err="1"/>
              <a:t>Servs</a:t>
            </a:r>
            <a:r>
              <a:rPr lang="cs-CZ" altLang="cs-CZ" sz="1200" b="0" dirty="0"/>
              <a:t>. Co. No. 31063/94, 1995 N. </a:t>
            </a:r>
            <a:r>
              <a:rPr lang="cs-CZ" altLang="cs-CZ" sz="1200" b="0" dirty="0" err="1"/>
              <a:t>Y</a:t>
            </a:r>
            <a:r>
              <a:rPr lang="cs-CZ" altLang="cs-CZ" sz="1200" b="0" dirty="0"/>
              <a:t>: </a:t>
            </a:r>
            <a:r>
              <a:rPr lang="cs-CZ" altLang="cs-CZ" sz="1200" b="0" dirty="0" err="1"/>
              <a:t>Misc</a:t>
            </a:r>
            <a:r>
              <a:rPr lang="cs-CZ" altLang="cs-CZ" sz="1200" b="0" dirty="0"/>
              <a:t>. </a:t>
            </a:r>
            <a:r>
              <a:rPr lang="cs-CZ" altLang="cs-CZ" sz="1200" b="0" dirty="0" err="1"/>
              <a:t>Lexis</a:t>
            </a:r>
            <a:r>
              <a:rPr lang="cs-CZ" altLang="cs-CZ" sz="1200" b="0" dirty="0"/>
              <a:t> 229 (N.Y. Sup. </a:t>
            </a:r>
            <a:r>
              <a:rPr lang="cs-CZ" altLang="cs-CZ" sz="1200" b="0" dirty="0" err="1"/>
              <a:t>Ct</a:t>
            </a:r>
            <a:r>
              <a:rPr lang="cs-CZ" altLang="cs-CZ" sz="1200" b="0" dirty="0"/>
              <a:t>. May 26, 1995)</a:t>
            </a:r>
          </a:p>
        </p:txBody>
      </p:sp>
    </p:spTree>
    <p:extLst>
      <p:ext uri="{BB962C8B-B14F-4D97-AF65-F5344CB8AC3E}">
        <p14:creationId xmlns:p14="http://schemas.microsoft.com/office/powerpoint/2010/main" val="28997802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72706"/>
                                        </p:tgtEl>
                                        <p:attrNameLst>
                                          <p:attrName>style.visibility</p:attrName>
                                        </p:attrNameLst>
                                      </p:cBhvr>
                                      <p:to>
                                        <p:strVal val="visible"/>
                                      </p:to>
                                    </p:set>
                                    <p:anim to="" calcmode="lin" valueType="num">
                                      <p:cBhvr>
                                        <p:cTn id="7" dur="1" fill="hold"/>
                                        <p:tgtEl>
                                          <p:spTgt spid="72706"/>
                                        </p:tgtEl>
                                        <p:attrNameLst>
                                          <p:attrName/>
                                        </p:attrNameLst>
                                      </p:cBhvr>
                                    </p:anim>
                                  </p:childTnLst>
                                </p:cTn>
                              </p:par>
                            </p:childTnLst>
                          </p:cTn>
                        </p:par>
                        <p:par>
                          <p:cTn id="8" fill="hold" nodeType="afterGroup">
                            <p:stCondLst>
                              <p:cond delay="500"/>
                            </p:stCondLst>
                            <p:childTnLst>
                              <p:par>
                                <p:cTn id="9" presetID="24" presetClass="entr" presetSubtype="0" fill="hold" grpId="0" nodeType="afterEffect">
                                  <p:stCondLst>
                                    <p:cond delay="1000"/>
                                  </p:stCondLst>
                                  <p:childTnLst>
                                    <p:set>
                                      <p:cBhvr>
                                        <p:cTn id="10" dur="1" fill="hold">
                                          <p:stCondLst>
                                            <p:cond delay="499"/>
                                          </p:stCondLst>
                                        </p:cTn>
                                        <p:tgtEl>
                                          <p:spTgt spid="72707">
                                            <p:txEl>
                                              <p:pRg st="0" end="0"/>
                                            </p:txEl>
                                          </p:spTgt>
                                        </p:tgtEl>
                                        <p:attrNameLst>
                                          <p:attrName>style.visibility</p:attrName>
                                        </p:attrNameLst>
                                      </p:cBhvr>
                                      <p:to>
                                        <p:strVal val="visible"/>
                                      </p:to>
                                    </p:set>
                                    <p:anim to="" calcmode="lin" valueType="num">
                                      <p:cBhvr>
                                        <p:cTn id="11" dur="1" fill="hold"/>
                                        <p:tgtEl>
                                          <p:spTgt spid="72707">
                                            <p:txEl>
                                              <p:pRg st="0" end="0"/>
                                            </p:txEl>
                                          </p:spTgt>
                                        </p:tgtEl>
                                        <p:attrNameLst>
                                          <p:attrName/>
                                        </p:attrNameLst>
                                      </p:cBhvr>
                                    </p:anim>
                                  </p:childTnLst>
                                  <p:subTnLst>
                                    <p:animClr clrSpc="rgb" dir="cw">
                                      <p:cBhvr override="childStyle">
                                        <p:cTn dur="1" fill="hold" display="0" masterRel="nextClick" afterEffect="1"/>
                                        <p:tgtEl>
                                          <p:spTgt spid="72707">
                                            <p:txEl>
                                              <p:pRg st="0" end="0"/>
                                            </p:txEl>
                                          </p:spTgt>
                                        </p:tgtEl>
                                        <p:attrNameLst>
                                          <p:attrName>ppt_c</p:attrName>
                                        </p:attrNameLst>
                                      </p:cBhvr>
                                      <p:to>
                                        <a:schemeClr val="tx1"/>
                                      </p:to>
                                    </p:animClr>
                                  </p:subTnLst>
                                </p:cTn>
                              </p:par>
                            </p:childTnLst>
                          </p:cTn>
                        </p:par>
                        <p:par>
                          <p:cTn id="12" fill="hold" nodeType="afterGroup">
                            <p:stCondLst>
                              <p:cond delay="2000"/>
                            </p:stCondLst>
                            <p:childTnLst>
                              <p:par>
                                <p:cTn id="13" presetID="24" presetClass="entr" presetSubtype="0" fill="hold" grpId="0" nodeType="afterEffect">
                                  <p:stCondLst>
                                    <p:cond delay="1000"/>
                                  </p:stCondLst>
                                  <p:childTnLst>
                                    <p:set>
                                      <p:cBhvr>
                                        <p:cTn id="14" dur="1" fill="hold">
                                          <p:stCondLst>
                                            <p:cond delay="499"/>
                                          </p:stCondLst>
                                        </p:cTn>
                                        <p:tgtEl>
                                          <p:spTgt spid="72707">
                                            <p:txEl>
                                              <p:pRg st="2" end="2"/>
                                            </p:txEl>
                                          </p:spTgt>
                                        </p:tgtEl>
                                        <p:attrNameLst>
                                          <p:attrName>style.visibility</p:attrName>
                                        </p:attrNameLst>
                                      </p:cBhvr>
                                      <p:to>
                                        <p:strVal val="visible"/>
                                      </p:to>
                                    </p:set>
                                    <p:anim to="" calcmode="lin" valueType="num">
                                      <p:cBhvr>
                                        <p:cTn id="15" dur="1" fill="hold"/>
                                        <p:tgtEl>
                                          <p:spTgt spid="72707">
                                            <p:txEl>
                                              <p:pRg st="2" end="2"/>
                                            </p:txEl>
                                          </p:spTgt>
                                        </p:tgtEl>
                                        <p:attrNameLst>
                                          <p:attrName/>
                                        </p:attrNameLst>
                                      </p:cBhvr>
                                    </p:anim>
                                  </p:childTnLst>
                                  <p:subTnLst>
                                    <p:animClr clrSpc="rgb" dir="cw">
                                      <p:cBhvr override="childStyle">
                                        <p:cTn dur="1" fill="hold" display="0" masterRel="nextClick" afterEffect="1"/>
                                        <p:tgtEl>
                                          <p:spTgt spid="72707">
                                            <p:txEl>
                                              <p:pRg st="2" end="2"/>
                                            </p:txEl>
                                          </p:spTgt>
                                        </p:tgtEl>
                                        <p:attrNameLst>
                                          <p:attrName>ppt_c</p:attrName>
                                        </p:attrNameLst>
                                      </p:cBhvr>
                                      <p:to>
                                        <a:schemeClr val="tx1"/>
                                      </p:to>
                                    </p:animClr>
                                  </p:subTnLst>
                                </p:cTn>
                              </p:par>
                            </p:childTnLst>
                          </p:cTn>
                        </p:par>
                        <p:par>
                          <p:cTn id="16" fill="hold" nodeType="afterGroup">
                            <p:stCondLst>
                              <p:cond delay="3500"/>
                            </p:stCondLst>
                            <p:childTnLst>
                              <p:par>
                                <p:cTn id="17" presetID="24" presetClass="entr" presetSubtype="0" fill="hold" grpId="0" nodeType="afterEffect">
                                  <p:stCondLst>
                                    <p:cond delay="1000"/>
                                  </p:stCondLst>
                                  <p:childTnLst>
                                    <p:set>
                                      <p:cBhvr>
                                        <p:cTn id="18" dur="1" fill="hold">
                                          <p:stCondLst>
                                            <p:cond delay="499"/>
                                          </p:stCondLst>
                                        </p:cTn>
                                        <p:tgtEl>
                                          <p:spTgt spid="72707">
                                            <p:txEl>
                                              <p:pRg st="4" end="4"/>
                                            </p:txEl>
                                          </p:spTgt>
                                        </p:tgtEl>
                                        <p:attrNameLst>
                                          <p:attrName>style.visibility</p:attrName>
                                        </p:attrNameLst>
                                      </p:cBhvr>
                                      <p:to>
                                        <p:strVal val="visible"/>
                                      </p:to>
                                    </p:set>
                                    <p:anim to="" calcmode="lin" valueType="num">
                                      <p:cBhvr>
                                        <p:cTn id="19" dur="1" fill="hold"/>
                                        <p:tgtEl>
                                          <p:spTgt spid="72707">
                                            <p:txEl>
                                              <p:pRg st="4" end="4"/>
                                            </p:txEl>
                                          </p:spTgt>
                                        </p:tgtEl>
                                        <p:attrNameLst>
                                          <p:attrName/>
                                        </p:attrNameLst>
                                      </p:cBhvr>
                                    </p:anim>
                                  </p:childTnLst>
                                  <p:subTnLst>
                                    <p:animClr clrSpc="rgb" dir="cw">
                                      <p:cBhvr override="childStyle">
                                        <p:cTn dur="1" fill="hold" display="0" masterRel="nextClick" afterEffect="1"/>
                                        <p:tgtEl>
                                          <p:spTgt spid="72707">
                                            <p:txEl>
                                              <p:pRg st="4" end="4"/>
                                            </p:txEl>
                                          </p:spTgt>
                                        </p:tgtEl>
                                        <p:attrNameLst>
                                          <p:attrName>ppt_c</p:attrName>
                                        </p:attrNameLst>
                                      </p:cBhvr>
                                      <p:to>
                                        <a:schemeClr val="tx1"/>
                                      </p:to>
                                    </p:animClr>
                                  </p:subTnLst>
                                </p:cTn>
                              </p:par>
                            </p:childTnLst>
                          </p:cTn>
                        </p:par>
                        <p:par>
                          <p:cTn id="20" fill="hold" nodeType="afterGroup">
                            <p:stCondLst>
                              <p:cond delay="5000"/>
                            </p:stCondLst>
                            <p:childTnLst>
                              <p:par>
                                <p:cTn id="21" presetID="24" presetClass="entr" presetSubtype="0" fill="hold" grpId="0" nodeType="afterEffect">
                                  <p:stCondLst>
                                    <p:cond delay="1000"/>
                                  </p:stCondLst>
                                  <p:childTnLst>
                                    <p:set>
                                      <p:cBhvr>
                                        <p:cTn id="22" dur="1" fill="hold">
                                          <p:stCondLst>
                                            <p:cond delay="499"/>
                                          </p:stCondLst>
                                        </p:cTn>
                                        <p:tgtEl>
                                          <p:spTgt spid="72707">
                                            <p:txEl>
                                              <p:pRg st="7" end="7"/>
                                            </p:txEl>
                                          </p:spTgt>
                                        </p:tgtEl>
                                        <p:attrNameLst>
                                          <p:attrName>style.visibility</p:attrName>
                                        </p:attrNameLst>
                                      </p:cBhvr>
                                      <p:to>
                                        <p:strVal val="visible"/>
                                      </p:to>
                                    </p:set>
                                    <p:anim to="" calcmode="lin" valueType="num">
                                      <p:cBhvr>
                                        <p:cTn id="23" dur="1" fill="hold"/>
                                        <p:tgtEl>
                                          <p:spTgt spid="72707">
                                            <p:txEl>
                                              <p:pRg st="7" end="7"/>
                                            </p:txEl>
                                          </p:spTgt>
                                        </p:tgtEl>
                                        <p:attrNameLst>
                                          <p:attrName/>
                                        </p:attrNameLst>
                                      </p:cBhvr>
                                    </p:anim>
                                  </p:childTnLst>
                                  <p:subTnLst>
                                    <p:animClr clrSpc="rgb" dir="cw">
                                      <p:cBhvr override="childStyle">
                                        <p:cTn dur="1" fill="hold" display="0" masterRel="nextClick" afterEffect="1"/>
                                        <p:tgtEl>
                                          <p:spTgt spid="72707">
                                            <p:txEl>
                                              <p:pRg st="7" end="7"/>
                                            </p:txEl>
                                          </p:spTgt>
                                        </p:tgtEl>
                                        <p:attrNameLst>
                                          <p:attrName>ppt_c</p:attrName>
                                        </p:attrNameLst>
                                      </p:cBhvr>
                                      <p:to>
                                        <a:schemeClr val="tx1"/>
                                      </p:to>
                                    </p:animClr>
                                  </p:subTnLst>
                                </p:cTn>
                              </p:par>
                            </p:childTnLst>
                          </p:cTn>
                        </p:par>
                        <p:par>
                          <p:cTn id="24" fill="hold" nodeType="afterGroup">
                            <p:stCondLst>
                              <p:cond delay="6500"/>
                            </p:stCondLst>
                            <p:childTnLst>
                              <p:par>
                                <p:cTn id="25" presetID="24" presetClass="entr" presetSubtype="0" fill="hold" grpId="0" nodeType="afterEffect">
                                  <p:stCondLst>
                                    <p:cond delay="1000"/>
                                  </p:stCondLst>
                                  <p:childTnLst>
                                    <p:set>
                                      <p:cBhvr>
                                        <p:cTn id="26" dur="1" fill="hold">
                                          <p:stCondLst>
                                            <p:cond delay="499"/>
                                          </p:stCondLst>
                                        </p:cTn>
                                        <p:tgtEl>
                                          <p:spTgt spid="72707">
                                            <p:txEl>
                                              <p:pRg st="8" end="8"/>
                                            </p:txEl>
                                          </p:spTgt>
                                        </p:tgtEl>
                                        <p:attrNameLst>
                                          <p:attrName>style.visibility</p:attrName>
                                        </p:attrNameLst>
                                      </p:cBhvr>
                                      <p:to>
                                        <p:strVal val="visible"/>
                                      </p:to>
                                    </p:set>
                                    <p:anim to="" calcmode="lin" valueType="num">
                                      <p:cBhvr>
                                        <p:cTn id="27" dur="1" fill="hold"/>
                                        <p:tgtEl>
                                          <p:spTgt spid="72707">
                                            <p:txEl>
                                              <p:pRg st="8" end="8"/>
                                            </p:txEl>
                                          </p:spTgt>
                                        </p:tgtEl>
                                        <p:attrNameLst>
                                          <p:attrName/>
                                        </p:attrNameLst>
                                      </p:cBhvr>
                                    </p:anim>
                                  </p:childTnLst>
                                  <p:subTnLst>
                                    <p:animClr clrSpc="rgb" dir="cw">
                                      <p:cBhvr override="childStyle">
                                        <p:cTn dur="1" fill="hold" display="0" masterRel="nextClick" afterEffect="1"/>
                                        <p:tgtEl>
                                          <p:spTgt spid="72707">
                                            <p:txEl>
                                              <p:pRg st="8" end="8"/>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6" grpId="0" animBg="1" autoUpdateAnimBg="0"/>
      <p:bldP spid="72707" grpId="0" build="p" autoUpdateAnimBg="0" advAuto="100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7" name="Date Placeholder 4">
            <a:extLst>
              <a:ext uri="{FF2B5EF4-FFF2-40B4-BE49-F238E27FC236}">
                <a16:creationId xmlns:a16="http://schemas.microsoft.com/office/drawing/2014/main" id="{2FBDB874-5EC7-CF42-9C08-597A20C2F846}"/>
              </a:ext>
            </a:extLst>
          </p:cNvPr>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21A7A525-C923-064A-ABAE-7B625C088EC2}" type="datetime1">
              <a:rPr lang="cs-CZ" altLang="cs-CZ" sz="1400"/>
              <a:pPr>
                <a:spcBef>
                  <a:spcPct val="0"/>
                </a:spcBef>
                <a:buClrTx/>
                <a:buSzTx/>
                <a:buFontTx/>
                <a:buNone/>
              </a:pPr>
              <a:t>16.11.2025</a:t>
            </a:fld>
            <a:endParaRPr lang="cs-CZ" altLang="cs-CZ" sz="1400"/>
          </a:p>
        </p:txBody>
      </p:sp>
      <p:sp>
        <p:nvSpPr>
          <p:cNvPr id="24578" name="Slide Number Placeholder 6">
            <a:extLst>
              <a:ext uri="{FF2B5EF4-FFF2-40B4-BE49-F238E27FC236}">
                <a16:creationId xmlns:a16="http://schemas.microsoft.com/office/drawing/2014/main" id="{987D84E1-AB25-3F4E-BE84-8B05311AD356}"/>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6C24BC7F-801F-EF41-8FEC-7D14D2F1146B}" type="slidenum">
              <a:rPr lang="cs-CZ" altLang="cs-CZ" sz="1400"/>
              <a:pPr>
                <a:spcBef>
                  <a:spcPct val="0"/>
                </a:spcBef>
                <a:buClrTx/>
                <a:buSzTx/>
                <a:buFontTx/>
                <a:buNone/>
              </a:pPr>
              <a:t>30</a:t>
            </a:fld>
            <a:endParaRPr lang="cs-CZ" altLang="cs-CZ" sz="1400"/>
          </a:p>
        </p:txBody>
      </p:sp>
      <p:sp>
        <p:nvSpPr>
          <p:cNvPr id="76802" name="Rectangle 2">
            <a:extLst>
              <a:ext uri="{FF2B5EF4-FFF2-40B4-BE49-F238E27FC236}">
                <a16:creationId xmlns:a16="http://schemas.microsoft.com/office/drawing/2014/main" id="{5DE90B01-A34A-8548-84B8-E066197B28CA}"/>
              </a:ext>
            </a:extLst>
          </p:cNvPr>
          <p:cNvSpPr>
            <a:spLocks noGrp="1" noChangeArrowheads="1"/>
          </p:cNvSpPr>
          <p:nvPr>
            <p:ph type="title"/>
          </p:nvPr>
        </p:nvSpPr>
        <p:spPr>
          <a:xfrm>
            <a:off x="1417625" y="217012"/>
            <a:ext cx="7449947" cy="1291905"/>
          </a:xfrm>
          <a:ln w="73025">
            <a:noFill/>
            <a:miter lim="800000"/>
            <a:headEnd/>
            <a:tailEnd/>
          </a:ln>
        </p:spPr>
        <p:txBody>
          <a:bodyPr/>
          <a:lstStyle/>
          <a:p>
            <a:pPr eaLnBrk="1" hangingPunct="1"/>
            <a:r>
              <a:rPr lang="cs-CZ" altLang="cs-CZ" sz="2903" dirty="0"/>
              <a:t>Odpovědnost poskytovatelů </a:t>
            </a:r>
            <a:br>
              <a:rPr lang="cs-CZ" altLang="cs-CZ" sz="2903" dirty="0"/>
            </a:br>
            <a:r>
              <a:rPr lang="cs-CZ" altLang="cs-CZ" sz="2903" dirty="0"/>
              <a:t> (</a:t>
            </a:r>
            <a:r>
              <a:rPr lang="cs-CZ" altLang="cs-CZ" sz="2903" b="1" dirty="0"/>
              <a:t>Směrnice o el. obchodu</a:t>
            </a:r>
            <a:r>
              <a:rPr lang="cs-CZ" altLang="cs-CZ" sz="2903" dirty="0"/>
              <a:t> )</a:t>
            </a:r>
          </a:p>
        </p:txBody>
      </p:sp>
      <p:sp>
        <p:nvSpPr>
          <p:cNvPr id="76803" name="Rectangle 3">
            <a:extLst>
              <a:ext uri="{FF2B5EF4-FFF2-40B4-BE49-F238E27FC236}">
                <a16:creationId xmlns:a16="http://schemas.microsoft.com/office/drawing/2014/main" id="{64D93FA4-13BF-AB47-B657-E3C54D826BF7}"/>
              </a:ext>
            </a:extLst>
          </p:cNvPr>
          <p:cNvSpPr>
            <a:spLocks noGrp="1" noChangeArrowheads="1"/>
          </p:cNvSpPr>
          <p:nvPr>
            <p:ph type="body" sz="half" idx="2"/>
          </p:nvPr>
        </p:nvSpPr>
        <p:spPr>
          <a:xfrm>
            <a:off x="1221125" y="1615040"/>
            <a:ext cx="9458222" cy="5167262"/>
          </a:xfrm>
        </p:spPr>
        <p:txBody>
          <a:bodyPr/>
          <a:lstStyle/>
          <a:p>
            <a:pPr marL="377827" indent="-90489"/>
            <a:r>
              <a:rPr lang="cs-CZ" altLang="cs-CZ" sz="1814" b="0" dirty="0">
                <a:latin typeface="Verdana" panose="020B0604030504040204" pitchFamily="34" charset="0"/>
              </a:rPr>
              <a:t> Evropská unie se v rámci své normotvorby rozhodla pro obdobný přístup jako Německo a otázku odpovědnosti internetových poskytovatelů upravuje na základě </a:t>
            </a:r>
            <a:r>
              <a:rPr lang="cs-CZ" altLang="cs-CZ" sz="1814" dirty="0">
                <a:latin typeface="Verdana" panose="020B0604030504040204" pitchFamily="34" charset="0"/>
              </a:rPr>
              <a:t>horizontálního přístupu</a:t>
            </a:r>
            <a:r>
              <a:rPr lang="cs-CZ" altLang="cs-CZ" sz="1814" b="0" dirty="0">
                <a:latin typeface="Verdana" panose="020B0604030504040204" pitchFamily="34" charset="0"/>
              </a:rPr>
              <a:t>. Ten - na rozdíl od vertikálního přístupu zvoleného v USA - nečiní rozdíly mezi druhy zveřejněných materiálů a otázku odpovědnosti upravuje </a:t>
            </a:r>
            <a:r>
              <a:rPr lang="cs-CZ" altLang="cs-CZ" sz="1814" dirty="0">
                <a:latin typeface="Verdana" panose="020B0604030504040204" pitchFamily="34" charset="0"/>
              </a:rPr>
              <a:t>souhrnně pro všechny typy těchto materiálů </a:t>
            </a:r>
            <a:r>
              <a:rPr lang="cs-CZ" altLang="cs-CZ" sz="1814" b="0" dirty="0">
                <a:latin typeface="Verdana" panose="020B0604030504040204" pitchFamily="34" charset="0"/>
              </a:rPr>
              <a:t>a způsobu jejich užití v jedné normě.</a:t>
            </a:r>
          </a:p>
          <a:p>
            <a:pPr marL="377827" indent="-90489"/>
            <a:r>
              <a:rPr lang="cs-CZ" altLang="cs-CZ" sz="1814" b="0" dirty="0">
                <a:latin typeface="Verdana" panose="020B0604030504040204" pitchFamily="34" charset="0"/>
              </a:rPr>
              <a:t>K přijetí této právní úpravy existovala celá řada důvodů.</a:t>
            </a:r>
          </a:p>
          <a:p>
            <a:pPr marL="377827" indent="-90489"/>
            <a:endParaRPr lang="cs-CZ" altLang="cs-CZ" sz="1814" b="0" dirty="0">
              <a:latin typeface="Verdana" panose="020B0604030504040204" pitchFamily="34" charset="0"/>
            </a:endParaRPr>
          </a:p>
          <a:p>
            <a:pPr marL="377827" indent="-90489"/>
            <a:r>
              <a:rPr lang="cs-CZ" altLang="cs-CZ" sz="1814" b="0" dirty="0">
                <a:latin typeface="Verdana" panose="020B0604030504040204" pitchFamily="34" charset="0"/>
              </a:rPr>
              <a:t>Poskytovatelé internetových služeb podléhaly toliko </a:t>
            </a:r>
            <a:r>
              <a:rPr lang="cs-CZ" altLang="cs-CZ" sz="1814" dirty="0">
                <a:latin typeface="Verdana" panose="020B0604030504040204" pitchFamily="34" charset="0"/>
              </a:rPr>
              <a:t>rozdílným právním úpravám</a:t>
            </a:r>
            <a:r>
              <a:rPr lang="cs-CZ" altLang="cs-CZ" sz="1814" b="0" dirty="0">
                <a:latin typeface="Verdana" panose="020B0604030504040204" pitchFamily="34" charset="0"/>
              </a:rPr>
              <a:t>, kolik je členských států Unie.  Vzhledem k této skutečnosti a též díky tomu, že existuje jen velmi málo evropské judikatury (která se navíc často navzájem popírá), je pro tyto poskytovatele velmi obtížné odhadnout výsledek případných soudních řízení (</a:t>
            </a:r>
            <a:r>
              <a:rPr lang="cs-CZ" altLang="cs-CZ" sz="1814" dirty="0">
                <a:latin typeface="Verdana" panose="020B0604030504040204" pitchFamily="34" charset="0"/>
              </a:rPr>
              <a:t>právní jistota</a:t>
            </a:r>
            <a:r>
              <a:rPr lang="cs-CZ" altLang="cs-CZ" sz="1814" b="0" dirty="0">
                <a:latin typeface="Verdana" panose="020B0604030504040204" pitchFamily="34" charset="0"/>
              </a:rPr>
              <a:t>), což pochopitelně zvyšuje jejich nejistotu, která má pak vliv na kvalitu a rozsah jimi poskytovaných služeb (</a:t>
            </a:r>
            <a:r>
              <a:rPr lang="cs-CZ" altLang="cs-CZ" sz="1814" dirty="0">
                <a:latin typeface="Verdana" panose="020B0604030504040204" pitchFamily="34" charset="0"/>
              </a:rPr>
              <a:t>pravidlo předběžné opatrnosti</a:t>
            </a:r>
            <a:r>
              <a:rPr lang="cs-CZ" altLang="cs-CZ" sz="1814" b="0" dirty="0">
                <a:latin typeface="Verdana" panose="020B0604030504040204" pitchFamily="34" charset="0"/>
              </a:rPr>
              <a:t>). </a:t>
            </a:r>
          </a:p>
        </p:txBody>
      </p:sp>
    </p:spTree>
    <p:extLst>
      <p:ext uri="{BB962C8B-B14F-4D97-AF65-F5344CB8AC3E}">
        <p14:creationId xmlns:p14="http://schemas.microsoft.com/office/powerpoint/2010/main" val="23041562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76802"/>
                                        </p:tgtEl>
                                        <p:attrNameLst>
                                          <p:attrName>style.visibility</p:attrName>
                                        </p:attrNameLst>
                                      </p:cBhvr>
                                      <p:to>
                                        <p:strVal val="visible"/>
                                      </p:to>
                                    </p:set>
                                    <p:anim to="" calcmode="lin" valueType="num">
                                      <p:cBhvr>
                                        <p:cTn id="7" dur="1" fill="hold"/>
                                        <p:tgtEl>
                                          <p:spTgt spid="76802"/>
                                        </p:tgtEl>
                                        <p:attrNameLst>
                                          <p:attrName/>
                                        </p:attrNameLst>
                                      </p:cBhvr>
                                    </p:anim>
                                  </p:childTnLst>
                                </p:cTn>
                              </p:par>
                            </p:childTnLst>
                          </p:cTn>
                        </p:par>
                        <p:par>
                          <p:cTn id="8" fill="hold" nodeType="afterGroup">
                            <p:stCondLst>
                              <p:cond delay="500"/>
                            </p:stCondLst>
                            <p:childTnLst>
                              <p:par>
                                <p:cTn id="9" presetID="24" presetClass="entr" presetSubtype="0" fill="hold" grpId="0" nodeType="afterEffect">
                                  <p:stCondLst>
                                    <p:cond delay="1000"/>
                                  </p:stCondLst>
                                  <p:childTnLst>
                                    <p:set>
                                      <p:cBhvr>
                                        <p:cTn id="10" dur="1" fill="hold">
                                          <p:stCondLst>
                                            <p:cond delay="499"/>
                                          </p:stCondLst>
                                        </p:cTn>
                                        <p:tgtEl>
                                          <p:spTgt spid="76803">
                                            <p:txEl>
                                              <p:pRg st="0" end="0"/>
                                            </p:txEl>
                                          </p:spTgt>
                                        </p:tgtEl>
                                        <p:attrNameLst>
                                          <p:attrName>style.visibility</p:attrName>
                                        </p:attrNameLst>
                                      </p:cBhvr>
                                      <p:to>
                                        <p:strVal val="visible"/>
                                      </p:to>
                                    </p:set>
                                    <p:anim to="" calcmode="lin" valueType="num">
                                      <p:cBhvr>
                                        <p:cTn id="11" dur="1" fill="hold"/>
                                        <p:tgtEl>
                                          <p:spTgt spid="76803">
                                            <p:txEl>
                                              <p:pRg st="0" end="0"/>
                                            </p:txEl>
                                          </p:spTgt>
                                        </p:tgtEl>
                                        <p:attrNameLst>
                                          <p:attrName/>
                                        </p:attrNameLst>
                                      </p:cBhvr>
                                    </p:anim>
                                  </p:childTnLst>
                                  <p:subTnLst>
                                    <p:animClr clrSpc="rgb" dir="cw">
                                      <p:cBhvr override="childStyle">
                                        <p:cTn dur="1" fill="hold" display="0" masterRel="nextClick" afterEffect="1"/>
                                        <p:tgtEl>
                                          <p:spTgt spid="76803">
                                            <p:txEl>
                                              <p:pRg st="0" end="0"/>
                                            </p:txEl>
                                          </p:spTgt>
                                        </p:tgtEl>
                                        <p:attrNameLst>
                                          <p:attrName>ppt_c</p:attrName>
                                        </p:attrNameLst>
                                      </p:cBhvr>
                                      <p:to>
                                        <a:schemeClr val="tx1"/>
                                      </p:to>
                                    </p:animClr>
                                  </p:subTnLst>
                                </p:cTn>
                              </p:par>
                            </p:childTnLst>
                          </p:cTn>
                        </p:par>
                        <p:par>
                          <p:cTn id="12" fill="hold" nodeType="afterGroup">
                            <p:stCondLst>
                              <p:cond delay="2000"/>
                            </p:stCondLst>
                            <p:childTnLst>
                              <p:par>
                                <p:cTn id="13" presetID="24" presetClass="entr" presetSubtype="0" fill="hold" grpId="0" nodeType="afterEffect">
                                  <p:stCondLst>
                                    <p:cond delay="1000"/>
                                  </p:stCondLst>
                                  <p:childTnLst>
                                    <p:set>
                                      <p:cBhvr>
                                        <p:cTn id="14" dur="1" fill="hold">
                                          <p:stCondLst>
                                            <p:cond delay="499"/>
                                          </p:stCondLst>
                                        </p:cTn>
                                        <p:tgtEl>
                                          <p:spTgt spid="76803">
                                            <p:txEl>
                                              <p:pRg st="1" end="1"/>
                                            </p:txEl>
                                          </p:spTgt>
                                        </p:tgtEl>
                                        <p:attrNameLst>
                                          <p:attrName>style.visibility</p:attrName>
                                        </p:attrNameLst>
                                      </p:cBhvr>
                                      <p:to>
                                        <p:strVal val="visible"/>
                                      </p:to>
                                    </p:set>
                                    <p:anim to="" calcmode="lin" valueType="num">
                                      <p:cBhvr>
                                        <p:cTn id="15" dur="1" fill="hold"/>
                                        <p:tgtEl>
                                          <p:spTgt spid="76803">
                                            <p:txEl>
                                              <p:pRg st="1" end="1"/>
                                            </p:txEl>
                                          </p:spTgt>
                                        </p:tgtEl>
                                        <p:attrNameLst>
                                          <p:attrName/>
                                        </p:attrNameLst>
                                      </p:cBhvr>
                                    </p:anim>
                                  </p:childTnLst>
                                  <p:subTnLst>
                                    <p:animClr clrSpc="rgb" dir="cw">
                                      <p:cBhvr override="childStyle">
                                        <p:cTn dur="1" fill="hold" display="0" masterRel="nextClick" afterEffect="1"/>
                                        <p:tgtEl>
                                          <p:spTgt spid="76803">
                                            <p:txEl>
                                              <p:pRg st="1" end="1"/>
                                            </p:txEl>
                                          </p:spTgt>
                                        </p:tgtEl>
                                        <p:attrNameLst>
                                          <p:attrName>ppt_c</p:attrName>
                                        </p:attrNameLst>
                                      </p:cBhvr>
                                      <p:to>
                                        <a:schemeClr val="tx1"/>
                                      </p:to>
                                    </p:animClr>
                                  </p:subTnLst>
                                </p:cTn>
                              </p:par>
                            </p:childTnLst>
                          </p:cTn>
                        </p:par>
                        <p:par>
                          <p:cTn id="16" fill="hold" nodeType="afterGroup">
                            <p:stCondLst>
                              <p:cond delay="3500"/>
                            </p:stCondLst>
                            <p:childTnLst>
                              <p:par>
                                <p:cTn id="17" presetID="24" presetClass="entr" presetSubtype="0" fill="hold" grpId="0" nodeType="afterEffect">
                                  <p:stCondLst>
                                    <p:cond delay="1000"/>
                                  </p:stCondLst>
                                  <p:childTnLst>
                                    <p:set>
                                      <p:cBhvr>
                                        <p:cTn id="18" dur="1" fill="hold">
                                          <p:stCondLst>
                                            <p:cond delay="499"/>
                                          </p:stCondLst>
                                        </p:cTn>
                                        <p:tgtEl>
                                          <p:spTgt spid="76803">
                                            <p:txEl>
                                              <p:pRg st="3" end="3"/>
                                            </p:txEl>
                                          </p:spTgt>
                                        </p:tgtEl>
                                        <p:attrNameLst>
                                          <p:attrName>style.visibility</p:attrName>
                                        </p:attrNameLst>
                                      </p:cBhvr>
                                      <p:to>
                                        <p:strVal val="visible"/>
                                      </p:to>
                                    </p:set>
                                    <p:anim to="" calcmode="lin" valueType="num">
                                      <p:cBhvr>
                                        <p:cTn id="19" dur="1" fill="hold"/>
                                        <p:tgtEl>
                                          <p:spTgt spid="76803">
                                            <p:txEl>
                                              <p:pRg st="3" end="3"/>
                                            </p:txEl>
                                          </p:spTgt>
                                        </p:tgtEl>
                                        <p:attrNameLst>
                                          <p:attrName/>
                                        </p:attrNameLst>
                                      </p:cBhvr>
                                    </p:anim>
                                  </p:childTnLst>
                                  <p:subTnLst>
                                    <p:animClr clrSpc="rgb" dir="cw">
                                      <p:cBhvr override="childStyle">
                                        <p:cTn dur="1" fill="hold" display="0" masterRel="nextClick" afterEffect="1"/>
                                        <p:tgtEl>
                                          <p:spTgt spid="76803">
                                            <p:txEl>
                                              <p:pRg st="3" end="3"/>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2" grpId="0" animBg="1" autoUpdateAnimBg="0"/>
      <p:bldP spid="76803" grpId="0" build="p" autoUpdateAnimBg="0" advAuto="100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5" name="Date Placeholder 4">
            <a:extLst>
              <a:ext uri="{FF2B5EF4-FFF2-40B4-BE49-F238E27FC236}">
                <a16:creationId xmlns:a16="http://schemas.microsoft.com/office/drawing/2014/main" id="{8896D36B-7A36-ED42-93A9-B1A04EA74865}"/>
              </a:ext>
            </a:extLst>
          </p:cNvPr>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6DB64519-20E1-ED4D-9C4E-B36DA54686D2}" type="datetime1">
              <a:rPr lang="cs-CZ" altLang="cs-CZ" sz="1400"/>
              <a:pPr>
                <a:spcBef>
                  <a:spcPct val="0"/>
                </a:spcBef>
                <a:buClrTx/>
                <a:buSzTx/>
                <a:buFontTx/>
                <a:buNone/>
              </a:pPr>
              <a:t>16.11.2025</a:t>
            </a:fld>
            <a:endParaRPr lang="cs-CZ" altLang="cs-CZ" sz="1400"/>
          </a:p>
        </p:txBody>
      </p:sp>
      <p:sp>
        <p:nvSpPr>
          <p:cNvPr id="26626" name="Slide Number Placeholder 6">
            <a:extLst>
              <a:ext uri="{FF2B5EF4-FFF2-40B4-BE49-F238E27FC236}">
                <a16:creationId xmlns:a16="http://schemas.microsoft.com/office/drawing/2014/main" id="{8E049410-3ABE-F049-A023-1B5BB2C4D1AE}"/>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51BBC462-1E8E-E248-808D-6064CC08C820}" type="slidenum">
              <a:rPr lang="cs-CZ" altLang="cs-CZ" sz="1400"/>
              <a:pPr>
                <a:spcBef>
                  <a:spcPct val="0"/>
                </a:spcBef>
                <a:buClrTx/>
                <a:buSzTx/>
                <a:buFontTx/>
                <a:buNone/>
              </a:pPr>
              <a:t>31</a:t>
            </a:fld>
            <a:endParaRPr lang="cs-CZ" altLang="cs-CZ" sz="1400"/>
          </a:p>
        </p:txBody>
      </p:sp>
      <p:sp>
        <p:nvSpPr>
          <p:cNvPr id="80898" name="Rectangle 2">
            <a:extLst>
              <a:ext uri="{FF2B5EF4-FFF2-40B4-BE49-F238E27FC236}">
                <a16:creationId xmlns:a16="http://schemas.microsoft.com/office/drawing/2014/main" id="{243CF70C-04F6-D743-B12A-99D577179015}"/>
              </a:ext>
            </a:extLst>
          </p:cNvPr>
          <p:cNvSpPr>
            <a:spLocks noGrp="1" noChangeArrowheads="1"/>
          </p:cNvSpPr>
          <p:nvPr>
            <p:ph type="title"/>
          </p:nvPr>
        </p:nvSpPr>
        <p:spPr>
          <a:xfrm>
            <a:off x="1564318" y="313026"/>
            <a:ext cx="7656512" cy="946857"/>
          </a:xfrm>
          <a:ln w="73025">
            <a:noFill/>
            <a:miter lim="800000"/>
            <a:headEnd/>
            <a:tailEnd/>
          </a:ln>
        </p:spPr>
        <p:txBody>
          <a:bodyPr/>
          <a:lstStyle/>
          <a:p>
            <a:pPr eaLnBrk="1" hangingPunct="1"/>
            <a:r>
              <a:rPr lang="cs-CZ" altLang="cs-CZ" sz="2540" dirty="0"/>
              <a:t>Odpovědnost poskytovatelů </a:t>
            </a:r>
            <a:br>
              <a:rPr lang="cs-CZ" altLang="cs-CZ" sz="2540" dirty="0"/>
            </a:br>
            <a:r>
              <a:rPr lang="cs-CZ" altLang="cs-CZ" sz="2540" dirty="0"/>
              <a:t> (platná právní úprava v ČR)</a:t>
            </a:r>
            <a:endParaRPr lang="cs-CZ" altLang="cs-CZ" sz="2540" i="1" dirty="0"/>
          </a:p>
        </p:txBody>
      </p:sp>
      <p:sp>
        <p:nvSpPr>
          <p:cNvPr id="80899" name="Rectangle 3">
            <a:extLst>
              <a:ext uri="{FF2B5EF4-FFF2-40B4-BE49-F238E27FC236}">
                <a16:creationId xmlns:a16="http://schemas.microsoft.com/office/drawing/2014/main" id="{53F51045-9AA3-AF4E-9E95-9C156EFA0C6E}"/>
              </a:ext>
            </a:extLst>
          </p:cNvPr>
          <p:cNvSpPr>
            <a:spLocks noGrp="1" noChangeArrowheads="1"/>
          </p:cNvSpPr>
          <p:nvPr>
            <p:ph type="body" sz="half" idx="2"/>
          </p:nvPr>
        </p:nvSpPr>
        <p:spPr>
          <a:xfrm>
            <a:off x="1246291" y="1233949"/>
            <a:ext cx="9885198" cy="5461053"/>
          </a:xfrm>
        </p:spPr>
        <p:txBody>
          <a:bodyPr>
            <a:normAutofit lnSpcReduction="10000"/>
          </a:bodyPr>
          <a:lstStyle/>
          <a:p>
            <a:pPr marL="287338" indent="0">
              <a:buNone/>
            </a:pPr>
            <a:endParaRPr lang="cs-CZ" altLang="cs-CZ" sz="1814" b="0" dirty="0">
              <a:latin typeface="Verdana" panose="020B0604030504040204" pitchFamily="34" charset="0"/>
            </a:endParaRPr>
          </a:p>
          <a:p>
            <a:pPr marL="377827" indent="-90489"/>
            <a:r>
              <a:rPr lang="cs-CZ" altLang="cs-CZ" sz="1814" b="0" dirty="0">
                <a:latin typeface="Verdana" panose="020B0604030504040204" pitchFamily="34" charset="0"/>
              </a:rPr>
              <a:t> V zásadě došle k transpozici </a:t>
            </a:r>
            <a:r>
              <a:rPr lang="cs-CZ" altLang="cs-CZ" sz="1814" dirty="0">
                <a:latin typeface="Verdana" panose="020B0604030504040204" pitchFamily="34" charset="0"/>
              </a:rPr>
              <a:t>Směrnice o elektronickém obchodu </a:t>
            </a:r>
            <a:r>
              <a:rPr lang="cs-CZ" altLang="cs-CZ" sz="1814" b="0" dirty="0">
                <a:latin typeface="Verdana" panose="020B0604030504040204" pitchFamily="34" charset="0"/>
              </a:rPr>
              <a:t>do právního řádu ČR Zákon tak vztahu k obecně odpovědnosti poskytovatelů těchto služeb upravuje tři základní omezení, a to:</a:t>
            </a:r>
          </a:p>
          <a:p>
            <a:pPr marL="963620" lvl="1"/>
            <a:r>
              <a:rPr lang="cs-CZ" altLang="cs-CZ" sz="1814" dirty="0">
                <a:latin typeface="Verdana" panose="020B0604030504040204" pitchFamily="34" charset="0"/>
              </a:rPr>
              <a:t>Odpovědnost poskytovatele služby za obsah přenášených informací (§3)</a:t>
            </a:r>
          </a:p>
          <a:p>
            <a:pPr marL="963620" lvl="1"/>
            <a:r>
              <a:rPr lang="cs-CZ" altLang="cs-CZ" sz="1814" dirty="0">
                <a:latin typeface="Verdana" panose="020B0604030504040204" pitchFamily="34" charset="0"/>
              </a:rPr>
              <a:t>Odpovědnost poskytovatele služby za obsah automaticky dočasně </a:t>
            </a:r>
            <a:r>
              <a:rPr lang="cs-CZ" altLang="cs-CZ" sz="1814" dirty="0" err="1">
                <a:latin typeface="Verdana" panose="020B0604030504040204" pitchFamily="34" charset="0"/>
              </a:rPr>
              <a:t>meziukládaných</a:t>
            </a:r>
            <a:r>
              <a:rPr lang="cs-CZ" altLang="cs-CZ" sz="1814" dirty="0">
                <a:latin typeface="Verdana" panose="020B0604030504040204" pitchFamily="34" charset="0"/>
              </a:rPr>
              <a:t> informací (§4)</a:t>
            </a:r>
          </a:p>
          <a:p>
            <a:pPr marL="963620" lvl="1"/>
            <a:r>
              <a:rPr lang="cs-CZ" altLang="cs-CZ" sz="1814" dirty="0">
                <a:latin typeface="Verdana" panose="020B0604030504040204" pitchFamily="34" charset="0"/>
              </a:rPr>
              <a:t>Odpovědnost poskytovatele služby za ukládání obsahu informací poskytovaných (§5)</a:t>
            </a:r>
          </a:p>
          <a:p>
            <a:pPr marL="377827" indent="-90489"/>
            <a:endParaRPr lang="cs-CZ" altLang="cs-CZ" sz="1814" b="0" dirty="0">
              <a:latin typeface="Verdana" panose="020B0604030504040204" pitchFamily="34" charset="0"/>
            </a:endParaRPr>
          </a:p>
          <a:p>
            <a:pPr marL="377827" indent="-90489"/>
            <a:r>
              <a:rPr lang="cs-CZ" altLang="cs-CZ" sz="1814" b="0" dirty="0">
                <a:latin typeface="Verdana" panose="020B0604030504040204" pitchFamily="34" charset="0"/>
              </a:rPr>
              <a:t>Jedním z nikoli nepodstatných pravidel zákona je rovněž ustanovení §6, které stanoví, že tito poskytovatelé služeb </a:t>
            </a:r>
            <a:r>
              <a:rPr lang="cs-CZ" altLang="cs-CZ" sz="1814" dirty="0">
                <a:latin typeface="Verdana" panose="020B0604030504040204" pitchFamily="34" charset="0"/>
              </a:rPr>
              <a:t>nejsou povinni dohlížet na obsah jimi přenášených nebo ukládaných informací, ani  aktivně vyhledávat skutečnosti a okolnosti poukazující na protiprávní obsah informace</a:t>
            </a:r>
            <a:r>
              <a:rPr lang="cs-CZ" altLang="cs-CZ" sz="1814" b="0" dirty="0">
                <a:latin typeface="Verdana" panose="020B0604030504040204" pitchFamily="34" charset="0"/>
              </a:rPr>
              <a:t>. Jinými slovy se zde vychází z předpokladu, že není rozumné požadovat od poskytovatelů, aby při vysokém počtu uživatelů a vysokém objemu uložených dat zjišťovali a posuzovali legálnost či nelegálnost veškerého obsahu uložených informací.</a:t>
            </a:r>
          </a:p>
        </p:txBody>
      </p:sp>
    </p:spTree>
    <p:extLst>
      <p:ext uri="{BB962C8B-B14F-4D97-AF65-F5344CB8AC3E}">
        <p14:creationId xmlns:p14="http://schemas.microsoft.com/office/powerpoint/2010/main" val="10436011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80898"/>
                                        </p:tgtEl>
                                        <p:attrNameLst>
                                          <p:attrName>style.visibility</p:attrName>
                                        </p:attrNameLst>
                                      </p:cBhvr>
                                      <p:to>
                                        <p:strVal val="visible"/>
                                      </p:to>
                                    </p:set>
                                    <p:anim to="" calcmode="lin" valueType="num">
                                      <p:cBhvr>
                                        <p:cTn id="7" dur="1" fill="hold"/>
                                        <p:tgtEl>
                                          <p:spTgt spid="80898"/>
                                        </p:tgtEl>
                                        <p:attrNameLst>
                                          <p:attrName/>
                                        </p:attrNameLst>
                                      </p:cBhvr>
                                    </p:anim>
                                  </p:childTnLst>
                                </p:cTn>
                              </p:par>
                            </p:childTnLst>
                          </p:cTn>
                        </p:par>
                        <p:par>
                          <p:cTn id="8" fill="hold" nodeType="afterGroup">
                            <p:stCondLst>
                              <p:cond delay="500"/>
                            </p:stCondLst>
                            <p:childTnLst>
                              <p:par>
                                <p:cTn id="9" presetID="24" presetClass="entr" presetSubtype="0" fill="hold" grpId="0" nodeType="afterEffect">
                                  <p:stCondLst>
                                    <p:cond delay="1000"/>
                                  </p:stCondLst>
                                  <p:childTnLst>
                                    <p:set>
                                      <p:cBhvr>
                                        <p:cTn id="10" dur="1" fill="hold">
                                          <p:stCondLst>
                                            <p:cond delay="499"/>
                                          </p:stCondLst>
                                        </p:cTn>
                                        <p:tgtEl>
                                          <p:spTgt spid="80899">
                                            <p:txEl>
                                              <p:pRg st="1" end="1"/>
                                            </p:txEl>
                                          </p:spTgt>
                                        </p:tgtEl>
                                        <p:attrNameLst>
                                          <p:attrName>style.visibility</p:attrName>
                                        </p:attrNameLst>
                                      </p:cBhvr>
                                      <p:to>
                                        <p:strVal val="visible"/>
                                      </p:to>
                                    </p:set>
                                    <p:anim to="" calcmode="lin" valueType="num">
                                      <p:cBhvr>
                                        <p:cTn id="11" dur="1" fill="hold"/>
                                        <p:tgtEl>
                                          <p:spTgt spid="80899">
                                            <p:txEl>
                                              <p:pRg st="1" end="1"/>
                                            </p:txEl>
                                          </p:spTgt>
                                        </p:tgtEl>
                                        <p:attrNameLst>
                                          <p:attrName/>
                                        </p:attrNameLst>
                                      </p:cBhvr>
                                    </p:anim>
                                  </p:childTnLst>
                                  <p:subTnLst>
                                    <p:animClr clrSpc="rgb" dir="cw">
                                      <p:cBhvr override="childStyle">
                                        <p:cTn dur="1" fill="hold" display="0" masterRel="nextClick" afterEffect="1"/>
                                        <p:tgtEl>
                                          <p:spTgt spid="80899">
                                            <p:txEl>
                                              <p:pRg st="1" end="1"/>
                                            </p:txEl>
                                          </p:spTgt>
                                        </p:tgtEl>
                                        <p:attrNameLst>
                                          <p:attrName>ppt_c</p:attrName>
                                        </p:attrNameLst>
                                      </p:cBhvr>
                                      <p:to>
                                        <a:schemeClr val="tx1"/>
                                      </p:to>
                                    </p:animClr>
                                  </p:subTnLst>
                                </p:cTn>
                              </p:par>
                              <p:par>
                                <p:cTn id="12" presetID="24" presetClass="entr" presetSubtype="0" fill="hold" grpId="0" nodeType="withEffect">
                                  <p:stCondLst>
                                    <p:cond delay="3000"/>
                                  </p:stCondLst>
                                  <p:childTnLst>
                                    <p:set>
                                      <p:cBhvr>
                                        <p:cTn id="13" dur="1" fill="hold">
                                          <p:stCondLst>
                                            <p:cond delay="499"/>
                                          </p:stCondLst>
                                        </p:cTn>
                                        <p:tgtEl>
                                          <p:spTgt spid="80899">
                                            <p:txEl>
                                              <p:pRg st="2" end="2"/>
                                            </p:txEl>
                                          </p:spTgt>
                                        </p:tgtEl>
                                        <p:attrNameLst>
                                          <p:attrName>style.visibility</p:attrName>
                                        </p:attrNameLst>
                                      </p:cBhvr>
                                      <p:to>
                                        <p:strVal val="visible"/>
                                      </p:to>
                                    </p:set>
                                    <p:anim to="" calcmode="lin" valueType="num">
                                      <p:cBhvr>
                                        <p:cTn id="14" dur="1" fill="hold"/>
                                        <p:tgtEl>
                                          <p:spTgt spid="80899">
                                            <p:txEl>
                                              <p:pRg st="2" end="2"/>
                                            </p:txEl>
                                          </p:spTgt>
                                        </p:tgtEl>
                                        <p:attrNameLst>
                                          <p:attrName/>
                                        </p:attrNameLst>
                                      </p:cBhvr>
                                    </p:anim>
                                  </p:childTnLst>
                                  <p:subTnLst>
                                    <p:animClr clrSpc="rgb" dir="cw">
                                      <p:cBhvr override="childStyle">
                                        <p:cTn dur="1" fill="hold" display="0" masterRel="nextClick" afterEffect="1"/>
                                        <p:tgtEl>
                                          <p:spTgt spid="80899">
                                            <p:txEl>
                                              <p:pRg st="2" end="2"/>
                                            </p:txEl>
                                          </p:spTgt>
                                        </p:tgtEl>
                                        <p:attrNameLst>
                                          <p:attrName>ppt_c</p:attrName>
                                        </p:attrNameLst>
                                      </p:cBhvr>
                                      <p:to>
                                        <a:schemeClr val="tx1"/>
                                      </p:to>
                                    </p:animClr>
                                  </p:subTnLst>
                                </p:cTn>
                              </p:par>
                              <p:par>
                                <p:cTn id="15" presetID="24" presetClass="entr" presetSubtype="0" fill="hold" grpId="0" nodeType="withEffect">
                                  <p:stCondLst>
                                    <p:cond delay="5000"/>
                                  </p:stCondLst>
                                  <p:childTnLst>
                                    <p:set>
                                      <p:cBhvr>
                                        <p:cTn id="16" dur="1" fill="hold">
                                          <p:stCondLst>
                                            <p:cond delay="499"/>
                                          </p:stCondLst>
                                        </p:cTn>
                                        <p:tgtEl>
                                          <p:spTgt spid="80899">
                                            <p:txEl>
                                              <p:pRg st="3" end="3"/>
                                            </p:txEl>
                                          </p:spTgt>
                                        </p:tgtEl>
                                        <p:attrNameLst>
                                          <p:attrName>style.visibility</p:attrName>
                                        </p:attrNameLst>
                                      </p:cBhvr>
                                      <p:to>
                                        <p:strVal val="visible"/>
                                      </p:to>
                                    </p:set>
                                    <p:anim to="" calcmode="lin" valueType="num">
                                      <p:cBhvr>
                                        <p:cTn id="17" dur="1" fill="hold"/>
                                        <p:tgtEl>
                                          <p:spTgt spid="80899">
                                            <p:txEl>
                                              <p:pRg st="3" end="3"/>
                                            </p:txEl>
                                          </p:spTgt>
                                        </p:tgtEl>
                                        <p:attrNameLst>
                                          <p:attrName/>
                                        </p:attrNameLst>
                                      </p:cBhvr>
                                    </p:anim>
                                  </p:childTnLst>
                                  <p:subTnLst>
                                    <p:animClr clrSpc="rgb" dir="cw">
                                      <p:cBhvr override="childStyle">
                                        <p:cTn dur="1" fill="hold" display="0" masterRel="nextClick" afterEffect="1"/>
                                        <p:tgtEl>
                                          <p:spTgt spid="80899">
                                            <p:txEl>
                                              <p:pRg st="3" end="3"/>
                                            </p:txEl>
                                          </p:spTgt>
                                        </p:tgtEl>
                                        <p:attrNameLst>
                                          <p:attrName>ppt_c</p:attrName>
                                        </p:attrNameLst>
                                      </p:cBhvr>
                                      <p:to>
                                        <a:schemeClr val="tx1"/>
                                      </p:to>
                                    </p:animClr>
                                  </p:subTnLst>
                                </p:cTn>
                              </p:par>
                              <p:par>
                                <p:cTn id="18" presetID="24" presetClass="entr" presetSubtype="0" fill="hold" grpId="0" nodeType="withEffect">
                                  <p:stCondLst>
                                    <p:cond delay="5000"/>
                                  </p:stCondLst>
                                  <p:childTnLst>
                                    <p:set>
                                      <p:cBhvr>
                                        <p:cTn id="19" dur="1" fill="hold">
                                          <p:stCondLst>
                                            <p:cond delay="499"/>
                                          </p:stCondLst>
                                        </p:cTn>
                                        <p:tgtEl>
                                          <p:spTgt spid="80899">
                                            <p:txEl>
                                              <p:pRg st="4" end="4"/>
                                            </p:txEl>
                                          </p:spTgt>
                                        </p:tgtEl>
                                        <p:attrNameLst>
                                          <p:attrName>style.visibility</p:attrName>
                                        </p:attrNameLst>
                                      </p:cBhvr>
                                      <p:to>
                                        <p:strVal val="visible"/>
                                      </p:to>
                                    </p:set>
                                    <p:anim to="" calcmode="lin" valueType="num">
                                      <p:cBhvr>
                                        <p:cTn id="20" dur="1" fill="hold"/>
                                        <p:tgtEl>
                                          <p:spTgt spid="80899">
                                            <p:txEl>
                                              <p:pRg st="4" end="4"/>
                                            </p:txEl>
                                          </p:spTgt>
                                        </p:tgtEl>
                                        <p:attrNameLst>
                                          <p:attrName/>
                                        </p:attrNameLst>
                                      </p:cBhvr>
                                    </p:anim>
                                  </p:childTnLst>
                                  <p:subTnLst>
                                    <p:animClr clrSpc="rgb" dir="cw">
                                      <p:cBhvr override="childStyle">
                                        <p:cTn dur="1" fill="hold" display="0" masterRel="nextClick" afterEffect="1"/>
                                        <p:tgtEl>
                                          <p:spTgt spid="80899">
                                            <p:txEl>
                                              <p:pRg st="4" end="4"/>
                                            </p:txEl>
                                          </p:spTgt>
                                        </p:tgtEl>
                                        <p:attrNameLst>
                                          <p:attrName>ppt_c</p:attrName>
                                        </p:attrNameLst>
                                      </p:cBhvr>
                                      <p:to>
                                        <a:schemeClr val="tx1"/>
                                      </p:to>
                                    </p:animClr>
                                  </p:subTnLst>
                                </p:cTn>
                              </p:par>
                            </p:childTnLst>
                          </p:cTn>
                        </p:par>
                        <p:par>
                          <p:cTn id="21" fill="hold" nodeType="afterGroup">
                            <p:stCondLst>
                              <p:cond delay="6000"/>
                            </p:stCondLst>
                            <p:childTnLst>
                              <p:par>
                                <p:cTn id="22" presetID="24" presetClass="entr" presetSubtype="0" fill="hold" grpId="0" nodeType="afterEffect">
                                  <p:stCondLst>
                                    <p:cond delay="1000"/>
                                  </p:stCondLst>
                                  <p:childTnLst>
                                    <p:set>
                                      <p:cBhvr>
                                        <p:cTn id="23" dur="1" fill="hold">
                                          <p:stCondLst>
                                            <p:cond delay="499"/>
                                          </p:stCondLst>
                                        </p:cTn>
                                        <p:tgtEl>
                                          <p:spTgt spid="80899">
                                            <p:txEl>
                                              <p:pRg st="6" end="6"/>
                                            </p:txEl>
                                          </p:spTgt>
                                        </p:tgtEl>
                                        <p:attrNameLst>
                                          <p:attrName>style.visibility</p:attrName>
                                        </p:attrNameLst>
                                      </p:cBhvr>
                                      <p:to>
                                        <p:strVal val="visible"/>
                                      </p:to>
                                    </p:set>
                                    <p:anim to="" calcmode="lin" valueType="num">
                                      <p:cBhvr>
                                        <p:cTn id="24" dur="1" fill="hold"/>
                                        <p:tgtEl>
                                          <p:spTgt spid="80899">
                                            <p:txEl>
                                              <p:pRg st="6" end="6"/>
                                            </p:txEl>
                                          </p:spTgt>
                                        </p:tgtEl>
                                        <p:attrNameLst>
                                          <p:attrName/>
                                        </p:attrNameLst>
                                      </p:cBhvr>
                                    </p:anim>
                                  </p:childTnLst>
                                  <p:subTnLst>
                                    <p:animClr clrSpc="rgb" dir="cw">
                                      <p:cBhvr override="childStyle">
                                        <p:cTn dur="1" fill="hold" display="0" masterRel="nextClick" afterEffect="1"/>
                                        <p:tgtEl>
                                          <p:spTgt spid="80899">
                                            <p:txEl>
                                              <p:pRg st="6" end="6"/>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8" grpId="0" animBg="1" autoUpdateAnimBg="0"/>
      <p:bldP spid="80899" grpId="0" build="p" autoUpdateAnimBg="0" advAuto="100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3" name="Date Placeholder 4">
            <a:extLst>
              <a:ext uri="{FF2B5EF4-FFF2-40B4-BE49-F238E27FC236}">
                <a16:creationId xmlns:a16="http://schemas.microsoft.com/office/drawing/2014/main" id="{FEC7C770-3E65-2549-9E68-CC2DD7A1FBB1}"/>
              </a:ext>
            </a:extLst>
          </p:cNvPr>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8CD3DEE5-8800-1D46-95A7-D01507106C24}" type="datetime1">
              <a:rPr lang="cs-CZ" altLang="cs-CZ" sz="1400"/>
              <a:pPr>
                <a:spcBef>
                  <a:spcPct val="0"/>
                </a:spcBef>
                <a:buClrTx/>
                <a:buSzTx/>
                <a:buFontTx/>
                <a:buNone/>
              </a:pPr>
              <a:t>16.11.2025</a:t>
            </a:fld>
            <a:endParaRPr lang="cs-CZ" altLang="cs-CZ" sz="1400"/>
          </a:p>
        </p:txBody>
      </p:sp>
      <p:sp>
        <p:nvSpPr>
          <p:cNvPr id="28674" name="Slide Number Placeholder 6">
            <a:extLst>
              <a:ext uri="{FF2B5EF4-FFF2-40B4-BE49-F238E27FC236}">
                <a16:creationId xmlns:a16="http://schemas.microsoft.com/office/drawing/2014/main" id="{4D71AD28-4954-AF4F-B5D8-8674475C4289}"/>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22822B8A-E483-E149-8EA9-F6C5176F03AC}" type="slidenum">
              <a:rPr lang="cs-CZ" altLang="cs-CZ" sz="1400"/>
              <a:pPr>
                <a:spcBef>
                  <a:spcPct val="0"/>
                </a:spcBef>
                <a:buClrTx/>
                <a:buSzTx/>
                <a:buFontTx/>
                <a:buNone/>
              </a:pPr>
              <a:t>32</a:t>
            </a:fld>
            <a:endParaRPr lang="cs-CZ" altLang="cs-CZ" sz="1400"/>
          </a:p>
        </p:txBody>
      </p:sp>
      <p:sp>
        <p:nvSpPr>
          <p:cNvPr id="80898" name="Rectangle 2">
            <a:extLst>
              <a:ext uri="{FF2B5EF4-FFF2-40B4-BE49-F238E27FC236}">
                <a16:creationId xmlns:a16="http://schemas.microsoft.com/office/drawing/2014/main" id="{59061C7C-CE66-0C4F-91AB-2D4A18C08DFD}"/>
              </a:ext>
            </a:extLst>
          </p:cNvPr>
          <p:cNvSpPr>
            <a:spLocks noGrp="1" noChangeArrowheads="1"/>
          </p:cNvSpPr>
          <p:nvPr>
            <p:ph type="title"/>
          </p:nvPr>
        </p:nvSpPr>
        <p:spPr>
          <a:xfrm>
            <a:off x="1572705" y="245882"/>
            <a:ext cx="8661863" cy="1102100"/>
          </a:xfrm>
          <a:ln w="73025">
            <a:noFill/>
            <a:miter lim="800000"/>
            <a:headEnd/>
            <a:tailEnd/>
          </a:ln>
        </p:spPr>
        <p:txBody>
          <a:bodyPr/>
          <a:lstStyle/>
          <a:p>
            <a:pPr eaLnBrk="1" hangingPunct="1"/>
            <a:r>
              <a:rPr lang="cs-CZ" altLang="cs-CZ" sz="2540" dirty="0"/>
              <a:t>Odpovědnost poskytovatelů </a:t>
            </a:r>
            <a:br>
              <a:rPr lang="cs-CZ" altLang="cs-CZ" sz="2540" dirty="0"/>
            </a:br>
            <a:r>
              <a:rPr lang="cs-CZ" altLang="cs-CZ" sz="2540" dirty="0"/>
              <a:t> za obsah přenosu (§3)</a:t>
            </a:r>
            <a:endParaRPr lang="cs-CZ" altLang="cs-CZ" sz="2540" i="1" dirty="0"/>
          </a:p>
        </p:txBody>
      </p:sp>
      <p:sp>
        <p:nvSpPr>
          <p:cNvPr id="80899" name="Rectangle 3">
            <a:extLst>
              <a:ext uri="{FF2B5EF4-FFF2-40B4-BE49-F238E27FC236}">
                <a16:creationId xmlns:a16="http://schemas.microsoft.com/office/drawing/2014/main" id="{2B19C2B1-0575-DA45-A5D0-FB8777D0B782}"/>
              </a:ext>
            </a:extLst>
          </p:cNvPr>
          <p:cNvSpPr>
            <a:spLocks noGrp="1" noChangeArrowheads="1"/>
          </p:cNvSpPr>
          <p:nvPr>
            <p:ph type="body" sz="half" idx="2"/>
          </p:nvPr>
        </p:nvSpPr>
        <p:spPr>
          <a:xfrm>
            <a:off x="1090755" y="1021692"/>
            <a:ext cx="9854955" cy="5510018"/>
          </a:xfrm>
        </p:spPr>
        <p:txBody>
          <a:bodyPr>
            <a:normAutofit/>
          </a:bodyPr>
          <a:lstStyle/>
          <a:p>
            <a:pPr marL="377827" indent="-90489">
              <a:defRPr/>
            </a:pPr>
            <a:endParaRPr lang="cs-CZ" altLang="cs-CZ" sz="2177" b="0" dirty="0">
              <a:latin typeface="Verdana" panose="020B0604030504040204" pitchFamily="34" charset="0"/>
            </a:endParaRPr>
          </a:p>
          <a:p>
            <a:pPr marL="287338" indent="0">
              <a:buNone/>
              <a:defRPr/>
            </a:pPr>
            <a:r>
              <a:rPr lang="cs-CZ" sz="2177" b="0" dirty="0"/>
              <a:t>1) Poskytovatel služby, jež spočívá v přenosu informací poskytnutých uživatelem prostřednictvím sítí elektronických komunikací nebo ve zprostředkování přístupu k sítím elektronických komunikací za účelem přenosu informací, </a:t>
            </a:r>
            <a:r>
              <a:rPr lang="cs-CZ" sz="2540" dirty="0">
                <a:solidFill>
                  <a:schemeClr val="tx2">
                    <a:lumMod val="75000"/>
                  </a:schemeClr>
                </a:solidFill>
              </a:rPr>
              <a:t>odpovídá za obsah přenášených informací, jen pokud</a:t>
            </a:r>
            <a:br>
              <a:rPr lang="cs-CZ" sz="2540" b="0" dirty="0">
                <a:solidFill>
                  <a:schemeClr val="tx2">
                    <a:lumMod val="75000"/>
                  </a:schemeClr>
                </a:solidFill>
              </a:rPr>
            </a:br>
            <a:br>
              <a:rPr lang="cs-CZ" sz="2177" b="0" dirty="0"/>
            </a:br>
            <a:r>
              <a:rPr lang="cs-CZ" sz="2177" b="0" dirty="0"/>
              <a:t>a) přenos sám iniciuje,</a:t>
            </a:r>
            <a:br>
              <a:rPr lang="cs-CZ" sz="2177" b="0" dirty="0"/>
            </a:br>
            <a:br>
              <a:rPr lang="cs-CZ" sz="2177" b="0" dirty="0"/>
            </a:br>
            <a:r>
              <a:rPr lang="cs-CZ" sz="2177" b="0" dirty="0"/>
              <a:t>b) zvolí uživatele přenášené informace, nebo</a:t>
            </a:r>
            <a:br>
              <a:rPr lang="cs-CZ" sz="2177" b="0" dirty="0"/>
            </a:br>
            <a:br>
              <a:rPr lang="cs-CZ" sz="2177" b="0" dirty="0"/>
            </a:br>
            <a:r>
              <a:rPr lang="cs-CZ" sz="2177" b="0" dirty="0"/>
              <a:t>c) zvolí nebo změní obsah přenášené informace.</a:t>
            </a:r>
            <a:br>
              <a:rPr lang="cs-CZ" sz="2177" b="0" dirty="0"/>
            </a:br>
            <a:br>
              <a:rPr lang="cs-CZ" sz="2177" b="0" dirty="0"/>
            </a:br>
            <a:r>
              <a:rPr lang="cs-CZ" sz="2177" b="0" dirty="0"/>
              <a:t>(2) Přenos informací a zprostředkování přístupu podle odstavce 1 zahrnuje také automatické krátkodobě dočasné ukládání přenášených informací.</a:t>
            </a:r>
            <a:endParaRPr lang="cs-CZ" altLang="cs-CZ" sz="2177" b="0" dirty="0">
              <a:latin typeface="Verdana" panose="020B0604030504040204" pitchFamily="34" charset="0"/>
            </a:endParaRPr>
          </a:p>
        </p:txBody>
      </p:sp>
    </p:spTree>
    <p:extLst>
      <p:ext uri="{BB962C8B-B14F-4D97-AF65-F5344CB8AC3E}">
        <p14:creationId xmlns:p14="http://schemas.microsoft.com/office/powerpoint/2010/main" val="41372239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80898"/>
                                        </p:tgtEl>
                                        <p:attrNameLst>
                                          <p:attrName>style.visibility</p:attrName>
                                        </p:attrNameLst>
                                      </p:cBhvr>
                                      <p:to>
                                        <p:strVal val="visible"/>
                                      </p:to>
                                    </p:set>
                                    <p:anim to="" calcmode="lin" valueType="num">
                                      <p:cBhvr>
                                        <p:cTn id="7" dur="1" fill="hold"/>
                                        <p:tgtEl>
                                          <p:spTgt spid="80898"/>
                                        </p:tgtEl>
                                        <p:attrNameLst>
                                          <p:attrName/>
                                        </p:attrNameLst>
                                      </p:cBhvr>
                                    </p:anim>
                                  </p:childTnLst>
                                </p:cTn>
                              </p:par>
                            </p:childTnLst>
                          </p:cTn>
                        </p:par>
                        <p:par>
                          <p:cTn id="8" fill="hold" nodeType="afterGroup">
                            <p:stCondLst>
                              <p:cond delay="500"/>
                            </p:stCondLst>
                            <p:childTnLst>
                              <p:par>
                                <p:cTn id="9" presetID="24" presetClass="entr" presetSubtype="0" fill="hold" grpId="0" nodeType="afterEffect">
                                  <p:stCondLst>
                                    <p:cond delay="1000"/>
                                  </p:stCondLst>
                                  <p:childTnLst>
                                    <p:set>
                                      <p:cBhvr>
                                        <p:cTn id="10" dur="1" fill="hold">
                                          <p:stCondLst>
                                            <p:cond delay="499"/>
                                          </p:stCondLst>
                                        </p:cTn>
                                        <p:tgtEl>
                                          <p:spTgt spid="80899">
                                            <p:txEl>
                                              <p:pRg st="1" end="1"/>
                                            </p:txEl>
                                          </p:spTgt>
                                        </p:tgtEl>
                                        <p:attrNameLst>
                                          <p:attrName>style.visibility</p:attrName>
                                        </p:attrNameLst>
                                      </p:cBhvr>
                                      <p:to>
                                        <p:strVal val="visible"/>
                                      </p:to>
                                    </p:set>
                                    <p:anim to="" calcmode="lin" valueType="num">
                                      <p:cBhvr>
                                        <p:cTn id="11" dur="1" fill="hold"/>
                                        <p:tgtEl>
                                          <p:spTgt spid="80899">
                                            <p:txEl>
                                              <p:pRg st="1" end="1"/>
                                            </p:txEl>
                                          </p:spTgt>
                                        </p:tgtEl>
                                        <p:attrNameLst>
                                          <p:attrName/>
                                        </p:attrNameLst>
                                      </p:cBhvr>
                                    </p:anim>
                                  </p:childTnLst>
                                  <p:subTnLst>
                                    <p:animClr clrSpc="rgb" dir="cw">
                                      <p:cBhvr override="childStyle">
                                        <p:cTn dur="1" fill="hold" display="0" masterRel="nextClick" afterEffect="1"/>
                                        <p:tgtEl>
                                          <p:spTgt spid="80899">
                                            <p:txEl>
                                              <p:pRg st="1" end="1"/>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8" grpId="0" animBg="1" autoUpdateAnimBg="0"/>
      <p:bldP spid="80899" grpId="0" build="p" autoUpdateAnimBg="0" advAuto="100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1" name="Date Placeholder 4">
            <a:extLst>
              <a:ext uri="{FF2B5EF4-FFF2-40B4-BE49-F238E27FC236}">
                <a16:creationId xmlns:a16="http://schemas.microsoft.com/office/drawing/2014/main" id="{1D46BD31-4E88-A942-AB55-EECDE3CA65CC}"/>
              </a:ext>
            </a:extLst>
          </p:cNvPr>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15E501B5-090B-764E-BAA5-29DA53D6C14F}" type="datetime1">
              <a:rPr lang="cs-CZ" altLang="cs-CZ" sz="1400"/>
              <a:pPr>
                <a:spcBef>
                  <a:spcPct val="0"/>
                </a:spcBef>
                <a:buClrTx/>
                <a:buSzTx/>
                <a:buFontTx/>
                <a:buNone/>
              </a:pPr>
              <a:t>16.11.2025</a:t>
            </a:fld>
            <a:endParaRPr lang="cs-CZ" altLang="cs-CZ" sz="1400"/>
          </a:p>
        </p:txBody>
      </p:sp>
      <p:sp>
        <p:nvSpPr>
          <p:cNvPr id="30722" name="Slide Number Placeholder 6">
            <a:extLst>
              <a:ext uri="{FF2B5EF4-FFF2-40B4-BE49-F238E27FC236}">
                <a16:creationId xmlns:a16="http://schemas.microsoft.com/office/drawing/2014/main" id="{B87A3817-12AD-2A4B-B0CC-1F7DDF71379C}"/>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B13C2A71-3460-2248-8EF6-BCF6AB49560E}" type="slidenum">
              <a:rPr lang="cs-CZ" altLang="cs-CZ" sz="1400"/>
              <a:pPr>
                <a:spcBef>
                  <a:spcPct val="0"/>
                </a:spcBef>
                <a:buClrTx/>
                <a:buSzTx/>
                <a:buFontTx/>
                <a:buNone/>
              </a:pPr>
              <a:t>33</a:t>
            </a:fld>
            <a:endParaRPr lang="cs-CZ" altLang="cs-CZ" sz="1400"/>
          </a:p>
        </p:txBody>
      </p:sp>
      <p:sp>
        <p:nvSpPr>
          <p:cNvPr id="80898" name="Rectangle 2">
            <a:extLst>
              <a:ext uri="{FF2B5EF4-FFF2-40B4-BE49-F238E27FC236}">
                <a16:creationId xmlns:a16="http://schemas.microsoft.com/office/drawing/2014/main" id="{9C04F9D7-15E2-2B46-93C5-FE5B3138CD69}"/>
              </a:ext>
            </a:extLst>
          </p:cNvPr>
          <p:cNvSpPr>
            <a:spLocks noGrp="1" noChangeArrowheads="1"/>
          </p:cNvSpPr>
          <p:nvPr>
            <p:ph type="title"/>
          </p:nvPr>
        </p:nvSpPr>
        <p:spPr>
          <a:xfrm>
            <a:off x="1413316" y="481011"/>
            <a:ext cx="7656512" cy="693448"/>
          </a:xfrm>
          <a:ln w="73025">
            <a:noFill/>
            <a:miter lim="800000"/>
            <a:headEnd/>
            <a:tailEnd/>
          </a:ln>
        </p:spPr>
        <p:txBody>
          <a:bodyPr/>
          <a:lstStyle/>
          <a:p>
            <a:pPr eaLnBrk="1" hangingPunct="1"/>
            <a:r>
              <a:rPr lang="cs-CZ" altLang="cs-CZ" sz="2177" dirty="0"/>
              <a:t>Odpovědnost poskytovatelů </a:t>
            </a:r>
            <a:br>
              <a:rPr lang="cs-CZ" altLang="cs-CZ" sz="2177" dirty="0"/>
            </a:br>
            <a:r>
              <a:rPr lang="cs-CZ" altLang="cs-CZ" sz="2177" dirty="0"/>
              <a:t> za obsah </a:t>
            </a:r>
            <a:r>
              <a:rPr lang="cs-CZ" altLang="cs-CZ" sz="2177" dirty="0" err="1"/>
              <a:t>meziukládaných</a:t>
            </a:r>
            <a:r>
              <a:rPr lang="cs-CZ" altLang="cs-CZ" sz="2177" dirty="0"/>
              <a:t> informací (§4)</a:t>
            </a:r>
            <a:endParaRPr lang="cs-CZ" altLang="cs-CZ" sz="2177" i="1" dirty="0"/>
          </a:p>
        </p:txBody>
      </p:sp>
      <p:sp>
        <p:nvSpPr>
          <p:cNvPr id="80899" name="Rectangle 3">
            <a:extLst>
              <a:ext uri="{FF2B5EF4-FFF2-40B4-BE49-F238E27FC236}">
                <a16:creationId xmlns:a16="http://schemas.microsoft.com/office/drawing/2014/main" id="{2B19C2B1-0575-DA45-A5D0-FB8777D0B782}"/>
              </a:ext>
            </a:extLst>
          </p:cNvPr>
          <p:cNvSpPr>
            <a:spLocks noGrp="1" noChangeArrowheads="1"/>
          </p:cNvSpPr>
          <p:nvPr>
            <p:ph type="body" sz="half" idx="2"/>
          </p:nvPr>
        </p:nvSpPr>
        <p:spPr>
          <a:xfrm>
            <a:off x="1572706" y="1538082"/>
            <a:ext cx="9095294" cy="4838907"/>
          </a:xfrm>
        </p:spPr>
        <p:txBody>
          <a:bodyPr>
            <a:normAutofit/>
          </a:bodyPr>
          <a:lstStyle/>
          <a:p>
            <a:pPr marL="630238" indent="-342900">
              <a:buFont typeface="Wingdings" pitchFamily="2" charset="2"/>
              <a:buChar char="§"/>
              <a:defRPr/>
            </a:pPr>
            <a:endParaRPr lang="cs-CZ" altLang="cs-CZ" sz="1814" dirty="0"/>
          </a:p>
          <a:p>
            <a:pPr marL="630238" indent="-342900">
              <a:buFont typeface="Wingdings" pitchFamily="2" charset="2"/>
              <a:buChar char="§"/>
              <a:defRPr/>
            </a:pPr>
            <a:r>
              <a:rPr lang="cs-CZ" sz="1814" dirty="0"/>
              <a:t>Poskytovatel služby, jež spočívá v přenosu informací poskytnutých uživatelem, odpovídá za obsah informací automaticky dočasně </a:t>
            </a:r>
            <a:r>
              <a:rPr lang="cs-CZ" sz="1814" dirty="0" err="1"/>
              <a:t>meziukládaných</a:t>
            </a:r>
            <a:r>
              <a:rPr lang="cs-CZ" sz="1814" dirty="0"/>
              <a:t>, jen pokud</a:t>
            </a:r>
            <a:br>
              <a:rPr lang="cs-CZ" sz="1814" dirty="0"/>
            </a:br>
            <a:br>
              <a:rPr lang="cs-CZ" sz="1814" dirty="0"/>
            </a:br>
            <a:r>
              <a:rPr lang="cs-CZ" sz="1814" b="0" dirty="0"/>
              <a:t>a) </a:t>
            </a:r>
            <a:r>
              <a:rPr lang="cs-CZ" sz="1814" dirty="0"/>
              <a:t>změní</a:t>
            </a:r>
            <a:r>
              <a:rPr lang="cs-CZ" sz="1814" b="0" dirty="0"/>
              <a:t> obsah informace,</a:t>
            </a:r>
            <a:br>
              <a:rPr lang="cs-CZ" sz="1814" b="0" dirty="0"/>
            </a:br>
            <a:r>
              <a:rPr lang="cs-CZ" sz="1814" b="0" dirty="0"/>
              <a:t>b) </a:t>
            </a:r>
            <a:r>
              <a:rPr lang="cs-CZ" sz="1814" dirty="0"/>
              <a:t>nevyhoví</a:t>
            </a:r>
            <a:r>
              <a:rPr lang="cs-CZ" sz="1814" b="0" dirty="0"/>
              <a:t> podmínkám přístupu k informaci,</a:t>
            </a:r>
            <a:br>
              <a:rPr lang="cs-CZ" sz="1814" b="0" dirty="0"/>
            </a:br>
            <a:r>
              <a:rPr lang="cs-CZ" sz="1814" b="0" dirty="0"/>
              <a:t>c) </a:t>
            </a:r>
            <a:r>
              <a:rPr lang="cs-CZ" sz="1814" dirty="0"/>
              <a:t>nedodržuje</a:t>
            </a:r>
            <a:r>
              <a:rPr lang="cs-CZ" sz="1814" b="0" dirty="0"/>
              <a:t> pravidla o aktualizaci informace, která jsou obecně uznávána a používána v příslušném odvětví,</a:t>
            </a:r>
            <a:br>
              <a:rPr lang="cs-CZ" sz="1814" b="0" dirty="0"/>
            </a:br>
            <a:r>
              <a:rPr lang="cs-CZ" sz="1814" b="0" dirty="0"/>
              <a:t>d) </a:t>
            </a:r>
            <a:r>
              <a:rPr lang="cs-CZ" sz="1814" dirty="0"/>
              <a:t>překročí</a:t>
            </a:r>
            <a:r>
              <a:rPr lang="cs-CZ" sz="1814" b="0" dirty="0"/>
              <a:t> povolené používání technologie obecně uznávané a používané v příslušném odvětví s cílem získat údaje o užívání informace, nebo</a:t>
            </a:r>
            <a:br>
              <a:rPr lang="cs-CZ" sz="1814" b="0" dirty="0"/>
            </a:br>
            <a:r>
              <a:rPr lang="cs-CZ" sz="1814" b="0" dirty="0"/>
              <a:t>e) ihned </a:t>
            </a:r>
            <a:r>
              <a:rPr lang="cs-CZ" sz="1814" dirty="0"/>
              <a:t>nepřijme opatření </a:t>
            </a:r>
            <a:r>
              <a:rPr lang="cs-CZ" sz="1814" b="0" dirty="0"/>
              <a:t>vedoucí k odstranění jím uložené informace nebo ke znemožnění   </a:t>
            </a:r>
            <a:r>
              <a:rPr lang="cs-CZ" sz="1814" dirty="0"/>
              <a:t>přístupu k ní, jakmile zjistí, že informace byla na výchozím místě přenosu ze sítě odstraněna  nebo k ní byl znemožněn přístup nebo soud nařídil stažení či znemožnění přístupu k této informaci.</a:t>
            </a:r>
            <a:endParaRPr lang="cs-CZ" altLang="cs-CZ" sz="1814" dirty="0"/>
          </a:p>
        </p:txBody>
      </p:sp>
    </p:spTree>
    <p:extLst>
      <p:ext uri="{BB962C8B-B14F-4D97-AF65-F5344CB8AC3E}">
        <p14:creationId xmlns:p14="http://schemas.microsoft.com/office/powerpoint/2010/main" val="23919117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80898"/>
                                        </p:tgtEl>
                                        <p:attrNameLst>
                                          <p:attrName>style.visibility</p:attrName>
                                        </p:attrNameLst>
                                      </p:cBhvr>
                                      <p:to>
                                        <p:strVal val="visible"/>
                                      </p:to>
                                    </p:set>
                                    <p:anim to="" calcmode="lin" valueType="num">
                                      <p:cBhvr>
                                        <p:cTn id="7" dur="1" fill="hold"/>
                                        <p:tgtEl>
                                          <p:spTgt spid="8089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8" grpId="0" animBg="1"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9" name="Date Placeholder 4">
            <a:extLst>
              <a:ext uri="{FF2B5EF4-FFF2-40B4-BE49-F238E27FC236}">
                <a16:creationId xmlns:a16="http://schemas.microsoft.com/office/drawing/2014/main" id="{67BDD1EA-A471-6542-B2DD-38E140D3A06B}"/>
              </a:ext>
            </a:extLst>
          </p:cNvPr>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88EC8AC5-60AF-FC4B-83EB-67D13E097C66}" type="datetime1">
              <a:rPr lang="cs-CZ" altLang="cs-CZ" sz="1400"/>
              <a:pPr>
                <a:spcBef>
                  <a:spcPct val="0"/>
                </a:spcBef>
                <a:buClrTx/>
                <a:buSzTx/>
                <a:buFontTx/>
                <a:buNone/>
              </a:pPr>
              <a:t>16.11.2025</a:t>
            </a:fld>
            <a:endParaRPr lang="cs-CZ" altLang="cs-CZ" sz="1400"/>
          </a:p>
        </p:txBody>
      </p:sp>
      <p:sp>
        <p:nvSpPr>
          <p:cNvPr id="32770" name="Slide Number Placeholder 6">
            <a:extLst>
              <a:ext uri="{FF2B5EF4-FFF2-40B4-BE49-F238E27FC236}">
                <a16:creationId xmlns:a16="http://schemas.microsoft.com/office/drawing/2014/main" id="{02AD6836-7099-2740-AD64-65E41116CB33}"/>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0A865AFA-30A8-5445-B914-4E9A47B2A4D9}" type="slidenum">
              <a:rPr lang="cs-CZ" altLang="cs-CZ" sz="1400"/>
              <a:pPr>
                <a:spcBef>
                  <a:spcPct val="0"/>
                </a:spcBef>
                <a:buClrTx/>
                <a:buSzTx/>
                <a:buFontTx/>
                <a:buNone/>
              </a:pPr>
              <a:t>34</a:t>
            </a:fld>
            <a:endParaRPr lang="cs-CZ" altLang="cs-CZ" sz="1400"/>
          </a:p>
        </p:txBody>
      </p:sp>
      <p:sp>
        <p:nvSpPr>
          <p:cNvPr id="80898" name="Rectangle 2">
            <a:extLst>
              <a:ext uri="{FF2B5EF4-FFF2-40B4-BE49-F238E27FC236}">
                <a16:creationId xmlns:a16="http://schemas.microsoft.com/office/drawing/2014/main" id="{8938C42F-2D38-2842-83A2-90854E6D7723}"/>
              </a:ext>
            </a:extLst>
          </p:cNvPr>
          <p:cNvSpPr>
            <a:spLocks noGrp="1" noChangeArrowheads="1"/>
          </p:cNvSpPr>
          <p:nvPr>
            <p:ph type="title"/>
          </p:nvPr>
        </p:nvSpPr>
        <p:spPr>
          <a:xfrm>
            <a:off x="1522373" y="128085"/>
            <a:ext cx="7656512" cy="811482"/>
          </a:xfrm>
          <a:ln w="73025">
            <a:noFill/>
            <a:miter lim="800000"/>
            <a:headEnd/>
            <a:tailEnd/>
          </a:ln>
        </p:spPr>
        <p:txBody>
          <a:bodyPr/>
          <a:lstStyle/>
          <a:p>
            <a:pPr eaLnBrk="1" hangingPunct="1"/>
            <a:r>
              <a:rPr lang="cs-CZ" altLang="cs-CZ" sz="2540" dirty="0"/>
              <a:t>Odpovědnost poskytovatelů </a:t>
            </a:r>
            <a:br>
              <a:rPr lang="cs-CZ" altLang="cs-CZ" sz="2540" dirty="0"/>
            </a:br>
            <a:r>
              <a:rPr lang="cs-CZ" altLang="cs-CZ" sz="2540" dirty="0"/>
              <a:t> za ukládání obsahu (§5)</a:t>
            </a:r>
            <a:endParaRPr lang="cs-CZ" altLang="cs-CZ" sz="2540" i="1" dirty="0"/>
          </a:p>
        </p:txBody>
      </p:sp>
      <p:sp>
        <p:nvSpPr>
          <p:cNvPr id="80899" name="Rectangle 3">
            <a:extLst>
              <a:ext uri="{FF2B5EF4-FFF2-40B4-BE49-F238E27FC236}">
                <a16:creationId xmlns:a16="http://schemas.microsoft.com/office/drawing/2014/main" id="{2B19C2B1-0575-DA45-A5D0-FB8777D0B782}"/>
              </a:ext>
            </a:extLst>
          </p:cNvPr>
          <p:cNvSpPr>
            <a:spLocks noGrp="1" noChangeArrowheads="1"/>
          </p:cNvSpPr>
          <p:nvPr>
            <p:ph type="body" sz="half" idx="2"/>
          </p:nvPr>
        </p:nvSpPr>
        <p:spPr>
          <a:xfrm>
            <a:off x="1314736" y="1049713"/>
            <a:ext cx="9304030" cy="5481997"/>
          </a:xfrm>
        </p:spPr>
        <p:txBody>
          <a:bodyPr/>
          <a:lstStyle/>
          <a:p>
            <a:pPr marL="287338" indent="0">
              <a:buNone/>
              <a:defRPr/>
            </a:pPr>
            <a:r>
              <a:rPr lang="cs-CZ" sz="2177" b="0" dirty="0"/>
              <a:t>(1) Poskytovatel služby, jež spočívá v ukládání informací poskytnutých uživatelem, </a:t>
            </a:r>
            <a:r>
              <a:rPr lang="cs-CZ" sz="2177" dirty="0"/>
              <a:t>odpovídá</a:t>
            </a:r>
            <a:r>
              <a:rPr lang="cs-CZ" sz="2177" b="0" dirty="0"/>
              <a:t> za obsah informací uložených na žádost uživatele, jen</a:t>
            </a:r>
            <a:br>
              <a:rPr lang="cs-CZ" sz="2177" b="0" dirty="0"/>
            </a:br>
            <a:br>
              <a:rPr lang="cs-CZ" sz="2177" b="0" dirty="0"/>
            </a:br>
            <a:r>
              <a:rPr lang="cs-CZ" sz="2177" b="0" dirty="0"/>
              <a:t>a) </a:t>
            </a:r>
            <a:r>
              <a:rPr lang="cs-CZ" sz="2177" dirty="0"/>
              <a:t>mohl-li vzhledem k předmětu své činnosti a okolnostem a povaze případu vědět</a:t>
            </a:r>
            <a:r>
              <a:rPr lang="cs-CZ" sz="2177" b="0" dirty="0"/>
              <a:t>, že obsah ukládaných informací nebo jednání uživatele jsou protiprávní, nebo</a:t>
            </a:r>
            <a:br>
              <a:rPr lang="cs-CZ" sz="2177" b="0" dirty="0"/>
            </a:br>
            <a:r>
              <a:rPr lang="cs-CZ" sz="2177" b="0" dirty="0"/>
              <a:t>b) </a:t>
            </a:r>
            <a:r>
              <a:rPr lang="cs-CZ" sz="2177" dirty="0"/>
              <a:t>dozvěděl-li se prokazatelně </a:t>
            </a:r>
            <a:r>
              <a:rPr lang="cs-CZ" sz="2177" b="0" dirty="0"/>
              <a:t>o protiprávní povaze obsahu ukládaných informací nebo o protiprávním jednání uživatele a neprodleně neučinil veškeré kroky, které lze po něm požadovat, k odstranění nebo znepřístupnění takovýchto informací.</a:t>
            </a:r>
            <a:br>
              <a:rPr lang="cs-CZ" sz="2177" b="0" dirty="0"/>
            </a:br>
            <a:br>
              <a:rPr lang="cs-CZ" sz="2177" b="0" dirty="0"/>
            </a:br>
            <a:r>
              <a:rPr lang="cs-CZ" sz="2177" b="0" dirty="0"/>
              <a:t>(2) Poskytovatel služby uvedený v odstavci 1 odpovídá vždy za obsah uložených informací v případě, že vykonává přímo nebo nepřímo rozhodující vliv na činnost uživatele.</a:t>
            </a:r>
            <a:endParaRPr lang="cs-CZ" altLang="cs-CZ" sz="2177" b="0" dirty="0">
              <a:latin typeface="+mj-lt"/>
            </a:endParaRPr>
          </a:p>
        </p:txBody>
      </p:sp>
    </p:spTree>
    <p:extLst>
      <p:ext uri="{BB962C8B-B14F-4D97-AF65-F5344CB8AC3E}">
        <p14:creationId xmlns:p14="http://schemas.microsoft.com/office/powerpoint/2010/main" val="8928122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80898"/>
                                        </p:tgtEl>
                                        <p:attrNameLst>
                                          <p:attrName>style.visibility</p:attrName>
                                        </p:attrNameLst>
                                      </p:cBhvr>
                                      <p:to>
                                        <p:strVal val="visible"/>
                                      </p:to>
                                    </p:set>
                                    <p:anim to="" calcmode="lin" valueType="num">
                                      <p:cBhvr>
                                        <p:cTn id="7" dur="1" fill="hold"/>
                                        <p:tgtEl>
                                          <p:spTgt spid="80898"/>
                                        </p:tgtEl>
                                        <p:attrNameLst>
                                          <p:attrName/>
                                        </p:attrNameLst>
                                      </p:cBhvr>
                                    </p:anim>
                                  </p:childTnLst>
                                </p:cTn>
                              </p:par>
                            </p:childTnLst>
                          </p:cTn>
                        </p:par>
                        <p:par>
                          <p:cTn id="8" fill="hold" nodeType="afterGroup">
                            <p:stCondLst>
                              <p:cond delay="500"/>
                            </p:stCondLst>
                            <p:childTnLst>
                              <p:par>
                                <p:cTn id="9" presetID="24" presetClass="entr" presetSubtype="0" fill="hold" grpId="0" nodeType="afterEffect">
                                  <p:stCondLst>
                                    <p:cond delay="1000"/>
                                  </p:stCondLst>
                                  <p:childTnLst>
                                    <p:set>
                                      <p:cBhvr>
                                        <p:cTn id="10" dur="1" fill="hold">
                                          <p:stCondLst>
                                            <p:cond delay="499"/>
                                          </p:stCondLst>
                                        </p:cTn>
                                        <p:tgtEl>
                                          <p:spTgt spid="80899">
                                            <p:txEl>
                                              <p:pRg st="0" end="0"/>
                                            </p:txEl>
                                          </p:spTgt>
                                        </p:tgtEl>
                                        <p:attrNameLst>
                                          <p:attrName>style.visibility</p:attrName>
                                        </p:attrNameLst>
                                      </p:cBhvr>
                                      <p:to>
                                        <p:strVal val="visible"/>
                                      </p:to>
                                    </p:set>
                                    <p:anim to="" calcmode="lin" valueType="num">
                                      <p:cBhvr>
                                        <p:cTn id="11" dur="1" fill="hold"/>
                                        <p:tgtEl>
                                          <p:spTgt spid="80899">
                                            <p:txEl>
                                              <p:pRg st="0" end="0"/>
                                            </p:txEl>
                                          </p:spTgt>
                                        </p:tgtEl>
                                        <p:attrNameLst>
                                          <p:attrName/>
                                        </p:attrNameLst>
                                      </p:cBhvr>
                                    </p:anim>
                                  </p:childTnLst>
                                  <p:subTnLst>
                                    <p:animClr clrSpc="rgb" dir="cw">
                                      <p:cBhvr override="childStyle">
                                        <p:cTn dur="1" fill="hold" display="0" masterRel="nextClick" afterEffect="1"/>
                                        <p:tgtEl>
                                          <p:spTgt spid="80899">
                                            <p:txEl>
                                              <p:pRg st="0" end="0"/>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8" grpId="0" animBg="1" autoUpdateAnimBg="0"/>
      <p:bldP spid="80899" grpId="0" build="p" autoUpdateAnimBg="0" advAuto="100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7" name="Date Placeholder 4">
            <a:extLst>
              <a:ext uri="{FF2B5EF4-FFF2-40B4-BE49-F238E27FC236}">
                <a16:creationId xmlns:a16="http://schemas.microsoft.com/office/drawing/2014/main" id="{25E130C9-6530-5B45-801F-F03CCF0A0673}"/>
              </a:ext>
            </a:extLst>
          </p:cNvPr>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CCF51587-3468-6548-86A8-714DE5C680E3}" type="datetime1">
              <a:rPr lang="cs-CZ" altLang="cs-CZ" sz="1400"/>
              <a:pPr>
                <a:spcBef>
                  <a:spcPct val="0"/>
                </a:spcBef>
                <a:buClrTx/>
                <a:buSzTx/>
                <a:buFontTx/>
                <a:buNone/>
              </a:pPr>
              <a:t>16.11.2025</a:t>
            </a:fld>
            <a:endParaRPr lang="cs-CZ" altLang="cs-CZ" sz="1400"/>
          </a:p>
        </p:txBody>
      </p:sp>
      <p:sp>
        <p:nvSpPr>
          <p:cNvPr id="34818" name="Slide Number Placeholder 6">
            <a:extLst>
              <a:ext uri="{FF2B5EF4-FFF2-40B4-BE49-F238E27FC236}">
                <a16:creationId xmlns:a16="http://schemas.microsoft.com/office/drawing/2014/main" id="{4A06D66E-0764-E346-89D1-CE5F82495EE6}"/>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A16F3521-4251-FF4D-A8E1-1295C9EB2747}" type="slidenum">
              <a:rPr lang="cs-CZ" altLang="cs-CZ" sz="1400"/>
              <a:pPr>
                <a:spcBef>
                  <a:spcPct val="0"/>
                </a:spcBef>
                <a:buClrTx/>
                <a:buSzTx/>
                <a:buFontTx/>
                <a:buNone/>
              </a:pPr>
              <a:t>35</a:t>
            </a:fld>
            <a:endParaRPr lang="cs-CZ" altLang="cs-CZ" sz="1400"/>
          </a:p>
        </p:txBody>
      </p:sp>
      <p:sp>
        <p:nvSpPr>
          <p:cNvPr id="80898" name="Rectangle 2">
            <a:extLst>
              <a:ext uri="{FF2B5EF4-FFF2-40B4-BE49-F238E27FC236}">
                <a16:creationId xmlns:a16="http://schemas.microsoft.com/office/drawing/2014/main" id="{4A615EA1-6421-004D-B3A5-A085D29BCF9B}"/>
              </a:ext>
            </a:extLst>
          </p:cNvPr>
          <p:cNvSpPr>
            <a:spLocks noGrp="1" noChangeArrowheads="1"/>
          </p:cNvSpPr>
          <p:nvPr>
            <p:ph type="title"/>
          </p:nvPr>
        </p:nvSpPr>
        <p:spPr>
          <a:xfrm>
            <a:off x="1539151" y="396029"/>
            <a:ext cx="7656512" cy="770042"/>
          </a:xfrm>
          <a:ln w="73025">
            <a:noFill/>
            <a:miter lim="800000"/>
            <a:headEnd/>
            <a:tailEnd/>
          </a:ln>
        </p:spPr>
        <p:txBody>
          <a:bodyPr/>
          <a:lstStyle/>
          <a:p>
            <a:pPr eaLnBrk="1" hangingPunct="1"/>
            <a:r>
              <a:rPr lang="cs-CZ" altLang="cs-CZ" sz="2540" dirty="0"/>
              <a:t>Odpovědnost poskytovatelů </a:t>
            </a:r>
            <a:br>
              <a:rPr lang="cs-CZ" altLang="cs-CZ" sz="2540" dirty="0"/>
            </a:br>
            <a:r>
              <a:rPr lang="cs-CZ" altLang="cs-CZ" sz="2540" dirty="0"/>
              <a:t> za ukládání obsahu (§6)</a:t>
            </a:r>
            <a:endParaRPr lang="cs-CZ" altLang="cs-CZ" sz="2540" i="1" dirty="0"/>
          </a:p>
        </p:txBody>
      </p:sp>
      <p:sp>
        <p:nvSpPr>
          <p:cNvPr id="80899" name="Rectangle 3">
            <a:extLst>
              <a:ext uri="{FF2B5EF4-FFF2-40B4-BE49-F238E27FC236}">
                <a16:creationId xmlns:a16="http://schemas.microsoft.com/office/drawing/2014/main" id="{2B19C2B1-0575-DA45-A5D0-FB8777D0B782}"/>
              </a:ext>
            </a:extLst>
          </p:cNvPr>
          <p:cNvSpPr>
            <a:spLocks noGrp="1" noChangeArrowheads="1"/>
          </p:cNvSpPr>
          <p:nvPr>
            <p:ph type="body" sz="half" idx="2"/>
          </p:nvPr>
        </p:nvSpPr>
        <p:spPr>
          <a:xfrm>
            <a:off x="1390924" y="2056536"/>
            <a:ext cx="9227842" cy="4475174"/>
          </a:xfrm>
        </p:spPr>
        <p:txBody>
          <a:bodyPr>
            <a:normAutofit/>
          </a:bodyPr>
          <a:lstStyle/>
          <a:p>
            <a:pPr marL="287338" indent="0">
              <a:buNone/>
              <a:defRPr/>
            </a:pPr>
            <a:r>
              <a:rPr lang="cs-CZ" sz="3266" b="0" dirty="0"/>
              <a:t>Poskytovatelé služeb uvedení v § 3 až 5 </a:t>
            </a:r>
            <a:r>
              <a:rPr lang="cs-CZ" sz="3266" dirty="0"/>
              <a:t>nejsou</a:t>
            </a:r>
            <a:r>
              <a:rPr lang="cs-CZ" sz="3266" b="0" dirty="0"/>
              <a:t> </a:t>
            </a:r>
            <a:r>
              <a:rPr lang="cs-CZ" sz="3266" dirty="0"/>
              <a:t>povinni</a:t>
            </a:r>
            <a:br>
              <a:rPr lang="cs-CZ" sz="3266" b="0" dirty="0"/>
            </a:br>
            <a:br>
              <a:rPr lang="cs-CZ" sz="3266" b="0" dirty="0"/>
            </a:br>
            <a:r>
              <a:rPr lang="cs-CZ" sz="3266" b="0" dirty="0"/>
              <a:t>a) </a:t>
            </a:r>
            <a:r>
              <a:rPr lang="cs-CZ" sz="3266" dirty="0"/>
              <a:t>dohlížet</a:t>
            </a:r>
            <a:r>
              <a:rPr lang="cs-CZ" sz="3266" b="0" dirty="0"/>
              <a:t> na obsah jimi přenášených nebo ukládaných informací,</a:t>
            </a:r>
            <a:br>
              <a:rPr lang="cs-CZ" sz="3266" b="0" dirty="0"/>
            </a:br>
            <a:br>
              <a:rPr lang="cs-CZ" sz="3266" b="0" dirty="0"/>
            </a:br>
            <a:r>
              <a:rPr lang="cs-CZ" sz="3266" b="0" dirty="0"/>
              <a:t>b) </a:t>
            </a:r>
            <a:r>
              <a:rPr lang="cs-CZ" sz="3266" dirty="0"/>
              <a:t>aktivně vyhledávat </a:t>
            </a:r>
            <a:r>
              <a:rPr lang="cs-CZ" sz="3266" b="0" dirty="0"/>
              <a:t>skutečnosti a okolnosti poukazující na protiprávní obsah informace.</a:t>
            </a:r>
            <a:endParaRPr lang="cs-CZ" altLang="cs-CZ" sz="3266" b="0" dirty="0">
              <a:latin typeface="+mj-lt"/>
            </a:endParaRPr>
          </a:p>
        </p:txBody>
      </p:sp>
    </p:spTree>
    <p:extLst>
      <p:ext uri="{BB962C8B-B14F-4D97-AF65-F5344CB8AC3E}">
        <p14:creationId xmlns:p14="http://schemas.microsoft.com/office/powerpoint/2010/main" val="5454474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80898"/>
                                        </p:tgtEl>
                                        <p:attrNameLst>
                                          <p:attrName>style.visibility</p:attrName>
                                        </p:attrNameLst>
                                      </p:cBhvr>
                                      <p:to>
                                        <p:strVal val="visible"/>
                                      </p:to>
                                    </p:set>
                                    <p:anim to="" calcmode="lin" valueType="num">
                                      <p:cBhvr>
                                        <p:cTn id="7" dur="1" fill="hold"/>
                                        <p:tgtEl>
                                          <p:spTgt spid="80898"/>
                                        </p:tgtEl>
                                        <p:attrNameLst>
                                          <p:attrName/>
                                        </p:attrNameLst>
                                      </p:cBhvr>
                                    </p:anim>
                                  </p:childTnLst>
                                </p:cTn>
                              </p:par>
                            </p:childTnLst>
                          </p:cTn>
                        </p:par>
                        <p:par>
                          <p:cTn id="8" fill="hold" nodeType="afterGroup">
                            <p:stCondLst>
                              <p:cond delay="500"/>
                            </p:stCondLst>
                            <p:childTnLst>
                              <p:par>
                                <p:cTn id="9" presetID="24" presetClass="entr" presetSubtype="0" fill="hold" grpId="0" nodeType="afterEffect">
                                  <p:stCondLst>
                                    <p:cond delay="1000"/>
                                  </p:stCondLst>
                                  <p:childTnLst>
                                    <p:set>
                                      <p:cBhvr>
                                        <p:cTn id="10" dur="1" fill="hold">
                                          <p:stCondLst>
                                            <p:cond delay="499"/>
                                          </p:stCondLst>
                                        </p:cTn>
                                        <p:tgtEl>
                                          <p:spTgt spid="80899">
                                            <p:txEl>
                                              <p:pRg st="0" end="0"/>
                                            </p:txEl>
                                          </p:spTgt>
                                        </p:tgtEl>
                                        <p:attrNameLst>
                                          <p:attrName>style.visibility</p:attrName>
                                        </p:attrNameLst>
                                      </p:cBhvr>
                                      <p:to>
                                        <p:strVal val="visible"/>
                                      </p:to>
                                    </p:set>
                                    <p:anim to="" calcmode="lin" valueType="num">
                                      <p:cBhvr>
                                        <p:cTn id="11" dur="1" fill="hold"/>
                                        <p:tgtEl>
                                          <p:spTgt spid="80899">
                                            <p:txEl>
                                              <p:pRg st="0" end="0"/>
                                            </p:txEl>
                                          </p:spTgt>
                                        </p:tgtEl>
                                        <p:attrNameLst>
                                          <p:attrName/>
                                        </p:attrNameLst>
                                      </p:cBhvr>
                                    </p:anim>
                                  </p:childTnLst>
                                  <p:subTnLst>
                                    <p:animClr clrSpc="rgb" dir="cw">
                                      <p:cBhvr override="childStyle">
                                        <p:cTn dur="1" fill="hold" display="0" masterRel="nextClick" afterEffect="1"/>
                                        <p:tgtEl>
                                          <p:spTgt spid="80899">
                                            <p:txEl>
                                              <p:pRg st="0" end="0"/>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8" grpId="0" animBg="1" autoUpdateAnimBg="0"/>
      <p:bldP spid="80899" grpId="0" build="p" autoUpdateAnimBg="0" advAuto="100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5" name="Date Placeholder 4">
            <a:extLst>
              <a:ext uri="{FF2B5EF4-FFF2-40B4-BE49-F238E27FC236}">
                <a16:creationId xmlns:a16="http://schemas.microsoft.com/office/drawing/2014/main" id="{D6D066F0-7AD3-0540-9D37-5C0E3D7D1418}"/>
              </a:ext>
            </a:extLst>
          </p:cNvPr>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14851453-44C6-6543-B5C4-73BD599A8B34}" type="datetime1">
              <a:rPr lang="cs-CZ" altLang="cs-CZ" sz="1400"/>
              <a:pPr>
                <a:spcBef>
                  <a:spcPct val="0"/>
                </a:spcBef>
                <a:buClrTx/>
                <a:buSzTx/>
                <a:buFontTx/>
                <a:buNone/>
              </a:pPr>
              <a:t>16.11.2025</a:t>
            </a:fld>
            <a:endParaRPr lang="cs-CZ" altLang="cs-CZ" sz="1400"/>
          </a:p>
        </p:txBody>
      </p:sp>
      <p:sp>
        <p:nvSpPr>
          <p:cNvPr id="36866" name="Slide Number Placeholder 6">
            <a:extLst>
              <a:ext uri="{FF2B5EF4-FFF2-40B4-BE49-F238E27FC236}">
                <a16:creationId xmlns:a16="http://schemas.microsoft.com/office/drawing/2014/main" id="{7FD91D9F-DA60-8749-917A-C8B412DBA3DD}"/>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249DFFE1-9F18-974F-ACB2-DA08BFB4A9CC}" type="slidenum">
              <a:rPr lang="cs-CZ" altLang="cs-CZ" sz="1400"/>
              <a:pPr>
                <a:spcBef>
                  <a:spcPct val="0"/>
                </a:spcBef>
                <a:buClrTx/>
                <a:buSzTx/>
                <a:buFontTx/>
                <a:buNone/>
              </a:pPr>
              <a:t>36</a:t>
            </a:fld>
            <a:endParaRPr lang="cs-CZ" altLang="cs-CZ" sz="1400"/>
          </a:p>
        </p:txBody>
      </p:sp>
      <p:sp>
        <p:nvSpPr>
          <p:cNvPr id="43010" name="Rectangle 2">
            <a:extLst>
              <a:ext uri="{FF2B5EF4-FFF2-40B4-BE49-F238E27FC236}">
                <a16:creationId xmlns:a16="http://schemas.microsoft.com/office/drawing/2014/main" id="{8204E1C7-DF37-E849-A1FC-630A3B285C09}"/>
              </a:ext>
            </a:extLst>
          </p:cNvPr>
          <p:cNvSpPr>
            <a:spLocks noGrp="1" noChangeArrowheads="1"/>
          </p:cNvSpPr>
          <p:nvPr>
            <p:ph type="title"/>
          </p:nvPr>
        </p:nvSpPr>
        <p:spPr>
          <a:xfrm>
            <a:off x="1572706" y="70607"/>
            <a:ext cx="7543800" cy="1219200"/>
          </a:xfrm>
          <a:ln w="73025">
            <a:noFill/>
            <a:miter lim="800000"/>
            <a:headEnd/>
            <a:tailEnd/>
          </a:ln>
        </p:spPr>
        <p:txBody>
          <a:bodyPr>
            <a:normAutofit fontScale="90000"/>
          </a:bodyPr>
          <a:lstStyle/>
          <a:p>
            <a:pPr eaLnBrk="1" hangingPunct="1"/>
            <a:br>
              <a:rPr lang="cs-CZ" altLang="cs-CZ" sz="2540" dirty="0"/>
            </a:br>
            <a:r>
              <a:rPr lang="cs-CZ" altLang="cs-CZ" sz="2540" dirty="0"/>
              <a:t>Šíření obchodních sdělení</a:t>
            </a:r>
            <a:br>
              <a:rPr lang="cs-CZ" altLang="cs-CZ" sz="2540" dirty="0"/>
            </a:br>
            <a:r>
              <a:rPr lang="cs-CZ" altLang="cs-CZ" sz="2540" dirty="0"/>
              <a:t>(prokazatelnost)</a:t>
            </a:r>
            <a:br>
              <a:rPr lang="cs-CZ" altLang="cs-CZ" sz="2540" dirty="0"/>
            </a:br>
            <a:endParaRPr lang="cs-CZ" altLang="cs-CZ" sz="2540" dirty="0"/>
          </a:p>
        </p:txBody>
      </p:sp>
      <p:sp>
        <p:nvSpPr>
          <p:cNvPr id="36868" name="Rectangle 3">
            <a:extLst>
              <a:ext uri="{FF2B5EF4-FFF2-40B4-BE49-F238E27FC236}">
                <a16:creationId xmlns:a16="http://schemas.microsoft.com/office/drawing/2014/main" id="{E52255A7-3A93-984A-AA1F-C76A2F0B7F44}"/>
              </a:ext>
            </a:extLst>
          </p:cNvPr>
          <p:cNvSpPr>
            <a:spLocks noGrp="1" noChangeArrowheads="1"/>
          </p:cNvSpPr>
          <p:nvPr>
            <p:ph type="body" sz="half" idx="2"/>
          </p:nvPr>
        </p:nvSpPr>
        <p:spPr>
          <a:xfrm>
            <a:off x="1572706" y="950501"/>
            <a:ext cx="8555544" cy="4061226"/>
          </a:xfrm>
        </p:spPr>
        <p:txBody>
          <a:bodyPr/>
          <a:lstStyle/>
          <a:p>
            <a:pPr marL="285752" indent="0" algn="just">
              <a:lnSpc>
                <a:spcPct val="90000"/>
              </a:lnSpc>
            </a:pPr>
            <a:endParaRPr lang="cs-CZ" altLang="cs-CZ" sz="2540" dirty="0"/>
          </a:p>
          <a:p>
            <a:pPr marL="285752" indent="0" algn="just">
              <a:lnSpc>
                <a:spcPct val="90000"/>
              </a:lnSpc>
            </a:pPr>
            <a:endParaRPr lang="cs-CZ" altLang="cs-CZ" sz="2540" dirty="0"/>
          </a:p>
          <a:p>
            <a:pPr marL="285752" indent="0" algn="just">
              <a:lnSpc>
                <a:spcPct val="90000"/>
              </a:lnSpc>
              <a:buNone/>
            </a:pPr>
            <a:r>
              <a:rPr lang="cs-CZ" altLang="cs-CZ" sz="2540" dirty="0"/>
              <a:t>§ 2 - obchodním sdělením jsou „všechny formy sdělení, včetně reklamy a vybízení k návštěvě internetových stránek, určeného k přímé či nepřímé podpoře zboží či služeb nebo image podniku osoby, která je podnikatelem nebo vykonává regulovanou činnost“</a:t>
            </a:r>
          </a:p>
        </p:txBody>
      </p:sp>
    </p:spTree>
    <p:extLst>
      <p:ext uri="{BB962C8B-B14F-4D97-AF65-F5344CB8AC3E}">
        <p14:creationId xmlns:p14="http://schemas.microsoft.com/office/powerpoint/2010/main" val="31718649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43010"/>
                                        </p:tgtEl>
                                        <p:attrNameLst>
                                          <p:attrName>style.visibility</p:attrName>
                                        </p:attrNameLst>
                                      </p:cBhvr>
                                      <p:to>
                                        <p:strVal val="visible"/>
                                      </p:to>
                                    </p:set>
                                    <p:anim to="" calcmode="lin" valueType="num">
                                      <p:cBhvr>
                                        <p:cTn id="7" dur="1" fill="hold"/>
                                        <p:tgtEl>
                                          <p:spTgt spid="4301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animBg="1"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3" name="Date Placeholder 4">
            <a:extLst>
              <a:ext uri="{FF2B5EF4-FFF2-40B4-BE49-F238E27FC236}">
                <a16:creationId xmlns:a16="http://schemas.microsoft.com/office/drawing/2014/main" id="{635551BE-AB66-7D4D-8E6E-E37B7331D3CE}"/>
              </a:ext>
            </a:extLst>
          </p:cNvPr>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FF0F67EF-C05A-964D-83DD-7ED548229B71}" type="datetime1">
              <a:rPr lang="cs-CZ" altLang="cs-CZ" sz="1400"/>
              <a:pPr>
                <a:spcBef>
                  <a:spcPct val="0"/>
                </a:spcBef>
                <a:buClrTx/>
                <a:buSzTx/>
                <a:buFontTx/>
                <a:buNone/>
              </a:pPr>
              <a:t>16.11.2025</a:t>
            </a:fld>
            <a:endParaRPr lang="cs-CZ" altLang="cs-CZ" sz="1400"/>
          </a:p>
        </p:txBody>
      </p:sp>
      <p:sp>
        <p:nvSpPr>
          <p:cNvPr id="38914" name="Slide Number Placeholder 6">
            <a:extLst>
              <a:ext uri="{FF2B5EF4-FFF2-40B4-BE49-F238E27FC236}">
                <a16:creationId xmlns:a16="http://schemas.microsoft.com/office/drawing/2014/main" id="{AB7334CE-3024-3F4D-ABA7-0739074C21F5}"/>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26DD8472-D4D1-FB41-A6EE-56E58666CBD8}" type="slidenum">
              <a:rPr lang="cs-CZ" altLang="cs-CZ" sz="1400"/>
              <a:pPr>
                <a:spcBef>
                  <a:spcPct val="0"/>
                </a:spcBef>
                <a:buClrTx/>
                <a:buSzTx/>
                <a:buFontTx/>
                <a:buNone/>
              </a:pPr>
              <a:t>37</a:t>
            </a:fld>
            <a:endParaRPr lang="cs-CZ" altLang="cs-CZ" sz="1400"/>
          </a:p>
        </p:txBody>
      </p:sp>
      <p:sp>
        <p:nvSpPr>
          <p:cNvPr id="43010" name="Rectangle 2">
            <a:extLst>
              <a:ext uri="{FF2B5EF4-FFF2-40B4-BE49-F238E27FC236}">
                <a16:creationId xmlns:a16="http://schemas.microsoft.com/office/drawing/2014/main" id="{A9244975-56F7-9744-AC62-620B50203CC4}"/>
              </a:ext>
            </a:extLst>
          </p:cNvPr>
          <p:cNvSpPr>
            <a:spLocks noGrp="1" noChangeArrowheads="1"/>
          </p:cNvSpPr>
          <p:nvPr>
            <p:ph type="title"/>
          </p:nvPr>
        </p:nvSpPr>
        <p:spPr>
          <a:xfrm>
            <a:off x="1564318" y="0"/>
            <a:ext cx="7543800" cy="1219200"/>
          </a:xfrm>
          <a:ln w="73025">
            <a:noFill/>
            <a:miter lim="800000"/>
            <a:headEnd/>
            <a:tailEnd/>
          </a:ln>
        </p:spPr>
        <p:txBody>
          <a:bodyPr>
            <a:normAutofit fontScale="90000"/>
          </a:bodyPr>
          <a:lstStyle/>
          <a:p>
            <a:pPr eaLnBrk="1" hangingPunct="1"/>
            <a:br>
              <a:rPr lang="cs-CZ" altLang="cs-CZ" sz="2540" dirty="0"/>
            </a:br>
            <a:r>
              <a:rPr lang="cs-CZ" altLang="cs-CZ" sz="2540" dirty="0"/>
              <a:t>Šíření obchodních sdělení</a:t>
            </a:r>
            <a:br>
              <a:rPr lang="cs-CZ" altLang="cs-CZ" sz="2540" dirty="0"/>
            </a:br>
            <a:r>
              <a:rPr lang="cs-CZ" altLang="cs-CZ" sz="2540" dirty="0"/>
              <a:t>(§7)</a:t>
            </a:r>
            <a:br>
              <a:rPr lang="cs-CZ" altLang="cs-CZ" sz="2540" dirty="0"/>
            </a:br>
            <a:endParaRPr lang="cs-CZ" altLang="cs-CZ" sz="2540" dirty="0"/>
          </a:p>
        </p:txBody>
      </p:sp>
      <p:sp>
        <p:nvSpPr>
          <p:cNvPr id="38916" name="Rectangle 3">
            <a:extLst>
              <a:ext uri="{FF2B5EF4-FFF2-40B4-BE49-F238E27FC236}">
                <a16:creationId xmlns:a16="http://schemas.microsoft.com/office/drawing/2014/main" id="{1FB095CF-6112-5C4A-9C92-227CD1422E96}"/>
              </a:ext>
            </a:extLst>
          </p:cNvPr>
          <p:cNvSpPr>
            <a:spLocks noGrp="1" noChangeArrowheads="1"/>
          </p:cNvSpPr>
          <p:nvPr>
            <p:ph type="body" sz="half" idx="2"/>
          </p:nvPr>
        </p:nvSpPr>
        <p:spPr>
          <a:xfrm>
            <a:off x="494950" y="1427382"/>
            <a:ext cx="11358694" cy="8630634"/>
          </a:xfrm>
        </p:spPr>
        <p:txBody>
          <a:bodyPr/>
          <a:lstStyle/>
          <a:p>
            <a:pPr marL="285752" indent="0">
              <a:lnSpc>
                <a:spcPct val="90000"/>
              </a:lnSpc>
              <a:buNone/>
            </a:pPr>
            <a:r>
              <a:rPr lang="cs-CZ" altLang="cs-CZ" sz="2000" b="0" dirty="0"/>
              <a:t>1) Obchodní sdělení </a:t>
            </a:r>
            <a:r>
              <a:rPr lang="cs-CZ" altLang="cs-CZ" sz="2000" dirty="0"/>
              <a:t>lze šířit elektronickými prostředky jen za podmínek stanovených tímto zákonem</a:t>
            </a:r>
            <a:r>
              <a:rPr lang="cs-CZ" altLang="cs-CZ" sz="2000" b="0" dirty="0"/>
              <a:t>.</a:t>
            </a:r>
          </a:p>
          <a:p>
            <a:pPr marL="285752" indent="0">
              <a:lnSpc>
                <a:spcPct val="90000"/>
              </a:lnSpc>
              <a:buNone/>
            </a:pPr>
            <a:endParaRPr lang="cs-CZ" altLang="cs-CZ" sz="2000" b="0" dirty="0"/>
          </a:p>
          <a:p>
            <a:pPr marL="285752" indent="0">
              <a:lnSpc>
                <a:spcPct val="90000"/>
              </a:lnSpc>
              <a:buNone/>
            </a:pPr>
            <a:r>
              <a:rPr lang="cs-CZ" altLang="cs-CZ" sz="2000" b="0" dirty="0"/>
              <a:t>2) Podrobnosti elektronického kontaktu lze za účelem šíření obchodních sdělení elektronickými prostředky využít </a:t>
            </a:r>
            <a:r>
              <a:rPr lang="cs-CZ" altLang="cs-CZ" sz="2000" dirty="0"/>
              <a:t>pouze ve vztahu k uživatelům, kteří k tomu dali předchozí souhlas</a:t>
            </a:r>
            <a:r>
              <a:rPr lang="cs-CZ" altLang="cs-CZ" sz="2000" b="0" dirty="0"/>
              <a:t>.          -  </a:t>
            </a:r>
            <a:br>
              <a:rPr lang="cs-CZ" altLang="cs-CZ" sz="2000" b="0" dirty="0"/>
            </a:br>
            <a:endParaRPr lang="cs-CZ" altLang="cs-CZ" sz="2000" b="0" dirty="0"/>
          </a:p>
          <a:p>
            <a:pPr marL="285752" indent="0">
              <a:lnSpc>
                <a:spcPct val="90000"/>
              </a:lnSpc>
              <a:buNone/>
            </a:pPr>
            <a:r>
              <a:rPr lang="cs-CZ" altLang="cs-CZ" sz="2000" b="0" dirty="0"/>
              <a:t>3) Nehledě na odstavec 2, pokud fyzická nebo právnická osoba získá od svého zákazníka podrobnosti jeho elektronického kontaktu pro elektronickou poštu v souvislosti s prodejem výrobku nebo služby podle požadavků ochrany osobních údajů upravených zvláštním právním předpisem, </a:t>
            </a:r>
            <a:r>
              <a:rPr lang="cs-CZ" altLang="cs-CZ" sz="2000" dirty="0"/>
              <a:t>může tato fyzická či právnická osoba využít tyto podrobnosti elektronického kontaktu pro potřeby šíření obchodních sdělení týkajících se jejích vlastních obdobných výrobků nebo služeb za předpokladu</a:t>
            </a:r>
            <a:r>
              <a:rPr lang="cs-CZ" altLang="cs-CZ" sz="2000" b="0" dirty="0"/>
              <a:t>, že zákazník má jasnou a zřetelnou možnost jednoduchým způsobem, zdarma nebo na účet této fyzické nebo právnické osoby odmítnout souhlas s takovýmto využitím svého elektronického kontaktu i při zasílání každé jednotlivé zprávy, pokud původně toto využití neodmítl.</a:t>
            </a:r>
            <a:br>
              <a:rPr lang="cs-CZ" altLang="cs-CZ" sz="2000" b="0" dirty="0"/>
            </a:br>
            <a:r>
              <a:rPr lang="cs-CZ" altLang="cs-CZ" sz="2000" b="0" dirty="0"/>
              <a:t> </a:t>
            </a:r>
          </a:p>
        </p:txBody>
      </p:sp>
    </p:spTree>
    <p:extLst>
      <p:ext uri="{BB962C8B-B14F-4D97-AF65-F5344CB8AC3E}">
        <p14:creationId xmlns:p14="http://schemas.microsoft.com/office/powerpoint/2010/main" val="13379019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43010"/>
                                        </p:tgtEl>
                                        <p:attrNameLst>
                                          <p:attrName>style.visibility</p:attrName>
                                        </p:attrNameLst>
                                      </p:cBhvr>
                                      <p:to>
                                        <p:strVal val="visible"/>
                                      </p:to>
                                    </p:set>
                                    <p:anim to="" calcmode="lin" valueType="num">
                                      <p:cBhvr>
                                        <p:cTn id="7" dur="1" fill="hold"/>
                                        <p:tgtEl>
                                          <p:spTgt spid="4301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animBg="1"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3" name="Date Placeholder 4">
            <a:extLst>
              <a:ext uri="{FF2B5EF4-FFF2-40B4-BE49-F238E27FC236}">
                <a16:creationId xmlns:a16="http://schemas.microsoft.com/office/drawing/2014/main" id="{635551BE-AB66-7D4D-8E6E-E37B7331D3CE}"/>
              </a:ext>
            </a:extLst>
          </p:cNvPr>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FF0F67EF-C05A-964D-83DD-7ED548229B71}" type="datetime1">
              <a:rPr lang="cs-CZ" altLang="cs-CZ" sz="1400"/>
              <a:pPr>
                <a:spcBef>
                  <a:spcPct val="0"/>
                </a:spcBef>
                <a:buClrTx/>
                <a:buSzTx/>
                <a:buFontTx/>
                <a:buNone/>
              </a:pPr>
              <a:t>16.11.2025</a:t>
            </a:fld>
            <a:endParaRPr lang="cs-CZ" altLang="cs-CZ" sz="1400"/>
          </a:p>
        </p:txBody>
      </p:sp>
      <p:sp>
        <p:nvSpPr>
          <p:cNvPr id="38914" name="Slide Number Placeholder 6">
            <a:extLst>
              <a:ext uri="{FF2B5EF4-FFF2-40B4-BE49-F238E27FC236}">
                <a16:creationId xmlns:a16="http://schemas.microsoft.com/office/drawing/2014/main" id="{AB7334CE-3024-3F4D-ABA7-0739074C21F5}"/>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26DD8472-D4D1-FB41-A6EE-56E58666CBD8}" type="slidenum">
              <a:rPr lang="cs-CZ" altLang="cs-CZ" sz="1400"/>
              <a:pPr>
                <a:spcBef>
                  <a:spcPct val="0"/>
                </a:spcBef>
                <a:buClrTx/>
                <a:buSzTx/>
                <a:buFontTx/>
                <a:buNone/>
              </a:pPr>
              <a:t>38</a:t>
            </a:fld>
            <a:endParaRPr lang="cs-CZ" altLang="cs-CZ" sz="1400"/>
          </a:p>
        </p:txBody>
      </p:sp>
      <p:sp>
        <p:nvSpPr>
          <p:cNvPr id="43010" name="Rectangle 2">
            <a:extLst>
              <a:ext uri="{FF2B5EF4-FFF2-40B4-BE49-F238E27FC236}">
                <a16:creationId xmlns:a16="http://schemas.microsoft.com/office/drawing/2014/main" id="{A9244975-56F7-9744-AC62-620B50203CC4}"/>
              </a:ext>
            </a:extLst>
          </p:cNvPr>
          <p:cNvSpPr>
            <a:spLocks noGrp="1" noChangeArrowheads="1"/>
          </p:cNvSpPr>
          <p:nvPr>
            <p:ph type="title"/>
          </p:nvPr>
        </p:nvSpPr>
        <p:spPr>
          <a:xfrm>
            <a:off x="1564318" y="0"/>
            <a:ext cx="7543800" cy="1219200"/>
          </a:xfrm>
          <a:ln w="73025">
            <a:noFill/>
            <a:miter lim="800000"/>
            <a:headEnd/>
            <a:tailEnd/>
          </a:ln>
        </p:spPr>
        <p:txBody>
          <a:bodyPr>
            <a:normAutofit fontScale="90000"/>
          </a:bodyPr>
          <a:lstStyle/>
          <a:p>
            <a:pPr eaLnBrk="1" hangingPunct="1"/>
            <a:br>
              <a:rPr lang="cs-CZ" altLang="cs-CZ" sz="2540" dirty="0"/>
            </a:br>
            <a:r>
              <a:rPr lang="cs-CZ" altLang="cs-CZ" sz="2540" dirty="0"/>
              <a:t>Šíření obchodních sdělení</a:t>
            </a:r>
            <a:br>
              <a:rPr lang="cs-CZ" altLang="cs-CZ" sz="2540" dirty="0"/>
            </a:br>
            <a:r>
              <a:rPr lang="cs-CZ" altLang="cs-CZ" sz="2540" dirty="0"/>
              <a:t>(zákaz § 7 odst. 4)</a:t>
            </a:r>
            <a:br>
              <a:rPr lang="cs-CZ" altLang="cs-CZ" sz="2540" dirty="0"/>
            </a:br>
            <a:endParaRPr lang="cs-CZ" altLang="cs-CZ" sz="2540" dirty="0"/>
          </a:p>
        </p:txBody>
      </p:sp>
      <p:sp>
        <p:nvSpPr>
          <p:cNvPr id="38916" name="Rectangle 3">
            <a:extLst>
              <a:ext uri="{FF2B5EF4-FFF2-40B4-BE49-F238E27FC236}">
                <a16:creationId xmlns:a16="http://schemas.microsoft.com/office/drawing/2014/main" id="{1FB095CF-6112-5C4A-9C92-227CD1422E96}"/>
              </a:ext>
            </a:extLst>
          </p:cNvPr>
          <p:cNvSpPr>
            <a:spLocks noGrp="1" noChangeArrowheads="1"/>
          </p:cNvSpPr>
          <p:nvPr>
            <p:ph type="body" sz="half" idx="2"/>
          </p:nvPr>
        </p:nvSpPr>
        <p:spPr>
          <a:xfrm>
            <a:off x="1401828" y="1600200"/>
            <a:ext cx="9266172" cy="4102799"/>
          </a:xfrm>
        </p:spPr>
        <p:txBody>
          <a:bodyPr/>
          <a:lstStyle/>
          <a:p>
            <a:pPr marL="285752" indent="0" algn="just">
              <a:lnSpc>
                <a:spcPct val="90000"/>
              </a:lnSpc>
              <a:buNone/>
            </a:pPr>
            <a:r>
              <a:rPr lang="cs-CZ" altLang="cs-CZ" sz="2000" b="0" dirty="0"/>
              <a:t>(4) Zaslání elektronické pošty za účelem šíření obchodního sdělení je </a:t>
            </a:r>
            <a:r>
              <a:rPr lang="cs-CZ" altLang="cs-CZ" sz="2000" dirty="0"/>
              <a:t>zakázáno</a:t>
            </a:r>
            <a:r>
              <a:rPr lang="cs-CZ" altLang="cs-CZ" sz="2000" b="0" dirty="0"/>
              <a:t>, pokud:</a:t>
            </a:r>
          </a:p>
          <a:p>
            <a:pPr marL="285752" indent="0" algn="just">
              <a:lnSpc>
                <a:spcPct val="90000"/>
              </a:lnSpc>
            </a:pPr>
            <a:br>
              <a:rPr lang="cs-CZ" altLang="cs-CZ" sz="2000" b="0" dirty="0"/>
            </a:br>
            <a:br>
              <a:rPr lang="cs-CZ" altLang="cs-CZ" sz="2000" b="0" dirty="0"/>
            </a:br>
            <a:r>
              <a:rPr lang="cs-CZ" altLang="cs-CZ" sz="2000" b="0" dirty="0"/>
              <a:t>a) tato není </a:t>
            </a:r>
            <a:r>
              <a:rPr lang="cs-CZ" altLang="cs-CZ" sz="2000" dirty="0"/>
              <a:t>zřetelně a jasně označena </a:t>
            </a:r>
            <a:r>
              <a:rPr lang="cs-CZ" altLang="cs-CZ" sz="2000" b="0" dirty="0"/>
              <a:t>jako obchodní sdělení,</a:t>
            </a:r>
            <a:br>
              <a:rPr lang="cs-CZ" altLang="cs-CZ" sz="2000" b="0" dirty="0"/>
            </a:br>
            <a:br>
              <a:rPr lang="cs-CZ" altLang="cs-CZ" sz="2000" b="0" dirty="0"/>
            </a:br>
            <a:r>
              <a:rPr lang="cs-CZ" altLang="cs-CZ" sz="2000" b="0" dirty="0"/>
              <a:t>b) </a:t>
            </a:r>
            <a:r>
              <a:rPr lang="cs-CZ" altLang="cs-CZ" sz="2000" dirty="0"/>
              <a:t>skrývá nebo utajuje totožnost odesílatele</a:t>
            </a:r>
            <a:r>
              <a:rPr lang="cs-CZ" altLang="cs-CZ" sz="2000" b="0" dirty="0"/>
              <a:t>, jehož jménem se komunikace uskutečňuje, nebo</a:t>
            </a:r>
            <a:br>
              <a:rPr lang="cs-CZ" altLang="cs-CZ" sz="2000" b="0" dirty="0"/>
            </a:br>
            <a:br>
              <a:rPr lang="cs-CZ" altLang="cs-CZ" sz="2000" b="0" dirty="0"/>
            </a:br>
            <a:r>
              <a:rPr lang="cs-CZ" altLang="cs-CZ" sz="2000" b="0" dirty="0"/>
              <a:t>c) je </a:t>
            </a:r>
            <a:r>
              <a:rPr lang="cs-CZ" altLang="cs-CZ" sz="2000" dirty="0"/>
              <a:t>zaslána bez platné adresy</a:t>
            </a:r>
            <a:r>
              <a:rPr lang="cs-CZ" altLang="cs-CZ" sz="2000" b="0" dirty="0"/>
              <a:t>, na kterou by mohl adresát přímo a účinně zaslat informaci o tom, že si nepřeje, aby mu byly obchodní informace odesílatelem nadále zasílány.</a:t>
            </a:r>
          </a:p>
        </p:txBody>
      </p:sp>
    </p:spTree>
    <p:extLst>
      <p:ext uri="{BB962C8B-B14F-4D97-AF65-F5344CB8AC3E}">
        <p14:creationId xmlns:p14="http://schemas.microsoft.com/office/powerpoint/2010/main" val="39889725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43010"/>
                                        </p:tgtEl>
                                        <p:attrNameLst>
                                          <p:attrName>style.visibility</p:attrName>
                                        </p:attrNameLst>
                                      </p:cBhvr>
                                      <p:to>
                                        <p:strVal val="visible"/>
                                      </p:to>
                                    </p:set>
                                    <p:anim to="" calcmode="lin" valueType="num">
                                      <p:cBhvr>
                                        <p:cTn id="7" dur="1" fill="hold"/>
                                        <p:tgtEl>
                                          <p:spTgt spid="4301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animBg="1"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09" name="Date Placeholder 4">
            <a:extLst>
              <a:ext uri="{FF2B5EF4-FFF2-40B4-BE49-F238E27FC236}">
                <a16:creationId xmlns:a16="http://schemas.microsoft.com/office/drawing/2014/main" id="{75643EFF-B376-DA49-BB25-683424A80317}"/>
              </a:ext>
            </a:extLst>
          </p:cNvPr>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6094233E-9396-C54B-925B-19283DEDF5BA}" type="datetime1">
              <a:rPr lang="cs-CZ" altLang="cs-CZ" sz="1400"/>
              <a:pPr>
                <a:spcBef>
                  <a:spcPct val="0"/>
                </a:spcBef>
                <a:buClrTx/>
                <a:buSzTx/>
                <a:buFontTx/>
                <a:buNone/>
              </a:pPr>
              <a:t>16.11.2025</a:t>
            </a:fld>
            <a:endParaRPr lang="cs-CZ" altLang="cs-CZ" sz="1400"/>
          </a:p>
        </p:txBody>
      </p:sp>
      <p:sp>
        <p:nvSpPr>
          <p:cNvPr id="43010" name="Slide Number Placeholder 6">
            <a:extLst>
              <a:ext uri="{FF2B5EF4-FFF2-40B4-BE49-F238E27FC236}">
                <a16:creationId xmlns:a16="http://schemas.microsoft.com/office/drawing/2014/main" id="{73761E72-FB3F-624C-8BE6-BAB7C0F917DA}"/>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FC3E7637-DADC-8F43-839C-A0762EFDC1C0}" type="slidenum">
              <a:rPr lang="cs-CZ" altLang="cs-CZ" sz="1400"/>
              <a:pPr>
                <a:spcBef>
                  <a:spcPct val="0"/>
                </a:spcBef>
                <a:buClrTx/>
                <a:buSzTx/>
                <a:buFontTx/>
                <a:buNone/>
              </a:pPr>
              <a:t>39</a:t>
            </a:fld>
            <a:endParaRPr lang="cs-CZ" altLang="cs-CZ" sz="1400"/>
          </a:p>
        </p:txBody>
      </p:sp>
      <p:sp>
        <p:nvSpPr>
          <p:cNvPr id="74754" name="Rectangle 2">
            <a:extLst>
              <a:ext uri="{FF2B5EF4-FFF2-40B4-BE49-F238E27FC236}">
                <a16:creationId xmlns:a16="http://schemas.microsoft.com/office/drawing/2014/main" id="{43619D75-8586-7F4A-AE9D-DD7D918025E9}"/>
              </a:ext>
            </a:extLst>
          </p:cNvPr>
          <p:cNvSpPr>
            <a:spLocks noGrp="1" noChangeArrowheads="1"/>
          </p:cNvSpPr>
          <p:nvPr>
            <p:ph type="title"/>
          </p:nvPr>
        </p:nvSpPr>
        <p:spPr>
          <a:xfrm>
            <a:off x="-1293129" y="0"/>
            <a:ext cx="7543800" cy="1219200"/>
          </a:xfrm>
          <a:ln w="73025">
            <a:noFill/>
            <a:miter lim="800000"/>
            <a:headEnd/>
            <a:tailEnd/>
          </a:ln>
        </p:spPr>
        <p:txBody>
          <a:bodyPr>
            <a:normAutofit fontScale="90000"/>
          </a:bodyPr>
          <a:lstStyle/>
          <a:p>
            <a:pPr algn="ctr" eaLnBrk="1" hangingPunct="1"/>
            <a:br>
              <a:rPr lang="cs-CZ" altLang="cs-CZ" sz="4000" dirty="0"/>
            </a:br>
            <a:r>
              <a:rPr lang="cs-CZ" altLang="cs-CZ" sz="4000" dirty="0"/>
              <a:t>Sankce</a:t>
            </a:r>
            <a:br>
              <a:rPr lang="cs-CZ" altLang="cs-CZ" sz="4000" dirty="0"/>
            </a:br>
            <a:endParaRPr lang="cs-CZ" altLang="cs-CZ" sz="4000" dirty="0"/>
          </a:p>
        </p:txBody>
      </p:sp>
      <p:sp>
        <p:nvSpPr>
          <p:cNvPr id="74755" name="Rectangle 3">
            <a:extLst>
              <a:ext uri="{FF2B5EF4-FFF2-40B4-BE49-F238E27FC236}">
                <a16:creationId xmlns:a16="http://schemas.microsoft.com/office/drawing/2014/main" id="{7A8A4CC0-ACF8-C24A-86D9-C83AED8E9143}"/>
              </a:ext>
            </a:extLst>
          </p:cNvPr>
          <p:cNvSpPr>
            <a:spLocks noGrp="1" noChangeArrowheads="1"/>
          </p:cNvSpPr>
          <p:nvPr>
            <p:ph type="body" sz="half" idx="2"/>
          </p:nvPr>
        </p:nvSpPr>
        <p:spPr>
          <a:xfrm>
            <a:off x="1237146" y="1729844"/>
            <a:ext cx="9095294" cy="4026663"/>
          </a:xfrm>
        </p:spPr>
        <p:txBody>
          <a:bodyPr/>
          <a:lstStyle/>
          <a:p>
            <a:pPr marL="820741" indent="-457200">
              <a:buFont typeface="Wingdings" pitchFamily="2" charset="2"/>
              <a:buChar char="§"/>
              <a:defRPr/>
            </a:pPr>
            <a:r>
              <a:rPr lang="cs-CZ" sz="2540" b="0" dirty="0"/>
              <a:t>Fyzická osoba se dopustí přestupku tím, že bez souhlasu adresáta hromadně nebo opakovaně šíří elektronickými prostředky obchodní sdělení. Za přestupek podle odstavce 1 lze uložit pokutu do 100.000 Kč.</a:t>
            </a:r>
          </a:p>
          <a:p>
            <a:pPr marL="820741" indent="-457200">
              <a:buFont typeface="Wingdings" pitchFamily="2" charset="2"/>
              <a:buChar char="§"/>
              <a:defRPr/>
            </a:pPr>
            <a:endParaRPr lang="cs-CZ" sz="2540" b="0" dirty="0"/>
          </a:p>
          <a:p>
            <a:pPr marL="820741" indent="-457200">
              <a:buFont typeface="Wingdings" pitchFamily="2" charset="2"/>
              <a:buChar char="§"/>
              <a:defRPr/>
            </a:pPr>
            <a:r>
              <a:rPr lang="cs-CZ" sz="2540" b="0" dirty="0"/>
              <a:t>Právnická osoba …za přestupek lze uložit pokutu až do 10.000.000 Kč, jde-li o jednání hromadné a opakované. </a:t>
            </a:r>
            <a:endParaRPr lang="cs-CZ" altLang="cs-CZ" sz="2540" b="0" dirty="0">
              <a:latin typeface="Verdana" panose="020B0604030504040204" pitchFamily="34" charset="0"/>
            </a:endParaRPr>
          </a:p>
        </p:txBody>
      </p:sp>
    </p:spTree>
    <p:extLst>
      <p:ext uri="{BB962C8B-B14F-4D97-AF65-F5344CB8AC3E}">
        <p14:creationId xmlns:p14="http://schemas.microsoft.com/office/powerpoint/2010/main" val="23973265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74754"/>
                                        </p:tgtEl>
                                        <p:attrNameLst>
                                          <p:attrName>style.visibility</p:attrName>
                                        </p:attrNameLst>
                                      </p:cBhvr>
                                      <p:to>
                                        <p:strVal val="visible"/>
                                      </p:to>
                                    </p:set>
                                    <p:anim to="" calcmode="lin" valueType="num">
                                      <p:cBhvr>
                                        <p:cTn id="7" dur="1" fill="hold"/>
                                        <p:tgtEl>
                                          <p:spTgt spid="7475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animBg="1"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7" name="Date Placeholder 4">
            <a:extLst>
              <a:ext uri="{FF2B5EF4-FFF2-40B4-BE49-F238E27FC236}">
                <a16:creationId xmlns:a16="http://schemas.microsoft.com/office/drawing/2014/main" id="{2947B3D7-B0C8-1A44-8790-E7B6CD97901A}"/>
              </a:ext>
            </a:extLst>
          </p:cNvPr>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BDA4C9AA-CB1D-3344-A503-F6D4F605DBC3}" type="datetime1">
              <a:rPr lang="cs-CZ" altLang="cs-CZ" sz="1400"/>
              <a:pPr>
                <a:spcBef>
                  <a:spcPct val="0"/>
                </a:spcBef>
                <a:buClrTx/>
                <a:buSzTx/>
                <a:buFontTx/>
                <a:buNone/>
              </a:pPr>
              <a:t>16.11.2025</a:t>
            </a:fld>
            <a:endParaRPr lang="cs-CZ" altLang="cs-CZ" sz="1400"/>
          </a:p>
        </p:txBody>
      </p:sp>
      <p:sp>
        <p:nvSpPr>
          <p:cNvPr id="45058" name="Slide Number Placeholder 6">
            <a:extLst>
              <a:ext uri="{FF2B5EF4-FFF2-40B4-BE49-F238E27FC236}">
                <a16:creationId xmlns:a16="http://schemas.microsoft.com/office/drawing/2014/main" id="{3A1CBB8A-2672-3740-A89E-F7B8DE891CFA}"/>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90000"/>
              <a:buFont typeface="Symbol" pitchFamily="2" charset="2"/>
              <a:buChar char="¨"/>
              <a:defRPr sz="3200">
                <a:solidFill>
                  <a:schemeClr val="tx1"/>
                </a:solidFill>
                <a:latin typeface="Times New Roman" panose="02020603050405020304" pitchFamily="18" charset="0"/>
                <a:ea typeface="ＭＳ Ｐゴシック"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ClrTx/>
              <a:buSzTx/>
              <a:buFontTx/>
              <a:buNone/>
            </a:pPr>
            <a:fld id="{1B395E33-93B9-E24B-9EBD-00C4F568C651}" type="slidenum">
              <a:rPr lang="cs-CZ" altLang="cs-CZ" sz="1400"/>
              <a:pPr>
                <a:spcBef>
                  <a:spcPct val="0"/>
                </a:spcBef>
                <a:buClrTx/>
                <a:buSzTx/>
                <a:buFontTx/>
                <a:buNone/>
              </a:pPr>
              <a:t>40</a:t>
            </a:fld>
            <a:endParaRPr lang="cs-CZ" altLang="cs-CZ" sz="1400"/>
          </a:p>
        </p:txBody>
      </p:sp>
      <p:sp>
        <p:nvSpPr>
          <p:cNvPr id="84994" name="Rectangle 2">
            <a:extLst>
              <a:ext uri="{FF2B5EF4-FFF2-40B4-BE49-F238E27FC236}">
                <a16:creationId xmlns:a16="http://schemas.microsoft.com/office/drawing/2014/main" id="{4E5AC40A-A62A-D342-8CCE-8D1DA3ACA0D7}"/>
              </a:ext>
            </a:extLst>
          </p:cNvPr>
          <p:cNvSpPr>
            <a:spLocks noGrp="1" noChangeArrowheads="1"/>
          </p:cNvSpPr>
          <p:nvPr>
            <p:ph type="title"/>
          </p:nvPr>
        </p:nvSpPr>
        <p:spPr>
          <a:xfrm>
            <a:off x="1520907" y="468493"/>
            <a:ext cx="7543800" cy="1143000"/>
          </a:xfrm>
          <a:ln w="73025">
            <a:noFill/>
            <a:miter lim="800000"/>
            <a:headEnd/>
            <a:tailEnd/>
          </a:ln>
        </p:spPr>
        <p:txBody>
          <a:bodyPr/>
          <a:lstStyle/>
          <a:p>
            <a:pPr eaLnBrk="1" hangingPunct="1"/>
            <a:r>
              <a:rPr lang="cs-CZ" altLang="cs-CZ" sz="3600" dirty="0">
                <a:latin typeface="Arial" panose="020B0604020202020204" pitchFamily="34" charset="0"/>
              </a:rPr>
              <a:t>Problematika dokazování zasílání spamu</a:t>
            </a:r>
          </a:p>
        </p:txBody>
      </p:sp>
      <p:sp>
        <p:nvSpPr>
          <p:cNvPr id="84995" name="Rectangle 3">
            <a:extLst>
              <a:ext uri="{FF2B5EF4-FFF2-40B4-BE49-F238E27FC236}">
                <a16:creationId xmlns:a16="http://schemas.microsoft.com/office/drawing/2014/main" id="{E5F02647-4A78-414E-BA7A-B4AC1442189A}"/>
              </a:ext>
            </a:extLst>
          </p:cNvPr>
          <p:cNvSpPr>
            <a:spLocks noGrp="1" noChangeArrowheads="1"/>
          </p:cNvSpPr>
          <p:nvPr>
            <p:ph type="body" sz="half" idx="2"/>
          </p:nvPr>
        </p:nvSpPr>
        <p:spPr>
          <a:xfrm>
            <a:off x="1520907" y="1611493"/>
            <a:ext cx="9097859" cy="4437143"/>
          </a:xfrm>
        </p:spPr>
        <p:txBody>
          <a:bodyPr>
            <a:normAutofit lnSpcReduction="10000"/>
          </a:bodyPr>
          <a:lstStyle/>
          <a:p>
            <a:pPr marL="744543" indent="-457203" algn="just"/>
            <a:r>
              <a:rPr lang="cs-CZ" altLang="cs-CZ" sz="2800" dirty="0">
                <a:latin typeface="Verdana" panose="020B0604030504040204" pitchFamily="34" charset="0"/>
              </a:rPr>
              <a:t>Jak prokazovat?</a:t>
            </a:r>
          </a:p>
          <a:p>
            <a:pPr marL="744543" indent="-457203" algn="just"/>
            <a:endParaRPr lang="cs-CZ" altLang="cs-CZ" sz="2800" dirty="0">
              <a:latin typeface="Verdana" panose="020B0604030504040204" pitchFamily="34" charset="0"/>
            </a:endParaRPr>
          </a:p>
          <a:p>
            <a:pPr marL="744543" indent="-457203" algn="just"/>
            <a:r>
              <a:rPr lang="cs-CZ" altLang="cs-CZ" sz="2800" dirty="0">
                <a:latin typeface="Verdana" panose="020B0604030504040204" pitchFamily="34" charset="0"/>
              </a:rPr>
              <a:t>Orgán dozoru je při rozhodování ve věci nevyžádaných obchodních sdělení používat i znaleckých posudků (orgán ustanoví znalce)</a:t>
            </a:r>
          </a:p>
          <a:p>
            <a:pPr marL="1058870" lvl="1" indent="-381002" algn="just"/>
            <a:r>
              <a:rPr lang="cs-CZ" altLang="cs-CZ" i="1" dirty="0">
                <a:latin typeface="Verdana" panose="020B0604030504040204" pitchFamily="34" charset="0"/>
              </a:rPr>
              <a:t>vzhledem k existujícím technologiím lze očekávat, že tyto posudky nebudou vždy jednoznačné</a:t>
            </a:r>
            <a:r>
              <a:rPr lang="en-US" altLang="cs-CZ" i="1" dirty="0">
                <a:latin typeface="Verdana" panose="020B0604030504040204" pitchFamily="34" charset="0"/>
              </a:rPr>
              <a:t>;</a:t>
            </a:r>
            <a:endParaRPr lang="cs-CZ" altLang="cs-CZ" i="1" dirty="0">
              <a:latin typeface="Verdana" panose="020B0604030504040204" pitchFamily="34" charset="0"/>
            </a:endParaRPr>
          </a:p>
          <a:p>
            <a:pPr marL="1058870" lvl="1" indent="-381002" algn="just"/>
            <a:r>
              <a:rPr lang="cs-CZ" altLang="cs-CZ" i="1" dirty="0">
                <a:latin typeface="Verdana" panose="020B0604030504040204" pitchFamily="34" charset="0"/>
              </a:rPr>
              <a:t> rovněž lze očekávat, že účastník řízení (</a:t>
            </a:r>
            <a:r>
              <a:rPr lang="cs-CZ" altLang="cs-CZ" i="1" dirty="0" err="1">
                <a:latin typeface="Verdana" panose="020B0604030504040204" pitchFamily="34" charset="0"/>
              </a:rPr>
              <a:t>spammer</a:t>
            </a:r>
            <a:r>
              <a:rPr lang="cs-CZ" altLang="cs-CZ" i="1" dirty="0">
                <a:latin typeface="Verdana" panose="020B0604030504040204" pitchFamily="34" charset="0"/>
              </a:rPr>
              <a:t>) bude navrhovat  (je povinen) na podporu svých tvrzení řadu dalších důkazů (včetně dalších znaleckých posudků)</a:t>
            </a:r>
            <a:r>
              <a:rPr lang="en-US" altLang="cs-CZ" i="1" dirty="0">
                <a:latin typeface="Verdana" panose="020B0604030504040204" pitchFamily="34" charset="0"/>
              </a:rPr>
              <a:t>;</a:t>
            </a:r>
          </a:p>
          <a:p>
            <a:pPr marL="1058870" lvl="1" indent="-381002" algn="just">
              <a:buNone/>
            </a:pPr>
            <a:endParaRPr lang="cs-CZ" altLang="cs-CZ" sz="2400" dirty="0"/>
          </a:p>
        </p:txBody>
      </p:sp>
    </p:spTree>
    <p:extLst>
      <p:ext uri="{BB962C8B-B14F-4D97-AF65-F5344CB8AC3E}">
        <p14:creationId xmlns:p14="http://schemas.microsoft.com/office/powerpoint/2010/main" val="10986683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84994"/>
                                        </p:tgtEl>
                                        <p:attrNameLst>
                                          <p:attrName>style.visibility</p:attrName>
                                        </p:attrNameLst>
                                      </p:cBhvr>
                                      <p:to>
                                        <p:strVal val="visible"/>
                                      </p:to>
                                    </p:set>
                                    <p:anim to="" calcmode="lin" valueType="num">
                                      <p:cBhvr>
                                        <p:cTn id="7" dur="1" fill="hold"/>
                                        <p:tgtEl>
                                          <p:spTgt spid="84994"/>
                                        </p:tgtEl>
                                        <p:attrNameLst>
                                          <p:attrName/>
                                        </p:attrNameLst>
                                      </p:cBhvr>
                                    </p:anim>
                                  </p:childTnLst>
                                </p:cTn>
                              </p:par>
                            </p:childTnLst>
                          </p:cTn>
                        </p:par>
                        <p:par>
                          <p:cTn id="8" fill="hold" nodeType="afterGroup">
                            <p:stCondLst>
                              <p:cond delay="500"/>
                            </p:stCondLst>
                            <p:childTnLst>
                              <p:par>
                                <p:cTn id="9" presetID="24" presetClass="entr" presetSubtype="0" fill="hold" grpId="0" nodeType="afterEffect">
                                  <p:stCondLst>
                                    <p:cond delay="2000"/>
                                  </p:stCondLst>
                                  <p:childTnLst>
                                    <p:set>
                                      <p:cBhvr>
                                        <p:cTn id="10" dur="1" fill="hold">
                                          <p:stCondLst>
                                            <p:cond delay="499"/>
                                          </p:stCondLst>
                                        </p:cTn>
                                        <p:tgtEl>
                                          <p:spTgt spid="84995">
                                            <p:txEl>
                                              <p:pRg st="0" end="0"/>
                                            </p:txEl>
                                          </p:spTgt>
                                        </p:tgtEl>
                                        <p:attrNameLst>
                                          <p:attrName>style.visibility</p:attrName>
                                        </p:attrNameLst>
                                      </p:cBhvr>
                                      <p:to>
                                        <p:strVal val="visible"/>
                                      </p:to>
                                    </p:set>
                                    <p:anim to="" calcmode="lin" valueType="num">
                                      <p:cBhvr>
                                        <p:cTn id="11" dur="1" fill="hold"/>
                                        <p:tgtEl>
                                          <p:spTgt spid="84995">
                                            <p:txEl>
                                              <p:pRg st="0" end="0"/>
                                            </p:txEl>
                                          </p:spTgt>
                                        </p:tgtEl>
                                        <p:attrNameLst>
                                          <p:attrName/>
                                        </p:attrNameLst>
                                      </p:cBhvr>
                                    </p:anim>
                                  </p:childTnLst>
                                  <p:subTnLst>
                                    <p:animClr clrSpc="rgb" dir="cw">
                                      <p:cBhvr override="childStyle">
                                        <p:cTn dur="1" fill="hold" display="0" masterRel="nextClick" afterEffect="1"/>
                                        <p:tgtEl>
                                          <p:spTgt spid="84995">
                                            <p:txEl>
                                              <p:pRg st="0" end="0"/>
                                            </p:txEl>
                                          </p:spTgt>
                                        </p:tgtEl>
                                        <p:attrNameLst>
                                          <p:attrName>ppt_c</p:attrName>
                                        </p:attrNameLst>
                                      </p:cBhvr>
                                      <p:to>
                                        <a:schemeClr val="tx1"/>
                                      </p:to>
                                    </p:animClr>
                                  </p:subTnLst>
                                </p:cTn>
                              </p:par>
                            </p:childTnLst>
                          </p:cTn>
                        </p:par>
                        <p:par>
                          <p:cTn id="12" fill="hold" nodeType="afterGroup">
                            <p:stCondLst>
                              <p:cond delay="3000"/>
                            </p:stCondLst>
                            <p:childTnLst>
                              <p:par>
                                <p:cTn id="13" presetID="24" presetClass="entr" presetSubtype="0" fill="hold" grpId="0" nodeType="afterEffect">
                                  <p:stCondLst>
                                    <p:cond delay="3000"/>
                                  </p:stCondLst>
                                  <p:childTnLst>
                                    <p:set>
                                      <p:cBhvr>
                                        <p:cTn id="14" dur="1" fill="hold">
                                          <p:stCondLst>
                                            <p:cond delay="499"/>
                                          </p:stCondLst>
                                        </p:cTn>
                                        <p:tgtEl>
                                          <p:spTgt spid="84995">
                                            <p:txEl>
                                              <p:pRg st="2" end="2"/>
                                            </p:txEl>
                                          </p:spTgt>
                                        </p:tgtEl>
                                        <p:attrNameLst>
                                          <p:attrName>style.visibility</p:attrName>
                                        </p:attrNameLst>
                                      </p:cBhvr>
                                      <p:to>
                                        <p:strVal val="visible"/>
                                      </p:to>
                                    </p:set>
                                    <p:anim to="" calcmode="lin" valueType="num">
                                      <p:cBhvr>
                                        <p:cTn id="15" dur="1" fill="hold"/>
                                        <p:tgtEl>
                                          <p:spTgt spid="84995">
                                            <p:txEl>
                                              <p:pRg st="2" end="2"/>
                                            </p:txEl>
                                          </p:spTgt>
                                        </p:tgtEl>
                                        <p:attrNameLst>
                                          <p:attrName/>
                                        </p:attrNameLst>
                                      </p:cBhvr>
                                    </p:anim>
                                  </p:childTnLst>
                                  <p:subTnLst>
                                    <p:animClr clrSpc="rgb" dir="cw">
                                      <p:cBhvr override="childStyle">
                                        <p:cTn dur="1" fill="hold" display="0" masterRel="nextClick" afterEffect="1"/>
                                        <p:tgtEl>
                                          <p:spTgt spid="84995">
                                            <p:txEl>
                                              <p:pRg st="2" end="2"/>
                                            </p:txEl>
                                          </p:spTgt>
                                        </p:tgtEl>
                                        <p:attrNameLst>
                                          <p:attrName>ppt_c</p:attrName>
                                        </p:attrNameLst>
                                      </p:cBhvr>
                                      <p:to>
                                        <a:schemeClr val="tx1"/>
                                      </p:to>
                                    </p:animClr>
                                  </p:subTnLst>
                                </p:cTn>
                              </p:par>
                              <p:par>
                                <p:cTn id="16" presetID="24" presetClass="entr" presetSubtype="0" fill="hold" grpId="0" nodeType="withEffect">
                                  <p:stCondLst>
                                    <p:cond delay="3000"/>
                                  </p:stCondLst>
                                  <p:childTnLst>
                                    <p:set>
                                      <p:cBhvr>
                                        <p:cTn id="17" dur="1" fill="hold">
                                          <p:stCondLst>
                                            <p:cond delay="499"/>
                                          </p:stCondLst>
                                        </p:cTn>
                                        <p:tgtEl>
                                          <p:spTgt spid="84995">
                                            <p:txEl>
                                              <p:pRg st="3" end="3"/>
                                            </p:txEl>
                                          </p:spTgt>
                                        </p:tgtEl>
                                        <p:attrNameLst>
                                          <p:attrName>style.visibility</p:attrName>
                                        </p:attrNameLst>
                                      </p:cBhvr>
                                      <p:to>
                                        <p:strVal val="visible"/>
                                      </p:to>
                                    </p:set>
                                    <p:anim to="" calcmode="lin" valueType="num">
                                      <p:cBhvr>
                                        <p:cTn id="18" dur="1" fill="hold"/>
                                        <p:tgtEl>
                                          <p:spTgt spid="84995">
                                            <p:txEl>
                                              <p:pRg st="3" end="3"/>
                                            </p:txEl>
                                          </p:spTgt>
                                        </p:tgtEl>
                                        <p:attrNameLst>
                                          <p:attrName/>
                                        </p:attrNameLst>
                                      </p:cBhvr>
                                    </p:anim>
                                  </p:childTnLst>
                                  <p:subTnLst>
                                    <p:animClr clrSpc="rgb" dir="cw">
                                      <p:cBhvr override="childStyle">
                                        <p:cTn dur="1" fill="hold" display="0" masterRel="nextClick" afterEffect="1"/>
                                        <p:tgtEl>
                                          <p:spTgt spid="84995">
                                            <p:txEl>
                                              <p:pRg st="3" end="3"/>
                                            </p:txEl>
                                          </p:spTgt>
                                        </p:tgtEl>
                                        <p:attrNameLst>
                                          <p:attrName>ppt_c</p:attrName>
                                        </p:attrNameLst>
                                      </p:cBhvr>
                                      <p:to>
                                        <a:schemeClr val="tx1"/>
                                      </p:to>
                                    </p:animClr>
                                  </p:subTnLst>
                                </p:cTn>
                              </p:par>
                              <p:par>
                                <p:cTn id="19" presetID="24" presetClass="entr" presetSubtype="0" fill="hold" grpId="0" nodeType="withEffect">
                                  <p:stCondLst>
                                    <p:cond delay="5000"/>
                                  </p:stCondLst>
                                  <p:childTnLst>
                                    <p:set>
                                      <p:cBhvr>
                                        <p:cTn id="20" dur="1" fill="hold">
                                          <p:stCondLst>
                                            <p:cond delay="499"/>
                                          </p:stCondLst>
                                        </p:cTn>
                                        <p:tgtEl>
                                          <p:spTgt spid="84995">
                                            <p:txEl>
                                              <p:pRg st="4" end="4"/>
                                            </p:txEl>
                                          </p:spTgt>
                                        </p:tgtEl>
                                        <p:attrNameLst>
                                          <p:attrName>style.visibility</p:attrName>
                                        </p:attrNameLst>
                                      </p:cBhvr>
                                      <p:to>
                                        <p:strVal val="visible"/>
                                      </p:to>
                                    </p:set>
                                    <p:anim to="" calcmode="lin" valueType="num">
                                      <p:cBhvr>
                                        <p:cTn id="21" dur="1" fill="hold"/>
                                        <p:tgtEl>
                                          <p:spTgt spid="84995">
                                            <p:txEl>
                                              <p:pRg st="4" end="4"/>
                                            </p:txEl>
                                          </p:spTgt>
                                        </p:tgtEl>
                                        <p:attrNameLst>
                                          <p:attrName/>
                                        </p:attrNameLst>
                                      </p:cBhvr>
                                    </p:anim>
                                  </p:childTnLst>
                                  <p:subTnLst>
                                    <p:animClr clrSpc="rgb" dir="cw">
                                      <p:cBhvr override="childStyle">
                                        <p:cTn dur="1" fill="hold" display="0" masterRel="nextClick" afterEffect="1"/>
                                        <p:tgtEl>
                                          <p:spTgt spid="84995">
                                            <p:txEl>
                                              <p:pRg st="4" end="4"/>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4" grpId="0"/>
      <p:bldP spid="84995" grpId="0" build="p" autoUpdateAnimBg="0" advAuto="100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VII. Relevantní právní předpisy a zdroje</a:t>
            </a:r>
          </a:p>
        </p:txBody>
      </p:sp>
      <p:sp>
        <p:nvSpPr>
          <p:cNvPr id="3" name="Zástupný symbol pro zápatí 2">
            <a:extLst>
              <a:ext uri="{FF2B5EF4-FFF2-40B4-BE49-F238E27FC236}">
                <a16:creationId xmlns:a16="http://schemas.microsoft.com/office/drawing/2014/main" id="{34C20DCC-54CD-8594-2FF9-B2C3080A1AE7}"/>
              </a:ext>
            </a:extLst>
          </p:cNvPr>
          <p:cNvSpPr>
            <a:spLocks noGrp="1"/>
          </p:cNvSpPr>
          <p:nvPr>
            <p:ph type="ftr" sz="quarter" idx="4294967295"/>
          </p:nvPr>
        </p:nvSpPr>
        <p:spPr>
          <a:xfrm>
            <a:off x="411162" y="6417177"/>
            <a:ext cx="10942637" cy="365125"/>
          </a:xfrm>
        </p:spPr>
        <p:txBody>
          <a:bodyPr/>
          <a:lstStyle/>
          <a:p>
            <a:r>
              <a:rPr lang="en-US"/>
              <a:t>Short name of the powerpoint presentation, maximum length two thirds of the page</a:t>
            </a:r>
            <a:endParaRPr lang="cs-CZ"/>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27602" y="6417177"/>
            <a:ext cx="272435" cy="365125"/>
          </a:xfrm>
        </p:spPr>
        <p:txBody>
          <a:bodyPr/>
          <a:lstStyle/>
          <a:p>
            <a:fld id="{5E608FB1-680A-4E9D-A95E-8C4CFA1B47E3}" type="slidenum">
              <a:rPr lang="cs-CZ" smtClean="0"/>
              <a:t>41</a:t>
            </a:fld>
            <a:endParaRPr lang="cs-CZ"/>
          </a:p>
        </p:txBody>
      </p:sp>
    </p:spTree>
    <p:extLst>
      <p:ext uri="{BB962C8B-B14F-4D97-AF65-F5344CB8AC3E}">
        <p14:creationId xmlns:p14="http://schemas.microsoft.com/office/powerpoint/2010/main" val="2253592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Shape 103"/>
          <p:cNvSpPr txBox="1">
            <a:spLocks noGrp="1"/>
          </p:cNvSpPr>
          <p:nvPr>
            <p:ph type="title" idx="4294967295"/>
          </p:nvPr>
        </p:nvSpPr>
        <p:spPr>
          <a:xfrm>
            <a:off x="1572706" y="326586"/>
            <a:ext cx="6139807" cy="849122"/>
          </a:xfrm>
          <a:prstGeom prst="rect">
            <a:avLst/>
          </a:prstGeom>
          <a:noFill/>
          <a:ln>
            <a:noFill/>
          </a:ln>
        </p:spPr>
        <p:txBody>
          <a:bodyPr spcFirstLastPara="1" vert="horz" wrap="square" lIns="0" tIns="0" rIns="0" bIns="0" rtlCol="0" anchor="b" anchorCtr="0">
            <a:noAutofit/>
          </a:bodyPr>
          <a:lstStyle/>
          <a:p>
            <a:pPr>
              <a:lnSpc>
                <a:spcPct val="100000"/>
              </a:lnSpc>
              <a:spcBef>
                <a:spcPts val="0"/>
              </a:spcBef>
              <a:buClr>
                <a:schemeClr val="dk1"/>
              </a:buClr>
              <a:buSzPts val="3000"/>
            </a:pPr>
            <a:r>
              <a:rPr lang="cs-CZ" dirty="0"/>
              <a:t>Prameny a doporučená literatura</a:t>
            </a:r>
            <a:endParaRPr sz="2722" cap="none" dirty="0">
              <a:solidFill>
                <a:schemeClr val="dk1"/>
              </a:solidFill>
            </a:endParaRPr>
          </a:p>
        </p:txBody>
      </p:sp>
      <p:sp>
        <p:nvSpPr>
          <p:cNvPr id="104" name="Shape 104"/>
          <p:cNvSpPr txBox="1">
            <a:spLocks noGrp="1"/>
          </p:cNvSpPr>
          <p:nvPr>
            <p:ph type="body" idx="1"/>
          </p:nvPr>
        </p:nvSpPr>
        <p:spPr>
          <a:xfrm>
            <a:off x="1572922" y="1730790"/>
            <a:ext cx="8698985" cy="5221845"/>
          </a:xfrm>
          <a:prstGeom prst="rect">
            <a:avLst/>
          </a:prstGeom>
          <a:noFill/>
          <a:ln>
            <a:noFill/>
          </a:ln>
        </p:spPr>
        <p:txBody>
          <a:bodyPr spcFirstLastPara="1" vert="horz" wrap="square" lIns="0" tIns="0" rIns="0" bIns="0" rtlCol="0" anchor="b" anchorCtr="0">
            <a:noAutofit/>
          </a:bodyPr>
          <a:lstStyle/>
          <a:p>
            <a:pPr marL="466618" indent="-259232">
              <a:buFont typeface="Wingdings" pitchFamily="2" charset="2"/>
              <a:buChar char="§"/>
            </a:pPr>
            <a:r>
              <a:rPr lang="cs-CZ" altLang="cs-CZ" dirty="0">
                <a:latin typeface="Arial" panose="020B0604020202020204" pitchFamily="34" charset="0"/>
                <a:ea typeface="ＭＳ Ｐゴシック" panose="020B0600070205080204" pitchFamily="34" charset="-128"/>
                <a:cs typeface="Arial" panose="020B0604020202020204" pitchFamily="34" charset="0"/>
              </a:rPr>
              <a:t>ELIÁŠ, K., ZUKLÍNOVÁ, M. Principy a východiska nového kodexu soukromého práva. 1. vyd. Praha: Linde, 2001. s. 240.  </a:t>
            </a:r>
          </a:p>
          <a:p>
            <a:pPr marL="466618" indent="-259232">
              <a:buFont typeface="Wingdings" pitchFamily="2" charset="2"/>
              <a:buChar char="§"/>
            </a:pPr>
            <a:r>
              <a:rPr lang="cs-CZ" altLang="cs-CZ" dirty="0">
                <a:latin typeface="Arial" panose="020B0604020202020204" pitchFamily="34" charset="0"/>
                <a:ea typeface="ＭＳ Ｐゴシック" panose="020B0600070205080204" pitchFamily="34" charset="-128"/>
                <a:cs typeface="Arial" panose="020B0604020202020204" pitchFamily="34" charset="0"/>
              </a:rPr>
              <a:t>HURDÍK, J., LAVICKÝ, P. Systém zásad soukromého práva. 1. vyd. Brno: Masarykova univerzita, 2010. s. 175.  </a:t>
            </a:r>
          </a:p>
          <a:p>
            <a:pPr marL="466618" indent="-259232">
              <a:buFont typeface="Wingdings" pitchFamily="2" charset="2"/>
              <a:buChar char="§"/>
            </a:pPr>
            <a:r>
              <a:rPr lang="cs-CZ" altLang="cs-CZ" dirty="0">
                <a:latin typeface="Arial" panose="020B0604020202020204" pitchFamily="34" charset="0"/>
                <a:ea typeface="ＭＳ Ｐゴシック" panose="020B0600070205080204" pitchFamily="34" charset="-128"/>
                <a:cs typeface="Arial" panose="020B0604020202020204" pitchFamily="34" charset="0"/>
              </a:rPr>
              <a:t>Konsolidovaná důvodová zpráva k zákonu č. 89/2012 Sb., občanský zákoník [online]. [cit. 21. 1. 2015]. Dostupné z: http://obcanskyzakonik.justice.cz/</a:t>
            </a:r>
            <a:r>
              <a:rPr lang="cs-CZ" altLang="cs-CZ" dirty="0" err="1">
                <a:latin typeface="Arial" panose="020B0604020202020204" pitchFamily="34" charset="0"/>
                <a:ea typeface="ＭＳ Ｐゴシック" panose="020B0600070205080204" pitchFamily="34" charset="-128"/>
                <a:cs typeface="Arial" panose="020B0604020202020204" pitchFamily="34" charset="0"/>
              </a:rPr>
              <a:t>fileadmin</a:t>
            </a:r>
            <a:r>
              <a:rPr lang="cs-CZ" altLang="cs-CZ" dirty="0">
                <a:latin typeface="Arial" panose="020B0604020202020204" pitchFamily="34" charset="0"/>
                <a:ea typeface="ＭＳ Ｐゴシック" panose="020B0600070205080204" pitchFamily="34" charset="-128"/>
                <a:cs typeface="Arial" panose="020B0604020202020204" pitchFamily="34" charset="0"/>
              </a:rPr>
              <a:t>/Duvodova-zprava-NOZ-konsolidovana-verze.pdf, s. 10. </a:t>
            </a:r>
          </a:p>
          <a:p>
            <a:pPr marL="466618" indent="-259232">
              <a:buFont typeface="Wingdings" pitchFamily="2" charset="2"/>
              <a:buChar char="§"/>
            </a:pPr>
            <a:r>
              <a:rPr lang="cs-CZ" altLang="cs-CZ" dirty="0">
                <a:latin typeface="Arial" panose="020B0604020202020204" pitchFamily="34" charset="0"/>
                <a:ea typeface="ＭＳ Ｐゴシック" panose="020B0600070205080204" pitchFamily="34" charset="-128"/>
                <a:cs typeface="Arial" panose="020B0604020202020204" pitchFamily="34" charset="0"/>
              </a:rPr>
              <a:t>ELIÁŠ, K. a kol. Občanské právo pro každého. Pohledem (nejen) tvůrců nového občanského zákoníku. Praha: </a:t>
            </a:r>
            <a:r>
              <a:rPr lang="cs-CZ" altLang="cs-CZ" dirty="0" err="1">
                <a:latin typeface="Arial" panose="020B0604020202020204" pitchFamily="34" charset="0"/>
                <a:ea typeface="ＭＳ Ｐゴシック" panose="020B0600070205080204" pitchFamily="34" charset="-128"/>
                <a:cs typeface="Arial" panose="020B0604020202020204" pitchFamily="34" charset="0"/>
              </a:rPr>
              <a:t>Wolters</a:t>
            </a:r>
            <a:r>
              <a:rPr lang="cs-CZ" altLang="cs-CZ" dirty="0">
                <a:latin typeface="Arial" panose="020B0604020202020204" pitchFamily="34" charset="0"/>
                <a:ea typeface="ＭＳ Ｐゴシック" panose="020B0600070205080204" pitchFamily="34" charset="-128"/>
                <a:cs typeface="Arial" panose="020B0604020202020204" pitchFamily="34" charset="0"/>
              </a:rPr>
              <a:t> </a:t>
            </a:r>
            <a:r>
              <a:rPr lang="cs-CZ" altLang="cs-CZ" dirty="0" err="1">
                <a:latin typeface="Arial" panose="020B0604020202020204" pitchFamily="34" charset="0"/>
                <a:ea typeface="ＭＳ Ｐゴシック" panose="020B0600070205080204" pitchFamily="34" charset="-128"/>
                <a:cs typeface="Arial" panose="020B0604020202020204" pitchFamily="34" charset="0"/>
              </a:rPr>
              <a:t>Kluwer</a:t>
            </a:r>
            <a:r>
              <a:rPr lang="cs-CZ" altLang="cs-CZ" dirty="0">
                <a:latin typeface="Arial" panose="020B0604020202020204" pitchFamily="34" charset="0"/>
                <a:ea typeface="ＭＳ Ｐゴシック" panose="020B0600070205080204" pitchFamily="34" charset="-128"/>
                <a:cs typeface="Arial" panose="020B0604020202020204" pitchFamily="34" charset="0"/>
              </a:rPr>
              <a:t> ČR, 2013. s. 85 </a:t>
            </a:r>
          </a:p>
          <a:p>
            <a:pPr marL="466618" indent="-259232">
              <a:buFont typeface="Wingdings" pitchFamily="2" charset="2"/>
              <a:buChar char="§"/>
            </a:pPr>
            <a:r>
              <a:rPr lang="cs-CZ" dirty="0" err="1"/>
              <a:t>Kurzweil</a:t>
            </a:r>
            <a:r>
              <a:rPr lang="cs-CZ" dirty="0"/>
              <a:t>, R. The Singularity </a:t>
            </a:r>
            <a:r>
              <a:rPr lang="cs-CZ" dirty="0" err="1"/>
              <a:t>Is</a:t>
            </a:r>
            <a:r>
              <a:rPr lang="cs-CZ" dirty="0"/>
              <a:t> </a:t>
            </a:r>
            <a:r>
              <a:rPr lang="cs-CZ" dirty="0" err="1"/>
              <a:t>Near</a:t>
            </a:r>
            <a:r>
              <a:rPr lang="cs-CZ" dirty="0"/>
              <a:t>: </a:t>
            </a:r>
            <a:r>
              <a:rPr lang="cs-CZ" dirty="0" err="1"/>
              <a:t>When</a:t>
            </a:r>
            <a:r>
              <a:rPr lang="cs-CZ" dirty="0"/>
              <a:t> </a:t>
            </a:r>
            <a:r>
              <a:rPr lang="cs-CZ" dirty="0" err="1"/>
              <a:t>Humans</a:t>
            </a:r>
            <a:r>
              <a:rPr lang="cs-CZ" dirty="0"/>
              <a:t> </a:t>
            </a:r>
            <a:r>
              <a:rPr lang="cs-CZ" dirty="0" err="1"/>
              <a:t>Transcend</a:t>
            </a:r>
            <a:r>
              <a:rPr lang="cs-CZ" dirty="0"/>
              <a:t> Biology. New York: </a:t>
            </a:r>
            <a:r>
              <a:rPr lang="cs-CZ" dirty="0" err="1"/>
              <a:t>Penguin</a:t>
            </a:r>
            <a:r>
              <a:rPr lang="cs-CZ" dirty="0"/>
              <a:t> </a:t>
            </a:r>
            <a:r>
              <a:rPr lang="cs-CZ" dirty="0" err="1"/>
              <a:t>Books</a:t>
            </a:r>
            <a:r>
              <a:rPr lang="cs-CZ" dirty="0"/>
              <a:t>, 2006.</a:t>
            </a:r>
            <a:endParaRPr lang="cs-CZ" altLang="cs-CZ" dirty="0">
              <a:latin typeface="Arial" panose="020B0604020202020204" pitchFamily="34" charset="0"/>
              <a:ea typeface="ＭＳ Ｐゴシック" panose="020B0600070205080204" pitchFamily="34" charset="-128"/>
              <a:cs typeface="Arial" panose="020B0604020202020204" pitchFamily="34" charset="0"/>
            </a:endParaRPr>
          </a:p>
          <a:p>
            <a:pPr marL="466618" indent="-259232">
              <a:buFont typeface="Wingdings" pitchFamily="2" charset="2"/>
              <a:buChar char="§"/>
            </a:pPr>
            <a:r>
              <a:rPr lang="cs-CZ" altLang="cs-CZ" dirty="0">
                <a:latin typeface="Arial" panose="020B0604020202020204" pitchFamily="34" charset="0"/>
                <a:ea typeface="ＭＳ Ｐゴシック" panose="020B0600070205080204" pitchFamily="34" charset="-128"/>
                <a:cs typeface="Arial" panose="020B0604020202020204" pitchFamily="34" charset="0"/>
              </a:rPr>
              <a:t>POLČÁK, Radim. Internet a proměny práva. Praha :  Auditorium, 2012</a:t>
            </a:r>
          </a:p>
          <a:p>
            <a:pPr marL="466618" indent="-259232">
              <a:buFont typeface="Wingdings" pitchFamily="2" charset="2"/>
              <a:buChar char="§"/>
            </a:pPr>
            <a:r>
              <a:rPr lang="cs-CZ" altLang="cs-CZ" dirty="0">
                <a:latin typeface="Arial" panose="020B0604020202020204" pitchFamily="34" charset="0"/>
                <a:ea typeface="ＭＳ Ｐゴシック" panose="020B0600070205080204" pitchFamily="34" charset="-128"/>
                <a:cs typeface="Arial" panose="020B0604020202020204" pitchFamily="34" charset="0"/>
              </a:rPr>
              <a:t>MATEJKA, J. Internet jako objekt práva: hledání rovnováhy autonomie a soukromí. 1. vydání. Praha: CZ.NIC, 2013, ISBN 978-80-904248-7-6, 256 s., Dostupné [online] z: </a:t>
            </a:r>
            <a:r>
              <a:rPr lang="cs-CZ" altLang="cs-CZ" dirty="0">
                <a:latin typeface="Arial" panose="020B0604020202020204" pitchFamily="34" charset="0"/>
                <a:ea typeface="ＭＳ Ｐゴシック" panose="020B0600070205080204" pitchFamily="34" charset="-128"/>
                <a:cs typeface="Arial" panose="020B0604020202020204" pitchFamily="34" charset="0"/>
                <a:hlinkClick r:id="rId3"/>
              </a:rPr>
              <a:t>https://knihy.nic.cz/files/nic/edice/jan_matejka_ijop.pdf</a:t>
            </a:r>
            <a:r>
              <a:rPr lang="cs-CZ" altLang="cs-CZ" dirty="0">
                <a:latin typeface="Arial" panose="020B0604020202020204" pitchFamily="34" charset="0"/>
                <a:ea typeface="ＭＳ Ｐゴシック" panose="020B0600070205080204" pitchFamily="34" charset="-128"/>
                <a:cs typeface="Arial" panose="020B0604020202020204" pitchFamily="34" charset="0"/>
              </a:rPr>
              <a:t> </a:t>
            </a:r>
          </a:p>
          <a:p>
            <a:pPr marL="466618" indent="-259232">
              <a:buFont typeface="Wingdings" pitchFamily="2" charset="2"/>
              <a:buChar char="§"/>
            </a:pPr>
            <a:r>
              <a:rPr lang="cs-CZ" altLang="cs-CZ" dirty="0">
                <a:latin typeface="Arial" panose="020B0604020202020204" pitchFamily="34" charset="0"/>
                <a:ea typeface="ＭＳ Ｐゴシック" panose="020B0600070205080204" pitchFamily="34" charset="-128"/>
                <a:cs typeface="Arial" panose="020B0604020202020204" pitchFamily="34" charset="0"/>
              </a:rPr>
              <a:t>POLČÁK, Radim, a kol. Právo informačních technologií, Wolters Kluwer, 2018 </a:t>
            </a:r>
          </a:p>
          <a:p>
            <a:pPr marL="466618" indent="-259232">
              <a:buFont typeface="Wingdings" pitchFamily="2" charset="2"/>
              <a:buChar char="§"/>
            </a:pPr>
            <a:r>
              <a:rPr lang="cs-CZ" altLang="cs-CZ" dirty="0">
                <a:latin typeface="Arial" panose="020B0604020202020204" pitchFamily="34" charset="0"/>
                <a:ea typeface="ＭＳ Ｐゴシック" panose="020B0600070205080204" pitchFamily="34" charset="-128"/>
                <a:cs typeface="Arial" panose="020B0604020202020204" pitchFamily="34" charset="0"/>
              </a:rPr>
              <a:t>LESSIG, </a:t>
            </a:r>
            <a:r>
              <a:rPr lang="cs-CZ" altLang="cs-CZ" dirty="0" err="1">
                <a:latin typeface="Arial" panose="020B0604020202020204" pitchFamily="34" charset="0"/>
                <a:ea typeface="ＭＳ Ｐゴシック" panose="020B0600070205080204" pitchFamily="34" charset="-128"/>
                <a:cs typeface="Arial" panose="020B0604020202020204" pitchFamily="34" charset="0"/>
              </a:rPr>
              <a:t>Lawrence</a:t>
            </a:r>
            <a:r>
              <a:rPr lang="cs-CZ" altLang="cs-CZ" dirty="0">
                <a:latin typeface="Arial" panose="020B0604020202020204" pitchFamily="34" charset="0"/>
                <a:ea typeface="ＭＳ Ｐゴシック" panose="020B0600070205080204" pitchFamily="34" charset="-128"/>
                <a:cs typeface="Arial" panose="020B0604020202020204" pitchFamily="34" charset="0"/>
              </a:rPr>
              <a:t>. </a:t>
            </a:r>
            <a:r>
              <a:rPr lang="cs-CZ" altLang="cs-CZ" dirty="0" err="1">
                <a:latin typeface="Arial" panose="020B0604020202020204" pitchFamily="34" charset="0"/>
                <a:ea typeface="ＭＳ Ｐゴシック" panose="020B0600070205080204" pitchFamily="34" charset="-128"/>
                <a:cs typeface="Arial" panose="020B0604020202020204" pitchFamily="34" charset="0"/>
              </a:rPr>
              <a:t>Code</a:t>
            </a:r>
            <a:r>
              <a:rPr lang="cs-CZ" altLang="cs-CZ" dirty="0">
                <a:latin typeface="Arial" panose="020B0604020202020204" pitchFamily="34" charset="0"/>
                <a:ea typeface="ＭＳ Ｐゴシック" panose="020B0600070205080204" pitchFamily="34" charset="-128"/>
                <a:cs typeface="Arial" panose="020B0604020202020204" pitchFamily="34" charset="0"/>
              </a:rPr>
              <a:t> and </a:t>
            </a:r>
            <a:r>
              <a:rPr lang="cs-CZ" altLang="cs-CZ" dirty="0" err="1">
                <a:latin typeface="Arial" panose="020B0604020202020204" pitchFamily="34" charset="0"/>
                <a:ea typeface="ＭＳ Ｐゴシック" panose="020B0600070205080204" pitchFamily="34" charset="-128"/>
                <a:cs typeface="Arial" panose="020B0604020202020204" pitchFamily="34" charset="0"/>
              </a:rPr>
              <a:t>other</a:t>
            </a:r>
            <a:r>
              <a:rPr lang="cs-CZ" altLang="cs-CZ" dirty="0">
                <a:latin typeface="Arial" panose="020B0604020202020204" pitchFamily="34" charset="0"/>
                <a:ea typeface="ＭＳ Ｐゴシック" panose="020B0600070205080204" pitchFamily="34" charset="-128"/>
                <a:cs typeface="Arial" panose="020B0604020202020204" pitchFamily="34" charset="0"/>
              </a:rPr>
              <a:t> </a:t>
            </a:r>
            <a:r>
              <a:rPr lang="cs-CZ" altLang="cs-CZ" dirty="0" err="1">
                <a:latin typeface="Arial" panose="020B0604020202020204" pitchFamily="34" charset="0"/>
                <a:ea typeface="ＭＳ Ｐゴシック" panose="020B0600070205080204" pitchFamily="34" charset="-128"/>
                <a:cs typeface="Arial" panose="020B0604020202020204" pitchFamily="34" charset="0"/>
              </a:rPr>
              <a:t>laws</a:t>
            </a:r>
            <a:r>
              <a:rPr lang="cs-CZ" altLang="cs-CZ" dirty="0">
                <a:latin typeface="Arial" panose="020B0604020202020204" pitchFamily="34" charset="0"/>
                <a:ea typeface="ＭＳ Ｐゴシック" panose="020B0600070205080204" pitchFamily="34" charset="-128"/>
                <a:cs typeface="Arial" panose="020B0604020202020204" pitchFamily="34" charset="0"/>
              </a:rPr>
              <a:t> of </a:t>
            </a:r>
            <a:r>
              <a:rPr lang="cs-CZ" altLang="cs-CZ" dirty="0" err="1">
                <a:latin typeface="Arial" panose="020B0604020202020204" pitchFamily="34" charset="0"/>
                <a:ea typeface="ＭＳ Ｐゴシック" panose="020B0600070205080204" pitchFamily="34" charset="-128"/>
                <a:cs typeface="Arial" panose="020B0604020202020204" pitchFamily="34" charset="0"/>
              </a:rPr>
              <a:t>cyberspace.New</a:t>
            </a:r>
            <a:r>
              <a:rPr lang="cs-CZ" altLang="cs-CZ" dirty="0">
                <a:latin typeface="Arial" panose="020B0604020202020204" pitchFamily="34" charset="0"/>
                <a:ea typeface="ＭＳ Ｐゴシック" panose="020B0600070205080204" pitchFamily="34" charset="-128"/>
                <a:cs typeface="Arial" panose="020B0604020202020204" pitchFamily="34" charset="0"/>
              </a:rPr>
              <a:t> York :  Basic </a:t>
            </a:r>
            <a:r>
              <a:rPr lang="cs-CZ" altLang="cs-CZ" dirty="0" err="1">
                <a:latin typeface="Arial" panose="020B0604020202020204" pitchFamily="34" charset="0"/>
                <a:ea typeface="ＭＳ Ｐゴシック" panose="020B0600070205080204" pitchFamily="34" charset="-128"/>
                <a:cs typeface="Arial" panose="020B0604020202020204" pitchFamily="34" charset="0"/>
              </a:rPr>
              <a:t>Books</a:t>
            </a:r>
            <a:r>
              <a:rPr lang="cs-CZ" altLang="cs-CZ" dirty="0">
                <a:latin typeface="Arial" panose="020B0604020202020204" pitchFamily="34" charset="0"/>
                <a:ea typeface="ＭＳ Ｐゴシック" panose="020B0600070205080204" pitchFamily="34" charset="-128"/>
                <a:cs typeface="Arial" panose="020B0604020202020204" pitchFamily="34" charset="0"/>
              </a:rPr>
              <a:t>, 1999</a:t>
            </a:r>
          </a:p>
          <a:p>
            <a:pPr marL="466618" indent="-259232">
              <a:buFont typeface="Wingdings" pitchFamily="2" charset="2"/>
              <a:buChar char="§"/>
            </a:pPr>
            <a:r>
              <a:rPr lang="cs-CZ" altLang="cs-CZ" dirty="0">
                <a:latin typeface="Arial" panose="020B0604020202020204" pitchFamily="34" charset="0"/>
                <a:ea typeface="ＭＳ Ｐゴシック" panose="020B0600070205080204" pitchFamily="34" charset="-128"/>
                <a:cs typeface="Arial" panose="020B0604020202020204" pitchFamily="34" charset="0"/>
              </a:rPr>
              <a:t>LESSIG, </a:t>
            </a:r>
            <a:r>
              <a:rPr lang="cs-CZ" altLang="cs-CZ" dirty="0" err="1">
                <a:latin typeface="Arial" panose="020B0604020202020204" pitchFamily="34" charset="0"/>
                <a:ea typeface="ＭＳ Ｐゴシック" panose="020B0600070205080204" pitchFamily="34" charset="-128"/>
                <a:cs typeface="Arial" panose="020B0604020202020204" pitchFamily="34" charset="0"/>
              </a:rPr>
              <a:t>Lawrence</a:t>
            </a:r>
            <a:r>
              <a:rPr lang="cs-CZ" altLang="cs-CZ" dirty="0">
                <a:latin typeface="Arial" panose="020B0604020202020204" pitchFamily="34" charset="0"/>
                <a:ea typeface="ＭＳ Ｐゴシック" panose="020B0600070205080204" pitchFamily="34" charset="-128"/>
                <a:cs typeface="Arial" panose="020B0604020202020204" pitchFamily="34" charset="0"/>
              </a:rPr>
              <a:t>. The </a:t>
            </a:r>
            <a:r>
              <a:rPr lang="cs-CZ" altLang="cs-CZ" dirty="0" err="1">
                <a:latin typeface="Arial" panose="020B0604020202020204" pitchFamily="34" charset="0"/>
                <a:ea typeface="ＭＳ Ｐゴシック" panose="020B0600070205080204" pitchFamily="34" charset="-128"/>
                <a:cs typeface="Arial" panose="020B0604020202020204" pitchFamily="34" charset="0"/>
              </a:rPr>
              <a:t>future</a:t>
            </a:r>
            <a:r>
              <a:rPr lang="cs-CZ" altLang="cs-CZ" dirty="0">
                <a:latin typeface="Arial" panose="020B0604020202020204" pitchFamily="34" charset="0"/>
                <a:ea typeface="ＭＳ Ｐゴシック" panose="020B0600070205080204" pitchFamily="34" charset="-128"/>
                <a:cs typeface="Arial" panose="020B0604020202020204" pitchFamily="34" charset="0"/>
              </a:rPr>
              <a:t> of </a:t>
            </a:r>
            <a:r>
              <a:rPr lang="cs-CZ" altLang="cs-CZ" dirty="0" err="1">
                <a:latin typeface="Arial" panose="020B0604020202020204" pitchFamily="34" charset="0"/>
                <a:ea typeface="ＭＳ Ｐゴシック" panose="020B0600070205080204" pitchFamily="34" charset="-128"/>
                <a:cs typeface="Arial" panose="020B0604020202020204" pitchFamily="34" charset="0"/>
              </a:rPr>
              <a:t>ideas</a:t>
            </a:r>
            <a:r>
              <a:rPr lang="cs-CZ" altLang="cs-CZ" dirty="0">
                <a:latin typeface="Arial" panose="020B0604020202020204" pitchFamily="34" charset="0"/>
                <a:ea typeface="ＭＳ Ｐゴシック" panose="020B0600070205080204" pitchFamily="34" charset="-128"/>
                <a:cs typeface="Arial" panose="020B0604020202020204" pitchFamily="34" charset="0"/>
              </a:rPr>
              <a:t> :  the </a:t>
            </a:r>
            <a:r>
              <a:rPr lang="cs-CZ" altLang="cs-CZ" dirty="0" err="1">
                <a:latin typeface="Arial" panose="020B0604020202020204" pitchFamily="34" charset="0"/>
                <a:ea typeface="ＭＳ Ｐゴシック" panose="020B0600070205080204" pitchFamily="34" charset="-128"/>
                <a:cs typeface="Arial" panose="020B0604020202020204" pitchFamily="34" charset="0"/>
              </a:rPr>
              <a:t>fate</a:t>
            </a:r>
            <a:r>
              <a:rPr lang="cs-CZ" altLang="cs-CZ" dirty="0">
                <a:latin typeface="Arial" panose="020B0604020202020204" pitchFamily="34" charset="0"/>
                <a:ea typeface="ＭＳ Ｐゴシック" panose="020B0600070205080204" pitchFamily="34" charset="-128"/>
                <a:cs typeface="Arial" panose="020B0604020202020204" pitchFamily="34" charset="0"/>
              </a:rPr>
              <a:t> of the </a:t>
            </a:r>
            <a:r>
              <a:rPr lang="cs-CZ" altLang="cs-CZ" dirty="0" err="1">
                <a:latin typeface="Arial" panose="020B0604020202020204" pitchFamily="34" charset="0"/>
                <a:ea typeface="ＭＳ Ｐゴシック" panose="020B0600070205080204" pitchFamily="34" charset="-128"/>
                <a:cs typeface="Arial" panose="020B0604020202020204" pitchFamily="34" charset="0"/>
              </a:rPr>
              <a:t>commons</a:t>
            </a:r>
            <a:r>
              <a:rPr lang="cs-CZ" altLang="cs-CZ" dirty="0">
                <a:latin typeface="Arial" panose="020B0604020202020204" pitchFamily="34" charset="0"/>
                <a:ea typeface="ＭＳ Ｐゴシック" panose="020B0600070205080204" pitchFamily="34" charset="-128"/>
                <a:cs typeface="Arial" panose="020B0604020202020204" pitchFamily="34" charset="0"/>
              </a:rPr>
              <a:t> in a </a:t>
            </a:r>
            <a:r>
              <a:rPr lang="cs-CZ" altLang="cs-CZ" dirty="0" err="1">
                <a:latin typeface="Arial" panose="020B0604020202020204" pitchFamily="34" charset="0"/>
                <a:ea typeface="ＭＳ Ｐゴシック" panose="020B0600070205080204" pitchFamily="34" charset="-128"/>
                <a:cs typeface="Arial" panose="020B0604020202020204" pitchFamily="34" charset="0"/>
              </a:rPr>
              <a:t>connected</a:t>
            </a:r>
            <a:r>
              <a:rPr lang="cs-CZ" altLang="cs-CZ" dirty="0">
                <a:latin typeface="Arial" panose="020B0604020202020204" pitchFamily="34" charset="0"/>
                <a:ea typeface="ＭＳ Ｐゴシック" panose="020B0600070205080204" pitchFamily="34" charset="-128"/>
                <a:cs typeface="Arial" panose="020B0604020202020204" pitchFamily="34" charset="0"/>
              </a:rPr>
              <a:t> </a:t>
            </a:r>
            <a:r>
              <a:rPr lang="cs-CZ" altLang="cs-CZ" dirty="0" err="1">
                <a:latin typeface="Arial" panose="020B0604020202020204" pitchFamily="34" charset="0"/>
                <a:ea typeface="ＭＳ Ｐゴシック" panose="020B0600070205080204" pitchFamily="34" charset="-128"/>
                <a:cs typeface="Arial" panose="020B0604020202020204" pitchFamily="34" charset="0"/>
              </a:rPr>
              <a:t>world.New</a:t>
            </a:r>
            <a:r>
              <a:rPr lang="cs-CZ" altLang="cs-CZ" dirty="0">
                <a:latin typeface="Arial" panose="020B0604020202020204" pitchFamily="34" charset="0"/>
                <a:ea typeface="ＭＳ Ｐゴシック" panose="020B0600070205080204" pitchFamily="34" charset="-128"/>
                <a:cs typeface="Arial" panose="020B0604020202020204" pitchFamily="34" charset="0"/>
              </a:rPr>
              <a:t> York :  </a:t>
            </a:r>
            <a:r>
              <a:rPr lang="cs-CZ" altLang="cs-CZ" dirty="0" err="1">
                <a:latin typeface="Arial" panose="020B0604020202020204" pitchFamily="34" charset="0"/>
                <a:ea typeface="ＭＳ Ｐゴシック" panose="020B0600070205080204" pitchFamily="34" charset="-128"/>
                <a:cs typeface="Arial" panose="020B0604020202020204" pitchFamily="34" charset="0"/>
              </a:rPr>
              <a:t>Vintage</a:t>
            </a:r>
            <a:r>
              <a:rPr lang="cs-CZ" altLang="cs-CZ" dirty="0">
                <a:latin typeface="Arial" panose="020B0604020202020204" pitchFamily="34" charset="0"/>
                <a:ea typeface="ＭＳ Ｐゴシック" panose="020B0600070205080204" pitchFamily="34" charset="-128"/>
                <a:cs typeface="Arial" panose="020B0604020202020204" pitchFamily="34" charset="0"/>
              </a:rPr>
              <a:t> </a:t>
            </a:r>
            <a:r>
              <a:rPr lang="cs-CZ" altLang="cs-CZ" dirty="0" err="1">
                <a:latin typeface="Arial" panose="020B0604020202020204" pitchFamily="34" charset="0"/>
                <a:ea typeface="ＭＳ Ｐゴシック" panose="020B0600070205080204" pitchFamily="34" charset="-128"/>
                <a:cs typeface="Arial" panose="020B0604020202020204" pitchFamily="34" charset="0"/>
              </a:rPr>
              <a:t>Books</a:t>
            </a:r>
            <a:r>
              <a:rPr lang="cs-CZ" altLang="cs-CZ" dirty="0">
                <a:latin typeface="Arial" panose="020B0604020202020204" pitchFamily="34" charset="0"/>
                <a:ea typeface="ＭＳ Ｐゴシック" panose="020B0600070205080204" pitchFamily="34" charset="-128"/>
                <a:cs typeface="Arial" panose="020B0604020202020204" pitchFamily="34" charset="0"/>
              </a:rPr>
              <a:t>, 2002.</a:t>
            </a:r>
          </a:p>
          <a:p>
            <a:pPr indent="-345643">
              <a:buSzPts val="2400"/>
              <a:buChar char="●"/>
            </a:pPr>
            <a:endParaRPr lang="cs-CZ" dirty="0"/>
          </a:p>
          <a:p>
            <a:pPr marL="0" indent="0"/>
            <a:endParaRPr b="1" dirty="0"/>
          </a:p>
        </p:txBody>
      </p:sp>
    </p:spTree>
    <p:extLst>
      <p:ext uri="{BB962C8B-B14F-4D97-AF65-F5344CB8AC3E}">
        <p14:creationId xmlns:p14="http://schemas.microsoft.com/office/powerpoint/2010/main" val="39387597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Zástupný obsah 6" descr="Obsah obrázku oblečení, osoba, nábytek, boty&#10;&#10;Popis byl vytvořen automaticky">
            <a:extLst>
              <a:ext uri="{FF2B5EF4-FFF2-40B4-BE49-F238E27FC236}">
                <a16:creationId xmlns:a16="http://schemas.microsoft.com/office/drawing/2014/main" id="{6B406DB7-1E17-5DA9-90C9-C415F6148C80}"/>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647698" y="647700"/>
            <a:ext cx="8330400" cy="5529600"/>
          </a:xfrm>
          <a:prstGeom prst="rect">
            <a:avLst/>
          </a:prstGeom>
        </p:spPr>
      </p:pic>
      <p:sp>
        <p:nvSpPr>
          <p:cNvPr id="3" name="Zástupný obsah 2">
            <a:extLst>
              <a:ext uri="{FF2B5EF4-FFF2-40B4-BE49-F238E27FC236}">
                <a16:creationId xmlns:a16="http://schemas.microsoft.com/office/drawing/2014/main" id="{CA69A195-ED3E-57E7-8EB6-D3F08203AAA9}"/>
              </a:ext>
            </a:extLst>
          </p:cNvPr>
          <p:cNvSpPr>
            <a:spLocks noGrp="1"/>
          </p:cNvSpPr>
          <p:nvPr>
            <p:ph sz="half" idx="2"/>
          </p:nvPr>
        </p:nvSpPr>
        <p:spPr/>
        <p:txBody>
          <a:bodyPr>
            <a:normAutofit/>
          </a:bodyPr>
          <a:lstStyle/>
          <a:p>
            <a:r>
              <a:rPr lang="cs-CZ" sz="3600" dirty="0"/>
              <a:t>DISKUSE?</a:t>
            </a:r>
          </a:p>
        </p:txBody>
      </p:sp>
      <p:sp>
        <p:nvSpPr>
          <p:cNvPr id="4" name="Zástupný symbol pro zápatí 3">
            <a:extLst>
              <a:ext uri="{FF2B5EF4-FFF2-40B4-BE49-F238E27FC236}">
                <a16:creationId xmlns:a16="http://schemas.microsoft.com/office/drawing/2014/main" id="{27D66AC7-E83A-94C8-13F7-2B0BD0456FE4}"/>
              </a:ext>
            </a:extLst>
          </p:cNvPr>
          <p:cNvSpPr>
            <a:spLocks noGrp="1"/>
          </p:cNvSpPr>
          <p:nvPr>
            <p:ph type="ftr" sz="quarter" idx="11"/>
          </p:nvPr>
        </p:nvSpPr>
        <p:spPr/>
        <p:txBody>
          <a:bodyPr/>
          <a:lstStyle/>
          <a:p>
            <a:r>
              <a:rPr lang="cs-CZ" dirty="0"/>
              <a:t>Právní rámec dispozic s daty, specifika ochrany dat veřejného a soukromého sektoru)</a:t>
            </a:r>
          </a:p>
        </p:txBody>
      </p:sp>
      <p:sp>
        <p:nvSpPr>
          <p:cNvPr id="5" name="Zástupný symbol pro číslo snímku 4">
            <a:extLst>
              <a:ext uri="{FF2B5EF4-FFF2-40B4-BE49-F238E27FC236}">
                <a16:creationId xmlns:a16="http://schemas.microsoft.com/office/drawing/2014/main" id="{56041021-A904-BAF8-010E-AEEDB26C6900}"/>
              </a:ext>
            </a:extLst>
          </p:cNvPr>
          <p:cNvSpPr>
            <a:spLocks noGrp="1"/>
          </p:cNvSpPr>
          <p:nvPr>
            <p:ph type="sldNum" sz="quarter" idx="12"/>
          </p:nvPr>
        </p:nvSpPr>
        <p:spPr/>
        <p:txBody>
          <a:bodyPr/>
          <a:lstStyle/>
          <a:p>
            <a:fld id="{5E608FB1-680A-4E9D-A95E-8C4CFA1B47E3}" type="slidenum">
              <a:rPr lang="cs-CZ" smtClean="0"/>
              <a:t>43</a:t>
            </a:fld>
            <a:endParaRPr lang="cs-CZ"/>
          </a:p>
        </p:txBody>
      </p:sp>
    </p:spTree>
    <p:extLst>
      <p:ext uri="{BB962C8B-B14F-4D97-AF65-F5344CB8AC3E}">
        <p14:creationId xmlns:p14="http://schemas.microsoft.com/office/powerpoint/2010/main" val="19147569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3CEAFB1-E2B8-BA84-0ACB-68B3C350A40A}"/>
              </a:ext>
            </a:extLst>
          </p:cNvPr>
          <p:cNvSpPr>
            <a:spLocks noGrp="1"/>
          </p:cNvSpPr>
          <p:nvPr>
            <p:ph type="ctrTitle"/>
          </p:nvPr>
        </p:nvSpPr>
        <p:spPr/>
        <p:txBody>
          <a:bodyPr/>
          <a:lstStyle/>
          <a:p>
            <a:r>
              <a:rPr lang="en-US" dirty="0"/>
              <a:t>DĚKUJI</a:t>
            </a:r>
            <a:br>
              <a:rPr lang="en-US" dirty="0"/>
            </a:br>
            <a:r>
              <a:rPr lang="en-US" dirty="0"/>
              <a:t>ZA POZORNOST</a:t>
            </a:r>
            <a:endParaRPr lang="cs-CZ" dirty="0"/>
          </a:p>
        </p:txBody>
      </p:sp>
      <p:sp>
        <p:nvSpPr>
          <p:cNvPr id="3" name="Podnadpis 2">
            <a:extLst>
              <a:ext uri="{FF2B5EF4-FFF2-40B4-BE49-F238E27FC236}">
                <a16:creationId xmlns:a16="http://schemas.microsoft.com/office/drawing/2014/main" id="{5115C93C-1606-C8BC-24B2-4C9D54334ADA}"/>
              </a:ext>
            </a:extLst>
          </p:cNvPr>
          <p:cNvSpPr>
            <a:spLocks noGrp="1"/>
          </p:cNvSpPr>
          <p:nvPr>
            <p:ph type="subTitle" idx="1"/>
          </p:nvPr>
        </p:nvSpPr>
        <p:spPr/>
        <p:txBody>
          <a:bodyPr/>
          <a:lstStyle/>
          <a:p>
            <a:r>
              <a:rPr lang="cs-CZ" dirty="0"/>
              <a:t>Jungmannova 17 | 110 00 Praha 1</a:t>
            </a:r>
          </a:p>
          <a:p>
            <a:r>
              <a:rPr lang="cs-CZ" dirty="0"/>
              <a:t>| Česká republika</a:t>
            </a:r>
          </a:p>
        </p:txBody>
      </p:sp>
      <p:sp>
        <p:nvSpPr>
          <p:cNvPr id="5" name="Zástupný symbol pro číslo snímku 4">
            <a:extLst>
              <a:ext uri="{FF2B5EF4-FFF2-40B4-BE49-F238E27FC236}">
                <a16:creationId xmlns:a16="http://schemas.microsoft.com/office/drawing/2014/main" id="{53358B16-C9D6-E5F3-7FC0-84FE26E43BE5}"/>
              </a:ext>
            </a:extLst>
          </p:cNvPr>
          <p:cNvSpPr>
            <a:spLocks noGrp="1"/>
          </p:cNvSpPr>
          <p:nvPr>
            <p:ph type="sldNum" sz="quarter" idx="4294967295"/>
          </p:nvPr>
        </p:nvSpPr>
        <p:spPr>
          <a:xfrm>
            <a:off x="27602" y="6417177"/>
            <a:ext cx="272435" cy="365125"/>
          </a:xfrm>
        </p:spPr>
        <p:txBody>
          <a:bodyPr/>
          <a:lstStyle/>
          <a:p>
            <a:fld id="{5E608FB1-680A-4E9D-A95E-8C4CFA1B47E3}" type="slidenum">
              <a:rPr lang="cs-CZ" smtClean="0"/>
              <a:t>44</a:t>
            </a:fld>
            <a:endParaRPr lang="cs-CZ"/>
          </a:p>
        </p:txBody>
      </p:sp>
      <p:sp>
        <p:nvSpPr>
          <p:cNvPr id="6" name="Podnadpis 2">
            <a:extLst>
              <a:ext uri="{FF2B5EF4-FFF2-40B4-BE49-F238E27FC236}">
                <a16:creationId xmlns:a16="http://schemas.microsoft.com/office/drawing/2014/main" id="{E5515805-19B1-86D4-54C2-81A28FFB20B1}"/>
              </a:ext>
            </a:extLst>
          </p:cNvPr>
          <p:cNvSpPr txBox="1">
            <a:spLocks/>
          </p:cNvSpPr>
          <p:nvPr/>
        </p:nvSpPr>
        <p:spPr>
          <a:xfrm>
            <a:off x="928937" y="4910436"/>
            <a:ext cx="9144000" cy="1130441"/>
          </a:xfrm>
          <a:prstGeom prst="rect">
            <a:avLst/>
          </a:prstGeom>
        </p:spPr>
        <p:txBody>
          <a:bodyPr vert="horz" lIns="0" tIns="0" rIns="0" bIns="0" rtlCol="0">
            <a:normAutofit/>
          </a:bodyPr>
          <a:lstStyle>
            <a:lvl1pPr marL="0" indent="0" algn="l" defTabSz="914400" rtl="0" eaLnBrk="1" latinLnBrk="0" hangingPunct="1">
              <a:lnSpc>
                <a:spcPct val="100000"/>
              </a:lnSpc>
              <a:spcBef>
                <a:spcPts val="0"/>
              </a:spcBef>
              <a:buFont typeface="Arial" panose="020B0604020202020204" pitchFamily="34" charset="0"/>
              <a:buNone/>
              <a:defRPr sz="1600" b="0" kern="1200">
                <a:solidFill>
                  <a:schemeClr val="bg1"/>
                </a:solidFill>
                <a:latin typeface="+mn-lt"/>
                <a:ea typeface="+mn-ea"/>
                <a:cs typeface="+mn-cs"/>
              </a:defRPr>
            </a:lvl1pPr>
            <a:lvl2pPr marL="457200" indent="0" algn="ctr" defTabSz="914400" rtl="0" eaLnBrk="1" latinLnBrk="0" hangingPunct="1">
              <a:lnSpc>
                <a:spcPct val="100000"/>
              </a:lnSpc>
              <a:spcBef>
                <a:spcPts val="800"/>
              </a:spcBef>
              <a:buFont typeface="Arial" panose="020B0604020202020204" pitchFamily="34" charset="0"/>
              <a:buNone/>
              <a:defRPr sz="2000" kern="1200">
                <a:solidFill>
                  <a:schemeClr val="tx2"/>
                </a:solidFill>
                <a:latin typeface="+mn-lt"/>
                <a:ea typeface="+mn-ea"/>
                <a:cs typeface="+mn-cs"/>
              </a:defRPr>
            </a:lvl2pPr>
            <a:lvl3pPr marL="914400" indent="0" algn="ctr" defTabSz="914400" rtl="0" eaLnBrk="1" latinLnBrk="0" hangingPunct="1">
              <a:lnSpc>
                <a:spcPct val="100000"/>
              </a:lnSpc>
              <a:spcBef>
                <a:spcPts val="500"/>
              </a:spcBef>
              <a:buFont typeface="Arial" panose="020B0604020202020204" pitchFamily="34" charset="0"/>
              <a:buNone/>
              <a:defRPr sz="1800" kern="1200">
                <a:solidFill>
                  <a:schemeClr val="tx2"/>
                </a:solidFill>
                <a:latin typeface="+mn-lt"/>
                <a:ea typeface="+mn-ea"/>
                <a:cs typeface="+mn-cs"/>
              </a:defRPr>
            </a:lvl3pPr>
            <a:lvl4pPr marL="1371600" indent="0" algn="ctr" defTabSz="914400" rtl="0" eaLnBrk="1" latinLnBrk="0" hangingPunct="1">
              <a:lnSpc>
                <a:spcPct val="100000"/>
              </a:lnSpc>
              <a:spcBef>
                <a:spcPts val="1000"/>
              </a:spcBef>
              <a:buFont typeface="Arial" panose="020B0604020202020204" pitchFamily="34" charset="0"/>
              <a:buNone/>
              <a:defRPr sz="1600" kern="1200">
                <a:solidFill>
                  <a:schemeClr val="tx2"/>
                </a:solidFill>
                <a:latin typeface="+mn-lt"/>
                <a:ea typeface="+mn-ea"/>
                <a:cs typeface="+mn-cs"/>
              </a:defRPr>
            </a:lvl4pPr>
            <a:lvl5pPr marL="1828800" indent="0" algn="ctr" defTabSz="914400" rtl="0" eaLnBrk="1" latinLnBrk="0" hangingPunct="1">
              <a:lnSpc>
                <a:spcPct val="100000"/>
              </a:lnSpc>
              <a:spcBef>
                <a:spcPts val="500"/>
              </a:spcBef>
              <a:buFont typeface="Arial" panose="020B0604020202020204" pitchFamily="34" charset="0"/>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8000"/>
              </a:lnSpc>
            </a:pPr>
            <a:r>
              <a:rPr lang="cs-CZ" dirty="0"/>
              <a:t>+420 221 506 700</a:t>
            </a:r>
          </a:p>
          <a:p>
            <a:pPr>
              <a:lnSpc>
                <a:spcPct val="108000"/>
              </a:lnSpc>
            </a:pPr>
            <a:r>
              <a:rPr lang="cs-CZ" dirty="0" err="1"/>
              <a:t>www.cevro.cz</a:t>
            </a:r>
            <a:endParaRPr lang="cs-CZ" dirty="0"/>
          </a:p>
        </p:txBody>
      </p:sp>
    </p:spTree>
    <p:extLst>
      <p:ext uri="{BB962C8B-B14F-4D97-AF65-F5344CB8AC3E}">
        <p14:creationId xmlns:p14="http://schemas.microsoft.com/office/powerpoint/2010/main" val="2743970323"/>
      </p:ext>
    </p:extLst>
  </p:cSld>
  <p:clrMapOvr>
    <a:masterClrMapping/>
  </p:clrMapOvr>
</p:sld>
</file>

<file path=ppt/theme/theme1.xml><?xml version="1.0" encoding="utf-8"?>
<a:theme xmlns:a="http://schemas.openxmlformats.org/drawingml/2006/main" name="Motiv Office">
  <a:themeElements>
    <a:clrScheme name="Cevro_ppt">
      <a:dk1>
        <a:sysClr val="windowText" lastClr="000000"/>
      </a:dk1>
      <a:lt1>
        <a:sysClr val="window" lastClr="FFFFFF"/>
      </a:lt1>
      <a:dk2>
        <a:srgbClr val="575756"/>
      </a:dk2>
      <a:lt2>
        <a:srgbClr val="E7E6E6"/>
      </a:lt2>
      <a:accent1>
        <a:srgbClr val="CB8967"/>
      </a:accent1>
      <a:accent2>
        <a:srgbClr val="123274"/>
      </a:accent2>
      <a:accent3>
        <a:srgbClr val="E5C5B1"/>
      </a:accent3>
      <a:accent4>
        <a:srgbClr val="6972A7"/>
      </a:accent4>
      <a:accent5>
        <a:srgbClr val="E9E9E9"/>
      </a:accent5>
      <a:accent6>
        <a:srgbClr val="D2D2D2"/>
      </a:accent6>
      <a:hlink>
        <a:srgbClr val="0563C1"/>
      </a:hlink>
      <a:folHlink>
        <a:srgbClr val="954F72"/>
      </a:folHlink>
    </a:clrScheme>
    <a:fontScheme name="Cevr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vro_prezentace.potx" id="{00BCA482-89F5-4CEA-B5B4-AEC03DD4EC48}" vid="{9DF0CF68-6C33-4965-AA42-F2AEEE183637}"/>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BAB6EA75DC9234BB8F7FC7985B6540D" ma:contentTypeVersion="17" ma:contentTypeDescription="Vytvoří nový dokument" ma:contentTypeScope="" ma:versionID="802e1200a6f1edf4a5c0acec655da554">
  <xsd:schema xmlns:xsd="http://www.w3.org/2001/XMLSchema" xmlns:xs="http://www.w3.org/2001/XMLSchema" xmlns:p="http://schemas.microsoft.com/office/2006/metadata/properties" xmlns:ns2="08506671-b2d8-4009-9f63-6b725a8908a0" xmlns:ns3="c96b063f-72a7-4d2b-b06d-4ecda669bddf" targetNamespace="http://schemas.microsoft.com/office/2006/metadata/properties" ma:root="true" ma:fieldsID="643927d2b1d20851b2bc9ade87ce8cba" ns2:_="" ns3:_="">
    <xsd:import namespace="08506671-b2d8-4009-9f63-6b725a8908a0"/>
    <xsd:import namespace="c96b063f-72a7-4d2b-b06d-4ecda669bdd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506671-b2d8-4009-9f63-6b725a8908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Značky obrázků" ma:readOnly="false" ma:fieldId="{5cf76f15-5ced-4ddc-b409-7134ff3c332f}" ma:taxonomyMulti="true" ma:sspId="b6f0447c-396c-41cb-bb8f-c4232058b85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6b063f-72a7-4d2b-b06d-4ecda669bddf" elementFormDefault="qualified">
    <xsd:import namespace="http://schemas.microsoft.com/office/2006/documentManagement/types"/>
    <xsd:import namespace="http://schemas.microsoft.com/office/infopath/2007/PartnerControls"/>
    <xsd:element name="SharedWithUsers" ma:index="18" nillable="true" ma:displayName="Sdílí se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dílené s podrobnostmi" ma:internalName="SharedWithDetails" ma:readOnly="true">
      <xsd:simpleType>
        <xsd:restriction base="dms:Note">
          <xsd:maxLength value="255"/>
        </xsd:restriction>
      </xsd:simpleType>
    </xsd:element>
    <xsd:element name="TaxCatchAll" ma:index="23" nillable="true" ma:displayName="Taxonomy Catch All Column" ma:hidden="true" ma:list="{a366da5d-a729-4ea0-a3c6-0f5c6526b4ca}" ma:internalName="TaxCatchAll" ma:showField="CatchAllData" ma:web="c96b063f-72a7-4d2b-b06d-4ecda669bd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92CE057-8B81-4FF9-B431-B5860F0462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506671-b2d8-4009-9f63-6b725a8908a0"/>
    <ds:schemaRef ds:uri="c96b063f-72a7-4d2b-b06d-4ecda669bd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DF6AD68-1977-4ED0-9D33-7965F88689B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Motiv Office</Template>
  <TotalTime>1737</TotalTime>
  <Words>8465</Words>
  <Application>Microsoft Macintosh PowerPoint</Application>
  <PresentationFormat>Širokoúhlá obrazovka</PresentationFormat>
  <Paragraphs>579</Paragraphs>
  <Slides>44</Slides>
  <Notes>36</Notes>
  <HiddenSlides>0</HiddenSlides>
  <MMClips>0</MMClips>
  <ScaleCrop>false</ScaleCrop>
  <HeadingPairs>
    <vt:vector size="6" baseType="variant">
      <vt:variant>
        <vt:lpstr>Použitá písma</vt:lpstr>
      </vt:variant>
      <vt:variant>
        <vt:i4>6</vt:i4>
      </vt:variant>
      <vt:variant>
        <vt:lpstr>Motiv</vt:lpstr>
      </vt:variant>
      <vt:variant>
        <vt:i4>1</vt:i4>
      </vt:variant>
      <vt:variant>
        <vt:lpstr>Nadpisy snímků</vt:lpstr>
      </vt:variant>
      <vt:variant>
        <vt:i4>44</vt:i4>
      </vt:variant>
    </vt:vector>
  </HeadingPairs>
  <TitlesOfParts>
    <vt:vector size="51" baseType="lpstr">
      <vt:lpstr>Arial</vt:lpstr>
      <vt:lpstr>Calibri</vt:lpstr>
      <vt:lpstr>Georgia</vt:lpstr>
      <vt:lpstr>Verdana</vt:lpstr>
      <vt:lpstr>Verdana</vt:lpstr>
      <vt:lpstr>Wingdings</vt:lpstr>
      <vt:lpstr>Motiv Office</vt:lpstr>
      <vt:lpstr>   12. Odpovědnost ISP, prevence a náhrada škody v oblasti ICT    </vt:lpstr>
      <vt:lpstr>I. Úvod do problematiky odpovědnosti a prevence, pojem, význam, účel, druhy </vt:lpstr>
      <vt:lpstr>Úvod do problematiky prevence, pojem, význam</vt:lpstr>
      <vt:lpstr>Prevence v právu a právní prevence  </vt:lpstr>
      <vt:lpstr>Druhy prevence </vt:lpstr>
      <vt:lpstr>Zásada (maxima) prevence a její role v právu </vt:lpstr>
      <vt:lpstr>II. Historie prevence</vt:lpstr>
      <vt:lpstr>Historický vývoj prevence   </vt:lpstr>
      <vt:lpstr>III. Zásada prevence v českém právu</vt:lpstr>
      <vt:lpstr>Zásada (maxima) prevence dle NOZ </vt:lpstr>
      <vt:lpstr>Generální klauzule dle NOZ (§ 2900) </vt:lpstr>
      <vt:lpstr>IV. Z rozhodovací praxe k prevenci</vt:lpstr>
      <vt:lpstr>Z judikatury (sportovní…) </vt:lpstr>
      <vt:lpstr>Zakročovací povinnost dle NOZ </vt:lpstr>
      <vt:lpstr>Zásada prevence  (příklad autonomního řízení) </vt:lpstr>
      <vt:lpstr>V. Evropská regulace</vt:lpstr>
      <vt:lpstr>Evropská regulace (dMA, dsa) </vt:lpstr>
      <vt:lpstr>Nařízení o digitálních trzích (DMA) </vt:lpstr>
      <vt:lpstr>Nařízení o digitálních TRZích (DmA) </vt:lpstr>
      <vt:lpstr>Nařízení o digitálních trzích (DmA) </vt:lpstr>
      <vt:lpstr>Nařízení o digitálních službách (DSA) </vt:lpstr>
      <vt:lpstr>Nařízení o digitálních službách (DSA) </vt:lpstr>
      <vt:lpstr>Nařízení o digitálních službách (DSA) </vt:lpstr>
      <vt:lpstr>Nařízení o digitálních službách (DSA) </vt:lpstr>
      <vt:lpstr>VI. Odpovědnost za škodu – poskytovatelé služeb informační společnosti</vt:lpstr>
      <vt:lpstr>Obecné Předpoklady vzniku odpovědnosti</vt:lpstr>
      <vt:lpstr>Prameny</vt:lpstr>
      <vt:lpstr>Odpovědnost poskytovatelů  služeb (Německo)</vt:lpstr>
      <vt:lpstr>Odpovědnost poskytovatelů   (USA)</vt:lpstr>
      <vt:lpstr>Odpovědnost poskytovatelů   (Směrnice o el. obchodu )</vt:lpstr>
      <vt:lpstr>Odpovědnost poskytovatelů   (platná právní úprava v ČR)</vt:lpstr>
      <vt:lpstr>Odpovědnost poskytovatelů   za obsah přenosu (§3)</vt:lpstr>
      <vt:lpstr>Odpovědnost poskytovatelů   za obsah meziukládaných informací (§4)</vt:lpstr>
      <vt:lpstr>Odpovědnost poskytovatelů   za ukládání obsahu (§5)</vt:lpstr>
      <vt:lpstr>Odpovědnost poskytovatelů   za ukládání obsahu (§6)</vt:lpstr>
      <vt:lpstr> Šíření obchodních sdělení (prokazatelnost) </vt:lpstr>
      <vt:lpstr> Šíření obchodních sdělení (§7) </vt:lpstr>
      <vt:lpstr> Šíření obchodních sdělení (zákaz § 7 odst. 4) </vt:lpstr>
      <vt:lpstr> Sankce </vt:lpstr>
      <vt:lpstr>Problematika dokazování zasílání spamu</vt:lpstr>
      <vt:lpstr>VII. Relevantní právní předpisy a zdroje</vt:lpstr>
      <vt:lpstr>Prameny a doporučená literatura</vt:lpstr>
      <vt:lpstr>Prezentace aplikace PowerPoint</vt:lpstr>
      <vt:lpstr>DĚKUJI ZA POZORNOST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PRÁVO INFORMAČNÍCH  A KOMUNIKAČNÍCH TECHNOLOGIÍ </dc:title>
  <dc:creator>J. Matejka</dc:creator>
  <cp:lastModifiedBy>Matejka Ján</cp:lastModifiedBy>
  <cp:revision>65</cp:revision>
  <dcterms:created xsi:type="dcterms:W3CDTF">2024-10-24T09:25:08Z</dcterms:created>
  <dcterms:modified xsi:type="dcterms:W3CDTF">2025-11-16T11:32:17Z</dcterms:modified>
</cp:coreProperties>
</file>