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26"/>
  </p:notesMasterIdLst>
  <p:sldIdLst>
    <p:sldId id="362" r:id="rId4"/>
    <p:sldId id="363" r:id="rId5"/>
    <p:sldId id="272" r:id="rId6"/>
    <p:sldId id="267" r:id="rId7"/>
    <p:sldId id="365" r:id="rId8"/>
    <p:sldId id="364" r:id="rId9"/>
    <p:sldId id="269" r:id="rId10"/>
    <p:sldId id="366" r:id="rId11"/>
    <p:sldId id="367" r:id="rId12"/>
    <p:sldId id="368" r:id="rId13"/>
    <p:sldId id="369" r:id="rId14"/>
    <p:sldId id="370" r:id="rId15"/>
    <p:sldId id="371" r:id="rId16"/>
    <p:sldId id="372" r:id="rId17"/>
    <p:sldId id="373" r:id="rId18"/>
    <p:sldId id="374" r:id="rId19"/>
    <p:sldId id="375" r:id="rId20"/>
    <p:sldId id="376" r:id="rId21"/>
    <p:sldId id="378" r:id="rId22"/>
    <p:sldId id="377" r:id="rId23"/>
    <p:sldId id="262" r:id="rId24"/>
    <p:sldId id="268" r:id="rId25"/>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96" autoAdjust="0"/>
    <p:restoredTop sz="66237"/>
  </p:normalViewPr>
  <p:slideViewPr>
    <p:cSldViewPr snapToGrid="0">
      <p:cViewPr varScale="1">
        <p:scale>
          <a:sx n="125" d="100"/>
          <a:sy n="125" d="100"/>
        </p:scale>
        <p:origin x="296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30.11.2024</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s.wikipedia.org/wiki/%C5%98e%C4%8Dtina"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cs.wikipedia.org/wiki/Tam-tam" TargetMode="External"/><Relationship Id="rId4" Type="http://schemas.openxmlformats.org/officeDocument/2006/relationships/hyperlink" Target="https://cs.wikipedia.org/wiki/Telegram"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aspi.cz/products/lawText/12/328/1/EU%253A/31995L0046" TargetMode="External"/><Relationship Id="rId3" Type="http://schemas.openxmlformats.org/officeDocument/2006/relationships/hyperlink" Target="https://www.aspi.cz/products/lawText/12/328/1/2?vtextu=Pr%C3%A1vo%20informa%C4%8Dn%C3%ADch%20technologi%C3%AD#lema1927" TargetMode="External"/><Relationship Id="rId7" Type="http://schemas.openxmlformats.org/officeDocument/2006/relationships/hyperlink" Target="https://www.aspi.cz/products/lawText/12/328/1/2?vtextu=Pr%C3%A1vo%20informa%C4%8Dn%C3%ADch%20technologi%C3%AD#lema1931"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aspi.cz/products/lawText/12/328/1/2?vtextu=Pr%C3%A1vo%20informa%C4%8Dn%C3%ADch%20technologi%C3%AD#lema1930" TargetMode="External"/><Relationship Id="rId5" Type="http://schemas.openxmlformats.org/officeDocument/2006/relationships/hyperlink" Target="https://www.aspi.cz/products/lawText/12/328/1/2?vtextu=Pr%C3%A1vo%20informa%C4%8Dn%C3%ADch%20technologi%C3%AD#lema1929" TargetMode="External"/><Relationship Id="rId10" Type="http://schemas.openxmlformats.org/officeDocument/2006/relationships/hyperlink" Target="https://www.aspi.cz/products/lawText/12/328/1/2?vtextu=Pr%C3%A1vo%20informa%C4%8Dn%C3%ADch%20technologi%C3%AD#lema1932" TargetMode="External"/><Relationship Id="rId4" Type="http://schemas.openxmlformats.org/officeDocument/2006/relationships/hyperlink" Target="https://www.aspi.cz/products/lawText/12/328/1/2?vtextu=Pr%C3%A1vo%20informa%C4%8Dn%C3%ADch%20technologi%C3%AD#lema1928" TargetMode="External"/><Relationship Id="rId9" Type="http://schemas.openxmlformats.org/officeDocument/2006/relationships/hyperlink" Target="https://www.aspi.cz/products/lawText/12/328/1/EU%253A/31997L0066"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spi.cz/products/lawText/12/328/1/ASPI%253A/127/2005%20Sb."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aspi.cz/products/lawText/12/328/1/ASPI%253A/480/2004%20Sb." TargetMode="External"/><Relationship Id="rId4" Type="http://schemas.openxmlformats.org/officeDocument/2006/relationships/hyperlink" Target="https://www.aspi.cz/products/lawText/12/328/1/ASPI%253A/194/2017%20Sb."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aspi.cz/products/lawText/12/328/1/ASPI%253A/99/1963%20Sb."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www.aspi.cz/products/lawText/12/328/1/2?vtextu=Pr%C3%A1vo%20informa%C4%8Dn%C3%ADch%20technologi%C3%AD#lema1997"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1" i="0" dirty="0">
                <a:solidFill>
                  <a:srgbClr val="202122"/>
                </a:solidFill>
                <a:effectLst/>
                <a:latin typeface="Arial" panose="020B0604020202020204" pitchFamily="34" charset="0"/>
              </a:rPr>
              <a:t>Telegrafie</a:t>
            </a:r>
            <a:r>
              <a:rPr lang="cs-CZ" b="0" i="0" dirty="0">
                <a:solidFill>
                  <a:srgbClr val="202122"/>
                </a:solidFill>
                <a:effectLst/>
                <a:latin typeface="Arial" panose="020B0604020202020204" pitchFamily="34" charset="0"/>
              </a:rPr>
              <a:t> (z </a:t>
            </a:r>
            <a:r>
              <a:rPr lang="cs-CZ" b="0" i="0" u="none" strike="noStrike" dirty="0">
                <a:solidFill>
                  <a:srgbClr val="202122"/>
                </a:solidFill>
                <a:effectLst/>
                <a:latin typeface="Arial" panose="020B0604020202020204" pitchFamily="34" charset="0"/>
                <a:hlinkClick r:id="rId3" tooltip="Řečtina"/>
              </a:rPr>
              <a:t>řeckých</a:t>
            </a:r>
            <a:r>
              <a:rPr lang="cs-CZ" b="0" i="0" dirty="0">
                <a:solidFill>
                  <a:srgbClr val="202122"/>
                </a:solidFill>
                <a:effectLst/>
                <a:latin typeface="Arial" panose="020B0604020202020204" pitchFamily="34" charset="0"/>
              </a:rPr>
              <a:t> slov tele (</a:t>
            </a:r>
            <a:r>
              <a:rPr lang="el-GR" b="0" i="0" dirty="0" err="1">
                <a:solidFill>
                  <a:srgbClr val="202122"/>
                </a:solidFill>
                <a:effectLst/>
                <a:latin typeface="Arial" panose="020B0604020202020204" pitchFamily="34" charset="0"/>
              </a:rPr>
              <a:t>τηλε</a:t>
            </a:r>
            <a:r>
              <a:rPr lang="el-GR" b="0" i="0" dirty="0">
                <a:solidFill>
                  <a:srgbClr val="202122"/>
                </a:solidFill>
                <a:effectLst/>
                <a:latin typeface="Arial" panose="020B0604020202020204" pitchFamily="34" charset="0"/>
              </a:rPr>
              <a:t>) = </a:t>
            </a:r>
            <a:r>
              <a:rPr lang="cs-CZ" b="0" i="0" dirty="0">
                <a:solidFill>
                  <a:srgbClr val="202122"/>
                </a:solidFill>
                <a:effectLst/>
                <a:latin typeface="Arial" panose="020B0604020202020204" pitchFamily="34" charset="0"/>
              </a:rPr>
              <a:t>daleký a </a:t>
            </a:r>
            <a:r>
              <a:rPr lang="cs-CZ" b="0" i="0" dirty="0" err="1">
                <a:solidFill>
                  <a:srgbClr val="202122"/>
                </a:solidFill>
                <a:effectLst/>
                <a:latin typeface="Arial" panose="020B0604020202020204" pitchFamily="34" charset="0"/>
              </a:rPr>
              <a:t>grafein</a:t>
            </a:r>
            <a:r>
              <a:rPr lang="cs-CZ" b="0" i="0" dirty="0">
                <a:solidFill>
                  <a:srgbClr val="202122"/>
                </a:solidFill>
                <a:effectLst/>
                <a:latin typeface="Arial" panose="020B0604020202020204" pitchFamily="34" charset="0"/>
              </a:rPr>
              <a:t> (</a:t>
            </a:r>
            <a:r>
              <a:rPr lang="el-GR" b="0" i="0" dirty="0" err="1">
                <a:solidFill>
                  <a:srgbClr val="202122"/>
                </a:solidFill>
                <a:effectLst/>
                <a:latin typeface="Arial" panose="020B0604020202020204" pitchFamily="34" charset="0"/>
              </a:rPr>
              <a:t>γραφειν</a:t>
            </a:r>
            <a:r>
              <a:rPr lang="el-GR" b="0" i="0" dirty="0">
                <a:solidFill>
                  <a:srgbClr val="202122"/>
                </a:solidFill>
                <a:effectLst/>
                <a:latin typeface="Arial" panose="020B0604020202020204" pitchFamily="34" charset="0"/>
              </a:rPr>
              <a:t>) = </a:t>
            </a:r>
            <a:r>
              <a:rPr lang="cs-CZ" b="0" i="0" dirty="0">
                <a:solidFill>
                  <a:srgbClr val="202122"/>
                </a:solidFill>
                <a:effectLst/>
                <a:latin typeface="Arial" panose="020B0604020202020204" pitchFamily="34" charset="0"/>
              </a:rPr>
              <a:t>psát) je zastarávající telekomunikační metoda umožňující přenést obsah textových zpráv (</a:t>
            </a:r>
            <a:r>
              <a:rPr lang="cs-CZ" b="0" i="0" u="none" strike="noStrike" dirty="0">
                <a:solidFill>
                  <a:srgbClr val="202122"/>
                </a:solidFill>
                <a:effectLst/>
                <a:latin typeface="Arial" panose="020B0604020202020204" pitchFamily="34" charset="0"/>
                <a:hlinkClick r:id="rId4" tooltip="Telegram"/>
              </a:rPr>
              <a:t>telegramů</a:t>
            </a:r>
            <a:r>
              <a:rPr lang="cs-CZ" b="0" i="0" dirty="0">
                <a:solidFill>
                  <a:srgbClr val="202122"/>
                </a:solidFill>
                <a:effectLst/>
                <a:latin typeface="Arial" panose="020B0604020202020204" pitchFamily="34" charset="0"/>
              </a:rPr>
              <a:t>) na velkou vzdálenost.</a:t>
            </a:r>
          </a:p>
          <a:p>
            <a:pPr algn="l"/>
            <a:r>
              <a:rPr lang="cs-CZ" b="0" i="0" dirty="0">
                <a:solidFill>
                  <a:srgbClr val="202122"/>
                </a:solidFill>
                <a:effectLst/>
                <a:latin typeface="Arial" panose="020B0604020202020204" pitchFamily="34" charset="0"/>
              </a:rPr>
              <a:t>Za počátky telegrafie lze považovat dopravování velmi jednoduchých zpráv pomocí bubnů (</a:t>
            </a:r>
            <a:r>
              <a:rPr lang="cs-CZ" b="0" i="0" u="none" strike="noStrike" dirty="0">
                <a:solidFill>
                  <a:srgbClr val="202122"/>
                </a:solidFill>
                <a:effectLst/>
                <a:latin typeface="Arial" panose="020B0604020202020204" pitchFamily="34" charset="0"/>
                <a:hlinkClick r:id="rId5" tooltip="Tam-tam"/>
              </a:rPr>
              <a:t>tam-tamy</a:t>
            </a:r>
            <a:r>
              <a:rPr lang="cs-CZ" b="0" i="0" dirty="0">
                <a:solidFill>
                  <a:srgbClr val="202122"/>
                </a:solidFill>
                <a:effectLst/>
                <a:latin typeface="Arial" panose="020B0604020202020204" pitchFamily="34" charset="0"/>
              </a:rPr>
              <a:t>), kouřových signálů apod.</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5</a:t>
            </a:fld>
            <a:endParaRPr lang="cs-CZ"/>
          </a:p>
        </p:txBody>
      </p:sp>
    </p:spTree>
    <p:extLst>
      <p:ext uri="{BB962C8B-B14F-4D97-AF65-F5344CB8AC3E}">
        <p14:creationId xmlns:p14="http://schemas.microsoft.com/office/powerpoint/2010/main" val="4033577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0" i="0" dirty="0">
                <a:solidFill>
                  <a:srgbClr val="232323"/>
                </a:solidFill>
                <a:effectLst/>
                <a:latin typeface="Fira Sans" panose="020B0503050000020004" pitchFamily="34" charset="0"/>
              </a:rPr>
              <a:t>Rámcová směrnice</a:t>
            </a:r>
          </a:p>
          <a:p>
            <a:pPr algn="l"/>
            <a:r>
              <a:rPr lang="cs-CZ" b="0" i="0" dirty="0">
                <a:solidFill>
                  <a:srgbClr val="232323"/>
                </a:solidFill>
                <a:effectLst/>
                <a:latin typeface="Fira Sans" panose="020B0503050000020004" pitchFamily="34" charset="0"/>
              </a:rPr>
              <a:t> (2002/21/ES) si kladla jako svůj cíl vytvoření harmonizovaného rámce regulace sítí a služeb elektronických komunikací, přiřazených zařízení a doplňkových služeb, vymezovala též definice pojmů, na které ostatní směrnice předpisového rámce odkazovaly, a stanovila základní úkoly národních regulačních orgánů. Mimo jiné obsahovala rámcová směrnice v příloze I též seznam trhů, které mají být začleněny do počátečního doporučení Komise o relevantních trzích produktů a služeb. Tento seznam následně Komise v roce 2003 vydala jako doporučení obsahující celkem 18 relevantních trhů, následná doporučení Komise z let 2007, resp. 2014, jejich počet snížila nejprve na 7 a následně na 4 relevantní trhy.</a:t>
            </a:r>
            <a:r>
              <a:rPr lang="cs-CZ" b="0" i="0" baseline="30000" dirty="0">
                <a:solidFill>
                  <a:srgbClr val="232323"/>
                </a:solidFill>
                <a:effectLst/>
                <a:latin typeface="Fira Sans" panose="020B0503050000020004" pitchFamily="34" charset="0"/>
              </a:rPr>
              <a:t>2207)</a:t>
            </a:r>
            <a:endParaRPr lang="cs-CZ" b="0" i="0" dirty="0">
              <a:solidFill>
                <a:srgbClr val="232323"/>
              </a:solidFill>
              <a:effectLst/>
              <a:latin typeface="Fira Sans" panose="020B0503050000020004" pitchFamily="34" charset="0"/>
            </a:endParaRPr>
          </a:p>
          <a:p>
            <a:pPr algn="l"/>
            <a:r>
              <a:rPr lang="cs-CZ" b="0" i="0" dirty="0">
                <a:solidFill>
                  <a:srgbClr val="232323"/>
                </a:solidFill>
                <a:effectLst/>
                <a:latin typeface="Fira Sans" panose="020B0503050000020004" pitchFamily="34" charset="0"/>
              </a:rPr>
              <a:t>2.</a:t>
            </a:r>
          </a:p>
          <a:p>
            <a:pPr algn="l"/>
            <a:r>
              <a:rPr lang="cs-CZ" b="0" i="0" dirty="0">
                <a:solidFill>
                  <a:srgbClr val="232323"/>
                </a:solidFill>
                <a:effectLst/>
                <a:latin typeface="Fira Sans" panose="020B0503050000020004" pitchFamily="34" charset="0"/>
              </a:rPr>
              <a:t>Autorizační směrnice</a:t>
            </a:r>
          </a:p>
          <a:p>
            <a:pPr algn="l"/>
            <a:r>
              <a:rPr lang="cs-CZ" b="0" i="0" dirty="0">
                <a:solidFill>
                  <a:srgbClr val="232323"/>
                </a:solidFill>
                <a:effectLst/>
                <a:latin typeface="Fira Sans" panose="020B0503050000020004" pitchFamily="34" charset="0"/>
              </a:rPr>
              <a:t> (2002/20/ES) byla přijata s cílem harmonizovat a zjednodušit pravidla a podmínky pro udělování oprávnění v členských státech a tím vytvořit vnitřní trh v oblasti sítí a služeb elektronických komunikací. Mezi takovéto podmínky patřila např. </a:t>
            </a:r>
            <a:r>
              <a:rPr lang="cs-CZ" b="0" i="0" u="none" strike="noStrike" dirty="0">
                <a:solidFill>
                  <a:srgbClr val="474747"/>
                </a:solidFill>
                <a:effectLst/>
                <a:latin typeface="Fira Sans" panose="020B0503050000020004" pitchFamily="34" charset="0"/>
                <a:hlinkClick r:id="rId3"/>
              </a:rPr>
              <a:t>práva</a:t>
            </a:r>
            <a:r>
              <a:rPr lang="cs-CZ" b="0" i="0" dirty="0">
                <a:solidFill>
                  <a:srgbClr val="232323"/>
                </a:solidFill>
                <a:effectLst/>
                <a:latin typeface="Fira Sans" panose="020B0503050000020004" pitchFamily="34" charset="0"/>
              </a:rPr>
              <a:t> na užívání rádiových frekvencí a čísel, postupy při omezení počtu </a:t>
            </a:r>
            <a:r>
              <a:rPr lang="cs-CZ" b="0" i="0" u="none" strike="noStrike" dirty="0">
                <a:solidFill>
                  <a:srgbClr val="474747"/>
                </a:solidFill>
                <a:effectLst/>
                <a:latin typeface="Fira Sans" panose="020B0503050000020004" pitchFamily="34" charset="0"/>
                <a:hlinkClick r:id="rId4"/>
              </a:rPr>
              <a:t>práv</a:t>
            </a:r>
            <a:r>
              <a:rPr lang="cs-CZ" b="0" i="0" dirty="0">
                <a:solidFill>
                  <a:srgbClr val="232323"/>
                </a:solidFill>
                <a:effectLst/>
                <a:latin typeface="Fira Sans" panose="020B0503050000020004" pitchFamily="34" charset="0"/>
              </a:rPr>
              <a:t> na užívání rádiových frekvencí, základy úpravy harmonizovaného přídělu rádiových frekvencí, poplatků za </a:t>
            </a:r>
            <a:r>
              <a:rPr lang="cs-CZ" b="0" i="0" u="none" strike="noStrike" dirty="0">
                <a:solidFill>
                  <a:srgbClr val="474747"/>
                </a:solidFill>
                <a:effectLst/>
                <a:latin typeface="Fira Sans" panose="020B0503050000020004" pitchFamily="34" charset="0"/>
                <a:hlinkClick r:id="rId5"/>
              </a:rPr>
              <a:t>práva</a:t>
            </a:r>
            <a:r>
              <a:rPr lang="cs-CZ" b="0" i="0" dirty="0">
                <a:solidFill>
                  <a:srgbClr val="232323"/>
                </a:solidFill>
                <a:effectLst/>
                <a:latin typeface="Fira Sans" panose="020B0503050000020004" pitchFamily="34" charset="0"/>
              </a:rPr>
              <a:t> na užívání apod.</a:t>
            </a:r>
          </a:p>
          <a:p>
            <a:pPr algn="l"/>
            <a:r>
              <a:rPr lang="cs-CZ" b="0" i="0" dirty="0">
                <a:solidFill>
                  <a:srgbClr val="232323"/>
                </a:solidFill>
                <a:effectLst/>
                <a:latin typeface="Fira Sans" panose="020B0503050000020004" pitchFamily="34" charset="0"/>
              </a:rPr>
              <a:t>3.</a:t>
            </a:r>
          </a:p>
          <a:p>
            <a:pPr algn="l"/>
            <a:r>
              <a:rPr lang="cs-CZ" b="0" i="0" dirty="0">
                <a:solidFill>
                  <a:srgbClr val="232323"/>
                </a:solidFill>
                <a:effectLst/>
                <a:latin typeface="Fira Sans" panose="020B0503050000020004" pitchFamily="34" charset="0"/>
              </a:rPr>
              <a:t>Přístupová směrnice</a:t>
            </a:r>
          </a:p>
          <a:p>
            <a:pPr algn="l"/>
            <a:r>
              <a:rPr lang="cs-CZ" b="0" i="0" dirty="0">
                <a:solidFill>
                  <a:srgbClr val="232323"/>
                </a:solidFill>
                <a:effectLst/>
                <a:latin typeface="Fira Sans" panose="020B0503050000020004" pitchFamily="34" charset="0"/>
              </a:rPr>
              <a:t> (2002/19/ES) stanovila základy regulace přístupu k sítím elektronických komunikací a přiřazeným prostředkům a jejich vzájemného propojení, jejím cílem bylo dosažení trvalé hospodářské soutěže, interoperability služeb a prospěchu zákazníka. Přístupová směrnice vymezila pravomoci a odpovědnosti národních regulačních úřadů a </a:t>
            </a:r>
            <a:r>
              <a:rPr lang="cs-CZ" b="0" i="0" u="none" strike="noStrike" dirty="0">
                <a:solidFill>
                  <a:srgbClr val="474747"/>
                </a:solidFill>
                <a:effectLst/>
                <a:latin typeface="Fira Sans" panose="020B0503050000020004" pitchFamily="34" charset="0"/>
                <a:hlinkClick r:id="rId6"/>
              </a:rPr>
              <a:t>práva</a:t>
            </a:r>
            <a:r>
              <a:rPr lang="cs-CZ" b="0" i="0" dirty="0">
                <a:solidFill>
                  <a:srgbClr val="232323"/>
                </a:solidFill>
                <a:effectLst/>
                <a:latin typeface="Fira Sans" panose="020B0503050000020004" pitchFamily="34" charset="0"/>
              </a:rPr>
              <a:t> a povinnosti podniků, zejména povinnosti uložené operátorům.</a:t>
            </a:r>
          </a:p>
          <a:p>
            <a:pPr algn="l"/>
            <a:r>
              <a:rPr lang="cs-CZ" b="0" i="0" dirty="0">
                <a:solidFill>
                  <a:srgbClr val="232323"/>
                </a:solidFill>
                <a:effectLst/>
                <a:latin typeface="Fira Sans" panose="020B0503050000020004" pitchFamily="34" charset="0"/>
              </a:rPr>
              <a:t>4.</a:t>
            </a:r>
          </a:p>
          <a:p>
            <a:pPr algn="l"/>
            <a:r>
              <a:rPr lang="cs-CZ" b="0" i="0" dirty="0">
                <a:solidFill>
                  <a:srgbClr val="232323"/>
                </a:solidFill>
                <a:effectLst/>
                <a:latin typeface="Fira Sans" panose="020B0503050000020004" pitchFamily="34" charset="0"/>
              </a:rPr>
              <a:t>Směrnice o univerzální službě</a:t>
            </a:r>
          </a:p>
          <a:p>
            <a:pPr algn="l"/>
            <a:r>
              <a:rPr lang="cs-CZ" b="0" i="0" dirty="0">
                <a:solidFill>
                  <a:srgbClr val="232323"/>
                </a:solidFill>
                <a:effectLst/>
                <a:latin typeface="Fira Sans" panose="020B0503050000020004" pitchFamily="34" charset="0"/>
              </a:rPr>
              <a:t> (2002/22/ES) vymezila </a:t>
            </a:r>
            <a:r>
              <a:rPr lang="cs-CZ" b="0" i="0" u="none" strike="noStrike" dirty="0">
                <a:solidFill>
                  <a:srgbClr val="474747"/>
                </a:solidFill>
                <a:effectLst/>
                <a:latin typeface="Fira Sans" panose="020B0503050000020004" pitchFamily="34" charset="0"/>
                <a:hlinkClick r:id="rId7"/>
              </a:rPr>
              <a:t>práva</a:t>
            </a:r>
            <a:r>
              <a:rPr lang="cs-CZ" b="0" i="0" dirty="0">
                <a:solidFill>
                  <a:srgbClr val="232323"/>
                </a:solidFill>
                <a:effectLst/>
                <a:latin typeface="Fira Sans" panose="020B0503050000020004" pitchFamily="34" charset="0"/>
              </a:rPr>
              <a:t> koncových uživatelů (vč. náležitostí smlouvy, informačních služeb, přenositelnosti čísel apod.) a stanovila jim odpovídající povinnosti podnikatelů zajišťujících sítě a poskytujících služby elektronických komunikací. Vymezila také minimální soubor služeb stanovené kvality, ke kterým mají mít zajištěn přístup všichni koncoví uživatelé za dostupnou cenu, čímž založila povinnost tzv. univerzální služby.</a:t>
            </a:r>
          </a:p>
          <a:p>
            <a:pPr algn="l"/>
            <a:r>
              <a:rPr lang="cs-CZ" b="0" i="0" dirty="0">
                <a:solidFill>
                  <a:srgbClr val="232323"/>
                </a:solidFill>
                <a:effectLst/>
                <a:latin typeface="Fira Sans" panose="020B0503050000020004" pitchFamily="34" charset="0"/>
              </a:rPr>
              <a:t>5.</a:t>
            </a:r>
          </a:p>
          <a:p>
            <a:pPr algn="l"/>
            <a:r>
              <a:rPr lang="cs-CZ" b="0" i="0" dirty="0">
                <a:solidFill>
                  <a:srgbClr val="232323"/>
                </a:solidFill>
                <a:effectLst/>
                <a:latin typeface="Fira Sans" panose="020B0503050000020004" pitchFamily="34" charset="0"/>
              </a:rPr>
              <a:t>Směrnice o soukromí a elektronických komunikacích</a:t>
            </a:r>
          </a:p>
          <a:p>
            <a:pPr algn="l"/>
            <a:r>
              <a:rPr lang="cs-CZ" b="0" i="0" dirty="0">
                <a:solidFill>
                  <a:srgbClr val="232323"/>
                </a:solidFill>
                <a:effectLst/>
                <a:latin typeface="Fira Sans" panose="020B0503050000020004" pitchFamily="34" charset="0"/>
              </a:rPr>
              <a:t> (2002/58/ES) navazovala na směrnici </a:t>
            </a:r>
            <a:r>
              <a:rPr lang="cs-CZ" b="0" i="0" u="none" strike="noStrike" dirty="0">
                <a:solidFill>
                  <a:srgbClr val="005B92"/>
                </a:solidFill>
                <a:effectLst/>
                <a:latin typeface="Fira Sans" panose="020B0503050000020004" pitchFamily="34" charset="0"/>
                <a:hlinkClick r:id="rId8"/>
              </a:rPr>
              <a:t>95/46/ES</a:t>
            </a:r>
            <a:r>
              <a:rPr lang="cs-CZ" b="0" i="0" baseline="30000" dirty="0">
                <a:solidFill>
                  <a:srgbClr val="232323"/>
                </a:solidFill>
                <a:effectLst/>
                <a:latin typeface="Fira Sans" panose="020B0503050000020004" pitchFamily="34" charset="0"/>
              </a:rPr>
              <a:t>2208)</a:t>
            </a:r>
            <a:r>
              <a:rPr lang="cs-CZ" b="0" i="0" dirty="0">
                <a:solidFill>
                  <a:srgbClr val="232323"/>
                </a:solidFill>
                <a:effectLst/>
                <a:latin typeface="Fira Sans" panose="020B0503050000020004" pitchFamily="34" charset="0"/>
              </a:rPr>
              <a:t> a specificky pro oblast elektronických komunikací upravila zásady ochrany soukromí a osobních údajů. Reagovala přitom na vývoj technologií a služeb v době po přijetí předchozí směrnice </a:t>
            </a:r>
            <a:r>
              <a:rPr lang="cs-CZ" b="0" i="0" u="none" strike="noStrike" dirty="0">
                <a:solidFill>
                  <a:srgbClr val="005B92"/>
                </a:solidFill>
                <a:effectLst/>
                <a:latin typeface="Fira Sans" panose="020B0503050000020004" pitchFamily="34" charset="0"/>
                <a:hlinkClick r:id="rId9"/>
              </a:rPr>
              <a:t>97/66/ES</a:t>
            </a:r>
            <a:r>
              <a:rPr lang="cs-CZ" b="0" i="0" dirty="0">
                <a:solidFill>
                  <a:srgbClr val="232323"/>
                </a:solidFill>
                <a:effectLst/>
                <a:latin typeface="Fira Sans" panose="020B0503050000020004" pitchFamily="34" charset="0"/>
              </a:rPr>
              <a:t> o zpracování osobních údajů a ochraně soukromí v odvětví telekomunikací,</a:t>
            </a:r>
            <a:r>
              <a:rPr lang="cs-CZ" b="0" i="0" baseline="30000" dirty="0">
                <a:solidFill>
                  <a:srgbClr val="232323"/>
                </a:solidFill>
                <a:effectLst/>
                <a:latin typeface="Fira Sans" panose="020B0503050000020004" pitchFamily="34" charset="0"/>
              </a:rPr>
              <a:t>2209)</a:t>
            </a:r>
            <a:r>
              <a:rPr lang="cs-CZ" b="0" i="0" dirty="0">
                <a:solidFill>
                  <a:srgbClr val="232323"/>
                </a:solidFill>
                <a:effectLst/>
                <a:latin typeface="Fira Sans" panose="020B0503050000020004" pitchFamily="34" charset="0"/>
              </a:rPr>
              <a:t> např. včetně vymezení provozních a lokalizačních údajů a podmínek jejich zpracování, rámcové úpravy nevyžádaných sdělení a dalších. Směrnice o soukromí a elektronických komunikacích současně také nad rámec směrnice </a:t>
            </a:r>
            <a:r>
              <a:rPr lang="cs-CZ" b="0" i="0" u="none" strike="noStrike" dirty="0">
                <a:solidFill>
                  <a:srgbClr val="005B92"/>
                </a:solidFill>
                <a:effectLst/>
                <a:latin typeface="Fira Sans" panose="020B0503050000020004" pitchFamily="34" charset="0"/>
                <a:hlinkClick r:id="rId8"/>
              </a:rPr>
              <a:t>95/46/ES</a:t>
            </a:r>
            <a:r>
              <a:rPr lang="cs-CZ" b="0" i="0" dirty="0">
                <a:solidFill>
                  <a:srgbClr val="232323"/>
                </a:solidFill>
                <a:effectLst/>
                <a:latin typeface="Fira Sans" panose="020B0503050000020004" pitchFamily="34" charset="0"/>
              </a:rPr>
              <a:t> upravila ochranu údajů týkajících se právnických osob. Z působnosti směrnice o soukromí a elektronických komunikacích byly výslovně vyňaty činnosti týkající se veřejné bezpečnosti, obrany, bezpečnosti státu a činnosti státu v oblasti trestního </a:t>
            </a:r>
            <a:r>
              <a:rPr lang="cs-CZ" b="0" i="0" u="none" strike="noStrike" dirty="0">
                <a:solidFill>
                  <a:srgbClr val="474747"/>
                </a:solidFill>
                <a:effectLst/>
                <a:latin typeface="Fira Sans" panose="020B0503050000020004" pitchFamily="34" charset="0"/>
                <a:hlinkClick r:id="rId10"/>
              </a:rPr>
              <a:t>práva,</a:t>
            </a:r>
            <a:r>
              <a:rPr lang="cs-CZ" b="0" i="0" dirty="0">
                <a:solidFill>
                  <a:srgbClr val="232323"/>
                </a:solidFill>
                <a:effectLst/>
                <a:latin typeface="Fira Sans" panose="020B0503050000020004" pitchFamily="34" charset="0"/>
              </a:rPr>
              <a:t> jakož i některé další činnosti nespadající do působnosti Smlouvy o založení Evropského společenství.</a:t>
            </a: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7</a:t>
            </a:fld>
            <a:endParaRPr lang="cs-CZ"/>
          </a:p>
        </p:txBody>
      </p:sp>
    </p:spTree>
    <p:extLst>
      <p:ext uri="{BB962C8B-B14F-4D97-AF65-F5344CB8AC3E}">
        <p14:creationId xmlns:p14="http://schemas.microsoft.com/office/powerpoint/2010/main" val="2728039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8</a:t>
            </a:fld>
            <a:endParaRPr lang="cs-CZ"/>
          </a:p>
        </p:txBody>
      </p:sp>
    </p:spTree>
    <p:extLst>
      <p:ext uri="{BB962C8B-B14F-4D97-AF65-F5344CB8AC3E}">
        <p14:creationId xmlns:p14="http://schemas.microsoft.com/office/powerpoint/2010/main" val="3996129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0" i="0" dirty="0">
                <a:solidFill>
                  <a:srgbClr val="232323"/>
                </a:solidFill>
                <a:effectLst/>
                <a:latin typeface="Fira Sans" panose="020B0503050000020004" pitchFamily="34" charset="0"/>
              </a:rPr>
              <a:t>Podnikatelé v odvětví elektronických komunikací zahrnují:1.</a:t>
            </a:r>
          </a:p>
          <a:p>
            <a:pPr algn="l"/>
            <a:r>
              <a:rPr lang="cs-CZ" b="0" i="0" dirty="0">
                <a:solidFill>
                  <a:srgbClr val="232323"/>
                </a:solidFill>
                <a:effectLst/>
                <a:latin typeface="Fira Sans" panose="020B0503050000020004" pitchFamily="34" charset="0"/>
              </a:rPr>
              <a:t>podnikatele oprávněné zajišťovat veřejné komunikační sítě nebo přiřazené prostředky. </a:t>
            </a:r>
            <a:r>
              <a:rPr lang="cs-CZ" b="0" i="0" u="none" strike="noStrike" dirty="0">
                <a:solidFill>
                  <a:srgbClr val="005B92"/>
                </a:solidFill>
                <a:effectLst/>
                <a:latin typeface="Fira Sans" panose="020B0503050000020004" pitchFamily="34" charset="0"/>
                <a:hlinkClick r:id="rId3"/>
              </a:rPr>
              <a:t>Zákon o elektronických komunikacích</a:t>
            </a:r>
            <a:r>
              <a:rPr lang="cs-CZ" b="0" i="0" dirty="0">
                <a:solidFill>
                  <a:srgbClr val="232323"/>
                </a:solidFill>
                <a:effectLst/>
                <a:latin typeface="Fira Sans" panose="020B0503050000020004" pitchFamily="34" charset="0"/>
              </a:rPr>
              <a:t> je označuje jako operátory, v praxi (i odborné) se často označují též jako provozovatelé sítě, přestože při striktním výkladu vycházejícím ze zákona je provozování sítě pouze jednou z činností operátora (zajišťování sítě elektronických komunikací zahrnuje kromě jejího provozování též její zřízení a dohled nad ní nebo její zpřístupnění, navíc se zajišťování týká jak sítě, tak též přiřazených prostředků).</a:t>
            </a:r>
            <a:r>
              <a:rPr lang="cs-CZ" b="0" i="0" baseline="30000" dirty="0">
                <a:solidFill>
                  <a:srgbClr val="232323"/>
                </a:solidFill>
                <a:effectLst/>
                <a:latin typeface="Fira Sans" panose="020B0503050000020004" pitchFamily="34" charset="0"/>
              </a:rPr>
              <a:t>2228)</a:t>
            </a:r>
            <a:r>
              <a:rPr lang="cs-CZ" b="0" i="0" dirty="0">
                <a:solidFill>
                  <a:srgbClr val="232323"/>
                </a:solidFill>
                <a:effectLst/>
                <a:latin typeface="Fira Sans" panose="020B0503050000020004" pitchFamily="34" charset="0"/>
              </a:rPr>
              <a:t> Taktéž </a:t>
            </a:r>
            <a:r>
              <a:rPr lang="cs-CZ" b="0" i="0" u="none" strike="noStrike" dirty="0">
                <a:solidFill>
                  <a:srgbClr val="005B92"/>
                </a:solidFill>
                <a:effectLst/>
                <a:latin typeface="Fira Sans" panose="020B0503050000020004" pitchFamily="34" charset="0"/>
                <a:hlinkClick r:id="rId4"/>
              </a:rPr>
              <a:t>zákon o opatřeních ke snížení nákladů na zavádění vysokorychlostních sítí elektronických komunikací</a:t>
            </a:r>
            <a:r>
              <a:rPr lang="cs-CZ" b="0" i="0" dirty="0">
                <a:solidFill>
                  <a:srgbClr val="232323"/>
                </a:solidFill>
                <a:effectLst/>
                <a:latin typeface="Fira Sans" panose="020B0503050000020004" pitchFamily="34" charset="0"/>
              </a:rPr>
              <a:t> označuje jako jednu z povinných osob (a současně též jako osobu oprávněnou) provozovatele veřejné komunikační sítě;</a:t>
            </a:r>
          </a:p>
          <a:p>
            <a:pPr algn="l"/>
            <a:r>
              <a:rPr lang="cs-CZ" b="0" i="0" dirty="0">
                <a:solidFill>
                  <a:srgbClr val="232323"/>
                </a:solidFill>
                <a:effectLst/>
                <a:latin typeface="Fira Sans" panose="020B0503050000020004" pitchFamily="34" charset="0"/>
              </a:rPr>
              <a:t>2.</a:t>
            </a:r>
          </a:p>
          <a:p>
            <a:pPr algn="l"/>
            <a:r>
              <a:rPr lang="cs-CZ" b="0" i="0" dirty="0">
                <a:solidFill>
                  <a:srgbClr val="232323"/>
                </a:solidFill>
                <a:effectLst/>
                <a:latin typeface="Fira Sans" panose="020B0503050000020004" pitchFamily="34" charset="0"/>
              </a:rPr>
              <a:t>poskytovatele služeb elektronických komunikací. Tento pojem </a:t>
            </a:r>
            <a:r>
              <a:rPr lang="cs-CZ" b="0" i="0" u="none" strike="noStrike" dirty="0">
                <a:solidFill>
                  <a:srgbClr val="005B92"/>
                </a:solidFill>
                <a:effectLst/>
                <a:latin typeface="Fira Sans" panose="020B0503050000020004" pitchFamily="34" charset="0"/>
                <a:hlinkClick r:id="rId3"/>
              </a:rPr>
              <a:t>zákon o elektronických komunikacích</a:t>
            </a:r>
            <a:r>
              <a:rPr lang="cs-CZ" b="0" i="0" dirty="0">
                <a:solidFill>
                  <a:srgbClr val="232323"/>
                </a:solidFill>
                <a:effectLst/>
                <a:latin typeface="Fira Sans" panose="020B0503050000020004" pitchFamily="34" charset="0"/>
              </a:rPr>
              <a:t> nedefinuje, přestože jej na řadě míst používá a přestože jej používá i praxe jako ustálený pojem. Až na několik výjimek</a:t>
            </a:r>
            <a:r>
              <a:rPr lang="cs-CZ" b="0" i="0" baseline="30000" dirty="0">
                <a:solidFill>
                  <a:srgbClr val="232323"/>
                </a:solidFill>
                <a:effectLst/>
                <a:latin typeface="Fira Sans" panose="020B0503050000020004" pitchFamily="34" charset="0"/>
              </a:rPr>
              <a:t>2229)</a:t>
            </a:r>
            <a:r>
              <a:rPr lang="cs-CZ" b="0" i="0" dirty="0">
                <a:solidFill>
                  <a:srgbClr val="232323"/>
                </a:solidFill>
                <a:effectLst/>
                <a:latin typeface="Fira Sans" panose="020B0503050000020004" pitchFamily="34" charset="0"/>
              </a:rPr>
              <a:t> označuje </a:t>
            </a:r>
            <a:r>
              <a:rPr lang="cs-CZ" b="0" i="0" u="none" strike="noStrike" dirty="0">
                <a:solidFill>
                  <a:srgbClr val="005B92"/>
                </a:solidFill>
                <a:effectLst/>
                <a:latin typeface="Fira Sans" panose="020B0503050000020004" pitchFamily="34" charset="0"/>
                <a:hlinkClick r:id="rId3"/>
              </a:rPr>
              <a:t>zákon o elektronických komunikacích</a:t>
            </a:r>
            <a:r>
              <a:rPr lang="cs-CZ" b="0" i="0" dirty="0">
                <a:solidFill>
                  <a:srgbClr val="232323"/>
                </a:solidFill>
                <a:effectLst/>
                <a:latin typeface="Fira Sans" panose="020B0503050000020004" pitchFamily="34" charset="0"/>
              </a:rPr>
              <a:t> poskytovatele služeb zpravidla opisem „podnikatel poskytující veřejně dostupné služby elektronických komunikací“. </a:t>
            </a:r>
            <a:r>
              <a:rPr lang="cs-CZ" b="0" i="0" u="none" strike="noStrike" dirty="0">
                <a:solidFill>
                  <a:srgbClr val="005B92"/>
                </a:solidFill>
                <a:effectLst/>
                <a:latin typeface="Fira Sans" panose="020B0503050000020004" pitchFamily="34" charset="0"/>
                <a:hlinkClick r:id="rId5"/>
              </a:rPr>
              <a:t>Zákon o některých službách informační společnosti</a:t>
            </a:r>
            <a:r>
              <a:rPr lang="cs-CZ" b="0" i="0" dirty="0">
                <a:solidFill>
                  <a:srgbClr val="232323"/>
                </a:solidFill>
                <a:effectLst/>
                <a:latin typeface="Fira Sans" panose="020B0503050000020004" pitchFamily="34" charset="0"/>
              </a:rPr>
              <a:t> vymezuje poskytovatele služby poměrně jednoduše jako každého, kdo poskytuje některou ze služeb informační společnosti.</a:t>
            </a:r>
          </a:p>
          <a:p>
            <a:pPr algn="l"/>
            <a:r>
              <a:rPr lang="cs-CZ" b="0" i="0" dirty="0">
                <a:solidFill>
                  <a:srgbClr val="232323"/>
                </a:solidFill>
                <a:effectLst/>
                <a:latin typeface="Fira Sans" panose="020B0503050000020004" pitchFamily="34" charset="0"/>
              </a:rPr>
              <a:t>Rozdíl mezi účastníkem a uživatelem spočívá v tom, že zatímco účastník musí být stranou smlouvy o poskytování veřejně dostupné služby elektronických komunikací (uzavřel tuto smlouvu s podnikatelem službu poskytujícím), uživatelem je každý, kdo využívá nebo žádá veřejně dostupnou službu elektronických komunikací (typicky rodinný příslušník účastníka či jeho zaměstnanec), resp. každý (fyzická nebo právnická osoba), kdo využívá službu informační společnosti. </a:t>
            </a:r>
            <a:r>
              <a:rPr lang="cs-CZ" b="0" i="0" u="none" strike="noStrike" dirty="0">
                <a:solidFill>
                  <a:srgbClr val="005B92"/>
                </a:solidFill>
                <a:effectLst/>
                <a:latin typeface="Fira Sans" panose="020B0503050000020004" pitchFamily="34" charset="0"/>
                <a:hlinkClick r:id="rId3"/>
              </a:rPr>
              <a:t>Zákon o elektronických komunikacích</a:t>
            </a:r>
            <a:r>
              <a:rPr lang="cs-CZ" b="0" i="0" dirty="0">
                <a:solidFill>
                  <a:srgbClr val="232323"/>
                </a:solidFill>
                <a:effectLst/>
                <a:latin typeface="Fira Sans" panose="020B0503050000020004" pitchFamily="34" charset="0"/>
              </a:rPr>
              <a:t> používá též pojem koncový uživatel, tedy takový, který není současně též operátorem, či poskytovatelem služeb. Pokud fyzická osoba využívá nebo žádá veřejně dostupnou službu elektronických komunikací pro účely mimo rámec její podnikatelské činnosti, označuje ji </a:t>
            </a:r>
            <a:r>
              <a:rPr lang="cs-CZ" b="0" i="0" u="none" strike="noStrike" dirty="0">
                <a:solidFill>
                  <a:srgbClr val="005B92"/>
                </a:solidFill>
                <a:effectLst/>
                <a:latin typeface="Fira Sans" panose="020B0503050000020004" pitchFamily="34" charset="0"/>
                <a:hlinkClick r:id="rId3"/>
              </a:rPr>
              <a:t>zákon o elektronických komunikacích</a:t>
            </a:r>
            <a:r>
              <a:rPr lang="cs-CZ" b="0" i="0" dirty="0">
                <a:solidFill>
                  <a:srgbClr val="232323"/>
                </a:solidFill>
                <a:effectLst/>
                <a:latin typeface="Fira Sans" panose="020B0503050000020004" pitchFamily="34" charset="0"/>
              </a:rPr>
              <a:t> za spotřebitele.</a:t>
            </a:r>
          </a:p>
          <a:p>
            <a:pPr algn="l"/>
            <a:r>
              <a:rPr lang="cs-CZ" b="0" i="0" dirty="0">
                <a:solidFill>
                  <a:srgbClr val="232323"/>
                </a:solidFill>
                <a:effectLst/>
                <a:latin typeface="Fira Sans" panose="020B0503050000020004" pitchFamily="34" charset="0"/>
              </a:rPr>
              <a:t>Sítěmi elektronických komunikací se rozumějí přenosové systémy a také spojovací nebo směrovací zařízení a jiné prostředky. </a:t>
            </a:r>
            <a:r>
              <a:rPr lang="cs-CZ" b="0" i="0" u="none" strike="noStrike" dirty="0">
                <a:solidFill>
                  <a:srgbClr val="005B92"/>
                </a:solidFill>
                <a:effectLst/>
                <a:latin typeface="Fira Sans" panose="020B0503050000020004" pitchFamily="34" charset="0"/>
                <a:hlinkClick r:id="rId3"/>
              </a:rPr>
              <a:t>Zákon o elektronických komunikacích</a:t>
            </a:r>
            <a:r>
              <a:rPr lang="cs-CZ" b="0" i="0" dirty="0">
                <a:solidFill>
                  <a:srgbClr val="232323"/>
                </a:solidFill>
                <a:effectLst/>
                <a:latin typeface="Fira Sans" panose="020B0503050000020004" pitchFamily="34" charset="0"/>
              </a:rPr>
              <a:t> výslovně zmiňuje též prvky sítě, které nejsou aktivní, pokud jde o druhy sítě, uvádí např. také družicové sítě, či sítě pro rozvod elektrické energie (v rozsahu, v jakém jsou používány pro přenos signálů) a další, a to bez ohledu na druh přenášené informace.</a:t>
            </a:r>
            <a:r>
              <a:rPr lang="cs-CZ" b="0" i="0" baseline="30000" dirty="0">
                <a:solidFill>
                  <a:srgbClr val="232323"/>
                </a:solidFill>
                <a:effectLst/>
                <a:latin typeface="Fira Sans" panose="020B0503050000020004" pitchFamily="34" charset="0"/>
              </a:rPr>
              <a:t>2230)</a:t>
            </a:r>
            <a:r>
              <a:rPr lang="cs-CZ" b="0" i="0" dirty="0">
                <a:solidFill>
                  <a:srgbClr val="232323"/>
                </a:solidFill>
                <a:effectLst/>
                <a:latin typeface="Fira Sans" panose="020B0503050000020004" pitchFamily="34" charset="0"/>
              </a:rPr>
              <a:t> Podmnožinou sítě elektronických komunikací je veřejná komunikační síť, jejím pojmovým znakem je účel, ke kterému (zcela nebo převážně) slouží - poskytování veřejně dostupných služeb elektronických komunikací, a dále též skutečnost, že podporuje přenos informací mezi koncovými body sítě. Veřejnou komunikační sítí je též síť, jejímž prostřednictvím je poskytovaná služba šíření rozhlasového a televizního vysílání. Pokud slouží síť elektronických komunikací k poskytování veřejně dostupných telefonních služeb (a současně umožňuje mezi koncovými body sítě přenos mluvené řeči, či jiných forem komunikace - např. faksimilní a datový přenos), označuje ji </a:t>
            </a:r>
            <a:r>
              <a:rPr lang="cs-CZ" b="0" i="0" u="none" strike="noStrike" dirty="0">
                <a:solidFill>
                  <a:srgbClr val="005B92"/>
                </a:solidFill>
                <a:effectLst/>
                <a:latin typeface="Fira Sans" panose="020B0503050000020004" pitchFamily="34" charset="0"/>
                <a:hlinkClick r:id="rId3"/>
              </a:rPr>
              <a:t>zákon o elektronických komunikacích</a:t>
            </a:r>
            <a:r>
              <a:rPr lang="cs-CZ" b="0" i="0" dirty="0">
                <a:solidFill>
                  <a:srgbClr val="232323"/>
                </a:solidFill>
                <a:effectLst/>
                <a:latin typeface="Fira Sans" panose="020B0503050000020004" pitchFamily="34" charset="0"/>
              </a:rPr>
              <a:t> jako veřejnou telefonní síť.</a:t>
            </a:r>
          </a:p>
          <a:p>
            <a:pPr algn="l"/>
            <a:r>
              <a:rPr lang="cs-CZ" b="0" i="0" dirty="0">
                <a:solidFill>
                  <a:srgbClr val="232323"/>
                </a:solidFill>
                <a:effectLst/>
                <a:latin typeface="Fira Sans" panose="020B0503050000020004" pitchFamily="34" charset="0"/>
              </a:rPr>
              <a:t>Pojmovým znakem služby elektronických komunikací je skutečnost, že je obvykle poskytovaná za úplatu a spočívá (zcela nebo převážně) v přenosu signálů po sítích elektronických komunikací. </a:t>
            </a:r>
            <a:r>
              <a:rPr lang="cs-CZ" b="0" i="0" u="none" strike="noStrike" dirty="0">
                <a:solidFill>
                  <a:srgbClr val="005B92"/>
                </a:solidFill>
                <a:effectLst/>
                <a:latin typeface="Fira Sans" panose="020B0503050000020004" pitchFamily="34" charset="0"/>
                <a:hlinkClick r:id="rId3"/>
              </a:rPr>
              <a:t>Zákon o elektronických komunikacích</a:t>
            </a:r>
            <a:r>
              <a:rPr lang="cs-CZ" b="0" i="0" dirty="0">
                <a:solidFill>
                  <a:srgbClr val="232323"/>
                </a:solidFill>
                <a:effectLst/>
                <a:latin typeface="Fira Sans" panose="020B0503050000020004" pitchFamily="34" charset="0"/>
              </a:rPr>
              <a:t> jako takové služby výslovně zmiňuje telekomunikační služby a přenosové služby v sítích používaných pro rozhlasové a televizní vysílání a v sítích kabelové televize. V návaznosti na již výše rozebíranou definici elektronických komunikací však z tohoto vymezení zákon naopak vyjímá zejména služby nabízející obsah nebo vykonávající redakční dohled nad obsahem a také některé služby informační společnosti. Obdobně jako v případě sítí, také podmnožinu služeb elektronických komunikací tvoří veřejně dostupné služby elektronických komunikací, podmínkou je, aby z jejich využívání nebyl nikdo předem vyloučen. Mezi veřejně dostupnými službami elektronických komunikací zákon konkrétně vymezuje veřejně dostupnou telefonní službu, tedy takovou, která umožňuje uskutečňování volání.</a:t>
            </a:r>
            <a:r>
              <a:rPr lang="cs-CZ" b="0" i="0" baseline="30000" dirty="0">
                <a:solidFill>
                  <a:srgbClr val="232323"/>
                </a:solidFill>
                <a:effectLst/>
                <a:latin typeface="Fira Sans" panose="020B0503050000020004" pitchFamily="34" charset="0"/>
              </a:rPr>
              <a:t>2231)</a:t>
            </a:r>
            <a:endParaRPr lang="cs-CZ" b="0" i="0" dirty="0">
              <a:solidFill>
                <a:srgbClr val="232323"/>
              </a:solidFill>
              <a:effectLst/>
              <a:latin typeface="Fira Sans" panose="020B0503050000020004" pitchFamily="34" charset="0"/>
            </a:endParaRP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9</a:t>
            </a:fld>
            <a:endParaRPr lang="cs-CZ"/>
          </a:p>
        </p:txBody>
      </p:sp>
    </p:spTree>
    <p:extLst>
      <p:ext uri="{BB962C8B-B14F-4D97-AF65-F5344CB8AC3E}">
        <p14:creationId xmlns:p14="http://schemas.microsoft.com/office/powerpoint/2010/main" val="780721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endParaRPr lang="cs-CZ" b="0" i="0" dirty="0">
              <a:solidFill>
                <a:srgbClr val="232323"/>
              </a:solidFill>
              <a:effectLst/>
              <a:latin typeface="Fira Sans" panose="020B0503050000020004" pitchFamily="34" charset="0"/>
            </a:endParaRP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10</a:t>
            </a:fld>
            <a:endParaRPr lang="cs-CZ"/>
          </a:p>
        </p:txBody>
      </p:sp>
    </p:spTree>
    <p:extLst>
      <p:ext uri="{BB962C8B-B14F-4D97-AF65-F5344CB8AC3E}">
        <p14:creationId xmlns:p14="http://schemas.microsoft.com/office/powerpoint/2010/main" val="3637154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endParaRPr lang="cs-CZ" b="0" i="0" dirty="0">
              <a:solidFill>
                <a:srgbClr val="232323"/>
              </a:solidFill>
              <a:effectLst/>
              <a:latin typeface="Fira Sans" panose="020B0503050000020004" pitchFamily="34" charset="0"/>
            </a:endParaRP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11</a:t>
            </a:fld>
            <a:endParaRPr lang="cs-CZ"/>
          </a:p>
        </p:txBody>
      </p:sp>
    </p:spTree>
    <p:extLst>
      <p:ext uri="{BB962C8B-B14F-4D97-AF65-F5344CB8AC3E}">
        <p14:creationId xmlns:p14="http://schemas.microsoft.com/office/powerpoint/2010/main" val="2786554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endParaRPr lang="cs-CZ" b="0" i="0" dirty="0">
              <a:solidFill>
                <a:srgbClr val="232323"/>
              </a:solidFill>
              <a:effectLst/>
              <a:latin typeface="Fira Sans" panose="020B0503050000020004" pitchFamily="34" charset="0"/>
            </a:endParaRP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12</a:t>
            </a:fld>
            <a:endParaRPr lang="cs-CZ"/>
          </a:p>
        </p:txBody>
      </p:sp>
    </p:spTree>
    <p:extLst>
      <p:ext uri="{BB962C8B-B14F-4D97-AF65-F5344CB8AC3E}">
        <p14:creationId xmlns:p14="http://schemas.microsoft.com/office/powerpoint/2010/main" val="3625538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endParaRPr lang="cs-CZ" b="0" i="0" dirty="0">
              <a:solidFill>
                <a:srgbClr val="232323"/>
              </a:solidFill>
              <a:effectLst/>
              <a:latin typeface="Fira Sans" panose="020B0503050000020004" pitchFamily="34" charset="0"/>
            </a:endParaRPr>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13</a:t>
            </a:fld>
            <a:endParaRPr lang="cs-CZ"/>
          </a:p>
        </p:txBody>
      </p:sp>
    </p:spTree>
    <p:extLst>
      <p:ext uri="{BB962C8B-B14F-4D97-AF65-F5344CB8AC3E}">
        <p14:creationId xmlns:p14="http://schemas.microsoft.com/office/powerpoint/2010/main" val="2985036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15</a:t>
            </a:fld>
            <a:endParaRPr lang="cs-CZ"/>
          </a:p>
        </p:txBody>
      </p:sp>
    </p:spTree>
    <p:extLst>
      <p:ext uri="{BB962C8B-B14F-4D97-AF65-F5344CB8AC3E}">
        <p14:creationId xmlns:p14="http://schemas.microsoft.com/office/powerpoint/2010/main" val="574658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16</a:t>
            </a:fld>
            <a:endParaRPr lang="cs-CZ"/>
          </a:p>
        </p:txBody>
      </p:sp>
    </p:spTree>
    <p:extLst>
      <p:ext uri="{BB962C8B-B14F-4D97-AF65-F5344CB8AC3E}">
        <p14:creationId xmlns:p14="http://schemas.microsoft.com/office/powerpoint/2010/main" val="2916214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17</a:t>
            </a:fld>
            <a:endParaRPr lang="cs-CZ"/>
          </a:p>
        </p:txBody>
      </p:sp>
    </p:spTree>
    <p:extLst>
      <p:ext uri="{BB962C8B-B14F-4D97-AF65-F5344CB8AC3E}">
        <p14:creationId xmlns:p14="http://schemas.microsoft.com/office/powerpoint/2010/main" val="1333801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18</a:t>
            </a:fld>
            <a:endParaRPr lang="cs-CZ"/>
          </a:p>
        </p:txBody>
      </p:sp>
    </p:spTree>
    <p:extLst>
      <p:ext uri="{BB962C8B-B14F-4D97-AF65-F5344CB8AC3E}">
        <p14:creationId xmlns:p14="http://schemas.microsoft.com/office/powerpoint/2010/main" val="1524620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algn="l"/>
            <a:r>
              <a:rPr lang="cs-CZ" b="0" i="0" dirty="0">
                <a:solidFill>
                  <a:srgbClr val="232323"/>
                </a:solidFill>
                <a:effectLst/>
                <a:latin typeface="Fira Sans" panose="020B0503050000020004" pitchFamily="34" charset="0"/>
              </a:rPr>
              <a:t> Soudní ochrana proti rozhodnutím ČTÚ</a:t>
            </a:r>
          </a:p>
          <a:p>
            <a:pPr algn="l"/>
            <a:r>
              <a:rPr lang="cs-CZ" b="0" i="0" dirty="0">
                <a:solidFill>
                  <a:srgbClr val="232323"/>
                </a:solidFill>
                <a:effectLst/>
                <a:latin typeface="Fira Sans" panose="020B0503050000020004" pitchFamily="34" charset="0"/>
              </a:rPr>
              <a:t>Po vyčerpání opravných prostředků může být proti rozhodnutí předsedy Rady podána žaloba podle části páté zákona č. </a:t>
            </a:r>
            <a:r>
              <a:rPr lang="cs-CZ" b="0" i="0" u="none" strike="noStrike" dirty="0">
                <a:solidFill>
                  <a:srgbClr val="005B92"/>
                </a:solidFill>
                <a:effectLst/>
                <a:latin typeface="Fira Sans" panose="020B0503050000020004" pitchFamily="34" charset="0"/>
                <a:hlinkClick r:id="rId3"/>
              </a:rPr>
              <a:t>99/1963 Sb.</a:t>
            </a:r>
            <a:r>
              <a:rPr lang="cs-CZ" b="0" i="0" dirty="0">
                <a:solidFill>
                  <a:srgbClr val="232323"/>
                </a:solidFill>
                <a:effectLst/>
                <a:latin typeface="Fira Sans" panose="020B0503050000020004" pitchFamily="34" charset="0"/>
              </a:rPr>
              <a:t>, občanský soudní řád. Toto řízení představuje nové projednání věci, již dříve pravomocně rozhodnuté ve správní řízení, soudem. V případech veřejnoprávních se pak lze domáhat ochrany veřejných subjektivních </a:t>
            </a:r>
            <a:r>
              <a:rPr lang="cs-CZ" b="0" i="0" u="none" strike="noStrike" dirty="0">
                <a:solidFill>
                  <a:srgbClr val="474747"/>
                </a:solidFill>
                <a:effectLst/>
                <a:latin typeface="Fira Sans" panose="020B0503050000020004" pitchFamily="34" charset="0"/>
                <a:hlinkClick r:id="rId4"/>
              </a:rPr>
              <a:t>práv</a:t>
            </a:r>
            <a:r>
              <a:rPr lang="cs-CZ" b="0" i="0" dirty="0">
                <a:solidFill>
                  <a:srgbClr val="232323"/>
                </a:solidFill>
                <a:effectLst/>
                <a:latin typeface="Fira Sans" panose="020B0503050000020004" pitchFamily="34" charset="0"/>
              </a:rPr>
              <a:t> u správních soudů prostřednictvím žaloby proti rozhodnutí správního orgánu. Na základě takovéto žaloby provedou správní soudy přezkum napadených rozhodnutí správního orgánu.</a:t>
            </a:r>
            <a:r>
              <a:rPr lang="cs-CZ" b="0" i="0" baseline="30000" dirty="0">
                <a:solidFill>
                  <a:srgbClr val="232323"/>
                </a:solidFill>
                <a:effectLst/>
                <a:latin typeface="Fira Sans" panose="020B0503050000020004" pitchFamily="34" charset="0"/>
              </a:rPr>
              <a:t>2320)</a:t>
            </a:r>
            <a:endParaRPr lang="cs-CZ" b="0" i="0" dirty="0">
              <a:solidFill>
                <a:srgbClr val="232323"/>
              </a:solidFill>
              <a:effectLst/>
              <a:latin typeface="Fira Sans" panose="020B0503050000020004" pitchFamily="34" charset="0"/>
            </a:endParaRPr>
          </a:p>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20</a:t>
            </a:fld>
            <a:endParaRPr lang="cs-CZ"/>
          </a:p>
        </p:txBody>
      </p:sp>
    </p:spTree>
    <p:extLst>
      <p:ext uri="{BB962C8B-B14F-4D97-AF65-F5344CB8AC3E}">
        <p14:creationId xmlns:p14="http://schemas.microsoft.com/office/powerpoint/2010/main" val="5531879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714500"/>
            <a:ext cx="12192000" cy="51435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88179" y="562768"/>
            <a:ext cx="2381250" cy="581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accent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cs-CZ" dirty="0"/>
          </a:p>
        </p:txBody>
      </p:sp>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pic>
        <p:nvPicPr>
          <p:cNvPr id="2" name="Grafický objekt 1">
            <a:extLst>
              <a:ext uri="{FF2B5EF4-FFF2-40B4-BE49-F238E27FC236}">
                <a16:creationId xmlns:a16="http://schemas.microsoft.com/office/drawing/2014/main" id="{EB1C8CC5-AD72-B1B5-FAD7-63ABE9022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637169" y="6332536"/>
            <a:ext cx="342900" cy="342900"/>
          </a:xfrm>
          <a:prstGeom prst="rect">
            <a:avLst/>
          </a:prstGeom>
        </p:spPr>
      </p:pic>
      <p:pic>
        <p:nvPicPr>
          <p:cNvPr id="8" name="Grafický objekt 7">
            <a:extLst>
              <a:ext uri="{FF2B5EF4-FFF2-40B4-BE49-F238E27FC236}">
                <a16:creationId xmlns:a16="http://schemas.microsoft.com/office/drawing/2014/main" id="{F5A2A8B0-2544-1C17-9214-4E99EA0030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919154"/>
            <a:ext cx="2247900" cy="828675"/>
          </a:xfrm>
          <a:prstGeom prst="rect">
            <a:avLst/>
          </a:prstGeom>
        </p:spPr>
      </p:pic>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3E69147A-9341-6F01-8FA2-4E16F6AB5848}"/>
              </a:ext>
            </a:extLst>
          </p:cNvPr>
          <p:cNvSpPr>
            <a:spLocks noGrp="1"/>
          </p:cNvSpPr>
          <p:nvPr>
            <p:ph type="dt" sz="half" idx="10"/>
          </p:nvPr>
        </p:nvSpPr>
        <p:spPr>
          <a:xfrm>
            <a:off x="838200" y="6356350"/>
            <a:ext cx="2743200" cy="365125"/>
          </a:xfrm>
          <a:prstGeom prst="rect">
            <a:avLst/>
          </a:prstGeom>
        </p:spPr>
        <p:txBody>
          <a:bodyPr/>
          <a:lstStyle/>
          <a:p>
            <a:fld id="{BFA560BD-710C-43EC-BF4E-953066F916F9}" type="datetime1">
              <a:rPr lang="cs-CZ" smtClean="0"/>
              <a:t>30.11.2024</a:t>
            </a:fld>
            <a:endParaRPr lang="cs-CZ"/>
          </a:p>
        </p:txBody>
      </p:sp>
      <p:sp>
        <p:nvSpPr>
          <p:cNvPr id="4" name="Zástupný symbol pro zápatí 3">
            <a:extLst>
              <a:ext uri="{FF2B5EF4-FFF2-40B4-BE49-F238E27FC236}">
                <a16:creationId xmlns:a16="http://schemas.microsoft.com/office/drawing/2014/main" id="{3AB3D4C9-700C-E263-2AAF-E10CD38190AF}"/>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5" name="Zástupný symbol pro číslo snímku 4">
            <a:extLst>
              <a:ext uri="{FF2B5EF4-FFF2-40B4-BE49-F238E27FC236}">
                <a16:creationId xmlns:a16="http://schemas.microsoft.com/office/drawing/2014/main" id="{408544A3-E625-888D-0D21-EEF35ED99522}"/>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6356350"/>
            <a:ext cx="2743200" cy="365125"/>
          </a:xfrm>
          <a:prstGeom prst="rect">
            <a:avLst/>
          </a:prstGeom>
        </p:spPr>
        <p:txBody>
          <a:bodyPr/>
          <a:lstStyle/>
          <a:p>
            <a:fld id="{1A945517-90B0-4E61-B5DD-AC2B75BAD2CB}" type="datetime1">
              <a:rPr lang="cs-CZ" smtClean="0"/>
              <a:t>30.11.2024</a:t>
            </a:fld>
            <a:endParaRPr lang="cs-CZ"/>
          </a:p>
        </p:txBody>
      </p:sp>
      <p:sp>
        <p:nvSpPr>
          <p:cNvPr id="3" name="Zástupný symbol pro zápatí 2">
            <a:extLst>
              <a:ext uri="{FF2B5EF4-FFF2-40B4-BE49-F238E27FC236}">
                <a16:creationId xmlns:a16="http://schemas.microsoft.com/office/drawing/2014/main" id="{1E7BFAF4-B07E-8F6C-CEC7-D199D64C2B2E}"/>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0250244E-576B-B41B-B59D-93F9DACDA80E}"/>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a:t>Short name of the powerpoint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27602" y="6417177"/>
            <a:ext cx="272435" cy="365125"/>
          </a:xfrm>
          <a:prstGeom prst="rect">
            <a:avLst/>
          </a:prstGeom>
        </p:spPr>
        <p:txBody>
          <a:bodyPr vert="horz" lIns="0" tIns="0" rIns="0" bIns="0" rtlCol="0" anchor="ctr"/>
          <a:lstStyle>
            <a:lvl1pPr algn="r">
              <a:defRPr sz="1100" b="1">
                <a:solidFill>
                  <a:schemeClr val="accent2"/>
                </a:solidFill>
              </a:defRPr>
            </a:lvl1pPr>
          </a:lstStyle>
          <a:p>
            <a:fld id="{5E608FB1-680A-4E9D-A95E-8C4CFA1B47E3}" type="slidenum">
              <a:rPr lang="cs-CZ" smtClean="0"/>
              <a:pPr/>
              <a:t>‹#›</a:t>
            </a:fld>
            <a:endParaRPr lang="cs-CZ" dirty="0"/>
          </a:p>
        </p:txBody>
      </p:sp>
      <p:pic>
        <p:nvPicPr>
          <p:cNvPr id="25" name="Grafický objekt 24">
            <a:extLst>
              <a:ext uri="{FF2B5EF4-FFF2-40B4-BE49-F238E27FC236}">
                <a16:creationId xmlns:a16="http://schemas.microsoft.com/office/drawing/2014/main" id="{20A4219D-845A-0B44-D2E6-FE3B644EF777}"/>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1637169" y="6332536"/>
            <a:ext cx="342900" cy="342900"/>
          </a:xfrm>
          <a:prstGeom prst="rect">
            <a:avLst/>
          </a:prstGeom>
        </p:spPr>
      </p:pic>
      <p:sp>
        <p:nvSpPr>
          <p:cNvPr id="32" name="Obdélník 31">
            <a:extLst>
              <a:ext uri="{FF2B5EF4-FFF2-40B4-BE49-F238E27FC236}">
                <a16:creationId xmlns:a16="http://schemas.microsoft.com/office/drawing/2014/main" id="{D7335CFA-CF9E-C58E-DC8B-E528D93AB763}"/>
              </a:ext>
            </a:extLst>
          </p:cNvPr>
          <p:cNvSpPr/>
          <p:nvPr userDrawn="1"/>
        </p:nvSpPr>
        <p:spPr>
          <a:xfrm>
            <a:off x="221456" y="0"/>
            <a:ext cx="122400" cy="104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8A5984E-E41E-58BC-4CEB-5BDB04E6BD89}"/>
              </a:ext>
            </a:extLst>
          </p:cNvPr>
          <p:cNvSpPr>
            <a:spLocks noGrp="1"/>
          </p:cNvSpPr>
          <p:nvPr>
            <p:ph type="ctrTitle"/>
          </p:nvPr>
        </p:nvSpPr>
        <p:spPr>
          <a:xfrm>
            <a:off x="1762836" y="3106185"/>
            <a:ext cx="7274563" cy="2090279"/>
          </a:xfrm>
        </p:spPr>
        <p:txBody>
          <a:bodyPr>
            <a:normAutofit fontScale="90000"/>
          </a:bodyPr>
          <a:lstStyle/>
          <a:p>
            <a:br>
              <a:rPr lang="cs-CZ" dirty="0"/>
            </a:br>
            <a:br>
              <a:rPr lang="cs-CZ" dirty="0"/>
            </a:br>
            <a:br>
              <a:rPr lang="cs-CZ" dirty="0"/>
            </a:br>
            <a:r>
              <a:rPr lang="cs-CZ" dirty="0"/>
              <a:t>10. Právo elektronických komunikací</a:t>
            </a:r>
            <a:br>
              <a:rPr lang="cs-CZ" dirty="0"/>
            </a:br>
            <a:br>
              <a:rPr lang="cs-CZ" dirty="0"/>
            </a:br>
            <a:br>
              <a:rPr lang="cs-CZ" dirty="0"/>
            </a:br>
            <a:endParaRPr lang="cs-CZ" dirty="0"/>
          </a:p>
        </p:txBody>
      </p:sp>
      <p:sp>
        <p:nvSpPr>
          <p:cNvPr id="9" name="Podnadpis 8">
            <a:extLst>
              <a:ext uri="{FF2B5EF4-FFF2-40B4-BE49-F238E27FC236}">
                <a16:creationId xmlns:a16="http://schemas.microsoft.com/office/drawing/2014/main" id="{F730C0B0-4C35-7DDE-5DBA-E74C469D9BDC}"/>
              </a:ext>
            </a:extLst>
          </p:cNvPr>
          <p:cNvSpPr>
            <a:spLocks noGrp="1"/>
          </p:cNvSpPr>
          <p:nvPr>
            <p:ph type="subTitle" idx="1"/>
          </p:nvPr>
        </p:nvSpPr>
        <p:spPr>
          <a:xfrm>
            <a:off x="1762836" y="4767854"/>
            <a:ext cx="4876666" cy="897954"/>
          </a:xfrm>
        </p:spPr>
        <p:txBody>
          <a:bodyPr>
            <a:normAutofit/>
          </a:bodyPr>
          <a:lstStyle/>
          <a:p>
            <a:r>
              <a:rPr lang="cs-CZ" sz="1633" b="1" dirty="0">
                <a:latin typeface="+mj-lt"/>
                <a:ea typeface="Times New Roman" panose="02020603050405020304" pitchFamily="18" charset="0"/>
              </a:rPr>
              <a:t>Právo informačních a komunikačních technologií</a:t>
            </a:r>
            <a:r>
              <a:rPr lang="cs-CZ" dirty="0">
                <a:effectLst/>
                <a:latin typeface="+mj-lt"/>
              </a:rPr>
              <a:t> </a:t>
            </a:r>
            <a:endParaRPr lang="cs-CZ" sz="954" dirty="0">
              <a:latin typeface="+mj-lt"/>
            </a:endParaRPr>
          </a:p>
        </p:txBody>
      </p:sp>
      <p:sp>
        <p:nvSpPr>
          <p:cNvPr id="16" name="TextovéPole 15">
            <a:extLst>
              <a:ext uri="{FF2B5EF4-FFF2-40B4-BE49-F238E27FC236}">
                <a16:creationId xmlns:a16="http://schemas.microsoft.com/office/drawing/2014/main" id="{E2C99296-DA9B-6891-A12B-241EA8F8E7E7}"/>
              </a:ext>
            </a:extLst>
          </p:cNvPr>
          <p:cNvSpPr txBox="1"/>
          <p:nvPr/>
        </p:nvSpPr>
        <p:spPr>
          <a:xfrm>
            <a:off x="1762836" y="5469921"/>
            <a:ext cx="993862" cy="195887"/>
          </a:xfrm>
          <a:prstGeom prst="rect">
            <a:avLst/>
          </a:prstGeom>
          <a:noFill/>
        </p:spPr>
        <p:txBody>
          <a:bodyPr wrap="none" lIns="0" tIns="0" rIns="0" bIns="0" rtlCol="0">
            <a:spAutoFit/>
          </a:bodyPr>
          <a:lstStyle/>
          <a:p>
            <a:r>
              <a:rPr lang="cs-CZ" sz="1273" dirty="0">
                <a:solidFill>
                  <a:schemeClr val="bg1"/>
                </a:solidFill>
              </a:rPr>
              <a:t>29 | 10 | 2024</a:t>
            </a:r>
          </a:p>
        </p:txBody>
      </p:sp>
    </p:spTree>
    <p:extLst>
      <p:ext uri="{BB962C8B-B14F-4D97-AF65-F5344CB8AC3E}">
        <p14:creationId xmlns:p14="http://schemas.microsoft.com/office/powerpoint/2010/main" val="3419903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 Prameny (literatura)</a:t>
            </a:r>
          </a:p>
        </p:txBody>
      </p:sp>
    </p:spTree>
    <p:extLst>
      <p:ext uri="{BB962C8B-B14F-4D97-AF65-F5344CB8AC3E}">
        <p14:creationId xmlns:p14="http://schemas.microsoft.com/office/powerpoint/2010/main" val="27307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106894"/>
            <a:ext cx="10706099" cy="867861"/>
          </a:xfrm>
        </p:spPr>
        <p:txBody>
          <a:bodyPr>
            <a:normAutofit/>
          </a:bodyPr>
          <a:lstStyle/>
          <a:p>
            <a:r>
              <a:rPr lang="cs-CZ" dirty="0"/>
              <a:t>Doporučená literatura</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218114" y="1151480"/>
            <a:ext cx="11786533" cy="5454097"/>
          </a:xfrm>
        </p:spPr>
        <p:txBody>
          <a:bodyPr>
            <a:noAutofit/>
          </a:bodyPr>
          <a:lstStyle/>
          <a:p>
            <a:pPr marL="342900" indent="-342900">
              <a:buSzPts val="2400"/>
              <a:buFont typeface="Wingdings" pitchFamily="2" charset="2"/>
              <a:buChar char="§"/>
            </a:pPr>
            <a:r>
              <a:rPr lang="cs-CZ" sz="1800" b="0" dirty="0"/>
              <a:t>POLČÁK, Radim, a kol. </a:t>
            </a:r>
            <a:r>
              <a:rPr lang="cs-CZ" sz="1800" dirty="0"/>
              <a:t>Právo informačních technologií</a:t>
            </a:r>
            <a:r>
              <a:rPr lang="cs-CZ" sz="1800" b="0" dirty="0"/>
              <a:t>, Wolters Kluwer, 2018 </a:t>
            </a:r>
          </a:p>
          <a:p>
            <a:pPr marL="342900" indent="-342900">
              <a:buSzPts val="2400"/>
              <a:buFont typeface="Wingdings" pitchFamily="2" charset="2"/>
              <a:buChar char="§"/>
            </a:pPr>
            <a:r>
              <a:rPr lang="cs-CZ" sz="1800" b="0" dirty="0"/>
              <a:t>VANÍČEK, Z., MATES, P., NIELSEN, T. Zákon o elektronických komunikacích. Komentář. Praha: Linde, 2014, 560 s.</a:t>
            </a:r>
          </a:p>
          <a:p>
            <a:pPr marL="342900" indent="-342900">
              <a:buSzPts val="2400"/>
              <a:buFont typeface="Wingdings" pitchFamily="2" charset="2"/>
              <a:buChar char="§"/>
            </a:pPr>
            <a:r>
              <a:rPr lang="cs-CZ" sz="1800" b="0" dirty="0"/>
              <a:t>HARAŠTA, J., MYŠKA, M. Budoucnost data retention. Trestněprávní revue. Praha: C. H. Beck, 2015, roč. 2015, č. 10, s. 238-241.</a:t>
            </a:r>
          </a:p>
          <a:p>
            <a:pPr marL="342900" indent="-342900">
              <a:buSzPts val="2400"/>
              <a:buFont typeface="Wingdings" pitchFamily="2" charset="2"/>
              <a:buChar char="§"/>
            </a:pPr>
            <a:r>
              <a:rPr lang="cs-CZ" sz="1800" b="0" dirty="0"/>
              <a:t>HOWE, K. M., RASMUSSEN, E. F. Public utility </a:t>
            </a:r>
            <a:r>
              <a:rPr lang="cs-CZ" sz="1800" b="0" dirty="0" err="1"/>
              <a:t>economics</a:t>
            </a:r>
            <a:r>
              <a:rPr lang="cs-CZ" sz="1800" b="0" dirty="0"/>
              <a:t> and finance. </a:t>
            </a:r>
            <a:r>
              <a:rPr lang="cs-CZ" sz="1800" b="0" dirty="0" err="1"/>
              <a:t>Englewood</a:t>
            </a:r>
            <a:r>
              <a:rPr lang="cs-CZ" sz="1800" b="0" dirty="0"/>
              <a:t> </a:t>
            </a:r>
            <a:r>
              <a:rPr lang="cs-CZ" sz="1800" b="0" dirty="0" err="1"/>
              <a:t>Cliffs</a:t>
            </a:r>
            <a:r>
              <a:rPr lang="cs-CZ" sz="1800" b="0" dirty="0"/>
              <a:t>: </a:t>
            </a:r>
            <a:r>
              <a:rPr lang="cs-CZ" sz="1800" b="0" dirty="0" err="1"/>
              <a:t>Prentice-Hall</a:t>
            </a:r>
            <a:r>
              <a:rPr lang="cs-CZ" sz="1800" b="0" dirty="0"/>
              <a:t>. 1982.</a:t>
            </a:r>
          </a:p>
          <a:p>
            <a:pPr marL="342900" indent="-342900">
              <a:buSzPts val="2400"/>
              <a:buFont typeface="Wingdings" pitchFamily="2" charset="2"/>
              <a:buChar char="§"/>
            </a:pPr>
            <a:r>
              <a:rPr lang="cs-CZ" sz="1800" b="0" dirty="0"/>
              <a:t>CHUDOMELOVÁ, Z., BERAN, M., JADRNÝ, V., NĚMEČKOVÁ, Š., NOVÁK, J. Zákon o elektronických komunikacích. Komentář. Praha: Wolters Kluwer ČR, 2016. 532 s.</a:t>
            </a:r>
          </a:p>
          <a:p>
            <a:pPr marL="342900" indent="-342900">
              <a:buSzPts val="2400"/>
              <a:buFont typeface="Wingdings" pitchFamily="2" charset="2"/>
              <a:buChar char="§"/>
            </a:pPr>
            <a:r>
              <a:rPr lang="cs-CZ" sz="1800" b="0" dirty="0"/>
              <a:t>MYŠKA, M. Právní aspekty uchovávání provozních a lokalizačních údajů. 1. vyd. Brno: Masarykova univerzita, Právnická fakulta, 2013. Řada teoretická, Ed. S, č. 456, 136 s.</a:t>
            </a:r>
          </a:p>
          <a:p>
            <a:pPr marL="342900" indent="-342900">
              <a:buSzPts val="2400"/>
              <a:buFont typeface="Wingdings" pitchFamily="2" charset="2"/>
              <a:buChar char="§"/>
            </a:pPr>
            <a:r>
              <a:rPr lang="cs-CZ" sz="1800" b="0" dirty="0"/>
              <a:t>VÍTEK, J., NĚMEČKOVÁ, Š., PIKNA, L. Zákon o opatřeních ke snížení nákladů na zavádění vysokorychlostních sítí elektronických komunikací a o změně některých souvisejících zákonů. Komentář. 1. vyd. Praha: C. H. Beck, 2017. 252 s.</a:t>
            </a:r>
          </a:p>
          <a:p>
            <a:pPr marL="342900" indent="-342900">
              <a:buSzPts val="2400"/>
              <a:buFont typeface="Wingdings" pitchFamily="2" charset="2"/>
              <a:buChar char="§"/>
            </a:pPr>
            <a:r>
              <a:rPr lang="cs-CZ" sz="1800" b="0" dirty="0"/>
              <a:t>VOBOŘIL, J. Využívání provozních a lokalizačních údajů ze strany oprávněných orgánů, zejména Policie ČR. Data retention </a:t>
            </a:r>
            <a:r>
              <a:rPr lang="cs-CZ" sz="1800" b="0" dirty="0" err="1"/>
              <a:t>reloaded</a:t>
            </a:r>
            <a:r>
              <a:rPr lang="cs-CZ" sz="1800" b="0" dirty="0"/>
              <a:t>: zkušenosti, problémy a aplikační praxe. In: Sborník z workshopu konaného dne 23.4.2013 v Brn. 1. vyd. Brno: Masarykova univerzita, Právnická fakulta, 2013.  </a:t>
            </a:r>
          </a:p>
          <a:p>
            <a:pPr lvl="2"/>
            <a:endParaRPr lang="cs-CZ" sz="1800" dirty="0"/>
          </a:p>
          <a:p>
            <a:pPr lvl="2"/>
            <a:endParaRPr lang="cs-CZ" sz="1800" dirty="0"/>
          </a:p>
          <a:p>
            <a:pPr lvl="2"/>
            <a:endParaRPr lang="cs-CZ" sz="1800"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3</a:t>
            </a:fld>
            <a:endParaRPr lang="cs-CZ"/>
          </a:p>
        </p:txBody>
      </p:sp>
    </p:spTree>
    <p:extLst>
      <p:ext uri="{BB962C8B-B14F-4D97-AF65-F5344CB8AC3E}">
        <p14:creationId xmlns:p14="http://schemas.microsoft.com/office/powerpoint/2010/main" val="1390562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 Pojem a historie práva elektronických komunikací</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4</a:t>
            </a:fld>
            <a:endParaRPr lang="cs-CZ"/>
          </a:p>
        </p:txBody>
      </p:sp>
    </p:spTree>
    <p:extLst>
      <p:ext uri="{BB962C8B-B14F-4D97-AF65-F5344CB8AC3E}">
        <p14:creationId xmlns:p14="http://schemas.microsoft.com/office/powerpoint/2010/main" val="4123846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681037"/>
            <a:ext cx="10706099" cy="867861"/>
          </a:xfrm>
        </p:spPr>
        <p:txBody>
          <a:bodyPr>
            <a:normAutofit/>
          </a:bodyPr>
          <a:lstStyle/>
          <a:p>
            <a:r>
              <a:rPr lang="cs-CZ" dirty="0"/>
              <a:t>Pojem a historie práva el. komunikací </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700" y="1342239"/>
            <a:ext cx="10706100" cy="4834724"/>
          </a:xfrm>
        </p:spPr>
        <p:txBody>
          <a:bodyPr>
            <a:normAutofit fontScale="92500" lnSpcReduction="20000"/>
          </a:bodyPr>
          <a:lstStyle/>
          <a:p>
            <a:pPr>
              <a:buSzPts val="2400"/>
            </a:pPr>
            <a:r>
              <a:rPr lang="cs-CZ" dirty="0"/>
              <a:t>Pojem práva el. komunikací</a:t>
            </a:r>
          </a:p>
          <a:p>
            <a:pPr lvl="2"/>
            <a:r>
              <a:rPr lang="cs-CZ" sz="1800" dirty="0"/>
              <a:t>přechod na digitální ekonomiku založenou na znalostech, ke kterému v Evropě postupně dochází již od konce dvacátého století, představuje růstový potenciál a přináší také možnosti vytváření nových pracovních míst; </a:t>
            </a:r>
          </a:p>
          <a:p>
            <a:pPr lvl="2"/>
            <a:r>
              <a:rPr lang="cs-CZ" sz="1800" dirty="0"/>
              <a:t>nezbytným předpokladem je rozvoj komunikační infrastruktury potřebné pro digitální ekonomiku;</a:t>
            </a:r>
          </a:p>
          <a:p>
            <a:pPr lvl="2"/>
            <a:r>
              <a:rPr lang="cs-CZ" sz="1800" dirty="0"/>
              <a:t>samotné právo elektronických komunikací se vyvíjelo obdobně jako pojem elektronické komunikace;</a:t>
            </a:r>
          </a:p>
          <a:p>
            <a:pPr lvl="2"/>
            <a:r>
              <a:rPr lang="cs-CZ" sz="1800" dirty="0"/>
              <a:t>dlouhou dobu se hovořilo o </a:t>
            </a:r>
            <a:r>
              <a:rPr lang="cs-CZ" sz="1800" b="1" dirty="0"/>
              <a:t>odvětví telekomunikací</a:t>
            </a:r>
            <a:r>
              <a:rPr lang="cs-CZ" sz="1800" dirty="0"/>
              <a:t>, čemuž odpovídal pojem telekomunikační právo, změna nastala až relativně nedávno, s </a:t>
            </a:r>
            <a:r>
              <a:rPr lang="cs-CZ" sz="1800" b="1" dirty="0"/>
              <a:t>účinností zákona o elektronických komunikacích </a:t>
            </a:r>
            <a:r>
              <a:rPr lang="cs-CZ" sz="1800" dirty="0"/>
              <a:t>(1. května 2005).</a:t>
            </a:r>
          </a:p>
          <a:p>
            <a:pPr marL="0" lvl="2" indent="0">
              <a:buNone/>
            </a:pPr>
            <a:endParaRPr lang="cs-CZ" dirty="0"/>
          </a:p>
          <a:p>
            <a:pPr>
              <a:buSzPts val="2400"/>
            </a:pPr>
            <a:r>
              <a:rPr lang="cs-CZ" dirty="0"/>
              <a:t>Vznik a vývoj</a:t>
            </a:r>
          </a:p>
          <a:p>
            <a:pPr lvl="2"/>
            <a:r>
              <a:rPr lang="cs-CZ" sz="1800" dirty="0"/>
              <a:t>vývoj práva elektronických komunikací, jakožto oboru do značné míry technicky </a:t>
            </a:r>
          </a:p>
          <a:p>
            <a:pPr lvl="2"/>
            <a:r>
              <a:rPr lang="cs-CZ" sz="1800" dirty="0"/>
              <a:t>determinovaného, probíhal paralelně s vývojem v oblasti technické;</a:t>
            </a:r>
          </a:p>
          <a:p>
            <a:pPr lvl="2"/>
            <a:endParaRPr lang="cs-CZ" sz="1800" dirty="0"/>
          </a:p>
          <a:p>
            <a:pPr lvl="2"/>
            <a:r>
              <a:rPr lang="cs-CZ" sz="1800" b="1" dirty="0"/>
              <a:t>telegrafní předpisy</a:t>
            </a:r>
            <a:r>
              <a:rPr lang="cs-CZ" sz="1800" dirty="0"/>
              <a:t> (zákon č. </a:t>
            </a:r>
            <a:r>
              <a:rPr lang="cs-CZ" sz="1800" b="1" dirty="0"/>
              <a:t>60/1923</a:t>
            </a:r>
            <a:r>
              <a:rPr lang="cs-CZ" sz="1800" dirty="0"/>
              <a:t> Sb., o telegrafech);</a:t>
            </a:r>
          </a:p>
          <a:p>
            <a:pPr lvl="2"/>
            <a:r>
              <a:rPr lang="cs-CZ" sz="1800" b="1" dirty="0"/>
              <a:t>předpisy telekomunikační</a:t>
            </a:r>
            <a:r>
              <a:rPr lang="cs-CZ" sz="1800" dirty="0"/>
              <a:t> (zákon č. </a:t>
            </a:r>
            <a:r>
              <a:rPr lang="cs-CZ" sz="1800" b="1" dirty="0"/>
              <a:t>151/1949</a:t>
            </a:r>
            <a:r>
              <a:rPr lang="cs-CZ" sz="1800" dirty="0"/>
              <a:t> Sb., o Československé státní poště, </a:t>
            </a:r>
          </a:p>
          <a:p>
            <a:pPr lvl="2"/>
            <a:r>
              <a:rPr lang="cs-CZ" sz="1800" dirty="0"/>
              <a:t>zákon č. 72/1950 Sb., o telekomunikacích, zákon 110/1964 Sb., </a:t>
            </a:r>
          </a:p>
          <a:p>
            <a:pPr lvl="2"/>
            <a:r>
              <a:rPr lang="cs-CZ" sz="1800" dirty="0"/>
              <a:t>zákon č. 151/2000 Sb., aj.);</a:t>
            </a:r>
          </a:p>
          <a:p>
            <a:pPr lvl="2"/>
            <a:r>
              <a:rPr lang="cs-CZ" sz="1800" b="1" dirty="0"/>
              <a:t>předpisy práva elektronických komunikací </a:t>
            </a:r>
            <a:r>
              <a:rPr lang="cs-CZ" sz="1800" dirty="0"/>
              <a:t>(zákon č. </a:t>
            </a:r>
            <a:r>
              <a:rPr lang="cs-CZ" sz="1800" b="1" dirty="0"/>
              <a:t>127/2005</a:t>
            </a:r>
            <a:r>
              <a:rPr lang="cs-CZ" sz="1800" dirty="0"/>
              <a:t> Sb., </a:t>
            </a:r>
          </a:p>
          <a:p>
            <a:pPr lvl="2"/>
            <a:r>
              <a:rPr lang="cs-CZ" sz="1800" dirty="0"/>
              <a:t>o elektronických komunikacích)</a:t>
            </a:r>
          </a:p>
          <a:p>
            <a:pPr lvl="3"/>
            <a:endParaRPr lang="cs-CZ" sz="1400" b="1" dirty="0"/>
          </a:p>
          <a:p>
            <a:pPr lvl="2"/>
            <a:endParaRPr lang="cs-CZ" sz="1600" dirty="0"/>
          </a:p>
          <a:p>
            <a:pPr lvl="2"/>
            <a:endParaRPr lang="cs-CZ" sz="1600" dirty="0"/>
          </a:p>
          <a:p>
            <a:pPr lvl="2"/>
            <a:endParaRPr lang="cs-CZ" dirty="0"/>
          </a:p>
          <a:p>
            <a:pPr marL="0" lvl="2" indent="0">
              <a:buNone/>
            </a:pPr>
            <a:endParaRPr lang="cs-CZ" sz="1600" dirty="0"/>
          </a:p>
          <a:p>
            <a:pPr lvl="2"/>
            <a:endParaRPr lang="cs-CZ" sz="1600" dirty="0"/>
          </a:p>
          <a:p>
            <a:pPr>
              <a:buSzPts val="2400"/>
            </a:pPr>
            <a:endParaRPr lang="cs-CZ" dirty="0"/>
          </a:p>
          <a:p>
            <a:pPr>
              <a:buSzPts val="2400"/>
            </a:pPr>
            <a:endParaRPr lang="cs-CZ" sz="1600" dirty="0"/>
          </a:p>
          <a:p>
            <a:pPr lvl="2"/>
            <a:endParaRPr lang="cs-CZ" sz="1600" dirty="0"/>
          </a:p>
          <a:p>
            <a:pPr lvl="2"/>
            <a:endParaRPr lang="cs-CZ" sz="1600"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5</a:t>
            </a:fld>
            <a:endParaRPr lang="cs-CZ"/>
          </a:p>
        </p:txBody>
      </p:sp>
      <p:pic>
        <p:nvPicPr>
          <p:cNvPr id="7" name="Obrázek 6">
            <a:extLst>
              <a:ext uri="{FF2B5EF4-FFF2-40B4-BE49-F238E27FC236}">
                <a16:creationId xmlns:a16="http://schemas.microsoft.com/office/drawing/2014/main" id="{F1C0D50D-05A0-EE8E-6F1F-04F19A6C88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2210" y="3896632"/>
            <a:ext cx="3047446" cy="2280331"/>
          </a:xfrm>
          <a:prstGeom prst="rect">
            <a:avLst/>
          </a:prstGeom>
        </p:spPr>
      </p:pic>
    </p:spTree>
    <p:extLst>
      <p:ext uri="{BB962C8B-B14F-4D97-AF65-F5344CB8AC3E}">
        <p14:creationId xmlns:p14="http://schemas.microsoft.com/office/powerpoint/2010/main" val="1213767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III. Právní úprava  elektronických komunikací</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6</a:t>
            </a:fld>
            <a:endParaRPr lang="cs-CZ"/>
          </a:p>
        </p:txBody>
      </p:sp>
    </p:spTree>
    <p:extLst>
      <p:ext uri="{BB962C8B-B14F-4D97-AF65-F5344CB8AC3E}">
        <p14:creationId xmlns:p14="http://schemas.microsoft.com/office/powerpoint/2010/main" val="1636193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144142"/>
            <a:ext cx="10706099" cy="867861"/>
          </a:xfrm>
        </p:spPr>
        <p:txBody>
          <a:bodyPr>
            <a:normAutofit/>
          </a:bodyPr>
          <a:lstStyle/>
          <a:p>
            <a:r>
              <a:rPr lang="cs-CZ" dirty="0"/>
              <a:t>Předpisový Rámec práva el. komunikací </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342239"/>
            <a:ext cx="11147221" cy="4834724"/>
          </a:xfrm>
        </p:spPr>
        <p:txBody>
          <a:bodyPr>
            <a:normAutofit fontScale="92500" lnSpcReduction="20000"/>
          </a:bodyPr>
          <a:lstStyle/>
          <a:p>
            <a:pPr>
              <a:buSzPts val="2400"/>
            </a:pPr>
            <a:r>
              <a:rPr lang="cs-CZ" dirty="0"/>
              <a:t>Zákon o elektronických komunikacích (127/2005 Sb.,)</a:t>
            </a:r>
          </a:p>
          <a:p>
            <a:pPr lvl="2"/>
            <a:r>
              <a:rPr lang="cs-CZ" sz="1900" dirty="0"/>
              <a:t>základem aktuální národní právní úpravy elektronických komunikací stále zůstává zákon o elektronických komunikacích;</a:t>
            </a:r>
          </a:p>
          <a:p>
            <a:pPr lvl="2"/>
            <a:r>
              <a:rPr lang="cs-CZ" sz="1900" dirty="0"/>
              <a:t>Významný je také předpisový rámec EU, který je tvořen rámcovou směrnicí doplněná čtyřmi zvláštními směrnicemi.</a:t>
            </a:r>
          </a:p>
          <a:p>
            <a:pPr>
              <a:buSzPts val="2400"/>
            </a:pPr>
            <a:r>
              <a:rPr lang="cs-CZ" dirty="0"/>
              <a:t>P</a:t>
            </a:r>
            <a:r>
              <a:rPr lang="cs-CZ" sz="2400" dirty="0"/>
              <a:t>ředpisový rámec EU</a:t>
            </a:r>
            <a:endParaRPr lang="cs-CZ" sz="1600" dirty="0"/>
          </a:p>
          <a:p>
            <a:pPr lvl="2"/>
            <a:r>
              <a:rPr lang="cs-CZ" sz="1900" b="1" dirty="0"/>
              <a:t>Rámcová směrnice č. 2002/21/ES </a:t>
            </a:r>
            <a:r>
              <a:rPr lang="cs-CZ" sz="1900" dirty="0"/>
              <a:t>(</a:t>
            </a:r>
            <a:r>
              <a:rPr lang="cs-CZ" sz="1900" i="0" dirty="0">
                <a:solidFill>
                  <a:srgbClr val="232323"/>
                </a:solidFill>
                <a:effectLst/>
              </a:rPr>
              <a:t>cíl vytvoření harmonizovaného rámce regulace sítí a služeb elektronických komunikací, přiřazených zařízení a doplňkových služeb, vymezovala též definice pojmů, na které ostatní směrnice předpisového rámce odkazovaly, a stanovila základní úkoly národních regulačních orgánů</a:t>
            </a:r>
            <a:r>
              <a:rPr lang="cs-CZ" sz="1900" dirty="0"/>
              <a:t>);</a:t>
            </a:r>
          </a:p>
          <a:p>
            <a:pPr lvl="2"/>
            <a:r>
              <a:rPr lang="cs-CZ" sz="1900" b="1" dirty="0"/>
              <a:t>Autorizační směrnice č. 2002/20/ES </a:t>
            </a:r>
            <a:r>
              <a:rPr lang="cs-CZ" sz="1900" dirty="0"/>
              <a:t>(</a:t>
            </a:r>
            <a:r>
              <a:rPr lang="cs-CZ" sz="1900" i="0" dirty="0">
                <a:solidFill>
                  <a:srgbClr val="232323"/>
                </a:solidFill>
                <a:effectLst/>
              </a:rPr>
              <a:t>cílem harmonizovat a zjednodušit pravidla a podmínky pro udělování oprávnění v členských státech a tím vytvořit vnitřní trh v oblasti sítí a služeb elektronických komunikací</a:t>
            </a:r>
            <a:r>
              <a:rPr lang="cs-CZ" sz="1900" dirty="0"/>
              <a:t>);</a:t>
            </a:r>
          </a:p>
          <a:p>
            <a:pPr lvl="2"/>
            <a:r>
              <a:rPr lang="cs-CZ" sz="1900" b="1" dirty="0"/>
              <a:t>Přístupová směrnice č. 2002/19/ES </a:t>
            </a:r>
            <a:r>
              <a:rPr lang="cs-CZ" sz="1900" dirty="0"/>
              <a:t>(stanovila základy regulace přístupu k sítím elektronických komunikací a přiřazeným prostředkům a jejich vzájemného propojení, jejím cílem bylo dosažení trvalé hospodářské soutěže, interoperability služeb a prospěchu zákazníka);</a:t>
            </a:r>
          </a:p>
          <a:p>
            <a:pPr lvl="2"/>
            <a:r>
              <a:rPr lang="cs-CZ" sz="1900" b="1" dirty="0"/>
              <a:t>Směrnice o univerzální službě č. 2002/22/ES </a:t>
            </a:r>
            <a:r>
              <a:rPr lang="cs-CZ" sz="1900" dirty="0"/>
              <a:t>(vymezila práva koncových uživatelů (vč. náležitostí smlouvy, informačních služeb, přenositelnosti čísel apod.);</a:t>
            </a:r>
          </a:p>
          <a:p>
            <a:pPr lvl="2"/>
            <a:r>
              <a:rPr lang="cs-CZ" sz="1900" b="1" dirty="0"/>
              <a:t>Směrnice o soukromí a elektronických komunikacích č. 2002/58/ES </a:t>
            </a:r>
            <a:r>
              <a:rPr lang="cs-CZ" sz="1900" dirty="0"/>
              <a:t>(</a:t>
            </a:r>
            <a:r>
              <a:rPr lang="cs-CZ" sz="1900" i="0" dirty="0">
                <a:solidFill>
                  <a:srgbClr val="232323"/>
                </a:solidFill>
                <a:effectLst/>
              </a:rPr>
              <a:t>upravila zásady ochrany soukromí a osobních údajů);</a:t>
            </a:r>
            <a:endParaRPr lang="cs-CZ" sz="1900" dirty="0"/>
          </a:p>
          <a:p>
            <a:pPr lvl="2"/>
            <a:endParaRPr lang="cs-CZ" sz="1600" dirty="0"/>
          </a:p>
          <a:p>
            <a:pPr lvl="2"/>
            <a:endParaRPr lang="cs-CZ" sz="1600" dirty="0"/>
          </a:p>
          <a:p>
            <a:pPr lvl="2"/>
            <a:endParaRPr lang="cs-CZ" dirty="0"/>
          </a:p>
          <a:p>
            <a:pPr marL="0" lvl="2" indent="0">
              <a:buNone/>
            </a:pPr>
            <a:endParaRPr lang="cs-CZ" sz="1600" dirty="0"/>
          </a:p>
          <a:p>
            <a:pPr lvl="2"/>
            <a:endParaRPr lang="cs-CZ" sz="1600" dirty="0"/>
          </a:p>
          <a:p>
            <a:pPr>
              <a:buSzPts val="2400"/>
            </a:pPr>
            <a:endParaRPr lang="cs-CZ" dirty="0"/>
          </a:p>
          <a:p>
            <a:pPr>
              <a:buSzPts val="2400"/>
            </a:pPr>
            <a:endParaRPr lang="cs-CZ" sz="1600" dirty="0"/>
          </a:p>
          <a:p>
            <a:pPr lvl="2"/>
            <a:endParaRPr lang="cs-CZ" sz="1600" dirty="0"/>
          </a:p>
          <a:p>
            <a:pPr lvl="2"/>
            <a:endParaRPr lang="cs-CZ" sz="1600"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7</a:t>
            </a:fld>
            <a:endParaRPr lang="cs-CZ"/>
          </a:p>
        </p:txBody>
      </p:sp>
    </p:spTree>
    <p:extLst>
      <p:ext uri="{BB962C8B-B14F-4D97-AF65-F5344CB8AC3E}">
        <p14:creationId xmlns:p14="http://schemas.microsoft.com/office/powerpoint/2010/main" val="4094569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47106"/>
            <a:ext cx="10706099" cy="867861"/>
          </a:xfrm>
        </p:spPr>
        <p:txBody>
          <a:bodyPr>
            <a:normAutofit/>
          </a:bodyPr>
          <a:lstStyle/>
          <a:p>
            <a:r>
              <a:rPr lang="cs-CZ" dirty="0"/>
              <a:t>Národní regulace </a:t>
            </a:r>
            <a:br>
              <a:rPr lang="cs-CZ" dirty="0"/>
            </a:br>
            <a:r>
              <a:rPr lang="cs-CZ" dirty="0"/>
              <a:t>Zákon o el. komunikacích</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342239"/>
            <a:ext cx="11147221" cy="4834724"/>
          </a:xfrm>
        </p:spPr>
        <p:txBody>
          <a:bodyPr>
            <a:normAutofit fontScale="92500" lnSpcReduction="10000"/>
          </a:bodyPr>
          <a:lstStyle/>
          <a:p>
            <a:pPr>
              <a:buSzPts val="2400"/>
            </a:pPr>
            <a:r>
              <a:rPr lang="cs-CZ" dirty="0">
                <a:solidFill>
                  <a:schemeClr val="accent2">
                    <a:lumMod val="75000"/>
                  </a:schemeClr>
                </a:solidFill>
              </a:rPr>
              <a:t>Základem je zákon o elektronických komunikacích</a:t>
            </a:r>
            <a:endParaRPr lang="cs-CZ" sz="1600" dirty="0">
              <a:solidFill>
                <a:schemeClr val="accent2">
                  <a:lumMod val="75000"/>
                </a:schemeClr>
              </a:solidFill>
            </a:endParaRPr>
          </a:p>
          <a:p>
            <a:pPr lvl="2"/>
            <a:r>
              <a:rPr lang="cs-CZ" sz="1900" dirty="0">
                <a:solidFill>
                  <a:schemeClr val="accent2">
                    <a:lumMod val="75000"/>
                  </a:schemeClr>
                </a:solidFill>
              </a:rPr>
              <a:t>je </a:t>
            </a:r>
            <a:r>
              <a:rPr lang="cs-CZ" sz="1900" b="1" dirty="0">
                <a:solidFill>
                  <a:schemeClr val="accent2">
                    <a:lumMod val="75000"/>
                  </a:schemeClr>
                </a:solidFill>
              </a:rPr>
              <a:t>zvláštním</a:t>
            </a:r>
            <a:r>
              <a:rPr lang="cs-CZ" sz="1900" dirty="0">
                <a:solidFill>
                  <a:schemeClr val="accent2">
                    <a:lumMod val="75000"/>
                  </a:schemeClr>
                </a:solidFill>
              </a:rPr>
              <a:t> </a:t>
            </a:r>
            <a:r>
              <a:rPr lang="cs-CZ" sz="1900" b="1" dirty="0">
                <a:solidFill>
                  <a:schemeClr val="accent2">
                    <a:lumMod val="75000"/>
                  </a:schemeClr>
                </a:solidFill>
              </a:rPr>
              <a:t>právním předpisem odvětví správního práva</a:t>
            </a:r>
            <a:r>
              <a:rPr lang="cs-CZ" sz="1900" dirty="0">
                <a:solidFill>
                  <a:schemeClr val="accent2">
                    <a:lumMod val="75000"/>
                  </a:schemeClr>
                </a:solidFill>
              </a:rPr>
              <a:t>, ve vztahu k obecnému zákonu tohoto odvětví (zákonu č. 500/2004 Sb., správnímu řádu);</a:t>
            </a:r>
          </a:p>
          <a:p>
            <a:pPr lvl="2"/>
            <a:r>
              <a:rPr lang="cs-CZ" sz="1900" dirty="0">
                <a:solidFill>
                  <a:schemeClr val="accent2">
                    <a:lumMod val="75000"/>
                  </a:schemeClr>
                </a:solidFill>
              </a:rPr>
              <a:t>významné jsou i další předpisy, např. zákon </a:t>
            </a:r>
            <a:r>
              <a:rPr lang="cs-CZ" sz="1900" b="1" dirty="0">
                <a:solidFill>
                  <a:schemeClr val="accent2">
                    <a:lumMod val="75000"/>
                  </a:schemeClr>
                </a:solidFill>
              </a:rPr>
              <a:t>480/2004 Sb</a:t>
            </a:r>
            <a:r>
              <a:rPr lang="cs-CZ" sz="1900" dirty="0">
                <a:solidFill>
                  <a:schemeClr val="accent2">
                    <a:lumMod val="75000"/>
                  </a:schemeClr>
                </a:solidFill>
              </a:rPr>
              <a:t>., o některých službách informační společnosti, jakož i prováděcí předpisy.</a:t>
            </a:r>
          </a:p>
          <a:p>
            <a:pPr marL="0" lvl="2" indent="0">
              <a:buNone/>
            </a:pPr>
            <a:endParaRPr lang="cs-CZ" sz="1900" b="1" dirty="0">
              <a:solidFill>
                <a:schemeClr val="accent2">
                  <a:lumMod val="75000"/>
                </a:schemeClr>
              </a:solidFill>
            </a:endParaRPr>
          </a:p>
          <a:p>
            <a:pPr marL="0" marR="0" lvl="0" indent="0" algn="l" defTabSz="914400" rtl="0" eaLnBrk="1" fontAlgn="auto" latinLnBrk="0" hangingPunct="1">
              <a:lnSpc>
                <a:spcPct val="100000"/>
              </a:lnSpc>
              <a:spcBef>
                <a:spcPts val="1000"/>
              </a:spcBef>
              <a:spcAft>
                <a:spcPts val="0"/>
              </a:spcAft>
              <a:buClrTx/>
              <a:buSzPts val="2400"/>
              <a:buFontTx/>
              <a:buNone/>
              <a:tabLst/>
              <a:defRPr/>
            </a:pPr>
            <a:r>
              <a:rPr kumimoji="0" lang="cs-CZ" sz="2400" b="1" i="0" u="none" strike="noStrike" kern="1200" cap="none" spc="0" normalizeH="0" baseline="0" noProof="0" dirty="0">
                <a:ln>
                  <a:noFill/>
                </a:ln>
                <a:solidFill>
                  <a:schemeClr val="accent2">
                    <a:lumMod val="75000"/>
                  </a:schemeClr>
                </a:solidFill>
                <a:effectLst/>
                <a:uLnTx/>
                <a:uFillTx/>
                <a:ea typeface="+mn-ea"/>
                <a:cs typeface="+mn-cs"/>
              </a:rPr>
              <a:t>Prováděcí předpisy </a:t>
            </a:r>
            <a:endParaRPr lang="cs-CZ" sz="1900" b="1" dirty="0">
              <a:solidFill>
                <a:schemeClr val="accent2">
                  <a:lumMod val="75000"/>
                </a:schemeClr>
              </a:solidFill>
            </a:endParaRPr>
          </a:p>
          <a:p>
            <a:pPr lvl="2"/>
            <a:r>
              <a:rPr lang="cs-CZ" sz="1900" dirty="0">
                <a:solidFill>
                  <a:schemeClr val="accent2">
                    <a:lumMod val="75000"/>
                  </a:schemeClr>
                </a:solidFill>
              </a:rPr>
              <a:t>nařízení vlády č. 154/2005 Sb. </a:t>
            </a:r>
            <a:r>
              <a:rPr lang="cs-CZ" sz="1900" b="1" dirty="0">
                <a:solidFill>
                  <a:schemeClr val="accent2">
                    <a:lumMod val="75000"/>
                  </a:schemeClr>
                </a:solidFill>
              </a:rPr>
              <a:t>o stanovení výše a způsobu výpočtu poplatků za využívání rádiových kmitočtů a čísel</a:t>
            </a:r>
            <a:r>
              <a:rPr lang="cs-CZ" sz="1900" dirty="0">
                <a:solidFill>
                  <a:schemeClr val="accent2">
                    <a:lumMod val="75000"/>
                  </a:schemeClr>
                </a:solidFill>
              </a:rPr>
              <a:t>, včetně jeho četných novelizací,</a:t>
            </a:r>
          </a:p>
          <a:p>
            <a:pPr lvl="2"/>
            <a:r>
              <a:rPr lang="cs-CZ" sz="1900" dirty="0">
                <a:solidFill>
                  <a:schemeClr val="accent2">
                    <a:lumMod val="75000"/>
                  </a:schemeClr>
                </a:solidFill>
              </a:rPr>
              <a:t>vyhlášku 158/2005 Sb., kterou se stanoví </a:t>
            </a:r>
            <a:r>
              <a:rPr lang="cs-CZ" sz="1900" b="1" dirty="0">
                <a:solidFill>
                  <a:schemeClr val="accent2">
                    <a:lumMod val="75000"/>
                  </a:schemeClr>
                </a:solidFill>
              </a:rPr>
              <a:t>minimální náležitosti návrhu smlouvy o přístupu nebo o propojení veřejných komunikačních sítí,</a:t>
            </a:r>
          </a:p>
          <a:p>
            <a:pPr lvl="2"/>
            <a:r>
              <a:rPr lang="cs-CZ" sz="1900" dirty="0">
                <a:solidFill>
                  <a:schemeClr val="accent2">
                    <a:lumMod val="75000"/>
                  </a:schemeClr>
                </a:solidFill>
              </a:rPr>
              <a:t>vyhlášku č. 336/2005 Sb. </a:t>
            </a:r>
            <a:r>
              <a:rPr lang="cs-CZ" sz="1900" b="1" dirty="0">
                <a:solidFill>
                  <a:schemeClr val="accent2">
                    <a:lumMod val="75000"/>
                  </a:schemeClr>
                </a:solidFill>
              </a:rPr>
              <a:t>o formě a rozsahu informací poskytovaných z databáze účastníků </a:t>
            </a:r>
            <a:r>
              <a:rPr lang="cs-CZ" sz="1900" dirty="0">
                <a:solidFill>
                  <a:schemeClr val="accent2">
                    <a:lumMod val="75000"/>
                  </a:schemeClr>
                </a:solidFill>
              </a:rPr>
              <a:t>veřejně dostupné telefonní služby a o technických a provozních podmínkách a bodech pro připojení koncového telekomunikačního zařízení pro odposlech a záznam zpráv,</a:t>
            </a:r>
          </a:p>
          <a:p>
            <a:pPr lvl="2"/>
            <a:r>
              <a:rPr lang="cs-CZ" sz="1900" dirty="0">
                <a:solidFill>
                  <a:schemeClr val="accent2">
                    <a:lumMod val="75000"/>
                  </a:schemeClr>
                </a:solidFill>
              </a:rPr>
              <a:t>vyhlášku č. 105/2010 Sb. </a:t>
            </a:r>
            <a:r>
              <a:rPr lang="cs-CZ" sz="1900" b="1" dirty="0">
                <a:solidFill>
                  <a:schemeClr val="accent2">
                    <a:lumMod val="75000"/>
                  </a:schemeClr>
                </a:solidFill>
              </a:rPr>
              <a:t>o plánu přidělení kmitočtových pásem </a:t>
            </a:r>
            <a:r>
              <a:rPr lang="cs-CZ" sz="1900" dirty="0">
                <a:solidFill>
                  <a:schemeClr val="accent2">
                    <a:lumMod val="75000"/>
                  </a:schemeClr>
                </a:solidFill>
              </a:rPr>
              <a:t>(národní kmitočtová tabulka) a</a:t>
            </a:r>
          </a:p>
          <a:p>
            <a:pPr lvl="2"/>
            <a:r>
              <a:rPr lang="cs-CZ" sz="1900" dirty="0">
                <a:solidFill>
                  <a:schemeClr val="accent2">
                    <a:lumMod val="75000"/>
                  </a:schemeClr>
                </a:solidFill>
              </a:rPr>
              <a:t>vyhlášku č. 357/2012 Sb. </a:t>
            </a:r>
            <a:r>
              <a:rPr lang="cs-CZ" sz="1900" b="1" dirty="0">
                <a:solidFill>
                  <a:schemeClr val="accent2">
                    <a:lumMod val="75000"/>
                  </a:schemeClr>
                </a:solidFill>
              </a:rPr>
              <a:t>o uchovávání, předávání a likvidaci provozních a lokalizačních údajů</a:t>
            </a:r>
            <a:r>
              <a:rPr lang="cs-CZ" sz="1900" dirty="0">
                <a:solidFill>
                  <a:schemeClr val="accent2">
                    <a:lumMod val="75000"/>
                  </a:schemeClr>
                </a:solidFill>
              </a:rPr>
              <a:t>.</a:t>
            </a:r>
            <a:endParaRPr lang="cs-CZ" dirty="0">
              <a:solidFill>
                <a:schemeClr val="accent2">
                  <a:lumMod val="75000"/>
                </a:schemeClr>
              </a:solidFill>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8</a:t>
            </a:fld>
            <a:endParaRPr lang="cs-CZ"/>
          </a:p>
        </p:txBody>
      </p:sp>
    </p:spTree>
    <p:extLst>
      <p:ext uri="{BB962C8B-B14F-4D97-AF65-F5344CB8AC3E}">
        <p14:creationId xmlns:p14="http://schemas.microsoft.com/office/powerpoint/2010/main" val="3492188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160920"/>
            <a:ext cx="10706099" cy="867861"/>
          </a:xfrm>
        </p:spPr>
        <p:txBody>
          <a:bodyPr>
            <a:normAutofit/>
          </a:bodyPr>
          <a:lstStyle/>
          <a:p>
            <a:r>
              <a:rPr lang="cs-CZ" dirty="0"/>
              <a:t>Vymezení základních pojmů</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33617" y="1083978"/>
            <a:ext cx="11147221" cy="5515761"/>
          </a:xfrm>
        </p:spPr>
        <p:txBody>
          <a:bodyPr>
            <a:normAutofit fontScale="85000" lnSpcReduction="20000"/>
          </a:bodyPr>
          <a:lstStyle/>
          <a:p>
            <a:pPr lvl="2"/>
            <a:r>
              <a:rPr lang="cs-CZ" sz="2000" b="1" i="0" dirty="0">
                <a:solidFill>
                  <a:schemeClr val="accent2">
                    <a:lumMod val="75000"/>
                  </a:schemeClr>
                </a:solidFill>
                <a:effectLst/>
              </a:rPr>
              <a:t>podnikatel v odvětví elektronických komunikací</a:t>
            </a:r>
          </a:p>
          <a:p>
            <a:pPr lvl="3"/>
            <a:r>
              <a:rPr lang="cs-CZ" sz="1900" b="0" i="0" dirty="0">
                <a:solidFill>
                  <a:schemeClr val="accent2">
                    <a:lumMod val="75000"/>
                  </a:schemeClr>
                </a:solidFill>
                <a:effectLst/>
              </a:rPr>
              <a:t>podnikatele oprávněné zajišťovat veřejné komunikační sítě nebo přiřazené prostředky;</a:t>
            </a:r>
          </a:p>
          <a:p>
            <a:pPr lvl="3"/>
            <a:r>
              <a:rPr lang="cs-CZ" sz="1900" b="0" i="0" dirty="0">
                <a:solidFill>
                  <a:schemeClr val="accent2">
                    <a:lumMod val="75000"/>
                  </a:schemeClr>
                </a:solidFill>
                <a:effectLst/>
              </a:rPr>
              <a:t>poskytovatele služeb elektronických komunikací.</a:t>
            </a:r>
          </a:p>
          <a:p>
            <a:pPr lvl="3"/>
            <a:endParaRPr lang="cs-CZ" sz="1900" b="0" i="0" dirty="0">
              <a:solidFill>
                <a:schemeClr val="accent2">
                  <a:lumMod val="75000"/>
                </a:schemeClr>
              </a:solidFill>
              <a:effectLst/>
            </a:endParaRPr>
          </a:p>
          <a:p>
            <a:pPr lvl="2"/>
            <a:r>
              <a:rPr lang="cs-CZ" sz="2000" b="1" i="0" dirty="0">
                <a:solidFill>
                  <a:schemeClr val="accent2">
                    <a:lumMod val="75000"/>
                  </a:schemeClr>
                </a:solidFill>
                <a:effectLst/>
              </a:rPr>
              <a:t>sít elektronických komunikací</a:t>
            </a:r>
          </a:p>
          <a:p>
            <a:pPr lvl="3"/>
            <a:r>
              <a:rPr lang="cs-CZ" sz="1900" i="0" dirty="0">
                <a:solidFill>
                  <a:schemeClr val="accent2">
                    <a:lumMod val="75000"/>
                  </a:schemeClr>
                </a:solidFill>
                <a:effectLst/>
              </a:rPr>
              <a:t>přenosové systémy a také spojovací nebo směrovací zařízení a jiné prostředky, např. družicové sítě, či sítě pro rozvod elektrické energie (v rozsahu, v jakém jsou používány pro přenos signálů) a další, a to bez ohledu na druh přenášené informace;</a:t>
            </a:r>
          </a:p>
          <a:p>
            <a:pPr lvl="3"/>
            <a:r>
              <a:rPr lang="cs-CZ" sz="1900" i="0" dirty="0">
                <a:solidFill>
                  <a:schemeClr val="accent2">
                    <a:lumMod val="75000"/>
                  </a:schemeClr>
                </a:solidFill>
                <a:effectLst/>
              </a:rPr>
              <a:t>podmnožinou sítě elektronických komunikací je veřejná komunikační síť, jejím pojmovým znakem je účel, ke kterému (zcela nebo převážně) slouží - </a:t>
            </a:r>
            <a:r>
              <a:rPr lang="cs-CZ" sz="1900" b="1" i="0" dirty="0">
                <a:solidFill>
                  <a:schemeClr val="accent2">
                    <a:lumMod val="75000"/>
                  </a:schemeClr>
                </a:solidFill>
                <a:effectLst/>
              </a:rPr>
              <a:t>poskytování veřejně dostupných služeb elektronických komunikací</a:t>
            </a:r>
            <a:r>
              <a:rPr lang="cs-CZ" sz="1900" i="0" dirty="0">
                <a:solidFill>
                  <a:schemeClr val="accent2">
                    <a:lumMod val="75000"/>
                  </a:schemeClr>
                </a:solidFill>
                <a:effectLst/>
              </a:rPr>
              <a:t>, a dále též skutečnost, že podporuje přenos informací mezi koncovými body sítě. </a:t>
            </a:r>
          </a:p>
          <a:p>
            <a:pPr lvl="3"/>
            <a:r>
              <a:rPr lang="cs-CZ" sz="1900" i="0" dirty="0">
                <a:solidFill>
                  <a:schemeClr val="accent2">
                    <a:lumMod val="75000"/>
                  </a:schemeClr>
                </a:solidFill>
                <a:effectLst/>
              </a:rPr>
              <a:t>Veřejnou komunikační sítí je též síť, jejímž prostřednictvím je poskytovaná služba šíření rozhlasového a televizního vysílání. Pokud slouží síť elektronických komunikací k poskytování veřejně dostupných telefonních služeb (a současně umožňuje mezi koncovými body sítě přenos mluvené řeči, či jiných forem komunikace - např. faksimilní a datový přenos), označuje ji zákon o elektronických komunikacích jako veřejnou telefonní síť.</a:t>
            </a:r>
          </a:p>
          <a:p>
            <a:pPr lvl="3"/>
            <a:endParaRPr lang="cs-CZ" sz="1900" i="0" dirty="0">
              <a:solidFill>
                <a:schemeClr val="accent2">
                  <a:lumMod val="75000"/>
                </a:schemeClr>
              </a:solidFill>
              <a:effectLst/>
            </a:endParaRPr>
          </a:p>
          <a:p>
            <a:pPr lvl="2"/>
            <a:r>
              <a:rPr lang="cs-CZ" sz="2000" b="1" i="0" dirty="0">
                <a:solidFill>
                  <a:schemeClr val="accent2">
                    <a:lumMod val="75000"/>
                  </a:schemeClr>
                </a:solidFill>
                <a:effectLst/>
              </a:rPr>
              <a:t>služba elektronických komunikací</a:t>
            </a:r>
          </a:p>
          <a:p>
            <a:pPr lvl="3"/>
            <a:r>
              <a:rPr lang="cs-CZ" sz="1900" b="0" i="0" dirty="0">
                <a:solidFill>
                  <a:schemeClr val="accent2">
                    <a:lumMod val="75000"/>
                  </a:schemeClr>
                </a:solidFill>
                <a:effectLst/>
              </a:rPr>
              <a:t>pojmovým znakem je </a:t>
            </a:r>
            <a:r>
              <a:rPr lang="cs-CZ" sz="1900" b="1" i="0" dirty="0">
                <a:solidFill>
                  <a:schemeClr val="accent2">
                    <a:lumMod val="75000"/>
                  </a:schemeClr>
                </a:solidFill>
                <a:effectLst/>
              </a:rPr>
              <a:t>úplatnost, služba</a:t>
            </a:r>
            <a:r>
              <a:rPr lang="cs-CZ" sz="1900" b="0" i="0" dirty="0">
                <a:solidFill>
                  <a:schemeClr val="accent2">
                    <a:lumMod val="75000"/>
                  </a:schemeClr>
                </a:solidFill>
                <a:effectLst/>
              </a:rPr>
              <a:t> spočívá (zcela nebo převážně) </a:t>
            </a:r>
            <a:r>
              <a:rPr lang="cs-CZ" sz="1900" b="1" i="0" dirty="0">
                <a:solidFill>
                  <a:schemeClr val="accent2">
                    <a:lumMod val="75000"/>
                  </a:schemeClr>
                </a:solidFill>
                <a:effectLst/>
              </a:rPr>
              <a:t>v přenosu signálů po sítích elektronických komunikací, např. </a:t>
            </a:r>
            <a:r>
              <a:rPr lang="cs-CZ" sz="1900" b="0" i="0" dirty="0">
                <a:solidFill>
                  <a:schemeClr val="accent2">
                    <a:lumMod val="75000"/>
                  </a:schemeClr>
                </a:solidFill>
                <a:effectLst/>
              </a:rPr>
              <a:t>telekomunikační služby a přenosové služby v sítích používaných pro rozhlasové a televizní vysílání a v sítích kabelové televize, veřejně dostupné telefonní službu, aj. </a:t>
            </a:r>
            <a:endParaRPr lang="cs-CZ" sz="1900" dirty="0">
              <a:solidFill>
                <a:schemeClr val="accent2">
                  <a:lumMod val="75000"/>
                </a:schemeClr>
              </a:solidFill>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9</a:t>
            </a:fld>
            <a:endParaRPr lang="cs-CZ"/>
          </a:p>
        </p:txBody>
      </p:sp>
    </p:spTree>
    <p:extLst>
      <p:ext uri="{BB962C8B-B14F-4D97-AF65-F5344CB8AC3E}">
        <p14:creationId xmlns:p14="http://schemas.microsoft.com/office/powerpoint/2010/main" val="3349409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278366"/>
            <a:ext cx="10706099" cy="867861"/>
          </a:xfrm>
        </p:spPr>
        <p:txBody>
          <a:bodyPr>
            <a:normAutofit/>
          </a:bodyPr>
          <a:lstStyle/>
          <a:p>
            <a:r>
              <a:rPr lang="cs-CZ" dirty="0"/>
              <a:t>Působnost zákona </a:t>
            </a:r>
            <a:br>
              <a:rPr lang="cs-CZ" dirty="0"/>
            </a:br>
            <a:r>
              <a:rPr lang="cs-CZ" dirty="0"/>
              <a:t>o elektronických komunikacích</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701" y="1761688"/>
            <a:ext cx="10643882" cy="5020614"/>
          </a:xfrm>
        </p:spPr>
        <p:txBody>
          <a:bodyPr>
            <a:normAutofit/>
          </a:bodyPr>
          <a:lstStyle/>
          <a:p>
            <a:pPr algn="l"/>
            <a:r>
              <a:rPr lang="cs-CZ" sz="2000" i="0" dirty="0">
                <a:solidFill>
                  <a:schemeClr val="accent2">
                    <a:lumMod val="75000"/>
                  </a:schemeClr>
                </a:solidFill>
                <a:effectLst/>
                <a:latin typeface="+mj-lt"/>
              </a:rPr>
              <a:t>Zákon o elektronických komunikacích upravuje</a:t>
            </a:r>
            <a:r>
              <a:rPr lang="cs-CZ" sz="2000" b="0" i="0" dirty="0">
                <a:solidFill>
                  <a:schemeClr val="accent2">
                    <a:lumMod val="75000"/>
                  </a:schemeClr>
                </a:solidFill>
                <a:effectLst/>
                <a:latin typeface="+mj-lt"/>
              </a:rPr>
              <a:t>:</a:t>
            </a:r>
          </a:p>
          <a:p>
            <a:pPr marL="520700" lvl="2" indent="-342900">
              <a:buFont typeface="Wingdings" pitchFamily="2" charset="2"/>
              <a:buChar char="§"/>
            </a:pPr>
            <a:r>
              <a:rPr lang="cs-CZ" sz="1800" b="0" i="0" dirty="0">
                <a:solidFill>
                  <a:schemeClr val="accent2">
                    <a:lumMod val="75000"/>
                  </a:schemeClr>
                </a:solidFill>
                <a:effectLst/>
              </a:rPr>
              <a:t>podmínky podnikání v oblasti elektronických komunikací, </a:t>
            </a:r>
          </a:p>
          <a:p>
            <a:pPr marL="520700" lvl="2" indent="-342900">
              <a:buFont typeface="Wingdings" pitchFamily="2" charset="2"/>
              <a:buChar char="§"/>
            </a:pPr>
            <a:r>
              <a:rPr lang="cs-CZ" sz="1800" b="0" i="0" dirty="0">
                <a:solidFill>
                  <a:schemeClr val="accent2">
                    <a:lumMod val="75000"/>
                  </a:schemeClr>
                </a:solidFill>
                <a:effectLst/>
              </a:rPr>
              <a:t>regulaci trhu v této oblasti (jako součást výkonu státní správy)</a:t>
            </a:r>
          </a:p>
          <a:p>
            <a:pPr marL="342900" indent="-342900" algn="l">
              <a:buFont typeface="Wingdings" pitchFamily="2" charset="2"/>
              <a:buChar char="§"/>
            </a:pPr>
            <a:r>
              <a:rPr lang="cs-CZ" sz="1800" b="0" i="0" dirty="0">
                <a:solidFill>
                  <a:schemeClr val="accent2">
                    <a:lumMod val="75000"/>
                  </a:schemeClr>
                </a:solidFill>
                <a:effectLst/>
              </a:rPr>
              <a:t>Regulaci pak zákon o elektronických komunikacích obecně vymezuje jako </a:t>
            </a:r>
            <a:r>
              <a:rPr lang="cs-CZ" sz="1800" i="0" dirty="0">
                <a:solidFill>
                  <a:schemeClr val="accent2">
                    <a:lumMod val="75000"/>
                  </a:schemeClr>
                </a:solidFill>
                <a:effectLst/>
              </a:rPr>
              <a:t>usměrňování činností a vztahů</a:t>
            </a:r>
            <a:r>
              <a:rPr lang="cs-CZ" sz="1800" b="0" i="0" dirty="0">
                <a:solidFill>
                  <a:schemeClr val="accent2">
                    <a:lumMod val="75000"/>
                  </a:schemeClr>
                </a:solidFill>
                <a:effectLst/>
              </a:rPr>
              <a:t>. </a:t>
            </a:r>
          </a:p>
          <a:p>
            <a:pPr marL="342900" indent="-342900" algn="l">
              <a:buFont typeface="Wingdings" pitchFamily="2" charset="2"/>
              <a:buChar char="§"/>
            </a:pPr>
            <a:endParaRPr lang="cs-CZ" sz="1800" b="0" i="0" dirty="0">
              <a:solidFill>
                <a:schemeClr val="accent2">
                  <a:lumMod val="75000"/>
                </a:schemeClr>
              </a:solidFill>
              <a:effectLst/>
            </a:endParaRPr>
          </a:p>
          <a:p>
            <a:pPr algn="l"/>
            <a:r>
              <a:rPr lang="cs-CZ" sz="2000" b="0" i="0" dirty="0">
                <a:solidFill>
                  <a:schemeClr val="accent2">
                    <a:lumMod val="75000"/>
                  </a:schemeClr>
                </a:solidFill>
                <a:effectLst/>
              </a:rPr>
              <a:t>Regulační činnosti dle něj zahrnují </a:t>
            </a:r>
            <a:r>
              <a:rPr lang="cs-CZ" sz="2000" i="0" dirty="0">
                <a:solidFill>
                  <a:schemeClr val="accent2">
                    <a:lumMod val="75000"/>
                  </a:schemeClr>
                </a:solidFill>
                <a:effectLst/>
              </a:rPr>
              <a:t>vydávání rozhodnutí, opatření obecné povahy a stanovisek a účelem takto vymezených činností </a:t>
            </a:r>
            <a:r>
              <a:rPr lang="cs-CZ" sz="2000" b="0" i="0" dirty="0">
                <a:solidFill>
                  <a:schemeClr val="accent2">
                    <a:lumMod val="75000"/>
                  </a:schemeClr>
                </a:solidFill>
                <a:effectLst/>
              </a:rPr>
              <a:t>je:</a:t>
            </a:r>
          </a:p>
          <a:p>
            <a:pPr marL="520700" lvl="2" indent="-342900">
              <a:buFont typeface="Wingdings" pitchFamily="2" charset="2"/>
              <a:buChar char="§"/>
            </a:pPr>
            <a:r>
              <a:rPr lang="cs-CZ" sz="1800" b="0" i="0" dirty="0">
                <a:solidFill>
                  <a:schemeClr val="accent2">
                    <a:lumMod val="75000"/>
                  </a:schemeClr>
                </a:solidFill>
                <a:effectLst/>
              </a:rPr>
              <a:t>dosažení a udržení </a:t>
            </a:r>
            <a:r>
              <a:rPr lang="cs-CZ" sz="1800" b="1" i="0" dirty="0">
                <a:solidFill>
                  <a:schemeClr val="accent2">
                    <a:lumMod val="75000"/>
                  </a:schemeClr>
                </a:solidFill>
                <a:effectLst/>
              </a:rPr>
              <a:t>konkurenčního prostředí</a:t>
            </a:r>
            <a:r>
              <a:rPr lang="cs-CZ" sz="1800" b="0" i="0" dirty="0">
                <a:solidFill>
                  <a:schemeClr val="accent2">
                    <a:lumMod val="75000"/>
                  </a:schemeClr>
                </a:solidFill>
                <a:effectLst/>
              </a:rPr>
              <a:t>,</a:t>
            </a:r>
          </a:p>
          <a:p>
            <a:pPr marL="520700" lvl="2" indent="-342900">
              <a:buFont typeface="Wingdings" pitchFamily="2" charset="2"/>
              <a:buChar char="§"/>
            </a:pPr>
            <a:r>
              <a:rPr lang="cs-CZ" sz="1800" b="1" i="0" dirty="0">
                <a:solidFill>
                  <a:schemeClr val="accent2">
                    <a:lumMod val="75000"/>
                  </a:schemeClr>
                </a:solidFill>
                <a:effectLst/>
              </a:rPr>
              <a:t>ochrana trhu </a:t>
            </a:r>
            <a:r>
              <a:rPr lang="cs-CZ" sz="1800" b="0" i="0" dirty="0">
                <a:solidFill>
                  <a:schemeClr val="accent2">
                    <a:lumMod val="75000"/>
                  </a:schemeClr>
                </a:solidFill>
                <a:effectLst/>
              </a:rPr>
              <a:t>elektronických komunikací,</a:t>
            </a:r>
          </a:p>
          <a:p>
            <a:pPr marL="520700" lvl="2" indent="-342900">
              <a:buFont typeface="Wingdings" pitchFamily="2" charset="2"/>
              <a:buChar char="§"/>
            </a:pPr>
            <a:r>
              <a:rPr lang="cs-CZ" sz="1800" b="1" i="0" dirty="0">
                <a:solidFill>
                  <a:schemeClr val="accent2">
                    <a:lumMod val="75000"/>
                  </a:schemeClr>
                </a:solidFill>
                <a:effectLst/>
              </a:rPr>
              <a:t>ochrana uživatelů </a:t>
            </a:r>
            <a:r>
              <a:rPr lang="cs-CZ" sz="1800" b="0" i="0" dirty="0">
                <a:solidFill>
                  <a:schemeClr val="accent2">
                    <a:lumMod val="75000"/>
                  </a:schemeClr>
                </a:solidFill>
                <a:effectLst/>
              </a:rPr>
              <a:t>služeb elektronických komunikací.</a:t>
            </a:r>
          </a:p>
          <a:p>
            <a:pPr marL="342900" indent="-342900" algn="l">
              <a:buFont typeface="Wingdings" pitchFamily="2" charset="2"/>
              <a:buChar char="§"/>
            </a:pPr>
            <a:endParaRPr lang="cs-CZ" sz="1800" b="0" i="0" dirty="0">
              <a:solidFill>
                <a:schemeClr val="accent2">
                  <a:lumMod val="75000"/>
                </a:schemeClr>
              </a:solidFill>
              <a:effectLst/>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10</a:t>
            </a:fld>
            <a:endParaRPr lang="cs-CZ"/>
          </a:p>
        </p:txBody>
      </p:sp>
    </p:spTree>
    <p:extLst>
      <p:ext uri="{BB962C8B-B14F-4D97-AF65-F5344CB8AC3E}">
        <p14:creationId xmlns:p14="http://schemas.microsoft.com/office/powerpoint/2010/main" val="2098193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75698"/>
            <a:ext cx="10706099" cy="867861"/>
          </a:xfrm>
        </p:spPr>
        <p:txBody>
          <a:bodyPr>
            <a:normAutofit/>
          </a:bodyPr>
          <a:lstStyle/>
          <a:p>
            <a:r>
              <a:rPr lang="cs-CZ" dirty="0"/>
              <a:t>Regulační orgány (EU)</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33617" y="1083978"/>
            <a:ext cx="11147221" cy="5515761"/>
          </a:xfrm>
        </p:spPr>
        <p:txBody>
          <a:bodyPr>
            <a:noAutofit/>
          </a:bodyPr>
          <a:lstStyle/>
          <a:p>
            <a:pPr algn="l"/>
            <a:r>
              <a:rPr lang="cs-CZ" sz="2400" i="0" dirty="0">
                <a:solidFill>
                  <a:schemeClr val="accent2">
                    <a:lumMod val="75000"/>
                  </a:schemeClr>
                </a:solidFill>
                <a:effectLst/>
              </a:rPr>
              <a:t>Evropská komise</a:t>
            </a:r>
          </a:p>
          <a:p>
            <a:pPr marL="342900" indent="-342900" algn="l">
              <a:buFont typeface="Wingdings" pitchFamily="2" charset="2"/>
              <a:buChar char="§"/>
            </a:pPr>
            <a:r>
              <a:rPr lang="cs-CZ" sz="1600" b="0" i="0" dirty="0">
                <a:solidFill>
                  <a:schemeClr val="accent2">
                    <a:lumMod val="75000"/>
                  </a:schemeClr>
                </a:solidFill>
                <a:effectLst/>
              </a:rPr>
              <a:t>má </a:t>
            </a:r>
            <a:r>
              <a:rPr lang="cs-CZ" sz="1600" i="0" dirty="0">
                <a:solidFill>
                  <a:schemeClr val="accent2">
                    <a:lumMod val="75000"/>
                  </a:schemeClr>
                </a:solidFill>
                <a:effectLst/>
              </a:rPr>
              <a:t>postavení </a:t>
            </a:r>
            <a:r>
              <a:rPr lang="cs-CZ" sz="1600" b="0" i="0" dirty="0">
                <a:solidFill>
                  <a:schemeClr val="accent2">
                    <a:lumMod val="75000"/>
                  </a:schemeClr>
                </a:solidFill>
                <a:effectLst/>
              </a:rPr>
              <a:t>regulačního orgánu (regulačním orgánem v pravém slova smyslu tedy Komise není); svou působností a pravomocemi se </a:t>
            </a:r>
            <a:r>
              <a:rPr lang="cs-CZ" sz="1600" i="0" dirty="0">
                <a:solidFill>
                  <a:schemeClr val="accent2">
                    <a:lumMod val="75000"/>
                  </a:schemeClr>
                </a:solidFill>
                <a:effectLst/>
              </a:rPr>
              <a:t>odlišuje od jakéhokoli sektorového regulátora</a:t>
            </a:r>
            <a:r>
              <a:rPr lang="cs-CZ" sz="1600" b="0" i="0" dirty="0">
                <a:solidFill>
                  <a:schemeClr val="accent2">
                    <a:lumMod val="75000"/>
                  </a:schemeClr>
                </a:solidFill>
                <a:effectLst/>
              </a:rPr>
              <a:t>, nejen v oblasti elektronických komunikací; </a:t>
            </a:r>
          </a:p>
          <a:p>
            <a:pPr marL="342900" indent="-342900" algn="l">
              <a:buFont typeface="Wingdings" pitchFamily="2" charset="2"/>
              <a:buChar char="§"/>
            </a:pPr>
            <a:r>
              <a:rPr lang="cs-CZ" sz="1600" b="0" i="0" dirty="0">
                <a:solidFill>
                  <a:schemeClr val="accent2">
                    <a:lumMod val="75000"/>
                  </a:schemeClr>
                </a:solidFill>
                <a:effectLst/>
              </a:rPr>
              <a:t>výlučné postavení jakožto výkonného orgánu EU je založeno nejen na tom, že je jediným orgánem Unie, který odpovídá za předkládání návrhů nové evropské legislativy Evropskému parlamentu a Radě, a je také odpovědná za provádění rozhodnutí Evropského parlamentu a Rady EU. </a:t>
            </a:r>
          </a:p>
          <a:p>
            <a:pPr marL="342900" indent="-342900" algn="l">
              <a:buFont typeface="Wingdings" pitchFamily="2" charset="2"/>
              <a:buChar char="§"/>
            </a:pPr>
            <a:r>
              <a:rPr lang="cs-CZ" sz="1600" b="0" i="0" dirty="0">
                <a:solidFill>
                  <a:schemeClr val="accent2">
                    <a:lumMod val="75000"/>
                  </a:schemeClr>
                </a:solidFill>
                <a:effectLst/>
              </a:rPr>
              <a:t>Komise též řídí politiky EU, přiděluje finanční prostředky z rozpočtu EU a stanoví prioritní výdaje EU ve spolupráci s Radou a Evropským parlamentem.  </a:t>
            </a:r>
          </a:p>
          <a:p>
            <a:pPr algn="l"/>
            <a:r>
              <a:rPr lang="cs-CZ" sz="2400" dirty="0">
                <a:solidFill>
                  <a:schemeClr val="accent2">
                    <a:lumMod val="75000"/>
                  </a:schemeClr>
                </a:solidFill>
              </a:rPr>
              <a:t>BEREC</a:t>
            </a:r>
          </a:p>
          <a:p>
            <a:pPr marL="342900" indent="-342900" algn="l">
              <a:buFont typeface="Wingdings" pitchFamily="2" charset="2"/>
              <a:buChar char="§"/>
            </a:pPr>
            <a:r>
              <a:rPr lang="cs-CZ" sz="1600" b="0" i="0" dirty="0">
                <a:solidFill>
                  <a:schemeClr val="accent2">
                    <a:lumMod val="75000"/>
                  </a:schemeClr>
                </a:solidFill>
                <a:effectLst/>
              </a:rPr>
              <a:t>The </a:t>
            </a:r>
            <a:r>
              <a:rPr lang="cs-CZ" sz="1600" i="0" dirty="0">
                <a:solidFill>
                  <a:schemeClr val="accent2">
                    <a:lumMod val="75000"/>
                  </a:schemeClr>
                </a:solidFill>
                <a:effectLst/>
              </a:rPr>
              <a:t>B</a:t>
            </a:r>
            <a:r>
              <a:rPr lang="cs-CZ" sz="1600" b="0" i="0" dirty="0">
                <a:solidFill>
                  <a:schemeClr val="accent2">
                    <a:lumMod val="75000"/>
                  </a:schemeClr>
                </a:solidFill>
                <a:effectLst/>
              </a:rPr>
              <a:t>ody of </a:t>
            </a:r>
            <a:r>
              <a:rPr lang="cs-CZ" sz="1600" i="0" dirty="0">
                <a:solidFill>
                  <a:schemeClr val="accent2">
                    <a:lumMod val="75000"/>
                  </a:schemeClr>
                </a:solidFill>
                <a:effectLst/>
              </a:rPr>
              <a:t>E</a:t>
            </a:r>
            <a:r>
              <a:rPr lang="cs-CZ" sz="1600" b="0" i="0" dirty="0">
                <a:solidFill>
                  <a:schemeClr val="accent2">
                    <a:lumMod val="75000"/>
                  </a:schemeClr>
                </a:solidFill>
                <a:effectLst/>
              </a:rPr>
              <a:t>uropean </a:t>
            </a:r>
            <a:r>
              <a:rPr lang="cs-CZ" sz="1600" i="0" dirty="0" err="1">
                <a:solidFill>
                  <a:schemeClr val="accent2">
                    <a:lumMod val="75000"/>
                  </a:schemeClr>
                </a:solidFill>
                <a:effectLst/>
              </a:rPr>
              <a:t>R</a:t>
            </a:r>
            <a:r>
              <a:rPr lang="cs-CZ" sz="1600" b="0" i="0" dirty="0" err="1">
                <a:solidFill>
                  <a:schemeClr val="accent2">
                    <a:lumMod val="75000"/>
                  </a:schemeClr>
                </a:solidFill>
                <a:effectLst/>
              </a:rPr>
              <a:t>egulators</a:t>
            </a:r>
            <a:r>
              <a:rPr lang="cs-CZ" sz="1600" b="0" i="0" dirty="0">
                <a:solidFill>
                  <a:schemeClr val="accent2">
                    <a:lumMod val="75000"/>
                  </a:schemeClr>
                </a:solidFill>
                <a:effectLst/>
              </a:rPr>
              <a:t> for </a:t>
            </a:r>
            <a:r>
              <a:rPr lang="cs-CZ" sz="1600" i="0" dirty="0" err="1">
                <a:solidFill>
                  <a:schemeClr val="accent2">
                    <a:lumMod val="75000"/>
                  </a:schemeClr>
                </a:solidFill>
                <a:effectLst/>
              </a:rPr>
              <a:t>E</a:t>
            </a:r>
            <a:r>
              <a:rPr lang="cs-CZ" sz="1600" b="0" i="0" dirty="0" err="1">
                <a:solidFill>
                  <a:schemeClr val="accent2">
                    <a:lumMod val="75000"/>
                  </a:schemeClr>
                </a:solidFill>
                <a:effectLst/>
              </a:rPr>
              <a:t>lectronic</a:t>
            </a:r>
            <a:r>
              <a:rPr lang="cs-CZ" sz="1600" b="0" i="0" dirty="0">
                <a:solidFill>
                  <a:schemeClr val="accent2">
                    <a:lumMod val="75000"/>
                  </a:schemeClr>
                </a:solidFill>
                <a:effectLst/>
              </a:rPr>
              <a:t> </a:t>
            </a:r>
            <a:r>
              <a:rPr lang="cs-CZ" sz="1600" i="0" dirty="0">
                <a:solidFill>
                  <a:schemeClr val="accent2">
                    <a:lumMod val="75000"/>
                  </a:schemeClr>
                </a:solidFill>
                <a:effectLst/>
              </a:rPr>
              <a:t>C</a:t>
            </a:r>
            <a:r>
              <a:rPr lang="cs-CZ" sz="1600" b="0" i="0" dirty="0">
                <a:solidFill>
                  <a:schemeClr val="accent2">
                    <a:lumMod val="75000"/>
                  </a:schemeClr>
                </a:solidFill>
                <a:effectLst/>
              </a:rPr>
              <a:t>ommunications, je sdružením evropských regulačních orgánů v oblasti elektronických komunikací, které je činné v oblasti působnosti směrnic tvořících předpisový rámec. </a:t>
            </a:r>
          </a:p>
          <a:p>
            <a:pPr marL="342900" indent="-342900" algn="l">
              <a:buFont typeface="Wingdings" pitchFamily="2" charset="2"/>
              <a:buChar char="§"/>
            </a:pPr>
            <a:r>
              <a:rPr lang="cs-CZ" sz="1600" b="0" i="0" dirty="0">
                <a:solidFill>
                  <a:schemeClr val="accent2">
                    <a:lumMod val="75000"/>
                  </a:schemeClr>
                </a:solidFill>
                <a:effectLst/>
              </a:rPr>
              <a:t>byl zřízen jako </a:t>
            </a:r>
            <a:r>
              <a:rPr lang="cs-CZ" sz="1600" i="0" dirty="0">
                <a:solidFill>
                  <a:schemeClr val="accent2">
                    <a:lumMod val="75000"/>
                  </a:schemeClr>
                </a:solidFill>
                <a:effectLst/>
              </a:rPr>
              <a:t>nezávislá a nestranná platforma pro spolupráci mezi vnitrostátními regulačními úřady navzájem </a:t>
            </a:r>
            <a:r>
              <a:rPr lang="cs-CZ" sz="1600" b="0" i="0" dirty="0">
                <a:solidFill>
                  <a:schemeClr val="accent2">
                    <a:lumMod val="75000"/>
                  </a:schemeClr>
                </a:solidFill>
                <a:effectLst/>
              </a:rPr>
              <a:t>i pro jejich spolupráci s Komisí, spolupracovat měl výslovně také se stávajícími skupinami a výbory (zejména Komunikačním výborem, Výborem pro rádiové spektrum, Skupinou pro politiku rádiového spektra a Kontaktním výborem). </a:t>
            </a:r>
          </a:p>
          <a:p>
            <a:pPr marL="342900" indent="-342900" algn="l">
              <a:buFont typeface="Wingdings" pitchFamily="2" charset="2"/>
              <a:buChar char="§"/>
            </a:pPr>
            <a:r>
              <a:rPr lang="cs-CZ" sz="1600" b="0" dirty="0">
                <a:solidFill>
                  <a:schemeClr val="accent2">
                    <a:lumMod val="75000"/>
                  </a:schemeClr>
                </a:solidFill>
              </a:rPr>
              <a:t>z</a:t>
            </a:r>
            <a:r>
              <a:rPr lang="cs-CZ" sz="1600" b="0" i="0" dirty="0">
                <a:solidFill>
                  <a:schemeClr val="accent2">
                    <a:lumMod val="75000"/>
                  </a:schemeClr>
                </a:solidFill>
                <a:effectLst/>
              </a:rPr>
              <a:t>ákon výslovně ukládá ČTÚ povinnost </a:t>
            </a:r>
            <a:r>
              <a:rPr lang="cs-CZ" sz="1600" i="0" dirty="0">
                <a:solidFill>
                  <a:schemeClr val="accent2">
                    <a:lumMod val="75000"/>
                  </a:schemeClr>
                </a:solidFill>
                <a:effectLst/>
              </a:rPr>
              <a:t>zpřístupnit BEREC </a:t>
            </a:r>
            <a:r>
              <a:rPr lang="cs-CZ" sz="1600" b="0" i="0" dirty="0">
                <a:solidFill>
                  <a:schemeClr val="accent2">
                    <a:lumMod val="75000"/>
                  </a:schemeClr>
                </a:solidFill>
                <a:effectLst/>
              </a:rPr>
              <a:t>(stejně jako Komisi a regulačním úřadům ostatních členských států) </a:t>
            </a:r>
            <a:r>
              <a:rPr lang="cs-CZ" sz="1600" i="0" dirty="0">
                <a:solidFill>
                  <a:schemeClr val="accent2">
                    <a:lumMod val="75000"/>
                  </a:schemeClr>
                </a:solidFill>
                <a:effectLst/>
              </a:rPr>
              <a:t>návrhy vybraných opatření a v co nejvyšší míře zohlednit jejich připomínky</a:t>
            </a:r>
            <a:r>
              <a:rPr lang="cs-CZ" sz="1600" b="0" i="0" dirty="0">
                <a:solidFill>
                  <a:schemeClr val="accent2">
                    <a:lumMod val="75000"/>
                  </a:schemeClr>
                </a:solidFill>
                <a:effectLst/>
              </a:rPr>
              <a:t>.</a:t>
            </a: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11</a:t>
            </a:fld>
            <a:endParaRPr lang="cs-CZ"/>
          </a:p>
        </p:txBody>
      </p:sp>
    </p:spTree>
    <p:extLst>
      <p:ext uri="{BB962C8B-B14F-4D97-AF65-F5344CB8AC3E}">
        <p14:creationId xmlns:p14="http://schemas.microsoft.com/office/powerpoint/2010/main" val="3163377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75698"/>
            <a:ext cx="10706099" cy="867861"/>
          </a:xfrm>
        </p:spPr>
        <p:txBody>
          <a:bodyPr>
            <a:normAutofit/>
          </a:bodyPr>
          <a:lstStyle/>
          <a:p>
            <a:r>
              <a:rPr lang="cs-CZ" dirty="0"/>
              <a:t>Regulační orgány (</a:t>
            </a:r>
            <a:r>
              <a:rPr lang="cs-CZ" dirty="0" err="1"/>
              <a:t>čr</a:t>
            </a:r>
            <a:r>
              <a:rPr lang="cs-CZ" dirty="0"/>
              <a:t>)</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33617" y="1083978"/>
            <a:ext cx="11147221" cy="5515761"/>
          </a:xfrm>
        </p:spPr>
        <p:txBody>
          <a:bodyPr>
            <a:noAutofit/>
          </a:bodyPr>
          <a:lstStyle/>
          <a:p>
            <a:pPr algn="l"/>
            <a:r>
              <a:rPr lang="cs-CZ" sz="2400" i="0" dirty="0">
                <a:solidFill>
                  <a:schemeClr val="accent2">
                    <a:lumMod val="75000"/>
                  </a:schemeClr>
                </a:solidFill>
                <a:effectLst/>
              </a:rPr>
              <a:t>Český telekomunikační úřad (ČTÚ)</a:t>
            </a:r>
          </a:p>
          <a:p>
            <a:pPr marL="342900" indent="-342900">
              <a:buFont typeface="Wingdings" pitchFamily="2" charset="2"/>
              <a:buChar char="§"/>
            </a:pPr>
            <a:r>
              <a:rPr lang="cs-CZ" sz="1600" b="0" i="0" dirty="0">
                <a:solidFill>
                  <a:schemeClr val="accent2">
                    <a:lumMod val="75000"/>
                  </a:schemeClr>
                </a:solidFill>
                <a:effectLst/>
              </a:rPr>
              <a:t>ústřední správní úřad pro výkon státní správy ve věcech stanovených zákonem o elektronických komunikacích (byl zřízen tímto zákonem). </a:t>
            </a:r>
          </a:p>
          <a:p>
            <a:pPr marL="342900" indent="-342900">
              <a:buFont typeface="Wingdings" pitchFamily="2" charset="2"/>
              <a:buChar char="§"/>
            </a:pPr>
            <a:r>
              <a:rPr lang="cs-CZ" sz="1600" b="0" i="0" dirty="0">
                <a:solidFill>
                  <a:schemeClr val="accent2">
                    <a:lumMod val="75000"/>
                  </a:schemeClr>
                </a:solidFill>
                <a:effectLst/>
              </a:rPr>
              <a:t>mezi oblastmi státní správy, které ČTÚ přísluší, zákon výslovně zmiňuje </a:t>
            </a:r>
            <a:r>
              <a:rPr lang="cs-CZ" sz="1600" i="0" dirty="0">
                <a:solidFill>
                  <a:schemeClr val="accent2">
                    <a:lumMod val="75000"/>
                  </a:schemeClr>
                </a:solidFill>
                <a:effectLst/>
              </a:rPr>
              <a:t>regulaci trhu </a:t>
            </a:r>
            <a:r>
              <a:rPr lang="cs-CZ" sz="1600" b="0" i="0" dirty="0">
                <a:solidFill>
                  <a:schemeClr val="accent2">
                    <a:lumMod val="75000"/>
                  </a:schemeClr>
                </a:solidFill>
                <a:effectLst/>
              </a:rPr>
              <a:t>a </a:t>
            </a:r>
            <a:r>
              <a:rPr lang="cs-CZ" sz="1600" i="0" dirty="0">
                <a:solidFill>
                  <a:schemeClr val="accent2">
                    <a:lumMod val="75000"/>
                  </a:schemeClr>
                </a:solidFill>
                <a:effectLst/>
              </a:rPr>
              <a:t>stanovování podmínek pro podnikání </a:t>
            </a:r>
            <a:r>
              <a:rPr lang="cs-CZ" sz="1600" b="0" i="0" dirty="0">
                <a:solidFill>
                  <a:schemeClr val="accent2">
                    <a:lumMod val="75000"/>
                  </a:schemeClr>
                </a:solidFill>
                <a:effectLst/>
              </a:rPr>
              <a:t>v oblasti elektronických komunikací a také </a:t>
            </a:r>
            <a:r>
              <a:rPr lang="cs-CZ" sz="1600" i="0" dirty="0">
                <a:solidFill>
                  <a:schemeClr val="accent2">
                    <a:lumMod val="75000"/>
                  </a:schemeClr>
                </a:solidFill>
                <a:effectLst/>
              </a:rPr>
              <a:t>poštovních služeb</a:t>
            </a:r>
            <a:r>
              <a:rPr lang="cs-CZ" sz="1600" b="0" i="0" dirty="0">
                <a:solidFill>
                  <a:schemeClr val="accent2">
                    <a:lumMod val="75000"/>
                  </a:schemeClr>
                </a:solidFill>
                <a:effectLst/>
              </a:rPr>
              <a:t>.  </a:t>
            </a:r>
          </a:p>
          <a:p>
            <a:pPr marL="342900" indent="-342900">
              <a:buFont typeface="Wingdings" pitchFamily="2" charset="2"/>
              <a:buChar char="§"/>
            </a:pPr>
            <a:r>
              <a:rPr lang="cs-CZ" sz="1600" b="0" i="0" dirty="0">
                <a:solidFill>
                  <a:schemeClr val="accent2">
                    <a:lumMod val="75000"/>
                  </a:schemeClr>
                </a:solidFill>
                <a:effectLst/>
              </a:rPr>
              <a:t>v čele ČTÚ je </a:t>
            </a:r>
            <a:r>
              <a:rPr lang="cs-CZ" sz="1600" i="0" dirty="0">
                <a:solidFill>
                  <a:schemeClr val="accent2">
                    <a:lumMod val="75000"/>
                  </a:schemeClr>
                </a:solidFill>
                <a:effectLst/>
              </a:rPr>
              <a:t>pětičlenná Rada Úřadu</a:t>
            </a:r>
            <a:r>
              <a:rPr lang="cs-CZ" sz="1600" b="0" i="0" dirty="0">
                <a:solidFill>
                  <a:schemeClr val="accent2">
                    <a:lumMod val="75000"/>
                  </a:schemeClr>
                </a:solidFill>
                <a:effectLst/>
              </a:rPr>
              <a:t>, s jedním z jejích členů jako předsedou Rady; každého ze členů </a:t>
            </a:r>
            <a:r>
              <a:rPr lang="cs-CZ" sz="1600" i="0" dirty="0">
                <a:solidFill>
                  <a:schemeClr val="accent2">
                    <a:lumMod val="75000"/>
                  </a:schemeClr>
                </a:solidFill>
                <a:effectLst/>
              </a:rPr>
              <a:t>jmenuje a odvolává vláda </a:t>
            </a:r>
            <a:r>
              <a:rPr lang="cs-CZ" sz="1600" b="0" i="0" dirty="0">
                <a:solidFill>
                  <a:schemeClr val="accent2">
                    <a:lumMod val="75000"/>
                  </a:schemeClr>
                </a:solidFill>
                <a:effectLst/>
              </a:rPr>
              <a:t>na návrh ministra průmyslu a obchodu na pětileté funkční období tak, že každý rok je jmenován jeden ze členů.</a:t>
            </a:r>
          </a:p>
          <a:p>
            <a:pPr marL="342900" indent="-342900">
              <a:buFont typeface="Wingdings" pitchFamily="2" charset="2"/>
              <a:buChar char="§"/>
            </a:pPr>
            <a:r>
              <a:rPr lang="cs-CZ" sz="1600" b="0" i="0" dirty="0">
                <a:solidFill>
                  <a:schemeClr val="accent2">
                    <a:lumMod val="75000"/>
                  </a:schemeClr>
                </a:solidFill>
                <a:effectLst/>
              </a:rPr>
              <a:t>rada schvaluje zákonem stanovené dokumenty a přijímá zásadní rozhodnutí: o opatřeních obecné povahy, rozhodnutí o ceně, o určení poskytovatele univerzální služby, o stanovení podniku s významnou tržní silou a o uložení povinností tomuto podniku a také o opravných prostředcích proti rozhodnutím, která vydal předseda Rady v první instanci.</a:t>
            </a:r>
            <a:endParaRPr lang="cs-CZ" sz="1600" b="0" dirty="0">
              <a:solidFill>
                <a:schemeClr val="accent2">
                  <a:lumMod val="75000"/>
                </a:schemeClr>
              </a:solidFill>
            </a:endParaRPr>
          </a:p>
          <a:p>
            <a:pPr algn="l"/>
            <a:r>
              <a:rPr lang="cs-CZ" sz="2400" dirty="0">
                <a:solidFill>
                  <a:schemeClr val="accent2">
                    <a:lumMod val="75000"/>
                  </a:schemeClr>
                </a:solidFill>
              </a:rPr>
              <a:t>Úřad pro ochranu hospodářské soutěže</a:t>
            </a:r>
          </a:p>
          <a:p>
            <a:pPr marL="342900" indent="-342900">
              <a:buFont typeface="Wingdings" pitchFamily="2" charset="2"/>
              <a:buChar char="§"/>
            </a:pPr>
            <a:r>
              <a:rPr lang="cs-CZ" sz="1600" b="0" i="0" dirty="0">
                <a:solidFill>
                  <a:schemeClr val="accent2">
                    <a:lumMod val="75000"/>
                  </a:schemeClr>
                </a:solidFill>
                <a:effectLst/>
              </a:rPr>
              <a:t>Zákon předpokládá úzkou spolupráci mezi </a:t>
            </a:r>
            <a:r>
              <a:rPr lang="cs-CZ" sz="1600" i="0" dirty="0">
                <a:solidFill>
                  <a:schemeClr val="accent2">
                    <a:lumMod val="75000"/>
                  </a:schemeClr>
                </a:solidFill>
                <a:effectLst/>
              </a:rPr>
              <a:t>ČTÚ a ÚOHS, </a:t>
            </a:r>
            <a:r>
              <a:rPr lang="cs-CZ" sz="1600" b="0" i="0" dirty="0">
                <a:solidFill>
                  <a:schemeClr val="accent2">
                    <a:lumMod val="75000"/>
                  </a:schemeClr>
                </a:solidFill>
                <a:effectLst/>
              </a:rPr>
              <a:t>jde o zásadní faktor kvůli odlišně vymezeným rolím každého z těchto úřadů. </a:t>
            </a:r>
          </a:p>
          <a:p>
            <a:pPr marL="342900" indent="-342900">
              <a:buFont typeface="Wingdings" pitchFamily="2" charset="2"/>
              <a:buChar char="§"/>
            </a:pPr>
            <a:r>
              <a:rPr lang="cs-CZ" sz="1600" b="0" i="0" dirty="0">
                <a:solidFill>
                  <a:schemeClr val="accent2">
                    <a:lumMod val="75000"/>
                  </a:schemeClr>
                </a:solidFill>
                <a:effectLst/>
              </a:rPr>
              <a:t>Zatímco </a:t>
            </a:r>
            <a:r>
              <a:rPr lang="cs-CZ" sz="1600" i="0" dirty="0">
                <a:solidFill>
                  <a:schemeClr val="accent2">
                    <a:lumMod val="75000"/>
                  </a:schemeClr>
                </a:solidFill>
                <a:effectLst/>
              </a:rPr>
              <a:t>ČTÚ, jakožto regulátor ex ante</a:t>
            </a:r>
            <a:r>
              <a:rPr lang="cs-CZ" sz="1600" b="0" i="0" dirty="0">
                <a:solidFill>
                  <a:schemeClr val="accent2">
                    <a:lumMod val="75000"/>
                  </a:schemeClr>
                </a:solidFill>
                <a:effectLst/>
              </a:rPr>
              <a:t>, průběžně sbírá informace relevantní pro svou rozhodovací činnost, tedy pro opatření regulující trh, </a:t>
            </a:r>
            <a:r>
              <a:rPr lang="cs-CZ" sz="1600" i="0" dirty="0">
                <a:solidFill>
                  <a:schemeClr val="accent2">
                    <a:lumMod val="75000"/>
                  </a:schemeClr>
                </a:solidFill>
                <a:effectLst/>
              </a:rPr>
              <a:t>ÚOHS, jako regulátor ex post</a:t>
            </a:r>
            <a:r>
              <a:rPr lang="cs-CZ" sz="1600" b="0" i="0" dirty="0">
                <a:solidFill>
                  <a:schemeClr val="accent2">
                    <a:lumMod val="75000"/>
                  </a:schemeClr>
                </a:solidFill>
                <a:effectLst/>
              </a:rPr>
              <a:t>, se odvětvím elektronických komunikací nezabývá cíleně a dlouhodobě, nýbrž zpravidla až na základě šetření konkrétního podnětu o porušení pravidel hospodářské soutěže</a:t>
            </a: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12</a:t>
            </a:fld>
            <a:endParaRPr lang="cs-CZ"/>
          </a:p>
        </p:txBody>
      </p:sp>
    </p:spTree>
    <p:extLst>
      <p:ext uri="{BB962C8B-B14F-4D97-AF65-F5344CB8AC3E}">
        <p14:creationId xmlns:p14="http://schemas.microsoft.com/office/powerpoint/2010/main" val="260903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700" y="75698"/>
            <a:ext cx="10706099" cy="867861"/>
          </a:xfrm>
        </p:spPr>
        <p:txBody>
          <a:bodyPr>
            <a:normAutofit/>
          </a:bodyPr>
          <a:lstStyle/>
          <a:p>
            <a:r>
              <a:rPr lang="cs-CZ" dirty="0"/>
              <a:t>Regulační orgány (</a:t>
            </a:r>
            <a:r>
              <a:rPr lang="cs-CZ" dirty="0" err="1"/>
              <a:t>čr</a:t>
            </a:r>
            <a:r>
              <a:rPr lang="cs-CZ" dirty="0"/>
              <a:t>)</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33617" y="1083978"/>
            <a:ext cx="11147221" cy="5515761"/>
          </a:xfrm>
        </p:spPr>
        <p:txBody>
          <a:bodyPr>
            <a:noAutofit/>
          </a:bodyPr>
          <a:lstStyle/>
          <a:p>
            <a:pPr algn="l"/>
            <a:r>
              <a:rPr lang="cs-CZ" sz="2400" i="0" dirty="0">
                <a:solidFill>
                  <a:schemeClr val="accent2">
                    <a:lumMod val="75000"/>
                  </a:schemeClr>
                </a:solidFill>
                <a:effectLst/>
              </a:rPr>
              <a:t>Rada pro rozhlasové a televizní vysílání (RRTV)</a:t>
            </a:r>
          </a:p>
          <a:p>
            <a:pPr marL="342900" indent="-342900">
              <a:buFont typeface="Wingdings" pitchFamily="2" charset="2"/>
              <a:buChar char="§"/>
            </a:pPr>
            <a:r>
              <a:rPr lang="cs-CZ" sz="1600" b="0" i="0" dirty="0">
                <a:solidFill>
                  <a:schemeClr val="accent2">
                    <a:lumMod val="75000"/>
                  </a:schemeClr>
                </a:solidFill>
                <a:effectLst/>
              </a:rPr>
              <a:t>obdobně jako v případě ÚOHS, také spolupráce mezi ČTÚ a RRTV je založena na vzájemném poskytování podnětů, informací a jiných forem součinnosti. </a:t>
            </a:r>
          </a:p>
          <a:p>
            <a:pPr marL="342900" indent="-342900">
              <a:buFont typeface="Wingdings" pitchFamily="2" charset="2"/>
              <a:buChar char="§"/>
            </a:pPr>
            <a:r>
              <a:rPr lang="cs-CZ" sz="1600" b="0" i="0" dirty="0">
                <a:solidFill>
                  <a:schemeClr val="accent2">
                    <a:lumMod val="75000"/>
                  </a:schemeClr>
                </a:solidFill>
                <a:effectLst/>
              </a:rPr>
              <a:t>Zákon výslovně upravuje součinnost při zpracování části plánu přidělení kmitočtových pásem určených pro rozhlasovou službu, spolupráci při kontrolní činnosti, povinnost ČTÚ konzultovat s RRTV návrhy opatření dotýkajících se rozhlasového nebo televizního vysílání a spolupráci v některých dalších oblastech (zejména při vydávání oprávnění k využívání rádiových kmitočtů pro šíření a přenos rozhlasového nebo televizního vysílání).</a:t>
            </a:r>
            <a:endParaRPr lang="cs-CZ" sz="1600" b="0" dirty="0">
              <a:solidFill>
                <a:schemeClr val="accent2">
                  <a:lumMod val="75000"/>
                </a:schemeClr>
              </a:solidFill>
            </a:endParaRPr>
          </a:p>
          <a:p>
            <a:r>
              <a:rPr lang="cs-CZ" sz="2400" dirty="0">
                <a:solidFill>
                  <a:schemeClr val="accent2">
                    <a:lumMod val="75000"/>
                  </a:schemeClr>
                </a:solidFill>
              </a:rPr>
              <a:t>Úřad pro ochranu osobních údajů (ÚOOÚ)</a:t>
            </a:r>
          </a:p>
          <a:p>
            <a:pPr marL="342900" indent="-342900">
              <a:buFont typeface="Wingdings" pitchFamily="2" charset="2"/>
              <a:buChar char="§"/>
            </a:pPr>
            <a:r>
              <a:rPr lang="cs-CZ" sz="1600" b="0" i="0" dirty="0">
                <a:solidFill>
                  <a:schemeClr val="accent2">
                    <a:lumMod val="75000"/>
                  </a:schemeClr>
                </a:solidFill>
                <a:effectLst/>
              </a:rPr>
              <a:t>Role ÚOOÚ v oblasti elektronických komunikací se omezuje na to, že ÚOOÚ </a:t>
            </a:r>
            <a:r>
              <a:rPr lang="cs-CZ" sz="1600" i="0" dirty="0">
                <a:solidFill>
                  <a:schemeClr val="accent2">
                    <a:lumMod val="75000"/>
                  </a:schemeClr>
                </a:solidFill>
                <a:effectLst/>
              </a:rPr>
              <a:t>vykonává dozor nad dodržováním povinností při zpracování osobních údajů podle zákona o elektronických komunikacích</a:t>
            </a:r>
            <a:r>
              <a:rPr lang="cs-CZ" sz="1600" b="0" i="0" dirty="0">
                <a:solidFill>
                  <a:schemeClr val="accent2">
                    <a:lumMod val="75000"/>
                  </a:schemeClr>
                </a:solidFill>
                <a:effectLst/>
              </a:rPr>
              <a:t>; ČTÚ je pak povinen konzultovat s ÚOOÚ návrhy opatření, která se dotýkají ochrany osobních údajů.</a:t>
            </a:r>
          </a:p>
          <a:p>
            <a:pPr>
              <a:defRPr/>
            </a:pPr>
            <a:r>
              <a:rPr kumimoji="0" lang="cs-CZ" sz="2400" b="1" i="0" u="none" strike="noStrike" kern="1200" cap="none" spc="0" normalizeH="0" baseline="0" noProof="0" dirty="0">
                <a:ln>
                  <a:noFill/>
                </a:ln>
                <a:solidFill>
                  <a:schemeClr val="accent2">
                    <a:lumMod val="75000"/>
                  </a:schemeClr>
                </a:solidFill>
                <a:effectLst/>
                <a:uLnTx/>
                <a:uFillTx/>
                <a:ea typeface="+mn-ea"/>
                <a:cs typeface="+mn-cs"/>
              </a:rPr>
              <a:t>Další regulační orgány a správní úřady jiných odvětví</a:t>
            </a:r>
          </a:p>
          <a:p>
            <a:pPr marL="342900" indent="-342900">
              <a:buFont typeface="Wingdings" pitchFamily="2" charset="2"/>
              <a:buChar char="§"/>
              <a:defRPr/>
            </a:pPr>
            <a:r>
              <a:rPr kumimoji="0" lang="cs-CZ" sz="1600" b="0" i="0" u="none" strike="noStrike" kern="1200" cap="none" spc="0" normalizeH="0" baseline="0" noProof="0" dirty="0">
                <a:ln>
                  <a:noFill/>
                </a:ln>
                <a:solidFill>
                  <a:schemeClr val="accent2">
                    <a:lumMod val="75000"/>
                  </a:schemeClr>
                </a:solidFill>
                <a:effectLst/>
                <a:uLnTx/>
                <a:uFillTx/>
                <a:ea typeface="+mn-ea"/>
                <a:cs typeface="+mn-cs"/>
              </a:rPr>
              <a:t>vzhledem ke konvergenci odvětví elektronických komunikací s jinými odvětvími (zejména odvětví poskytování finančních služeb) se v současné době na činnost poskytovatelů služeb elektronických komunikací v řadě případů fakticky </a:t>
            </a:r>
            <a:r>
              <a:rPr kumimoji="0" lang="cs-CZ" sz="1600" i="0" u="none" strike="noStrike" kern="1200" cap="none" spc="0" normalizeH="0" baseline="0" noProof="0" dirty="0">
                <a:ln>
                  <a:noFill/>
                </a:ln>
                <a:solidFill>
                  <a:schemeClr val="accent2">
                    <a:lumMod val="75000"/>
                  </a:schemeClr>
                </a:solidFill>
                <a:effectLst/>
                <a:uLnTx/>
                <a:uFillTx/>
                <a:ea typeface="+mn-ea"/>
                <a:cs typeface="+mn-cs"/>
              </a:rPr>
              <a:t>uplatní též regulační opatření prováděná jinými regulačními orgány</a:t>
            </a:r>
            <a:r>
              <a:rPr kumimoji="0" lang="cs-CZ" sz="1600" b="0" i="0" u="none" strike="noStrike" kern="1200" cap="none" spc="0" normalizeH="0" baseline="0" noProof="0" dirty="0">
                <a:ln>
                  <a:noFill/>
                </a:ln>
                <a:solidFill>
                  <a:schemeClr val="accent2">
                    <a:lumMod val="75000"/>
                  </a:schemeClr>
                </a:solidFill>
                <a:effectLst/>
                <a:uLnTx/>
                <a:uFillTx/>
                <a:ea typeface="+mn-ea"/>
                <a:cs typeface="+mn-cs"/>
              </a:rPr>
              <a:t>;  </a:t>
            </a:r>
          </a:p>
          <a:p>
            <a:pPr marL="342900" indent="-342900">
              <a:buFont typeface="Wingdings" pitchFamily="2" charset="2"/>
              <a:buChar char="§"/>
              <a:defRPr/>
            </a:pPr>
            <a:r>
              <a:rPr kumimoji="0" lang="cs-CZ" sz="1600" b="0" i="0" u="none" strike="noStrike" kern="1200" cap="none" spc="0" normalizeH="0" baseline="0" noProof="0" dirty="0">
                <a:ln>
                  <a:noFill/>
                </a:ln>
                <a:solidFill>
                  <a:schemeClr val="accent2">
                    <a:lumMod val="75000"/>
                  </a:schemeClr>
                </a:solidFill>
                <a:effectLst/>
                <a:uLnTx/>
                <a:uFillTx/>
                <a:ea typeface="+mn-ea"/>
                <a:cs typeface="+mn-cs"/>
              </a:rPr>
              <a:t>zejména RRTV, Česká národní banka (ČNB) a Finančně analytický útvar (FAÚ) Ministerstva financí ČR.  </a:t>
            </a:r>
            <a:endParaRPr lang="cs-CZ" sz="1600" b="0" i="0" dirty="0">
              <a:solidFill>
                <a:schemeClr val="accent2">
                  <a:lumMod val="75000"/>
                </a:schemeClr>
              </a:solidFill>
              <a:effectLst/>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13</a:t>
            </a:fld>
            <a:endParaRPr lang="cs-CZ"/>
          </a:p>
        </p:txBody>
      </p:sp>
    </p:spTree>
    <p:extLst>
      <p:ext uri="{BB962C8B-B14F-4D97-AF65-F5344CB8AC3E}">
        <p14:creationId xmlns:p14="http://schemas.microsoft.com/office/powerpoint/2010/main" val="2322824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normAutofit/>
          </a:bodyPr>
          <a:lstStyle/>
          <a:p>
            <a:r>
              <a:rPr lang="cs-CZ" dirty="0"/>
              <a:t>IV. Práva a povinnosti podnikatelů, účastníků a uživatelů, ochrana spotřebitele</a:t>
            </a:r>
            <a:br>
              <a:rPr lang="cs-CZ" dirty="0"/>
            </a:br>
            <a:endParaRPr lang="cs-CZ" dirty="0"/>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14</a:t>
            </a:fld>
            <a:endParaRPr lang="cs-CZ"/>
          </a:p>
        </p:txBody>
      </p:sp>
    </p:spTree>
    <p:extLst>
      <p:ext uri="{BB962C8B-B14F-4D97-AF65-F5344CB8AC3E}">
        <p14:creationId xmlns:p14="http://schemas.microsoft.com/office/powerpoint/2010/main" val="2325117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47106"/>
            <a:ext cx="10706099" cy="867861"/>
          </a:xfrm>
        </p:spPr>
        <p:txBody>
          <a:bodyPr>
            <a:normAutofit/>
          </a:bodyPr>
          <a:lstStyle/>
          <a:p>
            <a:r>
              <a:rPr lang="cs-CZ" dirty="0"/>
              <a:t>Práva a povinnosti podnikatelů, účastníků a uživatelů, ochrana spotřebitele</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342239"/>
            <a:ext cx="11147221" cy="4834724"/>
          </a:xfrm>
        </p:spPr>
        <p:txBody>
          <a:bodyPr>
            <a:normAutofit fontScale="92500" lnSpcReduction="10000"/>
          </a:bodyPr>
          <a:lstStyle/>
          <a:p>
            <a:pPr lvl="2"/>
            <a:r>
              <a:rPr lang="cs-CZ" sz="1900" dirty="0">
                <a:solidFill>
                  <a:schemeClr val="accent2">
                    <a:lumMod val="75000"/>
                  </a:schemeClr>
                </a:solidFill>
              </a:rPr>
              <a:t>rozsáhlá část úpravy práva elektronických komunikací;</a:t>
            </a:r>
          </a:p>
          <a:p>
            <a:pPr lvl="2"/>
            <a:r>
              <a:rPr lang="cs-CZ" sz="1900" dirty="0">
                <a:solidFill>
                  <a:schemeClr val="accent2">
                    <a:lumMod val="75000"/>
                  </a:schemeClr>
                </a:solidFill>
              </a:rPr>
              <a:t>výkon komunikačních činností spadá z velké míry do sféry veřejného práva, čemuž odpovídá tomu i poměrně </a:t>
            </a:r>
            <a:r>
              <a:rPr lang="cs-CZ" sz="1900" b="1" dirty="0">
                <a:solidFill>
                  <a:schemeClr val="accent2">
                    <a:lumMod val="75000"/>
                  </a:schemeClr>
                </a:solidFill>
              </a:rPr>
              <a:t>silný zásah právní regulace do smluvní svobody stran</a:t>
            </a:r>
            <a:r>
              <a:rPr lang="cs-CZ" sz="1900" dirty="0">
                <a:solidFill>
                  <a:schemeClr val="accent2">
                    <a:lumMod val="75000"/>
                  </a:schemeClr>
                </a:solidFill>
              </a:rPr>
              <a:t>, důvody pro takovýto zásah „lze spatřovat v nutnosti:</a:t>
            </a:r>
          </a:p>
          <a:p>
            <a:pPr lvl="3"/>
            <a:r>
              <a:rPr lang="cs-CZ" sz="1700" b="1" dirty="0">
                <a:solidFill>
                  <a:schemeClr val="accent2">
                    <a:lumMod val="75000"/>
                  </a:schemeClr>
                </a:solidFill>
              </a:rPr>
              <a:t>ochrany spotřebitele</a:t>
            </a:r>
            <a:r>
              <a:rPr lang="cs-CZ" sz="1700" dirty="0">
                <a:solidFill>
                  <a:schemeClr val="accent2">
                    <a:lumMod val="75000"/>
                  </a:schemeClr>
                </a:solidFill>
              </a:rPr>
              <a:t>, ale též v</a:t>
            </a:r>
          </a:p>
          <a:p>
            <a:pPr lvl="3"/>
            <a:r>
              <a:rPr lang="cs-CZ" sz="1700" b="1" dirty="0">
                <a:solidFill>
                  <a:schemeClr val="accent2">
                    <a:lumMod val="75000"/>
                  </a:schemeClr>
                </a:solidFill>
              </a:rPr>
              <a:t>zajištění technického fungování služeb a ochrany omezených zdrojů;</a:t>
            </a:r>
          </a:p>
          <a:p>
            <a:pPr lvl="3"/>
            <a:endParaRPr lang="cs-CZ" sz="1700" dirty="0">
              <a:solidFill>
                <a:schemeClr val="accent2">
                  <a:lumMod val="75000"/>
                </a:schemeClr>
              </a:solidFill>
            </a:endParaRPr>
          </a:p>
          <a:p>
            <a:pPr lvl="2"/>
            <a:r>
              <a:rPr lang="cs-CZ" sz="1900" dirty="0">
                <a:solidFill>
                  <a:schemeClr val="accent2">
                    <a:lumMod val="75000"/>
                  </a:schemeClr>
                </a:solidFill>
              </a:rPr>
              <a:t>v praxi však řada povinností uložených poskytovatelům služeb </a:t>
            </a:r>
            <a:r>
              <a:rPr lang="cs-CZ" sz="1900" b="1" dirty="0">
                <a:solidFill>
                  <a:schemeClr val="accent2">
                    <a:lumMod val="75000"/>
                  </a:schemeClr>
                </a:solidFill>
              </a:rPr>
              <a:t>ochraňuje nejen spotřebitele, ale jakéhokoli účastníka </a:t>
            </a:r>
            <a:r>
              <a:rPr lang="cs-CZ" sz="1900" dirty="0">
                <a:solidFill>
                  <a:schemeClr val="accent2">
                    <a:lumMod val="75000"/>
                  </a:schemeClr>
                </a:solidFill>
              </a:rPr>
              <a:t>(resp. v některých případech též uživatele);</a:t>
            </a:r>
          </a:p>
          <a:p>
            <a:pPr lvl="2"/>
            <a:r>
              <a:rPr lang="cs-CZ" sz="1900" dirty="0">
                <a:solidFill>
                  <a:schemeClr val="accent2">
                    <a:lumMod val="75000"/>
                  </a:schemeClr>
                </a:solidFill>
              </a:rPr>
              <a:t>zákon o elektronických komunikacích vymezuje v Hlavě VII. přestupky, kterých se může dopustit jak právnická nebo podnikající fyzická osoba (v některých případech pouze subjekt se specifickým postavením - poskytovatel univerzální služby, podnik s významnou tržní silou apod.), tak rovněž nepodnikající fyzická osoba porušením povinností v zákoně stanovených. </a:t>
            </a:r>
          </a:p>
          <a:p>
            <a:pPr lvl="2"/>
            <a:r>
              <a:rPr lang="cs-CZ" sz="1900" dirty="0">
                <a:solidFill>
                  <a:schemeClr val="accent2">
                    <a:lumMod val="75000"/>
                  </a:schemeClr>
                </a:solidFill>
              </a:rPr>
              <a:t>přestupky projednává ČTÚ, přičemž pokuty za přestupky právnických a podnikajících fyzických osob jsou limitovány horní hranicí  </a:t>
            </a:r>
            <a:r>
              <a:rPr lang="cs-CZ" sz="1900" b="1" dirty="0">
                <a:solidFill>
                  <a:schemeClr val="accent2">
                    <a:lumMod val="75000"/>
                  </a:schemeClr>
                </a:solidFill>
              </a:rPr>
              <a:t>50 000 000 Kč nebo 10 % z čistého obratu </a:t>
            </a:r>
            <a:r>
              <a:rPr lang="cs-CZ" sz="1900" dirty="0">
                <a:solidFill>
                  <a:schemeClr val="accent2">
                    <a:lumMod val="75000"/>
                  </a:schemeClr>
                </a:solidFill>
              </a:rPr>
              <a:t>pachatele přestupku za poslední ukončené účetní období, podle toho, která z těchto hodnot je vyšší, při současném odstranění limitace horní hranice pokuty v případě opakovaného spáchání přestupku.  </a:t>
            </a: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15</a:t>
            </a:fld>
            <a:endParaRPr lang="cs-CZ"/>
          </a:p>
        </p:txBody>
      </p:sp>
    </p:spTree>
    <p:extLst>
      <p:ext uri="{BB962C8B-B14F-4D97-AF65-F5344CB8AC3E}">
        <p14:creationId xmlns:p14="http://schemas.microsoft.com/office/powerpoint/2010/main" val="2241359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47106"/>
            <a:ext cx="10706099" cy="867861"/>
          </a:xfrm>
        </p:spPr>
        <p:txBody>
          <a:bodyPr>
            <a:normAutofit/>
          </a:bodyPr>
          <a:lstStyle/>
          <a:p>
            <a:r>
              <a:rPr lang="cs-CZ" dirty="0"/>
              <a:t>Účastnická smlouva</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342239"/>
            <a:ext cx="11147221" cy="4834724"/>
          </a:xfrm>
        </p:spPr>
        <p:txBody>
          <a:bodyPr>
            <a:normAutofit/>
          </a:bodyPr>
          <a:lstStyle/>
          <a:p>
            <a:pPr marL="0" lvl="2" indent="0">
              <a:buNone/>
            </a:pPr>
            <a:r>
              <a:rPr lang="cs-CZ" sz="2000" b="1" i="0" dirty="0">
                <a:solidFill>
                  <a:schemeClr val="accent2">
                    <a:lumMod val="75000"/>
                  </a:schemeClr>
                </a:solidFill>
                <a:effectLst/>
              </a:rPr>
              <a:t>Smlouva o poskytování služeb elektronických komunikací </a:t>
            </a:r>
            <a:r>
              <a:rPr lang="cs-CZ" sz="2000" b="0" i="0" dirty="0">
                <a:solidFill>
                  <a:schemeClr val="accent2">
                    <a:lumMod val="75000"/>
                  </a:schemeClr>
                </a:solidFill>
                <a:effectLst/>
              </a:rPr>
              <a:t>se v praxi zpravidla označuje jako </a:t>
            </a:r>
            <a:r>
              <a:rPr lang="cs-CZ" sz="2000" b="1" i="0" dirty="0">
                <a:solidFill>
                  <a:schemeClr val="accent2">
                    <a:lumMod val="75000"/>
                  </a:schemeClr>
                </a:solidFill>
                <a:effectLst/>
              </a:rPr>
              <a:t>účastnická smlouva</a:t>
            </a:r>
            <a:r>
              <a:rPr lang="cs-CZ" sz="2000" b="0" i="0" dirty="0">
                <a:solidFill>
                  <a:schemeClr val="accent2">
                    <a:lumMod val="75000"/>
                  </a:schemeClr>
                </a:solidFill>
                <a:effectLst/>
              </a:rPr>
              <a:t>, zákon však používá výhradně první (komplikovaný) pojem;</a:t>
            </a:r>
            <a:endParaRPr lang="cs-CZ" sz="1600" b="0" i="0" dirty="0">
              <a:solidFill>
                <a:schemeClr val="accent2">
                  <a:lumMod val="75000"/>
                </a:schemeClr>
              </a:solidFill>
              <a:effectLst/>
            </a:endParaRPr>
          </a:p>
          <a:p>
            <a:pPr lvl="2"/>
            <a:r>
              <a:rPr lang="cs-CZ" sz="1600" b="0" i="0" dirty="0">
                <a:solidFill>
                  <a:schemeClr val="accent2">
                    <a:lumMod val="75000"/>
                  </a:schemeClr>
                </a:solidFill>
                <a:effectLst/>
              </a:rPr>
              <a:t>smlouvu uzavírá poskytovatel služeb s osobou služby odebírající (s účastníkem)</a:t>
            </a:r>
          </a:p>
          <a:p>
            <a:pPr lvl="2"/>
            <a:r>
              <a:rPr lang="cs-CZ" sz="1600" b="0" i="0" dirty="0">
                <a:solidFill>
                  <a:schemeClr val="accent2">
                    <a:lumMod val="75000"/>
                  </a:schemeClr>
                </a:solidFill>
                <a:effectLst/>
              </a:rPr>
              <a:t>účastnická smlouva je </a:t>
            </a:r>
            <a:r>
              <a:rPr lang="cs-CZ" sz="1600" b="1" i="0" dirty="0">
                <a:solidFill>
                  <a:schemeClr val="accent2">
                    <a:lumMod val="75000"/>
                  </a:schemeClr>
                </a:solidFill>
                <a:effectLst/>
              </a:rPr>
              <a:t>předmětem velmi rozsáhlé a podrobné úpravy v zákoně</a:t>
            </a:r>
            <a:r>
              <a:rPr lang="cs-CZ" sz="1600" b="0" i="0" dirty="0">
                <a:solidFill>
                  <a:schemeClr val="accent2">
                    <a:lumMod val="75000"/>
                  </a:schemeClr>
                </a:solidFill>
                <a:effectLst/>
              </a:rPr>
              <a:t>; tyto náležitosti vycházejí zčásti z povinností obsažených ve směrnici o univerzální službě; ustanovení upravující účastnickou smlouvu bývá oblíbeným objektem novelizačních snah.</a:t>
            </a:r>
          </a:p>
          <a:p>
            <a:pPr lvl="2"/>
            <a:r>
              <a:rPr lang="cs-CZ" sz="1600" dirty="0">
                <a:solidFill>
                  <a:schemeClr val="accent2">
                    <a:lumMod val="75000"/>
                  </a:schemeClr>
                </a:solidFill>
              </a:rPr>
              <a:t>mezi </a:t>
            </a:r>
            <a:r>
              <a:rPr lang="cs-CZ" sz="1600" b="1" dirty="0">
                <a:solidFill>
                  <a:schemeClr val="accent2">
                    <a:lumMod val="75000"/>
                  </a:schemeClr>
                </a:solidFill>
              </a:rPr>
              <a:t>povinné náležitosti smlouvy </a:t>
            </a:r>
            <a:r>
              <a:rPr lang="cs-CZ" sz="1600" dirty="0">
                <a:solidFill>
                  <a:schemeClr val="accent2">
                    <a:lumMod val="75000"/>
                  </a:schemeClr>
                </a:solidFill>
              </a:rPr>
              <a:t>tak patří kromě označení smluvních stran a popisu služby např. </a:t>
            </a:r>
            <a:r>
              <a:rPr lang="cs-CZ" sz="1600" b="1" dirty="0">
                <a:solidFill>
                  <a:schemeClr val="accent2">
                    <a:lumMod val="75000"/>
                  </a:schemeClr>
                </a:solidFill>
              </a:rPr>
              <a:t>výše úhrady v případě ukončení smlouvy před uplynutím sjednané doby trvání</a:t>
            </a:r>
            <a:r>
              <a:rPr lang="cs-CZ" sz="1600" dirty="0">
                <a:solidFill>
                  <a:schemeClr val="accent2">
                    <a:lumMod val="75000"/>
                  </a:schemeClr>
                </a:solidFill>
              </a:rPr>
              <a:t>; tuto výši zákon o elektronických komunikacích výslovně omezuje nepříliš systematicky přímo ve vymezení povinných náležitostí smlouvy. </a:t>
            </a:r>
          </a:p>
          <a:p>
            <a:pPr lvl="2"/>
            <a:r>
              <a:rPr lang="cs-CZ" sz="1600" dirty="0">
                <a:solidFill>
                  <a:schemeClr val="accent2">
                    <a:lumMod val="75000"/>
                  </a:schemeClr>
                </a:solidFill>
              </a:rPr>
              <a:t>zákon reguluje též </a:t>
            </a:r>
            <a:r>
              <a:rPr lang="cs-CZ" sz="1600" b="1" dirty="0">
                <a:solidFill>
                  <a:schemeClr val="accent2">
                    <a:lumMod val="75000"/>
                  </a:schemeClr>
                </a:solidFill>
              </a:rPr>
              <a:t>délku sjednané doby trvání smlouvy</a:t>
            </a:r>
            <a:r>
              <a:rPr lang="cs-CZ" sz="1600" dirty="0">
                <a:solidFill>
                  <a:schemeClr val="accent2">
                    <a:lumMod val="75000"/>
                  </a:schemeClr>
                </a:solidFill>
              </a:rPr>
              <a:t>, jednak uložením povinnosti umožnit uzavření smlouvy na dobu maximálně 12 měsíců, jednak omezením maximální délky doby určité u první smlouvy uzavřené se spotřebitelem - na 24 měsíců, či délku výpovědní doby, která nesmí přesáhnout 30 dnů. </a:t>
            </a:r>
          </a:p>
          <a:p>
            <a:pPr lvl="2"/>
            <a:r>
              <a:rPr lang="cs-CZ" sz="1600" dirty="0">
                <a:solidFill>
                  <a:schemeClr val="accent2">
                    <a:lumMod val="75000"/>
                  </a:schemeClr>
                </a:solidFill>
              </a:rPr>
              <a:t>zákon </a:t>
            </a:r>
            <a:r>
              <a:rPr lang="cs-CZ" sz="1600" b="1" dirty="0">
                <a:solidFill>
                  <a:schemeClr val="accent2">
                    <a:lumMod val="75000"/>
                  </a:schemeClr>
                </a:solidFill>
              </a:rPr>
              <a:t>výslovně počítá též s možností změny smlouvy</a:t>
            </a:r>
            <a:r>
              <a:rPr lang="cs-CZ" sz="1600" dirty="0">
                <a:solidFill>
                  <a:schemeClr val="accent2">
                    <a:lumMod val="75000"/>
                  </a:schemeClr>
                </a:solidFill>
              </a:rPr>
              <a:t>, pro tento případ stanoví </a:t>
            </a:r>
            <a:r>
              <a:rPr lang="cs-CZ" sz="1600" b="1" dirty="0">
                <a:solidFill>
                  <a:schemeClr val="accent2">
                    <a:lumMod val="75000"/>
                  </a:schemeClr>
                </a:solidFill>
              </a:rPr>
              <a:t>povinnost informovat </a:t>
            </a:r>
            <a:r>
              <a:rPr lang="cs-CZ" sz="1600" dirty="0">
                <a:solidFill>
                  <a:schemeClr val="accent2">
                    <a:lumMod val="75000"/>
                  </a:schemeClr>
                </a:solidFill>
              </a:rPr>
              <a:t>účastníka o změně nejméně 1 měsíc před jejím nabytím účinnosti. </a:t>
            </a:r>
          </a:p>
          <a:p>
            <a:pPr lvl="2"/>
            <a:r>
              <a:rPr lang="cs-CZ" sz="1600" dirty="0">
                <a:solidFill>
                  <a:schemeClr val="accent2">
                    <a:lumMod val="75000"/>
                  </a:schemeClr>
                </a:solidFill>
              </a:rPr>
              <a:t>v praxi u většiny poskytovatelů služeb elektronických komunikací tvoří obsah účastnické smlouvy kromě smlouvy samotné také </a:t>
            </a:r>
            <a:r>
              <a:rPr lang="cs-CZ" sz="1600" b="1" dirty="0">
                <a:solidFill>
                  <a:schemeClr val="accent2">
                    <a:lumMod val="75000"/>
                  </a:schemeClr>
                </a:solidFill>
              </a:rPr>
              <a:t>všeobecné podmínky</a:t>
            </a:r>
            <a:r>
              <a:rPr lang="cs-CZ" sz="1600" dirty="0">
                <a:solidFill>
                  <a:schemeClr val="accent2">
                    <a:lumMod val="75000"/>
                  </a:schemeClr>
                </a:solidFill>
              </a:rPr>
              <a:t>. Zákon o elektronických komunikacích u účastnické smlouvy všeobecné podmínky výslovně nezmiňuje, s jedinou okrajovou výjimkou,  současně však takovouto konstrukci smlouvy výslovně nezakazuje.</a:t>
            </a: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16</a:t>
            </a:fld>
            <a:endParaRPr lang="cs-CZ"/>
          </a:p>
        </p:txBody>
      </p:sp>
    </p:spTree>
    <p:extLst>
      <p:ext uri="{BB962C8B-B14F-4D97-AF65-F5344CB8AC3E}">
        <p14:creationId xmlns:p14="http://schemas.microsoft.com/office/powerpoint/2010/main" val="4060479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47106"/>
            <a:ext cx="10706099" cy="867861"/>
          </a:xfrm>
        </p:spPr>
        <p:txBody>
          <a:bodyPr>
            <a:normAutofit/>
          </a:bodyPr>
          <a:lstStyle/>
          <a:p>
            <a:r>
              <a:rPr lang="cs-CZ" dirty="0"/>
              <a:t>Univerzální služba</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114967"/>
            <a:ext cx="11147221" cy="4834724"/>
          </a:xfrm>
        </p:spPr>
        <p:txBody>
          <a:bodyPr>
            <a:noAutofit/>
          </a:bodyPr>
          <a:lstStyle/>
          <a:p>
            <a:pPr lvl="2"/>
            <a:r>
              <a:rPr lang="cs-CZ" sz="1600" i="0" dirty="0">
                <a:solidFill>
                  <a:schemeClr val="accent2">
                    <a:lumMod val="75000"/>
                  </a:schemeClr>
                </a:solidFill>
                <a:effectLst/>
              </a:rPr>
              <a:t>tento pojem zavedl poprvé již zákon o telekomunikacích jako </a:t>
            </a:r>
            <a:r>
              <a:rPr lang="cs-CZ" sz="1600" b="1" i="0" dirty="0">
                <a:solidFill>
                  <a:schemeClr val="accent2">
                    <a:lumMod val="75000"/>
                  </a:schemeClr>
                </a:solidFill>
                <a:effectLst/>
              </a:rPr>
              <a:t>minimální soubor služeb dostupných ve stanovené kvalitě všem uživatelům za dostupnou cenu</a:t>
            </a:r>
            <a:r>
              <a:rPr lang="cs-CZ" sz="1600" i="0" dirty="0">
                <a:solidFill>
                  <a:schemeClr val="accent2">
                    <a:lumMod val="75000"/>
                  </a:schemeClr>
                </a:solidFill>
                <a:effectLst/>
              </a:rPr>
              <a:t>. </a:t>
            </a:r>
          </a:p>
          <a:p>
            <a:pPr lvl="2"/>
            <a:r>
              <a:rPr lang="cs-CZ" sz="1600" i="0" dirty="0">
                <a:solidFill>
                  <a:schemeClr val="accent2">
                    <a:lumMod val="75000"/>
                  </a:schemeClr>
                </a:solidFill>
                <a:effectLst/>
              </a:rPr>
              <a:t>zákon o elektronických komunikacích univerzální službu zakládá na velmi podobném vymezení, upravuje zejména rozsah univerzální služby, práva koncových uživatelů a jim odpovídající povinnosti podnikatelů.  </a:t>
            </a:r>
          </a:p>
          <a:p>
            <a:pPr lvl="2"/>
            <a:r>
              <a:rPr lang="cs-CZ" sz="1600" dirty="0">
                <a:solidFill>
                  <a:schemeClr val="accent2">
                    <a:lumMod val="75000"/>
                  </a:schemeClr>
                </a:solidFill>
              </a:rPr>
              <a:t>cílem této „služby“ je zajistit, aby každý měl přístup k základním telekomunikačním službám bez ohledu na geografickou polohu nebo sociální postavení, mezi dílčí služby, které mohou být v rámci univerzální služby poskytovány, patří:</a:t>
            </a:r>
          </a:p>
          <a:p>
            <a:pPr lvl="3">
              <a:spcBef>
                <a:spcPts val="400"/>
              </a:spcBef>
            </a:pPr>
            <a:r>
              <a:rPr lang="cs-CZ" sz="1600" b="1" dirty="0">
                <a:solidFill>
                  <a:schemeClr val="accent2">
                    <a:lumMod val="75000"/>
                  </a:schemeClr>
                </a:solidFill>
              </a:rPr>
              <a:t>přiměřený přístup k internetu v pevném místě, </a:t>
            </a:r>
            <a:r>
              <a:rPr lang="cs-CZ" sz="1600" dirty="0">
                <a:solidFill>
                  <a:schemeClr val="accent2">
                    <a:lumMod val="75000"/>
                  </a:schemeClr>
                </a:solidFill>
              </a:rPr>
              <a:t>včetně potřebného připojení;</a:t>
            </a:r>
          </a:p>
          <a:p>
            <a:pPr lvl="3">
              <a:spcBef>
                <a:spcPts val="400"/>
              </a:spcBef>
            </a:pPr>
            <a:r>
              <a:rPr lang="cs-CZ" sz="1600" b="1" dirty="0">
                <a:solidFill>
                  <a:schemeClr val="accent2">
                    <a:lumMod val="75000"/>
                  </a:schemeClr>
                </a:solidFill>
              </a:rPr>
              <a:t>přístup k hlasové komunikační službě v pevném místě</a:t>
            </a:r>
            <a:r>
              <a:rPr lang="cs-CZ" sz="1600" dirty="0">
                <a:solidFill>
                  <a:schemeClr val="accent2">
                    <a:lumMod val="75000"/>
                  </a:schemeClr>
                </a:solidFill>
              </a:rPr>
              <a:t>, včetně potřebného připojení;</a:t>
            </a:r>
          </a:p>
          <a:p>
            <a:pPr lvl="3">
              <a:spcBef>
                <a:spcPts val="400"/>
              </a:spcBef>
            </a:pPr>
            <a:r>
              <a:rPr lang="cs-CZ" sz="1600" b="1" dirty="0">
                <a:solidFill>
                  <a:schemeClr val="accent2">
                    <a:lumMod val="75000"/>
                  </a:schemeClr>
                </a:solidFill>
              </a:rPr>
              <a:t>zajištění rovnocenného přístupu pro zdravotně postižené osoby </a:t>
            </a:r>
            <a:r>
              <a:rPr lang="cs-CZ" sz="1600" dirty="0">
                <a:solidFill>
                  <a:schemeClr val="accent2">
                    <a:lumMod val="75000"/>
                  </a:schemeClr>
                </a:solidFill>
              </a:rPr>
              <a:t>k výše uvedeným službám, a to nejen v pevném místě, například prostřednictvím speciálně vybavených koncových zařízení;</a:t>
            </a:r>
          </a:p>
          <a:p>
            <a:pPr lvl="3">
              <a:spcBef>
                <a:spcPts val="400"/>
              </a:spcBef>
            </a:pPr>
            <a:r>
              <a:rPr lang="cs-CZ" sz="1600" b="1" dirty="0">
                <a:solidFill>
                  <a:schemeClr val="accent2">
                    <a:lumMod val="75000"/>
                  </a:schemeClr>
                </a:solidFill>
              </a:rPr>
              <a:t>doplňkové služby k uvedeným dílčím službám, jako je podrobný rozpis účtů</a:t>
            </a:r>
            <a:r>
              <a:rPr lang="cs-CZ" sz="1600" dirty="0">
                <a:solidFill>
                  <a:schemeClr val="accent2">
                    <a:lumMod val="75000"/>
                  </a:schemeClr>
                </a:solidFill>
              </a:rPr>
              <a:t>, bezplatné blokování odchozích volání na služby se zvýšenou sazbou, systémy předplatného, postupné splácení ceny za připojení, poradenství ohledně sazeb a kontrola nákladů. </a:t>
            </a:r>
            <a:endParaRPr lang="cs-CZ" sz="1600" i="0" dirty="0">
              <a:solidFill>
                <a:schemeClr val="accent2">
                  <a:lumMod val="75000"/>
                </a:schemeClr>
              </a:solidFill>
              <a:effectLst/>
            </a:endParaRPr>
          </a:p>
          <a:p>
            <a:pPr lvl="2"/>
            <a:r>
              <a:rPr lang="cs-CZ" sz="1600" i="0" dirty="0">
                <a:solidFill>
                  <a:schemeClr val="accent2">
                    <a:lumMod val="75000"/>
                  </a:schemeClr>
                </a:solidFill>
                <a:effectLst/>
              </a:rPr>
              <a:t>mezi povinnosti, které je ČTÚ oprávněn v rámci povinnosti univerzální služby uložit, patří připojení v pevném místě k veřejné komunikační síti, přístup v pevném místě k veřejně dostupné telefonní službě, informační služba, služby veřejných telefonních automatů, přístup zdravotně postižených osob k vymezeným službám a další. Podrobnosti kvality služeb stanoví prováděcí vyhláška č. 162/2005 Sb. o stanovení parametrů kvality univerzální služby a jejich mezních hodnot.</a:t>
            </a:r>
          </a:p>
          <a:p>
            <a:pPr lvl="2"/>
            <a:r>
              <a:rPr lang="cs-CZ" sz="1600" i="0" dirty="0">
                <a:solidFill>
                  <a:schemeClr val="accent2">
                    <a:lumMod val="75000"/>
                  </a:schemeClr>
                </a:solidFill>
                <a:effectLst/>
              </a:rPr>
              <a:t>náklady univerzální služby hradí stát na základě jejich posouzení ČTÚ. </a:t>
            </a:r>
          </a:p>
          <a:p>
            <a:pPr lvl="2"/>
            <a:endParaRPr lang="cs-CZ" sz="1600" dirty="0">
              <a:solidFill>
                <a:schemeClr val="accent2">
                  <a:lumMod val="75000"/>
                </a:schemeClr>
              </a:solidFill>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17</a:t>
            </a:fld>
            <a:endParaRPr lang="cs-CZ"/>
          </a:p>
        </p:txBody>
      </p:sp>
    </p:spTree>
    <p:extLst>
      <p:ext uri="{BB962C8B-B14F-4D97-AF65-F5344CB8AC3E}">
        <p14:creationId xmlns:p14="http://schemas.microsoft.com/office/powerpoint/2010/main" val="2540717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47106"/>
            <a:ext cx="10706099" cy="867861"/>
          </a:xfrm>
        </p:spPr>
        <p:txBody>
          <a:bodyPr>
            <a:normAutofit/>
          </a:bodyPr>
          <a:lstStyle/>
          <a:p>
            <a:r>
              <a:rPr lang="cs-CZ" dirty="0"/>
              <a:t>Ochrana údajů, bezpečnost sítí a služeb</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114967"/>
            <a:ext cx="11147221" cy="4834724"/>
          </a:xfrm>
        </p:spPr>
        <p:txBody>
          <a:bodyPr>
            <a:noAutofit/>
          </a:bodyPr>
          <a:lstStyle/>
          <a:p>
            <a:pPr lvl="2"/>
            <a:r>
              <a:rPr lang="cs-CZ" sz="1600" dirty="0">
                <a:solidFill>
                  <a:schemeClr val="accent2">
                    <a:lumMod val="75000"/>
                  </a:schemeClr>
                </a:solidFill>
              </a:rPr>
              <a:t>zákon věnuje </a:t>
            </a:r>
            <a:r>
              <a:rPr lang="cs-CZ" sz="1600" b="1" dirty="0">
                <a:solidFill>
                  <a:schemeClr val="accent2">
                    <a:lumMod val="75000"/>
                  </a:schemeClr>
                </a:solidFill>
              </a:rPr>
              <a:t>zvýšenou pozornost otázkám bezpečnosti sítí a služeb </a:t>
            </a:r>
            <a:r>
              <a:rPr lang="cs-CZ" sz="1600" dirty="0">
                <a:solidFill>
                  <a:schemeClr val="accent2">
                    <a:lumMod val="75000"/>
                  </a:schemeClr>
                </a:solidFill>
              </a:rPr>
              <a:t>elektronických komunikací a také zajištění důvěrnosti komunikací a ochraně osobních údajů, vč. údajů provozních a lokalizačních. </a:t>
            </a:r>
          </a:p>
          <a:p>
            <a:pPr lvl="2"/>
            <a:r>
              <a:rPr lang="cs-CZ" sz="1600" dirty="0">
                <a:solidFill>
                  <a:schemeClr val="accent2">
                    <a:lumMod val="75000"/>
                  </a:schemeClr>
                </a:solidFill>
              </a:rPr>
              <a:t> povinnosti poskytovatelů služeb vyplývající ze zákona o elektronických komunikacích zahrnují zejména:</a:t>
            </a:r>
          </a:p>
          <a:p>
            <a:pPr marL="355600" lvl="4" indent="0">
              <a:buNone/>
            </a:pPr>
            <a:r>
              <a:rPr lang="cs-CZ" sz="1600" b="1" dirty="0">
                <a:solidFill>
                  <a:schemeClr val="accent2">
                    <a:lumMod val="75000"/>
                  </a:schemeClr>
                </a:solidFill>
              </a:rPr>
              <a:t>1. zpracování vnitřního </a:t>
            </a:r>
            <a:r>
              <a:rPr lang="cs-CZ" sz="1600" b="1" dirty="0" err="1">
                <a:solidFill>
                  <a:schemeClr val="accent2">
                    <a:lumMod val="75000"/>
                  </a:schemeClr>
                </a:solidFill>
              </a:rPr>
              <a:t>technicko-organizačního</a:t>
            </a:r>
            <a:r>
              <a:rPr lang="cs-CZ" sz="1600" b="1" dirty="0">
                <a:solidFill>
                  <a:schemeClr val="accent2">
                    <a:lumMod val="75000"/>
                  </a:schemeClr>
                </a:solidFill>
              </a:rPr>
              <a:t> předpisu pro zajištění ochrany údajů a důvěrnosti komunikací,</a:t>
            </a:r>
          </a:p>
          <a:p>
            <a:pPr marL="355600" lvl="4" indent="0">
              <a:buNone/>
            </a:pPr>
            <a:r>
              <a:rPr lang="cs-CZ" sz="1600" b="1" dirty="0">
                <a:solidFill>
                  <a:schemeClr val="accent2">
                    <a:lumMod val="75000"/>
                  </a:schemeClr>
                </a:solidFill>
              </a:rPr>
              <a:t>2. informování dotčených účastníků o specifickém riziku porušení bezpečnosti sítě ve vztahu k ochraně údajů,</a:t>
            </a:r>
          </a:p>
          <a:p>
            <a:pPr marL="355600" lvl="4" indent="0">
              <a:buNone/>
            </a:pPr>
            <a:r>
              <a:rPr lang="cs-CZ" sz="1600" b="1" dirty="0">
                <a:solidFill>
                  <a:schemeClr val="accent2">
                    <a:lumMod val="75000"/>
                  </a:schemeClr>
                </a:solidFill>
              </a:rPr>
              <a:t>3. vytvoření vnitřních postupů pro vyřizování žádostí o přístup k osobním údajům uživatelů,</a:t>
            </a:r>
          </a:p>
          <a:p>
            <a:pPr marL="355600" lvl="4" indent="0">
              <a:buNone/>
            </a:pPr>
            <a:r>
              <a:rPr lang="cs-CZ" sz="1600" b="1" dirty="0">
                <a:solidFill>
                  <a:schemeClr val="accent2">
                    <a:lumMod val="75000"/>
                  </a:schemeClr>
                </a:solidFill>
              </a:rPr>
              <a:t>4. oznámení případů </a:t>
            </a:r>
            <a:r>
              <a:rPr lang="cs-CZ" sz="1600" dirty="0">
                <a:solidFill>
                  <a:schemeClr val="accent2">
                    <a:lumMod val="75000"/>
                  </a:schemeClr>
                </a:solidFill>
              </a:rPr>
              <a:t>porušení ochrany osobních údajů ÚOOÚ a v případě závažnějšího porušení, naplňujícího kritéria stanovená zákonem, též oznámení těchto případů dotčené fyzické osobě.</a:t>
            </a:r>
          </a:p>
          <a:p>
            <a:pPr lvl="2"/>
            <a:r>
              <a:rPr lang="cs-CZ" sz="1600" dirty="0">
                <a:solidFill>
                  <a:schemeClr val="accent2">
                    <a:lumMod val="75000"/>
                  </a:schemeClr>
                </a:solidFill>
              </a:rPr>
              <a:t>zákon vymezuje ochranu důvěrnosti komunikací šířeji než jako pouhou ochranu telekomunikačního tajemství, výslovně upravuje zejména podmínky ochrany provozních a lokalizačních údajů, podmínky odposlechu a záznamu práv, spolu s povinností data retention, tedy </a:t>
            </a:r>
            <a:r>
              <a:rPr lang="cs-CZ" sz="1600" b="1" dirty="0">
                <a:solidFill>
                  <a:schemeClr val="accent2">
                    <a:lumMod val="75000"/>
                  </a:schemeClr>
                </a:solidFill>
              </a:rPr>
              <a:t>povinností uchovávat provozní a lokalizační údaje po stanovenou dobu</a:t>
            </a:r>
            <a:r>
              <a:rPr lang="cs-CZ" sz="1600" dirty="0">
                <a:solidFill>
                  <a:schemeClr val="accent2">
                    <a:lumMod val="75000"/>
                  </a:schemeClr>
                </a:solidFill>
              </a:rPr>
              <a:t>, pro účely jejich možného vyžádání oprávněnými orgány, jakož i některé další povinnosti. </a:t>
            </a:r>
          </a:p>
          <a:p>
            <a:pPr lvl="2"/>
            <a:r>
              <a:rPr lang="cs-CZ" sz="1600" dirty="0">
                <a:solidFill>
                  <a:schemeClr val="accent2">
                    <a:lumMod val="75000"/>
                  </a:schemeClr>
                </a:solidFill>
              </a:rPr>
              <a:t>podmínky </a:t>
            </a:r>
            <a:r>
              <a:rPr lang="cs-CZ" sz="1600" b="1" dirty="0">
                <a:solidFill>
                  <a:schemeClr val="accent2">
                    <a:lumMod val="75000"/>
                  </a:schemeClr>
                </a:solidFill>
              </a:rPr>
              <a:t>odposlechu a záznamu zpráv a také podmínky vyžádání uložených údajů </a:t>
            </a:r>
            <a:r>
              <a:rPr lang="cs-CZ" sz="1600" dirty="0">
                <a:solidFill>
                  <a:schemeClr val="accent2">
                    <a:lumMod val="75000"/>
                  </a:schemeClr>
                </a:solidFill>
              </a:rPr>
              <a:t>orgány činnými v trestním řízení jsou v návaznosti na zákon o elektronických komunikacích obsaženy v zákoně č. 141/1961 Sb., o trestním řízení soudním (trestní řád). </a:t>
            </a:r>
          </a:p>
          <a:p>
            <a:pPr lvl="2"/>
            <a:r>
              <a:rPr lang="cs-CZ" sz="1600" dirty="0">
                <a:solidFill>
                  <a:schemeClr val="accent2">
                    <a:lumMod val="75000"/>
                  </a:schemeClr>
                </a:solidFill>
              </a:rPr>
              <a:t>Úprava povinnosti data retention vychází z </a:t>
            </a:r>
            <a:r>
              <a:rPr lang="cs-CZ" sz="1600" b="1" dirty="0">
                <a:solidFill>
                  <a:schemeClr val="accent2">
                    <a:lumMod val="75000"/>
                  </a:schemeClr>
                </a:solidFill>
              </a:rPr>
              <a:t>Data retention směrnice</a:t>
            </a:r>
            <a:r>
              <a:rPr lang="cs-CZ" sz="1600" dirty="0">
                <a:solidFill>
                  <a:schemeClr val="accent2">
                    <a:lumMod val="75000"/>
                  </a:schemeClr>
                </a:solidFill>
              </a:rPr>
              <a:t>, její textace v zákoně o elektronických komunikacích byla předmětem několika změn. Vzhledem ke kontroverznímu charakteru této povinnosti se jí zabýval též Ústavní soud ČR ve dvou nálezech, v nichž zrušil právní úpravu Data Retention obsaženou v zákoně o elektronických komunikacích i v trestním řádu.  </a:t>
            </a:r>
          </a:p>
          <a:p>
            <a:pPr lvl="2"/>
            <a:endParaRPr lang="cs-CZ" sz="1600" dirty="0">
              <a:solidFill>
                <a:schemeClr val="accent2">
                  <a:lumMod val="75000"/>
                </a:schemeClr>
              </a:solidFill>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18</a:t>
            </a:fld>
            <a:endParaRPr lang="cs-CZ"/>
          </a:p>
        </p:txBody>
      </p:sp>
    </p:spTree>
    <p:extLst>
      <p:ext uri="{BB962C8B-B14F-4D97-AF65-F5344CB8AC3E}">
        <p14:creationId xmlns:p14="http://schemas.microsoft.com/office/powerpoint/2010/main" val="1052799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normAutofit/>
          </a:bodyPr>
          <a:lstStyle/>
          <a:p>
            <a:r>
              <a:rPr lang="cs-CZ" dirty="0"/>
              <a:t>V. Řízení dle zákona o elektronických komunikacích</a:t>
            </a:r>
            <a:br>
              <a:rPr lang="cs-CZ" dirty="0"/>
            </a:br>
            <a:endParaRPr lang="cs-CZ" dirty="0"/>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411162" y="6417177"/>
            <a:ext cx="10942637" cy="365125"/>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19</a:t>
            </a:fld>
            <a:endParaRPr lang="cs-CZ"/>
          </a:p>
        </p:txBody>
      </p:sp>
    </p:spTree>
    <p:extLst>
      <p:ext uri="{BB962C8B-B14F-4D97-AF65-F5344CB8AC3E}">
        <p14:creationId xmlns:p14="http://schemas.microsoft.com/office/powerpoint/2010/main" val="1705948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647699" y="247106"/>
            <a:ext cx="10706099" cy="867861"/>
          </a:xfrm>
        </p:spPr>
        <p:txBody>
          <a:bodyPr>
            <a:normAutofit/>
          </a:bodyPr>
          <a:lstStyle/>
          <a:p>
            <a:r>
              <a:rPr lang="cs-CZ" dirty="0"/>
              <a:t>Řízení dle zákona o elektronických komunikacích</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647699" y="1114966"/>
            <a:ext cx="11306613" cy="5235499"/>
          </a:xfrm>
        </p:spPr>
        <p:txBody>
          <a:bodyPr>
            <a:noAutofit/>
          </a:bodyPr>
          <a:lstStyle/>
          <a:p>
            <a:pPr lvl="2"/>
            <a:r>
              <a:rPr lang="cs-CZ" sz="1600" dirty="0">
                <a:solidFill>
                  <a:schemeClr val="accent2">
                    <a:lumMod val="75000"/>
                  </a:schemeClr>
                </a:solidFill>
              </a:rPr>
              <a:t>zákon obsahuje </a:t>
            </a:r>
            <a:r>
              <a:rPr lang="cs-CZ" sz="1600" b="1" dirty="0">
                <a:solidFill>
                  <a:schemeClr val="accent2">
                    <a:lumMod val="75000"/>
                  </a:schemeClr>
                </a:solidFill>
              </a:rPr>
              <a:t>zvláštní úpravu správního řízení prováděného ČTÚ</a:t>
            </a:r>
            <a:r>
              <a:rPr lang="cs-CZ" sz="1600" dirty="0">
                <a:solidFill>
                  <a:schemeClr val="accent2">
                    <a:lumMod val="75000"/>
                  </a:schemeClr>
                </a:solidFill>
              </a:rPr>
              <a:t>, která obsahuje některé odchylky od obecné úpravy správního řízení obsažené v zákoně č. 500/2004 Sb., správním řádu;</a:t>
            </a:r>
          </a:p>
          <a:p>
            <a:pPr lvl="2"/>
            <a:r>
              <a:rPr lang="cs-CZ" sz="1600" dirty="0">
                <a:solidFill>
                  <a:schemeClr val="accent2">
                    <a:lumMod val="75000"/>
                  </a:schemeClr>
                </a:solidFill>
              </a:rPr>
              <a:t>specifickým charakterem řízení vedeného ČTÚ je odůvodněno např. pravidlo, dle kterého </a:t>
            </a:r>
            <a:r>
              <a:rPr lang="cs-CZ" sz="1600" b="1" dirty="0">
                <a:solidFill>
                  <a:schemeClr val="accent2">
                    <a:lumMod val="75000"/>
                  </a:schemeClr>
                </a:solidFill>
              </a:rPr>
              <a:t>koncoví uživatelé nejsou účastníky řízení </a:t>
            </a:r>
            <a:r>
              <a:rPr lang="cs-CZ" sz="1600" dirty="0">
                <a:solidFill>
                  <a:schemeClr val="accent2">
                    <a:lumMod val="75000"/>
                  </a:schemeClr>
                </a:solidFill>
              </a:rPr>
              <a:t>v případě uplatnění regulace cen na trzích pro koncové uživatele, či odchylná úprava doručování písemností účastníkům veřejnou vyhláškou v řízení s velkým počtem účastníků;</a:t>
            </a:r>
          </a:p>
          <a:p>
            <a:pPr lvl="2"/>
            <a:r>
              <a:rPr lang="cs-CZ" sz="1600" dirty="0">
                <a:solidFill>
                  <a:schemeClr val="accent2">
                    <a:lumMod val="75000"/>
                  </a:schemeClr>
                </a:solidFill>
              </a:rPr>
              <a:t>zákon počítá v řadě případů s </a:t>
            </a:r>
            <a:r>
              <a:rPr lang="cs-CZ" sz="1600" b="1" dirty="0">
                <a:solidFill>
                  <a:schemeClr val="accent2">
                    <a:lumMod val="75000"/>
                  </a:schemeClr>
                </a:solidFill>
              </a:rPr>
              <a:t>regulací prováděnou formou opatření obecné povahy</a:t>
            </a:r>
            <a:r>
              <a:rPr lang="cs-CZ" sz="1600" dirty="0">
                <a:solidFill>
                  <a:schemeClr val="accent2">
                    <a:lumMod val="75000"/>
                  </a:schemeClr>
                </a:solidFill>
              </a:rPr>
              <a:t>, závazných pro právnické a fyzické osoby vykonávající komunikační činnosti, současně upravuje též jejich uveřejňování v Telekomunikačním věstníku (v němž jsou uveřejňována také další rozhodnutí v zákonem stanovených případech);</a:t>
            </a:r>
          </a:p>
          <a:p>
            <a:pPr marL="0" lvl="2" indent="0">
              <a:buNone/>
            </a:pPr>
            <a:r>
              <a:rPr lang="cs-CZ" sz="2000" b="1" i="0" dirty="0">
                <a:solidFill>
                  <a:schemeClr val="accent2">
                    <a:lumMod val="75000"/>
                  </a:schemeClr>
                </a:solidFill>
                <a:effectLst/>
                <a:latin typeface="+mj-lt"/>
              </a:rPr>
              <a:t>Rozhodování sporů</a:t>
            </a:r>
            <a:r>
              <a:rPr lang="cs-CZ" sz="2000" b="1" dirty="0">
                <a:solidFill>
                  <a:schemeClr val="accent2">
                    <a:lumMod val="75000"/>
                  </a:schemeClr>
                </a:solidFill>
                <a:latin typeface="+mj-lt"/>
              </a:rPr>
              <a:t> (</a:t>
            </a:r>
            <a:r>
              <a:rPr lang="cs-CZ" sz="2000" b="1" i="0" dirty="0">
                <a:solidFill>
                  <a:schemeClr val="accent2">
                    <a:lumMod val="75000"/>
                  </a:schemeClr>
                </a:solidFill>
                <a:effectLst/>
                <a:latin typeface="+mj-lt"/>
              </a:rPr>
              <a:t>zvláštní úprava, dvě kategorie sporů)</a:t>
            </a:r>
          </a:p>
          <a:p>
            <a:pPr lvl="2">
              <a:buFont typeface="Wingdings" pitchFamily="2" charset="2"/>
              <a:buChar char="§"/>
            </a:pPr>
            <a:r>
              <a:rPr lang="cs-CZ" sz="1600" b="0" i="0" dirty="0">
                <a:solidFill>
                  <a:schemeClr val="accent2">
                    <a:lumMod val="75000"/>
                  </a:schemeClr>
                </a:solidFill>
                <a:effectLst/>
                <a:latin typeface="Fira Sans" panose="020B0503050000020004" pitchFamily="34" charset="0"/>
              </a:rPr>
              <a:t>zákon stanoví lhůtu pro vydání rozhodnutí v délce 4 měsíců, ve zvláště složitých případech 6 měsíců. </a:t>
            </a:r>
            <a:endParaRPr lang="cs-CZ" sz="1600" b="1" i="0" dirty="0">
              <a:solidFill>
                <a:schemeClr val="accent2">
                  <a:lumMod val="75000"/>
                </a:schemeClr>
              </a:solidFill>
              <a:effectLst/>
              <a:latin typeface="+mj-lt"/>
            </a:endParaRPr>
          </a:p>
          <a:p>
            <a:pPr marL="0" lvl="2" indent="0">
              <a:buNone/>
            </a:pPr>
            <a:r>
              <a:rPr lang="cs-CZ" sz="1600" b="1" i="0" dirty="0">
                <a:solidFill>
                  <a:schemeClr val="accent2">
                    <a:lumMod val="75000"/>
                  </a:schemeClr>
                </a:solidFill>
                <a:effectLst/>
                <a:latin typeface="Fira Sans" panose="020B0503050000020004" pitchFamily="34" charset="0"/>
              </a:rPr>
              <a:t>(1) spory mezi osobami vykonávajícími komunikační činnosti </a:t>
            </a:r>
          </a:p>
          <a:p>
            <a:pPr lvl="2">
              <a:buFont typeface="Wingdings" pitchFamily="2" charset="2"/>
              <a:buChar char="§"/>
            </a:pPr>
            <a:r>
              <a:rPr lang="cs-CZ" sz="1600" dirty="0">
                <a:solidFill>
                  <a:schemeClr val="accent2">
                    <a:lumMod val="75000"/>
                  </a:schemeClr>
                </a:solidFill>
                <a:latin typeface="Fira Sans" panose="020B0503050000020004" pitchFamily="34" charset="0"/>
              </a:rPr>
              <a:t>rozhoduje předseda Rady, pokud se spor týká povinností uložených zákonem o elektronických komunikacích nebo na jeho základě); </a:t>
            </a:r>
            <a:r>
              <a:rPr lang="cs-CZ" sz="1600" b="0" i="0" dirty="0">
                <a:solidFill>
                  <a:schemeClr val="accent2">
                    <a:lumMod val="75000"/>
                  </a:schemeClr>
                </a:solidFill>
                <a:effectLst/>
                <a:latin typeface="Fira Sans" panose="020B0503050000020004" pitchFamily="34" charset="0"/>
              </a:rPr>
              <a:t>ČTÚ je oprávněn odmítnout rozhodnout spor, pokud na základě ústního jednání za účasti všech stran sporu dojde k závěru, že jiné způsoby řešení by lépe přispěly k včasnému vyřešení sporu. </a:t>
            </a:r>
          </a:p>
          <a:p>
            <a:pPr marL="0" lvl="2" indent="0">
              <a:buNone/>
            </a:pPr>
            <a:r>
              <a:rPr lang="cs-CZ" sz="1600" b="1" i="0" dirty="0">
                <a:solidFill>
                  <a:schemeClr val="accent2">
                    <a:lumMod val="75000"/>
                  </a:schemeClr>
                </a:solidFill>
                <a:effectLst/>
                <a:latin typeface="Fira Sans" panose="020B0503050000020004" pitchFamily="34" charset="0"/>
              </a:rPr>
              <a:t>(2) účastnické spory </a:t>
            </a:r>
            <a:endParaRPr lang="cs-CZ" sz="1600" b="1" dirty="0">
              <a:solidFill>
                <a:schemeClr val="accent2">
                  <a:lumMod val="75000"/>
                </a:schemeClr>
              </a:solidFill>
            </a:endParaRPr>
          </a:p>
          <a:p>
            <a:pPr lvl="2">
              <a:buFont typeface="Wingdings" pitchFamily="2" charset="2"/>
              <a:buChar char="§"/>
            </a:pPr>
            <a:r>
              <a:rPr lang="cs-CZ" sz="1600" dirty="0">
                <a:solidFill>
                  <a:schemeClr val="accent2">
                    <a:lumMod val="75000"/>
                  </a:schemeClr>
                </a:solidFill>
              </a:rPr>
              <a:t>spory mezi osobou vykonávající komunikační činnost a účastníkem, popřípadě uživatelem, opět za podmínky, že se spor týká povinností uložených zákonem o elektronických komunikacích nebo na jeho základě</a:t>
            </a:r>
          </a:p>
          <a:p>
            <a:pPr marL="0" lvl="2" indent="0">
              <a:buNone/>
            </a:pPr>
            <a:r>
              <a:rPr lang="cs-CZ" sz="2000" b="1" i="0" dirty="0">
                <a:solidFill>
                  <a:schemeClr val="accent2">
                    <a:lumMod val="75000"/>
                  </a:schemeClr>
                </a:solidFill>
                <a:effectLst/>
              </a:rPr>
              <a:t>Soudní ochrana proti rozhodnutím ČTÚ</a:t>
            </a:r>
          </a:p>
          <a:p>
            <a:pPr lvl="2">
              <a:buFont typeface="Wingdings" pitchFamily="2" charset="2"/>
              <a:buChar char="§"/>
            </a:pPr>
            <a:endParaRPr lang="cs-CZ" sz="1600" dirty="0">
              <a:solidFill>
                <a:schemeClr val="accent2">
                  <a:lumMod val="75000"/>
                </a:schemeClr>
              </a:solidFill>
            </a:endParaRP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Právo elektronických komunikací</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20</a:t>
            </a:fld>
            <a:endParaRPr lang="cs-CZ"/>
          </a:p>
        </p:txBody>
      </p:sp>
    </p:spTree>
    <p:extLst>
      <p:ext uri="{BB962C8B-B14F-4D97-AF65-F5344CB8AC3E}">
        <p14:creationId xmlns:p14="http://schemas.microsoft.com/office/powerpoint/2010/main" val="3798272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Zástupný obsah 6" descr="Obsah obrázku oblečení, osoba, nábytek, boty&#10;&#10;Popis byl vytvořen automaticky">
            <a:extLst>
              <a:ext uri="{FF2B5EF4-FFF2-40B4-BE49-F238E27FC236}">
                <a16:creationId xmlns:a16="http://schemas.microsoft.com/office/drawing/2014/main" id="{6B406DB7-1E17-5DA9-90C9-C415F6148C8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647698" y="647700"/>
            <a:ext cx="8330400" cy="5529600"/>
          </a:xfrm>
          <a:prstGeom prst="rect">
            <a:avLst/>
          </a:prstGeom>
        </p:spPr>
      </p:pic>
      <p:sp>
        <p:nvSpPr>
          <p:cNvPr id="3" name="Zástupný obsah 2">
            <a:extLst>
              <a:ext uri="{FF2B5EF4-FFF2-40B4-BE49-F238E27FC236}">
                <a16:creationId xmlns:a16="http://schemas.microsoft.com/office/drawing/2014/main" id="{CA69A195-ED3E-57E7-8EB6-D3F08203AAA9}"/>
              </a:ext>
            </a:extLst>
          </p:cNvPr>
          <p:cNvSpPr>
            <a:spLocks noGrp="1"/>
          </p:cNvSpPr>
          <p:nvPr>
            <p:ph sz="half" idx="2"/>
          </p:nvPr>
        </p:nvSpPr>
        <p:spPr/>
        <p:txBody>
          <a:bodyPr>
            <a:normAutofit/>
          </a:bodyPr>
          <a:lstStyle/>
          <a:p>
            <a:r>
              <a:rPr lang="cs-CZ" sz="3600" dirty="0"/>
              <a:t>DISKUSE?</a:t>
            </a:r>
          </a:p>
        </p:txBody>
      </p:sp>
      <p:sp>
        <p:nvSpPr>
          <p:cNvPr id="4" name="Zástupný symbol pro zápatí 3">
            <a:extLst>
              <a:ext uri="{FF2B5EF4-FFF2-40B4-BE49-F238E27FC236}">
                <a16:creationId xmlns:a16="http://schemas.microsoft.com/office/drawing/2014/main" id="{27D66AC7-E83A-94C8-13F7-2B0BD0456FE4}"/>
              </a:ext>
            </a:extLst>
          </p:cNvPr>
          <p:cNvSpPr>
            <a:spLocks noGrp="1"/>
          </p:cNvSpPr>
          <p:nvPr>
            <p:ph type="ftr" sz="quarter" idx="11"/>
          </p:nvPr>
        </p:nvSpPr>
        <p:spPr/>
        <p:txBody>
          <a:bodyPr/>
          <a:lstStyle/>
          <a:p>
            <a:r>
              <a:rPr lang="cs-CZ" dirty="0"/>
              <a:t>Právní rámec dispozic s daty, specifika ochrany dat veřejného a soukromého sektoru)</a:t>
            </a:r>
          </a:p>
        </p:txBody>
      </p:sp>
      <p:sp>
        <p:nvSpPr>
          <p:cNvPr id="5" name="Zástupný symbol pro číslo snímku 4">
            <a:extLst>
              <a:ext uri="{FF2B5EF4-FFF2-40B4-BE49-F238E27FC236}">
                <a16:creationId xmlns:a16="http://schemas.microsoft.com/office/drawing/2014/main" id="{56041021-A904-BAF8-010E-AEEDB26C6900}"/>
              </a:ext>
            </a:extLst>
          </p:cNvPr>
          <p:cNvSpPr>
            <a:spLocks noGrp="1"/>
          </p:cNvSpPr>
          <p:nvPr>
            <p:ph type="sldNum" sz="quarter" idx="12"/>
          </p:nvPr>
        </p:nvSpPr>
        <p:spPr/>
        <p:txBody>
          <a:bodyPr/>
          <a:lstStyle/>
          <a:p>
            <a:fld id="{5E608FB1-680A-4E9D-A95E-8C4CFA1B47E3}" type="slidenum">
              <a:rPr lang="cs-CZ" smtClean="0"/>
              <a:t>21</a:t>
            </a:fld>
            <a:endParaRPr lang="cs-CZ"/>
          </a:p>
        </p:txBody>
      </p:sp>
    </p:spTree>
    <p:extLst>
      <p:ext uri="{BB962C8B-B14F-4D97-AF65-F5344CB8AC3E}">
        <p14:creationId xmlns:p14="http://schemas.microsoft.com/office/powerpoint/2010/main" val="1914756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CEAFB1-E2B8-BA84-0ACB-68B3C350A40A}"/>
              </a:ext>
            </a:extLst>
          </p:cNvPr>
          <p:cNvSpPr>
            <a:spLocks noGrp="1"/>
          </p:cNvSpPr>
          <p:nvPr>
            <p:ph type="ctrTitle"/>
          </p:nvPr>
        </p:nvSpPr>
        <p:spPr/>
        <p:txBody>
          <a:bodyPr/>
          <a:lstStyle/>
          <a:p>
            <a:r>
              <a:rPr lang="en-US" dirty="0"/>
              <a:t>DĚKUJI</a:t>
            </a:r>
            <a:br>
              <a:rPr lang="en-US" dirty="0"/>
            </a:br>
            <a:r>
              <a:rPr lang="en-US" dirty="0"/>
              <a:t>ZA POZORNOST</a:t>
            </a:r>
            <a:endParaRPr lang="cs-CZ" dirty="0"/>
          </a:p>
        </p:txBody>
      </p:sp>
      <p:sp>
        <p:nvSpPr>
          <p:cNvPr id="3" name="Podnadpis 2">
            <a:extLst>
              <a:ext uri="{FF2B5EF4-FFF2-40B4-BE49-F238E27FC236}">
                <a16:creationId xmlns:a16="http://schemas.microsoft.com/office/drawing/2014/main" id="{5115C93C-1606-C8BC-24B2-4C9D54334ADA}"/>
              </a:ext>
            </a:extLst>
          </p:cNvPr>
          <p:cNvSpPr>
            <a:spLocks noGrp="1"/>
          </p:cNvSpPr>
          <p:nvPr>
            <p:ph type="subTitle" idx="1"/>
          </p:nvPr>
        </p:nvSpPr>
        <p:spPr/>
        <p:txBody>
          <a:bodyPr/>
          <a:lstStyle/>
          <a:p>
            <a:r>
              <a:rPr lang="cs-CZ" dirty="0"/>
              <a:t>Jungmannova 17 | 110 00 Praha 1</a:t>
            </a:r>
          </a:p>
          <a:p>
            <a:r>
              <a:rPr lang="cs-CZ" dirty="0"/>
              <a:t>| Česká republika</a:t>
            </a:r>
          </a:p>
        </p:txBody>
      </p:sp>
      <p:sp>
        <p:nvSpPr>
          <p:cNvPr id="5" name="Zástupný symbol pro číslo snímku 4">
            <a:extLst>
              <a:ext uri="{FF2B5EF4-FFF2-40B4-BE49-F238E27FC236}">
                <a16:creationId xmlns:a16="http://schemas.microsoft.com/office/drawing/2014/main" id="{53358B16-C9D6-E5F3-7FC0-84FE26E43BE5}"/>
              </a:ext>
            </a:extLst>
          </p:cNvPr>
          <p:cNvSpPr>
            <a:spLocks noGrp="1"/>
          </p:cNvSpPr>
          <p:nvPr>
            <p:ph type="sldNum" sz="quarter" idx="4294967295"/>
          </p:nvPr>
        </p:nvSpPr>
        <p:spPr>
          <a:xfrm>
            <a:off x="27602" y="6417177"/>
            <a:ext cx="272435" cy="365125"/>
          </a:xfrm>
        </p:spPr>
        <p:txBody>
          <a:bodyPr/>
          <a:lstStyle/>
          <a:p>
            <a:fld id="{5E608FB1-680A-4E9D-A95E-8C4CFA1B47E3}" type="slidenum">
              <a:rPr lang="cs-CZ" smtClean="0"/>
              <a:t>22</a:t>
            </a:fld>
            <a:endParaRPr lang="cs-CZ"/>
          </a:p>
        </p:txBody>
      </p:sp>
      <p:sp>
        <p:nvSpPr>
          <p:cNvPr id="6" name="Podnadpis 2">
            <a:extLst>
              <a:ext uri="{FF2B5EF4-FFF2-40B4-BE49-F238E27FC236}">
                <a16:creationId xmlns:a16="http://schemas.microsoft.com/office/drawing/2014/main" id="{E5515805-19B1-86D4-54C2-81A28FFB20B1}"/>
              </a:ext>
            </a:extLst>
          </p:cNvPr>
          <p:cNvSpPr txBox="1">
            <a:spLocks/>
          </p:cNvSpPr>
          <p:nvPr/>
        </p:nvSpPr>
        <p:spPr>
          <a:xfrm>
            <a:off x="928937" y="4910436"/>
            <a:ext cx="9144000" cy="1130441"/>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Font typeface="Arial" panose="020B0604020202020204" pitchFamily="34" charset="0"/>
              <a:buNone/>
              <a:defRPr sz="1600" b="0" kern="1200">
                <a:solidFill>
                  <a:schemeClr val="bg1"/>
                </a:solidFill>
                <a:latin typeface="+mn-lt"/>
                <a:ea typeface="+mn-ea"/>
                <a:cs typeface="+mn-cs"/>
              </a:defRPr>
            </a:lvl1pPr>
            <a:lvl2pPr marL="457200" indent="0" algn="ctr" defTabSz="914400" rtl="0" eaLnBrk="1" latinLnBrk="0" hangingPunct="1">
              <a:lnSpc>
                <a:spcPct val="100000"/>
              </a:lnSpc>
              <a:spcBef>
                <a:spcPts val="8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10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8000"/>
              </a:lnSpc>
            </a:pPr>
            <a:r>
              <a:rPr lang="cs-CZ" dirty="0"/>
              <a:t>+420 221 506 700</a:t>
            </a:r>
          </a:p>
          <a:p>
            <a:pPr>
              <a:lnSpc>
                <a:spcPct val="108000"/>
              </a:lnSpc>
            </a:pPr>
            <a:r>
              <a:rPr lang="cs-CZ" dirty="0" err="1"/>
              <a:t>www.cevro.cz</a:t>
            </a:r>
            <a:endParaRPr lang="cs-CZ" dirty="0"/>
          </a:p>
        </p:txBody>
      </p:sp>
    </p:spTree>
    <p:extLst>
      <p:ext uri="{BB962C8B-B14F-4D97-AF65-F5344CB8AC3E}">
        <p14:creationId xmlns:p14="http://schemas.microsoft.com/office/powerpoint/2010/main" val="2743970323"/>
      </p:ext>
    </p:extLst>
  </p:cSld>
  <p:clrMapOvr>
    <a:masterClrMapping/>
  </p:clrMapOvr>
</p:sld>
</file>

<file path=ppt/theme/theme1.xml><?xml version="1.0" encoding="utf-8"?>
<a:theme xmlns:a="http://schemas.openxmlformats.org/drawingml/2006/main" name="Motiv Office">
  <a:themeElements>
    <a:clrScheme name="Cevro_ppt">
      <a:dk1>
        <a:sysClr val="windowText" lastClr="000000"/>
      </a:dk1>
      <a:lt1>
        <a:sysClr val="window" lastClr="FFFFFF"/>
      </a:lt1>
      <a:dk2>
        <a:srgbClr val="575756"/>
      </a:dk2>
      <a:lt2>
        <a:srgbClr val="E7E6E6"/>
      </a:lt2>
      <a:accent1>
        <a:srgbClr val="CB8967"/>
      </a:accent1>
      <a:accent2>
        <a:srgbClr val="123274"/>
      </a:accent2>
      <a:accent3>
        <a:srgbClr val="E5C5B1"/>
      </a:accent3>
      <a:accent4>
        <a:srgbClr val="6972A7"/>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potx" id="{00BCA482-89F5-4CEA-B5B4-AEC03DD4EC48}" vid="{9DF0CF68-6C33-4965-AA42-F2AEEE183637}"/>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F6AD68-1977-4ED0-9D33-7965F88689BF}">
  <ds:schemaRefs>
    <ds:schemaRef ds:uri="http://schemas.microsoft.com/sharepoint/v3/contenttype/forms"/>
  </ds:schemaRefs>
</ds:datastoreItem>
</file>

<file path=customXml/itemProps2.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Motiv Office</Template>
  <TotalTime>1990</TotalTime>
  <Words>4591</Words>
  <Application>Microsoft Macintosh PowerPoint</Application>
  <PresentationFormat>Širokoúhlá obrazovka</PresentationFormat>
  <Paragraphs>253</Paragraphs>
  <Slides>22</Slides>
  <Notes>13</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22</vt:i4>
      </vt:variant>
    </vt:vector>
  </HeadingPairs>
  <TitlesOfParts>
    <vt:vector size="27" baseType="lpstr">
      <vt:lpstr>Arial</vt:lpstr>
      <vt:lpstr>Calibri</vt:lpstr>
      <vt:lpstr>Fira Sans</vt:lpstr>
      <vt:lpstr>Wingdings</vt:lpstr>
      <vt:lpstr>Motiv Office</vt:lpstr>
      <vt:lpstr>   10. Právo elektronických komunikací   </vt:lpstr>
      <vt:lpstr>I. Prameny (literatura)</vt:lpstr>
      <vt:lpstr>Doporučená literatura</vt:lpstr>
      <vt:lpstr>II. Pojem a historie práva elektronických komunikací</vt:lpstr>
      <vt:lpstr>Pojem a historie práva el. komunikací </vt:lpstr>
      <vt:lpstr>III. Právní úprava  elektronických komunikací</vt:lpstr>
      <vt:lpstr>Předpisový Rámec práva el. komunikací </vt:lpstr>
      <vt:lpstr>Národní regulace  Zákon o el. komunikacích</vt:lpstr>
      <vt:lpstr>Vymezení základních pojmů</vt:lpstr>
      <vt:lpstr>Působnost zákona  o elektronických komunikacích</vt:lpstr>
      <vt:lpstr>Regulační orgány (EU)</vt:lpstr>
      <vt:lpstr>Regulační orgány (čr)</vt:lpstr>
      <vt:lpstr>Regulační orgány (čr)</vt:lpstr>
      <vt:lpstr>IV. Práva a povinnosti podnikatelů, účastníků a uživatelů, ochrana spotřebitele </vt:lpstr>
      <vt:lpstr>Práva a povinnosti podnikatelů, účastníků a uživatelů, ochrana spotřebitele</vt:lpstr>
      <vt:lpstr>Účastnická smlouva</vt:lpstr>
      <vt:lpstr>Univerzální služba</vt:lpstr>
      <vt:lpstr>Ochrana údajů, bezpečnost sítí a služeb</vt:lpstr>
      <vt:lpstr>V. Řízení dle zákona o elektronických komunikacích </vt:lpstr>
      <vt:lpstr>Řízení dle zákona o elektronických komunikacích</vt:lpstr>
      <vt:lpstr>Prezentace aplikace PowerPoint</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PRÁVO INFORMAČNÍCH  A KOMUNIKAČNÍCH TECHNOLOGIÍ </dc:title>
  <dc:creator>J. Matejka</dc:creator>
  <cp:lastModifiedBy>J. Matejka</cp:lastModifiedBy>
  <cp:revision>70</cp:revision>
  <dcterms:created xsi:type="dcterms:W3CDTF">2024-10-24T09:25:08Z</dcterms:created>
  <dcterms:modified xsi:type="dcterms:W3CDTF">2024-11-30T14:00:53Z</dcterms:modified>
</cp:coreProperties>
</file>