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76" r:id="rId4"/>
    <p:sldId id="264" r:id="rId5"/>
    <p:sldId id="277" r:id="rId6"/>
    <p:sldId id="278" r:id="rId7"/>
    <p:sldId id="279" r:id="rId8"/>
    <p:sldId id="280" r:id="rId9"/>
    <p:sldId id="282" r:id="rId10"/>
    <p:sldId id="27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0"/>
    <p:restoredTop sz="94595"/>
  </p:normalViewPr>
  <p:slideViewPr>
    <p:cSldViewPr snapToGrid="0" snapToObjects="1">
      <p:cViewPr varScale="1">
        <p:scale>
          <a:sx n="111" d="100"/>
          <a:sy n="111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9/12/2025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EF2B093-EE03-4513-9CC1-3FED134DB8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70CB42E-9381-4467-808D-9C9C9B347B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97E5EB0-850D-4E1E-B5E1-15BDE5953C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006045"/>
            <a:ext cx="4965192" cy="144049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ACA8B7CD-4C32-4DF2-B96E-2B432707C7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838764"/>
            <a:ext cx="4964567" cy="3180473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E9835BDB-27C0-D745-B562-9563B44BFB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1280745"/>
            <a:ext cx="3957666" cy="2300423"/>
          </a:xfrm>
        </p:spPr>
        <p:txBody>
          <a:bodyPr>
            <a:noAutofit/>
          </a:bodyPr>
          <a:lstStyle/>
          <a:p>
            <a:br>
              <a:rPr lang="cs-CZ" sz="4000" dirty="0"/>
            </a:br>
            <a:br>
              <a:rPr lang="cs-CZ" sz="4000" dirty="0"/>
            </a:br>
            <a:r>
              <a:rPr lang="cs-CZ" sz="3600" dirty="0"/>
              <a:t>DIPLOMACIE A ZPRAVODAJSKÉ SLUŽBY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94EF6FB-30E9-B24E-B3C3-D0504D58A2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935" y="4661795"/>
            <a:ext cx="5224531" cy="1956513"/>
          </a:xfrm>
        </p:spPr>
        <p:txBody>
          <a:bodyPr>
            <a:normAutofit/>
          </a:bodyPr>
          <a:lstStyle/>
          <a:p>
            <a:r>
              <a:rPr lang="cs-CZ" sz="2800" dirty="0"/>
              <a:t>PhDr. Jan Paďourek, Ph.D. </a:t>
            </a:r>
          </a:p>
          <a:p>
            <a:r>
              <a:rPr lang="cs-CZ" sz="2800" dirty="0"/>
              <a:t>CEVRO Univerzita, katedra bezpečnostních studií</a:t>
            </a:r>
          </a:p>
          <a:p>
            <a:r>
              <a:rPr lang="cs-CZ" sz="2800" dirty="0"/>
              <a:t>Podzim 2025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E5F4282-D045-4B94-88BF-ABB9DC2249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9197" y="488844"/>
            <a:ext cx="3378077" cy="35260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15C393B-1C97-4740-A769-0A8DA26CD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5341" y="1157511"/>
            <a:ext cx="5073299" cy="3011727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589B80DF-5D27-45E5-B4BC-AF179FC03C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67679" y="488844"/>
            <a:ext cx="2739690" cy="2480872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428145A-0D28-4D99-ADCE-27370688D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9198" y="4169238"/>
            <a:ext cx="3378077" cy="2209379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E01DAC29-F89D-4AA8-87C4-DBC8B397B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67680" y="3130583"/>
            <a:ext cx="2739690" cy="3248034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7E21F98-23F0-4562-85CE-51235B580D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15072" y="3521018"/>
            <a:ext cx="2451617" cy="245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557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B3CE15-4A1B-F84A-B3CF-F150E7F8B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Motto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F2BE0C-6344-BA47-AB8C-357FEF6FA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6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„Buďme připraveni na svět jaký je a ne na takový, jaký bychom si přáli.“ </a:t>
            </a:r>
            <a:endParaRPr lang="cs-CZ" sz="6000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763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BBFD17-7FF5-B641-A1E9-1C1A8B74E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Cíle přednášky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E198989-D8B4-824D-BF2D-9900A96E3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331941"/>
          </a:xfrm>
        </p:spPr>
        <p:txBody>
          <a:bodyPr>
            <a:normAutofit fontScale="85000" lnSpcReduction="10000"/>
          </a:bodyPr>
          <a:lstStyle/>
          <a:p>
            <a:r>
              <a:rPr lang="cs-CZ" sz="2800" dirty="0"/>
              <a:t>Úvod do světa zpravodajských služeb ČR s pozdějším akcentem na zahraniční zpravodajství a spolupráci s diplomacií (příklady ve světě – USA, GB, Čína, Japonsko, atd.)</a:t>
            </a:r>
          </a:p>
          <a:p>
            <a:r>
              <a:rPr lang="cs-CZ" sz="2800" dirty="0"/>
              <a:t>Podstata a místo zpravodajství při tvorbě zahraniční politiky</a:t>
            </a:r>
          </a:p>
          <a:p>
            <a:r>
              <a:rPr lang="cs-CZ" sz="2800" dirty="0"/>
              <a:t>Co je to zpravodajský cyklus a jaké jsou metody sběru informací?</a:t>
            </a:r>
          </a:p>
          <a:p>
            <a:r>
              <a:rPr lang="cs-CZ" sz="2800" dirty="0"/>
              <a:t>Možnosti a omezení českých zpravodajských služeb</a:t>
            </a:r>
          </a:p>
          <a:p>
            <a:r>
              <a:rPr lang="cs-CZ" sz="2800" dirty="0"/>
              <a:t>Bezpečnostní hrozby ČR podle národních strategických dokumentů a národních bezpečnostních analýz bezpečnostního prostředí ČR</a:t>
            </a:r>
          </a:p>
          <a:p>
            <a:r>
              <a:rPr lang="cs-CZ" sz="2800" dirty="0"/>
              <a:t>Případové studie reakcí zpravodajských služeb na krizové situace   spolupráce s diplomacií – reakce průběžná a jednorázová</a:t>
            </a:r>
          </a:p>
          <a:p>
            <a:r>
              <a:rPr lang="cs-CZ" sz="2800" dirty="0"/>
              <a:t>Působení ve vybraných destinacích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69773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3E2A7B-0829-E14F-A2EE-324642B19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Vybraná mezinárodní spolupráce bezpečnostních složek ČR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91E7286-DC52-704A-B181-0FA81EEFC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265405"/>
          </a:xfrm>
        </p:spPr>
        <p:txBody>
          <a:bodyPr>
            <a:normAutofit fontScale="92500"/>
          </a:bodyPr>
          <a:lstStyle/>
          <a:p>
            <a:r>
              <a:rPr lang="cs-CZ" dirty="0"/>
              <a:t>Mezinárodní spolupráce – alfa a omega úspěchu</a:t>
            </a:r>
          </a:p>
          <a:p>
            <a:r>
              <a:rPr lang="cs-CZ" b="1" dirty="0">
                <a:solidFill>
                  <a:srgbClr val="00B0F0"/>
                </a:solidFill>
              </a:rPr>
              <a:t>Policie ČR a její speciální složky, MV ČR </a:t>
            </a:r>
            <a:r>
              <a:rPr lang="cs-CZ" dirty="0"/>
              <a:t>– Interpol a </a:t>
            </a:r>
            <a:r>
              <a:rPr lang="cs-CZ" dirty="0" err="1"/>
              <a:t>Europol</a:t>
            </a:r>
            <a:r>
              <a:rPr lang="cs-CZ" dirty="0"/>
              <a:t>, využívá i relativně nový institut policejních přidělenců na vybraných ZÚ ČR v zahraničí (Moskva, Londýn, Bratislava, dříve i Kyjev)</a:t>
            </a:r>
          </a:p>
          <a:p>
            <a:r>
              <a:rPr lang="cs-CZ" b="1" dirty="0">
                <a:solidFill>
                  <a:srgbClr val="00B0F0"/>
                </a:solidFill>
              </a:rPr>
              <a:t>Zpravodajské služby </a:t>
            </a:r>
            <a:r>
              <a:rPr lang="cs-CZ" dirty="0"/>
              <a:t>– v podstatě především bilaterální spolupráce, multilaterálně MEC, FORUM, Bernský klub. ÚZSI na vybrané zastupitelské úřady vysílá deklarované zástupce ve spolupráci s MZV, jsou součástí politických úseků s propůjčenými diplomatickými hodnostmi (cca 20 misí). MO vysílá vojenské atašé, kteří rovně působí na vybraných ZÚ ČR ve světě (dnes cca 35 misí).</a:t>
            </a:r>
          </a:p>
          <a:p>
            <a:r>
              <a:rPr lang="cs-CZ" b="1" dirty="0">
                <a:solidFill>
                  <a:srgbClr val="00B0F0"/>
                </a:solidFill>
              </a:rPr>
              <a:t>Ministerstvo zahraničí ČR </a:t>
            </a:r>
            <a:r>
              <a:rPr lang="cs-CZ" dirty="0"/>
              <a:t>– má také bezpečnostní agendu, i když spíše politickou. V některých zemích je MZV součástí tzv. silového bloku.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46441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7E1066-B27C-2844-8E7F-A5F41416B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599"/>
            <a:ext cx="5978072" cy="11740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37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Mezinárodní spolupráce zpravodajských služeb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9F0140F-1269-BF45-ABAC-3AE5FF140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154264"/>
            <a:ext cx="6513700" cy="4567377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90000"/>
              </a:lnSpc>
              <a:buClr>
                <a:srgbClr val="FFFDA3"/>
              </a:buClr>
            </a:pP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Různé styly a různé platformy – Five Eyes, V4, atd. </a:t>
            </a:r>
          </a:p>
          <a:p>
            <a:pPr>
              <a:lnSpc>
                <a:spcPct val="90000"/>
              </a:lnSpc>
              <a:buClr>
                <a:srgbClr val="FFFDA3"/>
              </a:buClr>
            </a:pP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Spolupráce s diplomacií  všude různá (příklady ve světě – USA, GB, Rusko, Čína, Japonsko, Mongolsko, atd.) </a:t>
            </a:r>
          </a:p>
          <a:p>
            <a:pPr>
              <a:lnSpc>
                <a:spcPct val="90000"/>
              </a:lnSpc>
              <a:buClr>
                <a:srgbClr val="FFFDA3"/>
              </a:buClr>
            </a:pP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Spolupráce v ČR ZS s diplomacií</a:t>
            </a:r>
          </a:p>
          <a:p>
            <a:pPr>
              <a:lnSpc>
                <a:spcPct val="90000"/>
              </a:lnSpc>
              <a:buClr>
                <a:srgbClr val="FFFDA3"/>
              </a:buClr>
            </a:pP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Spolupráce českých zpravodajských služeb se zahraničními partnery podléhá schválení Vlády ČR, spíše formalita, ale i zákonná povinnost</a:t>
            </a:r>
          </a:p>
          <a:p>
            <a:pPr>
              <a:lnSpc>
                <a:spcPct val="90000"/>
              </a:lnSpc>
              <a:buClr>
                <a:srgbClr val="FFFDA3"/>
              </a:buClr>
            </a:pPr>
            <a:r>
              <a:rPr lang="cs-CZ" sz="2300" dirty="0">
                <a:latin typeface="Arial" panose="020B0604020202020204" pitchFamily="34" charset="0"/>
                <a:cs typeface="Arial" panose="020B0604020202020204" pitchFamily="34" charset="0"/>
              </a:rPr>
              <a:t>Zpravodajské služby musí umět komunikovat s kýmkoliv, ale především s těmi, s kterými neumí nebo nechce komunikovat klasická diplomacie</a:t>
            </a:r>
          </a:p>
          <a:p>
            <a:pPr>
              <a:lnSpc>
                <a:spcPct val="90000"/>
              </a:lnSpc>
              <a:buClr>
                <a:srgbClr val="FFFDA3"/>
              </a:buClr>
            </a:pPr>
            <a:endParaRPr lang="cs-CZ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 descr="Obsah obrázku letecká doprava, voda, lidé, velké&#10;&#10;Popis byl vytvořen automaticky">
            <a:extLst>
              <a:ext uri="{FF2B5EF4-FFF2-40B4-BE49-F238E27FC236}">
                <a16:creationId xmlns:a16="http://schemas.microsoft.com/office/drawing/2014/main" id="{97CA8004-596B-4C4E-9391-EF5D6C41EE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55" r="19965" b="2"/>
          <a:stretch/>
        </p:blipFill>
        <p:spPr>
          <a:xfrm>
            <a:off x="7552945" y="643465"/>
            <a:ext cx="3995592" cy="510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823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osoba, interiér, muž, stůl&#10;&#10;Popis byl vytvořen automaticky">
            <a:extLst>
              <a:ext uri="{FF2B5EF4-FFF2-40B4-BE49-F238E27FC236}">
                <a16:creationId xmlns:a16="http://schemas.microsoft.com/office/drawing/2014/main" id="{5C5836AE-55ED-794E-870B-924E5AB845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t="13964" b="361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8531B98-3B9F-5B4F-8148-8226D0AE6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Mezinárodní spolupráce českých zpravodajských služeb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ECDEB5E-4B7E-AF4F-83F2-EE5A7A55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76450"/>
            <a:ext cx="10353762" cy="4452687"/>
          </a:xfrm>
        </p:spPr>
        <p:txBody>
          <a:bodyPr anchor="ctr">
            <a:normAutofit/>
          </a:bodyPr>
          <a:lstStyle/>
          <a:p>
            <a:pPr marL="36900" indent="0">
              <a:buNone/>
            </a:pP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900" indent="0">
              <a:buNone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MULTILATERÁLNÍ CIVILNÍ PLATFORMY</a:t>
            </a:r>
          </a:p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MEC (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Middle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European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Conference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FORUM</a:t>
            </a:r>
          </a:p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BERNSKÝ KLUB</a:t>
            </a:r>
          </a:p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ZS – konzervativní organizace upřednostňující bilaterální spolupráci, tendence částečně změněna po 11/9/2001 – velké služby vyšší akcent na mezinárodní spolupráci – i aktuální příklad VB</a:t>
            </a:r>
          </a:p>
          <a:p>
            <a:pPr marL="36900" indent="0">
              <a:buNone/>
            </a:pP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90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949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697D66-EA12-C04C-BD9A-503455172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5978072" cy="155670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cs-CZ" sz="34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 tzv. deklarovaných zástupců, liaison důstojníků, zpravodajských diplomatů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DD1D9A4-D0C1-7C43-996A-671067324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2166303"/>
            <a:ext cx="6465573" cy="4555340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cs-CZ" sz="2250" dirty="0">
                <a:latin typeface="Arial" panose="020B0604020202020204" pitchFamily="34" charset="0"/>
                <a:cs typeface="Arial" panose="020B0604020202020204" pitchFamily="34" charset="0"/>
              </a:rPr>
              <a:t>V českém případě vysílá zpravodajské diplomaty do zahraniční na vybrané zastupitelské úřady ČR dvě služby – ÚZSI a VZ. BIS spolupracuje výhradně buď v Praze nebo v rámci krátkodobých zahraničních cest</a:t>
            </a:r>
          </a:p>
          <a:p>
            <a:pPr>
              <a:lnSpc>
                <a:spcPct val="90000"/>
              </a:lnSpc>
            </a:pPr>
            <a:r>
              <a:rPr lang="cs-CZ" sz="2250" dirty="0">
                <a:latin typeface="Arial" panose="020B0604020202020204" pitchFamily="34" charset="0"/>
                <a:cs typeface="Arial" panose="020B0604020202020204" pitchFamily="34" charset="0"/>
              </a:rPr>
              <a:t>VZ – úsek vojenského přidělence</a:t>
            </a:r>
          </a:p>
          <a:p>
            <a:pPr>
              <a:lnSpc>
                <a:spcPct val="90000"/>
              </a:lnSpc>
            </a:pPr>
            <a:r>
              <a:rPr lang="cs-CZ" sz="2250" dirty="0">
                <a:latin typeface="Arial" panose="020B0604020202020204" pitchFamily="34" charset="0"/>
                <a:cs typeface="Arial" panose="020B0604020202020204" pitchFamily="34" charset="0"/>
              </a:rPr>
              <a:t>ÚZSI – DZ vyslaný minstrem zahraničí s propůjčenou diplomatickou hodností se zařazením především v rámci politických úseků ambasád</a:t>
            </a:r>
          </a:p>
          <a:p>
            <a:pPr>
              <a:lnSpc>
                <a:spcPct val="90000"/>
              </a:lnSpc>
            </a:pPr>
            <a:r>
              <a:rPr lang="cs-CZ" sz="2250" dirty="0">
                <a:latin typeface="Arial" panose="020B0604020202020204" pitchFamily="34" charset="0"/>
                <a:cs typeface="Arial" panose="020B0604020202020204" pitchFamily="34" charset="0"/>
              </a:rPr>
              <a:t>Podléhá velvyslanci v protokolárních otázkách, jinak je nezávisle řízen ze své centrály v Praze. DZ stavovská příslušnost drží spolu</a:t>
            </a:r>
          </a:p>
        </p:txBody>
      </p:sp>
      <p:pic>
        <p:nvPicPr>
          <p:cNvPr id="5" name="Obrázek 4" descr="Obsah obrázku osoba, interiér, stůl, stojící&#10;&#10;Popis byl vytvořen automaticky">
            <a:extLst>
              <a:ext uri="{FF2B5EF4-FFF2-40B4-BE49-F238E27FC236}">
                <a16:creationId xmlns:a16="http://schemas.microsoft.com/office/drawing/2014/main" id="{6EB94654-A00B-334C-BB5C-7D07B8ED9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2905" y="1379621"/>
            <a:ext cx="4315632" cy="428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357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149D67-B854-6A4E-93BC-AB261705D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Příklady zpravodajských diplomatických destinací a některé důvody této spolupráce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E004921-E1E9-964C-92ED-12F9DCB82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PRAHA sídlem zastoupení mnohých ZS světa</a:t>
            </a:r>
          </a:p>
          <a:p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VÝCHODNÍ KŘÍDLO (RF, UA, Pobaltí, Gruzie + okolí)</a:t>
            </a:r>
          </a:p>
          <a:p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STŘEDOEVROPSKÉ KŘÍDLO (PL, SK, A, HU)</a:t>
            </a:r>
          </a:p>
          <a:p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BALKÁN (Srbsko)</a:t>
            </a:r>
          </a:p>
          <a:p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ISLÁMSKÉ KŘÍDLO (Egypt, Turecko, Pákistán,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Abu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400" dirty="0" err="1">
                <a:latin typeface="Arial" panose="020B0604020202020204" pitchFamily="34" charset="0"/>
                <a:cs typeface="Arial" panose="020B0604020202020204" pitchFamily="34" charset="0"/>
              </a:rPr>
              <a:t>Dhabi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, Jordánsko)</a:t>
            </a:r>
          </a:p>
          <a:p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ZÁPADNÍ KŘÍDLO (BE, DE, FR, USA), atd. </a:t>
            </a:r>
          </a:p>
        </p:txBody>
      </p:sp>
    </p:spTree>
    <p:extLst>
      <p:ext uri="{BB962C8B-B14F-4D97-AF65-F5344CB8AC3E}">
        <p14:creationId xmlns:p14="http://schemas.microsoft.com/office/powerpoint/2010/main" val="2342673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59BAC-AA3A-BB47-9E8C-21B5E44B4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FFFF00"/>
                </a:solidFill>
              </a:rPr>
              <a:t>Z praxe – srovnání tří destinací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711C09C-FCB3-6E41-964B-5FC73E2A82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Působení v Ruské federaci </a:t>
            </a:r>
          </a:p>
          <a:p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Působení na Ukrajině </a:t>
            </a:r>
          </a:p>
          <a:p>
            <a:r>
              <a:rPr lang="cs-CZ" sz="3200" dirty="0">
                <a:latin typeface="Arial" panose="020B0604020202020204" pitchFamily="34" charset="0"/>
                <a:cs typeface="Arial" panose="020B0604020202020204" pitchFamily="34" charset="0"/>
              </a:rPr>
              <a:t>Působení v USA</a:t>
            </a:r>
          </a:p>
        </p:txBody>
      </p:sp>
      <p:pic>
        <p:nvPicPr>
          <p:cNvPr id="6" name="Obrázek 5" descr="Obsah obrázku vlajka, objekt, exteriér, drak&#10;&#10;Popis byl vytvořen automaticky">
            <a:extLst>
              <a:ext uri="{FF2B5EF4-FFF2-40B4-BE49-F238E27FC236}">
                <a16:creationId xmlns:a16="http://schemas.microsoft.com/office/drawing/2014/main" id="{F3A627D0-8110-9F48-B8E4-B42252275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7474" y="2174874"/>
            <a:ext cx="4876800" cy="351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75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4979F40-3A44-4CCB-9EB7-F8318BCE5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82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5291D39-6B03-4BB5-BFC6-CBF11E90B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FD071FA-0514-4371-9568-86216A1F46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211DDA4-E7B5-4325-A844-B7F59B084B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2" y="609600"/>
            <a:ext cx="4959094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4E5A0479-9E0E-1B42-BCE2-40DCA0E88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4136123" cy="1080938"/>
          </a:xfrm>
        </p:spPr>
        <p:txBody>
          <a:bodyPr>
            <a:normAutofit/>
          </a:bodyPr>
          <a:lstStyle/>
          <a:p>
            <a:r>
              <a:rPr lang="cs-CZ" sz="3200" dirty="0"/>
              <a:t>DĚKUJI ZA POZORNOST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D58E222-6309-4F79-AC20-9D3C69CD9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1"/>
            <a:ext cx="4956048" cy="199787"/>
          </a:xfrm>
          <a:prstGeom prst="rect">
            <a:avLst/>
          </a:pr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1F8332E-221A-194E-98A3-A59260C45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3656289" cy="35993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6600" dirty="0"/>
              <a:t>DOTAZY?</a:t>
            </a:r>
          </a:p>
          <a:p>
            <a:pPr marL="0" indent="0">
              <a:buNone/>
            </a:pPr>
            <a:endParaRPr lang="cs-CZ" sz="1400" dirty="0"/>
          </a:p>
          <a:p>
            <a:pPr marL="0" indent="0">
              <a:buNone/>
            </a:pPr>
            <a:endParaRPr lang="cs-CZ" sz="3200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EE913B22-C133-624D-A0EC-31F965C76E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6090" y="1469788"/>
            <a:ext cx="6269479" cy="3918424"/>
          </a:xfrm>
          <a:prstGeom prst="rect">
            <a:avLst/>
          </a:prstGeom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5078877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581</Words>
  <Application>Microsoft Office PowerPoint</Application>
  <PresentationFormat>Širokoúhlá obrazovka</PresentationFormat>
  <Paragraphs>52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3" baseType="lpstr">
      <vt:lpstr>Arial</vt:lpstr>
      <vt:lpstr>Trebuchet MS</vt:lpstr>
      <vt:lpstr>Berlín</vt:lpstr>
      <vt:lpstr>  DIPLOMACIE A ZPRAVODAJSKÉ SLUŽBY</vt:lpstr>
      <vt:lpstr>Motto</vt:lpstr>
      <vt:lpstr>Cíle přednášky</vt:lpstr>
      <vt:lpstr>Vybraná mezinárodní spolupráce bezpečnostních složek ČR</vt:lpstr>
      <vt:lpstr>Mezinárodní spolupráce zpravodajských služeb</vt:lpstr>
      <vt:lpstr>Mezinárodní spolupráce českých zpravodajských služeb</vt:lpstr>
      <vt:lpstr>Institut tzv. deklarovaných zástupců, liaison důstojníků, zpravodajských diplomatů</vt:lpstr>
      <vt:lpstr>Příklady zpravodajských diplomatických destinací a některé důvody této spolupráce</vt:lpstr>
      <vt:lpstr>Z praxe – srovnání tří destinací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ČESKÉ ZPRAVODAJSKÉ SLUŽBY A REAKCE NA KRIZOVÉ SITUACE</dc:title>
  <dc:creator>PhDr. Jan Paďourek</dc:creator>
  <cp:lastModifiedBy>Paďourek Jan, PhDr., Ph.D.</cp:lastModifiedBy>
  <cp:revision>19</cp:revision>
  <dcterms:created xsi:type="dcterms:W3CDTF">2019-04-29T05:58:29Z</dcterms:created>
  <dcterms:modified xsi:type="dcterms:W3CDTF">2025-09-12T10:54:20Z</dcterms:modified>
</cp:coreProperties>
</file>