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6" r:id="rId3"/>
    <p:sldId id="279" r:id="rId4"/>
    <p:sldId id="257" r:id="rId5"/>
    <p:sldId id="258" r:id="rId6"/>
    <p:sldId id="259" r:id="rId7"/>
    <p:sldId id="260" r:id="rId8"/>
    <p:sldId id="261" r:id="rId9"/>
    <p:sldId id="262" r:id="rId10"/>
    <p:sldId id="263" r:id="rId11"/>
    <p:sldId id="264" r:id="rId12"/>
    <p:sldId id="266" r:id="rId13"/>
    <p:sldId id="267" r:id="rId14"/>
    <p:sldId id="268" r:id="rId15"/>
    <p:sldId id="269" r:id="rId16"/>
    <p:sldId id="270" r:id="rId17"/>
    <p:sldId id="271" r:id="rId18"/>
    <p:sldId id="272" r:id="rId19"/>
    <p:sldId id="277"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0"/>
    <p:restoredTop sz="94595"/>
  </p:normalViewPr>
  <p:slideViewPr>
    <p:cSldViewPr snapToGrid="0" snapToObjects="1">
      <p:cViewPr varScale="1">
        <p:scale>
          <a:sx n="83" d="100"/>
          <a:sy n="83" d="100"/>
        </p:scale>
        <p:origin x="13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cs-CZ"/>
              <a:t>Kliknutím lze upravit styl.</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9/30/26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9/30/26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cs-CZ"/>
              <a:t>Kliknutím lze upravit styl.</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30578ACC-22D6-47C1-A373-4FD133E34F3C}" type="datetimeFigureOut">
              <a:rPr lang="en-US" dirty="0"/>
              <a:t>9/30/26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9/30/26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cs-CZ"/>
              <a:t>Kliknutím lze upravit styl.</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680322" y="3030008"/>
            <a:ext cx="4698355" cy="2906179"/>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5594123" y="3030008"/>
            <a:ext cx="4700059" cy="2906179"/>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9/30/26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9/30/26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9/30/26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cs-CZ"/>
              <a:t>Kliknutím lze upravit styl.</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E331444B-B92B-4E27-8C94-BB93EAF5CB18}" type="datetimeFigureOut">
              <a:rPr lang="en-US" dirty="0"/>
              <a:t>9/30/26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cs-CZ"/>
              <a:t>Kliknutím lze upravit styl.</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363EFA5E-FA76-400D-B3DC-F0BA90E6D107}" type="datetimeFigureOut">
              <a:rPr lang="en-US" dirty="0"/>
              <a:t>9/30/26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cs-CZ"/>
              <a:t>Kliknutím lze upravit styl.</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446C117F-5CCF-4837-BE5F-2B92066CAFAF}" type="datetimeFigureOut">
              <a:rPr lang="en-US" dirty="0"/>
              <a:t>9/30/26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cs-CZ"/>
              <a:t>Kliknutím lze upravit styl.</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84EB90BD-B6CE-46B7-997F-7313B992CCDC}" type="datetimeFigureOut">
              <a:rPr lang="en-US" dirty="0"/>
              <a:t>9/30/26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cs-CZ"/>
              <a:t>Kliknutím lze upravit styl.</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CDB9D11F-B188-461D-B23F-39381795C052}" type="datetimeFigureOut">
              <a:rPr lang="en-US" dirty="0"/>
              <a:t>9/30/26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cs-CZ"/>
              <a:t>Kliknutím lze upravit styl.</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52E6D8D9-55A2-4063-B0F3-121F44549695}" type="datetimeFigureOut">
              <a:rPr lang="en-US" dirty="0"/>
              <a:t>9/30/26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cs-CZ"/>
              <a:t>Kliknutím lze upravit styl.</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3" name="Date Placeholder 2"/>
          <p:cNvSpPr>
            <a:spLocks noGrp="1"/>
          </p:cNvSpPr>
          <p:nvPr>
            <p:ph type="dt" sz="half" idx="10"/>
          </p:nvPr>
        </p:nvSpPr>
        <p:spPr/>
        <p:txBody>
          <a:bodyPr/>
          <a:lstStyle/>
          <a:p>
            <a:fld id="{D4B24536-994D-4021-A283-9F449C0DB509}" type="datetimeFigureOut">
              <a:rPr lang="en-US" dirty="0"/>
              <a:t>9/30/26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cs-CZ"/>
              <a:t>Kliknutím lze upravit styl.</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3" name="Date Placeholder 2"/>
          <p:cNvSpPr>
            <a:spLocks noGrp="1"/>
          </p:cNvSpPr>
          <p:nvPr>
            <p:ph type="dt" sz="half" idx="10"/>
          </p:nvPr>
        </p:nvSpPr>
        <p:spPr/>
        <p:txBody>
          <a:bodyPr/>
          <a:lstStyle/>
          <a:p>
            <a:fld id="{3CBBBB78-C96F-47B7-AB17-D852CA960AC9}" type="datetimeFigureOut">
              <a:rPr lang="en-US" dirty="0"/>
              <a:t>9/30/26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9/30/26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9/30/26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9/30/26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cs.wikipedia.org/wiki/OSINT" TargetMode="External"/><Relationship Id="rId2" Type="http://schemas.openxmlformats.org/officeDocument/2006/relationships/hyperlink" Target="https://cs.wikipedia.org/wiki/HUMINT" TargetMode="External"/><Relationship Id="rId1" Type="http://schemas.openxmlformats.org/officeDocument/2006/relationships/slideLayout" Target="../slideLayouts/slideLayout2.xml"/><Relationship Id="rId6" Type="http://schemas.openxmlformats.org/officeDocument/2006/relationships/hyperlink" Target="https://cs.wikipedia.org/w/index.php?title=LIAISON&amp;action=edit&amp;redlink=1" TargetMode="External"/><Relationship Id="rId5" Type="http://schemas.openxmlformats.org/officeDocument/2006/relationships/hyperlink" Target="https://cs.wikipedia.org/w/index.php?title=IMINT&amp;action=edit&amp;redlink=1" TargetMode="External"/><Relationship Id="rId4" Type="http://schemas.openxmlformats.org/officeDocument/2006/relationships/hyperlink" Target="https://cs.wikipedia.org/wiki/SIGIN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archive.theconservative.online/article/tajne-nebo-zpravodajske-sluzhby"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EF2B093-EE03-4513-9CC1-3FED134DB8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570CB42E-9381-4467-808D-9C9C9B347B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7" name="Picture 26">
            <a:extLst>
              <a:ext uri="{FF2B5EF4-FFF2-40B4-BE49-F238E27FC236}">
                <a16:creationId xmlns:a16="http://schemas.microsoft.com/office/drawing/2014/main" id="{797E5EB0-850D-4E1E-B5E1-15BDE5953C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29" name="Rectangle 28">
            <a:extLst>
              <a:ext uri="{FF2B5EF4-FFF2-40B4-BE49-F238E27FC236}">
                <a16:creationId xmlns:a16="http://schemas.microsoft.com/office/drawing/2014/main" id="{ACA8B7CD-4C32-4DF2-B96E-2B432707C7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2" name="Nadpis 1">
            <a:extLst>
              <a:ext uri="{FF2B5EF4-FFF2-40B4-BE49-F238E27FC236}">
                <a16:creationId xmlns:a16="http://schemas.microsoft.com/office/drawing/2014/main" id="{E9835BDB-27C0-D745-B562-9563B44BFB67}"/>
              </a:ext>
            </a:extLst>
          </p:cNvPr>
          <p:cNvSpPr>
            <a:spLocks noGrp="1"/>
          </p:cNvSpPr>
          <p:nvPr>
            <p:ph type="ctrTitle"/>
          </p:nvPr>
        </p:nvSpPr>
        <p:spPr>
          <a:xfrm>
            <a:off x="680322" y="1996004"/>
            <a:ext cx="3957666" cy="2465214"/>
          </a:xfrm>
        </p:spPr>
        <p:txBody>
          <a:bodyPr>
            <a:noAutofit/>
          </a:bodyPr>
          <a:lstStyle/>
          <a:p>
            <a:br>
              <a:rPr lang="cs-CZ" sz="4000" dirty="0"/>
            </a:br>
            <a:br>
              <a:rPr lang="cs-CZ" sz="4000" dirty="0"/>
            </a:br>
            <a:r>
              <a:rPr lang="cs-CZ" sz="3600" dirty="0"/>
              <a:t>ZPRAVODAJSKÝ SYSTÉM ČR A JEHO SLOŽKY</a:t>
            </a:r>
          </a:p>
        </p:txBody>
      </p:sp>
      <p:sp>
        <p:nvSpPr>
          <p:cNvPr id="3" name="Podnadpis 2">
            <a:extLst>
              <a:ext uri="{FF2B5EF4-FFF2-40B4-BE49-F238E27FC236}">
                <a16:creationId xmlns:a16="http://schemas.microsoft.com/office/drawing/2014/main" id="{394EF6FB-30E9-B24E-B3C3-D0504D58A2A3}"/>
              </a:ext>
            </a:extLst>
          </p:cNvPr>
          <p:cNvSpPr>
            <a:spLocks noGrp="1"/>
          </p:cNvSpPr>
          <p:nvPr>
            <p:ph type="subTitle" idx="1"/>
          </p:nvPr>
        </p:nvSpPr>
        <p:spPr>
          <a:xfrm>
            <a:off x="680323" y="5006045"/>
            <a:ext cx="4628194" cy="1568926"/>
          </a:xfrm>
        </p:spPr>
        <p:txBody>
          <a:bodyPr>
            <a:normAutofit fontScale="92500" lnSpcReduction="20000"/>
          </a:bodyPr>
          <a:lstStyle/>
          <a:p>
            <a:r>
              <a:rPr lang="cs-CZ" sz="2800" dirty="0"/>
              <a:t>PhDr. Jan Paďourek, Ph.D. </a:t>
            </a:r>
          </a:p>
          <a:p>
            <a:r>
              <a:rPr lang="cs-CZ" sz="2400" dirty="0"/>
              <a:t>CEVRO Univerzita, </a:t>
            </a:r>
          </a:p>
          <a:p>
            <a:r>
              <a:rPr lang="cs-CZ" sz="2400" dirty="0"/>
              <a:t>katedra bezpečnostních </a:t>
            </a:r>
            <a:r>
              <a:rPr lang="cs-CZ" sz="2400" dirty="0" err="1"/>
              <a:t>studuií</a:t>
            </a:r>
            <a:endParaRPr lang="cs-CZ" sz="2400" dirty="0"/>
          </a:p>
          <a:p>
            <a:r>
              <a:rPr lang="cs-CZ" sz="2400" dirty="0"/>
              <a:t>Praha podzim 2026</a:t>
            </a:r>
          </a:p>
        </p:txBody>
      </p:sp>
      <p:sp>
        <p:nvSpPr>
          <p:cNvPr id="31" name="Rectangle 30">
            <a:extLst>
              <a:ext uri="{FF2B5EF4-FFF2-40B4-BE49-F238E27FC236}">
                <a16:creationId xmlns:a16="http://schemas.microsoft.com/office/drawing/2014/main" id="{0E5F4282-D045-4B94-88BF-ABB9DC224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197" y="488844"/>
            <a:ext cx="3378077" cy="3526040"/>
          </a:xfrm>
          <a:prstGeom prst="rect">
            <a:avLst/>
          </a:prstGeom>
          <a:solidFill>
            <a:srgbClr val="FFFFFF"/>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Obrázek 4">
            <a:extLst>
              <a:ext uri="{FF2B5EF4-FFF2-40B4-BE49-F238E27FC236}">
                <a16:creationId xmlns:a16="http://schemas.microsoft.com/office/drawing/2014/main" id="{215C393B-1C97-4740-A769-0A8DA26CDB4E}"/>
              </a:ext>
            </a:extLst>
          </p:cNvPr>
          <p:cNvPicPr>
            <a:picLocks noChangeAspect="1"/>
          </p:cNvPicPr>
          <p:nvPr/>
        </p:nvPicPr>
        <p:blipFill>
          <a:blip r:embed="rId4"/>
          <a:stretch>
            <a:fillRect/>
          </a:stretch>
        </p:blipFill>
        <p:spPr>
          <a:xfrm>
            <a:off x="4745341" y="1157511"/>
            <a:ext cx="5073299" cy="3011727"/>
          </a:xfrm>
          <a:prstGeom prst="rect">
            <a:avLst/>
          </a:prstGeom>
        </p:spPr>
      </p:pic>
      <p:sp>
        <p:nvSpPr>
          <p:cNvPr id="33" name="Rectangle 32">
            <a:extLst>
              <a:ext uri="{FF2B5EF4-FFF2-40B4-BE49-F238E27FC236}">
                <a16:creationId xmlns:a16="http://schemas.microsoft.com/office/drawing/2014/main" id="{589B80DF-5D27-45E5-B4BC-AF179FC03C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67679" y="488844"/>
            <a:ext cx="2739690" cy="2480872"/>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428145A-0D28-4D99-ADCE-27370688D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198" y="4169238"/>
            <a:ext cx="3378077" cy="2209379"/>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E01DAC29-F89D-4AA8-87C4-DBC8B397B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67680" y="3130583"/>
            <a:ext cx="2739690" cy="3248034"/>
          </a:xfrm>
          <a:prstGeom prst="rect">
            <a:avLst/>
          </a:prstGeom>
          <a:solidFill>
            <a:srgbClr val="FFFFFF"/>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17E21F98-23F0-4562-85CE-51235B580DA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15072" y="3521018"/>
            <a:ext cx="2451617" cy="2451617"/>
          </a:xfrm>
          <a:prstGeom prst="rect">
            <a:avLst/>
          </a:prstGeom>
        </p:spPr>
      </p:pic>
    </p:spTree>
    <p:extLst>
      <p:ext uri="{BB962C8B-B14F-4D97-AF65-F5344CB8AC3E}">
        <p14:creationId xmlns:p14="http://schemas.microsoft.com/office/powerpoint/2010/main" val="591557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6BBFD17-7FF5-B641-A1E9-1C1A8B74E2D1}"/>
              </a:ext>
            </a:extLst>
          </p:cNvPr>
          <p:cNvSpPr>
            <a:spLocks noGrp="1"/>
          </p:cNvSpPr>
          <p:nvPr>
            <p:ph type="title"/>
          </p:nvPr>
        </p:nvSpPr>
        <p:spPr/>
        <p:txBody>
          <a:bodyPr>
            <a:normAutofit/>
          </a:bodyPr>
          <a:lstStyle/>
          <a:p>
            <a:r>
              <a:rPr lang="cs-CZ" sz="4000" dirty="0"/>
              <a:t>Cíle přednášky</a:t>
            </a:r>
          </a:p>
        </p:txBody>
      </p:sp>
      <p:sp>
        <p:nvSpPr>
          <p:cNvPr id="3" name="Zástupný obsah 2">
            <a:extLst>
              <a:ext uri="{FF2B5EF4-FFF2-40B4-BE49-F238E27FC236}">
                <a16:creationId xmlns:a16="http://schemas.microsoft.com/office/drawing/2014/main" id="{DE198989-D8B4-824D-BF2D-9900A96E3768}"/>
              </a:ext>
            </a:extLst>
          </p:cNvPr>
          <p:cNvSpPr>
            <a:spLocks noGrp="1"/>
          </p:cNvSpPr>
          <p:nvPr>
            <p:ph idx="1"/>
          </p:nvPr>
        </p:nvSpPr>
        <p:spPr/>
        <p:txBody>
          <a:bodyPr>
            <a:normAutofit fontScale="92500" lnSpcReduction="20000"/>
          </a:bodyPr>
          <a:lstStyle/>
          <a:p>
            <a:r>
              <a:rPr lang="cs-CZ" sz="2800" dirty="0"/>
              <a:t>Úvod do světa zpravodajských služeb ČR s pozdějším akcentem na zahraniční zpravodajství</a:t>
            </a:r>
          </a:p>
          <a:p>
            <a:r>
              <a:rPr lang="cs-CZ" sz="2800" dirty="0"/>
              <a:t>Co je to zpravodajský cyklus a jaké jsou metody sběru informací?</a:t>
            </a:r>
          </a:p>
          <a:p>
            <a:r>
              <a:rPr lang="cs-CZ" sz="2800" dirty="0"/>
              <a:t>Možnosti a omezení českých zpravodajských služeb</a:t>
            </a:r>
          </a:p>
          <a:p>
            <a:r>
              <a:rPr lang="cs-CZ" sz="2800" dirty="0"/>
              <a:t>Bezpečnostní hrozby ČR podle národních strategických dokumentů a národních bezpečnostních analýz bezpečnostního prostředí ČR – reakce ZS.</a:t>
            </a:r>
          </a:p>
          <a:p>
            <a:r>
              <a:rPr lang="cs-CZ" sz="2800" dirty="0"/>
              <a:t>Případové studie reakce zpravodajských služeb na krizovou situaci.</a:t>
            </a:r>
            <a:endParaRPr lang="cs-CZ" dirty="0"/>
          </a:p>
          <a:p>
            <a:endParaRPr lang="cs-CZ" dirty="0"/>
          </a:p>
          <a:p>
            <a:endParaRPr lang="cs-CZ" dirty="0"/>
          </a:p>
          <a:p>
            <a:endParaRPr lang="cs-CZ" dirty="0"/>
          </a:p>
        </p:txBody>
      </p:sp>
    </p:spTree>
    <p:extLst>
      <p:ext uri="{BB962C8B-B14F-4D97-AF65-F5344CB8AC3E}">
        <p14:creationId xmlns:p14="http://schemas.microsoft.com/office/powerpoint/2010/main" val="2869773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E6BF0C-F974-43AF-6C61-AAA2BB885F63}"/>
              </a:ext>
            </a:extLst>
          </p:cNvPr>
          <p:cNvSpPr>
            <a:spLocks noGrp="1"/>
          </p:cNvSpPr>
          <p:nvPr>
            <p:ph type="title"/>
          </p:nvPr>
        </p:nvSpPr>
        <p:spPr/>
        <p:txBody>
          <a:bodyPr/>
          <a:lstStyle/>
          <a:p>
            <a:r>
              <a:rPr lang="cs-CZ" dirty="0"/>
              <a:t>O zpravodajských službách obecně</a:t>
            </a:r>
          </a:p>
        </p:txBody>
      </p:sp>
      <p:sp>
        <p:nvSpPr>
          <p:cNvPr id="3" name="Zástupný obsah 2">
            <a:extLst>
              <a:ext uri="{FF2B5EF4-FFF2-40B4-BE49-F238E27FC236}">
                <a16:creationId xmlns:a16="http://schemas.microsoft.com/office/drawing/2014/main" id="{454C165C-5366-50D5-A5E5-0B88CCD5C4F5}"/>
              </a:ext>
            </a:extLst>
          </p:cNvPr>
          <p:cNvSpPr>
            <a:spLocks noGrp="1"/>
          </p:cNvSpPr>
          <p:nvPr>
            <p:ph idx="1"/>
          </p:nvPr>
        </p:nvSpPr>
        <p:spPr>
          <a:xfrm>
            <a:off x="680321" y="2336873"/>
            <a:ext cx="9613861" cy="4017432"/>
          </a:xfrm>
        </p:spPr>
        <p:txBody>
          <a:bodyPr>
            <a:normAutofit lnSpcReduction="10000"/>
          </a:bodyPr>
          <a:lstStyle/>
          <a:p>
            <a:r>
              <a:rPr lang="cs-CZ" dirty="0"/>
              <a:t>Špionáž – jedno z nejstarších řemesel</a:t>
            </a:r>
          </a:p>
          <a:p>
            <a:r>
              <a:rPr lang="cs-CZ" dirty="0"/>
              <a:t>Tajné vs. zpravodajské služby </a:t>
            </a:r>
          </a:p>
          <a:p>
            <a:r>
              <a:rPr lang="cs-CZ" dirty="0"/>
              <a:t>ZS jsou institucemi konzervativními, včetně většiny jejich zaměstnanců</a:t>
            </a:r>
          </a:p>
          <a:p>
            <a:r>
              <a:rPr lang="cs-CZ" dirty="0"/>
              <a:t>České ZS jsou výhradně službami informačními, tj. bez jakýchkoliv výkonných pravomocí – podobně jako v ostatních evropských státech</a:t>
            </a:r>
          </a:p>
          <a:p>
            <a:r>
              <a:rPr lang="cs-CZ" dirty="0"/>
              <a:t>Informace ZS ČR nelze použít jako důkaz u soudu, nyní v legislativním procesu otázka vyzvědačství</a:t>
            </a:r>
          </a:p>
          <a:p>
            <a:r>
              <a:rPr lang="cs-CZ" dirty="0"/>
              <a:t>ZS ČR jsou službami apolitickými bez jakýchkoliv vazeb na politické strany a jejich zájmy</a:t>
            </a:r>
          </a:p>
        </p:txBody>
      </p:sp>
    </p:spTree>
    <p:extLst>
      <p:ext uri="{BB962C8B-B14F-4D97-AF65-F5344CB8AC3E}">
        <p14:creationId xmlns:p14="http://schemas.microsoft.com/office/powerpoint/2010/main" val="615614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27C9ADB-F707-204A-B69C-9A62E725C869}"/>
              </a:ext>
            </a:extLst>
          </p:cNvPr>
          <p:cNvSpPr>
            <a:spLocks noGrp="1"/>
          </p:cNvSpPr>
          <p:nvPr>
            <p:ph type="title"/>
          </p:nvPr>
        </p:nvSpPr>
        <p:spPr/>
        <p:txBody>
          <a:bodyPr/>
          <a:lstStyle/>
          <a:p>
            <a:r>
              <a:rPr lang="cs-CZ" dirty="0"/>
              <a:t>Zpravodajské služby ČR - jejich vznik a jejich poslání</a:t>
            </a:r>
          </a:p>
        </p:txBody>
      </p:sp>
      <p:sp>
        <p:nvSpPr>
          <p:cNvPr id="3" name="Zástupný obsah 2">
            <a:extLst>
              <a:ext uri="{FF2B5EF4-FFF2-40B4-BE49-F238E27FC236}">
                <a16:creationId xmlns:a16="http://schemas.microsoft.com/office/drawing/2014/main" id="{A77485E5-BB14-834D-A8C6-6469058FF043}"/>
              </a:ext>
            </a:extLst>
          </p:cNvPr>
          <p:cNvSpPr>
            <a:spLocks noGrp="1"/>
          </p:cNvSpPr>
          <p:nvPr>
            <p:ph idx="1"/>
          </p:nvPr>
        </p:nvSpPr>
        <p:spPr/>
        <p:txBody>
          <a:bodyPr>
            <a:normAutofit fontScale="92500" lnSpcReduction="20000"/>
          </a:bodyPr>
          <a:lstStyle/>
          <a:p>
            <a:r>
              <a:rPr lang="cs-CZ" dirty="0"/>
              <a:t>Formování českých zpravodajských služeb po Sametové revoluci – první polovina 90. let 20. století – unikátní cesta desintegrace na „zelené louce“</a:t>
            </a:r>
          </a:p>
          <a:p>
            <a:r>
              <a:rPr lang="cs-CZ" dirty="0"/>
              <a:t>Systémové ustrnutí ambiciózní zpravodajské reformy v polovině 90. let – další vývoj nesystémový a individualistický, i když v každém případě profesionální </a:t>
            </a:r>
          </a:p>
          <a:p>
            <a:r>
              <a:rPr lang="cs-CZ" dirty="0"/>
              <a:t>Nutnost příští velké zpravodajské reformy, resp. dovedení původní reformy z poloviny 90. let do žádoucího stavu, doposud neschopnost vlád ČR efektivně spolupracovat </a:t>
            </a:r>
          </a:p>
          <a:p>
            <a:r>
              <a:rPr lang="cs-CZ" dirty="0"/>
              <a:t>Zahraniční pomoc při formování české zpravodajské komunity, geopolitické zařazení českých služeb do západních euroatlantických struktur  </a:t>
            </a:r>
          </a:p>
          <a:p>
            <a:endParaRPr lang="cs-CZ" dirty="0"/>
          </a:p>
        </p:txBody>
      </p:sp>
    </p:spTree>
    <p:extLst>
      <p:ext uri="{BB962C8B-B14F-4D97-AF65-F5344CB8AC3E}">
        <p14:creationId xmlns:p14="http://schemas.microsoft.com/office/powerpoint/2010/main" val="761599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7DCD31C-6C69-484F-808E-D77F3373C5B5}"/>
              </a:ext>
            </a:extLst>
          </p:cNvPr>
          <p:cNvSpPr>
            <a:spLocks noGrp="1"/>
          </p:cNvSpPr>
          <p:nvPr>
            <p:ph type="title"/>
          </p:nvPr>
        </p:nvSpPr>
        <p:spPr/>
        <p:txBody>
          <a:bodyPr/>
          <a:lstStyle/>
          <a:p>
            <a:r>
              <a:rPr lang="cs-CZ" dirty="0"/>
              <a:t>Zpravodajské služby ČR - BIS</a:t>
            </a:r>
          </a:p>
        </p:txBody>
      </p:sp>
      <p:sp>
        <p:nvSpPr>
          <p:cNvPr id="3" name="Zástupný obsah 2">
            <a:extLst>
              <a:ext uri="{FF2B5EF4-FFF2-40B4-BE49-F238E27FC236}">
                <a16:creationId xmlns:a16="http://schemas.microsoft.com/office/drawing/2014/main" id="{ED72A84C-75AD-314E-96FC-D06FE56432F4}"/>
              </a:ext>
            </a:extLst>
          </p:cNvPr>
          <p:cNvSpPr>
            <a:spLocks noGrp="1"/>
          </p:cNvSpPr>
          <p:nvPr>
            <p:ph idx="1"/>
          </p:nvPr>
        </p:nvSpPr>
        <p:spPr/>
        <p:txBody>
          <a:bodyPr>
            <a:normAutofit fontScale="92500" lnSpcReduction="20000"/>
          </a:bodyPr>
          <a:lstStyle/>
          <a:p>
            <a:r>
              <a:rPr lang="cs-CZ" dirty="0"/>
              <a:t>Bezpečnostní informační služba (BIS)</a:t>
            </a:r>
          </a:p>
          <a:p>
            <a:pPr marL="0" indent="0">
              <a:buNone/>
            </a:pPr>
            <a:r>
              <a:rPr lang="cs-CZ" dirty="0">
                <a:solidFill>
                  <a:srgbClr val="00B0F0"/>
                </a:solidFill>
              </a:rPr>
              <a:t>domácí služba, </a:t>
            </a:r>
            <a:r>
              <a:rPr lang="cs-CZ" dirty="0">
                <a:solidFill>
                  <a:srgbClr val="FFFF00"/>
                </a:solidFill>
              </a:rPr>
              <a:t>kontrarozvědná činnost, zákon 154/1994 Sb., nyní v novelizaci).</a:t>
            </a:r>
          </a:p>
          <a:p>
            <a:pPr marL="0" indent="0">
              <a:buNone/>
            </a:pPr>
            <a:r>
              <a:rPr lang="cs-CZ" dirty="0">
                <a:solidFill>
                  <a:srgbClr val="FFFF00"/>
                </a:solidFill>
              </a:rPr>
              <a:t>Zabezpečuje informace :</a:t>
            </a:r>
            <a:endParaRPr lang="cs-CZ" b="1" dirty="0">
              <a:solidFill>
                <a:srgbClr val="FFFF00"/>
              </a:solidFill>
            </a:endParaRPr>
          </a:p>
          <a:p>
            <a:r>
              <a:rPr lang="cs-CZ" dirty="0">
                <a:solidFill>
                  <a:srgbClr val="FFFF00"/>
                </a:solidFill>
              </a:rPr>
              <a:t>o záměrech a činnostech namířených proti demokratickým základům, svrchovanosti a územní celistvosti České republiky, </a:t>
            </a:r>
          </a:p>
          <a:p>
            <a:r>
              <a:rPr lang="cs-CZ" dirty="0">
                <a:solidFill>
                  <a:srgbClr val="FFFF00"/>
                </a:solidFill>
              </a:rPr>
              <a:t>o zpravodajských službách cizí moci, </a:t>
            </a:r>
          </a:p>
          <a:p>
            <a:r>
              <a:rPr lang="cs-CZ" dirty="0">
                <a:solidFill>
                  <a:srgbClr val="FFFF00"/>
                </a:solidFill>
              </a:rPr>
              <a:t> o činnostech ohrožujících státní a služební tajemství, </a:t>
            </a:r>
          </a:p>
          <a:p>
            <a:r>
              <a:rPr lang="cs-CZ" dirty="0">
                <a:solidFill>
                  <a:srgbClr val="FFFF00"/>
                </a:solidFill>
              </a:rPr>
              <a:t>o činnostech, jejichž důsledky mohou ohrozit bezpečnost nebo významné ekonomické zájmy České republiky, </a:t>
            </a:r>
          </a:p>
          <a:p>
            <a:r>
              <a:rPr lang="cs-CZ" dirty="0">
                <a:solidFill>
                  <a:srgbClr val="FFFF00"/>
                </a:solidFill>
              </a:rPr>
              <a:t> týkající se organizovaného zločinu a terorismu.</a:t>
            </a:r>
          </a:p>
          <a:p>
            <a:pPr marL="0" indent="0">
              <a:buNone/>
            </a:pPr>
            <a:endParaRPr lang="cs-CZ" dirty="0"/>
          </a:p>
        </p:txBody>
      </p:sp>
    </p:spTree>
    <p:extLst>
      <p:ext uri="{BB962C8B-B14F-4D97-AF65-F5344CB8AC3E}">
        <p14:creationId xmlns:p14="http://schemas.microsoft.com/office/powerpoint/2010/main" val="3161056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553E1F-9675-DC47-A03D-92E50447B746}"/>
              </a:ext>
            </a:extLst>
          </p:cNvPr>
          <p:cNvSpPr>
            <a:spLocks noGrp="1"/>
          </p:cNvSpPr>
          <p:nvPr>
            <p:ph type="title"/>
          </p:nvPr>
        </p:nvSpPr>
        <p:spPr/>
        <p:txBody>
          <a:bodyPr/>
          <a:lstStyle/>
          <a:p>
            <a:r>
              <a:rPr lang="cs-CZ" dirty="0"/>
              <a:t>Zpravodajské služby ČR - ÚZSI</a:t>
            </a:r>
          </a:p>
        </p:txBody>
      </p:sp>
      <p:sp>
        <p:nvSpPr>
          <p:cNvPr id="3" name="Zástupný obsah 2">
            <a:extLst>
              <a:ext uri="{FF2B5EF4-FFF2-40B4-BE49-F238E27FC236}">
                <a16:creationId xmlns:a16="http://schemas.microsoft.com/office/drawing/2014/main" id="{0CC1A0E8-E8B7-314F-A35B-7B62AD1CC64E}"/>
              </a:ext>
            </a:extLst>
          </p:cNvPr>
          <p:cNvSpPr>
            <a:spLocks noGrp="1"/>
          </p:cNvSpPr>
          <p:nvPr>
            <p:ph idx="1"/>
          </p:nvPr>
        </p:nvSpPr>
        <p:spPr/>
        <p:txBody>
          <a:bodyPr/>
          <a:lstStyle/>
          <a:p>
            <a:pPr marL="0" indent="0">
              <a:buNone/>
            </a:pPr>
            <a:r>
              <a:rPr lang="cs-CZ" dirty="0"/>
              <a:t>Úřad pro zahraniční styky a informace (ÚZSI) </a:t>
            </a:r>
          </a:p>
          <a:p>
            <a:pPr marL="0" indent="0">
              <a:buNone/>
            </a:pPr>
            <a:r>
              <a:rPr lang="cs-CZ" dirty="0">
                <a:solidFill>
                  <a:srgbClr val="00B0F0"/>
                </a:solidFill>
              </a:rPr>
              <a:t>vnější služba, </a:t>
            </a:r>
            <a:r>
              <a:rPr lang="cs-CZ" dirty="0">
                <a:solidFill>
                  <a:srgbClr val="FFFF00"/>
                </a:solidFill>
              </a:rPr>
              <a:t>rozvědná činnost, nemá vlastní zákon, řídí se střechovým zákonem o zpravodajských službách č. 153/1994 Sb., nyní v novelizaci)</a:t>
            </a:r>
          </a:p>
          <a:p>
            <a:pPr marL="0" indent="0">
              <a:buNone/>
            </a:pPr>
            <a:r>
              <a:rPr lang="cs-CZ" dirty="0">
                <a:solidFill>
                  <a:srgbClr val="FFFF00"/>
                </a:solidFill>
              </a:rPr>
              <a:t>Zabezpečuje informace:</a:t>
            </a:r>
          </a:p>
          <a:p>
            <a:pPr marL="0" indent="0">
              <a:buNone/>
            </a:pPr>
            <a:r>
              <a:rPr lang="cs-CZ" dirty="0">
                <a:solidFill>
                  <a:srgbClr val="FFFF00"/>
                </a:solidFill>
              </a:rPr>
              <a:t>mající původ v zahraničí, důležité pro bezpečnost a ochranu zahraničně politických a ekonomických zájmů státu. </a:t>
            </a:r>
          </a:p>
          <a:p>
            <a:pPr marL="0" indent="0">
              <a:buNone/>
            </a:pPr>
            <a:endParaRPr lang="cs-CZ" dirty="0"/>
          </a:p>
        </p:txBody>
      </p:sp>
    </p:spTree>
    <p:extLst>
      <p:ext uri="{BB962C8B-B14F-4D97-AF65-F5344CB8AC3E}">
        <p14:creationId xmlns:p14="http://schemas.microsoft.com/office/powerpoint/2010/main" val="639587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FB7C059-375F-6A4A-83A4-7C625533BACB}"/>
              </a:ext>
            </a:extLst>
          </p:cNvPr>
          <p:cNvSpPr>
            <a:spLocks noGrp="1"/>
          </p:cNvSpPr>
          <p:nvPr>
            <p:ph type="title"/>
          </p:nvPr>
        </p:nvSpPr>
        <p:spPr/>
        <p:txBody>
          <a:bodyPr/>
          <a:lstStyle/>
          <a:p>
            <a:r>
              <a:rPr lang="cs-CZ" dirty="0"/>
              <a:t>Zpravodajské služby ČR - VZ</a:t>
            </a:r>
          </a:p>
        </p:txBody>
      </p:sp>
      <p:sp>
        <p:nvSpPr>
          <p:cNvPr id="3" name="Zástupný obsah 2">
            <a:extLst>
              <a:ext uri="{FF2B5EF4-FFF2-40B4-BE49-F238E27FC236}">
                <a16:creationId xmlns:a16="http://schemas.microsoft.com/office/drawing/2014/main" id="{98CB1F9B-BAD1-2E41-8688-4C6C3770334C}"/>
              </a:ext>
            </a:extLst>
          </p:cNvPr>
          <p:cNvSpPr>
            <a:spLocks noGrp="1"/>
          </p:cNvSpPr>
          <p:nvPr>
            <p:ph idx="1"/>
          </p:nvPr>
        </p:nvSpPr>
        <p:spPr/>
        <p:txBody>
          <a:bodyPr>
            <a:normAutofit fontScale="77500" lnSpcReduction="20000"/>
          </a:bodyPr>
          <a:lstStyle/>
          <a:p>
            <a:r>
              <a:rPr lang="cs-CZ" sz="3100" dirty="0"/>
              <a:t>Vojenské zpravodajství (VZ) </a:t>
            </a:r>
          </a:p>
          <a:p>
            <a:r>
              <a:rPr lang="cs-CZ" dirty="0">
                <a:solidFill>
                  <a:srgbClr val="00B0F0"/>
                </a:solidFill>
              </a:rPr>
              <a:t>vojenská domácí i vnější služba</a:t>
            </a:r>
            <a:r>
              <a:rPr lang="cs-CZ" dirty="0">
                <a:solidFill>
                  <a:srgbClr val="FFFF00"/>
                </a:solidFill>
              </a:rPr>
              <a:t>, kontrarozvědná a rozvědná činnost, původně zákon č. 289/2005 Sb., novela 150/2021 Sb. - kybernetická obrana státu – výkonná pravomoc! </a:t>
            </a:r>
          </a:p>
          <a:p>
            <a:r>
              <a:rPr lang="cs-CZ" dirty="0">
                <a:solidFill>
                  <a:srgbClr val="FFFF00"/>
                </a:solidFill>
              </a:rPr>
              <a:t>Zabezpečuje informace:</a:t>
            </a:r>
          </a:p>
          <a:p>
            <a:r>
              <a:rPr lang="cs-CZ" dirty="0"/>
              <a:t>VNĚJŠÍ část</a:t>
            </a:r>
          </a:p>
          <a:p>
            <a:r>
              <a:rPr lang="cs-CZ" dirty="0">
                <a:solidFill>
                  <a:srgbClr val="FFFF00"/>
                </a:solidFill>
              </a:rPr>
              <a:t>mající původ v zahraničí, důležité pro obranu a bezpečnost České republiky</a:t>
            </a:r>
          </a:p>
          <a:p>
            <a:r>
              <a:rPr lang="cs-CZ" dirty="0"/>
              <a:t>DOMÁCÍ část</a:t>
            </a:r>
          </a:p>
          <a:p>
            <a:r>
              <a:rPr lang="cs-CZ" dirty="0">
                <a:solidFill>
                  <a:srgbClr val="FFFF00"/>
                </a:solidFill>
              </a:rPr>
              <a:t>o zpravodajských službách cizí moci v oblasti obrany, </a:t>
            </a:r>
          </a:p>
          <a:p>
            <a:r>
              <a:rPr lang="cs-CZ" dirty="0">
                <a:solidFill>
                  <a:srgbClr val="FFFF00"/>
                </a:solidFill>
              </a:rPr>
              <a:t>o záměrech a činnostech namířených proti zabezpečování obrany České republiky,</a:t>
            </a:r>
          </a:p>
          <a:p>
            <a:r>
              <a:rPr lang="cs-CZ" dirty="0">
                <a:solidFill>
                  <a:srgbClr val="FFFF00"/>
                </a:solidFill>
              </a:rPr>
              <a:t>o záměrech a činnostech ohrožujících utajované skutečnosti v oblasti obrany České republiky. </a:t>
            </a:r>
          </a:p>
          <a:p>
            <a:endParaRPr lang="cs-CZ" dirty="0"/>
          </a:p>
          <a:p>
            <a:endParaRPr lang="cs-CZ" dirty="0"/>
          </a:p>
        </p:txBody>
      </p:sp>
    </p:spTree>
    <p:extLst>
      <p:ext uri="{BB962C8B-B14F-4D97-AF65-F5344CB8AC3E}">
        <p14:creationId xmlns:p14="http://schemas.microsoft.com/office/powerpoint/2010/main" val="2271245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DE9A5BD-45C0-2C48-BDDA-6A545BFE1BF1}"/>
              </a:ext>
            </a:extLst>
          </p:cNvPr>
          <p:cNvSpPr>
            <a:spLocks noGrp="1"/>
          </p:cNvSpPr>
          <p:nvPr>
            <p:ph type="title"/>
          </p:nvPr>
        </p:nvSpPr>
        <p:spPr/>
        <p:txBody>
          <a:bodyPr>
            <a:normAutofit fontScale="90000"/>
          </a:bodyPr>
          <a:lstStyle/>
          <a:p>
            <a:br>
              <a:rPr lang="cs-CZ" sz="2700" dirty="0"/>
            </a:br>
            <a:r>
              <a:rPr lang="cs-CZ" sz="3100" dirty="0"/>
              <a:t>Zpravodajský cyklus </a:t>
            </a:r>
            <a:br>
              <a:rPr lang="cs-CZ" sz="2700" dirty="0"/>
            </a:br>
            <a:r>
              <a:rPr lang="cs-CZ" sz="2000" dirty="0"/>
              <a:t>podle RNDr. Petra Zemana</a:t>
            </a:r>
            <a:br>
              <a:rPr lang="cs-CZ" sz="2000" dirty="0"/>
            </a:br>
            <a:r>
              <a:rPr lang="cs-CZ" sz="2000" dirty="0"/>
              <a:t>In ZPRAVODAJSKÝ CYKLUS –KLIŠÉ NEBO NOSNÝ KONCEPT?, Obrana a strategie 10, s. 45-64</a:t>
            </a:r>
            <a:br>
              <a:rPr lang="cs-CZ" sz="2000" dirty="0">
                <a:solidFill>
                  <a:srgbClr val="242424"/>
                </a:solidFill>
              </a:rPr>
            </a:br>
            <a:r>
              <a:rPr lang="cs-CZ" sz="4000" dirty="0">
                <a:solidFill>
                  <a:srgbClr val="242424"/>
                </a:solidFill>
              </a:rPr>
              <a:t> </a:t>
            </a:r>
            <a:endParaRPr lang="cs-CZ" dirty="0"/>
          </a:p>
        </p:txBody>
      </p:sp>
      <p:sp>
        <p:nvSpPr>
          <p:cNvPr id="3" name="Zástupný obsah 2">
            <a:extLst>
              <a:ext uri="{FF2B5EF4-FFF2-40B4-BE49-F238E27FC236}">
                <a16:creationId xmlns:a16="http://schemas.microsoft.com/office/drawing/2014/main" id="{E3D29435-F412-7E4A-9318-77FD27CEE6FB}"/>
              </a:ext>
            </a:extLst>
          </p:cNvPr>
          <p:cNvSpPr>
            <a:spLocks noGrp="1"/>
          </p:cNvSpPr>
          <p:nvPr>
            <p:ph idx="1"/>
          </p:nvPr>
        </p:nvSpPr>
        <p:spPr/>
        <p:txBody>
          <a:bodyPr>
            <a:normAutofit fontScale="85000" lnSpcReduction="20000"/>
          </a:bodyPr>
          <a:lstStyle/>
          <a:p>
            <a:pPr marL="0" indent="0">
              <a:buNone/>
            </a:pPr>
            <a:r>
              <a:rPr lang="cs-CZ" sz="2200" dirty="0"/>
              <a:t>1) Nějakou nadřízenou autoritou je vznesen</a:t>
            </a:r>
            <a:r>
              <a:rPr lang="cs-CZ" sz="2200" dirty="0">
                <a:solidFill>
                  <a:srgbClr val="00B0F0"/>
                </a:solidFill>
              </a:rPr>
              <a:t> </a:t>
            </a:r>
            <a:r>
              <a:rPr lang="cs-CZ" sz="2200" b="1" u="sng" dirty="0">
                <a:solidFill>
                  <a:srgbClr val="00B0F0"/>
                </a:solidFill>
              </a:rPr>
              <a:t>požadavek</a:t>
            </a:r>
            <a:r>
              <a:rPr lang="cs-CZ" sz="2200" dirty="0">
                <a:solidFill>
                  <a:srgbClr val="00B0F0"/>
                </a:solidFill>
              </a:rPr>
              <a:t> </a:t>
            </a:r>
            <a:r>
              <a:rPr lang="cs-CZ" sz="2200" dirty="0"/>
              <a:t>na získání dosud nedostupných informací.</a:t>
            </a:r>
          </a:p>
          <a:p>
            <a:pPr marL="0" indent="0">
              <a:buNone/>
            </a:pPr>
            <a:r>
              <a:rPr lang="cs-CZ" sz="2200" dirty="0"/>
              <a:t>2) Pokračuje se </a:t>
            </a:r>
            <a:r>
              <a:rPr lang="cs-CZ" sz="2200" b="1" u="sng" dirty="0">
                <a:solidFill>
                  <a:srgbClr val="00B0F0"/>
                </a:solidFill>
              </a:rPr>
              <a:t>naplánováním dalšího postupu </a:t>
            </a:r>
            <a:r>
              <a:rPr lang="cs-CZ" sz="2200" dirty="0"/>
              <a:t>(odkud, kdo, jak, za jakou cenu, </a:t>
            </a:r>
            <a:r>
              <a:rPr lang="cs-CZ" sz="2200" dirty="0" err="1"/>
              <a:t>atd</a:t>
            </a:r>
            <a:r>
              <a:rPr lang="cs-CZ" sz="2200" dirty="0"/>
              <a:t>). </a:t>
            </a:r>
          </a:p>
          <a:p>
            <a:pPr marL="0" indent="0">
              <a:buNone/>
            </a:pPr>
            <a:r>
              <a:rPr lang="cs-CZ" sz="2200" dirty="0"/>
              <a:t>3) Následuje </a:t>
            </a:r>
            <a:r>
              <a:rPr lang="cs-CZ" sz="2200" b="1" u="sng" dirty="0">
                <a:solidFill>
                  <a:srgbClr val="00B0F0"/>
                </a:solidFill>
              </a:rPr>
              <a:t>sběr informací </a:t>
            </a:r>
            <a:r>
              <a:rPr lang="cs-CZ" sz="2200" dirty="0"/>
              <a:t>utajenými (ale i neutajenými) způsoby a prostředky. </a:t>
            </a:r>
          </a:p>
          <a:p>
            <a:pPr marL="0" indent="0">
              <a:buNone/>
            </a:pPr>
            <a:r>
              <a:rPr lang="cs-CZ" sz="2200" dirty="0"/>
              <a:t>4) Nasbírané </a:t>
            </a:r>
            <a:r>
              <a:rPr lang="cs-CZ" sz="2200" b="1" u="sng" dirty="0">
                <a:solidFill>
                  <a:srgbClr val="00B0F0"/>
                </a:solidFill>
              </a:rPr>
              <a:t>surové informace musí být zpracovány</a:t>
            </a:r>
            <a:r>
              <a:rPr lang="cs-CZ" sz="2200" b="1" u="sng" dirty="0"/>
              <a:t> </a:t>
            </a:r>
            <a:r>
              <a:rPr lang="cs-CZ" sz="2200" dirty="0"/>
              <a:t>– připraveny pro eventuální využití v další fázi. </a:t>
            </a:r>
          </a:p>
          <a:p>
            <a:pPr marL="0" indent="0">
              <a:buNone/>
            </a:pPr>
            <a:r>
              <a:rPr lang="cs-CZ" sz="2200" dirty="0"/>
              <a:t>5) Surové </a:t>
            </a:r>
            <a:r>
              <a:rPr lang="cs-CZ" sz="2200" b="1" u="sng" dirty="0">
                <a:solidFill>
                  <a:srgbClr val="00B0F0"/>
                </a:solidFill>
              </a:rPr>
              <a:t>informace jsou analyzovány </a:t>
            </a:r>
            <a:r>
              <a:rPr lang="cs-CZ" sz="2200" dirty="0"/>
              <a:t>a vyústí ve zpracovanou zpravodajskou</a:t>
            </a:r>
          </a:p>
          <a:p>
            <a:pPr marL="0" indent="0">
              <a:buNone/>
            </a:pPr>
            <a:r>
              <a:rPr lang="cs-CZ" sz="2200" dirty="0"/>
              <a:t> informaci, která přináší významnou přidanou hodnotu.</a:t>
            </a:r>
          </a:p>
          <a:p>
            <a:pPr marL="0" indent="0">
              <a:buNone/>
            </a:pPr>
            <a:r>
              <a:rPr lang="cs-CZ" sz="2200" dirty="0"/>
              <a:t>6) Je vytvořen </a:t>
            </a:r>
            <a:r>
              <a:rPr lang="cs-CZ" sz="2200" b="1" u="sng" dirty="0">
                <a:solidFill>
                  <a:srgbClr val="00B0F0"/>
                </a:solidFill>
              </a:rPr>
              <a:t>výstupní produkt</a:t>
            </a:r>
            <a:r>
              <a:rPr lang="cs-CZ" sz="2200" dirty="0"/>
              <a:t>, tj. odpověď na zadání. </a:t>
            </a:r>
          </a:p>
          <a:p>
            <a:pPr marL="0" indent="0">
              <a:buNone/>
            </a:pPr>
            <a:r>
              <a:rPr lang="cs-CZ" sz="2200" dirty="0"/>
              <a:t>7) Výstupní </a:t>
            </a:r>
            <a:r>
              <a:rPr lang="cs-CZ" sz="2200" b="1" u="sng" dirty="0">
                <a:solidFill>
                  <a:srgbClr val="00B0F0"/>
                </a:solidFill>
              </a:rPr>
              <a:t>produkt je předán </a:t>
            </a:r>
            <a:r>
              <a:rPr lang="cs-CZ" sz="2200" dirty="0"/>
              <a:t>původnímu tazateli nebo i jinému uživateli. </a:t>
            </a:r>
          </a:p>
          <a:p>
            <a:pPr marL="0" indent="0">
              <a:buNone/>
            </a:pPr>
            <a:r>
              <a:rPr lang="cs-CZ" sz="2200" dirty="0"/>
              <a:t>8) </a:t>
            </a:r>
            <a:r>
              <a:rPr lang="cs-CZ" sz="2200" dirty="0">
                <a:solidFill>
                  <a:srgbClr val="00B0F0"/>
                </a:solidFill>
              </a:rPr>
              <a:t>??zpětná vazba??</a:t>
            </a:r>
          </a:p>
          <a:p>
            <a:endParaRPr lang="cs-CZ" dirty="0"/>
          </a:p>
        </p:txBody>
      </p:sp>
    </p:spTree>
    <p:extLst>
      <p:ext uri="{BB962C8B-B14F-4D97-AF65-F5344CB8AC3E}">
        <p14:creationId xmlns:p14="http://schemas.microsoft.com/office/powerpoint/2010/main" val="1963358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5245B8B-0454-FB40-90DC-6BAE037B51FD}"/>
              </a:ext>
            </a:extLst>
          </p:cNvPr>
          <p:cNvSpPr>
            <a:spLocks noGrp="1"/>
          </p:cNvSpPr>
          <p:nvPr>
            <p:ph type="title"/>
          </p:nvPr>
        </p:nvSpPr>
        <p:spPr/>
        <p:txBody>
          <a:bodyPr>
            <a:normAutofit fontScale="90000"/>
          </a:bodyPr>
          <a:lstStyle/>
          <a:p>
            <a:r>
              <a:rPr lang="cs-CZ" dirty="0" err="1">
                <a:solidFill>
                  <a:srgbClr val="00B0F0"/>
                </a:solidFill>
              </a:rPr>
              <a:t>Intelligence</a:t>
            </a:r>
            <a:r>
              <a:rPr lang="cs-CZ" dirty="0">
                <a:solidFill>
                  <a:srgbClr val="00B0F0"/>
                </a:solidFill>
              </a:rPr>
              <a:t> </a:t>
            </a:r>
            <a:r>
              <a:rPr lang="cs-CZ" dirty="0" err="1">
                <a:solidFill>
                  <a:srgbClr val="00B0F0"/>
                </a:solidFill>
              </a:rPr>
              <a:t>cycle</a:t>
            </a:r>
            <a:r>
              <a:rPr lang="cs-CZ" dirty="0">
                <a:solidFill>
                  <a:srgbClr val="00B0F0"/>
                </a:solidFill>
              </a:rPr>
              <a:t> </a:t>
            </a:r>
            <a:r>
              <a:rPr lang="cs-CZ" dirty="0" err="1">
                <a:solidFill>
                  <a:srgbClr val="00B0F0"/>
                </a:solidFill>
              </a:rPr>
              <a:t>according</a:t>
            </a:r>
            <a:r>
              <a:rPr lang="cs-CZ" dirty="0">
                <a:solidFill>
                  <a:srgbClr val="00B0F0"/>
                </a:solidFill>
              </a:rPr>
              <a:t> to Joint </a:t>
            </a:r>
            <a:r>
              <a:rPr lang="cs-CZ" dirty="0" err="1">
                <a:solidFill>
                  <a:srgbClr val="00B0F0"/>
                </a:solidFill>
              </a:rPr>
              <a:t>Intelligence</a:t>
            </a:r>
            <a:r>
              <a:rPr lang="cs-CZ" dirty="0">
                <a:solidFill>
                  <a:srgbClr val="00B0F0"/>
                </a:solidFill>
              </a:rPr>
              <a:t> </a:t>
            </a:r>
            <a:br>
              <a:rPr lang="cs-CZ" dirty="0">
                <a:solidFill>
                  <a:srgbClr val="00B0F0"/>
                </a:solidFill>
              </a:rPr>
            </a:br>
            <a:r>
              <a:rPr lang="en-US" sz="3100" dirty="0"/>
              <a:t>In Joint Publication 2.0, Washington D.C., 2013</a:t>
            </a:r>
            <a:endParaRPr lang="cs-CZ" sz="3100" dirty="0"/>
          </a:p>
        </p:txBody>
      </p:sp>
      <p:sp>
        <p:nvSpPr>
          <p:cNvPr id="3" name="Zástupný obsah 2">
            <a:extLst>
              <a:ext uri="{FF2B5EF4-FFF2-40B4-BE49-F238E27FC236}">
                <a16:creationId xmlns:a16="http://schemas.microsoft.com/office/drawing/2014/main" id="{0067A38F-8A0F-754D-98D5-1B52B3974DB8}"/>
              </a:ext>
            </a:extLst>
          </p:cNvPr>
          <p:cNvSpPr>
            <a:spLocks noGrp="1"/>
          </p:cNvSpPr>
          <p:nvPr>
            <p:ph idx="1"/>
          </p:nvPr>
        </p:nvSpPr>
        <p:spPr/>
        <p:txBody>
          <a:bodyPr/>
          <a:lstStyle/>
          <a:p>
            <a:pPr marL="0" indent="0">
              <a:buNone/>
            </a:pPr>
            <a:r>
              <a:rPr lang="cs-CZ" dirty="0"/>
              <a:t>US </a:t>
            </a:r>
            <a:r>
              <a:rPr lang="cs-CZ" dirty="0" err="1"/>
              <a:t>Intelligence</a:t>
            </a:r>
            <a:r>
              <a:rPr lang="cs-CZ" dirty="0"/>
              <a:t> </a:t>
            </a:r>
            <a:r>
              <a:rPr lang="cs-CZ" dirty="0" err="1"/>
              <a:t>Cycle</a:t>
            </a:r>
            <a:endParaRPr lang="cs-CZ" dirty="0"/>
          </a:p>
        </p:txBody>
      </p:sp>
      <p:pic>
        <p:nvPicPr>
          <p:cNvPr id="5" name="Zástupný obsah 4">
            <a:extLst>
              <a:ext uri="{FF2B5EF4-FFF2-40B4-BE49-F238E27FC236}">
                <a16:creationId xmlns:a16="http://schemas.microsoft.com/office/drawing/2014/main" id="{E8C26DA2-B245-BC47-8F3C-046E0366A482}"/>
              </a:ext>
            </a:extLst>
          </p:cNvPr>
          <p:cNvPicPr>
            <a:picLocks noChangeAspect="1"/>
          </p:cNvPicPr>
          <p:nvPr/>
        </p:nvPicPr>
        <p:blipFill rotWithShape="1">
          <a:blip r:embed="rId2"/>
          <a:srcRect t="1467" r="1" b="6889"/>
          <a:stretch/>
        </p:blipFill>
        <p:spPr>
          <a:xfrm>
            <a:off x="4636009" y="1834166"/>
            <a:ext cx="5544312" cy="4383753"/>
          </a:xfrm>
          <a:prstGeom prst="rect">
            <a:avLst/>
          </a:prstGeom>
          <a:effectLst/>
        </p:spPr>
      </p:pic>
    </p:spTree>
    <p:extLst>
      <p:ext uri="{BB962C8B-B14F-4D97-AF65-F5344CB8AC3E}">
        <p14:creationId xmlns:p14="http://schemas.microsoft.com/office/powerpoint/2010/main" val="1981704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26C43A-EB34-EF46-A89C-04C291A14BAC}"/>
              </a:ext>
            </a:extLst>
          </p:cNvPr>
          <p:cNvSpPr>
            <a:spLocks noGrp="1"/>
          </p:cNvSpPr>
          <p:nvPr>
            <p:ph type="title"/>
          </p:nvPr>
        </p:nvSpPr>
        <p:spPr/>
        <p:txBody>
          <a:bodyPr/>
          <a:lstStyle/>
          <a:p>
            <a:r>
              <a:rPr lang="cs-CZ" dirty="0"/>
              <a:t>Metody sběru informací zpravodajskou službou </a:t>
            </a:r>
          </a:p>
        </p:txBody>
      </p:sp>
      <p:sp>
        <p:nvSpPr>
          <p:cNvPr id="3" name="Zástupný obsah 2">
            <a:extLst>
              <a:ext uri="{FF2B5EF4-FFF2-40B4-BE49-F238E27FC236}">
                <a16:creationId xmlns:a16="http://schemas.microsoft.com/office/drawing/2014/main" id="{0FAA791D-360D-8A41-A245-14146D54EC76}"/>
              </a:ext>
            </a:extLst>
          </p:cNvPr>
          <p:cNvSpPr>
            <a:spLocks noGrp="1"/>
          </p:cNvSpPr>
          <p:nvPr>
            <p:ph idx="1"/>
          </p:nvPr>
        </p:nvSpPr>
        <p:spPr/>
        <p:txBody>
          <a:bodyPr/>
          <a:lstStyle/>
          <a:p>
            <a:r>
              <a:rPr lang="cs-CZ" dirty="0">
                <a:solidFill>
                  <a:srgbClr val="FFFF00"/>
                </a:solidFill>
                <a:hlinkClick r:id="rId2" tooltip="HUMINT">
                  <a:extLst>
                    <a:ext uri="{A12FA001-AC4F-418D-AE19-62706E023703}">
                      <ahyp:hlinkClr xmlns:ahyp="http://schemas.microsoft.com/office/drawing/2018/hyperlinkcolor" val="tx"/>
                    </a:ext>
                  </a:extLst>
                </a:hlinkClick>
              </a:rPr>
              <a:t>HUMINT</a:t>
            </a:r>
            <a:r>
              <a:rPr lang="cs-CZ" dirty="0">
                <a:solidFill>
                  <a:srgbClr val="00B0F0"/>
                </a:solidFill>
              </a:rPr>
              <a:t> (</a:t>
            </a:r>
            <a:r>
              <a:rPr lang="cs-CZ" i="1" dirty="0" err="1">
                <a:solidFill>
                  <a:srgbClr val="00B0F0"/>
                </a:solidFill>
              </a:rPr>
              <a:t>Human</a:t>
            </a:r>
            <a:r>
              <a:rPr lang="cs-CZ" i="1" dirty="0">
                <a:solidFill>
                  <a:srgbClr val="00B0F0"/>
                </a:solidFill>
              </a:rPr>
              <a:t> </a:t>
            </a:r>
            <a:r>
              <a:rPr lang="cs-CZ" i="1" dirty="0" err="1">
                <a:solidFill>
                  <a:srgbClr val="00B0F0"/>
                </a:solidFill>
              </a:rPr>
              <a:t>Intelligence</a:t>
            </a:r>
            <a:r>
              <a:rPr lang="cs-CZ" dirty="0">
                <a:solidFill>
                  <a:srgbClr val="00B0F0"/>
                </a:solidFill>
              </a:rPr>
              <a:t>) </a:t>
            </a:r>
            <a:r>
              <a:rPr lang="cs-CZ" dirty="0"/>
              <a:t>- z lidských zdrojů</a:t>
            </a:r>
          </a:p>
          <a:p>
            <a:r>
              <a:rPr lang="cs-CZ" dirty="0">
                <a:solidFill>
                  <a:srgbClr val="FFFF00"/>
                </a:solidFill>
                <a:hlinkClick r:id="rId3" tooltip="OSINT">
                  <a:extLst>
                    <a:ext uri="{A12FA001-AC4F-418D-AE19-62706E023703}">
                      <ahyp:hlinkClr xmlns:ahyp="http://schemas.microsoft.com/office/drawing/2018/hyperlinkcolor" val="tx"/>
                    </a:ext>
                  </a:extLst>
                </a:hlinkClick>
              </a:rPr>
              <a:t>OSINT</a:t>
            </a:r>
            <a:r>
              <a:rPr lang="cs-CZ" dirty="0">
                <a:solidFill>
                  <a:srgbClr val="FFFF00"/>
                </a:solidFill>
              </a:rPr>
              <a:t> </a:t>
            </a:r>
            <a:r>
              <a:rPr lang="cs-CZ" dirty="0">
                <a:solidFill>
                  <a:srgbClr val="00B0F0"/>
                </a:solidFill>
              </a:rPr>
              <a:t>(</a:t>
            </a:r>
            <a:r>
              <a:rPr lang="cs-CZ" i="1" dirty="0">
                <a:solidFill>
                  <a:srgbClr val="00B0F0"/>
                </a:solidFill>
              </a:rPr>
              <a:t>Open Source </a:t>
            </a:r>
            <a:r>
              <a:rPr lang="cs-CZ" i="1" dirty="0" err="1">
                <a:solidFill>
                  <a:srgbClr val="00B0F0"/>
                </a:solidFill>
              </a:rPr>
              <a:t>Intelligence</a:t>
            </a:r>
            <a:r>
              <a:rPr lang="cs-CZ" dirty="0">
                <a:solidFill>
                  <a:srgbClr val="00B0F0"/>
                </a:solidFill>
              </a:rPr>
              <a:t>)-</a:t>
            </a:r>
            <a:r>
              <a:rPr lang="cs-CZ" dirty="0"/>
              <a:t>  z otevřených zdrojů</a:t>
            </a:r>
          </a:p>
          <a:p>
            <a:r>
              <a:rPr lang="cs-CZ" dirty="0">
                <a:solidFill>
                  <a:srgbClr val="FFFF00"/>
                </a:solidFill>
                <a:hlinkClick r:id="rId4" tooltip="SIGINT">
                  <a:extLst>
                    <a:ext uri="{A12FA001-AC4F-418D-AE19-62706E023703}">
                      <ahyp:hlinkClr xmlns:ahyp="http://schemas.microsoft.com/office/drawing/2018/hyperlinkcolor" val="tx"/>
                    </a:ext>
                  </a:extLst>
                </a:hlinkClick>
              </a:rPr>
              <a:t>SIGINT</a:t>
            </a:r>
            <a:r>
              <a:rPr lang="cs-CZ" dirty="0">
                <a:solidFill>
                  <a:srgbClr val="FFFF00"/>
                </a:solidFill>
              </a:rPr>
              <a:t> </a:t>
            </a:r>
            <a:r>
              <a:rPr lang="cs-CZ" dirty="0">
                <a:solidFill>
                  <a:srgbClr val="00B0F0"/>
                </a:solidFill>
              </a:rPr>
              <a:t>(</a:t>
            </a:r>
            <a:r>
              <a:rPr lang="cs-CZ" i="1" dirty="0" err="1">
                <a:solidFill>
                  <a:srgbClr val="00B0F0"/>
                </a:solidFill>
              </a:rPr>
              <a:t>Signal</a:t>
            </a:r>
            <a:r>
              <a:rPr lang="cs-CZ" i="1" dirty="0">
                <a:solidFill>
                  <a:srgbClr val="00B0F0"/>
                </a:solidFill>
              </a:rPr>
              <a:t> </a:t>
            </a:r>
            <a:r>
              <a:rPr lang="cs-CZ" i="1" dirty="0" err="1">
                <a:solidFill>
                  <a:srgbClr val="00B0F0"/>
                </a:solidFill>
              </a:rPr>
              <a:t>Intelligence</a:t>
            </a:r>
            <a:r>
              <a:rPr lang="cs-CZ" dirty="0">
                <a:solidFill>
                  <a:srgbClr val="00B0F0"/>
                </a:solidFill>
              </a:rPr>
              <a:t>) </a:t>
            </a:r>
            <a:r>
              <a:rPr lang="cs-CZ" dirty="0"/>
              <a:t>- radiového zpravodajství</a:t>
            </a:r>
          </a:p>
          <a:p>
            <a:r>
              <a:rPr lang="cs-CZ" dirty="0">
                <a:solidFill>
                  <a:srgbClr val="FFFF00"/>
                </a:solidFill>
                <a:hlinkClick r:id="rId5" tooltip="IMINT (stránka neexistuje)">
                  <a:extLst>
                    <a:ext uri="{A12FA001-AC4F-418D-AE19-62706E023703}">
                      <ahyp:hlinkClr xmlns:ahyp="http://schemas.microsoft.com/office/drawing/2018/hyperlinkcolor" val="tx"/>
                    </a:ext>
                  </a:extLst>
                </a:hlinkClick>
              </a:rPr>
              <a:t>IMINT</a:t>
            </a:r>
            <a:r>
              <a:rPr lang="cs-CZ" dirty="0">
                <a:solidFill>
                  <a:srgbClr val="00B0F0"/>
                </a:solidFill>
              </a:rPr>
              <a:t> (</a:t>
            </a:r>
            <a:r>
              <a:rPr lang="cs-CZ" i="1" dirty="0">
                <a:solidFill>
                  <a:srgbClr val="00B0F0"/>
                </a:solidFill>
              </a:rPr>
              <a:t>Image </a:t>
            </a:r>
            <a:r>
              <a:rPr lang="cs-CZ" i="1" dirty="0" err="1">
                <a:solidFill>
                  <a:srgbClr val="00B0F0"/>
                </a:solidFill>
              </a:rPr>
              <a:t>Intelligence</a:t>
            </a:r>
            <a:r>
              <a:rPr lang="cs-CZ" dirty="0">
                <a:solidFill>
                  <a:srgbClr val="00B0F0"/>
                </a:solidFill>
              </a:rPr>
              <a:t>) </a:t>
            </a:r>
            <a:r>
              <a:rPr lang="cs-CZ" dirty="0"/>
              <a:t>– letecké a družicové obrazové zpravodajství</a:t>
            </a:r>
          </a:p>
          <a:p>
            <a:r>
              <a:rPr lang="cs-CZ" u="sng" dirty="0">
                <a:solidFill>
                  <a:srgbClr val="FFFF00"/>
                </a:solidFill>
              </a:rPr>
              <a:t>WEBINT</a:t>
            </a:r>
            <a:r>
              <a:rPr lang="cs-CZ" dirty="0"/>
              <a:t> - kybernetické zpravodajství </a:t>
            </a:r>
            <a:endParaRPr lang="cs-CZ" b="1" u="sng" dirty="0"/>
          </a:p>
          <a:p>
            <a:r>
              <a:rPr lang="cs-CZ" dirty="0">
                <a:solidFill>
                  <a:srgbClr val="FFFF00"/>
                </a:solidFill>
                <a:hlinkClick r:id="rId6" tooltip="LIAISON (stránka neexistuje)">
                  <a:extLst>
                    <a:ext uri="{A12FA001-AC4F-418D-AE19-62706E023703}">
                      <ahyp:hlinkClr xmlns:ahyp="http://schemas.microsoft.com/office/drawing/2018/hyperlinkcolor" val="tx"/>
                    </a:ext>
                  </a:extLst>
                </a:hlinkClick>
              </a:rPr>
              <a:t>LIAISON</a:t>
            </a:r>
            <a:r>
              <a:rPr lang="cs-CZ" dirty="0"/>
              <a:t> - spolupráce zpravodajských služeb na mezinárodní úrovni</a:t>
            </a:r>
          </a:p>
          <a:p>
            <a:endParaRPr lang="cs-CZ" dirty="0"/>
          </a:p>
        </p:txBody>
      </p:sp>
    </p:spTree>
    <p:extLst>
      <p:ext uri="{BB962C8B-B14F-4D97-AF65-F5344CB8AC3E}">
        <p14:creationId xmlns:p14="http://schemas.microsoft.com/office/powerpoint/2010/main" val="227882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63E2A7B-0829-E14F-A2EE-324642B1934C}"/>
              </a:ext>
            </a:extLst>
          </p:cNvPr>
          <p:cNvSpPr>
            <a:spLocks noGrp="1"/>
          </p:cNvSpPr>
          <p:nvPr>
            <p:ph type="title"/>
          </p:nvPr>
        </p:nvSpPr>
        <p:spPr/>
        <p:txBody>
          <a:bodyPr/>
          <a:lstStyle/>
          <a:p>
            <a:r>
              <a:rPr lang="cs-CZ" dirty="0"/>
              <a:t>Vybraná mezinárodní spolupráce bezpečnostních složek ČR</a:t>
            </a:r>
          </a:p>
        </p:txBody>
      </p:sp>
      <p:sp>
        <p:nvSpPr>
          <p:cNvPr id="3" name="Zástupný obsah 2">
            <a:extLst>
              <a:ext uri="{FF2B5EF4-FFF2-40B4-BE49-F238E27FC236}">
                <a16:creationId xmlns:a16="http://schemas.microsoft.com/office/drawing/2014/main" id="{991E7286-DC52-704A-B181-0FA81EEFC9FC}"/>
              </a:ext>
            </a:extLst>
          </p:cNvPr>
          <p:cNvSpPr>
            <a:spLocks noGrp="1"/>
          </p:cNvSpPr>
          <p:nvPr>
            <p:ph idx="1"/>
          </p:nvPr>
        </p:nvSpPr>
        <p:spPr/>
        <p:txBody>
          <a:bodyPr>
            <a:normAutofit fontScale="92500" lnSpcReduction="20000"/>
          </a:bodyPr>
          <a:lstStyle/>
          <a:p>
            <a:r>
              <a:rPr lang="cs-CZ" dirty="0"/>
              <a:t>Mezinárodní spolupráce – alfa a omega úspěchu</a:t>
            </a:r>
          </a:p>
          <a:p>
            <a:r>
              <a:rPr lang="cs-CZ" b="1" dirty="0">
                <a:solidFill>
                  <a:srgbClr val="00B0F0"/>
                </a:solidFill>
              </a:rPr>
              <a:t>Policie ČR a její speciální složky, MV ČR </a:t>
            </a:r>
            <a:r>
              <a:rPr lang="cs-CZ" dirty="0"/>
              <a:t>– Interpol a </a:t>
            </a:r>
            <a:r>
              <a:rPr lang="cs-CZ" dirty="0" err="1"/>
              <a:t>Europol</a:t>
            </a:r>
            <a:r>
              <a:rPr lang="cs-CZ" dirty="0"/>
              <a:t>, využívá i relativně nový institut policejních přidělenců na vybraných ZÚ ČR v zahraničí (Moskva, Londýn, Bratislava, dříve i Kyjev)</a:t>
            </a:r>
          </a:p>
          <a:p>
            <a:r>
              <a:rPr lang="cs-CZ" b="1" dirty="0">
                <a:solidFill>
                  <a:srgbClr val="00B0F0"/>
                </a:solidFill>
              </a:rPr>
              <a:t>Zpravodajské služby </a:t>
            </a:r>
            <a:r>
              <a:rPr lang="cs-CZ" dirty="0"/>
              <a:t>– v podstatě především bilaterální spolupráce, multilaterálně MEC, FORUM, Bernský klub. ÚZSI na vybrané zastupitelské úřady vysílá deklarované zástupce ve spolupráci s MZV, jsou součástí politických úseků s propůjčenými diplomatickými hodnostmi (cca 20 misí). MO vysílá vojenské atašé, kteří rovně působí na vybraných ZÚ ČR ve světě (dnes cca 35 misí).</a:t>
            </a:r>
          </a:p>
          <a:p>
            <a:r>
              <a:rPr lang="cs-CZ" b="1" dirty="0">
                <a:solidFill>
                  <a:srgbClr val="00B0F0"/>
                </a:solidFill>
              </a:rPr>
              <a:t>Ministerstvo zahraničí ČR </a:t>
            </a:r>
            <a:r>
              <a:rPr lang="cs-CZ" dirty="0"/>
              <a:t>– má také bezpečnostní agendu, i když spíše politickou. V některých zemích je MZV součástí tzv. silového bloku. </a:t>
            </a:r>
          </a:p>
          <a:p>
            <a:endParaRPr lang="cs-CZ" dirty="0"/>
          </a:p>
        </p:txBody>
      </p:sp>
    </p:spTree>
    <p:extLst>
      <p:ext uri="{BB962C8B-B14F-4D97-AF65-F5344CB8AC3E}">
        <p14:creationId xmlns:p14="http://schemas.microsoft.com/office/powerpoint/2010/main" val="2646441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0E0EA14-B7D7-454C-BB1F-7B62C5D0B9C1}"/>
              </a:ext>
            </a:extLst>
          </p:cNvPr>
          <p:cNvSpPr>
            <a:spLocks noGrp="1"/>
          </p:cNvSpPr>
          <p:nvPr>
            <p:ph type="title"/>
          </p:nvPr>
        </p:nvSpPr>
        <p:spPr/>
        <p:txBody>
          <a:bodyPr/>
          <a:lstStyle/>
          <a:p>
            <a:r>
              <a:rPr lang="cs-CZ" b="1" dirty="0"/>
              <a:t>Možnosti a omezení zpravodajských složek </a:t>
            </a:r>
            <a:r>
              <a:rPr lang="cs-CZ" b="1" u="sng" dirty="0"/>
              <a:t>na příkladu ČR</a:t>
            </a:r>
            <a:r>
              <a:rPr lang="cs-CZ" dirty="0"/>
              <a:t> </a:t>
            </a:r>
            <a:r>
              <a:rPr lang="cs-CZ" sz="2400" b="1" dirty="0"/>
              <a:t>1. část </a:t>
            </a:r>
            <a:endParaRPr lang="cs-CZ" dirty="0"/>
          </a:p>
        </p:txBody>
      </p:sp>
      <p:sp>
        <p:nvSpPr>
          <p:cNvPr id="3" name="Zástupný obsah 2">
            <a:extLst>
              <a:ext uri="{FF2B5EF4-FFF2-40B4-BE49-F238E27FC236}">
                <a16:creationId xmlns:a16="http://schemas.microsoft.com/office/drawing/2014/main" id="{E5995449-8527-684F-93ED-ABC9385E910C}"/>
              </a:ext>
            </a:extLst>
          </p:cNvPr>
          <p:cNvSpPr>
            <a:spLocks noGrp="1"/>
          </p:cNvSpPr>
          <p:nvPr>
            <p:ph idx="1"/>
          </p:nvPr>
        </p:nvSpPr>
        <p:spPr>
          <a:xfrm>
            <a:off x="680321" y="2336873"/>
            <a:ext cx="9613861" cy="4203412"/>
          </a:xfrm>
        </p:spPr>
        <p:txBody>
          <a:bodyPr>
            <a:normAutofit fontScale="25000" lnSpcReduction="20000"/>
          </a:bodyPr>
          <a:lstStyle/>
          <a:p>
            <a:r>
              <a:rPr lang="cs-CZ" sz="7200" dirty="0"/>
              <a:t>Obecně shrnuto: </a:t>
            </a:r>
            <a:r>
              <a:rPr lang="cs-CZ" sz="7200" b="1" u="sng" dirty="0">
                <a:solidFill>
                  <a:srgbClr val="00B0F0"/>
                </a:solidFill>
              </a:rPr>
              <a:t>možnosti limitované a omezení velká</a:t>
            </a:r>
          </a:p>
          <a:p>
            <a:r>
              <a:rPr lang="cs-CZ" sz="7200" dirty="0"/>
              <a:t>Extérní i interní služby ČR nepůsobí globálně  a pracují jen výsekově v rámci předem stanovených priorit schválených vládou </a:t>
            </a:r>
          </a:p>
          <a:p>
            <a:r>
              <a:rPr lang="cs-CZ" sz="7200" b="1" i="1" u="sng" dirty="0">
                <a:solidFill>
                  <a:srgbClr val="00B0F0"/>
                </a:solidFill>
              </a:rPr>
              <a:t>Některé důvody tohoto stavu</a:t>
            </a:r>
            <a:r>
              <a:rPr lang="cs-CZ" sz="7200" dirty="0">
                <a:solidFill>
                  <a:srgbClr val="00B0F0"/>
                </a:solidFill>
              </a:rPr>
              <a:t>: </a:t>
            </a:r>
          </a:p>
          <a:p>
            <a:r>
              <a:rPr lang="cs-CZ" sz="7200" dirty="0"/>
              <a:t>Relativně nízký rozpočet.</a:t>
            </a:r>
          </a:p>
          <a:p>
            <a:r>
              <a:rPr lang="cs-CZ" sz="7200" dirty="0"/>
              <a:t>Ani po 30 letech se nepodařilo zbavit české zpravodajské služby stigmatu, který provázel analogické struktury totalitního režimu. Navzdory tomu, že české zpravodajské služby vznikly po roce 1989 bez kontinuity na starý režim (unikátní politické řešení ve střední a východní Evropě). </a:t>
            </a:r>
          </a:p>
          <a:p>
            <a:r>
              <a:rPr lang="cs-CZ" sz="7200" dirty="0"/>
              <a:t>S tím související nezájem, arogance nebo přehnaná očekávání české politické reprezentace napříč politickým spektrem a v rámci všech demokratických porevolučních vlád. </a:t>
            </a:r>
          </a:p>
          <a:p>
            <a:r>
              <a:rPr lang="cs-CZ" sz="7200" dirty="0"/>
              <a:t>Nízká kapacita zpravodajského personálu a zpravodajských možností  především ve výkonných složkách. Vyškolení těchto profesionálů trvá léta a není žádoucí všudypřítomná fluktuace. </a:t>
            </a:r>
          </a:p>
          <a:p>
            <a:r>
              <a:rPr lang="cs-CZ" sz="7200" dirty="0"/>
              <a:t>Nesystémový vývoj českých zpravodajských služeb od poloviny 90.let, nedokončená zpravodajská reforma </a:t>
            </a:r>
          </a:p>
          <a:p>
            <a:endParaRPr lang="cs-CZ" dirty="0"/>
          </a:p>
        </p:txBody>
      </p:sp>
    </p:spTree>
    <p:extLst>
      <p:ext uri="{BB962C8B-B14F-4D97-AF65-F5344CB8AC3E}">
        <p14:creationId xmlns:p14="http://schemas.microsoft.com/office/powerpoint/2010/main" val="3155455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CCBB799-B5C6-6649-AE25-830D528E4632}"/>
              </a:ext>
            </a:extLst>
          </p:cNvPr>
          <p:cNvSpPr>
            <a:spLocks noGrp="1"/>
          </p:cNvSpPr>
          <p:nvPr>
            <p:ph type="title"/>
          </p:nvPr>
        </p:nvSpPr>
        <p:spPr/>
        <p:txBody>
          <a:bodyPr/>
          <a:lstStyle/>
          <a:p>
            <a:r>
              <a:rPr lang="cs-CZ" b="1" dirty="0"/>
              <a:t>Možnosti a omezení zpravodajských složek </a:t>
            </a:r>
            <a:r>
              <a:rPr lang="cs-CZ" b="1" u="sng" dirty="0"/>
              <a:t>na příkladu ČR</a:t>
            </a:r>
            <a:r>
              <a:rPr lang="cs-CZ" dirty="0"/>
              <a:t> </a:t>
            </a:r>
            <a:r>
              <a:rPr lang="cs-CZ" sz="2400" b="1" dirty="0"/>
              <a:t>2. část </a:t>
            </a:r>
            <a:endParaRPr lang="cs-CZ" dirty="0"/>
          </a:p>
        </p:txBody>
      </p:sp>
      <p:sp>
        <p:nvSpPr>
          <p:cNvPr id="3" name="Zástupný obsah 2">
            <a:extLst>
              <a:ext uri="{FF2B5EF4-FFF2-40B4-BE49-F238E27FC236}">
                <a16:creationId xmlns:a16="http://schemas.microsoft.com/office/drawing/2014/main" id="{5319B915-83F8-E64F-B81B-340DD1F8844B}"/>
              </a:ext>
            </a:extLst>
          </p:cNvPr>
          <p:cNvSpPr>
            <a:spLocks noGrp="1"/>
          </p:cNvSpPr>
          <p:nvPr>
            <p:ph idx="1"/>
          </p:nvPr>
        </p:nvSpPr>
        <p:spPr/>
        <p:txBody>
          <a:bodyPr/>
          <a:lstStyle/>
          <a:p>
            <a:pPr marL="0" indent="0">
              <a:buNone/>
            </a:pPr>
            <a:r>
              <a:rPr lang="cs-CZ" dirty="0"/>
              <a:t>Vybrané příklady možné nápravy: </a:t>
            </a:r>
          </a:p>
          <a:p>
            <a:r>
              <a:rPr lang="cs-CZ" dirty="0"/>
              <a:t>Dokončení zpravodajské reformy a podrobné vymezení kompetencí jednotlivých služeb. </a:t>
            </a:r>
          </a:p>
          <a:p>
            <a:r>
              <a:rPr lang="cs-CZ" dirty="0"/>
              <a:t>Přímou úměrou s nárůstem, resp. proměnami bezpečnostních hrozeb, navyšovat rozpočty ZS tak, aby mohly efektivněji hájit bezpečnostní zájmy země.</a:t>
            </a:r>
          </a:p>
          <a:p>
            <a:r>
              <a:rPr lang="cs-CZ" dirty="0"/>
              <a:t>Pokračovat v cílené a vzájemně prospěšné </a:t>
            </a:r>
            <a:r>
              <a:rPr lang="cs-CZ" b="1" dirty="0">
                <a:solidFill>
                  <a:srgbClr val="00B0F0"/>
                </a:solidFill>
              </a:rPr>
              <a:t>mezinárodní spolupráci</a:t>
            </a:r>
            <a:r>
              <a:rPr lang="cs-CZ" dirty="0"/>
              <a:t>, která mnohdy výše uvedené limity zásadně rozšiřuje. </a:t>
            </a:r>
          </a:p>
          <a:p>
            <a:endParaRPr lang="cs-CZ" dirty="0"/>
          </a:p>
          <a:p>
            <a:endParaRPr lang="cs-CZ" dirty="0"/>
          </a:p>
        </p:txBody>
      </p:sp>
    </p:spTree>
    <p:extLst>
      <p:ext uri="{BB962C8B-B14F-4D97-AF65-F5344CB8AC3E}">
        <p14:creationId xmlns:p14="http://schemas.microsoft.com/office/powerpoint/2010/main" val="4066004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5DD020-1A75-A34D-9F82-C891CF410CDC}"/>
              </a:ext>
            </a:extLst>
          </p:cNvPr>
          <p:cNvSpPr>
            <a:spLocks noGrp="1"/>
          </p:cNvSpPr>
          <p:nvPr>
            <p:ph type="title"/>
          </p:nvPr>
        </p:nvSpPr>
        <p:spPr/>
        <p:txBody>
          <a:bodyPr/>
          <a:lstStyle/>
          <a:p>
            <a:r>
              <a:rPr lang="cs-CZ" b="1" dirty="0"/>
              <a:t>Bezpečnostní hrozby ČR podle BS 2023 </a:t>
            </a:r>
            <a:r>
              <a:rPr lang="cs-CZ" sz="2000" b="1" dirty="0"/>
              <a:t>1. část</a:t>
            </a:r>
            <a:endParaRPr lang="cs-CZ" dirty="0"/>
          </a:p>
        </p:txBody>
      </p:sp>
      <p:sp>
        <p:nvSpPr>
          <p:cNvPr id="3" name="Zástupný obsah 2">
            <a:extLst>
              <a:ext uri="{FF2B5EF4-FFF2-40B4-BE49-F238E27FC236}">
                <a16:creationId xmlns:a16="http://schemas.microsoft.com/office/drawing/2014/main" id="{665CA3BD-4D6E-D148-AC3F-C640309605CE}"/>
              </a:ext>
            </a:extLst>
          </p:cNvPr>
          <p:cNvSpPr>
            <a:spLocks noGrp="1"/>
          </p:cNvSpPr>
          <p:nvPr>
            <p:ph idx="1"/>
          </p:nvPr>
        </p:nvSpPr>
        <p:spPr>
          <a:xfrm>
            <a:off x="680321" y="2123268"/>
            <a:ext cx="9613861" cy="4556501"/>
          </a:xfrm>
        </p:spPr>
        <p:txBody>
          <a:bodyPr>
            <a:normAutofit fontScale="77500" lnSpcReduction="20000"/>
          </a:bodyPr>
          <a:lstStyle/>
          <a:p>
            <a:pPr marL="342900" lvl="0" indent="-342900" algn="just">
              <a:lnSpc>
                <a:spcPct val="150000"/>
              </a:lnSpc>
              <a:buFont typeface="+mj-lt"/>
              <a:buAutoNum type="arabicPeriod"/>
            </a:pPr>
            <a:r>
              <a:rPr lang="cs-CZ" sz="2200" dirty="0">
                <a:effectLst/>
                <a:latin typeface="Arial" panose="020B0604020202020204" pitchFamily="34" charset="0"/>
                <a:ea typeface="Calibri" panose="020F0502020204030204" pitchFamily="34" charset="0"/>
                <a:cs typeface="Times New Roman" panose="02020603050405020304" pitchFamily="18" charset="0"/>
              </a:rPr>
              <a:t>Rusko jako největší a dlouhodobá přímá hrozba. </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cs-CZ" sz="2200" dirty="0">
                <a:effectLst/>
                <a:latin typeface="Arial" panose="020B0604020202020204" pitchFamily="34" charset="0"/>
                <a:ea typeface="Calibri" panose="020F0502020204030204" pitchFamily="34" charset="0"/>
                <a:cs typeface="Times New Roman" panose="02020603050405020304" pitchFamily="18" charset="0"/>
              </a:rPr>
              <a:t>Rusko jako hybridní ohrožení.</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cs-CZ" sz="2200" dirty="0">
                <a:effectLst/>
                <a:latin typeface="Arial" panose="020B0604020202020204" pitchFamily="34" charset="0"/>
                <a:ea typeface="Calibri" panose="020F0502020204030204" pitchFamily="34" charset="0"/>
                <a:cs typeface="Times New Roman" panose="02020603050405020304" pitchFamily="18" charset="0"/>
              </a:rPr>
              <a:t>Čína jako zásadní systémová výzva.</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cs-CZ" sz="2200" dirty="0">
                <a:effectLst/>
                <a:latin typeface="Arial" panose="020B0604020202020204" pitchFamily="34" charset="0"/>
                <a:ea typeface="Calibri" panose="020F0502020204030204" pitchFamily="34" charset="0"/>
                <a:cs typeface="Times New Roman" panose="02020603050405020304" pitchFamily="18" charset="0"/>
              </a:rPr>
              <a:t>Čína jako hrozba ve svém regionu.</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cs-CZ" sz="2200" dirty="0">
                <a:effectLst/>
                <a:latin typeface="Arial" panose="020B0604020202020204" pitchFamily="34" charset="0"/>
                <a:ea typeface="Calibri" panose="020F0502020204030204" pitchFamily="34" charset="0"/>
                <a:cs typeface="Times New Roman" panose="02020603050405020304" pitchFamily="18" charset="0"/>
              </a:rPr>
              <a:t>Další země jako hrozba (Severní Korea, Írán).</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cs-CZ" sz="2200" dirty="0">
                <a:effectLst/>
                <a:latin typeface="Arial" panose="020B0604020202020204" pitchFamily="34" charset="0"/>
                <a:ea typeface="Calibri" panose="020F0502020204030204" pitchFamily="34" charset="0"/>
                <a:cs typeface="Times New Roman" panose="02020603050405020304" pitchFamily="18" charset="0"/>
              </a:rPr>
              <a:t>Západní Balkán jako zdroj nestability.</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cs-CZ" sz="2200" dirty="0">
                <a:effectLst/>
                <a:latin typeface="Arial" panose="020B0604020202020204" pitchFamily="34" charset="0"/>
                <a:ea typeface="Calibri" panose="020F0502020204030204" pitchFamily="34" charset="0"/>
                <a:cs typeface="Times New Roman" panose="02020603050405020304" pitchFamily="18" charset="0"/>
              </a:rPr>
              <a:t>Aktivní konflikty a nestabilita Blízkého východu a severní Afriky. </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cs-CZ" sz="2200" dirty="0">
                <a:effectLst/>
                <a:latin typeface="Arial" panose="020B0604020202020204" pitchFamily="34" charset="0"/>
                <a:ea typeface="Calibri" panose="020F0502020204030204" pitchFamily="34" charset="0"/>
                <a:cs typeface="Times New Roman" panose="02020603050405020304" pitchFamily="18" charset="0"/>
              </a:rPr>
              <a:t>Nelegální migrace. </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arabicPeriod"/>
            </a:pPr>
            <a:r>
              <a:rPr lang="cs-CZ" sz="2200" dirty="0">
                <a:effectLst/>
                <a:latin typeface="Arial" panose="020B0604020202020204" pitchFamily="34" charset="0"/>
                <a:ea typeface="Calibri" panose="020F0502020204030204" pitchFamily="34" charset="0"/>
                <a:cs typeface="Times New Roman" panose="02020603050405020304" pitchFamily="18" charset="0"/>
              </a:rPr>
              <a:t>Změna klimatu a životního prostředí. </a:t>
            </a:r>
            <a:endParaRPr lang="cs-CZ" sz="2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cs-CZ" dirty="0"/>
          </a:p>
        </p:txBody>
      </p:sp>
    </p:spTree>
    <p:extLst>
      <p:ext uri="{BB962C8B-B14F-4D97-AF65-F5344CB8AC3E}">
        <p14:creationId xmlns:p14="http://schemas.microsoft.com/office/powerpoint/2010/main" val="3388884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70D5DF-8FB5-5E46-8869-8E8B40BC7091}"/>
              </a:ext>
            </a:extLst>
          </p:cNvPr>
          <p:cNvSpPr>
            <a:spLocks noGrp="1"/>
          </p:cNvSpPr>
          <p:nvPr>
            <p:ph type="title"/>
          </p:nvPr>
        </p:nvSpPr>
        <p:spPr/>
        <p:txBody>
          <a:bodyPr/>
          <a:lstStyle/>
          <a:p>
            <a:r>
              <a:rPr lang="cs-CZ" b="1" dirty="0"/>
              <a:t>Bezpečnostní hrozby ČR podle BS 2023 </a:t>
            </a:r>
            <a:r>
              <a:rPr lang="cs-CZ" sz="2000" b="1" dirty="0"/>
              <a:t>2. část</a:t>
            </a:r>
            <a:endParaRPr lang="cs-CZ" dirty="0"/>
          </a:p>
        </p:txBody>
      </p:sp>
      <p:sp>
        <p:nvSpPr>
          <p:cNvPr id="3" name="Zástupný obsah 2">
            <a:extLst>
              <a:ext uri="{FF2B5EF4-FFF2-40B4-BE49-F238E27FC236}">
                <a16:creationId xmlns:a16="http://schemas.microsoft.com/office/drawing/2014/main" id="{30C69257-E165-9C40-BB58-6927F85619D7}"/>
              </a:ext>
            </a:extLst>
          </p:cNvPr>
          <p:cNvSpPr>
            <a:spLocks noGrp="1"/>
          </p:cNvSpPr>
          <p:nvPr>
            <p:ph idx="1"/>
          </p:nvPr>
        </p:nvSpPr>
        <p:spPr>
          <a:xfrm>
            <a:off x="680321" y="2045776"/>
            <a:ext cx="9613861" cy="4812224"/>
          </a:xfrm>
        </p:spPr>
        <p:txBody>
          <a:bodyPr>
            <a:normAutofit/>
          </a:bodyPr>
          <a:lstStyle/>
          <a:p>
            <a:pPr marL="0" lvl="0" indent="0" algn="just">
              <a:lnSpc>
                <a:spcPct val="150000"/>
              </a:lnSpc>
              <a:buNone/>
            </a:pPr>
            <a:r>
              <a:rPr lang="cs-CZ" sz="1800" dirty="0">
                <a:effectLst/>
                <a:latin typeface="Arial" panose="020B0604020202020204" pitchFamily="34" charset="0"/>
                <a:ea typeface="Calibri" panose="020F0502020204030204" pitchFamily="34" charset="0"/>
                <a:cs typeface="Times New Roman" panose="02020603050405020304" pitchFamily="18" charset="0"/>
              </a:rPr>
              <a:t>10. Pandemie.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None/>
            </a:pPr>
            <a:r>
              <a:rPr lang="cs-CZ" sz="1800" dirty="0">
                <a:effectLst/>
                <a:latin typeface="Arial" panose="020B0604020202020204" pitchFamily="34" charset="0"/>
                <a:ea typeface="Calibri" panose="020F0502020204030204" pitchFamily="34" charset="0"/>
                <a:cs typeface="Times New Roman" panose="02020603050405020304" pitchFamily="18" charset="0"/>
              </a:rPr>
              <a:t>11. Kybernetická bezpečnost a dezinformace.</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None/>
            </a:pPr>
            <a:r>
              <a:rPr lang="cs-CZ" sz="1800" dirty="0">
                <a:effectLst/>
                <a:latin typeface="Arial" panose="020B0604020202020204" pitchFamily="34" charset="0"/>
                <a:ea typeface="Calibri" panose="020F0502020204030204" pitchFamily="34" charset="0"/>
                <a:cs typeface="Times New Roman" panose="02020603050405020304" pitchFamily="18" charset="0"/>
              </a:rPr>
              <a:t>12. Ekonomická bezpečnost.</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None/>
            </a:pPr>
            <a:r>
              <a:rPr lang="cs-CZ" sz="1800" dirty="0">
                <a:effectLst/>
                <a:latin typeface="Arial" panose="020B0604020202020204" pitchFamily="34" charset="0"/>
                <a:ea typeface="Calibri" panose="020F0502020204030204" pitchFamily="34" charset="0"/>
                <a:cs typeface="Times New Roman" panose="02020603050405020304" pitchFamily="18" charset="0"/>
              </a:rPr>
              <a:t>13. Použití konvenční vojenské síly proti ČR.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None/>
            </a:pPr>
            <a:r>
              <a:rPr lang="cs-CZ" sz="1800" dirty="0">
                <a:effectLst/>
                <a:latin typeface="Arial" panose="020B0604020202020204" pitchFamily="34" charset="0"/>
                <a:ea typeface="Calibri" panose="020F0502020204030204" pitchFamily="34" charset="0"/>
                <a:cs typeface="Times New Roman" panose="02020603050405020304" pitchFamily="18" charset="0"/>
              </a:rPr>
              <a:t>14. Použití jaderných zbraní proti ČR.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None/>
            </a:pPr>
            <a:r>
              <a:rPr lang="cs-CZ" sz="1800" dirty="0">
                <a:effectLst/>
                <a:latin typeface="Arial" panose="020B0604020202020204" pitchFamily="34" charset="0"/>
                <a:ea typeface="Calibri" panose="020F0502020204030204" pitchFamily="34" charset="0"/>
                <a:cs typeface="Times New Roman" panose="02020603050405020304" pitchFamily="18" charset="0"/>
              </a:rPr>
              <a:t>15. Použití chemických zbraní proti ČR.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spcAft>
                <a:spcPts val="800"/>
              </a:spcAft>
              <a:buNone/>
            </a:pPr>
            <a:r>
              <a:rPr lang="cs-CZ" sz="1800" dirty="0">
                <a:effectLst/>
                <a:latin typeface="Arial" panose="020B0604020202020204" pitchFamily="34" charset="0"/>
                <a:ea typeface="Calibri" panose="020F0502020204030204" pitchFamily="34" charset="0"/>
                <a:cs typeface="Times New Roman" panose="02020603050405020304" pitchFamily="18" charset="0"/>
              </a:rPr>
              <a:t>16. Terorismus. </a:t>
            </a:r>
            <a:endParaRPr lang="cs-CZ"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cs-CZ" sz="1800" dirty="0">
                <a:effectLst/>
                <a:latin typeface="Arial" panose="020B0604020202020204" pitchFamily="34" charset="0"/>
                <a:ea typeface="Calibri" panose="020F0502020204030204" pitchFamily="34" charset="0"/>
              </a:rPr>
              <a:t>17. Katastrofy přírodního a antropogenního původu</a:t>
            </a:r>
            <a:r>
              <a:rPr lang="cs-CZ" dirty="0">
                <a:effectLst/>
              </a:rPr>
              <a:t> </a:t>
            </a:r>
            <a:endParaRPr lang="cs-CZ" dirty="0"/>
          </a:p>
        </p:txBody>
      </p:sp>
    </p:spTree>
    <p:extLst>
      <p:ext uri="{BB962C8B-B14F-4D97-AF65-F5344CB8AC3E}">
        <p14:creationId xmlns:p14="http://schemas.microsoft.com/office/powerpoint/2010/main" val="3683890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D32168-DC96-9B44-9D52-7A302CDB4D92}"/>
              </a:ext>
            </a:extLst>
          </p:cNvPr>
          <p:cNvSpPr>
            <a:spLocks noGrp="1"/>
          </p:cNvSpPr>
          <p:nvPr>
            <p:ph type="title"/>
          </p:nvPr>
        </p:nvSpPr>
        <p:spPr/>
        <p:txBody>
          <a:bodyPr>
            <a:normAutofit fontScale="90000"/>
          </a:bodyPr>
          <a:lstStyle/>
          <a:p>
            <a:r>
              <a:rPr lang="cs-CZ" b="1" dirty="0"/>
              <a:t>Hrozby podle </a:t>
            </a:r>
            <a:r>
              <a:rPr lang="cs-CZ" b="1" u="sng" dirty="0"/>
              <a:t>Auditu národní bezpečnosti </a:t>
            </a:r>
            <a:r>
              <a:rPr lang="cs-CZ" b="1" dirty="0"/>
              <a:t>(ANB) 2016, </a:t>
            </a:r>
            <a:br>
              <a:rPr lang="cs-CZ" b="1" dirty="0"/>
            </a:br>
            <a:r>
              <a:rPr lang="cs-CZ" sz="2400" b="1" dirty="0"/>
              <a:t>142 stran</a:t>
            </a:r>
            <a:endParaRPr lang="cs-CZ" dirty="0"/>
          </a:p>
        </p:txBody>
      </p:sp>
      <p:sp>
        <p:nvSpPr>
          <p:cNvPr id="3" name="Zástupný obsah 2">
            <a:extLst>
              <a:ext uri="{FF2B5EF4-FFF2-40B4-BE49-F238E27FC236}">
                <a16:creationId xmlns:a16="http://schemas.microsoft.com/office/drawing/2014/main" id="{0D4A6C61-D489-A248-8D9A-E1FA901BD346}"/>
              </a:ext>
            </a:extLst>
          </p:cNvPr>
          <p:cNvSpPr>
            <a:spLocks noGrp="1"/>
          </p:cNvSpPr>
          <p:nvPr>
            <p:ph idx="1"/>
          </p:nvPr>
        </p:nvSpPr>
        <p:spPr>
          <a:xfrm>
            <a:off x="680321" y="2293331"/>
            <a:ext cx="9613861" cy="3599316"/>
          </a:xfrm>
        </p:spPr>
        <p:txBody>
          <a:bodyPr/>
          <a:lstStyle/>
          <a:p>
            <a:r>
              <a:rPr lang="cs-CZ" dirty="0"/>
              <a:t>Na rozdíl od BS 2015  ANB 2016 </a:t>
            </a:r>
            <a:r>
              <a:rPr lang="cs-CZ" b="1" dirty="0">
                <a:solidFill>
                  <a:srgbClr val="00B0F0"/>
                </a:solidFill>
              </a:rPr>
              <a:t>přesněji a adresněji popisuje  bezpečnostní hrozby a reakci státu na ně</a:t>
            </a:r>
            <a:r>
              <a:rPr lang="cs-CZ" dirty="0">
                <a:solidFill>
                  <a:srgbClr val="00B0F0"/>
                </a:solidFill>
              </a:rPr>
              <a:t>:</a:t>
            </a:r>
            <a:r>
              <a:rPr lang="cs-CZ" dirty="0"/>
              <a:t> </a:t>
            </a:r>
          </a:p>
          <a:p>
            <a:endParaRPr lang="cs-CZ" i="1" dirty="0"/>
          </a:p>
          <a:p>
            <a:pPr marL="0" indent="0">
              <a:buNone/>
            </a:pPr>
            <a:r>
              <a:rPr lang="cs-CZ" sz="3200" i="1" dirty="0">
                <a:solidFill>
                  <a:srgbClr val="FFFF00"/>
                </a:solidFill>
              </a:rPr>
              <a:t>terorismus, extremismus, organizovaný zločin, působení cizí moci, migrace, přírodní hrozby, antropogenní hrozby, kybernetické hrozby, energetická a surovinová bezpečnost a hybridní hrozby. </a:t>
            </a:r>
            <a:endParaRPr lang="cs-CZ" sz="3200" dirty="0">
              <a:solidFill>
                <a:srgbClr val="FFFF00"/>
              </a:solidFill>
            </a:endParaRPr>
          </a:p>
          <a:p>
            <a:endParaRPr lang="cs-CZ" dirty="0"/>
          </a:p>
        </p:txBody>
      </p:sp>
    </p:spTree>
    <p:extLst>
      <p:ext uri="{BB962C8B-B14F-4D97-AF65-F5344CB8AC3E}">
        <p14:creationId xmlns:p14="http://schemas.microsoft.com/office/powerpoint/2010/main" val="40548953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8" name="Picture 50">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53" name="Picture 52">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55" name="Rectangle 54">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69" name="Rectangle 56">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useBgFill="1">
        <p:nvSpPr>
          <p:cNvPr id="70" name="Rectangle 58">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 name="Picture 60">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8207"/>
            <a:ext cx="12192000" cy="6858000"/>
          </a:xfrm>
          <a:prstGeom prst="rect">
            <a:avLst/>
          </a:prstGeom>
        </p:spPr>
      </p:pic>
      <p:sp>
        <p:nvSpPr>
          <p:cNvPr id="72" name="Rectangle 62">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64">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67" name="Rectangle 66">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2" name="Nadpis 1">
            <a:extLst>
              <a:ext uri="{FF2B5EF4-FFF2-40B4-BE49-F238E27FC236}">
                <a16:creationId xmlns:a16="http://schemas.microsoft.com/office/drawing/2014/main" id="{1BF58BC4-18FC-9649-B467-BD0E89D9893E}"/>
              </a:ext>
            </a:extLst>
          </p:cNvPr>
          <p:cNvSpPr>
            <a:spLocks noGrp="1"/>
          </p:cNvSpPr>
          <p:nvPr>
            <p:ph type="title"/>
          </p:nvPr>
        </p:nvSpPr>
        <p:spPr>
          <a:xfrm>
            <a:off x="680322" y="2063262"/>
            <a:ext cx="3739278" cy="2661138"/>
          </a:xfrm>
        </p:spPr>
        <p:txBody>
          <a:bodyPr vert="horz" lIns="91440" tIns="45720" rIns="91440" bIns="45720" rtlCol="0" anchor="ctr">
            <a:normAutofit/>
          </a:bodyPr>
          <a:lstStyle/>
          <a:p>
            <a:pPr algn="r"/>
            <a:r>
              <a:rPr lang="en-US" sz="3400" dirty="0"/>
              <a:t>EXKLUZIVNĚ – </a:t>
            </a:r>
            <a:r>
              <a:rPr lang="en-US" sz="3400" dirty="0" err="1"/>
              <a:t>setříděná</a:t>
            </a:r>
            <a:r>
              <a:rPr lang="en-US" sz="3400" dirty="0"/>
              <a:t> relevance </a:t>
            </a:r>
            <a:r>
              <a:rPr lang="en-US" sz="3400" dirty="0" err="1"/>
              <a:t>hrozeb</a:t>
            </a:r>
            <a:r>
              <a:rPr lang="en-US" sz="3400" dirty="0"/>
              <a:t> </a:t>
            </a:r>
            <a:r>
              <a:rPr lang="en-US" sz="3400" dirty="0" err="1"/>
              <a:t>podle</a:t>
            </a:r>
            <a:r>
              <a:rPr lang="en-US" sz="3400" dirty="0"/>
              <a:t> </a:t>
            </a:r>
            <a:r>
              <a:rPr lang="en-US" sz="3400" dirty="0" err="1"/>
              <a:t>expertní</a:t>
            </a:r>
            <a:r>
              <a:rPr lang="en-US" sz="3400" dirty="0"/>
              <a:t> </a:t>
            </a:r>
            <a:r>
              <a:rPr lang="en-US" sz="3400" dirty="0" err="1"/>
              <a:t>komunity</a:t>
            </a:r>
            <a:r>
              <a:rPr lang="en-US" sz="3400" dirty="0"/>
              <a:t> ČR</a:t>
            </a:r>
          </a:p>
        </p:txBody>
      </p:sp>
      <p:sp>
        <p:nvSpPr>
          <p:cNvPr id="9" name="Content Placeholder 8">
            <a:extLst>
              <a:ext uri="{FF2B5EF4-FFF2-40B4-BE49-F238E27FC236}">
                <a16:creationId xmlns:a16="http://schemas.microsoft.com/office/drawing/2014/main" id="{CA1EA190-E422-4292-8617-B2C215107F82}"/>
              </a:ext>
            </a:extLst>
          </p:cNvPr>
          <p:cNvSpPr>
            <a:spLocks noGrp="1"/>
          </p:cNvSpPr>
          <p:nvPr>
            <p:ph idx="1"/>
          </p:nvPr>
        </p:nvSpPr>
        <p:spPr>
          <a:xfrm>
            <a:off x="680323" y="5101298"/>
            <a:ext cx="3739277" cy="1116622"/>
          </a:xfrm>
        </p:spPr>
        <p:txBody>
          <a:bodyPr vert="horz" lIns="91440" tIns="45720" rIns="91440" bIns="45720" rtlCol="0">
            <a:normAutofit/>
          </a:bodyPr>
          <a:lstStyle/>
          <a:p>
            <a:pPr marL="0" indent="0" algn="r">
              <a:buNone/>
            </a:pPr>
            <a:r>
              <a:rPr lang="en-US" sz="2000" dirty="0" err="1">
                <a:solidFill>
                  <a:srgbClr val="FFFF00"/>
                </a:solidFill>
              </a:rPr>
              <a:t>Empirický</a:t>
            </a:r>
            <a:r>
              <a:rPr lang="en-US" sz="2000" dirty="0">
                <a:solidFill>
                  <a:srgbClr val="FFFF00"/>
                </a:solidFill>
              </a:rPr>
              <a:t> </a:t>
            </a:r>
            <a:r>
              <a:rPr lang="en-US" sz="2000" dirty="0" err="1">
                <a:solidFill>
                  <a:srgbClr val="FFFF00"/>
                </a:solidFill>
              </a:rPr>
              <a:t>výzkum</a:t>
            </a:r>
            <a:r>
              <a:rPr lang="en-US" sz="2000" dirty="0">
                <a:solidFill>
                  <a:srgbClr val="FFFF00"/>
                </a:solidFill>
              </a:rPr>
              <a:t> v </a:t>
            </a:r>
            <a:r>
              <a:rPr lang="en-US" sz="2000" dirty="0" err="1">
                <a:solidFill>
                  <a:srgbClr val="FFFF00"/>
                </a:solidFill>
              </a:rPr>
              <a:t>oblasti</a:t>
            </a:r>
            <a:r>
              <a:rPr lang="en-US" sz="2000" dirty="0">
                <a:solidFill>
                  <a:srgbClr val="FFFF00"/>
                </a:solidFill>
              </a:rPr>
              <a:t> </a:t>
            </a:r>
            <a:r>
              <a:rPr lang="en-US" sz="2000" dirty="0" err="1">
                <a:solidFill>
                  <a:srgbClr val="FFFF00"/>
                </a:solidFill>
              </a:rPr>
              <a:t>bezpečnostních</a:t>
            </a:r>
            <a:r>
              <a:rPr lang="en-US" sz="2000" dirty="0">
                <a:solidFill>
                  <a:srgbClr val="FFFF00"/>
                </a:solidFill>
              </a:rPr>
              <a:t> </a:t>
            </a:r>
            <a:r>
              <a:rPr lang="en-US" sz="2000" dirty="0" err="1">
                <a:solidFill>
                  <a:srgbClr val="FFFF00"/>
                </a:solidFill>
              </a:rPr>
              <a:t>hrozeb</a:t>
            </a:r>
            <a:endParaRPr lang="en-US" sz="2000" dirty="0">
              <a:solidFill>
                <a:srgbClr val="FFFF00"/>
              </a:solidFill>
            </a:endParaRPr>
          </a:p>
        </p:txBody>
      </p:sp>
      <p:pic>
        <p:nvPicPr>
          <p:cNvPr id="7" name="Zástupný obsah 4">
            <a:extLst>
              <a:ext uri="{FF2B5EF4-FFF2-40B4-BE49-F238E27FC236}">
                <a16:creationId xmlns:a16="http://schemas.microsoft.com/office/drawing/2014/main" id="{27F5D570-66BF-BC46-B563-57EE2052831E}"/>
              </a:ext>
            </a:extLst>
          </p:cNvPr>
          <p:cNvPicPr>
            <a:picLocks noChangeAspect="1"/>
          </p:cNvPicPr>
          <p:nvPr/>
        </p:nvPicPr>
        <p:blipFill rotWithShape="1">
          <a:blip r:embed="rId5"/>
          <a:srcRect r="9748" b="1"/>
          <a:stretch/>
        </p:blipFill>
        <p:spPr>
          <a:xfrm>
            <a:off x="5189493" y="213360"/>
            <a:ext cx="6027147" cy="6492240"/>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2904955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E53DF8E-2E7B-BD4B-B93B-4DF743158319}"/>
              </a:ext>
            </a:extLst>
          </p:cNvPr>
          <p:cNvSpPr>
            <a:spLocks noGrp="1"/>
          </p:cNvSpPr>
          <p:nvPr>
            <p:ph type="title"/>
          </p:nvPr>
        </p:nvSpPr>
        <p:spPr>
          <a:xfrm>
            <a:off x="680321" y="753228"/>
            <a:ext cx="9613861" cy="1080938"/>
          </a:xfrm>
        </p:spPr>
        <p:txBody>
          <a:bodyPr>
            <a:normAutofit/>
          </a:bodyPr>
          <a:lstStyle/>
          <a:p>
            <a:r>
              <a:rPr lang="cs-CZ" dirty="0"/>
              <a:t>CASE STUDY  – reakce na krize </a:t>
            </a:r>
          </a:p>
        </p:txBody>
      </p:sp>
      <p:sp>
        <p:nvSpPr>
          <p:cNvPr id="3" name="Zástupný obsah 2">
            <a:extLst>
              <a:ext uri="{FF2B5EF4-FFF2-40B4-BE49-F238E27FC236}">
                <a16:creationId xmlns:a16="http://schemas.microsoft.com/office/drawing/2014/main" id="{F479A5C2-93D1-6F4B-B130-F9F3115D7589}"/>
              </a:ext>
            </a:extLst>
          </p:cNvPr>
          <p:cNvSpPr>
            <a:spLocks noGrp="1"/>
          </p:cNvSpPr>
          <p:nvPr>
            <p:ph idx="1"/>
          </p:nvPr>
        </p:nvSpPr>
        <p:spPr>
          <a:xfrm>
            <a:off x="680322" y="2336873"/>
            <a:ext cx="3489341" cy="3599316"/>
          </a:xfrm>
        </p:spPr>
        <p:txBody>
          <a:bodyPr>
            <a:normAutofit lnSpcReduction="10000"/>
          </a:bodyPr>
          <a:lstStyle/>
          <a:p>
            <a:r>
              <a:rPr lang="cs-CZ" sz="2800" dirty="0"/>
              <a:t>Turecko – česká diplomatická krize 2016 (2017)</a:t>
            </a:r>
          </a:p>
          <a:p>
            <a:pPr marL="0" indent="0">
              <a:buNone/>
            </a:pPr>
            <a:r>
              <a:rPr lang="cs-CZ" sz="2800" dirty="0">
                <a:solidFill>
                  <a:srgbClr val="00B0F0"/>
                </a:solidFill>
              </a:rPr>
              <a:t>Informační kurdská kancelář v Praze </a:t>
            </a:r>
          </a:p>
          <a:p>
            <a:pPr marL="0" indent="0">
              <a:buNone/>
            </a:pPr>
            <a:endParaRPr lang="cs-CZ" dirty="0">
              <a:solidFill>
                <a:srgbClr val="00B0F0"/>
              </a:solidFill>
            </a:endParaRPr>
          </a:p>
          <a:p>
            <a:pPr marL="0" indent="0">
              <a:buNone/>
            </a:pPr>
            <a:r>
              <a:rPr lang="cs-CZ" dirty="0">
                <a:solidFill>
                  <a:srgbClr val="FFFF00"/>
                </a:solidFill>
              </a:rPr>
              <a:t>Efektivní využití tzv. zpravodajské diplomacie </a:t>
            </a:r>
          </a:p>
          <a:p>
            <a:pPr marL="0" indent="0">
              <a:buNone/>
            </a:pPr>
            <a:endParaRPr lang="cs-CZ" sz="1800" dirty="0"/>
          </a:p>
        </p:txBody>
      </p:sp>
      <p:pic>
        <p:nvPicPr>
          <p:cNvPr id="6" name="Obrázek 5">
            <a:extLst>
              <a:ext uri="{FF2B5EF4-FFF2-40B4-BE49-F238E27FC236}">
                <a16:creationId xmlns:a16="http://schemas.microsoft.com/office/drawing/2014/main" id="{680806DD-3DD8-CC4E-B421-AD1652E79A41}"/>
              </a:ext>
            </a:extLst>
          </p:cNvPr>
          <p:cNvPicPr>
            <a:picLocks noChangeAspect="1"/>
          </p:cNvPicPr>
          <p:nvPr/>
        </p:nvPicPr>
        <p:blipFill>
          <a:blip r:embed="rId2"/>
          <a:stretch>
            <a:fillRect/>
          </a:stretch>
        </p:blipFill>
        <p:spPr>
          <a:xfrm>
            <a:off x="4654295" y="1834166"/>
            <a:ext cx="6652334" cy="4270606"/>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3979560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ADD6837-114B-9DD7-40CF-2D13D7D6D069}"/>
              </a:ext>
            </a:extLst>
          </p:cNvPr>
          <p:cNvSpPr>
            <a:spLocks noGrp="1"/>
          </p:cNvSpPr>
          <p:nvPr>
            <p:ph type="title"/>
          </p:nvPr>
        </p:nvSpPr>
        <p:spPr/>
        <p:txBody>
          <a:bodyPr/>
          <a:lstStyle/>
          <a:p>
            <a:r>
              <a:rPr lang="cs-CZ"/>
              <a:t>Doporučený výběr literatury</a:t>
            </a:r>
            <a:endParaRPr lang="cs-CZ" dirty="0"/>
          </a:p>
        </p:txBody>
      </p:sp>
      <p:sp>
        <p:nvSpPr>
          <p:cNvPr id="3" name="Zástupný obsah 2">
            <a:extLst>
              <a:ext uri="{FF2B5EF4-FFF2-40B4-BE49-F238E27FC236}">
                <a16:creationId xmlns:a16="http://schemas.microsoft.com/office/drawing/2014/main" id="{76231505-E516-D832-3AB9-F45CF7D1DED3}"/>
              </a:ext>
            </a:extLst>
          </p:cNvPr>
          <p:cNvSpPr>
            <a:spLocks noGrp="1"/>
          </p:cNvSpPr>
          <p:nvPr>
            <p:ph idx="1"/>
          </p:nvPr>
        </p:nvSpPr>
        <p:spPr>
          <a:xfrm>
            <a:off x="680321" y="2336872"/>
            <a:ext cx="9613861" cy="3970937"/>
          </a:xfrm>
        </p:spPr>
        <p:txBody>
          <a:bodyPr>
            <a:normAutofit fontScale="92500" lnSpcReduction="20000"/>
          </a:bodyPr>
          <a:lstStyle/>
          <a:p>
            <a:r>
              <a:rPr lang="cs-CZ" dirty="0"/>
              <a:t>ZETOCHA, Karel. Zpravodajské služby v nové demokracii: Česká republika. Brno 2009</a:t>
            </a:r>
          </a:p>
          <a:p>
            <a:r>
              <a:rPr lang="cs-CZ" dirty="0"/>
              <a:t>MICHÁLEK, L. a kol. Zpravodajské služby a zpravodajská činnost, Praha 2021</a:t>
            </a:r>
          </a:p>
          <a:p>
            <a:r>
              <a:rPr lang="cs-CZ" dirty="0"/>
              <a:t>HRINKO, M. – Pořádková činnost policie, kapitola 11 – PAĎOUREK, J., Civilní zpravodajské služby v kontextu spolupráce s pořádkovou policií, Praha 2020</a:t>
            </a:r>
          </a:p>
          <a:p>
            <a:r>
              <a:rPr lang="cs-CZ" dirty="0"/>
              <a:t>Civilní rozvědka 1990 – 1993, online, Praha </a:t>
            </a:r>
          </a:p>
          <a:p>
            <a:r>
              <a:rPr lang="cs-CZ" dirty="0"/>
              <a:t>Civilní </a:t>
            </a:r>
            <a:r>
              <a:rPr lang="cs-CZ" dirty="0" err="1"/>
              <a:t>kontrrozvědka</a:t>
            </a:r>
            <a:r>
              <a:rPr lang="cs-CZ" dirty="0"/>
              <a:t> 1990 – 1993, online, Praha </a:t>
            </a:r>
          </a:p>
          <a:p>
            <a:r>
              <a:rPr lang="cs-CZ" dirty="0">
                <a:hlinkClick r:id="rId2"/>
              </a:rPr>
              <a:t>https://archive.theconservative.online/article/tajne-nebo-zpravodajske-sluzhby</a:t>
            </a:r>
            <a:endParaRPr lang="cs-CZ" dirty="0"/>
          </a:p>
          <a:p>
            <a:r>
              <a:rPr lang="cs-CZ" dirty="0"/>
              <a:t>Zákon č. 153/1994 o zpravodajských službách ČR</a:t>
            </a:r>
          </a:p>
        </p:txBody>
      </p:sp>
    </p:spTree>
    <p:extLst>
      <p:ext uri="{BB962C8B-B14F-4D97-AF65-F5344CB8AC3E}">
        <p14:creationId xmlns:p14="http://schemas.microsoft.com/office/powerpoint/2010/main" val="1409407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4979F40-3A44-4CCB-9EB7-F8318BCE5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5291D39-6B03-4BB5-BFC6-CBF11E90BF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sp>
        <p:nvSpPr>
          <p:cNvPr id="15" name="Rectangle 14">
            <a:extLst>
              <a:ext uri="{FF2B5EF4-FFF2-40B4-BE49-F238E27FC236}">
                <a16:creationId xmlns:a16="http://schemas.microsoft.com/office/drawing/2014/main" id="{AFD071FA-0514-4371-9568-86216A1F4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211DDA4-E7B5-4325-A844-B7F59B084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4959094"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2" name="Nadpis 1">
            <a:extLst>
              <a:ext uri="{FF2B5EF4-FFF2-40B4-BE49-F238E27FC236}">
                <a16:creationId xmlns:a16="http://schemas.microsoft.com/office/drawing/2014/main" id="{4E5A0479-9E0E-1B42-BCE2-40DCA0E889E4}"/>
              </a:ext>
            </a:extLst>
          </p:cNvPr>
          <p:cNvSpPr>
            <a:spLocks noGrp="1"/>
          </p:cNvSpPr>
          <p:nvPr>
            <p:ph type="title"/>
          </p:nvPr>
        </p:nvSpPr>
        <p:spPr>
          <a:xfrm>
            <a:off x="680321" y="753228"/>
            <a:ext cx="4136123" cy="1080938"/>
          </a:xfrm>
        </p:spPr>
        <p:txBody>
          <a:bodyPr>
            <a:normAutofit/>
          </a:bodyPr>
          <a:lstStyle/>
          <a:p>
            <a:r>
              <a:rPr lang="cs-CZ" sz="3200" dirty="0"/>
              <a:t>DĚKUJI ZA POZORNOST</a:t>
            </a:r>
          </a:p>
        </p:txBody>
      </p:sp>
      <p:pic>
        <p:nvPicPr>
          <p:cNvPr id="19" name="Picture 18">
            <a:extLst>
              <a:ext uri="{FF2B5EF4-FFF2-40B4-BE49-F238E27FC236}">
                <a16:creationId xmlns:a16="http://schemas.microsoft.com/office/drawing/2014/main" id="{0D58E222-6309-4F79-AC20-9D3C69CD9B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1"/>
            <a:ext cx="4956048" cy="199787"/>
          </a:xfrm>
          <a:prstGeom prst="rect">
            <a:avLst/>
          </a:prstGeom>
        </p:spPr>
      </p:pic>
      <p:sp>
        <p:nvSpPr>
          <p:cNvPr id="3" name="Zástupný obsah 2">
            <a:extLst>
              <a:ext uri="{FF2B5EF4-FFF2-40B4-BE49-F238E27FC236}">
                <a16:creationId xmlns:a16="http://schemas.microsoft.com/office/drawing/2014/main" id="{41F8332E-221A-194E-98A3-A59260C45868}"/>
              </a:ext>
            </a:extLst>
          </p:cNvPr>
          <p:cNvSpPr>
            <a:spLocks noGrp="1"/>
          </p:cNvSpPr>
          <p:nvPr>
            <p:ph idx="1"/>
          </p:nvPr>
        </p:nvSpPr>
        <p:spPr>
          <a:xfrm>
            <a:off x="680321" y="2336873"/>
            <a:ext cx="3656289" cy="3599316"/>
          </a:xfrm>
        </p:spPr>
        <p:txBody>
          <a:bodyPr>
            <a:normAutofit/>
          </a:bodyPr>
          <a:lstStyle/>
          <a:p>
            <a:pPr marL="0" indent="0">
              <a:buNone/>
            </a:pPr>
            <a:r>
              <a:rPr lang="cs-CZ" sz="6600" dirty="0"/>
              <a:t>DOTAZY?</a:t>
            </a:r>
          </a:p>
          <a:p>
            <a:pPr marL="0" indent="0">
              <a:buNone/>
            </a:pPr>
            <a:endParaRPr lang="cs-CZ" sz="1400" dirty="0"/>
          </a:p>
          <a:p>
            <a:pPr marL="0" indent="0">
              <a:buNone/>
            </a:pPr>
            <a:endParaRPr lang="cs-CZ" sz="3200" dirty="0"/>
          </a:p>
        </p:txBody>
      </p:sp>
      <p:pic>
        <p:nvPicPr>
          <p:cNvPr id="6" name="Obrázek 5">
            <a:extLst>
              <a:ext uri="{FF2B5EF4-FFF2-40B4-BE49-F238E27FC236}">
                <a16:creationId xmlns:a16="http://schemas.microsoft.com/office/drawing/2014/main" id="{EE913B22-C133-624D-A0EC-31F965C76E79}"/>
              </a:ext>
            </a:extLst>
          </p:cNvPr>
          <p:cNvPicPr>
            <a:picLocks noChangeAspect="1"/>
          </p:cNvPicPr>
          <p:nvPr/>
        </p:nvPicPr>
        <p:blipFill>
          <a:blip r:embed="rId4"/>
          <a:stretch>
            <a:fillRect/>
          </a:stretch>
        </p:blipFill>
        <p:spPr>
          <a:xfrm>
            <a:off x="5276090" y="1469788"/>
            <a:ext cx="6269479" cy="3918424"/>
          </a:xfrm>
          <a:prstGeom prst="rect">
            <a:avLst/>
          </a:prstGeom>
          <a:ln>
            <a:noFill/>
          </a:ln>
          <a:effectLst>
            <a:outerShdw blurRad="76200" dist="63500" dir="5040000" algn="tl" rotWithShape="0">
              <a:srgbClr val="000000">
                <a:alpha val="41000"/>
              </a:srgbClr>
            </a:outerShdw>
          </a:effectLst>
        </p:spPr>
      </p:pic>
      <p:sp>
        <p:nvSpPr>
          <p:cNvPr id="4" name="TextovéPole 3">
            <a:extLst>
              <a:ext uri="{FF2B5EF4-FFF2-40B4-BE49-F238E27FC236}">
                <a16:creationId xmlns:a16="http://schemas.microsoft.com/office/drawing/2014/main" id="{8EBD6A54-744B-CF4B-BA7D-3499C0501081}"/>
              </a:ext>
            </a:extLst>
          </p:cNvPr>
          <p:cNvSpPr txBox="1"/>
          <p:nvPr/>
        </p:nvSpPr>
        <p:spPr>
          <a:xfrm>
            <a:off x="5276090" y="5863771"/>
            <a:ext cx="6045053" cy="646331"/>
          </a:xfrm>
          <a:prstGeom prst="rect">
            <a:avLst/>
          </a:prstGeom>
          <a:noFill/>
        </p:spPr>
        <p:txBody>
          <a:bodyPr wrap="square" rtlCol="0">
            <a:spAutoFit/>
          </a:bodyPr>
          <a:lstStyle/>
          <a:p>
            <a:r>
              <a:rPr lang="cs-CZ" sz="3600" dirty="0" err="1"/>
              <a:t>janpadourek@gmail.com</a:t>
            </a:r>
            <a:endParaRPr lang="cs-CZ" sz="3600" dirty="0"/>
          </a:p>
        </p:txBody>
      </p:sp>
    </p:spTree>
    <p:extLst>
      <p:ext uri="{BB962C8B-B14F-4D97-AF65-F5344CB8AC3E}">
        <p14:creationId xmlns:p14="http://schemas.microsoft.com/office/powerpoint/2010/main" val="2865078877"/>
      </p:ext>
    </p:extLst>
  </p:cSld>
  <p:clrMapOvr>
    <a:masterClrMapping/>
  </p:clrMapOvr>
</p:sld>
</file>

<file path=ppt/theme/theme1.xml><?xml version="1.0" encoding="utf-8"?>
<a:theme xmlns:a="http://schemas.openxmlformats.org/drawingml/2006/main" name="Berlí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otalTime>61</TotalTime>
  <Words>1413</Words>
  <Application>Microsoft Macintosh PowerPoint</Application>
  <PresentationFormat>Širokoúhlá obrazovka</PresentationFormat>
  <Paragraphs>127</Paragraphs>
  <Slides>20</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20</vt:i4>
      </vt:variant>
    </vt:vector>
  </HeadingPairs>
  <TitlesOfParts>
    <vt:vector size="24" baseType="lpstr">
      <vt:lpstr>Arial</vt:lpstr>
      <vt:lpstr>Calibri</vt:lpstr>
      <vt:lpstr>Trebuchet MS</vt:lpstr>
      <vt:lpstr>Berlín</vt:lpstr>
      <vt:lpstr>  ZPRAVODAJSKÝ SYSTÉM ČR A JEHO SLOŽKY</vt:lpstr>
      <vt:lpstr>Cíle přednášky</vt:lpstr>
      <vt:lpstr>O zpravodajských službách obecně</vt:lpstr>
      <vt:lpstr>Zpravodajské služby ČR - jejich vznik a jejich poslání</vt:lpstr>
      <vt:lpstr>Zpravodajské služby ČR - BIS</vt:lpstr>
      <vt:lpstr>Zpravodajské služby ČR - ÚZSI</vt:lpstr>
      <vt:lpstr>Zpravodajské služby ČR - VZ</vt:lpstr>
      <vt:lpstr> Zpravodajský cyklus  podle RNDr. Petra Zemana In ZPRAVODAJSKÝ CYKLUS –KLIŠÉ NEBO NOSNÝ KONCEPT?, Obrana a strategie 10, s. 45-64  </vt:lpstr>
      <vt:lpstr>Intelligence cycle according to Joint Intelligence  In Joint Publication 2.0, Washington D.C., 2013</vt:lpstr>
      <vt:lpstr>Metody sběru informací zpravodajskou službou </vt:lpstr>
      <vt:lpstr>Vybraná mezinárodní spolupráce bezpečnostních složek ČR</vt:lpstr>
      <vt:lpstr>Možnosti a omezení zpravodajských složek na příkladu ČR 1. část </vt:lpstr>
      <vt:lpstr>Možnosti a omezení zpravodajských složek na příkladu ČR 2. část </vt:lpstr>
      <vt:lpstr>Bezpečnostní hrozby ČR podle BS 2023 1. část</vt:lpstr>
      <vt:lpstr>Bezpečnostní hrozby ČR podle BS 2023 2. část</vt:lpstr>
      <vt:lpstr>Hrozby podle Auditu národní bezpečnosti (ANB) 2016,  142 stran</vt:lpstr>
      <vt:lpstr>EXKLUZIVNĚ – setříděná relevance hrozeb podle expertní komunity ČR</vt:lpstr>
      <vt:lpstr>CASE STUDY  – reakce na krize </vt:lpstr>
      <vt:lpstr>Doporučený výběr literatury</vt:lpstr>
      <vt:lpstr>DĚKUJI ZA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ČESKÉ ZPRAVODAJSKÉ SLUŽBY A REAKCE NA KRIZOVÉ SITUACE</dc:title>
  <dc:creator>PhDr. Jan Paďourek</dc:creator>
  <cp:lastModifiedBy>PhDr. Jan Paďourek</cp:lastModifiedBy>
  <cp:revision>20</cp:revision>
  <dcterms:created xsi:type="dcterms:W3CDTF">2019-04-29T05:58:29Z</dcterms:created>
  <dcterms:modified xsi:type="dcterms:W3CDTF">2026-09-30T10:39:54Z</dcterms:modified>
</cp:coreProperties>
</file>