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3" r:id="rId8"/>
    <p:sldId id="262" r:id="rId9"/>
  </p:sldIdLst>
  <p:sldSz cx="12192000" cy="6858000"/>
  <p:notesSz cx="6797675" cy="98742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32"/>
    <p:restoredTop sz="94737"/>
  </p:normalViewPr>
  <p:slideViewPr>
    <p:cSldViewPr snapToGrid="0" snapToObjects="1">
      <p:cViewPr varScale="1">
        <p:scale>
          <a:sx n="78" d="100"/>
          <a:sy n="78" d="100"/>
        </p:scale>
        <p:origin x="12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077085-3238-2281-10D7-4CA550D80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DDBE411-4BD0-D122-9F67-CC5A6D3862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C510478-1563-A2F3-DA53-B45933593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E738E-A3B4-304B-8852-129E7F2CBE99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DEB9509-0075-AAB1-10CA-FF88408C9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5180C2D-76FD-3CB9-4D31-4BED9DBC1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0ABC7-6CCC-4A4B-B9D7-609A1F558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3838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F4C8BC-B6F6-1B28-2EB6-B6AF6C5C7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B65D31-362A-AEFE-3B1E-C74729267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640426B-CF92-EA9C-8435-16BEC966A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E738E-A3B4-304B-8852-129E7F2CBE99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C4029DA-94EE-3457-80C8-913B0769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EA1194-A9C1-25F2-6ADA-B1479906D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0ABC7-6CCC-4A4B-B9D7-609A1F558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8341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040667-79E7-A8BE-4931-15B04244B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9CD916F-6AB3-3D3D-B4C6-05F1F00E2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2BBDBAD-BFCA-F2FB-7865-DD1325DF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E738E-A3B4-304B-8852-129E7F2CBE99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D0BB1A8-02A3-1F38-EF8C-F000DE079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D56AA3B-864A-4C5B-EAAB-B597C2C84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0ABC7-6CCC-4A4B-B9D7-609A1F558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664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E6998F-35D1-120F-083D-E37E35857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BE8EAB3-8E9F-5F2C-9BAC-DC00A60F4B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CDF3015-CE31-BC2E-2E9C-CE4EB16FD5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17779B4-DF95-575D-BA34-09C2602B4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E738E-A3B4-304B-8852-129E7F2CBE99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0778260-0E95-9821-57E6-89AE4FFEC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C44264B-5F38-2BBF-BC25-1B9F7EA51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0ABC7-6CCC-4A4B-B9D7-609A1F558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3258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AB1EB1-B078-D1A6-B153-DBBCB5B23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181E7DC-A110-88D9-5111-88AE08023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E8A926C-B3BE-42B6-1890-1590C28D34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1CAAF6D-1EEA-BFB9-5D46-991ACFF321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830D70A-2F69-E1BD-7F9C-2A90E49DC0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EDC73DE-4875-17BC-3A65-3F753A99A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E738E-A3B4-304B-8852-129E7F2CBE99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F7118BD-05FF-A8DC-D0EF-0C4380948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C3AF500-C933-8171-7E36-4BF002E3C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0ABC7-6CCC-4A4B-B9D7-609A1F558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3263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1B6394-1079-E3F0-4749-3ADD77873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BD3D006-943B-B87A-33C7-278763FB7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E738E-A3B4-304B-8852-129E7F2CBE99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14ED094-7B03-71E3-4597-EB6344F4D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D26E731-9B4B-23E2-0707-D157516FF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0ABC7-6CCC-4A4B-B9D7-609A1F558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0757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44E13FF8-1CD6-0B2B-B384-B5B1A6991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E738E-A3B4-304B-8852-129E7F2CBE99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46CAE72E-C820-F423-0CF1-59A6408B3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25F3881-018C-619A-6880-51B2FA598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0ABC7-6CCC-4A4B-B9D7-609A1F558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8785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69359C-DCD3-018D-A447-80FBB123D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5070DDA-A21E-374A-5DCC-AA27DDEA2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B3B7CBC-A505-D376-9DAC-C30EFF5A37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75AE111-CDFF-385D-A6CD-AB1FFE44F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E738E-A3B4-304B-8852-129E7F2CBE99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E2FD6B2-13FE-A508-BB6B-E241D9070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6071448-40B1-D387-C3AA-1474BDD6B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0ABC7-6CCC-4A4B-B9D7-609A1F558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5164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1DCDBC-85FA-9268-C554-7DAAF89A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6F02C4EF-9858-CC24-6FD2-41D82D32ED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6CF8A8C-344C-3556-25CB-597265D80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8E7C175-8F2A-FA54-FC2A-1050410AB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E738E-A3B4-304B-8852-129E7F2CBE99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8944C99-7F6D-4937-C181-52E146E38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2189F1C-C610-E612-3DC2-7A8DBFA40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0ABC7-6CCC-4A4B-B9D7-609A1F558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6257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E7B230-AD14-DCD9-E739-6252B5F61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5C794A3-4627-75CB-733C-BB4795A77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8C808E8-FCD8-9CE6-5187-8DFDE8452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E738E-A3B4-304B-8852-129E7F2CBE99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E83D74C-BF47-7896-3B7A-547C102D6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25865A4-440D-5A8E-380B-60F95A28D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0ABC7-6CCC-4A4B-B9D7-609A1F558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1255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33576CC-321E-185F-79FE-39626BE5DF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079BA83-9064-FF76-621B-904B2AF2A9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6682439-4199-0022-9685-0922388A3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E738E-A3B4-304B-8852-129E7F2CBE99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A24791A-B845-3ABE-089E-A0E87E088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8BCBB86-2609-E1A3-0DED-BA7BE337A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0ABC7-6CCC-4A4B-B9D7-609A1F558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8787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C97A0BF-2378-95C4-4210-6EA5EA9B8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6A4FDE3-53B9-1963-25DC-429F69ADD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2B4FFF4-748F-92A3-D291-B09E189BEC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E738E-A3B4-304B-8852-129E7F2CBE99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7BF0F3A-EF50-4DC6-1526-5C2827F947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4EDA6A6-71DF-82E5-87A8-546A3F2D8B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0ABC7-6CCC-4A4B-B9D7-609A1F5587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5197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B8E37D-8B09-089E-5708-00C1AEF443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53143"/>
            <a:ext cx="9144000" cy="285682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br>
              <a:rPr lang="cs-CZ" sz="4400" b="0" i="0" dirty="0">
                <a:solidFill>
                  <a:srgbClr val="1F1F1F"/>
                </a:solidFill>
                <a:effectLst/>
                <a:latin typeface="Google Sans"/>
              </a:rPr>
            </a:br>
            <a:br>
              <a:rPr lang="cs-CZ" sz="4400" b="0" i="0" dirty="0">
                <a:solidFill>
                  <a:srgbClr val="1F1F1F"/>
                </a:solidFill>
                <a:effectLst/>
                <a:latin typeface="Google Sans"/>
              </a:rPr>
            </a:br>
            <a:br>
              <a:rPr lang="cs-CZ" sz="4400" b="0" i="0" dirty="0">
                <a:solidFill>
                  <a:srgbClr val="1F1F1F"/>
                </a:solidFill>
                <a:effectLst/>
                <a:latin typeface="Google Sans"/>
              </a:rPr>
            </a:br>
            <a:br>
              <a:rPr lang="cs-CZ" sz="4400" b="0" i="0" dirty="0">
                <a:solidFill>
                  <a:srgbClr val="1F1F1F"/>
                </a:solidFill>
                <a:effectLst/>
                <a:latin typeface="Google Sans"/>
              </a:rPr>
            </a:br>
            <a:br>
              <a:rPr lang="cs-CZ" sz="4400" b="0" i="0" dirty="0">
                <a:solidFill>
                  <a:srgbClr val="1F1F1F"/>
                </a:solidFill>
                <a:effectLst/>
                <a:latin typeface="Google Sans"/>
              </a:rPr>
            </a:br>
            <a:br>
              <a:rPr lang="cs-CZ" sz="4400" b="0" i="0" dirty="0">
                <a:solidFill>
                  <a:srgbClr val="1F1F1F"/>
                </a:solidFill>
                <a:effectLst/>
                <a:latin typeface="Google Sans"/>
              </a:rPr>
            </a:br>
            <a:br>
              <a:rPr lang="cs-CZ" sz="4400" b="0" i="0" dirty="0">
                <a:solidFill>
                  <a:srgbClr val="1F1F1F"/>
                </a:solidFill>
                <a:effectLst/>
                <a:latin typeface="Google Sans"/>
              </a:rPr>
            </a:br>
            <a:br>
              <a:rPr lang="cs-CZ" sz="4400" b="0" i="0" dirty="0">
                <a:solidFill>
                  <a:srgbClr val="1F1F1F"/>
                </a:solidFill>
                <a:effectLst/>
                <a:latin typeface="Google Sans"/>
              </a:rPr>
            </a:br>
            <a:br>
              <a:rPr lang="cs-CZ" sz="4400" b="0" i="0" dirty="0">
                <a:solidFill>
                  <a:srgbClr val="1F1F1F"/>
                </a:solidFill>
                <a:effectLst/>
                <a:latin typeface="Google Sans"/>
              </a:rPr>
            </a:br>
            <a:r>
              <a:rPr lang="cs-CZ" sz="4000" dirty="0">
                <a:solidFill>
                  <a:srgbClr val="1F1F1F"/>
                </a:solidFill>
                <a:latin typeface="Google Sans"/>
              </a:rPr>
              <a:t>Struktura</a:t>
            </a:r>
            <a:r>
              <a:rPr lang="cs-CZ" sz="4000" b="0" i="0" dirty="0">
                <a:solidFill>
                  <a:srgbClr val="1F1F1F"/>
                </a:solidFill>
                <a:effectLst/>
                <a:latin typeface="Google Sans"/>
              </a:rPr>
              <a:t> výuky předmětu </a:t>
            </a:r>
            <a:br>
              <a:rPr lang="cs-CZ" sz="4000" b="0" i="0" dirty="0">
                <a:solidFill>
                  <a:srgbClr val="1F1F1F"/>
                </a:solidFill>
                <a:effectLst/>
                <a:latin typeface="Google Sans"/>
              </a:rPr>
            </a:br>
            <a:r>
              <a:rPr lang="cs-CZ" sz="4000" b="1" i="0" dirty="0">
                <a:solidFill>
                  <a:srgbClr val="002060"/>
                </a:solidFill>
                <a:effectLst/>
                <a:latin typeface="Google Sans"/>
              </a:rPr>
              <a:t>Organizace bezpečnostních sborů a zpravodajských služeb </a:t>
            </a:r>
            <a:br>
              <a:rPr lang="cs-CZ" sz="4000" b="1" i="0" dirty="0">
                <a:solidFill>
                  <a:srgbClr val="1F1F1F"/>
                </a:solidFill>
                <a:effectLst/>
                <a:latin typeface="Google Sans"/>
              </a:rPr>
            </a:br>
            <a:endParaRPr lang="cs-CZ" sz="4000" b="0" i="0" dirty="0">
              <a:solidFill>
                <a:srgbClr val="666666"/>
              </a:solidFill>
              <a:effectLst/>
              <a:latin typeface="Google Sans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490003D-E3DA-B81B-AA11-C849153CA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2058079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lnSpcReduction="10000"/>
          </a:bodyPr>
          <a:lstStyle/>
          <a:p>
            <a:r>
              <a:rPr lang="cs-CZ" dirty="0"/>
              <a:t>CEVRO UNIVERZITA PRAHA</a:t>
            </a:r>
          </a:p>
          <a:p>
            <a:r>
              <a:rPr lang="cs-CZ" sz="1700" dirty="0"/>
              <a:t>Katedra bezpečnostních studií</a:t>
            </a:r>
          </a:p>
          <a:p>
            <a:r>
              <a:rPr lang="cs-CZ" dirty="0"/>
              <a:t>2026/2027</a:t>
            </a:r>
          </a:p>
          <a:p>
            <a:r>
              <a:rPr lang="cs-CZ" dirty="0"/>
              <a:t>PhDr. Petra BINKOVÁ, Ph.D.</a:t>
            </a:r>
          </a:p>
          <a:p>
            <a:r>
              <a:rPr lang="cs-CZ" dirty="0"/>
              <a:t>PhDr. Jan PAĎOUREK, Ph.D.</a:t>
            </a:r>
          </a:p>
        </p:txBody>
      </p:sp>
    </p:spTree>
    <p:extLst>
      <p:ext uri="{BB962C8B-B14F-4D97-AF65-F5344CB8AC3E}">
        <p14:creationId xmlns:p14="http://schemas.microsoft.com/office/powerpoint/2010/main" val="102660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33C2A0-6ABB-39D8-E095-EB626387E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3200" dirty="0"/>
              <a:t>Osnova a vyučující předmětu 1.část</a:t>
            </a:r>
            <a:br>
              <a:rPr lang="cs-CZ" sz="3600" dirty="0"/>
            </a:br>
            <a:r>
              <a:rPr lang="cs-CZ" sz="3600" b="1" i="0" dirty="0">
                <a:solidFill>
                  <a:srgbClr val="002060"/>
                </a:solidFill>
                <a:effectLst/>
                <a:latin typeface="Google Sans"/>
              </a:rPr>
              <a:t>Organizace bezpečnostních sborů a zpravodajských služeb </a:t>
            </a:r>
            <a:endParaRPr lang="cs-CZ" sz="36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C8A00CC-384A-5381-BBC4-0425867BA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1. Bezpečnostní sbory ČR – úvod do problematiky (Dr. Binková, Dr. Paďourek</a:t>
            </a:r>
          </a:p>
          <a:p>
            <a:r>
              <a:rPr lang="cs-CZ" dirty="0"/>
              <a:t>2. Konceptualizace pojmu bezpečnosti a dalších klíčových termínů. Popis bezpečnostního prostředí ČR (Dr. Binková, Dr. Paďourek)</a:t>
            </a:r>
          </a:p>
          <a:p>
            <a:r>
              <a:rPr lang="cs-CZ" dirty="0"/>
              <a:t>3. Reakce bezpečnostních složek a zpravodajských služeb ČR na klíčové bezpečnostní hrozby současnosti (Dr. Paďourek)</a:t>
            </a:r>
          </a:p>
          <a:p>
            <a:r>
              <a:rPr lang="cs-CZ" dirty="0"/>
              <a:t>4. Tvrdá a měkká síla v bezpečnostní politice  (Dr. Binková)</a:t>
            </a:r>
          </a:p>
          <a:p>
            <a:r>
              <a:rPr lang="cs-CZ" dirty="0"/>
              <a:t>5. Bezpečnost a bezpečnostní kultura, strategie a strategická kultura. Zásadní strategické dokumenty ČR z oblasti zajišťování bezpečnosti (Dr. Paďourek)</a:t>
            </a:r>
          </a:p>
          <a:p>
            <a:r>
              <a:rPr lang="cs-CZ" dirty="0"/>
              <a:t>6. Ústavní a právní rámec bezpečnosti ČR – realita a diskuse (Dr. Binková)</a:t>
            </a:r>
          </a:p>
          <a:p>
            <a:r>
              <a:rPr lang="cs-CZ" dirty="0"/>
              <a:t>7. Evoluce bezpečnostního systému a bezpečnostní politiky ČR (Dr. Paďourek)</a:t>
            </a:r>
          </a:p>
        </p:txBody>
      </p:sp>
    </p:spTree>
    <p:extLst>
      <p:ext uri="{BB962C8B-B14F-4D97-AF65-F5344CB8AC3E}">
        <p14:creationId xmlns:p14="http://schemas.microsoft.com/office/powerpoint/2010/main" val="687814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72F5B9-9DEA-9D37-F81D-E424583E7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Osnova a vyučující předmětu 2.část</a:t>
            </a:r>
            <a:br>
              <a:rPr lang="cs-CZ" sz="4400" dirty="0"/>
            </a:br>
            <a:r>
              <a:rPr lang="cs-CZ" sz="4000" b="1" i="0" dirty="0">
                <a:solidFill>
                  <a:srgbClr val="002060"/>
                </a:solidFill>
                <a:effectLst/>
                <a:latin typeface="Google Sans"/>
              </a:rPr>
              <a:t>Organizace bezpečnostních sborů a zpravodajských služeb </a:t>
            </a:r>
            <a:endParaRPr lang="cs-CZ" sz="40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E6619AF-A13A-CD09-DFBD-DC9D5D5FF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8. Zpravodajský systém ČR a jeho složky (Dr. Paďourek)</a:t>
            </a:r>
          </a:p>
          <a:p>
            <a:pPr marL="0" indent="0">
              <a:buNone/>
            </a:pPr>
            <a:r>
              <a:rPr lang="cs-CZ" dirty="0"/>
              <a:t>9. Policie ve 21. století – role a výzvy (Dr. Binková)</a:t>
            </a:r>
          </a:p>
          <a:p>
            <a:pPr marL="0" indent="0">
              <a:buNone/>
            </a:pPr>
            <a:r>
              <a:rPr lang="cs-CZ" dirty="0"/>
              <a:t>10. Zpravodajské služby v 21. století – role a výzvy (Dr. Paďourek)</a:t>
            </a:r>
          </a:p>
          <a:p>
            <a:pPr marL="0" indent="0">
              <a:buNone/>
            </a:pPr>
            <a:r>
              <a:rPr lang="cs-CZ" dirty="0"/>
              <a:t>11. Mezinárodní spolupráce bezpečnostních sborů a zpravodajských služeb jako klíčový nástroj při zajištění bezpečnosti ČR (Dr. Binková a Dr. Paďourek)</a:t>
            </a:r>
          </a:p>
          <a:p>
            <a:pPr marL="0" indent="0">
              <a:buNone/>
            </a:pPr>
            <a:r>
              <a:rPr lang="cs-CZ" dirty="0"/>
              <a:t>12. Privatizace bezpečnosti – zahraniční zkušenosti a příklady ČR (Dr. Binková)</a:t>
            </a:r>
          </a:p>
          <a:p>
            <a:pPr marL="0" indent="0">
              <a:buNone/>
            </a:pPr>
            <a:r>
              <a:rPr lang="cs-CZ" dirty="0"/>
              <a:t>13. Seminář – prezentace prací a diskuse (Dr. Paďourek)</a:t>
            </a:r>
          </a:p>
          <a:p>
            <a:pPr marL="0" indent="0">
              <a:buNone/>
            </a:pPr>
            <a:r>
              <a:rPr lang="cs-CZ" dirty="0"/>
              <a:t>14. Seminář – prezentace prací a diskuse (Dr. Binková)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8515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DB0B94-A18D-B68F-41CB-57381A3FF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Organizace seminářů, zkouška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3B5C0F6-516E-0A5C-FD80-2332C37E9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cs-CZ" sz="4400" dirty="0"/>
          </a:p>
          <a:p>
            <a:r>
              <a:rPr lang="cs-CZ" sz="4400" dirty="0"/>
              <a:t>ZKOUŠKA (leden 2027) odpověď na otázku + diskuse nad seminární prací. </a:t>
            </a:r>
          </a:p>
          <a:p>
            <a:pPr marL="0" indent="0">
              <a:buNone/>
            </a:pPr>
            <a:r>
              <a:rPr lang="cs-CZ" sz="3200" i="1" dirty="0"/>
              <a:t>Pozn. teze seminární práce (1 strana) s sebou na zkoušku ve vytištěné podobě.  </a:t>
            </a:r>
          </a:p>
        </p:txBody>
      </p:sp>
    </p:spTree>
    <p:extLst>
      <p:ext uri="{BB962C8B-B14F-4D97-AF65-F5344CB8AC3E}">
        <p14:creationId xmlns:p14="http://schemas.microsoft.com/office/powerpoint/2010/main" val="2179154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DDE0B4-3416-42AE-FAF8-A7D47D951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Témata seminární práce (Dr. Paďourek)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B2BBEEE-EFC7-A3B3-9BC9-7F95A2FED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5900"/>
            <a:ext cx="10515600" cy="5225143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cs-CZ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Aktuální bezpečnostní situace v Evropě s důrazem na ČR</a:t>
            </a:r>
            <a:r>
              <a:rPr lang="cs-CZ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hlavní rysy, hlavní hrozby, možná řešení, možné stručné scénáře dalšího vývoje;</a:t>
            </a:r>
          </a:p>
          <a:p>
            <a:pPr indent="0">
              <a:buNone/>
            </a:pPr>
            <a:r>
              <a:rPr lang="cs-CZ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lvl="0" indent="0">
              <a:buNone/>
            </a:pPr>
            <a:r>
              <a:rPr lang="cs-CZ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Terorismus a jeho rizika pro ČR</a:t>
            </a:r>
            <a:r>
              <a:rPr lang="cs-CZ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aktuální stav, možná rizika, předpokládané stručné scénáře možného vývoje;</a:t>
            </a:r>
          </a:p>
          <a:p>
            <a:pPr indent="0">
              <a:buNone/>
            </a:pPr>
            <a:r>
              <a:rPr lang="cs-CZ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lvl="0" indent="0">
              <a:buNone/>
            </a:pPr>
            <a:r>
              <a:rPr lang="cs-CZ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Kritický rozbor Bezpečnostní strategie ČR</a:t>
            </a:r>
            <a:r>
              <a:rPr lang="cs-CZ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(2015) a Bezpečnostní strategie ČR (2023): </a:t>
            </a:r>
            <a:r>
              <a:rPr lang="cs-CZ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které části nebo konkrétní hrozby je nutné aktualizovat? Proč je nutná pravidelná aktualizace národních strategických dokumentů?</a:t>
            </a:r>
          </a:p>
          <a:p>
            <a:pPr indent="0">
              <a:buNone/>
            </a:pPr>
            <a:r>
              <a:rPr lang="cs-CZ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lvl="0" indent="0">
              <a:buNone/>
            </a:pPr>
            <a:r>
              <a:rPr lang="cs-CZ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Zpravodajské služby ČR v 20. a 21 století</a:t>
            </a:r>
            <a:r>
              <a:rPr lang="cs-CZ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působnost služeb v kontextu měnicích se bezpečnostních hrozeb, hlavní akcenty současnosti;</a:t>
            </a:r>
          </a:p>
          <a:p>
            <a:pPr indent="0">
              <a:buNone/>
            </a:pPr>
            <a:endParaRPr lang="cs-CZ" sz="3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cs-CZ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Mezinárodní spolupráce bezpečnostních sborů z pohledu ČR</a:t>
            </a:r>
            <a:r>
              <a:rPr lang="cs-CZ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srovnání bilaterální a multilaterální spolupráce, jejich výhody a rizika;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52702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CFE1D8-A3BF-EEDA-FB29-BA1CC6761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Témata seminární práce (Dr. Binková)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7A9772-386F-3D9E-D765-ED5E5BE0E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cs-CZ" sz="2100" b="1" dirty="0"/>
          </a:p>
          <a:p>
            <a:pPr>
              <a:lnSpc>
                <a:spcPct val="100000"/>
              </a:lnSpc>
            </a:pPr>
            <a:r>
              <a:rPr lang="cs-CZ" sz="2100" b="1" dirty="0"/>
              <a:t>Tvrdá a měkká síla v bezpečnostní politice</a:t>
            </a:r>
            <a:r>
              <a:rPr lang="cs-CZ" sz="2100" dirty="0"/>
              <a:t>: teorie a praxe, srovnání výhod a nevýhod jednotlivých přístupů v evropském (českém) prostředí </a:t>
            </a:r>
          </a:p>
          <a:p>
            <a:pPr>
              <a:lnSpc>
                <a:spcPct val="100000"/>
              </a:lnSpc>
            </a:pPr>
            <a:r>
              <a:rPr lang="cs-CZ" sz="2100" b="1" dirty="0"/>
              <a:t>Význam uniformovaných a neuniformovaných složek PČR v dnešní společnosti: </a:t>
            </a:r>
            <a:r>
              <a:rPr lang="cs-CZ" sz="2100" dirty="0"/>
              <a:t>role a výzvy z pohledu civilního sektoru</a:t>
            </a:r>
          </a:p>
          <a:p>
            <a:pPr>
              <a:lnSpc>
                <a:spcPct val="100000"/>
              </a:lnSpc>
            </a:pPr>
            <a:r>
              <a:rPr lang="cs-CZ" sz="2100" b="1" dirty="0"/>
              <a:t>Mezinárodní spolupráce v rámci policejních složek </a:t>
            </a:r>
            <a:r>
              <a:rPr lang="cs-CZ" sz="2100" dirty="0"/>
              <a:t>(Interpol, Europol, ENFAST apod.): význam specializace či nutnost zastupitelnosti v rámci jednotlivých složek či útvarů</a:t>
            </a:r>
          </a:p>
          <a:p>
            <a:pPr>
              <a:lnSpc>
                <a:spcPct val="100000"/>
              </a:lnSpc>
            </a:pPr>
            <a:r>
              <a:rPr lang="cs-CZ" sz="2100" b="1" dirty="0"/>
              <a:t>Privatizace bezpečnosti</a:t>
            </a:r>
            <a:r>
              <a:rPr lang="cs-CZ" sz="2100" dirty="0"/>
              <a:t>: proč ano – proč ne, možné kompromisy s důrazem na prostředí konkrétního regionu</a:t>
            </a:r>
          </a:p>
          <a:p>
            <a:pPr>
              <a:lnSpc>
                <a:spcPct val="100000"/>
              </a:lnSpc>
            </a:pPr>
            <a:r>
              <a:rPr lang="cs-CZ" sz="2100" b="1" dirty="0"/>
              <a:t>Téma dle výběru studenta </a:t>
            </a:r>
            <a:r>
              <a:rPr lang="cs-CZ" sz="2100" dirty="0"/>
              <a:t>(přímo související s problematikou a předem schválené lektory)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100" dirty="0"/>
          </a:p>
          <a:p>
            <a:endParaRPr lang="cs-CZ" sz="2100" dirty="0"/>
          </a:p>
          <a:p>
            <a:endParaRPr lang="cs-CZ" sz="2100" dirty="0"/>
          </a:p>
          <a:p>
            <a:endParaRPr lang="cs-CZ" sz="2100" dirty="0"/>
          </a:p>
        </p:txBody>
      </p:sp>
    </p:spTree>
    <p:extLst>
      <p:ext uri="{BB962C8B-B14F-4D97-AF65-F5344CB8AC3E}">
        <p14:creationId xmlns:p14="http://schemas.microsoft.com/office/powerpoint/2010/main" val="2445866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D2B120-9453-39E9-5E33-BF3DF67C2E5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cs-CZ" dirty="0"/>
              <a:t>KONTAKTY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1B13573-906E-588B-269B-17FB070247B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3600" dirty="0"/>
              <a:t>Dr. Petra Binková, Ph.D. </a:t>
            </a:r>
          </a:p>
          <a:p>
            <a:pPr marL="0" indent="0">
              <a:buNone/>
            </a:pPr>
            <a:endParaRPr lang="cs-CZ" sz="3600" dirty="0"/>
          </a:p>
          <a:p>
            <a:pPr marL="0" indent="0">
              <a:buNone/>
            </a:pPr>
            <a:r>
              <a:rPr lang="cs-CZ" sz="3600" dirty="0"/>
              <a:t>Dr. Jan Paďourek, Ph.D.</a:t>
            </a:r>
          </a:p>
          <a:p>
            <a:pPr marL="0" indent="0">
              <a:buNone/>
            </a:pPr>
            <a:r>
              <a:rPr lang="cs-CZ" sz="3600" dirty="0"/>
              <a:t>+ 420 603 557 443 </a:t>
            </a:r>
          </a:p>
          <a:p>
            <a:pPr marL="0" indent="0">
              <a:buNone/>
            </a:pPr>
            <a:r>
              <a:rPr lang="cs-CZ" dirty="0"/>
              <a:t>(spíše </a:t>
            </a:r>
            <a:r>
              <a:rPr lang="cs-CZ" dirty="0" err="1"/>
              <a:t>sms</a:t>
            </a:r>
            <a:r>
              <a:rPr lang="cs-CZ" dirty="0"/>
              <a:t>, </a:t>
            </a:r>
            <a:r>
              <a:rPr lang="cs-CZ" dirty="0" err="1"/>
              <a:t>Signal</a:t>
            </a:r>
            <a:r>
              <a:rPr lang="cs-CZ" dirty="0"/>
              <a:t>, Viber, </a:t>
            </a:r>
            <a:r>
              <a:rPr lang="cs-CZ" dirty="0" err="1"/>
              <a:t>Threema</a:t>
            </a:r>
            <a:r>
              <a:rPr lang="cs-CZ" dirty="0"/>
              <a:t> atd. </a:t>
            </a:r>
            <a:r>
              <a:rPr lang="cs-CZ" dirty="0">
                <a:solidFill>
                  <a:srgbClr val="FF0000"/>
                </a:solidFill>
              </a:rPr>
              <a:t>NE WhatsApp</a:t>
            </a:r>
            <a:r>
              <a:rPr lang="cs-CZ" dirty="0"/>
              <a:t>)</a:t>
            </a:r>
          </a:p>
          <a:p>
            <a:pPr marL="0" indent="0">
              <a:buNone/>
            </a:pPr>
            <a:r>
              <a:rPr lang="cs-CZ" sz="3600" dirty="0" err="1"/>
              <a:t>janpadourek@cevro.cz</a:t>
            </a:r>
            <a:endParaRPr lang="cs-CZ" sz="3600" dirty="0"/>
          </a:p>
          <a:p>
            <a:pPr marL="0" indent="0">
              <a:buNone/>
            </a:pP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2429656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32C7384E-0593-E91E-C686-A469E13A10B5}"/>
              </a:ext>
            </a:extLst>
          </p:cNvPr>
          <p:cNvSpPr txBox="1"/>
          <p:nvPr/>
        </p:nvSpPr>
        <p:spPr>
          <a:xfrm>
            <a:off x="2220687" y="2767280"/>
            <a:ext cx="8131628" cy="132343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cs-CZ" sz="8000" dirty="0"/>
              <a:t>DOTAZY?</a:t>
            </a:r>
          </a:p>
        </p:txBody>
      </p:sp>
    </p:spTree>
    <p:extLst>
      <p:ext uri="{BB962C8B-B14F-4D97-AF65-F5344CB8AC3E}">
        <p14:creationId xmlns:p14="http://schemas.microsoft.com/office/powerpoint/2010/main" val="341479464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1124</TotalTime>
  <Words>631</Words>
  <Application>Microsoft Macintosh PowerPoint</Application>
  <PresentationFormat>Širokoúhlá obrazovka</PresentationFormat>
  <Paragraphs>56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Google Sans</vt:lpstr>
      <vt:lpstr>Motiv Office</vt:lpstr>
      <vt:lpstr>         Struktura výuky předmětu  Organizace bezpečnostních sborů a zpravodajských služeb  </vt:lpstr>
      <vt:lpstr>Osnova a vyučující předmětu 1.část Organizace bezpečnostních sborů a zpravodajských služeb </vt:lpstr>
      <vt:lpstr>Osnova a vyučující předmětu 2.část Organizace bezpečnostních sborů a zpravodajských služeb </vt:lpstr>
      <vt:lpstr>Organizace seminářů, zkouška</vt:lpstr>
      <vt:lpstr>Témata seminární práce (Dr. Paďourek)</vt:lpstr>
      <vt:lpstr>Témata seminární práce (Dr. Binková)</vt:lpstr>
      <vt:lpstr>KONTAKTY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Struktura výuky předmětu  Organizace bezpečnostních sborů a zpravodajských služeb  program Bezpečnostní management</dc:title>
  <dc:creator>Jan Paďourek</dc:creator>
  <cp:lastModifiedBy>PhDr. Jan Paďourek</cp:lastModifiedBy>
  <cp:revision>10</cp:revision>
  <cp:lastPrinted>2025-09-12T10:17:36Z</cp:lastPrinted>
  <dcterms:created xsi:type="dcterms:W3CDTF">2022-09-20T09:57:45Z</dcterms:created>
  <dcterms:modified xsi:type="dcterms:W3CDTF">2026-09-30T10:37:24Z</dcterms:modified>
</cp:coreProperties>
</file>