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427" r:id="rId2"/>
    <p:sldId id="428" r:id="rId3"/>
    <p:sldId id="429" r:id="rId4"/>
    <p:sldId id="430" r:id="rId5"/>
    <p:sldId id="431" r:id="rId6"/>
    <p:sldId id="432" r:id="rId7"/>
    <p:sldId id="433" r:id="rId8"/>
    <p:sldId id="434" r:id="rId9"/>
    <p:sldId id="435" r:id="rId10"/>
    <p:sldId id="376" r:id="rId11"/>
    <p:sldId id="377" r:id="rId12"/>
    <p:sldId id="374" r:id="rId13"/>
    <p:sldId id="277" r:id="rId14"/>
    <p:sldId id="436" r:id="rId15"/>
    <p:sldId id="385" r:id="rId16"/>
    <p:sldId id="393" r:id="rId17"/>
    <p:sldId id="394" r:id="rId18"/>
    <p:sldId id="392" r:id="rId19"/>
    <p:sldId id="378" r:id="rId20"/>
    <p:sldId id="423" r:id="rId21"/>
    <p:sldId id="395" r:id="rId22"/>
    <p:sldId id="422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-42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dirty="0"/>
              <a:t>TO BE BORN IN (</a:t>
            </a:r>
            <a:r>
              <a:rPr lang="cs-CZ" dirty="0" err="1"/>
              <a:t>our</a:t>
            </a:r>
            <a:r>
              <a:rPr lang="cs-CZ" dirty="0"/>
              <a:t> country</a:t>
            </a:r>
            <a:r>
              <a:rPr lang="cs-CZ" dirty="0" smtClean="0"/>
              <a:t>) </a:t>
            </a:r>
            <a:endParaRPr lang="cs-CZ" dirty="0"/>
          </a:p>
        </c:rich>
      </c:tx>
      <c:layout>
        <c:manualLayout>
          <c:xMode val="edge"/>
          <c:yMode val="edge"/>
          <c:x val="1.6255014755279941E-2"/>
          <c:y val="2.534113060428849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3466362041532373"/>
          <c:y val="0.15619084895089869"/>
          <c:w val="0.84280327653343845"/>
          <c:h val="0.83966861598440545"/>
        </c:manualLayout>
      </c:layout>
      <c:barChart>
        <c:barDir val="bar"/>
        <c:grouping val="clustered"/>
        <c:varyColors val="0"/>
        <c:ser>
          <c:idx val="1"/>
          <c:order val="1"/>
          <c:tx>
            <c:strRef>
              <c:f>List1!$C$1</c:f>
              <c:strCache>
                <c:ptCount val="1"/>
                <c:pt idx="0">
                  <c:v>Sloupec2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List1!$A$2:$A$29</c:f>
              <c:strCache>
                <c:ptCount val="28"/>
                <c:pt idx="0">
                  <c:v>Sweden</c:v>
                </c:pt>
                <c:pt idx="1">
                  <c:v>Denmark</c:v>
                </c:pt>
                <c:pt idx="2">
                  <c:v>Latvia</c:v>
                </c:pt>
                <c:pt idx="3">
                  <c:v>Netherlands</c:v>
                </c:pt>
                <c:pt idx="4">
                  <c:v>Hungary</c:v>
                </c:pt>
                <c:pt idx="5">
                  <c:v>Estonia</c:v>
                </c:pt>
                <c:pt idx="6">
                  <c:v>Germany</c:v>
                </c:pt>
                <c:pt idx="7">
                  <c:v>Slovenia</c:v>
                </c:pt>
                <c:pt idx="8">
                  <c:v>Luxembourg</c:v>
                </c:pt>
                <c:pt idx="9">
                  <c:v>France</c:v>
                </c:pt>
                <c:pt idx="10">
                  <c:v>Slovakia</c:v>
                </c:pt>
                <c:pt idx="11">
                  <c:v>Poland</c:v>
                </c:pt>
                <c:pt idx="12">
                  <c:v>Austria</c:v>
                </c:pt>
                <c:pt idx="13">
                  <c:v>Lithuania</c:v>
                </c:pt>
                <c:pt idx="14">
                  <c:v>Finland</c:v>
                </c:pt>
                <c:pt idx="15">
                  <c:v>EU 27</c:v>
                </c:pt>
                <c:pt idx="16">
                  <c:v>Belgium</c:v>
                </c:pt>
                <c:pt idx="17">
                  <c:v>Greece</c:v>
                </c:pt>
                <c:pt idx="18">
                  <c:v>Italy</c:v>
                </c:pt>
                <c:pt idx="19">
                  <c:v>United Kingdom</c:v>
                </c:pt>
                <c:pt idx="20">
                  <c:v>Czech Republic</c:v>
                </c:pt>
                <c:pt idx="21">
                  <c:v>Bulgaria</c:v>
                </c:pt>
                <c:pt idx="22">
                  <c:v>Spain</c:v>
                </c:pt>
                <c:pt idx="23">
                  <c:v>Romania</c:v>
                </c:pt>
                <c:pt idx="24">
                  <c:v>Cyprus</c:v>
                </c:pt>
                <c:pt idx="25">
                  <c:v>Ireland</c:v>
                </c:pt>
                <c:pt idx="26">
                  <c:v>Malta</c:v>
                </c:pt>
                <c:pt idx="27">
                  <c:v>Portugal</c:v>
                </c:pt>
              </c:strCache>
            </c:strRef>
          </c:cat>
          <c:val>
            <c:numRef>
              <c:f>List1!$C$2:$C$29</c:f>
              <c:numCache>
                <c:formatCode>General</c:formatCode>
                <c:ptCount val="28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A15-4744-8B21-80A5AEDBF235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Sloupec1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List1!$A$2:$A$29</c:f>
              <c:strCache>
                <c:ptCount val="28"/>
                <c:pt idx="0">
                  <c:v>Sweden</c:v>
                </c:pt>
                <c:pt idx="1">
                  <c:v>Denmark</c:v>
                </c:pt>
                <c:pt idx="2">
                  <c:v>Latvia</c:v>
                </c:pt>
                <c:pt idx="3">
                  <c:v>Netherlands</c:v>
                </c:pt>
                <c:pt idx="4">
                  <c:v>Hungary</c:v>
                </c:pt>
                <c:pt idx="5">
                  <c:v>Estonia</c:v>
                </c:pt>
                <c:pt idx="6">
                  <c:v>Germany</c:v>
                </c:pt>
                <c:pt idx="7">
                  <c:v>Slovenia</c:v>
                </c:pt>
                <c:pt idx="8">
                  <c:v>Luxembourg</c:v>
                </c:pt>
                <c:pt idx="9">
                  <c:v>France</c:v>
                </c:pt>
                <c:pt idx="10">
                  <c:v>Slovakia</c:v>
                </c:pt>
                <c:pt idx="11">
                  <c:v>Poland</c:v>
                </c:pt>
                <c:pt idx="12">
                  <c:v>Austria</c:v>
                </c:pt>
                <c:pt idx="13">
                  <c:v>Lithuania</c:v>
                </c:pt>
                <c:pt idx="14">
                  <c:v>Finland</c:v>
                </c:pt>
                <c:pt idx="15">
                  <c:v>EU 27</c:v>
                </c:pt>
                <c:pt idx="16">
                  <c:v>Belgium</c:v>
                </c:pt>
                <c:pt idx="17">
                  <c:v>Greece</c:v>
                </c:pt>
                <c:pt idx="18">
                  <c:v>Italy</c:v>
                </c:pt>
                <c:pt idx="19">
                  <c:v>United Kingdom</c:v>
                </c:pt>
                <c:pt idx="20">
                  <c:v>Czech Republic</c:v>
                </c:pt>
                <c:pt idx="21">
                  <c:v>Bulgaria</c:v>
                </c:pt>
                <c:pt idx="22">
                  <c:v>Spain</c:v>
                </c:pt>
                <c:pt idx="23">
                  <c:v>Romania</c:v>
                </c:pt>
                <c:pt idx="24">
                  <c:v>Cyprus</c:v>
                </c:pt>
                <c:pt idx="25">
                  <c:v>Ireland</c:v>
                </c:pt>
                <c:pt idx="26">
                  <c:v>Malta</c:v>
                </c:pt>
                <c:pt idx="27">
                  <c:v>Portugal</c:v>
                </c:pt>
              </c:strCache>
            </c:strRef>
          </c:cat>
          <c:val>
            <c:numRef>
              <c:f>List1!$D$2:$D$29</c:f>
              <c:numCache>
                <c:formatCode>General</c:formatCode>
                <c:ptCount val="28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A15-4744-8B21-80A5AEDBF2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7169536"/>
        <c:axId val="177171072"/>
      </c:barChar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A15-4744-8B21-80A5AEDBF23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3A15-4744-8B21-80A5AEDBF23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3A15-4744-8B21-80A5AEDBF235}"/>
              </c:ext>
            </c:extLst>
          </c:dPt>
          <c:dPt>
            <c:idx val="15"/>
            <c:invertIfNegative val="0"/>
            <c:bubble3D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3A15-4744-8B21-80A5AEDBF235}"/>
              </c:ext>
            </c:extLst>
          </c:dPt>
          <c:dPt>
            <c:idx val="22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3A15-4744-8B21-80A5AEDBF235}"/>
              </c:ext>
            </c:extLst>
          </c:dPt>
          <c:dPt>
            <c:idx val="2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3A15-4744-8B21-80A5AEDBF235}"/>
              </c:ext>
            </c:extLst>
          </c:dPt>
          <c:dPt>
            <c:idx val="24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3A15-4744-8B21-80A5AEDBF235}"/>
              </c:ext>
            </c:extLst>
          </c:dPt>
          <c:dPt>
            <c:idx val="25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3A15-4744-8B21-80A5AEDBF235}"/>
              </c:ext>
            </c:extLst>
          </c:dPt>
          <c:dPt>
            <c:idx val="26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3A15-4744-8B21-80A5AEDBF235}"/>
              </c:ext>
            </c:extLst>
          </c:dPt>
          <c:dPt>
            <c:idx val="27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3A15-4744-8B21-80A5AEDBF23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List1!$A$2:$A$29</c:f>
              <c:strCache>
                <c:ptCount val="28"/>
                <c:pt idx="0">
                  <c:v>Sweden</c:v>
                </c:pt>
                <c:pt idx="1">
                  <c:v>Denmark</c:v>
                </c:pt>
                <c:pt idx="2">
                  <c:v>Latvia</c:v>
                </c:pt>
                <c:pt idx="3">
                  <c:v>Netherlands</c:v>
                </c:pt>
                <c:pt idx="4">
                  <c:v>Hungary</c:v>
                </c:pt>
                <c:pt idx="5">
                  <c:v>Estonia</c:v>
                </c:pt>
                <c:pt idx="6">
                  <c:v>Germany</c:v>
                </c:pt>
                <c:pt idx="7">
                  <c:v>Slovenia</c:v>
                </c:pt>
                <c:pt idx="8">
                  <c:v>Luxembourg</c:v>
                </c:pt>
                <c:pt idx="9">
                  <c:v>France</c:v>
                </c:pt>
                <c:pt idx="10">
                  <c:v>Slovakia</c:v>
                </c:pt>
                <c:pt idx="11">
                  <c:v>Poland</c:v>
                </c:pt>
                <c:pt idx="12">
                  <c:v>Austria</c:v>
                </c:pt>
                <c:pt idx="13">
                  <c:v>Lithuania</c:v>
                </c:pt>
                <c:pt idx="14">
                  <c:v>Finland</c:v>
                </c:pt>
                <c:pt idx="15">
                  <c:v>EU 27</c:v>
                </c:pt>
                <c:pt idx="16">
                  <c:v>Belgium</c:v>
                </c:pt>
                <c:pt idx="17">
                  <c:v>Greece</c:v>
                </c:pt>
                <c:pt idx="18">
                  <c:v>Italy</c:v>
                </c:pt>
                <c:pt idx="19">
                  <c:v>United Kingdom</c:v>
                </c:pt>
                <c:pt idx="20">
                  <c:v>Czech Republic</c:v>
                </c:pt>
                <c:pt idx="21">
                  <c:v>Bulgaria</c:v>
                </c:pt>
                <c:pt idx="22">
                  <c:v>Spain</c:v>
                </c:pt>
                <c:pt idx="23">
                  <c:v>Romania</c:v>
                </c:pt>
                <c:pt idx="24">
                  <c:v>Cyprus</c:v>
                </c:pt>
                <c:pt idx="25">
                  <c:v>Ireland</c:v>
                </c:pt>
                <c:pt idx="26">
                  <c:v>Malta</c:v>
                </c:pt>
                <c:pt idx="27">
                  <c:v>Portugal</c:v>
                </c:pt>
              </c:strCache>
            </c:strRef>
          </c:cat>
          <c:val>
            <c:numRef>
              <c:f>List1!$B$2:$B$29</c:f>
              <c:numCache>
                <c:formatCode>0%</c:formatCode>
                <c:ptCount val="28"/>
                <c:pt idx="0">
                  <c:v>0.22000000000000006</c:v>
                </c:pt>
                <c:pt idx="1">
                  <c:v>0.25</c:v>
                </c:pt>
                <c:pt idx="2">
                  <c:v>0.33000000000000013</c:v>
                </c:pt>
                <c:pt idx="3">
                  <c:v>0.3600000000000001</c:v>
                </c:pt>
                <c:pt idx="4">
                  <c:v>0.37000000000000011</c:v>
                </c:pt>
                <c:pt idx="5">
                  <c:v>0.37000000000000011</c:v>
                </c:pt>
                <c:pt idx="6">
                  <c:v>0.4</c:v>
                </c:pt>
                <c:pt idx="7">
                  <c:v>0.41000000000000009</c:v>
                </c:pt>
                <c:pt idx="8">
                  <c:v>0.41000000000000009</c:v>
                </c:pt>
                <c:pt idx="9">
                  <c:v>0.4200000000000001</c:v>
                </c:pt>
                <c:pt idx="10">
                  <c:v>0.45</c:v>
                </c:pt>
                <c:pt idx="11">
                  <c:v>0.45</c:v>
                </c:pt>
                <c:pt idx="12">
                  <c:v>0.45</c:v>
                </c:pt>
                <c:pt idx="13">
                  <c:v>0.48000000000000009</c:v>
                </c:pt>
                <c:pt idx="14">
                  <c:v>0.48000000000000009</c:v>
                </c:pt>
                <c:pt idx="15">
                  <c:v>0.4900000000000001</c:v>
                </c:pt>
                <c:pt idx="16">
                  <c:v>0.5</c:v>
                </c:pt>
                <c:pt idx="17">
                  <c:v>0.51</c:v>
                </c:pt>
                <c:pt idx="18">
                  <c:v>0.53</c:v>
                </c:pt>
                <c:pt idx="19">
                  <c:v>0.55000000000000004</c:v>
                </c:pt>
                <c:pt idx="20">
                  <c:v>0.56000000000000005</c:v>
                </c:pt>
                <c:pt idx="21">
                  <c:v>0.58000000000000018</c:v>
                </c:pt>
                <c:pt idx="22">
                  <c:v>0.63000000000000023</c:v>
                </c:pt>
                <c:pt idx="23">
                  <c:v>0.63000000000000023</c:v>
                </c:pt>
                <c:pt idx="24">
                  <c:v>0.64000000000000024</c:v>
                </c:pt>
                <c:pt idx="25">
                  <c:v>0.65000000000000024</c:v>
                </c:pt>
                <c:pt idx="26">
                  <c:v>0.68000000000000038</c:v>
                </c:pt>
                <c:pt idx="27">
                  <c:v>0.69000000000000039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6-3A15-4744-8B21-80A5AEDBF2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7174400"/>
        <c:axId val="177172864"/>
      </c:barChart>
      <c:catAx>
        <c:axId val="177169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7171072"/>
        <c:crosses val="autoZero"/>
        <c:auto val="1"/>
        <c:lblAlgn val="ctr"/>
        <c:lblOffset val="100"/>
        <c:tickLblSkip val="1"/>
        <c:noMultiLvlLbl val="0"/>
      </c:catAx>
      <c:valAx>
        <c:axId val="17717107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77169536"/>
        <c:crosses val="autoZero"/>
        <c:crossBetween val="between"/>
      </c:valAx>
      <c:valAx>
        <c:axId val="177172864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7174400"/>
        <c:crosses val="max"/>
        <c:crossBetween val="between"/>
      </c:valAx>
      <c:catAx>
        <c:axId val="1771744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7717286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dirty="0"/>
              <a:t>TO</a:t>
            </a:r>
            <a:r>
              <a:rPr lang="cs-CZ" baseline="0" dirty="0"/>
              <a:t> FEEL (</a:t>
            </a:r>
            <a:r>
              <a:rPr lang="cs-CZ" baseline="0" dirty="0" err="1"/>
              <a:t>nationality</a:t>
            </a:r>
            <a:r>
              <a:rPr lang="cs-CZ" baseline="0" dirty="0"/>
              <a:t>)</a:t>
            </a:r>
            <a:endParaRPr lang="cs-CZ" dirty="0"/>
          </a:p>
        </c:rich>
      </c:tx>
      <c:layout>
        <c:manualLayout>
          <c:xMode val="edge"/>
          <c:yMode val="edge"/>
          <c:x val="0.62579783557439284"/>
          <c:y val="0.7530303329766298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0149407709202692"/>
          <c:y val="0.10433186165675458"/>
          <c:w val="0.87576872893988922"/>
          <c:h val="0.89566813834324543"/>
        </c:manualLayout>
      </c:layout>
      <c:barChart>
        <c:barDir val="bar"/>
        <c:grouping val="clustered"/>
        <c:varyColors val="0"/>
        <c:ser>
          <c:idx val="1"/>
          <c:order val="1"/>
          <c:tx>
            <c:strRef>
              <c:f>List1!$C$1</c:f>
              <c:strCache>
                <c:ptCount val="1"/>
                <c:pt idx="0">
                  <c:v>Řada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List1!$A$2:$A$29</c:f>
              <c:strCache>
                <c:ptCount val="28"/>
                <c:pt idx="0">
                  <c:v>Germany</c:v>
                </c:pt>
                <c:pt idx="1">
                  <c:v>Ireland</c:v>
                </c:pt>
                <c:pt idx="2">
                  <c:v>Italy</c:v>
                </c:pt>
                <c:pt idx="3">
                  <c:v>Romania</c:v>
                </c:pt>
                <c:pt idx="4">
                  <c:v>United Kingdom</c:v>
                </c:pt>
                <c:pt idx="5">
                  <c:v>Cyprus</c:v>
                </c:pt>
                <c:pt idx="6">
                  <c:v>Austria</c:v>
                </c:pt>
                <c:pt idx="7">
                  <c:v>Malta</c:v>
                </c:pt>
                <c:pt idx="8">
                  <c:v>Portugal</c:v>
                </c:pt>
                <c:pt idx="9">
                  <c:v>EU 27</c:v>
                </c:pt>
                <c:pt idx="10">
                  <c:v>Lithuania</c:v>
                </c:pt>
                <c:pt idx="11">
                  <c:v>Czech Republic</c:v>
                </c:pt>
                <c:pt idx="12">
                  <c:v>France</c:v>
                </c:pt>
                <c:pt idx="13">
                  <c:v>Slovenia</c:v>
                </c:pt>
                <c:pt idx="14">
                  <c:v>Belgium</c:v>
                </c:pt>
                <c:pt idx="15">
                  <c:v>Spain</c:v>
                </c:pt>
                <c:pt idx="16">
                  <c:v>Luxembourg</c:v>
                </c:pt>
                <c:pt idx="17">
                  <c:v>Poland</c:v>
                </c:pt>
                <c:pt idx="18">
                  <c:v>Denmark</c:v>
                </c:pt>
                <c:pt idx="19">
                  <c:v>Greece</c:v>
                </c:pt>
                <c:pt idx="20">
                  <c:v>Latvia</c:v>
                </c:pt>
                <c:pt idx="21">
                  <c:v>Slovakia</c:v>
                </c:pt>
                <c:pt idx="22">
                  <c:v>Belgium</c:v>
                </c:pt>
                <c:pt idx="23">
                  <c:v>Netherlands</c:v>
                </c:pt>
                <c:pt idx="24">
                  <c:v>Estonia</c:v>
                </c:pt>
                <c:pt idx="25">
                  <c:v>Finland</c:v>
                </c:pt>
                <c:pt idx="26">
                  <c:v>Sweden</c:v>
                </c:pt>
                <c:pt idx="27">
                  <c:v>Hungary</c:v>
                </c:pt>
              </c:strCache>
            </c:strRef>
          </c:cat>
          <c:val>
            <c:numRef>
              <c:f>List1!$C$2:$C$29</c:f>
              <c:numCache>
                <c:formatCode>General</c:formatCode>
                <c:ptCount val="28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CE1-4F0F-BDD0-E2FA0EDBE61B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Řada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List1!$A$2:$A$29</c:f>
              <c:strCache>
                <c:ptCount val="28"/>
                <c:pt idx="0">
                  <c:v>Germany</c:v>
                </c:pt>
                <c:pt idx="1">
                  <c:v>Ireland</c:v>
                </c:pt>
                <c:pt idx="2">
                  <c:v>Italy</c:v>
                </c:pt>
                <c:pt idx="3">
                  <c:v>Romania</c:v>
                </c:pt>
                <c:pt idx="4">
                  <c:v>United Kingdom</c:v>
                </c:pt>
                <c:pt idx="5">
                  <c:v>Cyprus</c:v>
                </c:pt>
                <c:pt idx="6">
                  <c:v>Austria</c:v>
                </c:pt>
                <c:pt idx="7">
                  <c:v>Malta</c:v>
                </c:pt>
                <c:pt idx="8">
                  <c:v>Portugal</c:v>
                </c:pt>
                <c:pt idx="9">
                  <c:v>EU 27</c:v>
                </c:pt>
                <c:pt idx="10">
                  <c:v>Lithuania</c:v>
                </c:pt>
                <c:pt idx="11">
                  <c:v>Czech Republic</c:v>
                </c:pt>
                <c:pt idx="12">
                  <c:v>France</c:v>
                </c:pt>
                <c:pt idx="13">
                  <c:v>Slovenia</c:v>
                </c:pt>
                <c:pt idx="14">
                  <c:v>Belgium</c:v>
                </c:pt>
                <c:pt idx="15">
                  <c:v>Spain</c:v>
                </c:pt>
                <c:pt idx="16">
                  <c:v>Luxembourg</c:v>
                </c:pt>
                <c:pt idx="17">
                  <c:v>Poland</c:v>
                </c:pt>
                <c:pt idx="18">
                  <c:v>Denmark</c:v>
                </c:pt>
                <c:pt idx="19">
                  <c:v>Greece</c:v>
                </c:pt>
                <c:pt idx="20">
                  <c:v>Latvia</c:v>
                </c:pt>
                <c:pt idx="21">
                  <c:v>Slovakia</c:v>
                </c:pt>
                <c:pt idx="22">
                  <c:v>Belgium</c:v>
                </c:pt>
                <c:pt idx="23">
                  <c:v>Netherlands</c:v>
                </c:pt>
                <c:pt idx="24">
                  <c:v>Estonia</c:v>
                </c:pt>
                <c:pt idx="25">
                  <c:v>Finland</c:v>
                </c:pt>
                <c:pt idx="26">
                  <c:v>Sweden</c:v>
                </c:pt>
                <c:pt idx="27">
                  <c:v>Hungary</c:v>
                </c:pt>
              </c:strCache>
            </c:strRef>
          </c:cat>
          <c:val>
            <c:numRef>
              <c:f>List1!$D$2:$D$29</c:f>
              <c:numCache>
                <c:formatCode>General</c:formatCode>
                <c:ptCount val="28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CE1-4F0F-BDD0-E2FA0EDBE6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7195264"/>
        <c:axId val="177197056"/>
      </c:barChar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CE1-4F0F-BDD0-E2FA0EDBE61B}"/>
              </c:ext>
            </c:extLst>
          </c:dPt>
          <c:dPt>
            <c:idx val="25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CE1-4F0F-BDD0-E2FA0EDBE61B}"/>
              </c:ext>
            </c:extLst>
          </c:dPt>
          <c:dPt>
            <c:idx val="26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CE1-4F0F-BDD0-E2FA0EDBE61B}"/>
              </c:ext>
            </c:extLst>
          </c:dPt>
          <c:dPt>
            <c:idx val="27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CE1-4F0F-BDD0-E2FA0EDBE61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List1!$A$2:$A$29</c:f>
              <c:strCache>
                <c:ptCount val="28"/>
                <c:pt idx="0">
                  <c:v>Germany</c:v>
                </c:pt>
                <c:pt idx="1">
                  <c:v>Ireland</c:v>
                </c:pt>
                <c:pt idx="2">
                  <c:v>Italy</c:v>
                </c:pt>
                <c:pt idx="3">
                  <c:v>Romania</c:v>
                </c:pt>
                <c:pt idx="4">
                  <c:v>United Kingdom</c:v>
                </c:pt>
                <c:pt idx="5">
                  <c:v>Cyprus</c:v>
                </c:pt>
                <c:pt idx="6">
                  <c:v>Austria</c:v>
                </c:pt>
                <c:pt idx="7">
                  <c:v>Malta</c:v>
                </c:pt>
                <c:pt idx="8">
                  <c:v>Portugal</c:v>
                </c:pt>
                <c:pt idx="9">
                  <c:v>EU 27</c:v>
                </c:pt>
                <c:pt idx="10">
                  <c:v>Lithuania</c:v>
                </c:pt>
                <c:pt idx="11">
                  <c:v>Czech Republic</c:v>
                </c:pt>
                <c:pt idx="12">
                  <c:v>France</c:v>
                </c:pt>
                <c:pt idx="13">
                  <c:v>Slovenia</c:v>
                </c:pt>
                <c:pt idx="14">
                  <c:v>Belgium</c:v>
                </c:pt>
                <c:pt idx="15">
                  <c:v>Spain</c:v>
                </c:pt>
                <c:pt idx="16">
                  <c:v>Luxembourg</c:v>
                </c:pt>
                <c:pt idx="17">
                  <c:v>Poland</c:v>
                </c:pt>
                <c:pt idx="18">
                  <c:v>Denmark</c:v>
                </c:pt>
                <c:pt idx="19">
                  <c:v>Greece</c:v>
                </c:pt>
                <c:pt idx="20">
                  <c:v>Latvia</c:v>
                </c:pt>
                <c:pt idx="21">
                  <c:v>Slovakia</c:v>
                </c:pt>
                <c:pt idx="22">
                  <c:v>Belgium</c:v>
                </c:pt>
                <c:pt idx="23">
                  <c:v>Netherlands</c:v>
                </c:pt>
                <c:pt idx="24">
                  <c:v>Estonia</c:v>
                </c:pt>
                <c:pt idx="25">
                  <c:v>Finland</c:v>
                </c:pt>
                <c:pt idx="26">
                  <c:v>Sweden</c:v>
                </c:pt>
                <c:pt idx="27">
                  <c:v>Hungary</c:v>
                </c:pt>
              </c:strCache>
            </c:strRef>
          </c:cat>
          <c:val>
            <c:numRef>
              <c:f>List1!$B$2:$B$29</c:f>
              <c:numCache>
                <c:formatCode>0%</c:formatCode>
                <c:ptCount val="28"/>
                <c:pt idx="0">
                  <c:v>0.24</c:v>
                </c:pt>
                <c:pt idx="1">
                  <c:v>0.24</c:v>
                </c:pt>
                <c:pt idx="2">
                  <c:v>0.24</c:v>
                </c:pt>
                <c:pt idx="3">
                  <c:v>0.26</c:v>
                </c:pt>
                <c:pt idx="4">
                  <c:v>0.26</c:v>
                </c:pt>
                <c:pt idx="5">
                  <c:v>0.28000000000000003</c:v>
                </c:pt>
                <c:pt idx="6">
                  <c:v>0.28999999999999998</c:v>
                </c:pt>
                <c:pt idx="7">
                  <c:v>0.31</c:v>
                </c:pt>
                <c:pt idx="8">
                  <c:v>0.31</c:v>
                </c:pt>
                <c:pt idx="9">
                  <c:v>0.34</c:v>
                </c:pt>
                <c:pt idx="10">
                  <c:v>0.34</c:v>
                </c:pt>
                <c:pt idx="11">
                  <c:v>0.37</c:v>
                </c:pt>
                <c:pt idx="12">
                  <c:v>0.4</c:v>
                </c:pt>
                <c:pt idx="13">
                  <c:v>0.4</c:v>
                </c:pt>
                <c:pt idx="14">
                  <c:v>0.41</c:v>
                </c:pt>
                <c:pt idx="15">
                  <c:v>0.42</c:v>
                </c:pt>
                <c:pt idx="16">
                  <c:v>0.42</c:v>
                </c:pt>
                <c:pt idx="17">
                  <c:v>0.43</c:v>
                </c:pt>
                <c:pt idx="18">
                  <c:v>0.44</c:v>
                </c:pt>
                <c:pt idx="19">
                  <c:v>0.44</c:v>
                </c:pt>
                <c:pt idx="20">
                  <c:v>0.46</c:v>
                </c:pt>
                <c:pt idx="21">
                  <c:v>0.46</c:v>
                </c:pt>
                <c:pt idx="22">
                  <c:v>0.48</c:v>
                </c:pt>
                <c:pt idx="23">
                  <c:v>0.48</c:v>
                </c:pt>
                <c:pt idx="24">
                  <c:v>0.51</c:v>
                </c:pt>
                <c:pt idx="25">
                  <c:v>0.52</c:v>
                </c:pt>
                <c:pt idx="26">
                  <c:v>0.56000000000000005</c:v>
                </c:pt>
                <c:pt idx="27">
                  <c:v>0.63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ECE1-4F0F-BDD0-E2FA0EDBE6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7200128"/>
        <c:axId val="177198592"/>
      </c:barChart>
      <c:catAx>
        <c:axId val="177195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7197056"/>
        <c:crosses val="autoZero"/>
        <c:auto val="1"/>
        <c:lblAlgn val="ctr"/>
        <c:lblOffset val="100"/>
        <c:tickLblSkip val="1"/>
        <c:noMultiLvlLbl val="0"/>
      </c:catAx>
      <c:valAx>
        <c:axId val="17719705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77195264"/>
        <c:crosses val="autoZero"/>
        <c:crossBetween val="between"/>
      </c:valAx>
      <c:valAx>
        <c:axId val="177198592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nextTo"/>
        <c:crossAx val="177200128"/>
        <c:crosses val="max"/>
        <c:crossBetween val="between"/>
      </c:valAx>
      <c:catAx>
        <c:axId val="1772001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771985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dirty="0"/>
              <a:t>TO</a:t>
            </a:r>
            <a:r>
              <a:rPr lang="cs-CZ" baseline="0" dirty="0"/>
              <a:t> MASTER COUNTRY LANGUAGE</a:t>
            </a:r>
            <a:endParaRPr lang="cs-CZ" dirty="0"/>
          </a:p>
        </c:rich>
      </c:tx>
      <c:layout>
        <c:manualLayout>
          <c:xMode val="edge"/>
          <c:yMode val="edge"/>
          <c:x val="0.32891906396749038"/>
          <c:y val="1.9488361458466004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0160734404549394"/>
          <c:y val="0.10206377144295205"/>
          <c:w val="0.87563008737575576"/>
          <c:h val="0.89793622855704791"/>
        </c:manualLayout>
      </c:layout>
      <c:barChart>
        <c:barDir val="bar"/>
        <c:grouping val="clustered"/>
        <c:varyColors val="0"/>
        <c:ser>
          <c:idx val="1"/>
          <c:order val="1"/>
          <c:tx>
            <c:strRef>
              <c:f>List1!$C$1</c:f>
              <c:strCache>
                <c:ptCount val="1"/>
                <c:pt idx="0">
                  <c:v>Sloupec1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List1!$A$2:$A$29</c:f>
              <c:strCache>
                <c:ptCount val="28"/>
                <c:pt idx="0">
                  <c:v>Ireland</c:v>
                </c:pt>
                <c:pt idx="1">
                  <c:v>Portugal</c:v>
                </c:pt>
                <c:pt idx="2">
                  <c:v>Spain</c:v>
                </c:pt>
                <c:pt idx="3">
                  <c:v>Greece</c:v>
                </c:pt>
                <c:pt idx="4">
                  <c:v>Malta</c:v>
                </c:pt>
                <c:pt idx="5">
                  <c:v>Bulgaria</c:v>
                </c:pt>
                <c:pt idx="6">
                  <c:v>Cyprus</c:v>
                </c:pt>
                <c:pt idx="7">
                  <c:v>Italy</c:v>
                </c:pt>
                <c:pt idx="8">
                  <c:v>United Kingdom</c:v>
                </c:pt>
                <c:pt idx="9">
                  <c:v>Belgium</c:v>
                </c:pt>
                <c:pt idx="10">
                  <c:v>Romania</c:v>
                </c:pt>
                <c:pt idx="11">
                  <c:v>Hungary</c:v>
                </c:pt>
                <c:pt idx="12">
                  <c:v>Finland</c:v>
                </c:pt>
                <c:pt idx="13">
                  <c:v>Poland</c:v>
                </c:pt>
                <c:pt idx="14">
                  <c:v>EU 27 </c:v>
                </c:pt>
                <c:pt idx="15">
                  <c:v>Latvia</c:v>
                </c:pt>
                <c:pt idx="16">
                  <c:v>France</c:v>
                </c:pt>
                <c:pt idx="17">
                  <c:v>Slovenia</c:v>
                </c:pt>
                <c:pt idx="18">
                  <c:v>Czech Republic</c:v>
                </c:pt>
                <c:pt idx="19">
                  <c:v>Luxembourg</c:v>
                </c:pt>
                <c:pt idx="20">
                  <c:v>Sweden</c:v>
                </c:pt>
                <c:pt idx="21">
                  <c:v>Austria</c:v>
                </c:pt>
                <c:pt idx="22">
                  <c:v>Slovakia</c:v>
                </c:pt>
                <c:pt idx="23">
                  <c:v>Netherlands</c:v>
                </c:pt>
                <c:pt idx="24">
                  <c:v>Lithuania</c:v>
                </c:pt>
                <c:pt idx="25">
                  <c:v>Germany</c:v>
                </c:pt>
                <c:pt idx="26">
                  <c:v>Denmark</c:v>
                </c:pt>
                <c:pt idx="27">
                  <c:v>Estonia</c:v>
                </c:pt>
              </c:strCache>
            </c:strRef>
          </c:cat>
          <c:val>
            <c:numRef>
              <c:f>List1!$C$2:$C$29</c:f>
              <c:numCache>
                <c:formatCode>General</c:formatCode>
                <c:ptCount val="28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285-4D5B-852D-39FDEE65D583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Sloupec2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List1!$A$2:$A$29</c:f>
              <c:strCache>
                <c:ptCount val="28"/>
                <c:pt idx="0">
                  <c:v>Ireland</c:v>
                </c:pt>
                <c:pt idx="1">
                  <c:v>Portugal</c:v>
                </c:pt>
                <c:pt idx="2">
                  <c:v>Spain</c:v>
                </c:pt>
                <c:pt idx="3">
                  <c:v>Greece</c:v>
                </c:pt>
                <c:pt idx="4">
                  <c:v>Malta</c:v>
                </c:pt>
                <c:pt idx="5">
                  <c:v>Bulgaria</c:v>
                </c:pt>
                <c:pt idx="6">
                  <c:v>Cyprus</c:v>
                </c:pt>
                <c:pt idx="7">
                  <c:v>Italy</c:v>
                </c:pt>
                <c:pt idx="8">
                  <c:v>United Kingdom</c:v>
                </c:pt>
                <c:pt idx="9">
                  <c:v>Belgium</c:v>
                </c:pt>
                <c:pt idx="10">
                  <c:v>Romania</c:v>
                </c:pt>
                <c:pt idx="11">
                  <c:v>Hungary</c:v>
                </c:pt>
                <c:pt idx="12">
                  <c:v>Finland</c:v>
                </c:pt>
                <c:pt idx="13">
                  <c:v>Poland</c:v>
                </c:pt>
                <c:pt idx="14">
                  <c:v>EU 27 </c:v>
                </c:pt>
                <c:pt idx="15">
                  <c:v>Latvia</c:v>
                </c:pt>
                <c:pt idx="16">
                  <c:v>France</c:v>
                </c:pt>
                <c:pt idx="17">
                  <c:v>Slovenia</c:v>
                </c:pt>
                <c:pt idx="18">
                  <c:v>Czech Republic</c:v>
                </c:pt>
                <c:pt idx="19">
                  <c:v>Luxembourg</c:v>
                </c:pt>
                <c:pt idx="20">
                  <c:v>Sweden</c:v>
                </c:pt>
                <c:pt idx="21">
                  <c:v>Austria</c:v>
                </c:pt>
                <c:pt idx="22">
                  <c:v>Slovakia</c:v>
                </c:pt>
                <c:pt idx="23">
                  <c:v>Netherlands</c:v>
                </c:pt>
                <c:pt idx="24">
                  <c:v>Lithuania</c:v>
                </c:pt>
                <c:pt idx="25">
                  <c:v>Germany</c:v>
                </c:pt>
                <c:pt idx="26">
                  <c:v>Denmark</c:v>
                </c:pt>
                <c:pt idx="27">
                  <c:v>Estonia</c:v>
                </c:pt>
              </c:strCache>
            </c:strRef>
          </c:cat>
          <c:val>
            <c:numRef>
              <c:f>List1!$D$2:$D$29</c:f>
              <c:numCache>
                <c:formatCode>General</c:formatCode>
                <c:ptCount val="28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285-4D5B-852D-39FDEE65D5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7390720"/>
        <c:axId val="177392256"/>
      </c:barChar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285-4D5B-852D-39FDEE65D58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285-4D5B-852D-39FDEE65D58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285-4D5B-852D-39FDEE65D583}"/>
              </c:ext>
            </c:extLst>
          </c:dPt>
          <c:dPt>
            <c:idx val="1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285-4D5B-852D-39FDEE65D583}"/>
              </c:ext>
            </c:extLst>
          </c:dPt>
          <c:dPt>
            <c:idx val="25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C285-4D5B-852D-39FDEE65D583}"/>
              </c:ext>
            </c:extLst>
          </c:dPt>
          <c:dPt>
            <c:idx val="26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C285-4D5B-852D-39FDEE65D583}"/>
              </c:ext>
            </c:extLst>
          </c:dPt>
          <c:dPt>
            <c:idx val="27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C285-4D5B-852D-39FDEE65D58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List1!$A$2:$A$29</c:f>
              <c:strCache>
                <c:ptCount val="28"/>
                <c:pt idx="0">
                  <c:v>Ireland</c:v>
                </c:pt>
                <c:pt idx="1">
                  <c:v>Portugal</c:v>
                </c:pt>
                <c:pt idx="2">
                  <c:v>Spain</c:v>
                </c:pt>
                <c:pt idx="3">
                  <c:v>Greece</c:v>
                </c:pt>
                <c:pt idx="4">
                  <c:v>Malta</c:v>
                </c:pt>
                <c:pt idx="5">
                  <c:v>Bulgaria</c:v>
                </c:pt>
                <c:pt idx="6">
                  <c:v>Cyprus</c:v>
                </c:pt>
                <c:pt idx="7">
                  <c:v>Italy</c:v>
                </c:pt>
                <c:pt idx="8">
                  <c:v>United Kingdom</c:v>
                </c:pt>
                <c:pt idx="9">
                  <c:v>Belgium</c:v>
                </c:pt>
                <c:pt idx="10">
                  <c:v>Romania</c:v>
                </c:pt>
                <c:pt idx="11">
                  <c:v>Hungary</c:v>
                </c:pt>
                <c:pt idx="12">
                  <c:v>Finland</c:v>
                </c:pt>
                <c:pt idx="13">
                  <c:v>Poland</c:v>
                </c:pt>
                <c:pt idx="14">
                  <c:v>EU 27 </c:v>
                </c:pt>
                <c:pt idx="15">
                  <c:v>Latvia</c:v>
                </c:pt>
                <c:pt idx="16">
                  <c:v>France</c:v>
                </c:pt>
                <c:pt idx="17">
                  <c:v>Slovenia</c:v>
                </c:pt>
                <c:pt idx="18">
                  <c:v>Czech Republic</c:v>
                </c:pt>
                <c:pt idx="19">
                  <c:v>Luxembourg</c:v>
                </c:pt>
                <c:pt idx="20">
                  <c:v>Sweden</c:v>
                </c:pt>
                <c:pt idx="21">
                  <c:v>Austria</c:v>
                </c:pt>
                <c:pt idx="22">
                  <c:v>Slovakia</c:v>
                </c:pt>
                <c:pt idx="23">
                  <c:v>Netherlands</c:v>
                </c:pt>
                <c:pt idx="24">
                  <c:v>Lithuania</c:v>
                </c:pt>
                <c:pt idx="25">
                  <c:v>Germany</c:v>
                </c:pt>
                <c:pt idx="26">
                  <c:v>Denmark</c:v>
                </c:pt>
                <c:pt idx="27">
                  <c:v>Estonia</c:v>
                </c:pt>
              </c:strCache>
            </c:strRef>
          </c:cat>
          <c:val>
            <c:numRef>
              <c:f>List1!$B$2:$B$29</c:f>
              <c:numCache>
                <c:formatCode>0%</c:formatCode>
                <c:ptCount val="28"/>
                <c:pt idx="0">
                  <c:v>0.03</c:v>
                </c:pt>
                <c:pt idx="1">
                  <c:v>0.04</c:v>
                </c:pt>
                <c:pt idx="2">
                  <c:v>0.08</c:v>
                </c:pt>
                <c:pt idx="3">
                  <c:v>0.12</c:v>
                </c:pt>
                <c:pt idx="4">
                  <c:v>0.13</c:v>
                </c:pt>
                <c:pt idx="5">
                  <c:v>0.15</c:v>
                </c:pt>
                <c:pt idx="6">
                  <c:v>0.16</c:v>
                </c:pt>
                <c:pt idx="7">
                  <c:v>0.19</c:v>
                </c:pt>
                <c:pt idx="8">
                  <c:v>0.22</c:v>
                </c:pt>
                <c:pt idx="9">
                  <c:v>0.28999999999999998</c:v>
                </c:pt>
                <c:pt idx="10">
                  <c:v>0.28999999999999998</c:v>
                </c:pt>
                <c:pt idx="11">
                  <c:v>0.3</c:v>
                </c:pt>
                <c:pt idx="12">
                  <c:v>0.31</c:v>
                </c:pt>
                <c:pt idx="13">
                  <c:v>0.32</c:v>
                </c:pt>
                <c:pt idx="14">
                  <c:v>0.34</c:v>
                </c:pt>
                <c:pt idx="15">
                  <c:v>0.37</c:v>
                </c:pt>
                <c:pt idx="16">
                  <c:v>0.43</c:v>
                </c:pt>
                <c:pt idx="17">
                  <c:v>0.46</c:v>
                </c:pt>
                <c:pt idx="18">
                  <c:v>0.49</c:v>
                </c:pt>
                <c:pt idx="19">
                  <c:v>0.51</c:v>
                </c:pt>
                <c:pt idx="20">
                  <c:v>0.52</c:v>
                </c:pt>
                <c:pt idx="21">
                  <c:v>0.53</c:v>
                </c:pt>
                <c:pt idx="22">
                  <c:v>0.53</c:v>
                </c:pt>
                <c:pt idx="23">
                  <c:v>0.57999999999999996</c:v>
                </c:pt>
                <c:pt idx="24">
                  <c:v>0.59</c:v>
                </c:pt>
                <c:pt idx="25">
                  <c:v>0.62</c:v>
                </c:pt>
                <c:pt idx="26">
                  <c:v>0.65</c:v>
                </c:pt>
                <c:pt idx="27">
                  <c:v>0.66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C285-4D5B-852D-39FDEE65D5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7407872"/>
        <c:axId val="177406336"/>
      </c:barChart>
      <c:catAx>
        <c:axId val="177390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7392256"/>
        <c:crosses val="autoZero"/>
        <c:auto val="1"/>
        <c:lblAlgn val="ctr"/>
        <c:lblOffset val="100"/>
        <c:tickLblSkip val="1"/>
        <c:noMultiLvlLbl val="0"/>
      </c:catAx>
      <c:valAx>
        <c:axId val="17739225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77390720"/>
        <c:crosses val="autoZero"/>
        <c:crossBetween val="between"/>
      </c:valAx>
      <c:valAx>
        <c:axId val="177406336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nextTo"/>
        <c:crossAx val="177407872"/>
        <c:crosses val="max"/>
        <c:crossBetween val="between"/>
      </c:valAx>
      <c:catAx>
        <c:axId val="1774078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7740633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dirty="0"/>
              <a:t>TO SHARE CULTURAL</a:t>
            </a:r>
            <a:r>
              <a:rPr lang="cs-CZ" baseline="0" dirty="0"/>
              <a:t> TRADITIONS</a:t>
            </a:r>
            <a:endParaRPr lang="cs-CZ" dirty="0"/>
          </a:p>
        </c:rich>
      </c:tx>
      <c:layout>
        <c:manualLayout>
          <c:xMode val="edge"/>
          <c:yMode val="edge"/>
          <c:x val="0.61907341338586241"/>
          <c:y val="0.7820222883110571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9.8315539472452917E-2"/>
          <c:y val="8.0634202503973185E-2"/>
          <c:w val="0.87762803379150944"/>
          <c:h val="0.89596310092337805"/>
        </c:manualLayout>
      </c:layout>
      <c:barChart>
        <c:barDir val="bar"/>
        <c:grouping val="clustered"/>
        <c:varyColors val="0"/>
        <c:ser>
          <c:idx val="1"/>
          <c:order val="1"/>
          <c:tx>
            <c:strRef>
              <c:f>List1!$C$1</c:f>
              <c:strCache>
                <c:ptCount val="1"/>
                <c:pt idx="0">
                  <c:v>Sloupec1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List1!$A$2:$A$29</c:f>
              <c:strCache>
                <c:ptCount val="28"/>
                <c:pt idx="0">
                  <c:v>Spain</c:v>
                </c:pt>
                <c:pt idx="1">
                  <c:v>Hungary</c:v>
                </c:pt>
                <c:pt idx="2">
                  <c:v>Portugal</c:v>
                </c:pt>
                <c:pt idx="3">
                  <c:v>Slovakia</c:v>
                </c:pt>
                <c:pt idx="4">
                  <c:v>Czech Republic</c:v>
                </c:pt>
                <c:pt idx="5">
                  <c:v>Germany </c:v>
                </c:pt>
                <c:pt idx="6">
                  <c:v>Greece</c:v>
                </c:pt>
                <c:pt idx="7">
                  <c:v>Ireland</c:v>
                </c:pt>
                <c:pt idx="8">
                  <c:v>Lithuania</c:v>
                </c:pt>
                <c:pt idx="9">
                  <c:v>Malta</c:v>
                </c:pt>
                <c:pt idx="10">
                  <c:v>Romania</c:v>
                </c:pt>
                <c:pt idx="11">
                  <c:v>Finland</c:v>
                </c:pt>
                <c:pt idx="12">
                  <c:v>Poland</c:v>
                </c:pt>
                <c:pt idx="13">
                  <c:v>Sweden</c:v>
                </c:pt>
                <c:pt idx="14">
                  <c:v>EU 27</c:v>
                </c:pt>
                <c:pt idx="15">
                  <c:v>Belgium</c:v>
                </c:pt>
                <c:pt idx="16">
                  <c:v>Cyprus</c:v>
                </c:pt>
                <c:pt idx="17">
                  <c:v>United Kingdom</c:v>
                </c:pt>
                <c:pt idx="18">
                  <c:v>Netherlands</c:v>
                </c:pt>
                <c:pt idx="19">
                  <c:v>Slovenia</c:v>
                </c:pt>
                <c:pt idx="20">
                  <c:v>Estonia</c:v>
                </c:pt>
                <c:pt idx="21">
                  <c:v>Italy</c:v>
                </c:pt>
                <c:pt idx="22">
                  <c:v>Austria</c:v>
                </c:pt>
                <c:pt idx="23">
                  <c:v>France</c:v>
                </c:pt>
                <c:pt idx="24">
                  <c:v>Latvia</c:v>
                </c:pt>
                <c:pt idx="25">
                  <c:v>Luxembourg</c:v>
                </c:pt>
                <c:pt idx="26">
                  <c:v>Bulgaria</c:v>
                </c:pt>
                <c:pt idx="27">
                  <c:v>Denmark</c:v>
                </c:pt>
              </c:strCache>
            </c:strRef>
          </c:cat>
          <c:val>
            <c:numRef>
              <c:f>List1!$C$2:$C$29</c:f>
              <c:numCache>
                <c:formatCode>General</c:formatCode>
                <c:ptCount val="28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696-426D-BBD6-B0295680F5A1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Sloupec2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List1!$A$2:$A$29</c:f>
              <c:strCache>
                <c:ptCount val="28"/>
                <c:pt idx="0">
                  <c:v>Spain</c:v>
                </c:pt>
                <c:pt idx="1">
                  <c:v>Hungary</c:v>
                </c:pt>
                <c:pt idx="2">
                  <c:v>Portugal</c:v>
                </c:pt>
                <c:pt idx="3">
                  <c:v>Slovakia</c:v>
                </c:pt>
                <c:pt idx="4">
                  <c:v>Czech Republic</c:v>
                </c:pt>
                <c:pt idx="5">
                  <c:v>Germany </c:v>
                </c:pt>
                <c:pt idx="6">
                  <c:v>Greece</c:v>
                </c:pt>
                <c:pt idx="7">
                  <c:v>Ireland</c:v>
                </c:pt>
                <c:pt idx="8">
                  <c:v>Lithuania</c:v>
                </c:pt>
                <c:pt idx="9">
                  <c:v>Malta</c:v>
                </c:pt>
                <c:pt idx="10">
                  <c:v>Romania</c:v>
                </c:pt>
                <c:pt idx="11">
                  <c:v>Finland</c:v>
                </c:pt>
                <c:pt idx="12">
                  <c:v>Poland</c:v>
                </c:pt>
                <c:pt idx="13">
                  <c:v>Sweden</c:v>
                </c:pt>
                <c:pt idx="14">
                  <c:v>EU 27</c:v>
                </c:pt>
                <c:pt idx="15">
                  <c:v>Belgium</c:v>
                </c:pt>
                <c:pt idx="16">
                  <c:v>Cyprus</c:v>
                </c:pt>
                <c:pt idx="17">
                  <c:v>United Kingdom</c:v>
                </c:pt>
                <c:pt idx="18">
                  <c:v>Netherlands</c:v>
                </c:pt>
                <c:pt idx="19">
                  <c:v>Slovenia</c:v>
                </c:pt>
                <c:pt idx="20">
                  <c:v>Estonia</c:v>
                </c:pt>
                <c:pt idx="21">
                  <c:v>Italy</c:v>
                </c:pt>
                <c:pt idx="22">
                  <c:v>Austria</c:v>
                </c:pt>
                <c:pt idx="23">
                  <c:v>France</c:v>
                </c:pt>
                <c:pt idx="24">
                  <c:v>Latvia</c:v>
                </c:pt>
                <c:pt idx="25">
                  <c:v>Luxembourg</c:v>
                </c:pt>
                <c:pt idx="26">
                  <c:v>Bulgaria</c:v>
                </c:pt>
                <c:pt idx="27">
                  <c:v>Denmark</c:v>
                </c:pt>
              </c:strCache>
            </c:strRef>
          </c:cat>
          <c:val>
            <c:numRef>
              <c:f>List1!$D$2:$D$29</c:f>
              <c:numCache>
                <c:formatCode>General</c:formatCode>
                <c:ptCount val="28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696-426D-BBD6-B0295680F5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7442816"/>
        <c:axId val="177444352"/>
      </c:barChar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696-426D-BBD6-B0295680F5A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696-426D-BBD6-B0295680F5A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696-426D-BBD6-B0295680F5A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696-426D-BBD6-B0295680F5A1}"/>
              </c:ext>
            </c:extLst>
          </c:dPt>
          <c:dPt>
            <c:idx val="1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7696-426D-BBD6-B0295680F5A1}"/>
              </c:ext>
            </c:extLst>
          </c:dPt>
          <c:dPt>
            <c:idx val="26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7696-426D-BBD6-B0295680F5A1}"/>
              </c:ext>
            </c:extLst>
          </c:dPt>
          <c:dPt>
            <c:idx val="27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7696-426D-BBD6-B0295680F5A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List1!$A$2:$A$29</c:f>
              <c:strCache>
                <c:ptCount val="28"/>
                <c:pt idx="0">
                  <c:v>Spain</c:v>
                </c:pt>
                <c:pt idx="1">
                  <c:v>Hungary</c:v>
                </c:pt>
                <c:pt idx="2">
                  <c:v>Portugal</c:v>
                </c:pt>
                <c:pt idx="3">
                  <c:v>Slovakia</c:v>
                </c:pt>
                <c:pt idx="4">
                  <c:v>Czech Republic</c:v>
                </c:pt>
                <c:pt idx="5">
                  <c:v>Germany </c:v>
                </c:pt>
                <c:pt idx="6">
                  <c:v>Greece</c:v>
                </c:pt>
                <c:pt idx="7">
                  <c:v>Ireland</c:v>
                </c:pt>
                <c:pt idx="8">
                  <c:v>Lithuania</c:v>
                </c:pt>
                <c:pt idx="9">
                  <c:v>Malta</c:v>
                </c:pt>
                <c:pt idx="10">
                  <c:v>Romania</c:v>
                </c:pt>
                <c:pt idx="11">
                  <c:v>Finland</c:v>
                </c:pt>
                <c:pt idx="12">
                  <c:v>Poland</c:v>
                </c:pt>
                <c:pt idx="13">
                  <c:v>Sweden</c:v>
                </c:pt>
                <c:pt idx="14">
                  <c:v>EU 27</c:v>
                </c:pt>
                <c:pt idx="15">
                  <c:v>Belgium</c:v>
                </c:pt>
                <c:pt idx="16">
                  <c:v>Cyprus</c:v>
                </c:pt>
                <c:pt idx="17">
                  <c:v>United Kingdom</c:v>
                </c:pt>
                <c:pt idx="18">
                  <c:v>Netherlands</c:v>
                </c:pt>
                <c:pt idx="19">
                  <c:v>Slovenia</c:v>
                </c:pt>
                <c:pt idx="20">
                  <c:v>Estonia</c:v>
                </c:pt>
                <c:pt idx="21">
                  <c:v>Italy</c:v>
                </c:pt>
                <c:pt idx="22">
                  <c:v>Austria</c:v>
                </c:pt>
                <c:pt idx="23">
                  <c:v>France</c:v>
                </c:pt>
                <c:pt idx="24">
                  <c:v>Latvia</c:v>
                </c:pt>
                <c:pt idx="25">
                  <c:v>Luxembourg</c:v>
                </c:pt>
                <c:pt idx="26">
                  <c:v>Bulgaria</c:v>
                </c:pt>
                <c:pt idx="27">
                  <c:v>Denmark</c:v>
                </c:pt>
              </c:strCache>
            </c:strRef>
          </c:cat>
          <c:val>
            <c:numRef>
              <c:f>List1!$B$2:$B$29</c:f>
              <c:numCache>
                <c:formatCode>0%</c:formatCode>
                <c:ptCount val="28"/>
                <c:pt idx="0">
                  <c:v>0.19</c:v>
                </c:pt>
                <c:pt idx="1">
                  <c:v>0.2</c:v>
                </c:pt>
                <c:pt idx="2">
                  <c:v>0.2</c:v>
                </c:pt>
                <c:pt idx="3">
                  <c:v>0.2</c:v>
                </c:pt>
                <c:pt idx="4">
                  <c:v>0.24000000000000005</c:v>
                </c:pt>
                <c:pt idx="5">
                  <c:v>0.29000000000000009</c:v>
                </c:pt>
                <c:pt idx="6">
                  <c:v>0.29000000000000009</c:v>
                </c:pt>
                <c:pt idx="7">
                  <c:v>0.3000000000000001</c:v>
                </c:pt>
                <c:pt idx="8">
                  <c:v>0.3000000000000001</c:v>
                </c:pt>
                <c:pt idx="9">
                  <c:v>0.3000000000000001</c:v>
                </c:pt>
                <c:pt idx="10">
                  <c:v>0.3000000000000001</c:v>
                </c:pt>
                <c:pt idx="11">
                  <c:v>0.31000000000000011</c:v>
                </c:pt>
                <c:pt idx="12">
                  <c:v>0.31000000000000011</c:v>
                </c:pt>
                <c:pt idx="13">
                  <c:v>0.31000000000000011</c:v>
                </c:pt>
                <c:pt idx="14">
                  <c:v>0.33000000000000013</c:v>
                </c:pt>
                <c:pt idx="15">
                  <c:v>0.34</c:v>
                </c:pt>
                <c:pt idx="16">
                  <c:v>0.3600000000000001</c:v>
                </c:pt>
                <c:pt idx="17">
                  <c:v>0.3600000000000001</c:v>
                </c:pt>
                <c:pt idx="18">
                  <c:v>0.37000000000000011</c:v>
                </c:pt>
                <c:pt idx="19">
                  <c:v>0.37000000000000011</c:v>
                </c:pt>
                <c:pt idx="20">
                  <c:v>0.38000000000000012</c:v>
                </c:pt>
                <c:pt idx="21">
                  <c:v>0.4</c:v>
                </c:pt>
                <c:pt idx="22">
                  <c:v>0.41000000000000009</c:v>
                </c:pt>
                <c:pt idx="23">
                  <c:v>0.41000000000000009</c:v>
                </c:pt>
                <c:pt idx="24">
                  <c:v>0.41000000000000009</c:v>
                </c:pt>
                <c:pt idx="25">
                  <c:v>0.4200000000000001</c:v>
                </c:pt>
                <c:pt idx="26">
                  <c:v>0.45</c:v>
                </c:pt>
                <c:pt idx="27">
                  <c:v>0.4900000000000001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7696-426D-BBD6-B0295680F5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7468160"/>
        <c:axId val="177445888"/>
      </c:barChart>
      <c:catAx>
        <c:axId val="1774428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7444352"/>
        <c:crosses val="autoZero"/>
        <c:auto val="1"/>
        <c:lblAlgn val="ctr"/>
        <c:lblOffset val="100"/>
        <c:tickLblSkip val="1"/>
        <c:noMultiLvlLbl val="0"/>
      </c:catAx>
      <c:valAx>
        <c:axId val="177444352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77442816"/>
        <c:crosses val="autoZero"/>
        <c:crossBetween val="between"/>
      </c:valAx>
      <c:valAx>
        <c:axId val="177445888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nextTo"/>
        <c:crossAx val="177468160"/>
        <c:crosses val="max"/>
        <c:crossBetween val="between"/>
      </c:valAx>
      <c:catAx>
        <c:axId val="1774681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774458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dirty="0"/>
              <a:t>TO EXERCISE</a:t>
            </a:r>
            <a:r>
              <a:rPr lang="cs-CZ" baseline="0" dirty="0"/>
              <a:t> CITIZEN</a:t>
            </a:r>
            <a:r>
              <a:rPr lang="cs-CZ" baseline="0" dirty="0">
                <a:latin typeface="Tw Cen MT" panose="020B0602020104020603" pitchFamily="34" charset="-18"/>
              </a:rPr>
              <a:t>'S RIGHTS</a:t>
            </a:r>
            <a:endParaRPr lang="cs-CZ" dirty="0"/>
          </a:p>
        </c:rich>
      </c:tx>
      <c:layout>
        <c:manualLayout>
          <c:xMode val="edge"/>
          <c:yMode val="edge"/>
          <c:x val="0.61167299959801991"/>
          <c:y val="0.79632399012101618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0488605518131995"/>
          <c:y val="8.4670643793182232E-2"/>
          <c:w val="0.87615690168734006"/>
          <c:h val="0.87762702260423786"/>
        </c:manualLayout>
      </c:layout>
      <c:barChart>
        <c:barDir val="bar"/>
        <c:grouping val="clustered"/>
        <c:varyColors val="0"/>
        <c:ser>
          <c:idx val="1"/>
          <c:order val="1"/>
          <c:tx>
            <c:strRef>
              <c:f>List1!$C$1</c:f>
              <c:strCache>
                <c:ptCount val="1"/>
                <c:pt idx="0">
                  <c:v>Sloupec1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List1!$A$2:$A$29</c:f>
              <c:strCache>
                <c:ptCount val="28"/>
                <c:pt idx="0">
                  <c:v>Spain</c:v>
                </c:pt>
                <c:pt idx="1">
                  <c:v>Lithuania</c:v>
                </c:pt>
                <c:pt idx="2">
                  <c:v>Portugal</c:v>
                </c:pt>
                <c:pt idx="3">
                  <c:v>Romania</c:v>
                </c:pt>
                <c:pt idx="4">
                  <c:v>Estonia</c:v>
                </c:pt>
                <c:pt idx="5">
                  <c:v>Poland</c:v>
                </c:pt>
                <c:pt idx="6">
                  <c:v>United Kingdom</c:v>
                </c:pt>
                <c:pt idx="7">
                  <c:v>Bulgaria</c:v>
                </c:pt>
                <c:pt idx="8">
                  <c:v>Austria</c:v>
                </c:pt>
                <c:pt idx="9">
                  <c:v>Czech Republic</c:v>
                </c:pt>
                <c:pt idx="10">
                  <c:v>Ireland</c:v>
                </c:pt>
                <c:pt idx="11">
                  <c:v>Greece</c:v>
                </c:pt>
                <c:pt idx="12">
                  <c:v>Malta</c:v>
                </c:pt>
                <c:pt idx="13">
                  <c:v>EU 27</c:v>
                </c:pt>
                <c:pt idx="14">
                  <c:v>Latvia</c:v>
                </c:pt>
                <c:pt idx="15">
                  <c:v>Luxembourg</c:v>
                </c:pt>
                <c:pt idx="16">
                  <c:v>Hungary</c:v>
                </c:pt>
                <c:pt idx="17">
                  <c:v>Slovenia</c:v>
                </c:pt>
                <c:pt idx="18">
                  <c:v>Slovakia</c:v>
                </c:pt>
                <c:pt idx="19">
                  <c:v>Belgium</c:v>
                </c:pt>
                <c:pt idx="20">
                  <c:v>Germany</c:v>
                </c:pt>
                <c:pt idx="21">
                  <c:v>Finland</c:v>
                </c:pt>
                <c:pt idx="22">
                  <c:v>Italy</c:v>
                </c:pt>
                <c:pt idx="23">
                  <c:v>Cyprus</c:v>
                </c:pt>
                <c:pt idx="24">
                  <c:v>Netherlands</c:v>
                </c:pt>
                <c:pt idx="25">
                  <c:v>Denmark</c:v>
                </c:pt>
                <c:pt idx="26">
                  <c:v>France</c:v>
                </c:pt>
                <c:pt idx="27">
                  <c:v>Sweden</c:v>
                </c:pt>
              </c:strCache>
            </c:strRef>
          </c:cat>
          <c:val>
            <c:numRef>
              <c:f>List1!$C$2:$C$29</c:f>
              <c:numCache>
                <c:formatCode>General</c:formatCode>
                <c:ptCount val="28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E43-4AE6-B7CA-D4B1C253E819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Sloupec2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List1!$A$2:$A$29</c:f>
              <c:strCache>
                <c:ptCount val="28"/>
                <c:pt idx="0">
                  <c:v>Spain</c:v>
                </c:pt>
                <c:pt idx="1">
                  <c:v>Lithuania</c:v>
                </c:pt>
                <c:pt idx="2">
                  <c:v>Portugal</c:v>
                </c:pt>
                <c:pt idx="3">
                  <c:v>Romania</c:v>
                </c:pt>
                <c:pt idx="4">
                  <c:v>Estonia</c:v>
                </c:pt>
                <c:pt idx="5">
                  <c:v>Poland</c:v>
                </c:pt>
                <c:pt idx="6">
                  <c:v>United Kingdom</c:v>
                </c:pt>
                <c:pt idx="7">
                  <c:v>Bulgaria</c:v>
                </c:pt>
                <c:pt idx="8">
                  <c:v>Austria</c:v>
                </c:pt>
                <c:pt idx="9">
                  <c:v>Czech Republic</c:v>
                </c:pt>
                <c:pt idx="10">
                  <c:v>Ireland</c:v>
                </c:pt>
                <c:pt idx="11">
                  <c:v>Greece</c:v>
                </c:pt>
                <c:pt idx="12">
                  <c:v>Malta</c:v>
                </c:pt>
                <c:pt idx="13">
                  <c:v>EU 27</c:v>
                </c:pt>
                <c:pt idx="14">
                  <c:v>Latvia</c:v>
                </c:pt>
                <c:pt idx="15">
                  <c:v>Luxembourg</c:v>
                </c:pt>
                <c:pt idx="16">
                  <c:v>Hungary</c:v>
                </c:pt>
                <c:pt idx="17">
                  <c:v>Slovenia</c:v>
                </c:pt>
                <c:pt idx="18">
                  <c:v>Slovakia</c:v>
                </c:pt>
                <c:pt idx="19">
                  <c:v>Belgium</c:v>
                </c:pt>
                <c:pt idx="20">
                  <c:v>Germany</c:v>
                </c:pt>
                <c:pt idx="21">
                  <c:v>Finland</c:v>
                </c:pt>
                <c:pt idx="22">
                  <c:v>Italy</c:v>
                </c:pt>
                <c:pt idx="23">
                  <c:v>Cyprus</c:v>
                </c:pt>
                <c:pt idx="24">
                  <c:v>Netherlands</c:v>
                </c:pt>
                <c:pt idx="25">
                  <c:v>Denmark</c:v>
                </c:pt>
                <c:pt idx="26">
                  <c:v>France</c:v>
                </c:pt>
                <c:pt idx="27">
                  <c:v>Sweden</c:v>
                </c:pt>
              </c:strCache>
            </c:strRef>
          </c:cat>
          <c:val>
            <c:numRef>
              <c:f>List1!$D$2:$D$29</c:f>
              <c:numCache>
                <c:formatCode>General</c:formatCode>
                <c:ptCount val="28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E43-4AE6-B7CA-D4B1C253E8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7686400"/>
        <c:axId val="177687936"/>
      </c:barChar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E43-4AE6-B7CA-D4B1C253E819}"/>
              </c:ext>
            </c:extLst>
          </c:dPt>
          <c:dPt>
            <c:idx val="24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E43-4AE6-B7CA-D4B1C253E819}"/>
              </c:ext>
            </c:extLst>
          </c:dPt>
          <c:dPt>
            <c:idx val="25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E43-4AE6-B7CA-D4B1C253E819}"/>
              </c:ext>
            </c:extLst>
          </c:dPt>
          <c:dPt>
            <c:idx val="26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6E43-4AE6-B7CA-D4B1C253E819}"/>
              </c:ext>
            </c:extLst>
          </c:dPt>
          <c:dPt>
            <c:idx val="27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6E43-4AE6-B7CA-D4B1C253E81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List1!$A$2:$A$29</c:f>
              <c:strCache>
                <c:ptCount val="28"/>
                <c:pt idx="0">
                  <c:v>Spain</c:v>
                </c:pt>
                <c:pt idx="1">
                  <c:v>Lithuania</c:v>
                </c:pt>
                <c:pt idx="2">
                  <c:v>Portugal</c:v>
                </c:pt>
                <c:pt idx="3">
                  <c:v>Romania</c:v>
                </c:pt>
                <c:pt idx="4">
                  <c:v>Estonia</c:v>
                </c:pt>
                <c:pt idx="5">
                  <c:v>Poland</c:v>
                </c:pt>
                <c:pt idx="6">
                  <c:v>United Kingdom</c:v>
                </c:pt>
                <c:pt idx="7">
                  <c:v>Bulgaria</c:v>
                </c:pt>
                <c:pt idx="8">
                  <c:v>Austria</c:v>
                </c:pt>
                <c:pt idx="9">
                  <c:v>Czech Republic</c:v>
                </c:pt>
                <c:pt idx="10">
                  <c:v>Ireland</c:v>
                </c:pt>
                <c:pt idx="11">
                  <c:v>Greece</c:v>
                </c:pt>
                <c:pt idx="12">
                  <c:v>Malta</c:v>
                </c:pt>
                <c:pt idx="13">
                  <c:v>EU 27</c:v>
                </c:pt>
                <c:pt idx="14">
                  <c:v>Latvia</c:v>
                </c:pt>
                <c:pt idx="15">
                  <c:v>Luxembourg</c:v>
                </c:pt>
                <c:pt idx="16">
                  <c:v>Hungary</c:v>
                </c:pt>
                <c:pt idx="17">
                  <c:v>Slovenia</c:v>
                </c:pt>
                <c:pt idx="18">
                  <c:v>Slovakia</c:v>
                </c:pt>
                <c:pt idx="19">
                  <c:v>Belgium</c:v>
                </c:pt>
                <c:pt idx="20">
                  <c:v>Germany</c:v>
                </c:pt>
                <c:pt idx="21">
                  <c:v>Finland</c:v>
                </c:pt>
                <c:pt idx="22">
                  <c:v>Italy</c:v>
                </c:pt>
                <c:pt idx="23">
                  <c:v>Cyprus</c:v>
                </c:pt>
                <c:pt idx="24">
                  <c:v>Netherlands</c:v>
                </c:pt>
                <c:pt idx="25">
                  <c:v>Denmark</c:v>
                </c:pt>
                <c:pt idx="26">
                  <c:v>France</c:v>
                </c:pt>
                <c:pt idx="27">
                  <c:v>Sweden</c:v>
                </c:pt>
              </c:strCache>
            </c:strRef>
          </c:cat>
          <c:val>
            <c:numRef>
              <c:f>List1!$B$2:$B$29</c:f>
              <c:numCache>
                <c:formatCode>0%</c:formatCode>
                <c:ptCount val="28"/>
                <c:pt idx="0">
                  <c:v>0.2</c:v>
                </c:pt>
                <c:pt idx="1">
                  <c:v>0.21000000000000005</c:v>
                </c:pt>
                <c:pt idx="2">
                  <c:v>0.21000000000000005</c:v>
                </c:pt>
                <c:pt idx="3">
                  <c:v>0.23</c:v>
                </c:pt>
                <c:pt idx="4">
                  <c:v>0.24000000000000005</c:v>
                </c:pt>
                <c:pt idx="5">
                  <c:v>0.24000000000000005</c:v>
                </c:pt>
                <c:pt idx="6">
                  <c:v>0.24000000000000005</c:v>
                </c:pt>
                <c:pt idx="7">
                  <c:v>0.27</c:v>
                </c:pt>
                <c:pt idx="8">
                  <c:v>0.28000000000000008</c:v>
                </c:pt>
                <c:pt idx="9">
                  <c:v>0.29000000000000009</c:v>
                </c:pt>
                <c:pt idx="10">
                  <c:v>0.29000000000000009</c:v>
                </c:pt>
                <c:pt idx="11">
                  <c:v>0.29000000000000009</c:v>
                </c:pt>
                <c:pt idx="12">
                  <c:v>0.31000000000000011</c:v>
                </c:pt>
                <c:pt idx="13">
                  <c:v>0.33000000000000013</c:v>
                </c:pt>
                <c:pt idx="14">
                  <c:v>0.33000000000000013</c:v>
                </c:pt>
                <c:pt idx="15">
                  <c:v>0.33000000000000013</c:v>
                </c:pt>
                <c:pt idx="16">
                  <c:v>0.33000000000000013</c:v>
                </c:pt>
                <c:pt idx="17">
                  <c:v>0.33000000000000013</c:v>
                </c:pt>
                <c:pt idx="18">
                  <c:v>0.35000000000000009</c:v>
                </c:pt>
                <c:pt idx="19">
                  <c:v>0.3600000000000001</c:v>
                </c:pt>
                <c:pt idx="20">
                  <c:v>0.3600000000000001</c:v>
                </c:pt>
                <c:pt idx="21">
                  <c:v>0.37000000000000011</c:v>
                </c:pt>
                <c:pt idx="22">
                  <c:v>0.38000000000000012</c:v>
                </c:pt>
                <c:pt idx="23">
                  <c:v>0.4</c:v>
                </c:pt>
                <c:pt idx="24">
                  <c:v>0.4300000000000001</c:v>
                </c:pt>
                <c:pt idx="25">
                  <c:v>0.47000000000000008</c:v>
                </c:pt>
                <c:pt idx="26">
                  <c:v>0.5</c:v>
                </c:pt>
                <c:pt idx="27">
                  <c:v>0.54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6E43-4AE6-B7CA-D4B1C253E8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7691264"/>
        <c:axId val="177689728"/>
      </c:barChart>
      <c:catAx>
        <c:axId val="1776864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7687936"/>
        <c:crosses val="autoZero"/>
        <c:auto val="1"/>
        <c:lblAlgn val="ctr"/>
        <c:lblOffset val="100"/>
        <c:tickLblSkip val="1"/>
        <c:noMultiLvlLbl val="0"/>
      </c:catAx>
      <c:valAx>
        <c:axId val="177687936"/>
        <c:scaling>
          <c:orientation val="minMax"/>
        </c:scaling>
        <c:delete val="1"/>
        <c:axPos val="t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77686400"/>
        <c:crosses val="max"/>
        <c:crossBetween val="between"/>
      </c:valAx>
      <c:valAx>
        <c:axId val="177689728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nextTo"/>
        <c:crossAx val="177691264"/>
        <c:crosses val="max"/>
        <c:crossBetween val="between"/>
      </c:valAx>
      <c:catAx>
        <c:axId val="1776912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7768972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dirty="0"/>
              <a:t>TO BE</a:t>
            </a:r>
            <a:r>
              <a:rPr lang="cs-CZ" baseline="0" dirty="0"/>
              <a:t> BROUGHT UP IN</a:t>
            </a:r>
            <a:endParaRPr lang="cs-CZ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1"/>
          <c:order val="1"/>
          <c:tx>
            <c:strRef>
              <c:f>List1!$C$1</c:f>
              <c:strCache>
                <c:ptCount val="1"/>
                <c:pt idx="0">
                  <c:v>Sloupec1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List1!$A$2:$A$29</c:f>
              <c:strCache>
                <c:ptCount val="28"/>
                <c:pt idx="0">
                  <c:v>Greece</c:v>
                </c:pt>
                <c:pt idx="1">
                  <c:v>Louxembourg</c:v>
                </c:pt>
                <c:pt idx="2">
                  <c:v>France</c:v>
                </c:pt>
                <c:pt idx="3">
                  <c:v>Cyprus</c:v>
                </c:pt>
                <c:pt idx="4">
                  <c:v>Bulgaria</c:v>
                </c:pt>
                <c:pt idx="5">
                  <c:v>Hungary</c:v>
                </c:pt>
                <c:pt idx="6">
                  <c:v>Lithuania</c:v>
                </c:pt>
                <c:pt idx="7">
                  <c:v>Slovenia</c:v>
                </c:pt>
                <c:pt idx="8">
                  <c:v>Denmark</c:v>
                </c:pt>
                <c:pt idx="9">
                  <c:v>Sweden</c:v>
                </c:pt>
                <c:pt idx="10">
                  <c:v>Poland</c:v>
                </c:pt>
                <c:pt idx="11">
                  <c:v>Romania</c:v>
                </c:pt>
                <c:pt idx="12">
                  <c:v>Italy</c:v>
                </c:pt>
                <c:pt idx="13">
                  <c:v>Latvia</c:v>
                </c:pt>
                <c:pt idx="14">
                  <c:v>EU 27</c:v>
                </c:pt>
                <c:pt idx="15">
                  <c:v>Estonia</c:v>
                </c:pt>
                <c:pt idx="16">
                  <c:v>Belgium</c:v>
                </c:pt>
                <c:pt idx="17">
                  <c:v>Spain</c:v>
                </c:pt>
                <c:pt idx="18">
                  <c:v>Netherlands</c:v>
                </c:pt>
                <c:pt idx="19">
                  <c:v>Portugal</c:v>
                </c:pt>
                <c:pt idx="20">
                  <c:v>Slovakia</c:v>
                </c:pt>
                <c:pt idx="21">
                  <c:v>Germany</c:v>
                </c:pt>
                <c:pt idx="22">
                  <c:v>Malta</c:v>
                </c:pt>
                <c:pt idx="23">
                  <c:v>United Kingdom</c:v>
                </c:pt>
                <c:pt idx="24">
                  <c:v>Ireland</c:v>
                </c:pt>
                <c:pt idx="25">
                  <c:v>Austria</c:v>
                </c:pt>
                <c:pt idx="26">
                  <c:v>Czech Republic</c:v>
                </c:pt>
                <c:pt idx="27">
                  <c:v>Finland</c:v>
                </c:pt>
              </c:strCache>
            </c:strRef>
          </c:cat>
          <c:val>
            <c:numRef>
              <c:f>List1!$C$2:$C$29</c:f>
              <c:numCache>
                <c:formatCode>General</c:formatCode>
                <c:ptCount val="28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357-4CC6-927D-D7BF5C9E98A4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Sloupec2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List1!$A$2:$A$29</c:f>
              <c:strCache>
                <c:ptCount val="28"/>
                <c:pt idx="0">
                  <c:v>Greece</c:v>
                </c:pt>
                <c:pt idx="1">
                  <c:v>Louxembourg</c:v>
                </c:pt>
                <c:pt idx="2">
                  <c:v>France</c:v>
                </c:pt>
                <c:pt idx="3">
                  <c:v>Cyprus</c:v>
                </c:pt>
                <c:pt idx="4">
                  <c:v>Bulgaria</c:v>
                </c:pt>
                <c:pt idx="5">
                  <c:v>Hungary</c:v>
                </c:pt>
                <c:pt idx="6">
                  <c:v>Lithuania</c:v>
                </c:pt>
                <c:pt idx="7">
                  <c:v>Slovenia</c:v>
                </c:pt>
                <c:pt idx="8">
                  <c:v>Denmark</c:v>
                </c:pt>
                <c:pt idx="9">
                  <c:v>Sweden</c:v>
                </c:pt>
                <c:pt idx="10">
                  <c:v>Poland</c:v>
                </c:pt>
                <c:pt idx="11">
                  <c:v>Romania</c:v>
                </c:pt>
                <c:pt idx="12">
                  <c:v>Italy</c:v>
                </c:pt>
                <c:pt idx="13">
                  <c:v>Latvia</c:v>
                </c:pt>
                <c:pt idx="14">
                  <c:v>EU 27</c:v>
                </c:pt>
                <c:pt idx="15">
                  <c:v>Estonia</c:v>
                </c:pt>
                <c:pt idx="16">
                  <c:v>Belgium</c:v>
                </c:pt>
                <c:pt idx="17">
                  <c:v>Spain</c:v>
                </c:pt>
                <c:pt idx="18">
                  <c:v>Netherlands</c:v>
                </c:pt>
                <c:pt idx="19">
                  <c:v>Portugal</c:v>
                </c:pt>
                <c:pt idx="20">
                  <c:v>Slovakia</c:v>
                </c:pt>
                <c:pt idx="21">
                  <c:v>Germany</c:v>
                </c:pt>
                <c:pt idx="22">
                  <c:v>Malta</c:v>
                </c:pt>
                <c:pt idx="23">
                  <c:v>United Kingdom</c:v>
                </c:pt>
                <c:pt idx="24">
                  <c:v>Ireland</c:v>
                </c:pt>
                <c:pt idx="25">
                  <c:v>Austria</c:v>
                </c:pt>
                <c:pt idx="26">
                  <c:v>Czech Republic</c:v>
                </c:pt>
                <c:pt idx="27">
                  <c:v>Finland</c:v>
                </c:pt>
              </c:strCache>
            </c:strRef>
          </c:cat>
          <c:val>
            <c:numRef>
              <c:f>List1!$D$2:$D$29</c:f>
              <c:numCache>
                <c:formatCode>General</c:formatCode>
                <c:ptCount val="28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357-4CC6-927D-D7BF5C9E98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7830144"/>
        <c:axId val="177836032"/>
      </c:barChar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357-4CC6-927D-D7BF5C9E98A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357-4CC6-927D-D7BF5C9E98A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2357-4CC6-927D-D7BF5C9E98A4}"/>
              </c:ext>
            </c:extLst>
          </c:dPt>
          <c:dPt>
            <c:idx val="1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2357-4CC6-927D-D7BF5C9E98A4}"/>
              </c:ext>
            </c:extLst>
          </c:dPt>
          <c:dPt>
            <c:idx val="2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2357-4CC6-927D-D7BF5C9E98A4}"/>
              </c:ext>
            </c:extLst>
          </c:dPt>
          <c:dPt>
            <c:idx val="25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2357-4CC6-927D-D7BF5C9E98A4}"/>
              </c:ext>
            </c:extLst>
          </c:dPt>
          <c:dPt>
            <c:idx val="26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2357-4CC6-927D-D7BF5C9E98A4}"/>
              </c:ext>
            </c:extLst>
          </c:dPt>
          <c:dPt>
            <c:idx val="27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2357-4CC6-927D-D7BF5C9E98A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List1!$A$2:$A$29</c:f>
              <c:strCache>
                <c:ptCount val="28"/>
                <c:pt idx="0">
                  <c:v>Greece</c:v>
                </c:pt>
                <c:pt idx="1">
                  <c:v>Louxembourg</c:v>
                </c:pt>
                <c:pt idx="2">
                  <c:v>France</c:v>
                </c:pt>
                <c:pt idx="3">
                  <c:v>Cyprus</c:v>
                </c:pt>
                <c:pt idx="4">
                  <c:v>Bulgaria</c:v>
                </c:pt>
                <c:pt idx="5">
                  <c:v>Hungary</c:v>
                </c:pt>
                <c:pt idx="6">
                  <c:v>Lithuania</c:v>
                </c:pt>
                <c:pt idx="7">
                  <c:v>Slovenia</c:v>
                </c:pt>
                <c:pt idx="8">
                  <c:v>Denmark</c:v>
                </c:pt>
                <c:pt idx="9">
                  <c:v>Sweden</c:v>
                </c:pt>
                <c:pt idx="10">
                  <c:v>Poland</c:v>
                </c:pt>
                <c:pt idx="11">
                  <c:v>Romania</c:v>
                </c:pt>
                <c:pt idx="12">
                  <c:v>Italy</c:v>
                </c:pt>
                <c:pt idx="13">
                  <c:v>Latvia</c:v>
                </c:pt>
                <c:pt idx="14">
                  <c:v>EU 27</c:v>
                </c:pt>
                <c:pt idx="15">
                  <c:v>Estonia</c:v>
                </c:pt>
                <c:pt idx="16">
                  <c:v>Belgium</c:v>
                </c:pt>
                <c:pt idx="17">
                  <c:v>Spain</c:v>
                </c:pt>
                <c:pt idx="18">
                  <c:v>Netherlands</c:v>
                </c:pt>
                <c:pt idx="19">
                  <c:v>Portugal</c:v>
                </c:pt>
                <c:pt idx="20">
                  <c:v>Slovakia</c:v>
                </c:pt>
                <c:pt idx="21">
                  <c:v>Germany</c:v>
                </c:pt>
                <c:pt idx="22">
                  <c:v>Malta</c:v>
                </c:pt>
                <c:pt idx="23">
                  <c:v>United Kingdom</c:v>
                </c:pt>
                <c:pt idx="24">
                  <c:v>Ireland</c:v>
                </c:pt>
                <c:pt idx="25">
                  <c:v>Austria</c:v>
                </c:pt>
                <c:pt idx="26">
                  <c:v>Czech Republic</c:v>
                </c:pt>
                <c:pt idx="27">
                  <c:v>Finland</c:v>
                </c:pt>
              </c:strCache>
            </c:strRef>
          </c:cat>
          <c:val>
            <c:numRef>
              <c:f>List1!$B$2:$B$29</c:f>
              <c:numCache>
                <c:formatCode>0%</c:formatCode>
                <c:ptCount val="28"/>
                <c:pt idx="0">
                  <c:v>0.14000000000000001</c:v>
                </c:pt>
                <c:pt idx="1">
                  <c:v>0.16</c:v>
                </c:pt>
                <c:pt idx="2">
                  <c:v>0.17</c:v>
                </c:pt>
                <c:pt idx="3">
                  <c:v>0.19</c:v>
                </c:pt>
                <c:pt idx="4">
                  <c:v>0.2</c:v>
                </c:pt>
                <c:pt idx="5">
                  <c:v>0.2</c:v>
                </c:pt>
                <c:pt idx="6">
                  <c:v>0.21000000000000005</c:v>
                </c:pt>
                <c:pt idx="7">
                  <c:v>0.21000000000000005</c:v>
                </c:pt>
                <c:pt idx="8">
                  <c:v>0.22</c:v>
                </c:pt>
                <c:pt idx="9">
                  <c:v>0.22</c:v>
                </c:pt>
                <c:pt idx="10">
                  <c:v>0.23</c:v>
                </c:pt>
                <c:pt idx="11">
                  <c:v>0.24000000000000005</c:v>
                </c:pt>
                <c:pt idx="12">
                  <c:v>0.25</c:v>
                </c:pt>
                <c:pt idx="13">
                  <c:v>0.26</c:v>
                </c:pt>
                <c:pt idx="14">
                  <c:v>0.28000000000000008</c:v>
                </c:pt>
                <c:pt idx="15">
                  <c:v>0.28000000000000008</c:v>
                </c:pt>
                <c:pt idx="16">
                  <c:v>0.29000000000000009</c:v>
                </c:pt>
                <c:pt idx="17">
                  <c:v>0.29000000000000009</c:v>
                </c:pt>
                <c:pt idx="18">
                  <c:v>0.29000000000000009</c:v>
                </c:pt>
                <c:pt idx="19">
                  <c:v>0.33000000000000013</c:v>
                </c:pt>
                <c:pt idx="20">
                  <c:v>0.33000000000000013</c:v>
                </c:pt>
                <c:pt idx="21">
                  <c:v>0.35000000000000009</c:v>
                </c:pt>
                <c:pt idx="22">
                  <c:v>0.3600000000000001</c:v>
                </c:pt>
                <c:pt idx="23">
                  <c:v>0.3600000000000001</c:v>
                </c:pt>
                <c:pt idx="24">
                  <c:v>0.39000000000000012</c:v>
                </c:pt>
                <c:pt idx="25">
                  <c:v>0.39000000000000012</c:v>
                </c:pt>
                <c:pt idx="26">
                  <c:v>0.41000000000000009</c:v>
                </c:pt>
                <c:pt idx="27">
                  <c:v>0.46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2357-4CC6-927D-D7BF5C9E98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7839104"/>
        <c:axId val="177837568"/>
      </c:barChart>
      <c:catAx>
        <c:axId val="1778301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7836032"/>
        <c:crosses val="autoZero"/>
        <c:auto val="1"/>
        <c:lblAlgn val="ctr"/>
        <c:lblOffset val="100"/>
        <c:tickLblSkip val="1"/>
        <c:noMultiLvlLbl val="0"/>
      </c:catAx>
      <c:valAx>
        <c:axId val="17783603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77830144"/>
        <c:crosses val="autoZero"/>
        <c:crossBetween val="between"/>
      </c:valAx>
      <c:valAx>
        <c:axId val="177837568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nextTo"/>
        <c:crossAx val="177839104"/>
        <c:crosses val="max"/>
        <c:crossBetween val="between"/>
      </c:valAx>
      <c:catAx>
        <c:axId val="17783910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7783756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dirty="0"/>
              <a:t>TO</a:t>
            </a:r>
            <a:r>
              <a:rPr lang="cs-CZ" baseline="0" dirty="0"/>
              <a:t> HAVE AT LEAST ONE (</a:t>
            </a:r>
            <a:r>
              <a:rPr lang="cs-CZ" baseline="0" dirty="0" err="1"/>
              <a:t>nationality</a:t>
            </a:r>
            <a:r>
              <a:rPr lang="cs-CZ" baseline="0" dirty="0"/>
              <a:t>) PARENT</a:t>
            </a:r>
            <a:endParaRPr lang="cs-CZ" dirty="0"/>
          </a:p>
        </c:rich>
      </c:tx>
      <c:layout>
        <c:manualLayout>
          <c:xMode val="edge"/>
          <c:yMode val="edge"/>
          <c:x val="0.46974881770506843"/>
          <c:y val="0.70243522934218494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9.9195600562764941E-2"/>
          <c:y val="0.10106509469154495"/>
          <c:w val="0.88115664921344572"/>
          <c:h val="0.88858178071919536"/>
        </c:manualLayout>
      </c:layout>
      <c:barChart>
        <c:barDir val="bar"/>
        <c:grouping val="clustered"/>
        <c:varyColors val="0"/>
        <c:ser>
          <c:idx val="1"/>
          <c:order val="1"/>
          <c:tx>
            <c:strRef>
              <c:f>List1!$C$1</c:f>
              <c:strCache>
                <c:ptCount val="1"/>
                <c:pt idx="0">
                  <c:v>Sloupec2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List1!$A$2:$A$29</c:f>
              <c:strCache>
                <c:ptCount val="28"/>
                <c:pt idx="0">
                  <c:v>Denmark</c:v>
                </c:pt>
                <c:pt idx="1">
                  <c:v>Latvia</c:v>
                </c:pt>
                <c:pt idx="2">
                  <c:v>Sweden</c:v>
                </c:pt>
                <c:pt idx="3">
                  <c:v>Netherlands</c:v>
                </c:pt>
                <c:pt idx="4">
                  <c:v>Luxembourg</c:v>
                </c:pt>
                <c:pt idx="5">
                  <c:v>Poland</c:v>
                </c:pt>
                <c:pt idx="6">
                  <c:v>Finland</c:v>
                </c:pt>
                <c:pt idx="7">
                  <c:v>Belgium</c:v>
                </c:pt>
                <c:pt idx="8">
                  <c:v>Italy</c:v>
                </c:pt>
                <c:pt idx="9">
                  <c:v>Romania</c:v>
                </c:pt>
                <c:pt idx="10">
                  <c:v>Germany</c:v>
                </c:pt>
                <c:pt idx="11">
                  <c:v>Spain</c:v>
                </c:pt>
                <c:pt idx="12">
                  <c:v>Austria</c:v>
                </c:pt>
                <c:pt idx="13">
                  <c:v>EU 27</c:v>
                </c:pt>
                <c:pt idx="14">
                  <c:v>Estonia</c:v>
                </c:pt>
                <c:pt idx="15">
                  <c:v>France</c:v>
                </c:pt>
                <c:pt idx="16">
                  <c:v>Malta</c:v>
                </c:pt>
                <c:pt idx="17">
                  <c:v>Czech Republic</c:v>
                </c:pt>
                <c:pt idx="18">
                  <c:v>Slovakia</c:v>
                </c:pt>
                <c:pt idx="19">
                  <c:v>United Kingdom</c:v>
                </c:pt>
                <c:pt idx="20">
                  <c:v>Bulgaria</c:v>
                </c:pt>
                <c:pt idx="21">
                  <c:v>Ireland</c:v>
                </c:pt>
                <c:pt idx="22">
                  <c:v>Portugal</c:v>
                </c:pt>
                <c:pt idx="23">
                  <c:v>Slovenia</c:v>
                </c:pt>
                <c:pt idx="24">
                  <c:v>Lithuania</c:v>
                </c:pt>
                <c:pt idx="25">
                  <c:v>Hungary</c:v>
                </c:pt>
                <c:pt idx="26">
                  <c:v>Greece</c:v>
                </c:pt>
                <c:pt idx="27">
                  <c:v>Cyprus</c:v>
                </c:pt>
              </c:strCache>
            </c:strRef>
          </c:cat>
          <c:val>
            <c:numRef>
              <c:f>List1!$C$2:$C$29</c:f>
              <c:numCache>
                <c:formatCode>General</c:formatCode>
                <c:ptCount val="28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93-4C00-8A01-86369194ABEF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Sloupec1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List1!$A$2:$A$29</c:f>
              <c:strCache>
                <c:ptCount val="28"/>
                <c:pt idx="0">
                  <c:v>Denmark</c:v>
                </c:pt>
                <c:pt idx="1">
                  <c:v>Latvia</c:v>
                </c:pt>
                <c:pt idx="2">
                  <c:v>Sweden</c:v>
                </c:pt>
                <c:pt idx="3">
                  <c:v>Netherlands</c:v>
                </c:pt>
                <c:pt idx="4">
                  <c:v>Luxembourg</c:v>
                </c:pt>
                <c:pt idx="5">
                  <c:v>Poland</c:v>
                </c:pt>
                <c:pt idx="6">
                  <c:v>Finland</c:v>
                </c:pt>
                <c:pt idx="7">
                  <c:v>Belgium</c:v>
                </c:pt>
                <c:pt idx="8">
                  <c:v>Italy</c:v>
                </c:pt>
                <c:pt idx="9">
                  <c:v>Romania</c:v>
                </c:pt>
                <c:pt idx="10">
                  <c:v>Germany</c:v>
                </c:pt>
                <c:pt idx="11">
                  <c:v>Spain</c:v>
                </c:pt>
                <c:pt idx="12">
                  <c:v>Austria</c:v>
                </c:pt>
                <c:pt idx="13">
                  <c:v>EU 27</c:v>
                </c:pt>
                <c:pt idx="14">
                  <c:v>Estonia</c:v>
                </c:pt>
                <c:pt idx="15">
                  <c:v>France</c:v>
                </c:pt>
                <c:pt idx="16">
                  <c:v>Malta</c:v>
                </c:pt>
                <c:pt idx="17">
                  <c:v>Czech Republic</c:v>
                </c:pt>
                <c:pt idx="18">
                  <c:v>Slovakia</c:v>
                </c:pt>
                <c:pt idx="19">
                  <c:v>United Kingdom</c:v>
                </c:pt>
                <c:pt idx="20">
                  <c:v>Bulgaria</c:v>
                </c:pt>
                <c:pt idx="21">
                  <c:v>Ireland</c:v>
                </c:pt>
                <c:pt idx="22">
                  <c:v>Portugal</c:v>
                </c:pt>
                <c:pt idx="23">
                  <c:v>Slovenia</c:v>
                </c:pt>
                <c:pt idx="24">
                  <c:v>Lithuania</c:v>
                </c:pt>
                <c:pt idx="25">
                  <c:v>Hungary</c:v>
                </c:pt>
                <c:pt idx="26">
                  <c:v>Greece</c:v>
                </c:pt>
                <c:pt idx="27">
                  <c:v>Cyprus</c:v>
                </c:pt>
              </c:strCache>
            </c:strRef>
          </c:cat>
          <c:val>
            <c:numRef>
              <c:f>List1!$D$2:$D$29</c:f>
              <c:numCache>
                <c:formatCode>General</c:formatCode>
                <c:ptCount val="28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A93-4C00-8A01-86369194AB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2342016"/>
        <c:axId val="182343552"/>
      </c:barChar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A93-4C00-8A01-86369194ABE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A93-4C00-8A01-86369194ABE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A93-4C00-8A01-86369194ABEF}"/>
              </c:ext>
            </c:extLst>
          </c:dPt>
          <c:dPt>
            <c:idx val="1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0A93-4C00-8A01-86369194ABEF}"/>
              </c:ext>
            </c:extLst>
          </c:dPt>
          <c:dPt>
            <c:idx val="26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0A93-4C00-8A01-86369194ABEF}"/>
              </c:ext>
            </c:extLst>
          </c:dPt>
          <c:dPt>
            <c:idx val="27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0A93-4C00-8A01-86369194ABE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List1!$A$2:$A$29</c:f>
              <c:strCache>
                <c:ptCount val="28"/>
                <c:pt idx="0">
                  <c:v>Denmark</c:v>
                </c:pt>
                <c:pt idx="1">
                  <c:v>Latvia</c:v>
                </c:pt>
                <c:pt idx="2">
                  <c:v>Sweden</c:v>
                </c:pt>
                <c:pt idx="3">
                  <c:v>Netherlands</c:v>
                </c:pt>
                <c:pt idx="4">
                  <c:v>Luxembourg</c:v>
                </c:pt>
                <c:pt idx="5">
                  <c:v>Poland</c:v>
                </c:pt>
                <c:pt idx="6">
                  <c:v>Finland</c:v>
                </c:pt>
                <c:pt idx="7">
                  <c:v>Belgium</c:v>
                </c:pt>
                <c:pt idx="8">
                  <c:v>Italy</c:v>
                </c:pt>
                <c:pt idx="9">
                  <c:v>Romania</c:v>
                </c:pt>
                <c:pt idx="10">
                  <c:v>Germany</c:v>
                </c:pt>
                <c:pt idx="11">
                  <c:v>Spain</c:v>
                </c:pt>
                <c:pt idx="12">
                  <c:v>Austria</c:v>
                </c:pt>
                <c:pt idx="13">
                  <c:v>EU 27</c:v>
                </c:pt>
                <c:pt idx="14">
                  <c:v>Estonia</c:v>
                </c:pt>
                <c:pt idx="15">
                  <c:v>France</c:v>
                </c:pt>
                <c:pt idx="16">
                  <c:v>Malta</c:v>
                </c:pt>
                <c:pt idx="17">
                  <c:v>Czech Republic</c:v>
                </c:pt>
                <c:pt idx="18">
                  <c:v>Slovakia</c:v>
                </c:pt>
                <c:pt idx="19">
                  <c:v>United Kingdom</c:v>
                </c:pt>
                <c:pt idx="20">
                  <c:v>Bulgaria</c:v>
                </c:pt>
                <c:pt idx="21">
                  <c:v>Ireland</c:v>
                </c:pt>
                <c:pt idx="22">
                  <c:v>Portugal</c:v>
                </c:pt>
                <c:pt idx="23">
                  <c:v>Slovenia</c:v>
                </c:pt>
                <c:pt idx="24">
                  <c:v>Lithuania</c:v>
                </c:pt>
                <c:pt idx="25">
                  <c:v>Hungary</c:v>
                </c:pt>
                <c:pt idx="26">
                  <c:v>Greece</c:v>
                </c:pt>
                <c:pt idx="27">
                  <c:v>Cyprus</c:v>
                </c:pt>
              </c:strCache>
            </c:strRef>
          </c:cat>
          <c:val>
            <c:numRef>
              <c:f>List1!$B$2:$B$29</c:f>
              <c:numCache>
                <c:formatCode>0%</c:formatCode>
                <c:ptCount val="28"/>
                <c:pt idx="0">
                  <c:v>9.0000000000000024E-2</c:v>
                </c:pt>
                <c:pt idx="1">
                  <c:v>9.0000000000000024E-2</c:v>
                </c:pt>
                <c:pt idx="2">
                  <c:v>9.0000000000000024E-2</c:v>
                </c:pt>
                <c:pt idx="3">
                  <c:v>0.11</c:v>
                </c:pt>
                <c:pt idx="4">
                  <c:v>0.12000000000000002</c:v>
                </c:pt>
                <c:pt idx="5">
                  <c:v>0.13</c:v>
                </c:pt>
                <c:pt idx="6">
                  <c:v>0.13</c:v>
                </c:pt>
                <c:pt idx="7">
                  <c:v>0.15000000000000005</c:v>
                </c:pt>
                <c:pt idx="8">
                  <c:v>0.15000000000000005</c:v>
                </c:pt>
                <c:pt idx="9">
                  <c:v>0.15000000000000005</c:v>
                </c:pt>
                <c:pt idx="10">
                  <c:v>0.17</c:v>
                </c:pt>
                <c:pt idx="11">
                  <c:v>0.17</c:v>
                </c:pt>
                <c:pt idx="12">
                  <c:v>0.17</c:v>
                </c:pt>
                <c:pt idx="13">
                  <c:v>0.18000000000000005</c:v>
                </c:pt>
                <c:pt idx="14">
                  <c:v>0.18000000000000005</c:v>
                </c:pt>
                <c:pt idx="15">
                  <c:v>0.18000000000000005</c:v>
                </c:pt>
                <c:pt idx="16">
                  <c:v>0.19</c:v>
                </c:pt>
                <c:pt idx="17">
                  <c:v>0.2</c:v>
                </c:pt>
                <c:pt idx="18">
                  <c:v>0.2</c:v>
                </c:pt>
                <c:pt idx="19">
                  <c:v>0.21000000000000005</c:v>
                </c:pt>
                <c:pt idx="20">
                  <c:v>0.24000000000000005</c:v>
                </c:pt>
                <c:pt idx="21">
                  <c:v>0.24000000000000005</c:v>
                </c:pt>
                <c:pt idx="22">
                  <c:v>0.24000000000000005</c:v>
                </c:pt>
                <c:pt idx="23">
                  <c:v>0.24000000000000005</c:v>
                </c:pt>
                <c:pt idx="24">
                  <c:v>0.28000000000000008</c:v>
                </c:pt>
                <c:pt idx="25">
                  <c:v>0.31000000000000011</c:v>
                </c:pt>
                <c:pt idx="26">
                  <c:v>0.44</c:v>
                </c:pt>
                <c:pt idx="27">
                  <c:v>0.48000000000000009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0A93-4C00-8A01-86369194AB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2346880"/>
        <c:axId val="182345088"/>
      </c:barChart>
      <c:catAx>
        <c:axId val="1823420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2343552"/>
        <c:crosses val="autoZero"/>
        <c:auto val="1"/>
        <c:lblAlgn val="ctr"/>
        <c:lblOffset val="100"/>
        <c:tickLblSkip val="1"/>
        <c:noMultiLvlLbl val="0"/>
      </c:catAx>
      <c:valAx>
        <c:axId val="182343552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82342016"/>
        <c:crosses val="autoZero"/>
        <c:crossBetween val="between"/>
      </c:valAx>
      <c:valAx>
        <c:axId val="182345088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nextTo"/>
        <c:crossAx val="182346880"/>
        <c:crosses val="max"/>
        <c:crossBetween val="between"/>
      </c:valAx>
      <c:catAx>
        <c:axId val="18234688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823450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dirty="0"/>
              <a:t>TO</a:t>
            </a:r>
            <a:r>
              <a:rPr lang="cs-CZ" baseline="0" dirty="0"/>
              <a:t> BE A CHRISTIAN</a:t>
            </a:r>
            <a:endParaRPr lang="cs-CZ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1"/>
          <c:order val="1"/>
          <c:tx>
            <c:strRef>
              <c:f>List1!$C$1</c:f>
              <c:strCache>
                <c:ptCount val="1"/>
                <c:pt idx="0">
                  <c:v>Sloupec2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List1!$A$2:$A$29</c:f>
              <c:strCache>
                <c:ptCount val="28"/>
                <c:pt idx="0">
                  <c:v>Czech Republic</c:v>
                </c:pt>
                <c:pt idx="1">
                  <c:v>Sweden</c:v>
                </c:pt>
                <c:pt idx="2">
                  <c:v>Belgium</c:v>
                </c:pt>
                <c:pt idx="3">
                  <c:v>Estonia</c:v>
                </c:pt>
                <c:pt idx="4">
                  <c:v>Spain</c:v>
                </c:pt>
                <c:pt idx="5">
                  <c:v>Netherlands</c:v>
                </c:pt>
                <c:pt idx="6">
                  <c:v>Germany</c:v>
                </c:pt>
                <c:pt idx="7">
                  <c:v>France</c:v>
                </c:pt>
                <c:pt idx="8">
                  <c:v>Denmark</c:v>
                </c:pt>
                <c:pt idx="9">
                  <c:v>Portugal</c:v>
                </c:pt>
                <c:pt idx="10">
                  <c:v>United Kingdom</c:v>
                </c:pt>
                <c:pt idx="11">
                  <c:v>Latvia</c:v>
                </c:pt>
                <c:pt idx="12">
                  <c:v>Luxembourg</c:v>
                </c:pt>
                <c:pt idx="13">
                  <c:v>Hungary</c:v>
                </c:pt>
                <c:pt idx="14">
                  <c:v>Austria</c:v>
                </c:pt>
                <c:pt idx="15">
                  <c:v>Slovakia</c:v>
                </c:pt>
                <c:pt idx="16">
                  <c:v>EU 27</c:v>
                </c:pt>
                <c:pt idx="17">
                  <c:v>Slovenia</c:v>
                </c:pt>
                <c:pt idx="18">
                  <c:v>Finlad</c:v>
                </c:pt>
                <c:pt idx="19">
                  <c:v>Lithuania</c:v>
                </c:pt>
                <c:pt idx="20">
                  <c:v>Ireland</c:v>
                </c:pt>
                <c:pt idx="21">
                  <c:v>Italy</c:v>
                </c:pt>
                <c:pt idx="22">
                  <c:v>Poland</c:v>
                </c:pt>
                <c:pt idx="23">
                  <c:v>Bulgaria</c:v>
                </c:pt>
                <c:pt idx="24">
                  <c:v>Malta</c:v>
                </c:pt>
                <c:pt idx="25">
                  <c:v>Greece</c:v>
                </c:pt>
                <c:pt idx="26">
                  <c:v>Cyprus</c:v>
                </c:pt>
                <c:pt idx="27">
                  <c:v>Romania</c:v>
                </c:pt>
              </c:strCache>
            </c:strRef>
          </c:cat>
          <c:val>
            <c:numRef>
              <c:f>List1!$C$2:$C$29</c:f>
              <c:numCache>
                <c:formatCode>General</c:formatCode>
                <c:ptCount val="28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70B-4E99-B177-0081822266D5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Sloupec1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List1!$A$2:$A$29</c:f>
              <c:strCache>
                <c:ptCount val="28"/>
                <c:pt idx="0">
                  <c:v>Czech Republic</c:v>
                </c:pt>
                <c:pt idx="1">
                  <c:v>Sweden</c:v>
                </c:pt>
                <c:pt idx="2">
                  <c:v>Belgium</c:v>
                </c:pt>
                <c:pt idx="3">
                  <c:v>Estonia</c:v>
                </c:pt>
                <c:pt idx="4">
                  <c:v>Spain</c:v>
                </c:pt>
                <c:pt idx="5">
                  <c:v>Netherlands</c:v>
                </c:pt>
                <c:pt idx="6">
                  <c:v>Germany</c:v>
                </c:pt>
                <c:pt idx="7">
                  <c:v>France</c:v>
                </c:pt>
                <c:pt idx="8">
                  <c:v>Denmark</c:v>
                </c:pt>
                <c:pt idx="9">
                  <c:v>Portugal</c:v>
                </c:pt>
                <c:pt idx="10">
                  <c:v>United Kingdom</c:v>
                </c:pt>
                <c:pt idx="11">
                  <c:v>Latvia</c:v>
                </c:pt>
                <c:pt idx="12">
                  <c:v>Luxembourg</c:v>
                </c:pt>
                <c:pt idx="13">
                  <c:v>Hungary</c:v>
                </c:pt>
                <c:pt idx="14">
                  <c:v>Austria</c:v>
                </c:pt>
                <c:pt idx="15">
                  <c:v>Slovakia</c:v>
                </c:pt>
                <c:pt idx="16">
                  <c:v>EU 27</c:v>
                </c:pt>
                <c:pt idx="17">
                  <c:v>Slovenia</c:v>
                </c:pt>
                <c:pt idx="18">
                  <c:v>Finlad</c:v>
                </c:pt>
                <c:pt idx="19">
                  <c:v>Lithuania</c:v>
                </c:pt>
                <c:pt idx="20">
                  <c:v>Ireland</c:v>
                </c:pt>
                <c:pt idx="21">
                  <c:v>Italy</c:v>
                </c:pt>
                <c:pt idx="22">
                  <c:v>Poland</c:v>
                </c:pt>
                <c:pt idx="23">
                  <c:v>Bulgaria</c:v>
                </c:pt>
                <c:pt idx="24">
                  <c:v>Malta</c:v>
                </c:pt>
                <c:pt idx="25">
                  <c:v>Greece</c:v>
                </c:pt>
                <c:pt idx="26">
                  <c:v>Cyprus</c:v>
                </c:pt>
                <c:pt idx="27">
                  <c:v>Romania</c:v>
                </c:pt>
              </c:strCache>
            </c:strRef>
          </c:cat>
          <c:val>
            <c:numRef>
              <c:f>List1!$D$2:$D$29</c:f>
              <c:numCache>
                <c:formatCode>General</c:formatCode>
                <c:ptCount val="28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70B-4E99-B177-0081822266D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82361088"/>
        <c:axId val="182383360"/>
      </c:barChar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70B-4E99-B177-0081822266D5}"/>
              </c:ext>
            </c:extLst>
          </c:dPt>
          <c:dPt>
            <c:idx val="23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70B-4E99-B177-0081822266D5}"/>
              </c:ext>
            </c:extLst>
          </c:dPt>
          <c:dPt>
            <c:idx val="2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70B-4E99-B177-0081822266D5}"/>
              </c:ext>
            </c:extLst>
          </c:dPt>
          <c:dPt>
            <c:idx val="25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70B-4E99-B177-0081822266D5}"/>
              </c:ext>
            </c:extLst>
          </c:dPt>
          <c:dPt>
            <c:idx val="26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70B-4E99-B177-0081822266D5}"/>
              </c:ext>
            </c:extLst>
          </c:dPt>
          <c:dPt>
            <c:idx val="27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570B-4E99-B177-0081822266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List1!$A$2:$A$29</c:f>
              <c:strCache>
                <c:ptCount val="28"/>
                <c:pt idx="0">
                  <c:v>Czech Republic</c:v>
                </c:pt>
                <c:pt idx="1">
                  <c:v>Sweden</c:v>
                </c:pt>
                <c:pt idx="2">
                  <c:v>Belgium</c:v>
                </c:pt>
                <c:pt idx="3">
                  <c:v>Estonia</c:v>
                </c:pt>
                <c:pt idx="4">
                  <c:v>Spain</c:v>
                </c:pt>
                <c:pt idx="5">
                  <c:v>Netherlands</c:v>
                </c:pt>
                <c:pt idx="6">
                  <c:v>Germany</c:v>
                </c:pt>
                <c:pt idx="7">
                  <c:v>France</c:v>
                </c:pt>
                <c:pt idx="8">
                  <c:v>Denmark</c:v>
                </c:pt>
                <c:pt idx="9">
                  <c:v>Portugal</c:v>
                </c:pt>
                <c:pt idx="10">
                  <c:v>United Kingdom</c:v>
                </c:pt>
                <c:pt idx="11">
                  <c:v>Latvia</c:v>
                </c:pt>
                <c:pt idx="12">
                  <c:v>Luxembourg</c:v>
                </c:pt>
                <c:pt idx="13">
                  <c:v>Hungary</c:v>
                </c:pt>
                <c:pt idx="14">
                  <c:v>Austria</c:v>
                </c:pt>
                <c:pt idx="15">
                  <c:v>Slovakia</c:v>
                </c:pt>
                <c:pt idx="16">
                  <c:v>EU 27</c:v>
                </c:pt>
                <c:pt idx="17">
                  <c:v>Slovenia</c:v>
                </c:pt>
                <c:pt idx="18">
                  <c:v>Finlad</c:v>
                </c:pt>
                <c:pt idx="19">
                  <c:v>Lithuania</c:v>
                </c:pt>
                <c:pt idx="20">
                  <c:v>Ireland</c:v>
                </c:pt>
                <c:pt idx="21">
                  <c:v>Italy</c:v>
                </c:pt>
                <c:pt idx="22">
                  <c:v>Poland</c:v>
                </c:pt>
                <c:pt idx="23">
                  <c:v>Bulgaria</c:v>
                </c:pt>
                <c:pt idx="24">
                  <c:v>Malta</c:v>
                </c:pt>
                <c:pt idx="25">
                  <c:v>Greece</c:v>
                </c:pt>
                <c:pt idx="26">
                  <c:v>Cyprus</c:v>
                </c:pt>
                <c:pt idx="27">
                  <c:v>Romania</c:v>
                </c:pt>
              </c:strCache>
            </c:strRef>
          </c:cat>
          <c:val>
            <c:numRef>
              <c:f>List1!$B$2:$B$29</c:f>
              <c:numCache>
                <c:formatCode>0%</c:formatCode>
                <c:ptCount val="28"/>
                <c:pt idx="0">
                  <c:v>2.0000000000000007E-2</c:v>
                </c:pt>
                <c:pt idx="1">
                  <c:v>2.0000000000000007E-2</c:v>
                </c:pt>
                <c:pt idx="2">
                  <c:v>3.0000000000000002E-2</c:v>
                </c:pt>
                <c:pt idx="3">
                  <c:v>3.0000000000000002E-2</c:v>
                </c:pt>
                <c:pt idx="4">
                  <c:v>3.0000000000000002E-2</c:v>
                </c:pt>
                <c:pt idx="5">
                  <c:v>3.0000000000000002E-2</c:v>
                </c:pt>
                <c:pt idx="6">
                  <c:v>4.0000000000000015E-2</c:v>
                </c:pt>
                <c:pt idx="7">
                  <c:v>4.0000000000000015E-2</c:v>
                </c:pt>
                <c:pt idx="8">
                  <c:v>0.05</c:v>
                </c:pt>
                <c:pt idx="9">
                  <c:v>0.05</c:v>
                </c:pt>
                <c:pt idx="10">
                  <c:v>0.05</c:v>
                </c:pt>
                <c:pt idx="11">
                  <c:v>6.0000000000000019E-2</c:v>
                </c:pt>
                <c:pt idx="12">
                  <c:v>6.0000000000000019E-2</c:v>
                </c:pt>
                <c:pt idx="13">
                  <c:v>6.0000000000000019E-2</c:v>
                </c:pt>
                <c:pt idx="14">
                  <c:v>7.0000000000000021E-2</c:v>
                </c:pt>
                <c:pt idx="15">
                  <c:v>7.0000000000000021E-2</c:v>
                </c:pt>
                <c:pt idx="16">
                  <c:v>9.0000000000000024E-2</c:v>
                </c:pt>
                <c:pt idx="17">
                  <c:v>0.1</c:v>
                </c:pt>
                <c:pt idx="18">
                  <c:v>0.1</c:v>
                </c:pt>
                <c:pt idx="19">
                  <c:v>0.12000000000000002</c:v>
                </c:pt>
                <c:pt idx="20">
                  <c:v>0.13</c:v>
                </c:pt>
                <c:pt idx="21">
                  <c:v>0.13</c:v>
                </c:pt>
                <c:pt idx="22">
                  <c:v>0.16</c:v>
                </c:pt>
                <c:pt idx="23">
                  <c:v>0.26</c:v>
                </c:pt>
                <c:pt idx="24">
                  <c:v>0.29000000000000009</c:v>
                </c:pt>
                <c:pt idx="25">
                  <c:v>0.33000000000000013</c:v>
                </c:pt>
                <c:pt idx="26">
                  <c:v>0.35000000000000009</c:v>
                </c:pt>
                <c:pt idx="27">
                  <c:v>0.3600000000000001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570B-4E99-B177-0081822266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2452224"/>
        <c:axId val="182384896"/>
      </c:barChart>
      <c:catAx>
        <c:axId val="1823610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2383360"/>
        <c:crosses val="autoZero"/>
        <c:auto val="1"/>
        <c:lblAlgn val="ctr"/>
        <c:lblOffset val="100"/>
        <c:tickLblSkip val="1"/>
        <c:noMultiLvlLbl val="0"/>
      </c:catAx>
      <c:valAx>
        <c:axId val="18238336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82361088"/>
        <c:crosses val="autoZero"/>
        <c:crossBetween val="between"/>
      </c:valAx>
      <c:valAx>
        <c:axId val="182384896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nextTo"/>
        <c:crossAx val="182452224"/>
        <c:crosses val="max"/>
        <c:crossBetween val="between"/>
      </c:valAx>
      <c:catAx>
        <c:axId val="1824522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823848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dirty="0"/>
              <a:t>TO</a:t>
            </a:r>
            <a:r>
              <a:rPr lang="cs-CZ" baseline="0" dirty="0"/>
              <a:t> BE ACTIVE IN ANY ASSOCIATION OR ORGANIZATION IN (</a:t>
            </a:r>
            <a:r>
              <a:rPr lang="cs-CZ" baseline="0" dirty="0" err="1"/>
              <a:t>our</a:t>
            </a:r>
            <a:r>
              <a:rPr lang="cs-CZ" baseline="0" dirty="0"/>
              <a:t> country)</a:t>
            </a:r>
            <a:endParaRPr lang="cs-CZ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1"/>
          <c:order val="1"/>
          <c:tx>
            <c:strRef>
              <c:f>List1!$C$1</c:f>
              <c:strCache>
                <c:ptCount val="1"/>
                <c:pt idx="0">
                  <c:v>Sloupec1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List1!$A$2:$A$29</c:f>
              <c:strCache>
                <c:ptCount val="28"/>
                <c:pt idx="0">
                  <c:v>Bulgaria</c:v>
                </c:pt>
                <c:pt idx="1">
                  <c:v>Germany</c:v>
                </c:pt>
                <c:pt idx="2">
                  <c:v>Greece</c:v>
                </c:pt>
                <c:pt idx="3">
                  <c:v>Malta</c:v>
                </c:pt>
                <c:pt idx="4">
                  <c:v>Poland</c:v>
                </c:pt>
                <c:pt idx="5">
                  <c:v>Portugal</c:v>
                </c:pt>
                <c:pt idx="6">
                  <c:v>Romania</c:v>
                </c:pt>
                <c:pt idx="7">
                  <c:v>Czech Republic</c:v>
                </c:pt>
                <c:pt idx="8">
                  <c:v>Slovenia</c:v>
                </c:pt>
                <c:pt idx="9">
                  <c:v>EU 27</c:v>
                </c:pt>
                <c:pt idx="10">
                  <c:v>Cyprus</c:v>
                </c:pt>
                <c:pt idx="11">
                  <c:v>Lithuania</c:v>
                </c:pt>
                <c:pt idx="12">
                  <c:v>Slovakia</c:v>
                </c:pt>
                <c:pt idx="13">
                  <c:v>Sweden</c:v>
                </c:pt>
                <c:pt idx="14">
                  <c:v>Belgium</c:v>
                </c:pt>
                <c:pt idx="15">
                  <c:v>Spain</c:v>
                </c:pt>
                <c:pt idx="16">
                  <c:v>Italy</c:v>
                </c:pt>
                <c:pt idx="17">
                  <c:v>Latvia</c:v>
                </c:pt>
                <c:pt idx="18">
                  <c:v>Hungary</c:v>
                </c:pt>
                <c:pt idx="19">
                  <c:v>Austria</c:v>
                </c:pt>
                <c:pt idx="20">
                  <c:v>Finland</c:v>
                </c:pt>
                <c:pt idx="21">
                  <c:v>Estonia</c:v>
                </c:pt>
                <c:pt idx="22">
                  <c:v>France</c:v>
                </c:pt>
                <c:pt idx="23">
                  <c:v>Ireland</c:v>
                </c:pt>
                <c:pt idx="24">
                  <c:v>United Kingdom</c:v>
                </c:pt>
                <c:pt idx="25">
                  <c:v>Luxembourg</c:v>
                </c:pt>
                <c:pt idx="26">
                  <c:v>Netherlands</c:v>
                </c:pt>
                <c:pt idx="27">
                  <c:v>Denmark</c:v>
                </c:pt>
              </c:strCache>
            </c:strRef>
          </c:cat>
          <c:val>
            <c:numRef>
              <c:f>List1!$C$2:$C$29</c:f>
              <c:numCache>
                <c:formatCode>General</c:formatCode>
                <c:ptCount val="28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0F2-4A90-8FBA-9947122B335C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Sloupec2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List1!$A$2:$A$29</c:f>
              <c:strCache>
                <c:ptCount val="28"/>
                <c:pt idx="0">
                  <c:v>Bulgaria</c:v>
                </c:pt>
                <c:pt idx="1">
                  <c:v>Germany</c:v>
                </c:pt>
                <c:pt idx="2">
                  <c:v>Greece</c:v>
                </c:pt>
                <c:pt idx="3">
                  <c:v>Malta</c:v>
                </c:pt>
                <c:pt idx="4">
                  <c:v>Poland</c:v>
                </c:pt>
                <c:pt idx="5">
                  <c:v>Portugal</c:v>
                </c:pt>
                <c:pt idx="6">
                  <c:v>Romania</c:v>
                </c:pt>
                <c:pt idx="7">
                  <c:v>Czech Republic</c:v>
                </c:pt>
                <c:pt idx="8">
                  <c:v>Slovenia</c:v>
                </c:pt>
                <c:pt idx="9">
                  <c:v>EU 27</c:v>
                </c:pt>
                <c:pt idx="10">
                  <c:v>Cyprus</c:v>
                </c:pt>
                <c:pt idx="11">
                  <c:v>Lithuania</c:v>
                </c:pt>
                <c:pt idx="12">
                  <c:v>Slovakia</c:v>
                </c:pt>
                <c:pt idx="13">
                  <c:v>Sweden</c:v>
                </c:pt>
                <c:pt idx="14">
                  <c:v>Belgium</c:v>
                </c:pt>
                <c:pt idx="15">
                  <c:v>Spain</c:v>
                </c:pt>
                <c:pt idx="16">
                  <c:v>Italy</c:v>
                </c:pt>
                <c:pt idx="17">
                  <c:v>Latvia</c:v>
                </c:pt>
                <c:pt idx="18">
                  <c:v>Hungary</c:v>
                </c:pt>
                <c:pt idx="19">
                  <c:v>Austria</c:v>
                </c:pt>
                <c:pt idx="20">
                  <c:v>Finland</c:v>
                </c:pt>
                <c:pt idx="21">
                  <c:v>Estonia</c:v>
                </c:pt>
                <c:pt idx="22">
                  <c:v>France</c:v>
                </c:pt>
                <c:pt idx="23">
                  <c:v>Ireland</c:v>
                </c:pt>
                <c:pt idx="24">
                  <c:v>United Kingdom</c:v>
                </c:pt>
                <c:pt idx="25">
                  <c:v>Luxembourg</c:v>
                </c:pt>
                <c:pt idx="26">
                  <c:v>Netherlands</c:v>
                </c:pt>
                <c:pt idx="27">
                  <c:v>Denmark</c:v>
                </c:pt>
              </c:strCache>
            </c:strRef>
          </c:cat>
          <c:val>
            <c:numRef>
              <c:f>List1!$D$2:$D$29</c:f>
              <c:numCache>
                <c:formatCode>General</c:formatCode>
                <c:ptCount val="28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0F2-4A90-8FBA-9947122B335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83611776"/>
        <c:axId val="183613312"/>
      </c:barChart>
      <c:barChart>
        <c:barDir val="bar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Řada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0F2-4A90-8FBA-9947122B335C}"/>
              </c:ext>
            </c:extLst>
          </c:dPt>
          <c:dPt>
            <c:idx val="25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0F2-4A90-8FBA-9947122B335C}"/>
              </c:ext>
            </c:extLst>
          </c:dPt>
          <c:dPt>
            <c:idx val="26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0F2-4A90-8FBA-9947122B335C}"/>
              </c:ext>
            </c:extLst>
          </c:dPt>
          <c:dPt>
            <c:idx val="27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10F2-4A90-8FBA-9947122B335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List1!$A$2:$A$29</c:f>
              <c:strCache>
                <c:ptCount val="28"/>
                <c:pt idx="0">
                  <c:v>Bulgaria</c:v>
                </c:pt>
                <c:pt idx="1">
                  <c:v>Germany</c:v>
                </c:pt>
                <c:pt idx="2">
                  <c:v>Greece</c:v>
                </c:pt>
                <c:pt idx="3">
                  <c:v>Malta</c:v>
                </c:pt>
                <c:pt idx="4">
                  <c:v>Poland</c:v>
                </c:pt>
                <c:pt idx="5">
                  <c:v>Portugal</c:v>
                </c:pt>
                <c:pt idx="6">
                  <c:v>Romania</c:v>
                </c:pt>
                <c:pt idx="7">
                  <c:v>Czech Republic</c:v>
                </c:pt>
                <c:pt idx="8">
                  <c:v>Slovenia</c:v>
                </c:pt>
                <c:pt idx="9">
                  <c:v>EU 27</c:v>
                </c:pt>
                <c:pt idx="10">
                  <c:v>Cyprus</c:v>
                </c:pt>
                <c:pt idx="11">
                  <c:v>Lithuania</c:v>
                </c:pt>
                <c:pt idx="12">
                  <c:v>Slovakia</c:v>
                </c:pt>
                <c:pt idx="13">
                  <c:v>Sweden</c:v>
                </c:pt>
                <c:pt idx="14">
                  <c:v>Belgium</c:v>
                </c:pt>
                <c:pt idx="15">
                  <c:v>Spain</c:v>
                </c:pt>
                <c:pt idx="16">
                  <c:v>Italy</c:v>
                </c:pt>
                <c:pt idx="17">
                  <c:v>Latvia</c:v>
                </c:pt>
                <c:pt idx="18">
                  <c:v>Hungary</c:v>
                </c:pt>
                <c:pt idx="19">
                  <c:v>Austria</c:v>
                </c:pt>
                <c:pt idx="20">
                  <c:v>Finland</c:v>
                </c:pt>
                <c:pt idx="21">
                  <c:v>Estonia</c:v>
                </c:pt>
                <c:pt idx="22">
                  <c:v>France</c:v>
                </c:pt>
                <c:pt idx="23">
                  <c:v>Ireland</c:v>
                </c:pt>
                <c:pt idx="24">
                  <c:v>United Kingdom</c:v>
                </c:pt>
                <c:pt idx="25">
                  <c:v>Luxembourg</c:v>
                </c:pt>
                <c:pt idx="26">
                  <c:v>Netherlands</c:v>
                </c:pt>
                <c:pt idx="27">
                  <c:v>Denmark</c:v>
                </c:pt>
              </c:strCache>
            </c:strRef>
          </c:cat>
          <c:val>
            <c:numRef>
              <c:f>List1!$B$2:$B$29</c:f>
              <c:numCache>
                <c:formatCode>0%</c:formatCode>
                <c:ptCount val="28"/>
                <c:pt idx="0">
                  <c:v>1.0000000000000004E-2</c:v>
                </c:pt>
                <c:pt idx="1">
                  <c:v>1.0000000000000004E-2</c:v>
                </c:pt>
                <c:pt idx="2">
                  <c:v>1.0000000000000004E-2</c:v>
                </c:pt>
                <c:pt idx="3">
                  <c:v>1.0000000000000004E-2</c:v>
                </c:pt>
                <c:pt idx="4">
                  <c:v>1.0000000000000004E-2</c:v>
                </c:pt>
                <c:pt idx="5">
                  <c:v>1.0000000000000004E-2</c:v>
                </c:pt>
                <c:pt idx="6">
                  <c:v>1.0000000000000004E-2</c:v>
                </c:pt>
                <c:pt idx="7">
                  <c:v>2.0000000000000007E-2</c:v>
                </c:pt>
                <c:pt idx="8">
                  <c:v>2.0000000000000007E-2</c:v>
                </c:pt>
                <c:pt idx="9">
                  <c:v>3.0000000000000002E-2</c:v>
                </c:pt>
                <c:pt idx="10">
                  <c:v>3.0000000000000002E-2</c:v>
                </c:pt>
                <c:pt idx="11">
                  <c:v>3.0000000000000002E-2</c:v>
                </c:pt>
                <c:pt idx="12">
                  <c:v>3.0000000000000002E-2</c:v>
                </c:pt>
                <c:pt idx="13">
                  <c:v>3.0000000000000002E-2</c:v>
                </c:pt>
                <c:pt idx="14">
                  <c:v>4.0000000000000015E-2</c:v>
                </c:pt>
                <c:pt idx="15">
                  <c:v>4.0000000000000015E-2</c:v>
                </c:pt>
                <c:pt idx="16">
                  <c:v>4.0000000000000015E-2</c:v>
                </c:pt>
                <c:pt idx="17">
                  <c:v>4.0000000000000015E-2</c:v>
                </c:pt>
                <c:pt idx="18">
                  <c:v>4.0000000000000015E-2</c:v>
                </c:pt>
                <c:pt idx="19">
                  <c:v>4.0000000000000015E-2</c:v>
                </c:pt>
                <c:pt idx="20">
                  <c:v>4.0000000000000015E-2</c:v>
                </c:pt>
                <c:pt idx="21">
                  <c:v>0.05</c:v>
                </c:pt>
                <c:pt idx="22">
                  <c:v>0.05</c:v>
                </c:pt>
                <c:pt idx="23">
                  <c:v>6.0000000000000019E-2</c:v>
                </c:pt>
                <c:pt idx="24">
                  <c:v>6.0000000000000019E-2</c:v>
                </c:pt>
                <c:pt idx="25">
                  <c:v>7.0000000000000021E-2</c:v>
                </c:pt>
                <c:pt idx="26">
                  <c:v>8.0000000000000029E-2</c:v>
                </c:pt>
                <c:pt idx="27">
                  <c:v>9.0000000000000024E-2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10F2-4A90-8FBA-9947122B33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3620736"/>
        <c:axId val="183614848"/>
      </c:barChart>
      <c:catAx>
        <c:axId val="1836117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3613312"/>
        <c:crosses val="autoZero"/>
        <c:auto val="1"/>
        <c:lblAlgn val="ctr"/>
        <c:lblOffset val="100"/>
        <c:tickLblSkip val="1"/>
        <c:noMultiLvlLbl val="0"/>
      </c:catAx>
      <c:valAx>
        <c:axId val="18361331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83611776"/>
        <c:crosses val="autoZero"/>
        <c:crossBetween val="between"/>
      </c:valAx>
      <c:valAx>
        <c:axId val="183614848"/>
        <c:scaling>
          <c:orientation val="minMax"/>
        </c:scaling>
        <c:delete val="0"/>
        <c:axPos val="t"/>
        <c:numFmt formatCode="0%" sourceLinked="1"/>
        <c:majorTickMark val="out"/>
        <c:minorTickMark val="none"/>
        <c:tickLblPos val="nextTo"/>
        <c:crossAx val="183620736"/>
        <c:crosses val="max"/>
        <c:crossBetween val="between"/>
      </c:valAx>
      <c:catAx>
        <c:axId val="1836207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8361484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pPr/>
              <a:t>10/6/2025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pPr/>
              <a:t>10/6/2025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pPr/>
              <a:t>10/6/2025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pPr/>
              <a:t>10/6/2025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pPr/>
              <a:t>10/6/2025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pPr/>
              <a:t>10/6/2025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10/6/2025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Zástupný symbol pro obsah 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10222965"/>
              </p:ext>
            </p:extLst>
          </p:nvPr>
        </p:nvGraphicFramePr>
        <p:xfrm>
          <a:off x="1162050" y="342900"/>
          <a:ext cx="11029950" cy="6515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22261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1879752128"/>
              </p:ext>
            </p:extLst>
          </p:nvPr>
        </p:nvGraphicFramePr>
        <p:xfrm>
          <a:off x="334851" y="231820"/>
          <a:ext cx="11552349" cy="6375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07527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2165629971"/>
              </p:ext>
            </p:extLst>
          </p:nvPr>
        </p:nvGraphicFramePr>
        <p:xfrm>
          <a:off x="182537" y="127475"/>
          <a:ext cx="11539471" cy="6516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06115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59277940"/>
              </p:ext>
            </p:extLst>
          </p:nvPr>
        </p:nvGraphicFramePr>
        <p:xfrm>
          <a:off x="128789" y="90152"/>
          <a:ext cx="11925836" cy="6658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7313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960223328"/>
              </p:ext>
            </p:extLst>
          </p:nvPr>
        </p:nvGraphicFramePr>
        <p:xfrm>
          <a:off x="257577" y="128789"/>
          <a:ext cx="11784169" cy="6490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58051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1738260391"/>
              </p:ext>
            </p:extLst>
          </p:nvPr>
        </p:nvGraphicFramePr>
        <p:xfrm>
          <a:off x="244699" y="90152"/>
          <a:ext cx="11809926" cy="6581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02417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310729359"/>
              </p:ext>
            </p:extLst>
          </p:nvPr>
        </p:nvGraphicFramePr>
        <p:xfrm>
          <a:off x="115910" y="167425"/>
          <a:ext cx="12076090" cy="6581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67488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2047909871"/>
              </p:ext>
            </p:extLst>
          </p:nvPr>
        </p:nvGraphicFramePr>
        <p:xfrm>
          <a:off x="115909" y="103032"/>
          <a:ext cx="11964473" cy="6645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69165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194695634"/>
              </p:ext>
            </p:extLst>
          </p:nvPr>
        </p:nvGraphicFramePr>
        <p:xfrm>
          <a:off x="141668" y="0"/>
          <a:ext cx="12050332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5215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129" y="143886"/>
            <a:ext cx="7594744" cy="6570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2830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xmlns="" id="{C1B197A0-C8D0-4D25-858E-1D934C9FE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137" y="142875"/>
            <a:ext cx="7705725" cy="657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23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0795" t="28119" r="66904" b="16064"/>
          <a:stretch>
            <a:fillRect/>
          </a:stretch>
        </p:blipFill>
        <p:spPr bwMode="auto">
          <a:xfrm>
            <a:off x="4453345" y="397650"/>
            <a:ext cx="4680520" cy="6381328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345057" y="585216"/>
            <a:ext cx="10399143" cy="1499616"/>
          </a:xfrm>
        </p:spPr>
        <p:txBody>
          <a:bodyPr>
            <a:normAutofit/>
          </a:bodyPr>
          <a:lstStyle/>
          <a:p>
            <a:pPr algn="l"/>
            <a:r>
              <a:rPr lang="cs-CZ" sz="2800" dirty="0"/>
              <a:t>	Source: EB, </a:t>
            </a:r>
            <a:r>
              <a:rPr lang="cs-CZ" sz="2800" dirty="0" err="1"/>
              <a:t>Spring</a:t>
            </a:r>
            <a:r>
              <a:rPr lang="cs-CZ" sz="2800" dirty="0"/>
              <a:t> 2019</a:t>
            </a:r>
          </a:p>
        </p:txBody>
      </p:sp>
      <p:cxnSp>
        <p:nvCxnSpPr>
          <p:cNvPr id="7" name="Přímá spojovací šipka 6"/>
          <p:cNvCxnSpPr/>
          <p:nvPr/>
        </p:nvCxnSpPr>
        <p:spPr>
          <a:xfrm>
            <a:off x="6790004" y="1335024"/>
            <a:ext cx="0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šipka 6"/>
          <p:cNvCxnSpPr/>
          <p:nvPr/>
        </p:nvCxnSpPr>
        <p:spPr>
          <a:xfrm>
            <a:off x="5586809" y="1335024"/>
            <a:ext cx="0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šipka 6">
            <a:extLst>
              <a:ext uri="{FF2B5EF4-FFF2-40B4-BE49-F238E27FC236}">
                <a16:creationId xmlns:a16="http://schemas.microsoft.com/office/drawing/2014/main" xmlns="" id="{E14C79FD-FA77-48A5-A41E-5AA634D60C55}"/>
              </a:ext>
            </a:extLst>
          </p:cNvPr>
          <p:cNvCxnSpPr/>
          <p:nvPr/>
        </p:nvCxnSpPr>
        <p:spPr>
          <a:xfrm>
            <a:off x="7071801" y="1335024"/>
            <a:ext cx="0" cy="36004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1824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2C5F088-53F0-489F-9414-69D3E58D7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TO REMEMBER …</a:t>
            </a:r>
            <a:endParaRPr lang="en-US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58765B39-399E-4446-940C-1CCA16BBC0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897811"/>
            <a:ext cx="9720073" cy="4796287"/>
          </a:xfrm>
        </p:spPr>
        <p:txBody>
          <a:bodyPr>
            <a:normAutofit fontScale="92500" lnSpcReduction="10000"/>
          </a:bodyPr>
          <a:lstStyle/>
          <a:p>
            <a:r>
              <a:rPr lang="en-GB" sz="2800" dirty="0"/>
              <a:t>EU – union of nation states, and European citizens (two sources of legitimacy)</a:t>
            </a:r>
          </a:p>
          <a:p>
            <a:r>
              <a:rPr lang="en-GB" sz="2800" dirty="0"/>
              <a:t>What is NATION/VOLK/THE PEOPLE?</a:t>
            </a:r>
          </a:p>
          <a:p>
            <a:r>
              <a:rPr lang="en-GB" sz="2800" dirty="0"/>
              <a:t>Nationalism; National Interests, welfare; National Enemies etc. (?)</a:t>
            </a:r>
          </a:p>
          <a:p>
            <a:r>
              <a:rPr lang="en-GB" sz="2800" dirty="0" smtClean="0"/>
              <a:t>Collective </a:t>
            </a:r>
            <a:r>
              <a:rPr lang="en-GB" sz="2800" dirty="0"/>
              <a:t>(national) X Individual (personal) Identity</a:t>
            </a:r>
          </a:p>
          <a:p>
            <a:r>
              <a:rPr lang="en-GB" sz="2800" dirty="0" smtClean="0"/>
              <a:t>Variety </a:t>
            </a:r>
            <a:r>
              <a:rPr lang="en-GB" sz="2800" dirty="0"/>
              <a:t>of meanings, multicultural competence </a:t>
            </a:r>
          </a:p>
          <a:p>
            <a:r>
              <a:rPr lang="en-GB" sz="2800" u="sng" dirty="0"/>
              <a:t>Primordial, Sacred (ethnic/cultural), Civil (political) </a:t>
            </a:r>
            <a:r>
              <a:rPr lang="cs-CZ" sz="2800" u="sng" dirty="0" smtClean="0"/>
              <a:t>(Edward SHILS)</a:t>
            </a:r>
            <a:endParaRPr lang="en-GB" sz="2800" u="sng" dirty="0"/>
          </a:p>
          <a:p>
            <a:r>
              <a:rPr lang="en-US" sz="2800" dirty="0"/>
              <a:t>Border Perspective: </a:t>
            </a:r>
            <a:r>
              <a:rPr lang="en-US" sz="2800" dirty="0" err="1"/>
              <a:t>Im</a:t>
            </a:r>
            <a:r>
              <a:rPr lang="en-US" sz="2800" dirty="0"/>
              <a:t>/Permeability</a:t>
            </a:r>
          </a:p>
          <a:p>
            <a:r>
              <a:rPr lang="en-US" sz="2800" dirty="0"/>
              <a:t>Various Integrational/Absorption Capacity</a:t>
            </a:r>
          </a:p>
          <a:p>
            <a:r>
              <a:rPr lang="en-US" sz="2800" dirty="0"/>
              <a:t>Case of Immigrants Quota (?)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7266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82E9237-CCA9-4111-AC02-1D4904298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BAACD922-4A63-4B1C-BFF7-BC4813DD81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3857436" y="-228519"/>
            <a:ext cx="9628259" cy="6665136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1026" name="Picture 2" descr="1648 - Wikipedia">
            <a:extLst>
              <a:ext uri="{FF2B5EF4-FFF2-40B4-BE49-F238E27FC236}">
                <a16:creationId xmlns:a16="http://schemas.microsoft.com/office/drawing/2014/main" xmlns="" id="{DC8ACBAC-18C2-4054-97B3-25F14EEFE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6353909" cy="4933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xmlns="" id="{2A639AB0-8750-4671-818A-95B582A53C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3865299"/>
            <a:ext cx="6013938" cy="2959239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xmlns="" id="{F6C72802-4391-4772-925A-DBF109BB19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3908" y="0"/>
            <a:ext cx="5838091" cy="4250129"/>
          </a:xfrm>
          <a:prstGeom prst="rect">
            <a:avLst/>
          </a:prstGeom>
        </p:spPr>
      </p:pic>
      <p:pic>
        <p:nvPicPr>
          <p:cNvPr id="16" name="Zástupný symbol pro obsah 15">
            <a:extLst>
              <a:ext uri="{FF2B5EF4-FFF2-40B4-BE49-F238E27FC236}">
                <a16:creationId xmlns:a16="http://schemas.microsoft.com/office/drawing/2014/main" xmlns="" id="{CFEF65F2-9A17-46CC-8F2A-2423938643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t="21865" r="-2122"/>
          <a:stretch/>
        </p:blipFill>
        <p:spPr>
          <a:xfrm>
            <a:off x="5838090" y="3103685"/>
            <a:ext cx="6488725" cy="3720853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xmlns="" id="{37C36E50-7AAC-4B04-A023-43167CBF39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7159" y="-6216"/>
            <a:ext cx="1762125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751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8B2D2E2-8CEA-44D0-BAD1-09479E661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110763"/>
            <a:ext cx="9720072" cy="1499616"/>
          </a:xfrm>
        </p:spPr>
        <p:txBody>
          <a:bodyPr/>
          <a:lstStyle/>
          <a:p>
            <a:r>
              <a:rPr lang="en-US" dirty="0"/>
              <a:t>European identity (</a:t>
            </a:r>
            <a:r>
              <a:rPr lang="en-US" dirty="0" err="1"/>
              <a:t>DELAnty</a:t>
            </a:r>
            <a:r>
              <a:rPr lang="en-US" dirty="0"/>
              <a:t>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C3BE08D7-FB9F-43C8-85B7-756637CDD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1699404"/>
            <a:ext cx="9720073" cy="3623095"/>
          </a:xfrm>
        </p:spPr>
        <p:txBody>
          <a:bodyPr>
            <a:noAutofit/>
          </a:bodyPr>
          <a:lstStyle/>
          <a:p>
            <a:r>
              <a:rPr lang="en-US" sz="2800" dirty="0"/>
              <a:t>Historical perspective</a:t>
            </a:r>
          </a:p>
          <a:p>
            <a:r>
              <a:rPr lang="en-US" sz="2800" dirty="0"/>
              <a:t>Europeanness as </a:t>
            </a:r>
            <a:r>
              <a:rPr lang="cs-CZ" sz="2800" dirty="0"/>
              <a:t>(Western) </a:t>
            </a:r>
            <a:r>
              <a:rPr lang="en-US" sz="2800" dirty="0"/>
              <a:t>Christendom</a:t>
            </a:r>
          </a:p>
          <a:p>
            <a:r>
              <a:rPr lang="en-US" sz="2800" dirty="0"/>
              <a:t>Constitutive </a:t>
            </a:r>
            <a:r>
              <a:rPr lang="cs-CZ" sz="2800" dirty="0"/>
              <a:t>o</a:t>
            </a:r>
            <a:r>
              <a:rPr lang="en-US" sz="2800" dirty="0" err="1"/>
              <a:t>thers</a:t>
            </a:r>
            <a:r>
              <a:rPr lang="en-US" sz="2800" dirty="0"/>
              <a:t>/</a:t>
            </a:r>
            <a:r>
              <a:rPr lang="cs-CZ" sz="2800" dirty="0"/>
              <a:t>o</a:t>
            </a:r>
            <a:r>
              <a:rPr lang="en-US" sz="2800" dirty="0" err="1"/>
              <a:t>utside</a:t>
            </a:r>
            <a:r>
              <a:rPr lang="en-US" sz="2800" dirty="0"/>
              <a:t> - </a:t>
            </a:r>
            <a:r>
              <a:rPr lang="cs-CZ" sz="2800" dirty="0"/>
              <a:t>r</a:t>
            </a:r>
            <a:r>
              <a:rPr lang="en-US" sz="2800" dirty="0"/>
              <a:t>ole of Islam </a:t>
            </a:r>
            <a:r>
              <a:rPr lang="cs-CZ" sz="2800" dirty="0"/>
              <a:t>&amp; </a:t>
            </a:r>
            <a:r>
              <a:rPr lang="en-US" sz="2800" dirty="0"/>
              <a:t>Orthodoxy</a:t>
            </a:r>
          </a:p>
          <a:p>
            <a:r>
              <a:rPr lang="en-US" sz="2800" dirty="0"/>
              <a:t>Significance of Crusades</a:t>
            </a:r>
            <a:r>
              <a:rPr lang="cs-CZ" sz="2800" dirty="0"/>
              <a:t>/</a:t>
            </a:r>
            <a:r>
              <a:rPr lang="en-US" sz="2800" dirty="0"/>
              <a:t>Crusaders, Constantinople </a:t>
            </a:r>
            <a:r>
              <a:rPr lang="cs-CZ" sz="2800" dirty="0"/>
              <a:t>s</a:t>
            </a:r>
            <a:r>
              <a:rPr lang="en-US" sz="2800" dirty="0" err="1"/>
              <a:t>eized</a:t>
            </a:r>
            <a:r>
              <a:rPr lang="en-US" sz="2800" dirty="0"/>
              <a:t> (1453)</a:t>
            </a:r>
          </a:p>
          <a:p>
            <a:r>
              <a:rPr lang="en-US" sz="2800" dirty="0"/>
              <a:t>1492 (New World) – colonization</a:t>
            </a:r>
            <a:r>
              <a:rPr lang="cs-CZ" sz="2800" dirty="0"/>
              <a:t> &amp;</a:t>
            </a:r>
            <a:r>
              <a:rPr lang="en-US" sz="2800" dirty="0"/>
              <a:t> the</a:t>
            </a:r>
            <a:r>
              <a:rPr lang="cs-CZ" sz="2800" dirty="0"/>
              <a:t> </a:t>
            </a:r>
            <a:r>
              <a:rPr lang="en-US" sz="2800" dirty="0"/>
              <a:t>end of Reconquista</a:t>
            </a:r>
          </a:p>
          <a:p>
            <a:r>
              <a:rPr lang="en-US" sz="2800" dirty="0"/>
              <a:t>Double schism (Roman x Orthodox</a:t>
            </a:r>
            <a:r>
              <a:rPr lang="cs-CZ" sz="2800" dirty="0"/>
              <a:t>y</a:t>
            </a:r>
            <a:r>
              <a:rPr lang="en-US" sz="2800" dirty="0"/>
              <a:t>; Catholics x Protestants) </a:t>
            </a:r>
          </a:p>
          <a:p>
            <a:r>
              <a:rPr lang="en-US" sz="2800" dirty="0"/>
              <a:t>Religious war, Victory of Protestantism </a:t>
            </a:r>
            <a:endParaRPr lang="cs-CZ" sz="2800" dirty="0"/>
          </a:p>
          <a:p>
            <a:r>
              <a:rPr lang="en-US" sz="2800" dirty="0"/>
              <a:t>Peace of Westphalia (1648)</a:t>
            </a:r>
          </a:p>
          <a:p>
            <a:r>
              <a:rPr lang="en-US" sz="2800" dirty="0"/>
              <a:t>European identity as set of values (cultures)</a:t>
            </a:r>
          </a:p>
        </p:txBody>
      </p:sp>
    </p:spTree>
    <p:extLst>
      <p:ext uri="{BB962C8B-B14F-4D97-AF65-F5344CB8AC3E}">
        <p14:creationId xmlns:p14="http://schemas.microsoft.com/office/powerpoint/2010/main" val="126070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882A834-4761-4953-94DA-78082AD14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Christianization </a:t>
            </a:r>
            <a:r>
              <a:rPr lang="cs-CZ" dirty="0"/>
              <a:t/>
            </a:r>
            <a:br>
              <a:rPr lang="cs-CZ" dirty="0"/>
            </a:br>
            <a:r>
              <a:rPr lang="en-US" dirty="0"/>
              <a:t>waves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xmlns="" id="{14F7267F-F7E4-49A7-BBFB-C6D325EAB1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4128" y="0"/>
            <a:ext cx="9768242" cy="7753115"/>
          </a:xfrm>
        </p:spPr>
      </p:pic>
    </p:spTree>
    <p:extLst>
      <p:ext uri="{BB962C8B-B14F-4D97-AF65-F5344CB8AC3E}">
        <p14:creationId xmlns:p14="http://schemas.microsoft.com/office/powerpoint/2010/main" val="17160575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9042529-6FFA-412B-8718-28A19C6E5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1" name="Zástupný symbol pro obsah 10">
            <a:extLst>
              <a:ext uri="{FF2B5EF4-FFF2-40B4-BE49-F238E27FC236}">
                <a16:creationId xmlns:a16="http://schemas.microsoft.com/office/drawing/2014/main" xmlns="" id="{07761E61-0F6E-4B2E-B9AD-7D72476259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6801" y="217565"/>
            <a:ext cx="6004685" cy="6422869"/>
          </a:xfrm>
        </p:spPr>
      </p:pic>
    </p:spTree>
    <p:extLst>
      <p:ext uri="{BB962C8B-B14F-4D97-AF65-F5344CB8AC3E}">
        <p14:creationId xmlns:p14="http://schemas.microsoft.com/office/powerpoint/2010/main" val="7052166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E357E9A-6158-461F-ABE9-0909F9A71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Religions in </a:t>
            </a:r>
            <a:r>
              <a:rPr lang="en-US" dirty="0" err="1"/>
              <a:t>europe</a:t>
            </a:r>
            <a:endParaRPr lang="en-US" dirty="0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xmlns="" id="{F874531D-9D4F-49D2-BCCC-1DE952061E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74784" y="737909"/>
            <a:ext cx="6388647" cy="5192400"/>
          </a:xfrm>
        </p:spPr>
      </p:pic>
    </p:spTree>
    <p:extLst>
      <p:ext uri="{BB962C8B-B14F-4D97-AF65-F5344CB8AC3E}">
        <p14:creationId xmlns:p14="http://schemas.microsoft.com/office/powerpoint/2010/main" val="2145308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xmlns="" id="{704FDBA3-3E19-4DAE-93FE-3457FA5E5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730" y="0"/>
            <a:ext cx="75305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0125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212725"/>
            <a:ext cx="2800350" cy="643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60848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B9BD3066-20FC-4D1B-B8CC-FA2DAAA96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xmlns="" id="{CF9258AC-06C5-4A4D-825F-EED18E9C2B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800" y="0"/>
            <a:ext cx="7975496" cy="6845921"/>
          </a:xfrm>
        </p:spPr>
      </p:pic>
    </p:spTree>
    <p:extLst>
      <p:ext uri="{BB962C8B-B14F-4D97-AF65-F5344CB8AC3E}">
        <p14:creationId xmlns:p14="http://schemas.microsoft.com/office/powerpoint/2010/main" val="22262988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D4798111-D96A-4847-8E45-3794EC635E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897" b="9387"/>
          <a:stretch/>
        </p:blipFill>
        <p:spPr>
          <a:xfrm>
            <a:off x="3076394" y="17836"/>
            <a:ext cx="5481009" cy="682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0046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á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1752</TotalTime>
  <Words>220</Words>
  <Application>Microsoft Office PowerPoint</Application>
  <PresentationFormat>Vlastní</PresentationFormat>
  <Paragraphs>32</Paragraphs>
  <Slides>22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3" baseType="lpstr">
      <vt:lpstr>Integrál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Source: EB, Spring 2019</vt:lpstr>
      <vt:lpstr>TO REMEMBER …</vt:lpstr>
      <vt:lpstr>Prezentace aplikace PowerPoint</vt:lpstr>
      <vt:lpstr>European identity (DELAnty)</vt:lpstr>
      <vt:lpstr>Christianization  waves</vt:lpstr>
      <vt:lpstr>Prezentace aplikace PowerPoint</vt:lpstr>
      <vt:lpstr>Religions in europe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EUROPEANS</dc:title>
  <dc:creator>Magdaléna Fričová</dc:creator>
  <cp:lastModifiedBy>Karel Müller</cp:lastModifiedBy>
  <cp:revision>54</cp:revision>
  <dcterms:created xsi:type="dcterms:W3CDTF">2013-10-21T08:44:56Z</dcterms:created>
  <dcterms:modified xsi:type="dcterms:W3CDTF">2025-10-06T08:43:52Z</dcterms:modified>
</cp:coreProperties>
</file>