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41"/>
  </p:notesMasterIdLst>
  <p:handoutMasterIdLst>
    <p:handoutMasterId r:id="rId42"/>
  </p:handoutMasterIdLst>
  <p:sldIdLst>
    <p:sldId id="805" r:id="rId4"/>
    <p:sldId id="478" r:id="rId5"/>
    <p:sldId id="269" r:id="rId6"/>
    <p:sldId id="481" r:id="rId7"/>
    <p:sldId id="486" r:id="rId8"/>
    <p:sldId id="487" r:id="rId9"/>
    <p:sldId id="488" r:id="rId10"/>
    <p:sldId id="489" r:id="rId11"/>
    <p:sldId id="482" r:id="rId12"/>
    <p:sldId id="492" r:id="rId13"/>
    <p:sldId id="320" r:id="rId14"/>
    <p:sldId id="500" r:id="rId15"/>
    <p:sldId id="490" r:id="rId16"/>
    <p:sldId id="491" r:id="rId17"/>
    <p:sldId id="302" r:id="rId18"/>
    <p:sldId id="305" r:id="rId19"/>
    <p:sldId id="493" r:id="rId20"/>
    <p:sldId id="494" r:id="rId21"/>
    <p:sldId id="497" r:id="rId22"/>
    <p:sldId id="496" r:id="rId23"/>
    <p:sldId id="495" r:id="rId24"/>
    <p:sldId id="807" r:id="rId25"/>
    <p:sldId id="498" r:id="rId26"/>
    <p:sldId id="364" r:id="rId27"/>
    <p:sldId id="365" r:id="rId28"/>
    <p:sldId id="366" r:id="rId29"/>
    <p:sldId id="367" r:id="rId30"/>
    <p:sldId id="808" r:id="rId31"/>
    <p:sldId id="389" r:id="rId32"/>
    <p:sldId id="812" r:id="rId33"/>
    <p:sldId id="811" r:id="rId34"/>
    <p:sldId id="810" r:id="rId35"/>
    <p:sldId id="809" r:id="rId36"/>
    <p:sldId id="265" r:id="rId37"/>
    <p:sldId id="813" r:id="rId38"/>
    <p:sldId id="261" r:id="rId39"/>
    <p:sldId id="262" r:id="rId4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2" autoAdjust="0"/>
    <p:restoredTop sz="95928"/>
  </p:normalViewPr>
  <p:slideViewPr>
    <p:cSldViewPr snapToGrid="0">
      <p:cViewPr varScale="1">
        <p:scale>
          <a:sx n="112" d="100"/>
          <a:sy n="112" d="100"/>
        </p:scale>
        <p:origin x="-522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7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6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xmlns="" id="{69481172-56BA-6C88-168E-D96C21B47D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0C878F87-09B6-0DE1-6A0A-D3E83B35E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439F6-3E71-9744-A5FD-F8360DC2B55B}" type="datetimeFigureOut">
              <a:rPr lang="cs-CZ" smtClean="0"/>
              <a:t>26.10.2026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7E02C864-4460-15D6-DE8C-0E643C3EE1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625D8B96-87C9-2E0D-8058-68FEE7E1C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E44AF-43CC-394B-BC78-30B75A4562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9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F23E5-E723-4485-9A71-51DD2E0513A0}" type="datetimeFigureOut">
              <a:rPr lang="cs-CZ" smtClean="0"/>
              <a:t>26.10.2026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EC3DE-2A43-4B52-8ED0-7B171497C0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44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91540E11-6C50-40B5-ED84-651C0E2EB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96" y="0"/>
            <a:ext cx="12272394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2048376"/>
            <a:ext cx="9144000" cy="2387600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4712599"/>
            <a:ext cx="9144000" cy="11294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10" name="Obrázek 9" descr="Obsah obrázku Písmo, Grafika, text, grafický design&#10;&#10;Popis byl vytvořen automaticky">
            <a:extLst>
              <a:ext uri="{FF2B5EF4-FFF2-40B4-BE49-F238E27FC236}">
                <a16:creationId xmlns:a16="http://schemas.microsoft.com/office/drawing/2014/main" xmlns="" id="{4917296F-2561-2C95-0483-5A5B579659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9" y="678863"/>
            <a:ext cx="3430380" cy="7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3CF39BF-5858-1FA2-AE20-3D3663541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0802" y="627538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2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5ACBBC27-DDEA-6C5A-8ACF-67EDD56D8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1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692776"/>
            <a:ext cx="9144000" cy="1304424"/>
          </a:xfrm>
        </p:spPr>
        <p:txBody>
          <a:bodyPr anchor="t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3848999"/>
            <a:ext cx="9144000" cy="8246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EB2BB669-96AF-C460-0644-D9B33EBD9D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B1D0EC9-522E-7760-9533-ED823A8D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5A7BEC56-EE77-297B-48FC-43CFAD8E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78885C40-6A50-FFD6-B978-4E000D35B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/>
            </a:lvl2pPr>
            <a:lvl3pPr marL="177800" indent="-177800">
              <a:lnSpc>
                <a:spcPct val="100000"/>
              </a:lnSpc>
              <a:defRPr/>
            </a:lvl3pPr>
            <a:lvl4pPr marL="355600" indent="-177800">
              <a:lnSpc>
                <a:spcPct val="100000"/>
              </a:lnSpc>
              <a:defRPr/>
            </a:lvl4pPr>
            <a:lvl5pPr marL="533400" indent="-177800">
              <a:lnSpc>
                <a:spcPct val="100000"/>
              </a:lnSpc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43564D70-284F-88A1-FC08-29E63F8319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xmlns="" id="{B1E62B60-5FB1-9381-00CF-C665EB00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xmlns="" id="{D7E0B353-40A5-48F9-C049-D884C812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907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9BF45EE8-2365-24C4-6E7D-F72C293DB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xmlns="" id="{77ECF020-D996-697F-4779-13801850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xmlns="" id="{D1159978-FAB9-CBE7-228C-DA9796E0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567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8CCBA954-9BEE-4D3C-C0ED-19047D66F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xmlns="" id="{406CC1D3-5C60-B944-EDE9-26381902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xmlns="" id="{0D240CD1-21EB-CFB6-BC30-937FEEEB1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690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ek a p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8" y="647700"/>
            <a:ext cx="8331201" cy="55292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71000" y="1825625"/>
            <a:ext cx="2374900" cy="4351338"/>
          </a:xfrm>
        </p:spPr>
        <p:txBody>
          <a:bodyPr anchor="b">
            <a:normAutofit/>
          </a:bodyPr>
          <a:lstStyle>
            <a:lvl1pPr marL="0" indent="0">
              <a:buNone/>
              <a:defRPr sz="1500" b="0"/>
            </a:lvl1pPr>
            <a:lvl2pPr marL="0" indent="0">
              <a:buNone/>
              <a:defRPr sz="1500"/>
            </a:lvl2pPr>
            <a:lvl3pPr marL="176400" indent="-176400">
              <a:defRPr sz="1500"/>
            </a:lvl3pPr>
            <a:lvl4pPr marL="356400" indent="-176400">
              <a:defRPr sz="1500"/>
            </a:lvl4pPr>
            <a:lvl5pPr marL="532800" indent="-176400">
              <a:defRPr sz="15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18ECC450-B476-55C6-13E7-241DFDEEE9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818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xmlns="" id="{F0E1EB24-A4FD-400D-F98D-FB4FA830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xmlns="" id="{5C645297-7913-9A99-1FD0-28864B28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46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975" y="1485900"/>
            <a:ext cx="6477000" cy="4643438"/>
          </a:xfrm>
        </p:spPr>
        <p:txBody>
          <a:bodyPr/>
          <a:lstStyle>
            <a:lvl1pPr marL="0" indent="0">
              <a:lnSpc>
                <a:spcPct val="108000"/>
              </a:lnSpc>
              <a:buNone/>
              <a:defRPr/>
            </a:lvl1pPr>
            <a:lvl2pPr marL="0" indent="0">
              <a:buNone/>
              <a:defRPr sz="1700">
                <a:solidFill>
                  <a:schemeClr val="accent1"/>
                </a:solidFill>
              </a:defRPr>
            </a:lvl2pPr>
            <a:lvl3pPr marL="0" indent="0">
              <a:buNone/>
              <a:defRPr sz="1700"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E6896127-A932-05AF-19AA-A3EF7B49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xmlns="" id="{3090B9CC-DBE2-DF80-DD04-267F4BDD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xmlns="" id="{201E28EC-073B-84AF-FF8E-979B5D3D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958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B7ABA3B-E3F6-9A92-9135-4EE0858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A812DFB0-A8C7-0073-6389-FF363AEF1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xmlns="" id="{011D1AA5-5182-C810-225E-97E45E4F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xmlns="" id="{BFC91CA1-2364-05B0-0F04-690A1C5B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4423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79438A86-4A25-73CF-7171-B61A241D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5276"/>
            <a:ext cx="2743200" cy="365125"/>
          </a:xfrm>
          <a:prstGeom prst="rect">
            <a:avLst/>
          </a:prstGeom>
        </p:spPr>
        <p:txBody>
          <a:bodyPr/>
          <a:lstStyle/>
          <a:p>
            <a:fld id="{1A945517-90B0-4E61-B5DD-AC2B75BAD2CB}" type="datetime1">
              <a:rPr lang="cs-CZ" smtClean="0"/>
              <a:t>26.10.2026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501D3696-2239-C380-C5DC-7A40F1D88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xmlns="" id="{CA22F0A3-7A6F-26D0-F7E4-38F90D63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xmlns="" id="{70A463D7-59BA-DD1A-EE96-881BA846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90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3" indent="0">
              <a:buNone/>
              <a:defRPr sz="2000" b="1"/>
            </a:lvl2pPr>
            <a:lvl3pPr marL="914206" indent="0">
              <a:buNone/>
              <a:defRPr sz="1800" b="1"/>
            </a:lvl3pPr>
            <a:lvl4pPr marL="1371309" indent="0">
              <a:buNone/>
              <a:defRPr sz="1600" b="1"/>
            </a:lvl4pPr>
            <a:lvl5pPr marL="1828411" indent="0">
              <a:buNone/>
              <a:defRPr sz="1600" b="1"/>
            </a:lvl5pPr>
            <a:lvl6pPr marL="2285514" indent="0">
              <a:buNone/>
              <a:defRPr sz="1600" b="1"/>
            </a:lvl6pPr>
            <a:lvl7pPr marL="2742617" indent="0">
              <a:buNone/>
              <a:defRPr sz="1600" b="1"/>
            </a:lvl7pPr>
            <a:lvl8pPr marL="3199720" indent="0">
              <a:buNone/>
              <a:defRPr sz="1600" b="1"/>
            </a:lvl8pPr>
            <a:lvl9pPr marL="3656823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3" indent="0">
              <a:buNone/>
              <a:defRPr sz="2000" b="1"/>
            </a:lvl2pPr>
            <a:lvl3pPr marL="914206" indent="0">
              <a:buNone/>
              <a:defRPr sz="1800" b="1"/>
            </a:lvl3pPr>
            <a:lvl4pPr marL="1371309" indent="0">
              <a:buNone/>
              <a:defRPr sz="1600" b="1"/>
            </a:lvl4pPr>
            <a:lvl5pPr marL="1828411" indent="0">
              <a:buNone/>
              <a:defRPr sz="1600" b="1"/>
            </a:lvl5pPr>
            <a:lvl6pPr marL="2285514" indent="0">
              <a:buNone/>
              <a:defRPr sz="1600" b="1"/>
            </a:lvl6pPr>
            <a:lvl7pPr marL="2742617" indent="0">
              <a:buNone/>
              <a:defRPr sz="1600" b="1"/>
            </a:lvl7pPr>
            <a:lvl8pPr marL="3199720" indent="0">
              <a:buNone/>
              <a:defRPr sz="1600" b="1"/>
            </a:lvl8pPr>
            <a:lvl9pPr marL="3656823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4174D-E7E7-45B3-A872-4B12C218382D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49F4A-3CE7-47A4-87C9-2BBC1E084BA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38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61818620-6694-CE30-09D5-0385EC1E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717550"/>
            <a:ext cx="10706099" cy="86786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4A359F36-CC92-C5E0-1D93-EB04F26A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825625"/>
            <a:ext cx="107061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D416615-ACE9-1166-FF1A-B39597AF4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762E3233-1704-433C-8B0E-4C03A48D4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" y="6420491"/>
            <a:ext cx="272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xmlns="" id="{B52155B1-7D35-8CBF-21B4-8799EABA85C0}"/>
              </a:ext>
            </a:extLst>
          </p:cNvPr>
          <p:cNvSpPr txBox="1"/>
          <p:nvPr userDrawn="1"/>
        </p:nvSpPr>
        <p:spPr>
          <a:xfrm>
            <a:off x="337165" y="6498434"/>
            <a:ext cx="3687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cs-CZ" sz="1100" dirty="0">
                <a:solidFill>
                  <a:schemeClr val="tx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3397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50" r:id="rId5"/>
    <p:sldLayoutId id="2147483660" r:id="rId6"/>
    <p:sldLayoutId id="2147483652" r:id="rId7"/>
    <p:sldLayoutId id="2147483661" r:id="rId8"/>
    <p:sldLayoutId id="2147483662" r:id="rId9"/>
    <p:sldLayoutId id="2147483663" r:id="rId10"/>
    <p:sldLayoutId id="2147483654" r:id="rId11"/>
    <p:sldLayoutId id="2147483655" r:id="rId12"/>
    <p:sldLayoutId id="214748366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2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relmuller.eu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DBB5B7D-176F-A875-453C-86C8B2AF1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363" y="1476131"/>
            <a:ext cx="10199629" cy="4359776"/>
          </a:xfrm>
        </p:spPr>
        <p:txBody>
          <a:bodyPr/>
          <a:lstStyle/>
          <a:p>
            <a:r>
              <a:rPr lang="cs-CZ" dirty="0"/>
              <a:t>Občanská společnost a její transformace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>
                <a:hlinkClick r:id="rId2"/>
              </a:rPr>
              <a:t>www.karelmuller.eu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26. 4. 2025</a:t>
            </a:r>
          </a:p>
        </p:txBody>
      </p:sp>
    </p:spTree>
    <p:extLst>
      <p:ext uri="{BB962C8B-B14F-4D97-AF65-F5344CB8AC3E}">
        <p14:creationId xmlns:p14="http://schemas.microsoft.com/office/powerpoint/2010/main" val="395915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B5EABFA-20C1-4A50-9263-696A7C5B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Formování (Občanské, národní) společnosti (etapizace)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B07BA49-D096-436F-A88C-C9946C0FC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dirty="0"/>
              <a:t>Současnost – sametová revoluce (</a:t>
            </a:r>
            <a:r>
              <a:rPr lang="cs-CZ" sz="3200" dirty="0" smtClean="0"/>
              <a:t>37)</a:t>
            </a:r>
            <a:endParaRPr lang="cs-CZ" sz="3200" dirty="0"/>
          </a:p>
          <a:p>
            <a:r>
              <a:rPr lang="cs-CZ" sz="3200" dirty="0"/>
              <a:t>1989 – 1968 normalizace (21)</a:t>
            </a:r>
          </a:p>
          <a:p>
            <a:r>
              <a:rPr lang="cs-CZ" sz="3200" dirty="0"/>
              <a:t>1948 – 1968 kult osobnosti a uvolnění (20)</a:t>
            </a:r>
          </a:p>
          <a:p>
            <a:r>
              <a:rPr lang="cs-CZ" sz="3200" dirty="0"/>
              <a:t>1948 – 1938 válka a její důsledky (10)</a:t>
            </a:r>
          </a:p>
          <a:p>
            <a:r>
              <a:rPr lang="cs-CZ" sz="3200" dirty="0"/>
              <a:t>1938 – 1918 slavná 1. republika (20)</a:t>
            </a:r>
          </a:p>
          <a:p>
            <a:r>
              <a:rPr lang="cs-CZ" sz="3200" dirty="0"/>
              <a:t>1861 – 1918 habsburský stát (57)</a:t>
            </a:r>
          </a:p>
          <a:p>
            <a:r>
              <a:rPr lang="cs-CZ" sz="3200" dirty="0"/>
              <a:t>1850 – 1860 Bachův absolutismus (12)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39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Aloisie Müllerová </a:t>
            </a:r>
            <a:br>
              <a:rPr lang="cs-CZ" dirty="0"/>
            </a:br>
            <a:r>
              <a:rPr lang="cs-CZ" sz="4400" dirty="0"/>
              <a:t>(*1909 – †2011)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3538" y="1808820"/>
            <a:ext cx="8229600" cy="489678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Aloisie</a:t>
            </a:r>
            <a:r>
              <a:rPr lang="en-US" dirty="0"/>
              <a:t> </a:t>
            </a:r>
            <a:r>
              <a:rPr lang="en-US" dirty="0" err="1"/>
              <a:t>Sommerová</a:t>
            </a:r>
            <a:r>
              <a:rPr lang="en-US" dirty="0"/>
              <a:t> (</a:t>
            </a:r>
            <a:r>
              <a:rPr lang="en-US" dirty="0" err="1"/>
              <a:t>Ludvík</a:t>
            </a:r>
            <a:r>
              <a:rPr lang="en-US" dirty="0"/>
              <a:t> </a:t>
            </a:r>
            <a:r>
              <a:rPr lang="en-US" dirty="0" err="1"/>
              <a:t>Sommer</a:t>
            </a:r>
            <a:r>
              <a:rPr lang="en-US" dirty="0"/>
              <a:t>, shopkeeper, her father died in the WWI)</a:t>
            </a:r>
          </a:p>
          <a:p>
            <a:r>
              <a:rPr lang="en-US" dirty="0"/>
              <a:t>1909 (born in Hapsburg Empire in Moravia)</a:t>
            </a:r>
          </a:p>
          <a:p>
            <a:r>
              <a:rPr lang="en-US" dirty="0"/>
              <a:t>1918 (10 years old – Czechoslovakia)</a:t>
            </a:r>
          </a:p>
          <a:p>
            <a:r>
              <a:rPr lang="en-US" dirty="0"/>
              <a:t>1938 (30 years old – 1st break up of Czechoslovakia)</a:t>
            </a:r>
          </a:p>
          <a:p>
            <a:r>
              <a:rPr lang="en-US" dirty="0"/>
              <a:t>1939 (Annexation – Protectorate </a:t>
            </a:r>
            <a:r>
              <a:rPr lang="en-US" dirty="0" err="1"/>
              <a:t>Böhmen</a:t>
            </a:r>
            <a:r>
              <a:rPr lang="en-US" dirty="0"/>
              <a:t> und </a:t>
            </a:r>
            <a:r>
              <a:rPr lang="en-US" dirty="0" err="1"/>
              <a:t>Mahren</a:t>
            </a:r>
            <a:r>
              <a:rPr lang="en-US" dirty="0"/>
              <a:t>)</a:t>
            </a:r>
          </a:p>
          <a:p>
            <a:r>
              <a:rPr lang="en-US" dirty="0"/>
              <a:t>1945 (36 year old – Renewal of Czechoslovakia)</a:t>
            </a:r>
          </a:p>
          <a:p>
            <a:r>
              <a:rPr lang="en-US" dirty="0"/>
              <a:t>1948 (Communist Coup)</a:t>
            </a:r>
          </a:p>
          <a:p>
            <a:r>
              <a:rPr lang="en-US" dirty="0"/>
              <a:t>1968 (60 years old – Prague Spring)</a:t>
            </a:r>
          </a:p>
          <a:p>
            <a:r>
              <a:rPr lang="en-US" dirty="0"/>
              <a:t>1989 (80 years old – Velvet Revolution)</a:t>
            </a:r>
          </a:p>
          <a:p>
            <a:r>
              <a:rPr lang="en-US" dirty="0"/>
              <a:t>1993 (2nd Break up Czechoslovakia)</a:t>
            </a:r>
          </a:p>
          <a:p>
            <a:r>
              <a:rPr lang="en-US" dirty="0"/>
              <a:t>2004 (</a:t>
            </a:r>
            <a:r>
              <a:rPr lang="en-US" dirty="0" err="1"/>
              <a:t>Czechia</a:t>
            </a:r>
            <a:r>
              <a:rPr lang="en-US" dirty="0"/>
              <a:t> joined the EU)</a:t>
            </a:r>
          </a:p>
          <a:p>
            <a:endParaRPr lang="cs-CZ" dirty="0"/>
          </a:p>
        </p:txBody>
      </p:sp>
      <p:pic>
        <p:nvPicPr>
          <p:cNvPr id="5" name="Zástupný symbol pro obsah 3"/>
          <p:cNvPicPr>
            <a:picLocks noChangeAspect="1"/>
          </p:cNvPicPr>
          <p:nvPr/>
        </p:nvPicPr>
        <p:blipFill rotWithShape="1">
          <a:blip r:embed="rId2"/>
          <a:srcRect l="15233" t="42990" r="71333" b="25846"/>
          <a:stretch/>
        </p:blipFill>
        <p:spPr>
          <a:xfrm>
            <a:off x="7542014" y="2852656"/>
            <a:ext cx="4312068" cy="328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0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14C37B6-201E-497C-B040-8F14452FD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Češi coby </a:t>
            </a:r>
            <a:r>
              <a:rPr lang="cs-CZ" dirty="0" err="1"/>
              <a:t>stateless</a:t>
            </a:r>
            <a:r>
              <a:rPr lang="cs-CZ" dirty="0"/>
              <a:t> society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3E3ED92-46B2-4B8C-9C2B-63CFDF21F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Typologie národotvorných hnutí</a:t>
            </a:r>
          </a:p>
          <a:p>
            <a:r>
              <a:rPr lang="cs-CZ" sz="2800" dirty="0"/>
              <a:t>Co je národ? </a:t>
            </a:r>
          </a:p>
          <a:p>
            <a:pPr lvl="1"/>
            <a:r>
              <a:rPr lang="cs-CZ" sz="2600" dirty="0"/>
              <a:t>Modernisté (konstruktivisté) x esencialisté (</a:t>
            </a:r>
            <a:r>
              <a:rPr lang="cs-CZ" sz="2600" dirty="0" err="1"/>
              <a:t>primordialisté</a:t>
            </a:r>
            <a:r>
              <a:rPr lang="cs-CZ" sz="2600" dirty="0"/>
              <a:t>) </a:t>
            </a:r>
          </a:p>
          <a:p>
            <a:r>
              <a:rPr lang="cs-CZ" sz="2800" dirty="0"/>
              <a:t>Miroslav Hroch (V národním zájmu, Národy nejsou dílem náhody …)</a:t>
            </a:r>
          </a:p>
          <a:p>
            <a:r>
              <a:rPr lang="cs-CZ" sz="2800" dirty="0"/>
              <a:t>Ernest Gellner (Národy a nacionalismus, Nacionalismus</a:t>
            </a:r>
            <a:r>
              <a:rPr lang="cs-CZ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887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C7086DB-A9D2-4BFA-BCA4-B9FFC49A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38" y="264338"/>
            <a:ext cx="9144000" cy="923926"/>
          </a:xfrm>
        </p:spPr>
        <p:txBody>
          <a:bodyPr>
            <a:normAutofit/>
          </a:bodyPr>
          <a:lstStyle/>
          <a:p>
            <a:r>
              <a:rPr lang="cs-CZ" dirty="0"/>
              <a:t>4. ZÓNA (CEE po 1989)</a:t>
            </a:r>
          </a:p>
        </p:txBody>
      </p:sp>
      <p:pic>
        <p:nvPicPr>
          <p:cNvPr id="4" name="Picture 6" descr="central europe map 2000-I">
            <a:extLst>
              <a:ext uri="{FF2B5EF4-FFF2-40B4-BE49-F238E27FC236}">
                <a16:creationId xmlns:a16="http://schemas.microsoft.com/office/drawing/2014/main" xmlns="" id="{8907FE15-9F5F-43BB-A946-4BF782709C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188264"/>
            <a:ext cx="7104888" cy="5669736"/>
          </a:xfrm>
          <a:noFill/>
        </p:spPr>
      </p:pic>
    </p:spTree>
    <p:extLst>
      <p:ext uri="{BB962C8B-B14F-4D97-AF65-F5344CB8AC3E}">
        <p14:creationId xmlns:p14="http://schemas.microsoft.com/office/powerpoint/2010/main" val="149404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D233E93-9FDC-4265-8702-D36E9A86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395816"/>
            <a:ext cx="10706099" cy="867861"/>
          </a:xfrm>
        </p:spPr>
        <p:txBody>
          <a:bodyPr>
            <a:normAutofit/>
          </a:bodyPr>
          <a:lstStyle/>
          <a:p>
            <a:r>
              <a:rPr lang="cs-CZ" dirty="0"/>
              <a:t> 3. ZÓNA  (CE po 1918)</a:t>
            </a:r>
          </a:p>
        </p:txBody>
      </p:sp>
      <p:pic>
        <p:nvPicPr>
          <p:cNvPr id="4" name="Picture 7" descr="CEE 1918-23_">
            <a:extLst>
              <a:ext uri="{FF2B5EF4-FFF2-40B4-BE49-F238E27FC236}">
                <a16:creationId xmlns:a16="http://schemas.microsoft.com/office/drawing/2014/main" xmlns="" id="{B1DCC121-F604-46EB-8A21-E7C9315672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2959" y="0"/>
            <a:ext cx="4675367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14480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D892723-ECFC-4013-8A24-724E7804A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4034"/>
            <a:ext cx="9144000" cy="923926"/>
          </a:xfrm>
        </p:spPr>
        <p:txBody>
          <a:bodyPr>
            <a:normAutofit/>
          </a:bodyPr>
          <a:lstStyle/>
          <a:p>
            <a:r>
              <a:rPr lang="cs-CZ" dirty="0"/>
              <a:t>2. ZÓNA </a:t>
            </a:r>
            <a:r>
              <a:rPr lang="cs-CZ" sz="3600" dirty="0"/>
              <a:t>(Německo, Itálie po 1871, 1861)</a:t>
            </a:r>
          </a:p>
        </p:txBody>
      </p:sp>
      <p:pic>
        <p:nvPicPr>
          <p:cNvPr id="4" name="Picture 12" descr="central europe map 1900">
            <a:extLst>
              <a:ext uri="{FF2B5EF4-FFF2-40B4-BE49-F238E27FC236}">
                <a16:creationId xmlns:a16="http://schemas.microsoft.com/office/drawing/2014/main" xmlns="" id="{436D0CB4-5C34-4A45-B7F7-53825DDDBF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991246"/>
            <a:ext cx="7351776" cy="5866754"/>
          </a:xfrm>
          <a:noFill/>
        </p:spPr>
      </p:pic>
    </p:spTree>
    <p:extLst>
      <p:ext uri="{BB962C8B-B14F-4D97-AF65-F5344CB8AC3E}">
        <p14:creationId xmlns:p14="http://schemas.microsoft.com/office/powerpoint/2010/main" val="316586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EBFEE40-2CC0-405B-BA6B-B3DE54122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7" y="169333"/>
            <a:ext cx="9144000" cy="923926"/>
          </a:xfrm>
        </p:spPr>
        <p:txBody>
          <a:bodyPr>
            <a:normAutofit/>
          </a:bodyPr>
          <a:lstStyle/>
          <a:p>
            <a:r>
              <a:rPr lang="cs-CZ" dirty="0"/>
              <a:t>1. ZÓNA (před VFR)</a:t>
            </a:r>
          </a:p>
        </p:txBody>
      </p:sp>
      <p:pic>
        <p:nvPicPr>
          <p:cNvPr id="4" name="Picture 5" descr="central europe map 1800">
            <a:extLst>
              <a:ext uri="{FF2B5EF4-FFF2-40B4-BE49-F238E27FC236}">
                <a16:creationId xmlns:a16="http://schemas.microsoft.com/office/drawing/2014/main" xmlns="" id="{C622EFE2-76A9-4DA5-BFBE-2B6F58B7EA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772336"/>
            <a:ext cx="7626096" cy="6085664"/>
          </a:xfrm>
          <a:noFill/>
        </p:spPr>
      </p:pic>
    </p:spTree>
    <p:extLst>
      <p:ext uri="{BB962C8B-B14F-4D97-AF65-F5344CB8AC3E}">
        <p14:creationId xmlns:p14="http://schemas.microsoft.com/office/powerpoint/2010/main" val="7931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CD5D87B-827C-430E-85EB-AD4679240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632" y="345017"/>
            <a:ext cx="10706099" cy="867861"/>
          </a:xfrm>
        </p:spPr>
        <p:txBody>
          <a:bodyPr>
            <a:normAutofit/>
          </a:bodyPr>
          <a:lstStyle/>
          <a:p>
            <a:r>
              <a:rPr lang="cs-CZ" dirty="0"/>
              <a:t>Komunistické období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473B8CF-90B3-4683-98A6-4C8061294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380067"/>
            <a:ext cx="9779000" cy="5477933"/>
          </a:xfrm>
        </p:spPr>
        <p:txBody>
          <a:bodyPr>
            <a:normAutofit/>
          </a:bodyPr>
          <a:lstStyle/>
          <a:p>
            <a:r>
              <a:rPr lang="cs-CZ" dirty="0"/>
              <a:t>De-institucionalizace (</a:t>
            </a:r>
            <a:r>
              <a:rPr lang="cs-CZ" dirty="0" err="1"/>
              <a:t>bonding</a:t>
            </a:r>
            <a:r>
              <a:rPr lang="cs-CZ" dirty="0"/>
              <a:t> sociální kapitál, specifická důvěra, klientelismus)</a:t>
            </a:r>
          </a:p>
          <a:p>
            <a:r>
              <a:rPr lang="cs-CZ" dirty="0"/>
              <a:t>Destrukce veřejné sféry propagandou</a:t>
            </a:r>
          </a:p>
          <a:p>
            <a:r>
              <a:rPr lang="cs-CZ" dirty="0"/>
              <a:t>Útěk z veřejnosti a de-politizace společnosti</a:t>
            </a:r>
          </a:p>
          <a:p>
            <a:r>
              <a:rPr lang="cs-CZ" dirty="0"/>
              <a:t>Posilování symbolické hranice: politici v tzv. obyčejní lidé</a:t>
            </a:r>
          </a:p>
          <a:p>
            <a:r>
              <a:rPr lang="cs-CZ" dirty="0"/>
              <a:t>Blahořečení soukromí, chalupářská emigrace viz film Na Samotě u lesa</a:t>
            </a:r>
          </a:p>
          <a:p>
            <a:r>
              <a:rPr lang="cs-CZ" dirty="0"/>
              <a:t>Politická dezorientace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98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F2E3582-EE7C-4905-A926-52FCFD13B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2458"/>
            <a:ext cx="9144000" cy="923926"/>
          </a:xfrm>
        </p:spPr>
        <p:txBody>
          <a:bodyPr>
            <a:normAutofit/>
          </a:bodyPr>
          <a:lstStyle/>
          <a:p>
            <a:r>
              <a:rPr lang="cs-CZ" dirty="0"/>
              <a:t>1. Republika – jazykové poměry</a:t>
            </a:r>
          </a:p>
        </p:txBody>
      </p:sp>
      <p:pic>
        <p:nvPicPr>
          <p:cNvPr id="4" name="Picture 2" descr="C:\Karel\mapy\Langauges\RČs._Poměry_národnostní.jpg">
            <a:extLst>
              <a:ext uri="{FF2B5EF4-FFF2-40B4-BE49-F238E27FC236}">
                <a16:creationId xmlns:a16="http://schemas.microsoft.com/office/drawing/2014/main" xmlns="" id="{073002DA-4E5D-4B35-A21A-89B6DA15EB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33" y="1930902"/>
            <a:ext cx="9144000" cy="421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85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52" y="75142"/>
            <a:ext cx="10148047" cy="6413884"/>
          </a:xfrm>
        </p:spPr>
      </p:pic>
    </p:spTree>
    <p:extLst>
      <p:ext uri="{BB962C8B-B14F-4D97-AF65-F5344CB8AC3E}">
        <p14:creationId xmlns:p14="http://schemas.microsoft.com/office/powerpoint/2010/main" val="289789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04F065A-6481-41B8-A846-D6977F6B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xmlns="" id="{6171988D-8EE4-4AA0-B384-50497AB86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76" t="22911" r="63258" b="10654"/>
          <a:stretch/>
        </p:blipFill>
        <p:spPr>
          <a:xfrm>
            <a:off x="364066" y="176740"/>
            <a:ext cx="10100734" cy="6464388"/>
          </a:xfrm>
        </p:spPr>
      </p:pic>
    </p:spTree>
    <p:extLst>
      <p:ext uri="{BB962C8B-B14F-4D97-AF65-F5344CB8AC3E}">
        <p14:creationId xmlns:p14="http://schemas.microsoft.com/office/powerpoint/2010/main" val="403194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59D3FC6-8538-4A23-8066-A0DF7037D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74674"/>
            <a:ext cx="9144000" cy="577470"/>
          </a:xfrm>
        </p:spPr>
        <p:txBody>
          <a:bodyPr>
            <a:normAutofit fontScale="90000"/>
          </a:bodyPr>
          <a:lstStyle/>
          <a:p>
            <a:r>
              <a:rPr lang="cs-CZ" dirty="0"/>
              <a:t>Mnohonárodnostní</a:t>
            </a:r>
            <a:br>
              <a:rPr lang="cs-CZ" dirty="0"/>
            </a:br>
            <a:r>
              <a:rPr lang="cs-CZ" dirty="0"/>
              <a:t>versus národní stát (?)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3DCD25F-7233-4269-8423-3C369130C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4896" y="2124869"/>
            <a:ext cx="5404104" cy="4525963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Emanuel Rádl </a:t>
            </a:r>
            <a:br>
              <a:rPr lang="cs-CZ" dirty="0"/>
            </a:br>
            <a:r>
              <a:rPr lang="cs-CZ" dirty="0"/>
              <a:t>Válka Čechů s Němci, 1928</a:t>
            </a: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altLang="cs-CZ" dirty="0"/>
              <a:t>„Politika státu po válce z velké části válkou státu proti německému domácímu obyvatelstvu, boj proti nim je pokládán za zásluhu o stát“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FE235043-1709-465F-B119-9937C2E95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410" y="2124868"/>
            <a:ext cx="3093590" cy="37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2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88AB811-8843-450D-82A3-B4CB275CE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814" y="314201"/>
            <a:ext cx="9497568" cy="1143000"/>
          </a:xfrm>
        </p:spPr>
        <p:txBody>
          <a:bodyPr/>
          <a:lstStyle/>
          <a:p>
            <a:pPr algn="l"/>
            <a:r>
              <a:rPr lang="cs-CZ" dirty="0"/>
              <a:t>1.republika 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9E5734F5-F012-40C8-A868-C59BD4F58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814" y="1007534"/>
            <a:ext cx="4335507" cy="5713148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u="sng" dirty="0">
                <a:solidFill>
                  <a:srgbClr val="0070C0"/>
                </a:solidFill>
              </a:rPr>
              <a:t>Post-</a:t>
            </a:r>
            <a:r>
              <a:rPr lang="cs-CZ" b="1" u="sng" dirty="0" err="1">
                <a:solidFill>
                  <a:srgbClr val="0070C0"/>
                </a:solidFill>
              </a:rPr>
              <a:t>war</a:t>
            </a:r>
            <a:r>
              <a:rPr lang="cs-CZ" b="1" u="sng" dirty="0">
                <a:solidFill>
                  <a:srgbClr val="0070C0"/>
                </a:solidFill>
              </a:rPr>
              <a:t> </a:t>
            </a:r>
            <a:r>
              <a:rPr lang="cs-CZ" b="1" u="sng" dirty="0" err="1">
                <a:solidFill>
                  <a:srgbClr val="0070C0"/>
                </a:solidFill>
              </a:rPr>
              <a:t>state</a:t>
            </a:r>
            <a:endParaRPr lang="cs-CZ" b="1" u="sng" dirty="0">
              <a:solidFill>
                <a:srgbClr val="0070C0"/>
              </a:solidFill>
            </a:endParaRP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u="sng" dirty="0">
                <a:solidFill>
                  <a:srgbClr val="0070C0"/>
                </a:solidFill>
              </a:rPr>
              <a:t>Obava o stát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Práva národů na sebeurčení/Menšiny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KSČ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Mezinárodní situace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u="sng" dirty="0">
                <a:solidFill>
                  <a:srgbClr val="0070C0"/>
                </a:solidFill>
              </a:rPr>
              <a:t>Ekonomické struktury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ústup nacionalismu, ale…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u="sng" dirty="0">
                <a:solidFill>
                  <a:srgbClr val="0070C0"/>
                </a:solidFill>
              </a:rPr>
              <a:t>Politické struktury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</a:t>
            </a:r>
            <a:r>
              <a:rPr lang="cs-CZ" b="1" dirty="0" err="1">
                <a:solidFill>
                  <a:srgbClr val="0070C0"/>
                </a:solidFill>
              </a:rPr>
              <a:t>Partitokracie</a:t>
            </a:r>
            <a:r>
              <a:rPr lang="cs-CZ" b="1" dirty="0">
                <a:solidFill>
                  <a:srgbClr val="0070C0"/>
                </a:solidFill>
              </a:rPr>
              <a:t>, stát stran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Není opozice 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u="sng" dirty="0">
                <a:solidFill>
                  <a:srgbClr val="0070C0"/>
                </a:solidFill>
              </a:rPr>
              <a:t>Zájmové struktury 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Vazba na stát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cs-CZ" b="1" dirty="0">
                <a:solidFill>
                  <a:srgbClr val="0070C0"/>
                </a:solidFill>
              </a:rPr>
              <a:t>	Obranné jednoty (hospodářství, vzdělání, tělocvik a rekreace)</a:t>
            </a:r>
          </a:p>
          <a:p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CAF3606E-4E5E-4C31-94D4-2A0678ADDE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7" descr="CEE 1918-23_">
            <a:extLst>
              <a:ext uri="{FF2B5EF4-FFF2-40B4-BE49-F238E27FC236}">
                <a16:creationId xmlns:a16="http://schemas.microsoft.com/office/drawing/2014/main" xmlns="" id="{078C92E2-6BBB-49E5-959F-91DC546AA84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51622"/>
            <a:ext cx="4572000" cy="6706379"/>
          </a:xfrm>
          <a:noFill/>
        </p:spPr>
      </p:pic>
    </p:spTree>
    <p:extLst>
      <p:ext uri="{BB962C8B-B14F-4D97-AF65-F5344CB8AC3E}">
        <p14:creationId xmlns:p14="http://schemas.microsoft.com/office/powerpoint/2010/main" val="192677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A8DC16F-4729-40CA-B19A-76BB602D0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021C2594-8F09-4AB9-A912-E426C89EB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248808"/>
            <a:ext cx="6956737" cy="3180191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3180CE6F-CF4C-4FF6-8A55-057D9F946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221" y="3513668"/>
            <a:ext cx="6430993" cy="290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8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7D7778B-DA12-4B2A-82EF-68AF07C9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Župní zřízení v : neuskutečněné  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xmlns="" id="{C47097B8-BCD6-4339-8B47-A5CB47213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121" t="13706" r="6610" b="8843"/>
          <a:stretch/>
        </p:blipFill>
        <p:spPr>
          <a:xfrm>
            <a:off x="1295939" y="1585411"/>
            <a:ext cx="7433195" cy="51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2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9D34D70-BD85-44C9-A7C3-CE3887D18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32" y="302683"/>
            <a:ext cx="10706099" cy="867861"/>
          </a:xfrm>
        </p:spPr>
        <p:txBody>
          <a:bodyPr>
            <a:normAutofit/>
          </a:bodyPr>
          <a:lstStyle/>
          <a:p>
            <a:r>
              <a:rPr lang="cs-CZ" dirty="0"/>
              <a:t>Rozpad R-U 1918 a jepičí státečky</a:t>
            </a:r>
          </a:p>
        </p:txBody>
      </p:sp>
      <p:pic>
        <p:nvPicPr>
          <p:cNvPr id="4" name="Picture 4" descr="C:\Karel\mapy\historické mapy Evropy\800px-Der_Aufbau_der_Republik_Deutschösterreich.png">
            <a:extLst>
              <a:ext uri="{FF2B5EF4-FFF2-40B4-BE49-F238E27FC236}">
                <a16:creationId xmlns:a16="http://schemas.microsoft.com/office/drawing/2014/main" xmlns="" id="{C85297FB-3CA5-4287-9741-A944E30AE8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6256"/>
            <a:ext cx="9779000" cy="514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70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6AEFC07-941E-4B7A-A7D2-F1E60A04E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36346"/>
            <a:ext cx="9144000" cy="923926"/>
          </a:xfrm>
        </p:spPr>
        <p:txBody>
          <a:bodyPr>
            <a:normAutofit/>
          </a:bodyPr>
          <a:lstStyle/>
          <a:p>
            <a:r>
              <a:rPr lang="cs-CZ" dirty="0"/>
              <a:t>Habsburský stát</a:t>
            </a:r>
          </a:p>
        </p:txBody>
      </p:sp>
      <p:pic>
        <p:nvPicPr>
          <p:cNvPr id="4" name="Picture 2" descr="C:\Karel\mapy\historické mapy Evropy\R-U hlavní města.png">
            <a:extLst>
              <a:ext uri="{FF2B5EF4-FFF2-40B4-BE49-F238E27FC236}">
                <a16:creationId xmlns:a16="http://schemas.microsoft.com/office/drawing/2014/main" xmlns="" id="{9079EA2D-B80B-487B-BC25-D34E293607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804" y="868905"/>
            <a:ext cx="8149195" cy="630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91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3E55B9E-4FFD-428B-BE8E-3924037B1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63778"/>
            <a:ext cx="9144000" cy="923926"/>
          </a:xfrm>
        </p:spPr>
        <p:txBody>
          <a:bodyPr>
            <a:normAutofit fontScale="90000"/>
          </a:bodyPr>
          <a:lstStyle/>
          <a:p>
            <a:r>
              <a:rPr lang="cs-CZ" altLang="cs-CZ" sz="4400" b="1" dirty="0"/>
              <a:t>Slabá buržoazie/měšťanstvo</a:t>
            </a:r>
            <a:endParaRPr lang="cs-CZ" sz="4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684D136-A51B-4FC5-B156-09C488658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760" y="1792225"/>
            <a:ext cx="8229600" cy="4873435"/>
          </a:xfrm>
        </p:spPr>
        <p:txBody>
          <a:bodyPr>
            <a:normAutofit/>
          </a:bodyPr>
          <a:lstStyle/>
          <a:p>
            <a:r>
              <a:rPr lang="cs-CZ" altLang="cs-CZ" dirty="0"/>
              <a:t>úpadek drobné šlechty v 17. století</a:t>
            </a:r>
          </a:p>
          <a:p>
            <a:r>
              <a:rPr lang="cs-CZ" altLang="cs-CZ" dirty="0"/>
              <a:t>konzervativní politika Rakouska v 1. pol. 19 století (Metternich)</a:t>
            </a:r>
            <a:br>
              <a:rPr lang="cs-CZ" altLang="cs-CZ" dirty="0"/>
            </a:br>
            <a:r>
              <a:rPr lang="cs-CZ" altLang="cs-CZ" dirty="0"/>
              <a:t>+ opožděná modernizace - význam Atlantiku</a:t>
            </a:r>
          </a:p>
          <a:p>
            <a:r>
              <a:rPr lang="cs-CZ" altLang="cs-CZ" dirty="0"/>
              <a:t>liberalizace shora (bachovský absolutismus) - vše pro lid, ale nic skrze lid</a:t>
            </a:r>
          </a:p>
          <a:p>
            <a:r>
              <a:rPr lang="cs-CZ" altLang="cs-CZ" dirty="0"/>
              <a:t>liberální reformy Bachova absolutismu (živnostenský řád, komory, systém státní správy)</a:t>
            </a:r>
          </a:p>
          <a:p>
            <a:r>
              <a:rPr lang="cs-CZ" altLang="cs-CZ" dirty="0"/>
              <a:t>sebevědomá byrokracie = byrokracie jako nositelka společenských změn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7736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A73260C-9C4B-47FC-B938-8F2CF5331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4400" b="1" dirty="0"/>
              <a:t>Nedostatečný vztah ke státu</a:t>
            </a:r>
            <a:endParaRPr lang="cs-CZ" sz="4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E48AF27-1E50-46FC-8249-0973CE254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825625"/>
            <a:ext cx="10706100" cy="4846108"/>
          </a:xfrm>
        </p:spPr>
        <p:txBody>
          <a:bodyPr>
            <a:normAutofit/>
          </a:bodyPr>
          <a:lstStyle/>
          <a:p>
            <a:r>
              <a:rPr lang="cs-CZ" altLang="cs-CZ" sz="2800" dirty="0" err="1"/>
              <a:t>stateless</a:t>
            </a:r>
            <a:r>
              <a:rPr lang="cs-CZ" altLang="cs-CZ" sz="2800" dirty="0"/>
              <a:t> society</a:t>
            </a:r>
          </a:p>
          <a:p>
            <a:r>
              <a:rPr lang="cs-CZ" altLang="cs-CZ" sz="2800" dirty="0"/>
              <a:t>nedostatečná identifikace se státem ==► nedostatek státotvorného cítění (x vztah k monarchovi)</a:t>
            </a:r>
          </a:p>
          <a:p>
            <a:r>
              <a:rPr lang="cs-CZ" altLang="cs-CZ" sz="2800" dirty="0"/>
              <a:t>politika neodpovědnosti vůči státu (pasivní rezistence) ==►negativní demokratismus (TGM)</a:t>
            </a:r>
          </a:p>
          <a:p>
            <a:r>
              <a:rPr lang="cs-CZ" altLang="cs-CZ" sz="2800" dirty="0"/>
              <a:t>kulturní pojetí národa ==►národnostní diverzifikace státu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104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EE69742-2EC0-44BA-BA27-1FED40ED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1754"/>
            <a:ext cx="9144000" cy="923926"/>
          </a:xfrm>
        </p:spPr>
        <p:txBody>
          <a:bodyPr>
            <a:normAutofit/>
          </a:bodyPr>
          <a:lstStyle/>
          <a:p>
            <a:r>
              <a:rPr lang="cs-CZ" sz="3600" dirty="0"/>
              <a:t>Rakousko-uherské vyrovnání  1867</a:t>
            </a:r>
          </a:p>
        </p:txBody>
      </p:sp>
      <p:pic>
        <p:nvPicPr>
          <p:cNvPr id="4" name="Zástupný symbol pro obsah 4" descr="rakousko-uhersko-_mapa_1867.jpg">
            <a:extLst>
              <a:ext uri="{FF2B5EF4-FFF2-40B4-BE49-F238E27FC236}">
                <a16:creationId xmlns:a16="http://schemas.microsoft.com/office/drawing/2014/main" xmlns="" id="{7EAF909F-4B09-49FC-B287-1436C3DEC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293085"/>
            <a:ext cx="9144000" cy="5493161"/>
          </a:xfrm>
        </p:spPr>
      </p:pic>
    </p:spTree>
    <p:extLst>
      <p:ext uri="{BB962C8B-B14F-4D97-AF65-F5344CB8AC3E}">
        <p14:creationId xmlns:p14="http://schemas.microsoft.com/office/powerpoint/2010/main" val="353694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F1BB23EB-B347-467C-B6FD-816B739D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22</a:t>
            </a:fld>
            <a:endParaRPr lang="cs-CZ" dirty="0"/>
          </a:p>
        </p:txBody>
      </p:sp>
      <p:pic>
        <p:nvPicPr>
          <p:cNvPr id="4" name="Picture 2" descr="https://upload.wikimedia.org/wikipedia/commons/thumb/4/47/Austria_Hungary_ethnic.svg/1280px-Austria_Hungary_ethnic.svg.png">
            <a:extLst>
              <a:ext uri="{FF2B5EF4-FFF2-40B4-BE49-F238E27FC236}">
                <a16:creationId xmlns:a16="http://schemas.microsoft.com/office/drawing/2014/main" xmlns="" id="{EDF7FE0A-CF8B-4E40-A21C-3A696982C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0"/>
            <a:ext cx="88661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130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A9D736-09FD-4492-8DD2-A2E672104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33" y="717550"/>
            <a:ext cx="10955865" cy="867861"/>
          </a:xfrm>
        </p:spPr>
        <p:txBody>
          <a:bodyPr>
            <a:normAutofit/>
          </a:bodyPr>
          <a:lstStyle/>
          <a:p>
            <a:r>
              <a:rPr lang="cs-CZ" altLang="cs-CZ" sz="4000" b="1" dirty="0"/>
              <a:t>Organické (kulturní) pojetí národa</a:t>
            </a:r>
            <a:endParaRPr lang="cs-CZ" sz="40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8CBE1904-CB68-4873-A075-9AFEBB52C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33" y="1585411"/>
            <a:ext cx="8229600" cy="50210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altLang="cs-CZ" sz="2400" dirty="0"/>
              <a:t>3 stereotypy národní existence (psychóza strachu – obava o národní existenci)</a:t>
            </a:r>
            <a:br>
              <a:rPr lang="cs-CZ" altLang="cs-CZ" sz="2400" dirty="0"/>
            </a:br>
            <a:r>
              <a:rPr lang="cs-CZ" altLang="cs-CZ" sz="2400" dirty="0"/>
              <a:t>	pocit ohrožení </a:t>
            </a:r>
            <a:br>
              <a:rPr lang="cs-CZ" altLang="cs-CZ" sz="2400" dirty="0"/>
            </a:br>
            <a:r>
              <a:rPr lang="cs-CZ" altLang="cs-CZ" sz="2400" dirty="0"/>
              <a:t>	defensivní stereotyp </a:t>
            </a:r>
            <a:br>
              <a:rPr lang="cs-CZ" altLang="cs-CZ" sz="2400" dirty="0"/>
            </a:br>
            <a:r>
              <a:rPr lang="cs-CZ" altLang="cs-CZ" sz="2400" dirty="0"/>
              <a:t>	důraz na jednotu</a:t>
            </a:r>
          </a:p>
          <a:p>
            <a:pPr>
              <a:lnSpc>
                <a:spcPct val="90000"/>
              </a:lnSpc>
            </a:pPr>
            <a:r>
              <a:rPr lang="cs-CZ" altLang="cs-CZ" sz="2400" dirty="0"/>
              <a:t>nedostatek smyslu pro zájmový a názorový pluralismus</a:t>
            </a:r>
            <a:br>
              <a:rPr lang="cs-CZ" altLang="cs-CZ" sz="2400" dirty="0"/>
            </a:br>
            <a:r>
              <a:rPr lang="cs-CZ" altLang="cs-CZ" sz="2400" dirty="0"/>
              <a:t>	nedostatek vnitřní opozice</a:t>
            </a:r>
            <a:br>
              <a:rPr lang="cs-CZ" altLang="cs-CZ" sz="2400" dirty="0"/>
            </a:br>
            <a:r>
              <a:rPr lang="cs-CZ" altLang="cs-CZ" sz="2400" dirty="0"/>
              <a:t>	spolkový život národnostně rozdělený	</a:t>
            </a:r>
            <a:br>
              <a:rPr lang="cs-CZ" altLang="cs-CZ" sz="2400" dirty="0"/>
            </a:br>
            <a:r>
              <a:rPr lang="cs-CZ" altLang="cs-CZ" sz="2400" dirty="0"/>
              <a:t>	hospodářský nacionalismu (svůj k svému)</a:t>
            </a:r>
          </a:p>
          <a:p>
            <a:pPr>
              <a:lnSpc>
                <a:spcPct val="90000"/>
              </a:lnSpc>
            </a:pPr>
            <a:r>
              <a:rPr lang="cs-CZ" altLang="cs-CZ" sz="2400" dirty="0"/>
              <a:t>politika jako národní (kulturní) emancipace, deficitní pojetí politiky (x liberální pojetí)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733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\\HOME-PC\Users\HOME\Documents\P1070215.JPG">
            <a:extLst>
              <a:ext uri="{FF2B5EF4-FFF2-40B4-BE49-F238E27FC236}">
                <a16:creationId xmlns:a16="http://schemas.microsoft.com/office/drawing/2014/main" xmlns="" id="{08682100-0BA4-4020-82C1-28ED450E6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100013"/>
            <a:ext cx="9323388" cy="6746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47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\\HOME-PC\Users\HOME\Documents\P1070214.JPG">
            <a:extLst>
              <a:ext uri="{FF2B5EF4-FFF2-40B4-BE49-F238E27FC236}">
                <a16:creationId xmlns:a16="http://schemas.microsoft.com/office/drawing/2014/main" xmlns="" id="{CB4ED92C-73A7-47EB-B537-BD02054BF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6" y="1"/>
            <a:ext cx="9324975" cy="712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30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 descr="\\HOME-PC\Users\HOME\Documents\P1070217.JPG">
            <a:extLst>
              <a:ext uri="{FF2B5EF4-FFF2-40B4-BE49-F238E27FC236}">
                <a16:creationId xmlns:a16="http://schemas.microsoft.com/office/drawing/2014/main" xmlns="" id="{B16A662A-7475-4666-B909-77BF80434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0"/>
            <a:ext cx="9144000" cy="709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8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3">
            <a:extLst>
              <a:ext uri="{FF2B5EF4-FFF2-40B4-BE49-F238E27FC236}">
                <a16:creationId xmlns:a16="http://schemas.microsoft.com/office/drawing/2014/main" xmlns="" id="{E09C6619-E1E8-47CB-BF72-0140E27D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30723" name="Zástupný symbol pro obsah 6" descr="P1070214.JPG">
            <a:extLst>
              <a:ext uri="{FF2B5EF4-FFF2-40B4-BE49-F238E27FC236}">
                <a16:creationId xmlns:a16="http://schemas.microsoft.com/office/drawing/2014/main" xmlns="" id="{277D817C-4D42-4BD7-A050-BE7F0BCC31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95551" y="3429001"/>
            <a:ext cx="3579813" cy="2384425"/>
          </a:xfrm>
        </p:spPr>
      </p:pic>
      <p:pic>
        <p:nvPicPr>
          <p:cNvPr id="30724" name="Zástupný symbol pro obsah 7" descr="P1070215.JPG">
            <a:extLst>
              <a:ext uri="{FF2B5EF4-FFF2-40B4-BE49-F238E27FC236}">
                <a16:creationId xmlns:a16="http://schemas.microsoft.com/office/drawing/2014/main" xmlns="" id="{44E28D49-8589-407D-9267-F35D2692BD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3" y="3429001"/>
            <a:ext cx="3581400" cy="2384425"/>
          </a:xfrm>
        </p:spPr>
      </p:pic>
      <p:pic>
        <p:nvPicPr>
          <p:cNvPr id="30725" name="Picture 3" descr="\\HOME-PC\Users\HOME\Documents\P1070216.JPG">
            <a:extLst>
              <a:ext uri="{FF2B5EF4-FFF2-40B4-BE49-F238E27FC236}">
                <a16:creationId xmlns:a16="http://schemas.microsoft.com/office/drawing/2014/main" xmlns="" id="{2721B14D-5D84-4F92-B0F7-8FEA2BE14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65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49622C91-078D-4772-8ADC-23EED2D2A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28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7A9E3631-F985-4D61-AE3F-66CCD41452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"/>
            <a:ext cx="9144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3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DAF1F84-7D95-4382-A0A8-ADCA8E51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76" y="1412875"/>
            <a:ext cx="3641725" cy="2146300"/>
          </a:xfrm>
        </p:spPr>
        <p:txBody>
          <a:bodyPr/>
          <a:lstStyle/>
          <a:p>
            <a:pPr>
              <a:defRPr/>
            </a:pPr>
            <a:endParaRPr lang="cs-CZ" dirty="0"/>
          </a:p>
        </p:txBody>
      </p:sp>
      <p:pic>
        <p:nvPicPr>
          <p:cNvPr id="31747" name="Zástupný symbol pro obsah 4" descr="P1090623.JPG">
            <a:extLst>
              <a:ext uri="{FF2B5EF4-FFF2-40B4-BE49-F238E27FC236}">
                <a16:creationId xmlns:a16="http://schemas.microsoft.com/office/drawing/2014/main" xmlns="" id="{EF6CE987-5228-43B7-9B98-2E014804183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3888712" cy="6932952"/>
          </a:xfrm>
        </p:spPr>
      </p:pic>
      <p:pic>
        <p:nvPicPr>
          <p:cNvPr id="31748" name="Zástupný symbol pro obsah 6" descr="P1090624.JPG">
            <a:extLst>
              <a:ext uri="{FF2B5EF4-FFF2-40B4-BE49-F238E27FC236}">
                <a16:creationId xmlns:a16="http://schemas.microsoft.com/office/drawing/2014/main" xmlns="" id="{02181266-CF7E-4599-A88F-643EB2883072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5024" y="3466477"/>
            <a:ext cx="5212976" cy="3500437"/>
          </a:xfrm>
        </p:spPr>
      </p:pic>
      <p:pic>
        <p:nvPicPr>
          <p:cNvPr id="31749" name="Picture 3" descr="C:\fotky\FOTOS Lipence 2\P1090620.JPG">
            <a:extLst>
              <a:ext uri="{FF2B5EF4-FFF2-40B4-BE49-F238E27FC236}">
                <a16:creationId xmlns:a16="http://schemas.microsoft.com/office/drawing/2014/main" xmlns="" id="{C8D21C7B-C2C8-4213-8E79-551225E12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0" y="-4724400"/>
            <a:ext cx="53832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4" descr="C:\fotky\FOTOS Lipence 2\P1090620.JPG">
            <a:extLst>
              <a:ext uri="{FF2B5EF4-FFF2-40B4-BE49-F238E27FC236}">
                <a16:creationId xmlns:a16="http://schemas.microsoft.com/office/drawing/2014/main" xmlns="" id="{16ABA3B9-AC1A-4D46-97A7-A0D96DD8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0" y="-4724400"/>
            <a:ext cx="7199312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5" descr="C:\fotky\FOTOS Lipence 2\P1090630.JPG">
            <a:extLst>
              <a:ext uri="{FF2B5EF4-FFF2-40B4-BE49-F238E27FC236}">
                <a16:creationId xmlns:a16="http://schemas.microsoft.com/office/drawing/2014/main" xmlns="" id="{206BCBEF-33EE-4FA3-BBD9-1F653CB88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025" y="1"/>
            <a:ext cx="5204523" cy="345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90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0CE3CE7B-377F-4121-9913-CD159827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30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85AA4FA0-1813-46F4-A6CE-AA4F6E529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4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FB11B6AF-183C-4327-90D9-1D83C8056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31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762DD8C7-84B2-4981-B399-087A14C06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98" y="220896"/>
            <a:ext cx="10024535" cy="592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74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B7FD769E-2A21-44CB-84D5-13AB9E74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32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1CD6F8C-9200-4B49-8731-AB40939CF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866" y="514858"/>
            <a:ext cx="85852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09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xmlns="" id="{E15C26A7-C52A-4FE5-925C-A9F3D30F9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Foto: Petr </a:t>
            </a:r>
            <a:r>
              <a:rPr lang="cs-CZ" dirty="0" err="1"/>
              <a:t>Syruček</a:t>
            </a:r>
            <a:r>
              <a:rPr lang="cs-CZ" dirty="0"/>
              <a:t>, 2025</a:t>
            </a:r>
          </a:p>
        </p:txBody>
      </p:sp>
      <p:pic>
        <p:nvPicPr>
          <p:cNvPr id="1026" name="Picture 2" descr="Může jít o obrázek 1 osoba">
            <a:extLst>
              <a:ext uri="{FF2B5EF4-FFF2-40B4-BE49-F238E27FC236}">
                <a16:creationId xmlns:a16="http://schemas.microsoft.com/office/drawing/2014/main" xmlns="" id="{AEA5E9A6-E1AA-444C-8522-6E04F6E04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208" y="0"/>
            <a:ext cx="5149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426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2950" y="480257"/>
            <a:ext cx="10706099" cy="86786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400" dirty="0"/>
              <a:t>IMPERIAL </a:t>
            </a:r>
            <a:r>
              <a:rPr lang="en-US" sz="2400" dirty="0"/>
              <a:t>Queen Victoria</a:t>
            </a:r>
            <a:r>
              <a:rPr lang="cs-CZ" sz="2400" dirty="0"/>
              <a:t>, LONDON</a:t>
            </a:r>
            <a:endParaRPr lang="en-US" sz="2400" dirty="0"/>
          </a:p>
        </p:txBody>
      </p:sp>
      <p:pic>
        <p:nvPicPr>
          <p:cNvPr id="27651" name="Zástupný symbol pro obsah 4" descr="LONDY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8367" y="1081930"/>
            <a:ext cx="6992542" cy="4786090"/>
          </a:xfrm>
        </p:spPr>
      </p:pic>
      <p:sp>
        <p:nvSpPr>
          <p:cNvPr id="27652" name="Zástupný symbol pro číslo snímku 3"/>
          <p:cNvSpPr>
            <a:spLocks noGrp="1"/>
          </p:cNvSpPr>
          <p:nvPr>
            <p:ph type="sldNum" sz="quarter" idx="11"/>
          </p:nvPr>
        </p:nvSpPr>
        <p:spPr bwMode="auto">
          <a:xfrm rot="5400000">
            <a:off x="7909322" y="3659982"/>
            <a:ext cx="2400300" cy="273844"/>
          </a:xfr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l"/>
            <a:fld id="{8C41EE5E-F798-47A7-B7AD-705028BDA9DE}" type="slidenum">
              <a:rPr lang="cs-CZ">
                <a:solidFill>
                  <a:schemeClr val="tx2"/>
                </a:solidFill>
              </a:rPr>
              <a:pPr algn="l"/>
              <a:t>34</a:t>
            </a:fld>
            <a:endParaRPr lang="cs-CZ">
              <a:solidFill>
                <a:schemeClr val="tx2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62EF9F59-16B1-4F93-AAB8-CA7484499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789" y="1081930"/>
            <a:ext cx="4035902" cy="516376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C65CF19F-4A55-467E-9FBA-F9095550DF08}"/>
              </a:ext>
            </a:extLst>
          </p:cNvPr>
          <p:cNvSpPr txBox="1"/>
          <p:nvPr/>
        </p:nvSpPr>
        <p:spPr>
          <a:xfrm>
            <a:off x="6965762" y="381477"/>
            <a:ext cx="6201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/>
              <a:t>PLACE DE LA RÉPUBLIQUE, PARIS</a:t>
            </a:r>
          </a:p>
        </p:txBody>
      </p:sp>
    </p:spTree>
    <p:extLst>
      <p:ext uri="{BB962C8B-B14F-4D97-AF65-F5344CB8AC3E}">
        <p14:creationId xmlns:p14="http://schemas.microsoft.com/office/powerpoint/2010/main" val="61180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9072299B-1DA3-4892-B59C-A396E9BF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35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5E565C77-35F6-4E9B-935B-15A3FE107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207" y="0"/>
            <a:ext cx="4855464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33CF3BFE-E483-44B8-8F5A-5A0522C31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864" y="423726"/>
            <a:ext cx="4090779" cy="511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58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20044A84-CD83-4594-8CB8-1CD9DA5AF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/>
              <a:t>Obecná teze I.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EF1A25EF-B51C-4FC8-913B-5839EEFFFF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8000" y="1456267"/>
            <a:ext cx="9702800" cy="4852459"/>
          </a:xfrm>
        </p:spPr>
        <p:txBody>
          <a:bodyPr>
            <a:normAutofit fontScale="92500" lnSpcReduction="20000"/>
          </a:bodyPr>
          <a:lstStyle/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cs-CZ" altLang="cs-CZ" sz="2400" dirty="0"/>
              <a:t>Nedostatečná identifikace s rakouským státem je v komplikovaných podmínkách První republiky vystřídána jeho kolonizací českou společností prostřednictvím politických stran. Tradice „negativního demokratismu“ (TGM) - politické pasivity a odporu vůči státu - za Rakouska, byla za První republiky vystřídána tradicí politické poddanosti a závislosti na státu, který byl permanentně ohrožován menšinami a mezinárodní politickou situací. Nedůvěra vůči státu za Rakouska byla za 1. </a:t>
            </a:r>
            <a:r>
              <a:rPr lang="cs-CZ" altLang="cs-CZ" sz="2400" dirty="0" err="1"/>
              <a:t>rep</a:t>
            </a:r>
            <a:r>
              <a:rPr lang="cs-CZ" altLang="cs-CZ" sz="2400" dirty="0"/>
              <a:t>. vystřídána vášnivým a přehnaným etatismem (K. Čapek) - politická kultura podřízenosti (vůči státu), </a:t>
            </a:r>
            <a:r>
              <a:rPr lang="cs-CZ" altLang="cs-CZ" sz="2400" dirty="0" err="1"/>
              <a:t>subjective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political</a:t>
            </a:r>
            <a:r>
              <a:rPr lang="cs-CZ" altLang="cs-CZ" sz="2400" dirty="0"/>
              <a:t> </a:t>
            </a:r>
            <a:r>
              <a:rPr lang="cs-CZ" altLang="cs-CZ" sz="2400" dirty="0" err="1"/>
              <a:t>culture</a:t>
            </a:r>
            <a:r>
              <a:rPr lang="cs-CZ" altLang="cs-CZ" sz="2400" dirty="0"/>
              <a:t> (G. </a:t>
            </a:r>
            <a:r>
              <a:rPr lang="cs-CZ" altLang="cs-CZ" sz="2400" dirty="0" err="1"/>
              <a:t>Almond</a:t>
            </a:r>
            <a:r>
              <a:rPr lang="cs-CZ" altLang="cs-CZ" sz="2400" dirty="0"/>
              <a:t>).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cs-CZ" altLang="cs-CZ" sz="2000" dirty="0"/>
          </a:p>
        </p:txBody>
      </p:sp>
    </p:spTree>
  </p:cSld>
  <p:clrMapOvr>
    <a:masterClrMapping/>
  </p:clrMapOvr>
  <p:transition advTm="375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1E4151F7-F804-4534-BFB6-C0EF5DDA25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/>
              <a:t>Obecná teze II.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9C195249-845A-443A-9ABD-500A8C80E3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cs-CZ" altLang="cs-CZ" sz="3200" dirty="0"/>
              <a:t>Nedostatečná identifikace se státem za Rakouska se zvrátila v kolonizaci státu českou společností (prostřednictví politických stran), což se pak ukázalo jako dobrý předpoklad pro pozdější kolonizaci společnosti ze strany státu, jenž byl ovládnut KSČ!</a:t>
            </a:r>
          </a:p>
        </p:txBody>
      </p:sp>
    </p:spTree>
  </p:cSld>
  <p:clrMapOvr>
    <a:masterClrMapping/>
  </p:clrMapOvr>
  <p:transition advTm="735"/>
</p:sld>
</file>

<file path=ppt/theme/theme1.xml><?xml version="1.0" encoding="utf-8"?>
<a:theme xmlns:a="http://schemas.openxmlformats.org/drawingml/2006/main" name="Motiv Office">
  <a:themeElements>
    <a:clrScheme name="CEVRO">
      <a:dk1>
        <a:srgbClr val="000000"/>
      </a:dk1>
      <a:lt1>
        <a:srgbClr val="FFFFFF"/>
      </a:lt1>
      <a:dk2>
        <a:srgbClr val="575756"/>
      </a:dk2>
      <a:lt2>
        <a:srgbClr val="E7E6E6"/>
      </a:lt2>
      <a:accent1>
        <a:srgbClr val="50386F"/>
      </a:accent1>
      <a:accent2>
        <a:srgbClr val="50386F"/>
      </a:accent2>
      <a:accent3>
        <a:srgbClr val="EA8B2D"/>
      </a:accent3>
      <a:accent4>
        <a:srgbClr val="EA8B2D"/>
      </a:accent4>
      <a:accent5>
        <a:srgbClr val="E9E9E9"/>
      </a:accent5>
      <a:accent6>
        <a:srgbClr val="D2D2D2"/>
      </a:accent6>
      <a:hlink>
        <a:srgbClr val="0563C1"/>
      </a:hlink>
      <a:folHlink>
        <a:srgbClr val="954F72"/>
      </a:folHlink>
    </a:clrScheme>
    <a:fontScheme name="Cev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VRO_prezentace" id="{485F1B51-4886-4BEE-9303-EA422C81D8B6}" vid="{D8B64059-E0AD-44A6-B997-6DC8C4E5589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AB6EA75DC9234BB8F7FC7985B6540D" ma:contentTypeVersion="17" ma:contentTypeDescription="Vytvoří nový dokument" ma:contentTypeScope="" ma:versionID="802e1200a6f1edf4a5c0acec655da554">
  <xsd:schema xmlns:xsd="http://www.w3.org/2001/XMLSchema" xmlns:xs="http://www.w3.org/2001/XMLSchema" xmlns:p="http://schemas.microsoft.com/office/2006/metadata/properties" xmlns:ns2="08506671-b2d8-4009-9f63-6b725a8908a0" xmlns:ns3="c96b063f-72a7-4d2b-b06d-4ecda669bddf" targetNamespace="http://schemas.microsoft.com/office/2006/metadata/properties" ma:root="true" ma:fieldsID="643927d2b1d20851b2bc9ade87ce8cba" ns2:_="" ns3:_="">
    <xsd:import namespace="08506671-b2d8-4009-9f63-6b725a8908a0"/>
    <xsd:import namespace="c96b063f-72a7-4d2b-b06d-4ecda669bd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06671-b2d8-4009-9f63-6b725a8908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b6f0447c-396c-41cb-bb8f-c4232058b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b063f-72a7-4d2b-b06d-4ecda669bdd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66da5d-a729-4ea0-a3c6-0f5c6526b4ca}" ma:internalName="TaxCatchAll" ma:showField="CatchAllData" ma:web="c96b063f-72a7-4d2b-b06d-4ecda669b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2CE057-8B81-4FF9-B431-B5860F046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506671-b2d8-4009-9f63-6b725a8908a0"/>
    <ds:schemaRef ds:uri="c96b063f-72a7-4d2b-b06d-4ecda669bd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F6AD68-1977-4ED0-9D33-7965F88689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3377</TotalTime>
  <Words>570</Words>
  <Application>Microsoft Office PowerPoint</Application>
  <PresentationFormat>Vlastní</PresentationFormat>
  <Paragraphs>91</Paragraphs>
  <Slides>37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Motiv Office</vt:lpstr>
      <vt:lpstr>Občanská společnost a její transformace  www.karelmuller.eu  26. 4. 2025</vt:lpstr>
      <vt:lpstr>Formování (Občanské, národní) společnosti (etapizace)</vt:lpstr>
      <vt:lpstr>Aloisie Müllerová  (*1909 – †2011)</vt:lpstr>
      <vt:lpstr>Češi coby stateless society</vt:lpstr>
      <vt:lpstr>4. ZÓNA (CEE po 1989)</vt:lpstr>
      <vt:lpstr> 3. ZÓNA  (CE po 1918)</vt:lpstr>
      <vt:lpstr>2. ZÓNA (Německo, Itálie po 1871, 1861)</vt:lpstr>
      <vt:lpstr>1. ZÓNA (před VFR)</vt:lpstr>
      <vt:lpstr>Komunistické období</vt:lpstr>
      <vt:lpstr>1. Republika – jazykové poměry</vt:lpstr>
      <vt:lpstr>Prezentace aplikace PowerPoint</vt:lpstr>
      <vt:lpstr>Prezentace aplikace PowerPoint</vt:lpstr>
      <vt:lpstr>Mnohonárodnostní versus národní stát (?)</vt:lpstr>
      <vt:lpstr>1.republika </vt:lpstr>
      <vt:lpstr>Prezentace aplikace PowerPoint</vt:lpstr>
      <vt:lpstr>Župní zřízení v : neuskutečněné  </vt:lpstr>
      <vt:lpstr>Rozpad R-U 1918 a jepičí státečky</vt:lpstr>
      <vt:lpstr>Habsburský stát</vt:lpstr>
      <vt:lpstr>Slabá buržoazie/měšťanstvo</vt:lpstr>
      <vt:lpstr>Nedostatečný vztah ke státu</vt:lpstr>
      <vt:lpstr>Rakousko-uherské vyrovnání  1867</vt:lpstr>
      <vt:lpstr>Prezentace aplikace PowerPoint</vt:lpstr>
      <vt:lpstr>Organické (kulturní) pojetí národa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IMPERIAL Queen Victoria, LONDON</vt:lpstr>
      <vt:lpstr>Prezentace aplikace PowerPoint</vt:lpstr>
      <vt:lpstr>Obecná teze I.</vt:lpstr>
      <vt:lpstr>Obecná teze II.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PRESENTATION TITLE,  MAXIMUM FIVE LINES,   LIGNED BOTTOM LEFT,  NO HYPHENATION</dc:title>
  <dc:creator>OBROVÁ Michaela</dc:creator>
  <cp:lastModifiedBy>Karel Müller</cp:lastModifiedBy>
  <cp:revision>72</cp:revision>
  <dcterms:created xsi:type="dcterms:W3CDTF">2025-01-18T09:44:04Z</dcterms:created>
  <dcterms:modified xsi:type="dcterms:W3CDTF">2026-10-26T07:49:29Z</dcterms:modified>
</cp:coreProperties>
</file>