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notesMasterIdLst>
    <p:notesMasterId r:id="rId31"/>
  </p:notesMasterIdLst>
  <p:handoutMasterIdLst>
    <p:handoutMasterId r:id="rId32"/>
  </p:handoutMasterIdLst>
  <p:sldIdLst>
    <p:sldId id="1181" r:id="rId2"/>
    <p:sldId id="326" r:id="rId3"/>
    <p:sldId id="327" r:id="rId4"/>
    <p:sldId id="324" r:id="rId5"/>
    <p:sldId id="325" r:id="rId6"/>
    <p:sldId id="279" r:id="rId7"/>
    <p:sldId id="298" r:id="rId8"/>
    <p:sldId id="300" r:id="rId9"/>
    <p:sldId id="299" r:id="rId10"/>
    <p:sldId id="320" r:id="rId11"/>
    <p:sldId id="302" r:id="rId12"/>
    <p:sldId id="307" r:id="rId13"/>
    <p:sldId id="304" r:id="rId14"/>
    <p:sldId id="1205" r:id="rId15"/>
    <p:sldId id="1194" r:id="rId16"/>
    <p:sldId id="1189" r:id="rId17"/>
    <p:sldId id="1197" r:id="rId18"/>
    <p:sldId id="1193" r:id="rId19"/>
    <p:sldId id="1183" r:id="rId20"/>
    <p:sldId id="1184" r:id="rId21"/>
    <p:sldId id="1185" r:id="rId22"/>
    <p:sldId id="1187" r:id="rId23"/>
    <p:sldId id="1186" r:id="rId24"/>
    <p:sldId id="1188" r:id="rId25"/>
    <p:sldId id="1190" r:id="rId26"/>
    <p:sldId id="1191" r:id="rId27"/>
    <p:sldId id="478" r:id="rId28"/>
    <p:sldId id="269" r:id="rId29"/>
    <p:sldId id="1204" r:id="rId30"/>
  </p:sldIdLst>
  <p:sldSz cx="9144000" cy="6858000" type="screen4x3"/>
  <p:notesSz cx="6858000" cy="9144000"/>
  <p:defaultTextStyle>
    <a:defPPr>
      <a:defRPr lang="cs-CZ"/>
    </a:defPPr>
    <a:lvl1pPr marL="0" algn="l" defTabSz="91420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03" algn="l" defTabSz="91420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206" algn="l" defTabSz="91420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309" algn="l" defTabSz="91420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411" algn="l" defTabSz="91420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514" algn="l" defTabSz="91420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617" algn="l" defTabSz="91420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199720" algn="l" defTabSz="91420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6823" algn="l" defTabSz="91420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944">
          <p15:clr>
            <a:srgbClr val="A4A3A4"/>
          </p15:clr>
        </p15:guide>
        <p15:guide id="2" orient="horz" pos="2112">
          <p15:clr>
            <a:srgbClr val="A4A3A4"/>
          </p15:clr>
        </p15:guide>
        <p15:guide id="3" orient="horz" pos="3974">
          <p15:clr>
            <a:srgbClr val="A4A3A4"/>
          </p15:clr>
        </p15:guide>
        <p15:guide id="4" orient="horz" pos="362">
          <p15:clr>
            <a:srgbClr val="A4A3A4"/>
          </p15:clr>
        </p15:guide>
        <p15:guide id="5" orient="horz" pos="2812">
          <p15:clr>
            <a:srgbClr val="A4A3A4"/>
          </p15:clr>
        </p15:guide>
        <p15:guide id="6" orient="horz" pos="713">
          <p15:clr>
            <a:srgbClr val="A4A3A4"/>
          </p15:clr>
        </p15:guide>
        <p15:guide id="7" orient="horz" pos="2803">
          <p15:clr>
            <a:srgbClr val="A4A3A4"/>
          </p15:clr>
        </p15:guide>
        <p15:guide id="8" orient="horz" pos="3824">
          <p15:clr>
            <a:srgbClr val="A4A3A4"/>
          </p15:clr>
        </p15:guide>
        <p15:guide id="9" pos="2933">
          <p15:clr>
            <a:srgbClr val="A4A3A4"/>
          </p15:clr>
        </p15:guide>
        <p15:guide id="10" pos="5495">
          <p15:clr>
            <a:srgbClr val="A4A3A4"/>
          </p15:clr>
        </p15:guide>
        <p15:guide id="11" pos="264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arel Müller" initials="KM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002D5A"/>
    <a:srgbClr val="C6876B"/>
    <a:srgbClr val="002251"/>
    <a:srgbClr val="CA8A6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125E5076-3810-47DD-B79F-674D7AD40C01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AF606853-7671-496A-8E4F-DF71F8EC918B}" styleName="Tmavý styl 1 – zvýraznění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638B1855-1B75-4FBE-930C-398BA8C253C6}" styleName="Styl s motivem 2 – zvýraznění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940675A-B579-460E-94D1-54222C63F5DA}" styleName="Bez stylu, mřížka tabulky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125E5076-3810-47DD-B79F-674D7AD40C01}" styleName="Tmavý styl 1 – zvýraznění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7CE84F3-28C3-443E-9E96-99CF82512B78}" styleName="Tmavý styl 1 – zvýraznění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8034E78-7F5D-4C2E-B375-FC64B27BC917}" styleName="Styl Tmavá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822" autoAdjust="0"/>
    <p:restoredTop sz="94700" autoAdjust="0"/>
  </p:normalViewPr>
  <p:slideViewPr>
    <p:cSldViewPr snapToGrid="0" showGuides="1">
      <p:cViewPr varScale="1">
        <p:scale>
          <a:sx n="107" d="100"/>
          <a:sy n="107" d="100"/>
        </p:scale>
        <p:origin x="2070" y="102"/>
      </p:cViewPr>
      <p:guideLst>
        <p:guide orient="horz" pos="944"/>
        <p:guide orient="horz" pos="2112"/>
        <p:guide orient="horz" pos="3974"/>
        <p:guide orient="horz" pos="362"/>
        <p:guide orient="horz" pos="2812"/>
        <p:guide orient="horz" pos="713"/>
        <p:guide orient="horz" pos="2803"/>
        <p:guide orient="horz" pos="3824"/>
        <p:guide pos="2933"/>
        <p:guide pos="5495"/>
        <p:guide pos="264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napToGrid="0" showGuides="1">
      <p:cViewPr varScale="1">
        <p:scale>
          <a:sx n="83" d="100"/>
          <a:sy n="83" d="100"/>
        </p:scale>
        <p:origin x="-3108" y="-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handoutMaster" Target="handoutMasters/handoutMaster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4270A7-F4A3-4291-A38F-326A65F23D10}" type="datetimeFigureOut">
              <a:rPr lang="cs-CZ" smtClean="0"/>
              <a:pPr/>
              <a:t>27.11.2025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CC687CB-1607-4078-9782-374AC23F7C99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8917341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E4041B-4A88-4AB7-8015-8135885F0592}" type="datetimeFigureOut">
              <a:rPr lang="cs-CZ" smtClean="0"/>
              <a:t>27.11.2025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177715-F804-4F28-A689-125F03CBAF2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982124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id="{91540E11-6C50-40B5-ED84-651C0E2EBF0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147" y="0"/>
            <a:ext cx="9204296" cy="6858000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18C8328B-5CE4-7A03-03BD-AA46BAACAB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87559" y="2048376"/>
            <a:ext cx="6858000" cy="2387600"/>
          </a:xfrm>
        </p:spPr>
        <p:txBody>
          <a:bodyPr anchor="b">
            <a:normAutofit/>
          </a:bodyPr>
          <a:lstStyle>
            <a:lvl1pPr algn="l">
              <a:defRPr sz="2475">
                <a:solidFill>
                  <a:schemeClr val="bg1"/>
                </a:solidFill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33A880A5-CC4C-E83E-2A77-2EAA9E5DFE9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87559" y="4712600"/>
            <a:ext cx="6858000" cy="1129401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1200" b="0">
                <a:solidFill>
                  <a:schemeClr val="bg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cs-CZ" dirty="0"/>
              <a:t>Kliknutím můžete upravit styl předlohy.</a:t>
            </a:r>
          </a:p>
        </p:txBody>
      </p:sp>
      <p:pic>
        <p:nvPicPr>
          <p:cNvPr id="10" name="Obrázek 9" descr="Obsah obrázku Písmo, Grafika, text, grafický design&#10;&#10;Popis byl vytvořen automaticky">
            <a:extLst>
              <a:ext uri="{FF2B5EF4-FFF2-40B4-BE49-F238E27FC236}">
                <a16:creationId xmlns:a16="http://schemas.microsoft.com/office/drawing/2014/main" id="{4917296F-2561-2C95-0483-5A5B5796594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559" y="678864"/>
            <a:ext cx="2572785" cy="707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2522199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itá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78BEF76-B4E5-F95D-2B21-2DE64B7C25B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135981" y="1485900"/>
            <a:ext cx="4857750" cy="4643438"/>
          </a:xfrm>
        </p:spPr>
        <p:txBody>
          <a:bodyPr/>
          <a:lstStyle>
            <a:lvl1pPr marL="0" indent="0">
              <a:lnSpc>
                <a:spcPct val="108000"/>
              </a:lnSpc>
              <a:buNone/>
              <a:defRPr/>
            </a:lvl1pPr>
            <a:lvl2pPr marL="0" indent="0">
              <a:buNone/>
              <a:defRPr sz="1275">
                <a:solidFill>
                  <a:schemeClr val="accent1"/>
                </a:solidFill>
              </a:defRPr>
            </a:lvl2pPr>
            <a:lvl3pPr marL="0" indent="0">
              <a:buNone/>
              <a:defRPr sz="1275"/>
            </a:lvl3pPr>
            <a:lvl4pPr marL="267300" indent="-132300">
              <a:defRPr/>
            </a:lvl4pPr>
            <a:lvl5pPr marL="399600" indent="-132300"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E6896127-A932-05AF-19AA-A3EF7B493DE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015972" y="6456561"/>
            <a:ext cx="1028146" cy="286357"/>
          </a:xfrm>
          <a:prstGeom prst="rect">
            <a:avLst/>
          </a:prstGeom>
        </p:spPr>
      </p:pic>
      <p:sp>
        <p:nvSpPr>
          <p:cNvPr id="9" name="Zástupný symbol pro zápatí 4">
            <a:extLst>
              <a:ext uri="{FF2B5EF4-FFF2-40B4-BE49-F238E27FC236}">
                <a16:creationId xmlns:a16="http://schemas.microsoft.com/office/drawing/2014/main" id="{3090B9CC-DBE2-DF80-DD04-267F4BDD31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8372" y="6417178"/>
            <a:ext cx="8206978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Short name of the </a:t>
            </a:r>
            <a:r>
              <a:rPr lang="en-US" dirty="0" err="1"/>
              <a:t>powerpoint</a:t>
            </a:r>
            <a:r>
              <a:rPr lang="en-US" dirty="0"/>
              <a:t> presentation, maximum length two thirds of the page</a:t>
            </a:r>
            <a:endParaRPr lang="cs-CZ" dirty="0"/>
          </a:p>
        </p:txBody>
      </p:sp>
      <p:sp>
        <p:nvSpPr>
          <p:cNvPr id="10" name="Zástupný symbol pro číslo snímku 5">
            <a:extLst>
              <a:ext uri="{FF2B5EF4-FFF2-40B4-BE49-F238E27FC236}">
                <a16:creationId xmlns:a16="http://schemas.microsoft.com/office/drawing/2014/main" id="{201E28EC-073B-84AF-FF8E-979B5D3D62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93" y="6421832"/>
            <a:ext cx="204326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5E608FB1-680A-4E9D-A95E-8C4CFA1B47E3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43044013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B7ABA3B-E3F6-9A92-9135-4EE08586C3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A812DFB0-A8C7-0073-6389-FF363AEF1DF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015972" y="6456561"/>
            <a:ext cx="1028146" cy="286357"/>
          </a:xfrm>
          <a:prstGeom prst="rect">
            <a:avLst/>
          </a:prstGeom>
        </p:spPr>
      </p:pic>
      <p:sp>
        <p:nvSpPr>
          <p:cNvPr id="8" name="Zástupný symbol pro zápatí 4">
            <a:extLst>
              <a:ext uri="{FF2B5EF4-FFF2-40B4-BE49-F238E27FC236}">
                <a16:creationId xmlns:a16="http://schemas.microsoft.com/office/drawing/2014/main" id="{011D1AA5-5182-C810-225E-97E45E4FDB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8372" y="6417178"/>
            <a:ext cx="8206978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Short name of the </a:t>
            </a:r>
            <a:r>
              <a:rPr lang="en-US" dirty="0" err="1"/>
              <a:t>powerpoint</a:t>
            </a:r>
            <a:r>
              <a:rPr lang="en-US" dirty="0"/>
              <a:t> presentation, maximum length two thirds of the page</a:t>
            </a:r>
            <a:endParaRPr lang="cs-CZ" dirty="0"/>
          </a:p>
        </p:txBody>
      </p:sp>
      <p:sp>
        <p:nvSpPr>
          <p:cNvPr id="9" name="Zástupný symbol pro číslo snímku 5">
            <a:extLst>
              <a:ext uri="{FF2B5EF4-FFF2-40B4-BE49-F238E27FC236}">
                <a16:creationId xmlns:a16="http://schemas.microsoft.com/office/drawing/2014/main" id="{BFC91CA1-2364-05B0-0F04-690A1C5B00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93" y="6421832"/>
            <a:ext cx="204326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5E608FB1-680A-4E9D-A95E-8C4CFA1B47E3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39250953"/>
      </p:ext>
    </p:extLst>
  </p:cSld>
  <p:clrMapOvr>
    <a:masterClrMapping/>
  </p:clrMapOvr>
  <p:transition spd="slow">
    <p:push dir="u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79438A86-4A25-73CF-7171-B61A241DD7A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5925277"/>
            <a:ext cx="2057400" cy="365125"/>
          </a:xfrm>
          <a:prstGeom prst="rect">
            <a:avLst/>
          </a:prstGeom>
        </p:spPr>
        <p:txBody>
          <a:bodyPr/>
          <a:lstStyle/>
          <a:p>
            <a:fld id="{1A945517-90B0-4E61-B5DD-AC2B75BAD2CB}" type="datetime1">
              <a:rPr lang="cs-CZ" smtClean="0"/>
              <a:t>27.11.2025</a:t>
            </a:fld>
            <a:endParaRPr lang="cs-CZ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501D3696-2239-C380-C5DC-7A40F1D8885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015972" y="6456561"/>
            <a:ext cx="1028146" cy="286357"/>
          </a:xfrm>
          <a:prstGeom prst="rect">
            <a:avLst/>
          </a:prstGeom>
        </p:spPr>
      </p:pic>
      <p:sp>
        <p:nvSpPr>
          <p:cNvPr id="6" name="Zástupný symbol pro zápatí 4">
            <a:extLst>
              <a:ext uri="{FF2B5EF4-FFF2-40B4-BE49-F238E27FC236}">
                <a16:creationId xmlns:a16="http://schemas.microsoft.com/office/drawing/2014/main" id="{CA22F0A3-7A6F-26D0-F7E4-38F90D636C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8372" y="6417178"/>
            <a:ext cx="8206978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Short name of the </a:t>
            </a:r>
            <a:r>
              <a:rPr lang="en-US" dirty="0" err="1"/>
              <a:t>powerpoint</a:t>
            </a:r>
            <a:r>
              <a:rPr lang="en-US" dirty="0"/>
              <a:t> presentation, maximum length two thirds of the page</a:t>
            </a:r>
            <a:endParaRPr lang="cs-CZ" dirty="0"/>
          </a:p>
        </p:txBody>
      </p:sp>
      <p:sp>
        <p:nvSpPr>
          <p:cNvPr id="7" name="Zástupný symbol pro číslo snímku 5">
            <a:extLst>
              <a:ext uri="{FF2B5EF4-FFF2-40B4-BE49-F238E27FC236}">
                <a16:creationId xmlns:a16="http://schemas.microsoft.com/office/drawing/2014/main" id="{70A463D7-59BA-DD1A-EE96-881BA846FA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93" y="6421832"/>
            <a:ext cx="204326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5E608FB1-680A-4E9D-A95E-8C4CFA1B47E3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71832353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ředěl 1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8C8328B-5CE4-7A03-03BD-AA46BAACAB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87560" y="1968500"/>
            <a:ext cx="4284466" cy="4359776"/>
          </a:xfrm>
        </p:spPr>
        <p:txBody>
          <a:bodyPr anchor="b">
            <a:normAutofit/>
          </a:bodyPr>
          <a:lstStyle>
            <a:lvl1pPr algn="l">
              <a:defRPr sz="2475">
                <a:solidFill>
                  <a:schemeClr val="bg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D3CF39BF-5858-1FA2-AE20-3D366354171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913102" y="6275383"/>
            <a:ext cx="1028146" cy="282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780520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ředěl 2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8C8328B-5CE4-7A03-03BD-AA46BAACAB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87560" y="1968500"/>
            <a:ext cx="4284466" cy="4359776"/>
          </a:xfrm>
        </p:spPr>
        <p:txBody>
          <a:bodyPr anchor="b">
            <a:normAutofit/>
          </a:bodyPr>
          <a:lstStyle>
            <a:lvl1pPr algn="l">
              <a:defRPr sz="2475">
                <a:solidFill>
                  <a:schemeClr val="bg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5ACBBC27-DDEA-6C5A-8ACF-67EDD56D84D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015972" y="6458263"/>
            <a:ext cx="1028146" cy="282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9818333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Závě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8C8328B-5CE4-7A03-03BD-AA46BAACAB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87559" y="1692776"/>
            <a:ext cx="6858000" cy="1304424"/>
          </a:xfrm>
        </p:spPr>
        <p:txBody>
          <a:bodyPr anchor="t">
            <a:normAutofit/>
          </a:bodyPr>
          <a:lstStyle>
            <a:lvl1pPr algn="l">
              <a:defRPr sz="2475">
                <a:solidFill>
                  <a:schemeClr val="bg1"/>
                </a:solidFill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33A880A5-CC4C-E83E-2A77-2EAA9E5DFE9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87559" y="3849000"/>
            <a:ext cx="6858000" cy="824601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1200" b="0">
                <a:solidFill>
                  <a:schemeClr val="bg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cs-CZ" dirty="0"/>
              <a:t>Kliknutím můžete upravit styl předlohy.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EB2BB669-96AF-C460-0644-D9B33EBD9D5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015972" y="6458263"/>
            <a:ext cx="1028146" cy="282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8510655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4C78FD6-2722-2821-10E5-2E697D7B0C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497FA54-5776-58AE-AEC4-FAE86FE9D7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5B1D0EC9-522E-7760-9533-ED823A8D61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8372" y="6417178"/>
            <a:ext cx="8206978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Short name of the </a:t>
            </a:r>
            <a:r>
              <a:rPr lang="en-US" dirty="0" err="1"/>
              <a:t>powerpoint</a:t>
            </a:r>
            <a:r>
              <a:rPr lang="en-US" dirty="0"/>
              <a:t> presentation, maximum length two thirds of the page</a:t>
            </a:r>
            <a:endParaRPr lang="cs-CZ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A7BEC56-EE77-297B-48FC-43CFAD8E11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93" y="6421832"/>
            <a:ext cx="204326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5E608FB1-680A-4E9D-A95E-8C4CFA1B47E3}" type="slidenum">
              <a:rPr lang="cs-CZ" smtClean="0"/>
              <a:pPr/>
              <a:t>‹#›</a:t>
            </a:fld>
            <a:endParaRPr lang="cs-CZ" dirty="0"/>
          </a:p>
        </p:txBody>
      </p:sp>
      <p:pic>
        <p:nvPicPr>
          <p:cNvPr id="13" name="Obrázek 12">
            <a:extLst>
              <a:ext uri="{FF2B5EF4-FFF2-40B4-BE49-F238E27FC236}">
                <a16:creationId xmlns:a16="http://schemas.microsoft.com/office/drawing/2014/main" id="{78885C40-6A50-FFD6-B978-4E000D35B9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015972" y="6457926"/>
            <a:ext cx="1028146" cy="2836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1723409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Nadpis a obsah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4C78FD6-2722-2821-10E5-2E697D7B0C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497FA54-5776-58AE-AEC4-FAE86FE9D7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0" indent="0">
              <a:lnSpc>
                <a:spcPct val="100000"/>
              </a:lnSpc>
              <a:buFontTx/>
              <a:buNone/>
              <a:defRPr/>
            </a:lvl1pPr>
            <a:lvl2pPr marL="0" indent="0">
              <a:lnSpc>
                <a:spcPct val="100000"/>
              </a:lnSpc>
              <a:spcBef>
                <a:spcPts val="600"/>
              </a:spcBef>
              <a:buNone/>
              <a:defRPr/>
            </a:lvl2pPr>
            <a:lvl3pPr marL="133350" indent="-133350">
              <a:lnSpc>
                <a:spcPct val="100000"/>
              </a:lnSpc>
              <a:defRPr/>
            </a:lvl3pPr>
            <a:lvl4pPr marL="266700" indent="-133350">
              <a:lnSpc>
                <a:spcPct val="100000"/>
              </a:lnSpc>
              <a:defRPr/>
            </a:lvl4pPr>
            <a:lvl5pPr marL="400050" indent="-133350">
              <a:lnSpc>
                <a:spcPct val="100000"/>
              </a:lnSpc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43564D70-284F-88A1-FC08-29E63F83190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015972" y="6457926"/>
            <a:ext cx="1028146" cy="283626"/>
          </a:xfrm>
          <a:prstGeom prst="rect">
            <a:avLst/>
          </a:prstGeom>
        </p:spPr>
      </p:pic>
      <p:sp>
        <p:nvSpPr>
          <p:cNvPr id="8" name="Zástupný symbol pro zápatí 4">
            <a:extLst>
              <a:ext uri="{FF2B5EF4-FFF2-40B4-BE49-F238E27FC236}">
                <a16:creationId xmlns:a16="http://schemas.microsoft.com/office/drawing/2014/main" id="{B1E62B60-5FB1-9381-00CF-C665EB008B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8372" y="6417178"/>
            <a:ext cx="8206978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Short name of the </a:t>
            </a:r>
            <a:r>
              <a:rPr lang="en-US" dirty="0" err="1"/>
              <a:t>powerpoint</a:t>
            </a:r>
            <a:r>
              <a:rPr lang="en-US" dirty="0"/>
              <a:t> presentation, maximum length two thirds of the page</a:t>
            </a:r>
            <a:endParaRPr lang="cs-CZ" dirty="0"/>
          </a:p>
        </p:txBody>
      </p:sp>
      <p:sp>
        <p:nvSpPr>
          <p:cNvPr id="9" name="Zástupný symbol pro číslo snímku 5">
            <a:extLst>
              <a:ext uri="{FF2B5EF4-FFF2-40B4-BE49-F238E27FC236}">
                <a16:creationId xmlns:a16="http://schemas.microsoft.com/office/drawing/2014/main" id="{D7E0B353-40A5-48F9-C049-D884C81205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93" y="6421832"/>
            <a:ext cx="204326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5E608FB1-680A-4E9D-A95E-8C4CFA1B47E3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3419404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C6898E9-BDDF-2C46-A65A-B5D157FBFA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78BEF76-B4E5-F95D-2B21-2DE64B7C25B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85774" y="1825625"/>
            <a:ext cx="38862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B6D9E3CA-86C1-4CCA-2FC2-451A03D057C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49" y="1825625"/>
            <a:ext cx="38862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9BF45EE8-2365-24C4-6E7D-F72C293DBAD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015972" y="6457926"/>
            <a:ext cx="1028146" cy="283626"/>
          </a:xfrm>
          <a:prstGeom prst="rect">
            <a:avLst/>
          </a:prstGeom>
        </p:spPr>
      </p:pic>
      <p:sp>
        <p:nvSpPr>
          <p:cNvPr id="9" name="Zástupný symbol pro zápatí 4">
            <a:extLst>
              <a:ext uri="{FF2B5EF4-FFF2-40B4-BE49-F238E27FC236}">
                <a16:creationId xmlns:a16="http://schemas.microsoft.com/office/drawing/2014/main" id="{77ECF020-D996-697F-4779-13801850A6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8372" y="6417178"/>
            <a:ext cx="8206978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Short name of the </a:t>
            </a:r>
            <a:r>
              <a:rPr lang="en-US" dirty="0" err="1"/>
              <a:t>powerpoint</a:t>
            </a:r>
            <a:r>
              <a:rPr lang="en-US" dirty="0"/>
              <a:t> presentation, maximum length two thirds of the page</a:t>
            </a:r>
            <a:endParaRPr lang="cs-CZ" dirty="0"/>
          </a:p>
        </p:txBody>
      </p:sp>
      <p:sp>
        <p:nvSpPr>
          <p:cNvPr id="10" name="Zástupný symbol pro číslo snímku 5">
            <a:extLst>
              <a:ext uri="{FF2B5EF4-FFF2-40B4-BE49-F238E27FC236}">
                <a16:creationId xmlns:a16="http://schemas.microsoft.com/office/drawing/2014/main" id="{D1159978-FAB9-CBE7-228C-DA9796E0DA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93" y="6421832"/>
            <a:ext cx="204326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5E608FB1-680A-4E9D-A95E-8C4CFA1B47E3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21498142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C6898E9-BDDF-2C46-A65A-B5D157FBFA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78BEF76-B4E5-F95D-2B21-2DE64B7C25B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85774" y="1825625"/>
            <a:ext cx="3886200" cy="4351338"/>
          </a:xfrm>
        </p:spPr>
        <p:txBody>
          <a:bodyPr/>
          <a:lstStyle>
            <a:lvl1pPr marL="0" indent="0">
              <a:buNone/>
              <a:defRPr/>
            </a:lvl1pPr>
            <a:lvl2pPr marL="0" indent="0">
              <a:buNone/>
              <a:defRPr/>
            </a:lvl2pPr>
            <a:lvl3pPr marL="132300" indent="-132300">
              <a:defRPr/>
            </a:lvl3pPr>
            <a:lvl4pPr marL="267300" indent="-132300">
              <a:defRPr/>
            </a:lvl4pPr>
            <a:lvl5pPr marL="399600" indent="-132300"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B6D9E3CA-86C1-4CCA-2FC2-451A03D057C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49" y="1825625"/>
            <a:ext cx="3886200" cy="4351338"/>
          </a:xfrm>
        </p:spPr>
        <p:txBody>
          <a:bodyPr/>
          <a:lstStyle>
            <a:lvl1pPr marL="0" indent="0">
              <a:buNone/>
              <a:defRPr/>
            </a:lvl1pPr>
            <a:lvl2pPr marL="0" indent="0">
              <a:buNone/>
              <a:defRPr/>
            </a:lvl2pPr>
            <a:lvl3pPr marL="132300" indent="-132300">
              <a:defRPr/>
            </a:lvl3pPr>
            <a:lvl4pPr marL="267300" indent="-132300">
              <a:defRPr/>
            </a:lvl4pPr>
            <a:lvl5pPr marL="399600" indent="-132300"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8CCBA954-9BEE-4D3C-C0ED-19047D66F1B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015972" y="6457926"/>
            <a:ext cx="1028146" cy="283626"/>
          </a:xfrm>
          <a:prstGeom prst="rect">
            <a:avLst/>
          </a:prstGeom>
        </p:spPr>
      </p:pic>
      <p:sp>
        <p:nvSpPr>
          <p:cNvPr id="9" name="Zástupný symbol pro zápatí 4">
            <a:extLst>
              <a:ext uri="{FF2B5EF4-FFF2-40B4-BE49-F238E27FC236}">
                <a16:creationId xmlns:a16="http://schemas.microsoft.com/office/drawing/2014/main" id="{406CC1D3-5C60-B944-EDE9-2638190230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8372" y="6417178"/>
            <a:ext cx="8206978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Short name of the </a:t>
            </a:r>
            <a:r>
              <a:rPr lang="en-US" dirty="0" err="1"/>
              <a:t>powerpoint</a:t>
            </a:r>
            <a:r>
              <a:rPr lang="en-US" dirty="0"/>
              <a:t> presentation, maximum length two thirds of the page</a:t>
            </a:r>
            <a:endParaRPr lang="cs-CZ" dirty="0"/>
          </a:p>
        </p:txBody>
      </p:sp>
      <p:sp>
        <p:nvSpPr>
          <p:cNvPr id="10" name="Zástupný symbol pro číslo snímku 5">
            <a:extLst>
              <a:ext uri="{FF2B5EF4-FFF2-40B4-BE49-F238E27FC236}">
                <a16:creationId xmlns:a16="http://schemas.microsoft.com/office/drawing/2014/main" id="{0D240CD1-21EB-CFB6-BC30-937FEEEB1F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93" y="6421832"/>
            <a:ext cx="204326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5E608FB1-680A-4E9D-A95E-8C4CFA1B47E3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20946265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brázek a popi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78BEF76-B4E5-F95D-2B21-2DE64B7C25B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85774" y="647701"/>
            <a:ext cx="6248401" cy="5529263"/>
          </a:xfrm>
        </p:spPr>
        <p:txBody>
          <a:bodyPr/>
          <a:lstStyle>
            <a:lvl1pPr marL="0" indent="0">
              <a:buNone/>
              <a:defRPr/>
            </a:lvl1pPr>
            <a:lvl2pPr marL="0" indent="0">
              <a:buNone/>
              <a:defRPr/>
            </a:lvl2pPr>
            <a:lvl3pPr marL="132300" indent="-132300">
              <a:defRPr/>
            </a:lvl3pPr>
            <a:lvl4pPr marL="267300" indent="-132300">
              <a:defRPr/>
            </a:lvl4pPr>
            <a:lvl5pPr marL="399600" indent="-132300"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B6D9E3CA-86C1-4CCA-2FC2-451A03D057C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53250" y="1825625"/>
            <a:ext cx="1781175" cy="4351338"/>
          </a:xfrm>
        </p:spPr>
        <p:txBody>
          <a:bodyPr anchor="b">
            <a:normAutofit/>
          </a:bodyPr>
          <a:lstStyle>
            <a:lvl1pPr marL="0" indent="0">
              <a:buNone/>
              <a:defRPr sz="1125" b="0"/>
            </a:lvl1pPr>
            <a:lvl2pPr marL="0" indent="0">
              <a:buNone/>
              <a:defRPr sz="1125"/>
            </a:lvl2pPr>
            <a:lvl3pPr marL="132300" indent="-132300">
              <a:defRPr sz="1125"/>
            </a:lvl3pPr>
            <a:lvl4pPr marL="267300" indent="-132300">
              <a:defRPr sz="1125"/>
            </a:lvl4pPr>
            <a:lvl5pPr marL="399600" indent="-132300">
              <a:defRPr sz="1125"/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18ECC450-B476-55C6-13E7-241DFDEEE94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009114" y="6456561"/>
            <a:ext cx="1028146" cy="286357"/>
          </a:xfrm>
          <a:prstGeom prst="rect">
            <a:avLst/>
          </a:prstGeom>
        </p:spPr>
      </p:pic>
      <p:sp>
        <p:nvSpPr>
          <p:cNvPr id="8" name="Zástupný symbol pro zápatí 4">
            <a:extLst>
              <a:ext uri="{FF2B5EF4-FFF2-40B4-BE49-F238E27FC236}">
                <a16:creationId xmlns:a16="http://schemas.microsoft.com/office/drawing/2014/main" id="{F0E1EB24-A4FD-400D-F98D-FB4FA83049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8372" y="6417178"/>
            <a:ext cx="8206978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Short name of the </a:t>
            </a:r>
            <a:r>
              <a:rPr lang="en-US" dirty="0" err="1"/>
              <a:t>powerpoint</a:t>
            </a:r>
            <a:r>
              <a:rPr lang="en-US" dirty="0"/>
              <a:t> presentation, maximum length two thirds of the page</a:t>
            </a:r>
            <a:endParaRPr lang="cs-CZ" dirty="0"/>
          </a:p>
        </p:txBody>
      </p:sp>
      <p:sp>
        <p:nvSpPr>
          <p:cNvPr id="9" name="Zástupný symbol pro číslo snímku 5">
            <a:extLst>
              <a:ext uri="{FF2B5EF4-FFF2-40B4-BE49-F238E27FC236}">
                <a16:creationId xmlns:a16="http://schemas.microsoft.com/office/drawing/2014/main" id="{5C645297-7913-9A99-1FD0-28864B2816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93" y="6421832"/>
            <a:ext cx="204326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5E608FB1-680A-4E9D-A95E-8C4CFA1B47E3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22414523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61818620-6694-CE30-09D5-0385EC1EA1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5775" y="717551"/>
            <a:ext cx="8029574" cy="867861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4A359F36-CC92-C5E0-1D93-EB04F26AAC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85775" y="1825625"/>
            <a:ext cx="8029575" cy="435133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DD416615-ACE9-1166-FF1A-B39597AF460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8372" y="6417178"/>
            <a:ext cx="820697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825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Short name of the </a:t>
            </a:r>
            <a:r>
              <a:rPr lang="en-US" dirty="0" err="1"/>
              <a:t>powerpoint</a:t>
            </a:r>
            <a:r>
              <a:rPr lang="en-US" dirty="0"/>
              <a:t> presentation, maximum length two thirds of the page</a:t>
            </a:r>
            <a:endParaRPr lang="cs-CZ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762E3233-1704-433C-8B0E-4C03A48D495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6201" y="6420492"/>
            <a:ext cx="204326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825" b="1">
                <a:solidFill>
                  <a:schemeClr val="accent3"/>
                </a:solidFill>
              </a:defRPr>
            </a:lvl1pPr>
          </a:lstStyle>
          <a:p>
            <a:fld id="{5E608FB1-680A-4E9D-A95E-8C4CFA1B47E3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33" name="TextovéPole 32">
            <a:extLst>
              <a:ext uri="{FF2B5EF4-FFF2-40B4-BE49-F238E27FC236}">
                <a16:creationId xmlns:a16="http://schemas.microsoft.com/office/drawing/2014/main" id="{B52155B1-7D35-8CBF-21B4-8799EABA85C0}"/>
              </a:ext>
            </a:extLst>
          </p:cNvPr>
          <p:cNvSpPr txBox="1"/>
          <p:nvPr userDrawn="1"/>
        </p:nvSpPr>
        <p:spPr>
          <a:xfrm>
            <a:off x="252874" y="6498434"/>
            <a:ext cx="27252" cy="12695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cs-CZ" sz="825" dirty="0">
                <a:solidFill>
                  <a:schemeClr val="tx2"/>
                </a:solidFill>
              </a:rPr>
              <a:t>|</a:t>
            </a:r>
          </a:p>
        </p:txBody>
      </p:sp>
    </p:spTree>
    <p:extLst>
      <p:ext uri="{BB962C8B-B14F-4D97-AF65-F5344CB8AC3E}">
        <p14:creationId xmlns:p14="http://schemas.microsoft.com/office/powerpoint/2010/main" val="9974642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</p:sldLayoutIdLst>
  <p:transition spd="slow">
    <p:push dir="u"/>
  </p:transition>
  <p:hf hd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2325" kern="1200" cap="all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00025" indent="-200025" algn="l" defTabSz="685800" rtl="0" eaLnBrk="1" latinLnBrk="0" hangingPunct="1">
        <a:lnSpc>
          <a:spcPct val="100000"/>
        </a:lnSpc>
        <a:spcBef>
          <a:spcPts val="750"/>
        </a:spcBef>
        <a:buFont typeface="Arial" panose="020B0604020202020204" pitchFamily="34" charset="0"/>
        <a:buChar char="•"/>
        <a:defRPr sz="1650" b="1" kern="1200">
          <a:solidFill>
            <a:schemeClr val="accent2"/>
          </a:solidFill>
          <a:latin typeface="+mn-lt"/>
          <a:ea typeface="+mn-ea"/>
          <a:cs typeface="+mn-cs"/>
        </a:defRPr>
      </a:lvl1pPr>
      <a:lvl2pPr marL="407194" indent="-207169" algn="l" defTabSz="6858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500" kern="1200">
          <a:solidFill>
            <a:schemeClr val="tx2"/>
          </a:solidFill>
          <a:latin typeface="+mn-lt"/>
          <a:ea typeface="+mn-ea"/>
          <a:cs typeface="+mn-cs"/>
        </a:defRPr>
      </a:lvl2pPr>
      <a:lvl3pPr marL="607219" indent="-200025" algn="l" defTabSz="685800" rtl="0" eaLnBrk="1" latinLnBrk="0" hangingPunct="1">
        <a:lnSpc>
          <a:spcPct val="100000"/>
        </a:lnSpc>
        <a:spcBef>
          <a:spcPts val="375"/>
        </a:spcBef>
        <a:buFont typeface="Arial" panose="020B0604020202020204" pitchFamily="34" charset="0"/>
        <a:buChar char="•"/>
        <a:defRPr sz="1275" kern="1200">
          <a:solidFill>
            <a:schemeClr val="tx2"/>
          </a:solidFill>
          <a:latin typeface="+mn-lt"/>
          <a:ea typeface="+mn-ea"/>
          <a:cs typeface="+mn-cs"/>
        </a:defRPr>
      </a:lvl3pPr>
      <a:lvl4pPr marL="807244" indent="-200025" algn="l" defTabSz="685800" rtl="0" eaLnBrk="1" latinLnBrk="0" hangingPunct="1">
        <a:lnSpc>
          <a:spcPct val="100000"/>
        </a:lnSpc>
        <a:spcBef>
          <a:spcPts val="750"/>
        </a:spcBef>
        <a:buFont typeface="Arial" panose="020B0604020202020204" pitchFamily="34" charset="0"/>
        <a:buChar char="•"/>
        <a:defRPr sz="1125" kern="1200">
          <a:solidFill>
            <a:schemeClr val="tx2"/>
          </a:solidFill>
          <a:latin typeface="+mn-lt"/>
          <a:ea typeface="+mn-ea"/>
          <a:cs typeface="+mn-cs"/>
        </a:defRPr>
      </a:lvl4pPr>
      <a:lvl5pPr marL="1007269" indent="-200025" algn="l" defTabSz="685800" rtl="0" eaLnBrk="1" latinLnBrk="0" hangingPunct="1">
        <a:lnSpc>
          <a:spcPct val="100000"/>
        </a:lnSpc>
        <a:spcBef>
          <a:spcPts val="375"/>
        </a:spcBef>
        <a:buFont typeface="Arial" panose="020B0604020202020204" pitchFamily="34" charset="0"/>
        <a:buChar char="•"/>
        <a:defRPr sz="1050" kern="1200">
          <a:solidFill>
            <a:schemeClr val="tx2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34.png"/><Relationship Id="rId7" Type="http://schemas.openxmlformats.org/officeDocument/2006/relationships/image" Target="../media/image38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593403" y="1147481"/>
            <a:ext cx="8082700" cy="4087907"/>
          </a:xfrm>
        </p:spPr>
        <p:txBody>
          <a:bodyPr>
            <a:normAutofit fontScale="90000"/>
          </a:bodyPr>
          <a:lstStyle/>
          <a:p>
            <a:pPr algn="ctr"/>
            <a:r>
              <a:rPr lang="pl-PL" sz="4000" b="1" dirty="0"/>
              <a:t>Co jsme ještě neprobrali?</a:t>
            </a:r>
            <a:br>
              <a:rPr lang="pl-PL" sz="4000" b="1" dirty="0"/>
            </a:br>
            <a:r>
              <a:rPr lang="pl-PL" sz="4000" b="1" dirty="0"/>
              <a:t>Trochu historie </a:t>
            </a:r>
            <a:br>
              <a:rPr lang="pl-PL" sz="4000" b="1" dirty="0"/>
            </a:br>
            <a:r>
              <a:rPr lang="pl-PL" sz="4000" b="1" dirty="0"/>
              <a:t>hodně současnosti</a:t>
            </a:r>
            <a:br>
              <a:rPr lang="pl-PL" sz="2700" b="1" dirty="0"/>
            </a:br>
            <a:br>
              <a:rPr lang="pl-PL" sz="2700" b="1" dirty="0"/>
            </a:br>
            <a:br>
              <a:rPr lang="pl-PL" sz="2700" b="1" i="1" dirty="0">
                <a:solidFill>
                  <a:srgbClr val="CA8A64"/>
                </a:solidFill>
              </a:rPr>
            </a:br>
            <a:br>
              <a:rPr lang="pl-PL" sz="2700" b="1" i="1" dirty="0">
                <a:solidFill>
                  <a:srgbClr val="CA8A64"/>
                </a:solidFill>
              </a:rPr>
            </a:br>
            <a:br>
              <a:rPr lang="pl-PL" sz="2700" b="1" i="1" dirty="0">
                <a:solidFill>
                  <a:srgbClr val="CA8A64"/>
                </a:solidFill>
              </a:rPr>
            </a:br>
            <a:br>
              <a:rPr lang="pl-PL" sz="2700" b="1" i="1" dirty="0">
                <a:solidFill>
                  <a:srgbClr val="CA8A64"/>
                </a:solidFill>
              </a:rPr>
            </a:br>
            <a:br>
              <a:rPr lang="pl-PL" sz="2700" b="1" i="1" dirty="0">
                <a:solidFill>
                  <a:srgbClr val="CA8A64"/>
                </a:solidFill>
              </a:rPr>
            </a:br>
            <a:r>
              <a:rPr lang="pl-PL" sz="2700" b="1" dirty="0">
                <a:solidFill>
                  <a:srgbClr val="CA8A64"/>
                </a:solidFill>
              </a:rPr>
              <a:t>9. týden, lokalní a rehgionální politika</a:t>
            </a:r>
            <a:br>
              <a:rPr lang="pl-PL" sz="1600" b="1" dirty="0">
                <a:solidFill>
                  <a:srgbClr val="CA8A64"/>
                </a:solidFill>
              </a:rPr>
            </a:br>
            <a:r>
              <a:rPr lang="pl-PL" sz="1650" b="1" dirty="0"/>
              <a:t>www.karelmuller.eu</a:t>
            </a:r>
            <a:br>
              <a:rPr lang="pl-PL" sz="1650" b="1" dirty="0"/>
            </a:br>
            <a:endParaRPr lang="cs-CZ" sz="1650" dirty="0"/>
          </a:p>
        </p:txBody>
      </p:sp>
    </p:spTree>
    <p:extLst>
      <p:ext uri="{BB962C8B-B14F-4D97-AF65-F5344CB8AC3E}">
        <p14:creationId xmlns:p14="http://schemas.microsoft.com/office/powerpoint/2010/main" val="1339842639"/>
      </p:ext>
    </p:extLst>
  </p:cSld>
  <p:clrMapOvr>
    <a:masterClrMapping/>
  </p:clrMapOvr>
  <p:transition spd="slow">
    <p:push dir="u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2720"/>
            <a:ext cx="9144000" cy="5779295"/>
          </a:xfrm>
        </p:spPr>
      </p:pic>
    </p:spTree>
    <p:extLst>
      <p:ext uri="{BB962C8B-B14F-4D97-AF65-F5344CB8AC3E}">
        <p14:creationId xmlns:p14="http://schemas.microsoft.com/office/powerpoint/2010/main" val="2897899137"/>
      </p:ext>
    </p:extLst>
  </p:cSld>
  <p:clrMapOvr>
    <a:masterClrMapping/>
  </p:clrMapOvr>
  <p:transition spd="slow">
    <p:push dir="u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A8DC16F-4729-40CA-B19A-76BB602D09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5" name="Zástupný symbol pro obsah 4">
            <a:extLst>
              <a:ext uri="{FF2B5EF4-FFF2-40B4-BE49-F238E27FC236}">
                <a16:creationId xmlns:a16="http://schemas.microsoft.com/office/drawing/2014/main" id="{021C2594-8F09-4AB9-A912-E426C89EBA0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15153"/>
            <a:ext cx="6179322" cy="2824805"/>
          </a:xfr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3180CE6F-CF4C-4FF6-8A55-057D9F94651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4436" y="3348165"/>
            <a:ext cx="6430993" cy="2905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7806432"/>
      </p:ext>
    </p:extLst>
  </p:cSld>
  <p:clrMapOvr>
    <a:masterClrMapping/>
  </p:clrMapOvr>
  <p:transition spd="slow">
    <p:push dir="u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AA27CDB-6ABE-4293-8C30-18F0BBD3BD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3">
            <a:extLst>
              <a:ext uri="{FF2B5EF4-FFF2-40B4-BE49-F238E27FC236}">
                <a16:creationId xmlns:a16="http://schemas.microsoft.com/office/drawing/2014/main" id="{4131C7EE-F474-4D72-B38D-9C6A5B71005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61507" t="18080" r="6784" b="5406"/>
          <a:stretch/>
        </p:blipFill>
        <p:spPr>
          <a:xfrm>
            <a:off x="0" y="0"/>
            <a:ext cx="9144000" cy="6205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4806661"/>
      </p:ext>
    </p:extLst>
  </p:cSld>
  <p:clrMapOvr>
    <a:masterClrMapping/>
  </p:clrMapOvr>
  <p:transition spd="slow">
    <p:push dir="u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id="{BC9AF6D9-670A-49A4-B296-524FB698D3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457" y="857250"/>
            <a:ext cx="4127740" cy="3456875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65CF9DAF-84E7-4B94-AE27-403373EF7CA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8689" y="2286490"/>
            <a:ext cx="4755311" cy="3714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2566238"/>
      </p:ext>
    </p:extLst>
  </p:cSld>
  <p:clrMapOvr>
    <a:masterClrMapping/>
  </p:clrMapOvr>
  <p:transition spd="slow">
    <p:push dir="u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37700" y="423634"/>
            <a:ext cx="8204275" cy="1177528"/>
          </a:xfrm>
        </p:spPr>
        <p:txBody>
          <a:bodyPr>
            <a:normAutofit fontScale="90000"/>
          </a:bodyPr>
          <a:lstStyle/>
          <a:p>
            <a:pPr algn="ctr">
              <a:lnSpc>
                <a:spcPct val="150000"/>
              </a:lnSpc>
              <a:defRPr/>
            </a:pPr>
            <a:r>
              <a:rPr lang="en-GB" sz="3675" dirty="0"/>
              <a:t>The Concept of Civil </a:t>
            </a:r>
            <a:r>
              <a:rPr lang="cs-CZ" sz="3675" dirty="0"/>
              <a:t>Society </a:t>
            </a:r>
            <a:br>
              <a:rPr lang="cs-CZ" sz="3675" dirty="0"/>
            </a:br>
            <a:r>
              <a:rPr lang="en-GB" i="1" dirty="0"/>
              <a:t>Complementary </a:t>
            </a:r>
            <a:r>
              <a:rPr lang="cs-CZ" i="1" dirty="0" err="1"/>
              <a:t>Giddens</a:t>
            </a:r>
            <a:r>
              <a:rPr lang="cs-CZ" i="1" dirty="0"/>
              <a:t> </a:t>
            </a:r>
            <a:r>
              <a:rPr lang="en-GB" i="1" dirty="0"/>
              <a:t>Perspective</a:t>
            </a:r>
            <a:r>
              <a:rPr lang="cs-CZ" i="1" dirty="0"/>
              <a:t> </a:t>
            </a:r>
            <a:r>
              <a:rPr lang="cs-CZ" i="1" dirty="0" err="1"/>
              <a:t>of</a:t>
            </a:r>
            <a:r>
              <a:rPr lang="cs-CZ" i="1" dirty="0"/>
              <a:t> </a:t>
            </a:r>
            <a:r>
              <a:rPr lang="cs-CZ" i="1" dirty="0" err="1"/>
              <a:t>Tocqueville</a:t>
            </a:r>
            <a:br>
              <a:rPr lang="cs-CZ" sz="1200" i="1" dirty="0"/>
            </a:br>
            <a:r>
              <a:rPr lang="en-GB" sz="1200" b="1" i="1" dirty="0"/>
              <a:t>Müller</a:t>
            </a:r>
            <a:r>
              <a:rPr lang="cs-CZ" sz="1200" b="1" i="1" dirty="0"/>
              <a:t> KB</a:t>
            </a:r>
            <a:r>
              <a:rPr lang="en-GB" sz="1200" b="1" i="1" dirty="0"/>
              <a:t> (2006), </a:t>
            </a:r>
            <a:r>
              <a:rPr lang="cs-CZ" sz="1050" dirty="0" err="1"/>
              <a:t>The</a:t>
            </a:r>
            <a:r>
              <a:rPr lang="cs-CZ" sz="1050" dirty="0"/>
              <a:t> Civil Society-</a:t>
            </a:r>
            <a:r>
              <a:rPr lang="cs-CZ" sz="1050" dirty="0" err="1"/>
              <a:t>State</a:t>
            </a:r>
            <a:r>
              <a:rPr lang="cs-CZ" sz="1050" dirty="0"/>
              <a:t> </a:t>
            </a:r>
            <a:r>
              <a:rPr lang="cs-CZ" sz="1050" dirty="0" err="1"/>
              <a:t>Relationship</a:t>
            </a:r>
            <a:r>
              <a:rPr lang="cs-CZ" sz="1050" dirty="0"/>
              <a:t> in </a:t>
            </a:r>
            <a:r>
              <a:rPr lang="cs-CZ" sz="1050" dirty="0" err="1"/>
              <a:t>Contemporary</a:t>
            </a:r>
            <a:r>
              <a:rPr lang="cs-CZ" sz="1050" dirty="0"/>
              <a:t> </a:t>
            </a:r>
            <a:r>
              <a:rPr lang="cs-CZ" sz="1050" dirty="0" err="1"/>
              <a:t>Discourse</a:t>
            </a:r>
            <a:r>
              <a:rPr lang="cs-CZ" sz="1050" dirty="0"/>
              <a:t>: A </a:t>
            </a:r>
            <a:r>
              <a:rPr lang="cs-CZ" sz="1050" dirty="0" err="1"/>
              <a:t>Complementary</a:t>
            </a:r>
            <a:r>
              <a:rPr lang="cs-CZ" sz="1050" dirty="0"/>
              <a:t> </a:t>
            </a:r>
            <a:r>
              <a:rPr lang="cs-CZ" sz="1050" dirty="0" err="1"/>
              <a:t>Account</a:t>
            </a:r>
            <a:r>
              <a:rPr lang="cs-CZ" sz="1050" dirty="0"/>
              <a:t> </a:t>
            </a:r>
            <a:r>
              <a:rPr lang="cs-CZ" sz="1050" dirty="0" err="1"/>
              <a:t>from</a:t>
            </a:r>
            <a:r>
              <a:rPr lang="cs-CZ" sz="1050" dirty="0"/>
              <a:t> </a:t>
            </a:r>
            <a:r>
              <a:rPr lang="cs-CZ" sz="1050" dirty="0" err="1"/>
              <a:t>Giddens</a:t>
            </a:r>
            <a:r>
              <a:rPr lang="cs-CZ" sz="1050" dirty="0"/>
              <a:t> </a:t>
            </a:r>
            <a:r>
              <a:rPr lang="cs-CZ" sz="1050" dirty="0" err="1"/>
              <a:t>Perspective</a:t>
            </a:r>
            <a:r>
              <a:rPr lang="cs-CZ" sz="1050" dirty="0"/>
              <a:t>. </a:t>
            </a:r>
            <a:r>
              <a:rPr lang="en-GB" sz="1200" b="1" i="1" dirty="0"/>
              <a:t>The British Journal of Politics and International Relations, 8 (2), 311-330. </a:t>
            </a:r>
            <a:br>
              <a:rPr lang="cs-CZ" sz="1200" b="1" i="1" dirty="0"/>
            </a:br>
            <a:endParaRPr lang="cs-CZ" sz="1200" dirty="0"/>
          </a:p>
        </p:txBody>
      </p:sp>
      <p:pic>
        <p:nvPicPr>
          <p:cNvPr id="31748" name="Picture 5" descr="Scheme 1 final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437700" y="2474173"/>
            <a:ext cx="4412615" cy="3960193"/>
          </a:xfrm>
          <a:noFill/>
        </p:spPr>
      </p:pic>
      <p:sp>
        <p:nvSpPr>
          <p:cNvPr id="5" name="Zástupný symbol pro obsah 4"/>
          <p:cNvSpPr>
            <a:spLocks noGrp="1"/>
          </p:cNvSpPr>
          <p:nvPr>
            <p:ph sz="half" idx="2"/>
          </p:nvPr>
        </p:nvSpPr>
        <p:spPr>
          <a:xfrm>
            <a:off x="4850315" y="2956792"/>
            <a:ext cx="4038600" cy="3312900"/>
          </a:xfrm>
        </p:spPr>
        <p:txBody>
          <a:bodyPr/>
          <a:lstStyle/>
          <a:p>
            <a:r>
              <a:rPr lang="en-US" sz="2400" dirty="0"/>
              <a:t>Passivity, apathy</a:t>
            </a:r>
          </a:p>
          <a:p>
            <a:r>
              <a:rPr lang="en-US" sz="2400" dirty="0"/>
              <a:t>Abuses of power</a:t>
            </a:r>
          </a:p>
          <a:p>
            <a:r>
              <a:rPr lang="en-US" sz="2400" dirty="0"/>
              <a:t>Crisis of legitimacy, low trust to institutions</a:t>
            </a:r>
          </a:p>
          <a:p>
            <a:r>
              <a:rPr lang="en-US" sz="2400" dirty="0"/>
              <a:t>Fragmentation/anomy, low trust to others</a:t>
            </a:r>
          </a:p>
        </p:txBody>
      </p:sp>
    </p:spTree>
    <p:extLst>
      <p:ext uri="{BB962C8B-B14F-4D97-AF65-F5344CB8AC3E}">
        <p14:creationId xmlns:p14="http://schemas.microsoft.com/office/powerpoint/2010/main" val="1516856782"/>
      </p:ext>
    </p:extLst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C6A7DC6A-0B45-47DF-8D7C-778A4C34FD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08FB1-680A-4E9D-A95E-8C4CFA1B47E3}" type="slidenum">
              <a:rPr lang="cs-CZ" smtClean="0"/>
              <a:pPr/>
              <a:t>15</a:t>
            </a:fld>
            <a:endParaRPr lang="cs-CZ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53375065-04B4-4B6C-BAAF-1C0D5D5482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52282"/>
            <a:ext cx="9144000" cy="4894729"/>
          </a:xfrm>
          <a:prstGeom prst="rect">
            <a:avLst/>
          </a:prstGeom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6D9ABB77-4B39-4E2E-BE8E-5A89F87F1E73}"/>
              </a:ext>
            </a:extLst>
          </p:cNvPr>
          <p:cNvSpPr txBox="1"/>
          <p:nvPr/>
        </p:nvSpPr>
        <p:spPr>
          <a:xfrm>
            <a:off x="564777" y="412392"/>
            <a:ext cx="620357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dirty="0">
                <a:solidFill>
                  <a:schemeClr val="accent4">
                    <a:lumMod val="75000"/>
                  </a:schemeClr>
                </a:solidFill>
              </a:rPr>
              <a:t>Transparency International</a:t>
            </a:r>
            <a:r>
              <a:rPr lang="cs-CZ" sz="3200" dirty="0">
                <a:solidFill>
                  <a:schemeClr val="accent4">
                    <a:lumMod val="75000"/>
                  </a:schemeClr>
                </a:solidFill>
              </a:rPr>
              <a:t>, CPI</a:t>
            </a:r>
            <a:endParaRPr lang="en-US" sz="3200" dirty="0">
              <a:solidFill>
                <a:schemeClr val="accent4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6954714"/>
      </p:ext>
    </p:extLst>
  </p:cSld>
  <p:clrMapOvr>
    <a:masterClrMapping/>
  </p:clrMapOvr>
  <p:transition spd="slow">
    <p:push dir="u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9F9CBB88-F8B3-4D50-A58B-3982ADFE97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08FB1-680A-4E9D-A95E-8C4CFA1B47E3}" type="slidenum">
              <a:rPr lang="cs-CZ" smtClean="0"/>
              <a:pPr/>
              <a:t>16</a:t>
            </a:fld>
            <a:endParaRPr lang="cs-CZ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A47C33D5-370F-41B8-A640-BF6DFA2EA8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475" y="361950"/>
            <a:ext cx="6877050" cy="6134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3240752"/>
      </p:ext>
    </p:extLst>
  </p:cSld>
  <p:clrMapOvr>
    <a:masterClrMapping/>
  </p:clrMapOvr>
  <p:transition spd="slow">
    <p:push dir="u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C7AF589C-AE23-46FB-90EA-9071C46E3E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08FB1-680A-4E9D-A95E-8C4CFA1B47E3}" type="slidenum">
              <a:rPr lang="cs-CZ" smtClean="0"/>
              <a:pPr/>
              <a:t>17</a:t>
            </a:fld>
            <a:endParaRPr lang="cs-CZ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E2ED3D78-9986-452A-9F21-F784CCC591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6787" y="1414462"/>
            <a:ext cx="7210425" cy="4029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0878818"/>
      </p:ext>
    </p:extLst>
  </p:cSld>
  <p:clrMapOvr>
    <a:masterClrMapping/>
  </p:clrMapOvr>
  <p:transition spd="slow">
    <p:push dir="u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20B8C989-FF64-4856-930B-B662778D60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08FB1-680A-4E9D-A95E-8C4CFA1B47E3}" type="slidenum">
              <a:rPr lang="cs-CZ" smtClean="0"/>
              <a:pPr/>
              <a:t>18</a:t>
            </a:fld>
            <a:endParaRPr lang="cs-CZ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A4EC3D80-0F25-43CD-9D42-D75CCF5D75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9392" y="682514"/>
            <a:ext cx="6645216" cy="5492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8967401"/>
      </p:ext>
    </p:extLst>
  </p:cSld>
  <p:clrMapOvr>
    <a:masterClrMapping/>
  </p:clrMapOvr>
  <p:transition spd="slow">
    <p:push dir="u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16A74ECD-236E-43FD-B01A-72599D9CF6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08FB1-680A-4E9D-A95E-8C4CFA1B47E3}" type="slidenum">
              <a:rPr lang="cs-CZ" smtClean="0"/>
              <a:pPr/>
              <a:t>19</a:t>
            </a:fld>
            <a:endParaRPr lang="cs-CZ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0052E299-A375-46A0-82BE-8A44EC8B7C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1037" y="1181100"/>
            <a:ext cx="7781925" cy="449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5391823"/>
      </p:ext>
    </p:extLst>
  </p:cSld>
  <p:clrMapOvr>
    <a:masterClrMapping/>
  </p:clrMapOvr>
  <p:transition spd="slow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DBD0623-41A4-4F52-A5E5-E54C77A9BB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Český liberalismus a nacionalismus (vlastenectví) po 1848</a:t>
            </a:r>
          </a:p>
        </p:txBody>
      </p:sp>
      <p:pic>
        <p:nvPicPr>
          <p:cNvPr id="4" name="Zástupný symbol pro obsah 3">
            <a:extLst>
              <a:ext uri="{FF2B5EF4-FFF2-40B4-BE49-F238E27FC236}">
                <a16:creationId xmlns:a16="http://schemas.microsoft.com/office/drawing/2014/main" id="{CE67E599-AB61-4A62-9C2F-6075A1819F6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6795" t="22919" r="67610" b="13787"/>
          <a:stretch/>
        </p:blipFill>
        <p:spPr>
          <a:xfrm>
            <a:off x="284915" y="2125267"/>
            <a:ext cx="5000921" cy="3478163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94284C1F-E629-4528-AAD2-E206A9821A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5000" y="2115561"/>
            <a:ext cx="2800350" cy="3486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5493723"/>
      </p:ext>
    </p:extLst>
  </p:cSld>
  <p:clrMapOvr>
    <a:masterClrMapping/>
  </p:clrMapOvr>
  <p:transition spd="slow">
    <p:push dir="u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F6E4AEFA-D425-44B5-86CE-2E1950805A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08FB1-680A-4E9D-A95E-8C4CFA1B47E3}" type="slidenum">
              <a:rPr lang="cs-CZ" smtClean="0"/>
              <a:pPr/>
              <a:t>20</a:t>
            </a:fld>
            <a:endParaRPr lang="cs-CZ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D74A6328-89DD-480F-9AC8-D1A2B3E484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285" y="1300162"/>
            <a:ext cx="8997429" cy="3495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3271399"/>
      </p:ext>
    </p:extLst>
  </p:cSld>
  <p:clrMapOvr>
    <a:masterClrMapping/>
  </p:clrMapOvr>
  <p:transition spd="slow">
    <p:push dir="u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51BBD8B6-3F91-43B2-9AC2-EEE1E80D5F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08FB1-680A-4E9D-A95E-8C4CFA1B47E3}" type="slidenum">
              <a:rPr lang="cs-CZ" smtClean="0"/>
              <a:pPr/>
              <a:t>21</a:t>
            </a:fld>
            <a:endParaRPr lang="cs-CZ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F5DBEE0E-90CF-4784-A97F-57BD149DD1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212" y="1938337"/>
            <a:ext cx="9110788" cy="2275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2870775"/>
      </p:ext>
    </p:extLst>
  </p:cSld>
  <p:clrMapOvr>
    <a:masterClrMapping/>
  </p:clrMapOvr>
  <p:transition spd="slow">
    <p:push dir="u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DD22E2A6-68BA-4708-B98F-A430A8EEED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08FB1-680A-4E9D-A95E-8C4CFA1B47E3}" type="slidenum">
              <a:rPr lang="cs-CZ" smtClean="0"/>
              <a:pPr/>
              <a:t>22</a:t>
            </a:fld>
            <a:endParaRPr lang="cs-CZ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FC62F6A5-0F4F-47D2-AAB7-9DECC5928D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61872"/>
            <a:ext cx="9144000" cy="4334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6186495"/>
      </p:ext>
    </p:extLst>
  </p:cSld>
  <p:clrMapOvr>
    <a:masterClrMapping/>
  </p:clrMapOvr>
  <p:transition spd="slow">
    <p:push dir="u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9AE985EA-B023-4932-9FF4-2CD283C679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08FB1-680A-4E9D-A95E-8C4CFA1B47E3}" type="slidenum">
              <a:rPr lang="cs-CZ" smtClean="0"/>
              <a:pPr/>
              <a:t>23</a:t>
            </a:fld>
            <a:endParaRPr lang="cs-CZ" dirty="0"/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95B0A8E8-B2B9-4AD0-BAF0-2E1B734E4E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23818"/>
            <a:ext cx="9144000" cy="4010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7704272"/>
      </p:ext>
    </p:extLst>
  </p:cSld>
  <p:clrMapOvr>
    <a:masterClrMapping/>
  </p:clrMapOvr>
  <p:transition spd="slow">
    <p:push dir="u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0A440C95-4B13-4819-BA50-C18E20EA98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08FB1-680A-4E9D-A95E-8C4CFA1B47E3}" type="slidenum">
              <a:rPr lang="cs-CZ" smtClean="0"/>
              <a:pPr/>
              <a:t>24</a:t>
            </a:fld>
            <a:endParaRPr lang="cs-CZ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0463DEDA-B71C-48E9-BB46-9B0A823A61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0550" y="423301"/>
            <a:ext cx="7962900" cy="2676525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87A625EC-74D0-4E3E-B8D5-E5726D70AD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3583" y="3324225"/>
            <a:ext cx="8424824" cy="3533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1826675"/>
      </p:ext>
    </p:extLst>
  </p:cSld>
  <p:clrMapOvr>
    <a:masterClrMapping/>
  </p:clrMapOvr>
  <p:transition spd="slow">
    <p:push dir="u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372F5179-A8B0-4BAB-80E9-34B5DA469C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08FB1-680A-4E9D-A95E-8C4CFA1B47E3}" type="slidenum">
              <a:rPr lang="cs-CZ" smtClean="0"/>
              <a:pPr/>
              <a:t>25</a:t>
            </a:fld>
            <a:endParaRPr lang="cs-CZ" dirty="0"/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9F29057B-583E-447E-8AEB-68CB807F8F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4900" y="928687"/>
            <a:ext cx="6934200" cy="5000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3984860"/>
      </p:ext>
    </p:extLst>
  </p:cSld>
  <p:clrMapOvr>
    <a:masterClrMapping/>
  </p:clrMapOvr>
  <p:transition spd="slow">
    <p:push dir="u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E93ACE0C-5961-42A5-8302-39000244FC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08FB1-680A-4E9D-A95E-8C4CFA1B47E3}" type="slidenum">
              <a:rPr lang="cs-CZ" smtClean="0"/>
              <a:pPr/>
              <a:t>26</a:t>
            </a:fld>
            <a:endParaRPr lang="cs-CZ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1A72EB3C-0325-45C2-8F03-B85F37F2D6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0150" y="790575"/>
            <a:ext cx="6743700" cy="5276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0619612"/>
      </p:ext>
    </p:extLst>
  </p:cSld>
  <p:clrMapOvr>
    <a:masterClrMapping/>
  </p:clrMapOvr>
  <p:transition spd="slow">
    <p:push dir="u"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B5EABFA-20C1-4A50-9263-696A7C5B23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Formování české (Občanské, národní) společnosti (etapizace)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7B07BA49-D096-436F-A88C-C9946C0FC2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5775" y="1825624"/>
            <a:ext cx="8029575" cy="4933763"/>
          </a:xfrm>
        </p:spPr>
        <p:txBody>
          <a:bodyPr/>
          <a:lstStyle/>
          <a:p>
            <a:r>
              <a:rPr lang="cs-CZ" sz="2800" dirty="0"/>
              <a:t>Současnost – sametová revoluce (36)</a:t>
            </a:r>
          </a:p>
          <a:p>
            <a:r>
              <a:rPr lang="cs-CZ" sz="2800" dirty="0"/>
              <a:t>1989 – 1968 normalizace (21)</a:t>
            </a:r>
          </a:p>
          <a:p>
            <a:r>
              <a:rPr lang="cs-CZ" sz="2800" dirty="0"/>
              <a:t>1948 – 1968 kult osobnosti a uvolnění (20)</a:t>
            </a:r>
          </a:p>
          <a:p>
            <a:r>
              <a:rPr lang="cs-CZ" sz="2800" dirty="0"/>
              <a:t>1948 – 1938 válka a její důsledky (10)</a:t>
            </a:r>
          </a:p>
          <a:p>
            <a:r>
              <a:rPr lang="cs-CZ" sz="2800" dirty="0"/>
              <a:t>1938 – 1918 slavná 1. republika (20)</a:t>
            </a:r>
          </a:p>
          <a:p>
            <a:r>
              <a:rPr lang="cs-CZ" sz="2800" dirty="0"/>
              <a:t>1861 – 1918 habsburský stát (57)</a:t>
            </a:r>
          </a:p>
          <a:p>
            <a:r>
              <a:rPr lang="cs-CZ" sz="2800" dirty="0"/>
              <a:t>1850 – 1860 Bachův absolutismus (12)</a:t>
            </a:r>
          </a:p>
          <a:p>
            <a:endParaRPr lang="cs-CZ" sz="2800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539878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750">
        <p:cover/>
      </p:transition>
    </mc:Choice>
    <mc:Fallback xmlns="">
      <p:transition spd="slow">
        <p:cover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49917" y="224493"/>
            <a:ext cx="8029574" cy="867861"/>
          </a:xfrm>
        </p:spPr>
        <p:txBody>
          <a:bodyPr>
            <a:normAutofit/>
          </a:bodyPr>
          <a:lstStyle/>
          <a:p>
            <a:r>
              <a:rPr lang="cs-CZ" dirty="0"/>
              <a:t>Aloisie Müllerová </a:t>
            </a:r>
            <a:br>
              <a:rPr lang="cs-CZ" dirty="0"/>
            </a:br>
            <a:r>
              <a:rPr lang="cs-CZ" sz="3300" dirty="0"/>
              <a:t>(*1909 – †2011)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52654" y="1395413"/>
            <a:ext cx="7010146" cy="5301222"/>
          </a:xfrm>
        </p:spPr>
        <p:txBody>
          <a:bodyPr>
            <a:normAutofit/>
          </a:bodyPr>
          <a:lstStyle/>
          <a:p>
            <a:r>
              <a:rPr lang="en-US" dirty="0" err="1"/>
              <a:t>Aloisie</a:t>
            </a:r>
            <a:r>
              <a:rPr lang="en-US" dirty="0"/>
              <a:t> </a:t>
            </a:r>
            <a:r>
              <a:rPr lang="en-US" dirty="0" err="1"/>
              <a:t>Sommerová</a:t>
            </a:r>
            <a:r>
              <a:rPr lang="en-US" dirty="0"/>
              <a:t> (</a:t>
            </a:r>
            <a:r>
              <a:rPr lang="en-US" dirty="0" err="1"/>
              <a:t>Ludvík</a:t>
            </a:r>
            <a:r>
              <a:rPr lang="en-US" dirty="0"/>
              <a:t> </a:t>
            </a:r>
            <a:r>
              <a:rPr lang="en-US" dirty="0" err="1"/>
              <a:t>Sommer</a:t>
            </a:r>
            <a:r>
              <a:rPr lang="en-US" dirty="0"/>
              <a:t>, shopkeeper, her father died in the WWI)</a:t>
            </a:r>
          </a:p>
          <a:p>
            <a:r>
              <a:rPr lang="en-US" dirty="0"/>
              <a:t>1909 (born in Hapsburg Empire in Moravia)</a:t>
            </a:r>
          </a:p>
          <a:p>
            <a:r>
              <a:rPr lang="en-US" dirty="0"/>
              <a:t>1918 (10 years old – Czechoslovakia)</a:t>
            </a:r>
          </a:p>
          <a:p>
            <a:r>
              <a:rPr lang="en-US" dirty="0"/>
              <a:t>1938 (30 years old – 1st break up of Czechoslovakia)</a:t>
            </a:r>
          </a:p>
          <a:p>
            <a:r>
              <a:rPr lang="en-US" dirty="0"/>
              <a:t>1939 (Annexation – Protectorate </a:t>
            </a:r>
            <a:r>
              <a:rPr lang="en-US" dirty="0" err="1"/>
              <a:t>Böhmen</a:t>
            </a:r>
            <a:r>
              <a:rPr lang="en-US" dirty="0"/>
              <a:t> und </a:t>
            </a:r>
            <a:r>
              <a:rPr lang="en-US" dirty="0" err="1"/>
              <a:t>Mahren</a:t>
            </a:r>
            <a:r>
              <a:rPr lang="en-US" dirty="0"/>
              <a:t>)</a:t>
            </a:r>
          </a:p>
          <a:p>
            <a:r>
              <a:rPr lang="en-US" dirty="0"/>
              <a:t>1945 (36 year old – Renewal of Czechoslovakia)</a:t>
            </a:r>
          </a:p>
          <a:p>
            <a:r>
              <a:rPr lang="en-US" dirty="0"/>
              <a:t>1948 (Communist Coup)</a:t>
            </a:r>
          </a:p>
          <a:p>
            <a:r>
              <a:rPr lang="en-US" dirty="0"/>
              <a:t>1968 (60 years old – Prague Spring)</a:t>
            </a:r>
          </a:p>
          <a:p>
            <a:r>
              <a:rPr lang="en-US" dirty="0"/>
              <a:t>1989 (80 years old – Velvet Revolution)</a:t>
            </a:r>
          </a:p>
          <a:p>
            <a:r>
              <a:rPr lang="en-US" dirty="0"/>
              <a:t>1993 (2nd Break up Czechoslovakia)</a:t>
            </a:r>
          </a:p>
          <a:p>
            <a:r>
              <a:rPr lang="en-US" dirty="0"/>
              <a:t>2004 (</a:t>
            </a:r>
            <a:r>
              <a:rPr lang="en-US" dirty="0" err="1"/>
              <a:t>Czechia</a:t>
            </a:r>
            <a:r>
              <a:rPr lang="en-US" dirty="0"/>
              <a:t> joined the EU)</a:t>
            </a:r>
          </a:p>
          <a:p>
            <a:endParaRPr lang="cs-CZ" dirty="0"/>
          </a:p>
        </p:txBody>
      </p:sp>
      <p:pic>
        <p:nvPicPr>
          <p:cNvPr id="5" name="Zástupný symbol pro obsah 3"/>
          <p:cNvPicPr>
            <a:picLocks noChangeAspect="1"/>
          </p:cNvPicPr>
          <p:nvPr/>
        </p:nvPicPr>
        <p:blipFill rotWithShape="1">
          <a:blip r:embed="rId2"/>
          <a:srcRect l="15233" t="42990" r="71333" b="25846"/>
          <a:stretch/>
        </p:blipFill>
        <p:spPr>
          <a:xfrm>
            <a:off x="5611687" y="3633235"/>
            <a:ext cx="3234051" cy="2465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34070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750">
        <p:cover/>
      </p:transition>
    </mc:Choice>
    <mc:Fallback xmlns="">
      <p:transition spd="slow">
        <p:cover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8839C4D4-BF0E-4B83-A16D-092D172749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08FB1-680A-4E9D-A95E-8C4CFA1B47E3}" type="slidenum">
              <a:rPr lang="cs-CZ" smtClean="0"/>
              <a:pPr/>
              <a:t>29</a:t>
            </a:fld>
            <a:endParaRPr lang="cs-CZ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CB82142C-7A9F-477C-8E5B-CBFB16DE4D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3408589" cy="4176121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A83957D8-E347-4B96-AC7B-C863FD27EE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08276" y="-1"/>
            <a:ext cx="2969009" cy="4176122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9253B68F-B60C-491E-9531-443F16747C0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69581" y="0"/>
            <a:ext cx="3474419" cy="4176122"/>
          </a:xfrm>
          <a:prstGeom prst="rect">
            <a:avLst/>
          </a:prstGeom>
        </p:spPr>
      </p:pic>
      <p:pic>
        <p:nvPicPr>
          <p:cNvPr id="2" name="Obrázek 1">
            <a:extLst>
              <a:ext uri="{FF2B5EF4-FFF2-40B4-BE49-F238E27FC236}">
                <a16:creationId xmlns:a16="http://schemas.microsoft.com/office/drawing/2014/main" id="{48DC5953-DD99-40F8-9A0F-CB7191BEB53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3972966"/>
            <a:ext cx="2008094" cy="2812559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1D4D838A-12E2-413C-A454-8F996059CAA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96033" y="4176121"/>
            <a:ext cx="1787263" cy="2609404"/>
          </a:xfrm>
          <a:prstGeom prst="rect">
            <a:avLst/>
          </a:prstGeom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03A60AAE-27A1-411E-90F8-1F2BF7CFF5D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953076" y="4005783"/>
            <a:ext cx="1942958" cy="2797859"/>
          </a:xfrm>
          <a:prstGeom prst="rect">
            <a:avLst/>
          </a:prstGeom>
        </p:spPr>
      </p:pic>
      <p:pic>
        <p:nvPicPr>
          <p:cNvPr id="10" name="Obrázek 9">
            <a:extLst>
              <a:ext uri="{FF2B5EF4-FFF2-40B4-BE49-F238E27FC236}">
                <a16:creationId xmlns:a16="http://schemas.microsoft.com/office/drawing/2014/main" id="{A96EC026-8E4F-4DF9-ACF3-B92E8AF9376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683295" y="4176120"/>
            <a:ext cx="2022795" cy="2609406"/>
          </a:xfrm>
          <a:prstGeom prst="rect">
            <a:avLst/>
          </a:prstGeom>
        </p:spPr>
      </p:pic>
      <p:sp>
        <p:nvSpPr>
          <p:cNvPr id="11" name="TextovéPole 10">
            <a:extLst>
              <a:ext uri="{FF2B5EF4-FFF2-40B4-BE49-F238E27FC236}">
                <a16:creationId xmlns:a16="http://schemas.microsoft.com/office/drawing/2014/main" id="{326C3DF0-A88A-4AB0-B968-C21070F90A17}"/>
              </a:ext>
            </a:extLst>
          </p:cNvPr>
          <p:cNvSpPr txBox="1"/>
          <p:nvPr/>
        </p:nvSpPr>
        <p:spPr>
          <a:xfrm>
            <a:off x="7282045" y="4917580"/>
            <a:ext cx="22860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cs-CZ" dirty="0">
                <a:solidFill>
                  <a:schemeClr val="accent4">
                    <a:lumMod val="75000"/>
                  </a:schemeClr>
                </a:solidFill>
              </a:rPr>
              <a:t>Díky </a:t>
            </a:r>
          </a:p>
          <a:p>
            <a:pPr algn="ctr"/>
            <a:r>
              <a:rPr lang="cs-CZ" dirty="0">
                <a:solidFill>
                  <a:schemeClr val="accent4">
                    <a:lumMod val="75000"/>
                  </a:schemeClr>
                </a:solidFill>
              </a:rPr>
              <a:t>za </a:t>
            </a:r>
          </a:p>
          <a:p>
            <a:pPr algn="ctr"/>
            <a:r>
              <a:rPr lang="cs-CZ" dirty="0">
                <a:solidFill>
                  <a:schemeClr val="accent4">
                    <a:lumMod val="75000"/>
                  </a:schemeClr>
                </a:solidFill>
              </a:rPr>
              <a:t>pozornost</a:t>
            </a:r>
          </a:p>
        </p:txBody>
      </p:sp>
    </p:spTree>
    <p:extLst>
      <p:ext uri="{BB962C8B-B14F-4D97-AF65-F5344CB8AC3E}">
        <p14:creationId xmlns:p14="http://schemas.microsoft.com/office/powerpoint/2010/main" val="4201429333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3AA33E1-B399-4F7A-AC2A-632F3361F6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cs-CZ" dirty="0"/>
              <a:t>Obecní samospráva v roce 1846 v reflexi článku KHB „Co jest obec?“ </a:t>
            </a:r>
            <a:r>
              <a:rPr lang="cs-CZ" i="1" dirty="0"/>
              <a:t>Pražské noviny (5. 11. až 31. 12. 1846)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79087BAF-5376-41C4-999B-B31A8D849B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2226469"/>
            <a:ext cx="7886700" cy="3703113"/>
          </a:xfrm>
        </p:spPr>
        <p:txBody>
          <a:bodyPr>
            <a:normAutofit fontScale="92500"/>
          </a:bodyPr>
          <a:lstStyle/>
          <a:p>
            <a:pPr marL="0" indent="0" algn="just">
              <a:buNone/>
            </a:pPr>
            <a:r>
              <a:rPr lang="cs-CZ" dirty="0"/>
              <a:t>„</a:t>
            </a:r>
            <a:r>
              <a:rPr lang="cs-CZ" sz="2325" dirty="0"/>
              <a:t>Obec je místo plotem </a:t>
            </a:r>
            <a:r>
              <a:rPr lang="cs-CZ" sz="2325" dirty="0" err="1"/>
              <a:t>ohražené</a:t>
            </a:r>
            <a:r>
              <a:rPr lang="cs-CZ" sz="2325" dirty="0"/>
              <a:t>, nad každými dveřmi jest </a:t>
            </a:r>
            <a:r>
              <a:rPr lang="cs-CZ" sz="2325" i="1" dirty="0"/>
              <a:t>numero</a:t>
            </a:r>
            <a:r>
              <a:rPr lang="cs-CZ" sz="2325" dirty="0"/>
              <a:t>, v jednom domě bydlí rychtář, v jednom </a:t>
            </a:r>
            <a:r>
              <a:rPr lang="cs-CZ" sz="2325" i="1" dirty="0"/>
              <a:t>servus</a:t>
            </a:r>
            <a:r>
              <a:rPr lang="cs-CZ" sz="2325" dirty="0"/>
              <a:t>, v jednom slouha a v prostředku je louže. Nic víc? Nic. A proč tedy jsou ty chalupy pohromadě? Nevím věru, leda snad proto, aby když jedna chytne, i ostatní lehce shořeti mohly... Pouhé pohromadě bytí, vedle sebe bytí beze všelikého, bez vzájemnosti není ještě obec vědomí …obec jest společnost, aby co jednotlivý sám dovésti nemůže, spojené síly dokázaly: pásti se může každé zvíře samo, k tomu </a:t>
            </a:r>
            <a:r>
              <a:rPr lang="cs-CZ" sz="2325" dirty="0" err="1"/>
              <a:t>nepotřebí</a:t>
            </a:r>
            <a:r>
              <a:rPr lang="cs-CZ" sz="2325" dirty="0"/>
              <a:t> stáda. Stádo jest jenom pro pohodlí, pro zisk pastýře, ale obec má býti pro pohodlí, pro zisk všech.“</a:t>
            </a:r>
          </a:p>
        </p:txBody>
      </p:sp>
    </p:spTree>
    <p:extLst>
      <p:ext uri="{BB962C8B-B14F-4D97-AF65-F5344CB8AC3E}">
        <p14:creationId xmlns:p14="http://schemas.microsoft.com/office/powerpoint/2010/main" val="253821165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0A6C597-03BA-46DD-998B-791495D5DC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21949"/>
            <a:ext cx="7886700" cy="1203318"/>
          </a:xfrm>
        </p:spPr>
        <p:txBody>
          <a:bodyPr/>
          <a:lstStyle/>
          <a:p>
            <a:r>
              <a:rPr lang="cs-CZ" dirty="0"/>
              <a:t>Deficit státotvornosti (stát, obec, instituce) 1846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AFF51A17-12F2-4A0F-9947-AF0E3F12FF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2226469"/>
            <a:ext cx="7886700" cy="381957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cs-CZ" dirty="0"/>
              <a:t>„Občan neznajíce účelu a zřízení obce své, nevědoucí, co se v ní děje, jak se řídí, nechápající celé ústrojenství její nemůže ani také dobře znáti své povinnosti, tak jako ani svých práv nezná. Taková nevědomost a slepota občanů jest však k největší škodě celé obce, ovšem i všech jednotlivých občanů…Každému z nás budou následky té nevědomosti známy ze zkušenosti. Jak často vidíme muže </a:t>
            </a:r>
            <a:r>
              <a:rPr lang="cs-CZ" dirty="0" err="1"/>
              <a:t>jinák</a:t>
            </a:r>
            <a:r>
              <a:rPr lang="cs-CZ" dirty="0"/>
              <a:t> v privátním život svědomité, kteří by žádným způsobem nikomu ze sousedů svých ani o nejmenší věc neošidili, proti státu jednati lstivě a velmi ošemetně. </a:t>
            </a:r>
            <a:r>
              <a:rPr lang="cs-CZ" dirty="0" err="1"/>
              <a:t>Patřme</a:t>
            </a:r>
            <a:r>
              <a:rPr lang="cs-CZ" dirty="0"/>
              <a:t> na veřejné stavby, na silnice, železnice, na pachty, odvody k veřejným zemským potřebám a vůbec na všechno, co obec na své útraty koná, jaké se tu často dějí podvody! … tak dalece jest v tomto ohledu cit skleslý, otupělý (neb vlastně neprobuzený), že takové podvody obce ani ve veřejném mínění hanebné nejsou.“</a:t>
            </a:r>
          </a:p>
        </p:txBody>
      </p:sp>
    </p:spTree>
    <p:extLst>
      <p:ext uri="{BB962C8B-B14F-4D97-AF65-F5344CB8AC3E}">
        <p14:creationId xmlns:p14="http://schemas.microsoft.com/office/powerpoint/2010/main" val="328153977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4B93C3F-1244-454F-B628-F6184190F9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718" y="1025466"/>
            <a:ext cx="8133632" cy="556403"/>
          </a:xfrm>
        </p:spPr>
        <p:txBody>
          <a:bodyPr>
            <a:normAutofit/>
          </a:bodyPr>
          <a:lstStyle/>
          <a:p>
            <a:r>
              <a:rPr lang="cs-CZ" dirty="0"/>
              <a:t>Duch občanství jest pravé vlastenectví (1846) 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E864BA5A-99F6-4F4C-A6FB-402B785618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361" y="1730674"/>
            <a:ext cx="7886700" cy="3539324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cs-CZ" dirty="0"/>
              <a:t>„Duch občanský, občanské smýšlení chybí v takových obcích, ve kterých občané ve správě obecní žádného podílu a ohlasu nemají, o zřízení a účelech obce nic nevědí, kde se správa veřejně a všem před očima nekoná. Tak zůstává taková obec vždy jen v zakrnělosti, a občané nemají v ní důvěru, nejsou jí oddáni, lehce se proti ní popuditi dají…“</a:t>
            </a:r>
          </a:p>
          <a:p>
            <a:pPr marL="0" indent="0">
              <a:buNone/>
            </a:pPr>
            <a:endParaRPr lang="cs-CZ" dirty="0"/>
          </a:p>
          <a:p>
            <a:pPr marL="0" indent="0" algn="just">
              <a:buNone/>
            </a:pPr>
            <a:r>
              <a:rPr lang="cs-CZ" dirty="0"/>
              <a:t>„Zcela </a:t>
            </a:r>
            <a:r>
              <a:rPr lang="cs-CZ" dirty="0" err="1"/>
              <a:t>jinák</a:t>
            </a:r>
            <a:r>
              <a:rPr lang="cs-CZ" dirty="0"/>
              <a:t> stojí obec, ve které občan sám své povinnosti a práva, zřízení a správu obce zná, kde se všechno přede všemi a veřejně jedná a kde každý sám v řízení obce jisté přiměřené má účastenství… Tam panuje duch občanský. Daně každý rád platí, nahlížeje potřebnost jich a jsa přesvědčen o dobrém hospodářství s nimi… každý věda, že co obci náleží, také zčásti i jest jeho … naučí se jí vážiti … obětuje se pro ni v čas potřeby, jako se obětuje přítel za přítele. To jest patriotismus, vlastenectví.“</a:t>
            </a:r>
          </a:p>
        </p:txBody>
      </p:sp>
    </p:spTree>
    <p:extLst>
      <p:ext uri="{BB962C8B-B14F-4D97-AF65-F5344CB8AC3E}">
        <p14:creationId xmlns:p14="http://schemas.microsoft.com/office/powerpoint/2010/main" val="4162223262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06AEF59-0F2B-4994-A813-D2D1616DD2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3">
            <a:extLst>
              <a:ext uri="{FF2B5EF4-FFF2-40B4-BE49-F238E27FC236}">
                <a16:creationId xmlns:a16="http://schemas.microsoft.com/office/drawing/2014/main" id="{03A657DB-2F1B-48E2-9DF3-668B15855AA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62471" t="25264" r="7313" b="3532"/>
          <a:stretch/>
        </p:blipFill>
        <p:spPr>
          <a:xfrm>
            <a:off x="153520" y="122144"/>
            <a:ext cx="8990479" cy="5958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3898141"/>
      </p:ext>
    </p:extLst>
  </p:cSld>
  <p:clrMapOvr>
    <a:masterClrMapping/>
  </p:clrMapOvr>
  <p:transition spd="slow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7FCD42B-052A-4980-92AC-1EC8975679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3">
            <a:extLst>
              <a:ext uri="{FF2B5EF4-FFF2-40B4-BE49-F238E27FC236}">
                <a16:creationId xmlns:a16="http://schemas.microsoft.com/office/drawing/2014/main" id="{140DB890-0C2D-47BF-B5E4-7C0348AB5D0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57840" t="8599" r="8420" b="7299"/>
          <a:stretch/>
        </p:blipFill>
        <p:spPr>
          <a:xfrm>
            <a:off x="188260" y="170329"/>
            <a:ext cx="8803340" cy="6171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2978210"/>
      </p:ext>
    </p:extLst>
  </p:cSld>
  <p:clrMapOvr>
    <a:masterClrMapping/>
  </p:clrMapOvr>
  <p:transition spd="slow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79C2900-E27A-4A7D-94B0-4CE44F2F00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0635" y="6061051"/>
            <a:ext cx="5925671" cy="994172"/>
          </a:xfrm>
        </p:spPr>
        <p:txBody>
          <a:bodyPr>
            <a:normAutofit/>
          </a:bodyPr>
          <a:lstStyle/>
          <a:p>
            <a:r>
              <a:rPr lang="cs-CZ" dirty="0"/>
              <a:t>Správní členění 1949 -1960</a:t>
            </a:r>
          </a:p>
        </p:txBody>
      </p:sp>
      <p:pic>
        <p:nvPicPr>
          <p:cNvPr id="4" name="Zástupný symbol pro obsah 3">
            <a:extLst>
              <a:ext uri="{FF2B5EF4-FFF2-40B4-BE49-F238E27FC236}">
                <a16:creationId xmlns:a16="http://schemas.microsoft.com/office/drawing/2014/main" id="{9E7B3720-722C-4D36-8094-BAD1423A894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61769" t="21827" r="7139" b="7904"/>
          <a:stretch/>
        </p:blipFill>
        <p:spPr>
          <a:xfrm>
            <a:off x="107577" y="69985"/>
            <a:ext cx="9036424" cy="5743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208120"/>
      </p:ext>
    </p:extLst>
  </p:cSld>
  <p:clrMapOvr>
    <a:masterClrMapping/>
  </p:clrMapOvr>
  <p:transition spd="slow">
    <p:push dir="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59EC2C5-4FA5-4BAF-850B-ADB949DF60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3">
            <a:extLst>
              <a:ext uri="{FF2B5EF4-FFF2-40B4-BE49-F238E27FC236}">
                <a16:creationId xmlns:a16="http://schemas.microsoft.com/office/drawing/2014/main" id="{0AF0D2D0-1F5F-4C8D-8E14-3A64BDEB6CF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59786" t="25506" r="10603" b="10457"/>
          <a:stretch/>
        </p:blipFill>
        <p:spPr>
          <a:xfrm>
            <a:off x="242047" y="502025"/>
            <a:ext cx="8839200" cy="5376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1461928"/>
      </p:ext>
    </p:extLst>
  </p:cSld>
  <p:clrMapOvr>
    <a:masterClrMapping/>
  </p:clrMapOvr>
  <p:transition spd="slow">
    <p:push dir="u"/>
  </p:transition>
</p:sld>
</file>

<file path=ppt/theme/theme1.xml><?xml version="1.0" encoding="utf-8"?>
<a:theme xmlns:a="http://schemas.openxmlformats.org/drawingml/2006/main" name="Motiv Office">
  <a:themeElements>
    <a:clrScheme name="CEVRO">
      <a:dk1>
        <a:srgbClr val="000000"/>
      </a:dk1>
      <a:lt1>
        <a:srgbClr val="FFFFFF"/>
      </a:lt1>
      <a:dk2>
        <a:srgbClr val="575756"/>
      </a:dk2>
      <a:lt2>
        <a:srgbClr val="E7E6E6"/>
      </a:lt2>
      <a:accent1>
        <a:srgbClr val="50386F"/>
      </a:accent1>
      <a:accent2>
        <a:srgbClr val="50386F"/>
      </a:accent2>
      <a:accent3>
        <a:srgbClr val="EA8B2D"/>
      </a:accent3>
      <a:accent4>
        <a:srgbClr val="EA8B2D"/>
      </a:accent4>
      <a:accent5>
        <a:srgbClr val="E9E9E9"/>
      </a:accent5>
      <a:accent6>
        <a:srgbClr val="D2D2D2"/>
      </a:accent6>
      <a:hlink>
        <a:srgbClr val="0563C1"/>
      </a:hlink>
      <a:folHlink>
        <a:srgbClr val="954F72"/>
      </a:folHlink>
    </a:clrScheme>
    <a:fontScheme name="Cevr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EVRO_prezentace" id="{485F1B51-4886-4BEE-9303-EA422C81D8B6}" vid="{D8B64059-E0AD-44A6-B997-6DC8C4E55893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9829</TotalTime>
  <Words>828</Words>
  <Application>Microsoft Office PowerPoint</Application>
  <PresentationFormat>Předvádění na obrazovce (4:3)</PresentationFormat>
  <Paragraphs>53</Paragraphs>
  <Slides>29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29</vt:i4>
      </vt:variant>
    </vt:vector>
  </HeadingPairs>
  <TitlesOfParts>
    <vt:vector size="32" baseType="lpstr">
      <vt:lpstr>Arial</vt:lpstr>
      <vt:lpstr>Calibri</vt:lpstr>
      <vt:lpstr>Motiv Office</vt:lpstr>
      <vt:lpstr>Co jsme ještě neprobrali? Trochu historie  hodně současnosti       9. týden, lokalní a rehgionální politika www.karelmuller.eu </vt:lpstr>
      <vt:lpstr>Český liberalismus a nacionalismus (vlastenectví) po 1848</vt:lpstr>
      <vt:lpstr>Obecní samospráva v roce 1846 v reflexi článku KHB „Co jest obec?“ Pražské noviny (5. 11. až 31. 12. 1846)</vt:lpstr>
      <vt:lpstr>Deficit státotvornosti (stát, obec, instituce) 1846</vt:lpstr>
      <vt:lpstr>Duch občanství jest pravé vlastenectví (1846) </vt:lpstr>
      <vt:lpstr>Prezentace aplikace PowerPoint</vt:lpstr>
      <vt:lpstr>Prezentace aplikace PowerPoint</vt:lpstr>
      <vt:lpstr>Správní členění 1949 -1960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The Concept of Civil Society  Complementary Giddens Perspective of Tocqueville Müller KB (2006), The Civil Society-State Relationship in Contemporary Discourse: A Complementary Account from Giddens Perspective. The British Journal of Politics and International Relations, 8 (2), 311-330.  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Formování české (Občanské, národní) společnosti (etapizace)</vt:lpstr>
      <vt:lpstr>Aloisie Müllerová  (*1909 – †2011)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xmas</dc:creator>
  <cp:lastModifiedBy>Karel Müller</cp:lastModifiedBy>
  <cp:revision>461</cp:revision>
  <dcterms:created xsi:type="dcterms:W3CDTF">2015-06-02T07:24:49Z</dcterms:created>
  <dcterms:modified xsi:type="dcterms:W3CDTF">2025-11-27T12:42:34Z</dcterms:modified>
</cp:coreProperties>
</file>