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</p:sldMasterIdLst>
  <p:notesMasterIdLst>
    <p:notesMasterId r:id="rId15"/>
  </p:notesMasterIdLst>
  <p:handoutMasterIdLst>
    <p:handoutMasterId r:id="rId16"/>
  </p:handoutMasterIdLst>
  <p:sldIdLst>
    <p:sldId id="306" r:id="rId3"/>
    <p:sldId id="847" r:id="rId4"/>
    <p:sldId id="846" r:id="rId5"/>
    <p:sldId id="823" r:id="rId6"/>
    <p:sldId id="824" r:id="rId7"/>
    <p:sldId id="830" r:id="rId8"/>
    <p:sldId id="825" r:id="rId9"/>
    <p:sldId id="826" r:id="rId10"/>
    <p:sldId id="827" r:id="rId11"/>
    <p:sldId id="828" r:id="rId12"/>
    <p:sldId id="829" r:id="rId13"/>
    <p:sldId id="786" r:id="rId14"/>
  </p:sldIdLst>
  <p:sldSz cx="9144000" cy="6858000" type="screen4x3"/>
  <p:notesSz cx="6858000" cy="9144000"/>
  <p:defaultTextStyle>
    <a:defPPr>
      <a:defRPr lang="cs-CZ"/>
    </a:defPPr>
    <a:lvl1pPr marL="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6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09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1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4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17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2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2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4">
          <p15:clr>
            <a:srgbClr val="A4A3A4"/>
          </p15:clr>
        </p15:guide>
        <p15:guide id="2" orient="horz" pos="2112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orient="horz" pos="362">
          <p15:clr>
            <a:srgbClr val="A4A3A4"/>
          </p15:clr>
        </p15:guide>
        <p15:guide id="5" orient="horz" pos="2812">
          <p15:clr>
            <a:srgbClr val="A4A3A4"/>
          </p15:clr>
        </p15:guide>
        <p15:guide id="6" orient="horz" pos="713">
          <p15:clr>
            <a:srgbClr val="A4A3A4"/>
          </p15:clr>
        </p15:guide>
        <p15:guide id="7" orient="horz" pos="2803">
          <p15:clr>
            <a:srgbClr val="A4A3A4"/>
          </p15:clr>
        </p15:guide>
        <p15:guide id="8" orient="horz" pos="3824">
          <p15:clr>
            <a:srgbClr val="A4A3A4"/>
          </p15:clr>
        </p15:guide>
        <p15:guide id="9" pos="2933">
          <p15:clr>
            <a:srgbClr val="A4A3A4"/>
          </p15:clr>
        </p15:guide>
        <p15:guide id="10" pos="5495">
          <p15:clr>
            <a:srgbClr val="A4A3A4"/>
          </p15:clr>
        </p15:guide>
        <p15:guide id="11" pos="2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Müller" initials="K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D5A"/>
    <a:srgbClr val="C6876B"/>
    <a:srgbClr val="002251"/>
    <a:srgbClr val="CA8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4700" autoAdjust="0"/>
  </p:normalViewPr>
  <p:slideViewPr>
    <p:cSldViewPr snapToGrid="0" showGuides="1">
      <p:cViewPr varScale="1">
        <p:scale>
          <a:sx n="107" d="100"/>
          <a:sy n="107" d="100"/>
        </p:scale>
        <p:origin x="2070" y="102"/>
      </p:cViewPr>
      <p:guideLst>
        <p:guide orient="horz" pos="944"/>
        <p:guide orient="horz" pos="2112"/>
        <p:guide orient="horz" pos="3974"/>
        <p:guide orient="horz" pos="362"/>
        <p:guide orient="horz" pos="2812"/>
        <p:guide orient="horz" pos="713"/>
        <p:guide orient="horz" pos="2803"/>
        <p:guide orient="horz" pos="3824"/>
        <p:guide pos="2933"/>
        <p:guide pos="5495"/>
        <p:guide pos="2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-31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270A7-F4A3-4291-A38F-326A65F23D10}" type="datetimeFigureOut">
              <a:rPr lang="cs-CZ" smtClean="0"/>
              <a:pPr/>
              <a:t>06.11.2025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687CB-1607-4078-9782-374AC23F7C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73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4041B-4A88-4AB7-8015-8135885F0592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77715-F804-4F28-A689-125F03CBA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21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/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BB6F29D-08A8-4421-AE02-E6136CA2CFB0}" type="slidenum">
              <a:rPr lang="cs-CZ" altLang="cs-CZ" sz="1200"/>
              <a:pPr/>
              <a:t>8</a:t>
            </a:fld>
            <a:endParaRPr lang="cs-CZ" altLang="cs-CZ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/>
          <p:nvPr userDrawn="1"/>
        </p:nvSpPr>
        <p:spPr>
          <a:xfrm>
            <a:off x="5395596" y="-1"/>
            <a:ext cx="3749252" cy="1131889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68500"/>
              <a:gd name="connsiteY0" fmla="*/ 622300 h 622300"/>
              <a:gd name="connsiteX1" fmla="*/ 134937 w 1968500"/>
              <a:gd name="connsiteY1" fmla="*/ 47625 h 622300"/>
              <a:gd name="connsiteX2" fmla="*/ 1965960 w 1968500"/>
              <a:gd name="connsiteY2" fmla="*/ 0 h 622300"/>
              <a:gd name="connsiteX3" fmla="*/ 1968500 w 1968500"/>
              <a:gd name="connsiteY3" fmla="*/ 622300 h 622300"/>
              <a:gd name="connsiteX4" fmla="*/ 0 w 1968500"/>
              <a:gd name="connsiteY4" fmla="*/ 622300 h 622300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33338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0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883621"/>
              <a:gd name="connsiteY0" fmla="*/ 574675 h 574675"/>
              <a:gd name="connsiteX1" fmla="*/ 134937 w 1883621"/>
              <a:gd name="connsiteY1" fmla="*/ 0 h 574675"/>
              <a:gd name="connsiteX2" fmla="*/ 1882774 w 1883621"/>
              <a:gd name="connsiteY2" fmla="*/ 0 h 574675"/>
              <a:gd name="connsiteX3" fmla="*/ 1882774 w 1883621"/>
              <a:gd name="connsiteY3" fmla="*/ 574675 h 574675"/>
              <a:gd name="connsiteX4" fmla="*/ 0 w 1883621"/>
              <a:gd name="connsiteY4" fmla="*/ 574675 h 574675"/>
              <a:gd name="connsiteX0" fmla="*/ 0 w 3758141"/>
              <a:gd name="connsiteY0" fmla="*/ 1135380 h 1135380"/>
              <a:gd name="connsiteX1" fmla="*/ 2009457 w 3758141"/>
              <a:gd name="connsiteY1" fmla="*/ 0 h 1135380"/>
              <a:gd name="connsiteX2" fmla="*/ 3757294 w 3758141"/>
              <a:gd name="connsiteY2" fmla="*/ 0 h 1135380"/>
              <a:gd name="connsiteX3" fmla="*/ 3757294 w 3758141"/>
              <a:gd name="connsiteY3" fmla="*/ 574675 h 1135380"/>
              <a:gd name="connsiteX4" fmla="*/ 0 w 3758141"/>
              <a:gd name="connsiteY4" fmla="*/ 1135380 h 1135380"/>
              <a:gd name="connsiteX0" fmla="*/ 0 w 3758141"/>
              <a:gd name="connsiteY0" fmla="*/ 1135381 h 1135381"/>
              <a:gd name="connsiteX1" fmla="*/ 336233 w 3758141"/>
              <a:gd name="connsiteY1" fmla="*/ 0 h 1135381"/>
              <a:gd name="connsiteX2" fmla="*/ 3757294 w 3758141"/>
              <a:gd name="connsiteY2" fmla="*/ 1 h 1135381"/>
              <a:gd name="connsiteX3" fmla="*/ 3757294 w 3758141"/>
              <a:gd name="connsiteY3" fmla="*/ 574676 h 1135381"/>
              <a:gd name="connsiteX4" fmla="*/ 0 w 3758141"/>
              <a:gd name="connsiteY4" fmla="*/ 1135381 h 1135381"/>
              <a:gd name="connsiteX0" fmla="*/ 0 w 3575261"/>
              <a:gd name="connsiteY0" fmla="*/ 1131889 h 1131889"/>
              <a:gd name="connsiteX1" fmla="*/ 153353 w 3575261"/>
              <a:gd name="connsiteY1" fmla="*/ 0 h 1131889"/>
              <a:gd name="connsiteX2" fmla="*/ 3574414 w 3575261"/>
              <a:gd name="connsiteY2" fmla="*/ 1 h 1131889"/>
              <a:gd name="connsiteX3" fmla="*/ 3574414 w 3575261"/>
              <a:gd name="connsiteY3" fmla="*/ 574676 h 1131889"/>
              <a:gd name="connsiteX4" fmla="*/ 0 w 3575261"/>
              <a:gd name="connsiteY4" fmla="*/ 1131889 h 1131889"/>
              <a:gd name="connsiteX0" fmla="*/ 0 w 3695911"/>
              <a:gd name="connsiteY0" fmla="*/ 1131889 h 1131889"/>
              <a:gd name="connsiteX1" fmla="*/ 274003 w 3695911"/>
              <a:gd name="connsiteY1" fmla="*/ 0 h 1131889"/>
              <a:gd name="connsiteX2" fmla="*/ 3695064 w 3695911"/>
              <a:gd name="connsiteY2" fmla="*/ 1 h 1131889"/>
              <a:gd name="connsiteX3" fmla="*/ 3695064 w 3695911"/>
              <a:gd name="connsiteY3" fmla="*/ 574676 h 1131889"/>
              <a:gd name="connsiteX4" fmla="*/ 0 w 3695911"/>
              <a:gd name="connsiteY4" fmla="*/ 1131889 h 1131889"/>
              <a:gd name="connsiteX0" fmla="*/ 0 w 3748405"/>
              <a:gd name="connsiteY0" fmla="*/ 1131889 h 1131889"/>
              <a:gd name="connsiteX1" fmla="*/ 274003 w 3748405"/>
              <a:gd name="connsiteY1" fmla="*/ 0 h 1131889"/>
              <a:gd name="connsiteX2" fmla="*/ 3695064 w 3748405"/>
              <a:gd name="connsiteY2" fmla="*/ 1 h 1131889"/>
              <a:gd name="connsiteX3" fmla="*/ 3748405 w 3748405"/>
              <a:gd name="connsiteY3" fmla="*/ 1131889 h 1131889"/>
              <a:gd name="connsiteX4" fmla="*/ 0 w 3748405"/>
              <a:gd name="connsiteY4" fmla="*/ 1131889 h 1131889"/>
              <a:gd name="connsiteX0" fmla="*/ 0 w 3749252"/>
              <a:gd name="connsiteY0" fmla="*/ 1131889 h 1131889"/>
              <a:gd name="connsiteX1" fmla="*/ 274003 w 3749252"/>
              <a:gd name="connsiteY1" fmla="*/ 0 h 1131889"/>
              <a:gd name="connsiteX2" fmla="*/ 3748405 w 3749252"/>
              <a:gd name="connsiteY2" fmla="*/ 1 h 1131889"/>
              <a:gd name="connsiteX3" fmla="*/ 3748405 w 3749252"/>
              <a:gd name="connsiteY3" fmla="*/ 1131889 h 1131889"/>
              <a:gd name="connsiteX4" fmla="*/ 0 w 3749252"/>
              <a:gd name="connsiteY4" fmla="*/ 1131889 h 113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252" h="1131889">
                <a:moveTo>
                  <a:pt x="0" y="1131889"/>
                </a:moveTo>
                <a:lnTo>
                  <a:pt x="274003" y="0"/>
                </a:lnTo>
                <a:lnTo>
                  <a:pt x="3748405" y="1"/>
                </a:lnTo>
                <a:cubicBezTo>
                  <a:pt x="3749252" y="207434"/>
                  <a:pt x="3747558" y="924456"/>
                  <a:pt x="3748405" y="1131889"/>
                </a:cubicBezTo>
                <a:lnTo>
                  <a:pt x="0" y="1131889"/>
                </a:lnTo>
                <a:close/>
              </a:path>
            </a:pathLst>
          </a:custGeom>
          <a:solidFill>
            <a:srgbClr val="002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515325"/>
            <a:ext cx="8304213" cy="831851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4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9" name="Zástupný symbol pro text 16"/>
          <p:cNvSpPr>
            <a:spLocks noGrp="1"/>
          </p:cNvSpPr>
          <p:nvPr>
            <p:ph type="body" sz="quarter" idx="12"/>
          </p:nvPr>
        </p:nvSpPr>
        <p:spPr>
          <a:xfrm>
            <a:off x="419100" y="5385277"/>
            <a:ext cx="8304213" cy="545506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 hasCustomPrompt="1"/>
          </p:nvPr>
        </p:nvSpPr>
        <p:spPr>
          <a:xfrm>
            <a:off x="4656138" y="5972175"/>
            <a:ext cx="4067175" cy="346075"/>
          </a:xfrm>
        </p:spPr>
        <p:txBody>
          <a:bodyPr wrap="none" lIns="0" tIns="0" rIns="0" bIns="0" anchor="ctr" anchorCtr="0">
            <a:noAutofit/>
          </a:bodyPr>
          <a:lstStyle>
            <a:lvl1pPr algn="r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cs-CZ" dirty="0"/>
              <a:t>Klepnutím vložte datum</a:t>
            </a:r>
          </a:p>
        </p:txBody>
      </p:sp>
      <p:pic>
        <p:nvPicPr>
          <p:cNvPr id="11" name="Obrázek 10" descr="16_06_Cevro_NEWinv_logo_rgb_en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33632" y="287906"/>
            <a:ext cx="2953201" cy="60982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10000"/>
            <a:ext cx="4038600" cy="441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10000"/>
            <a:ext cx="4038600" cy="441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4AD6-8E19-4F22-9A62-EBDAC876EE60}" type="datetime1">
              <a:rPr lang="cs-CZ" smtClean="0"/>
              <a:pPr/>
              <a:t>06.11.2025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64341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3529-0F75-44F4-89D9-89A2CEE3A0CC}" type="datetime1">
              <a:rPr lang="cs-CZ" smtClean="0"/>
              <a:t>06.11.2025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49177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/>
          <p:nvPr userDrawn="1"/>
        </p:nvSpPr>
        <p:spPr>
          <a:xfrm>
            <a:off x="5395596" y="-1"/>
            <a:ext cx="3749252" cy="1131889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68500"/>
              <a:gd name="connsiteY0" fmla="*/ 622300 h 622300"/>
              <a:gd name="connsiteX1" fmla="*/ 134937 w 1968500"/>
              <a:gd name="connsiteY1" fmla="*/ 47625 h 622300"/>
              <a:gd name="connsiteX2" fmla="*/ 1965960 w 1968500"/>
              <a:gd name="connsiteY2" fmla="*/ 0 h 622300"/>
              <a:gd name="connsiteX3" fmla="*/ 1968500 w 1968500"/>
              <a:gd name="connsiteY3" fmla="*/ 622300 h 622300"/>
              <a:gd name="connsiteX4" fmla="*/ 0 w 1968500"/>
              <a:gd name="connsiteY4" fmla="*/ 622300 h 622300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33338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0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883621"/>
              <a:gd name="connsiteY0" fmla="*/ 574675 h 574675"/>
              <a:gd name="connsiteX1" fmla="*/ 134937 w 1883621"/>
              <a:gd name="connsiteY1" fmla="*/ 0 h 574675"/>
              <a:gd name="connsiteX2" fmla="*/ 1882774 w 1883621"/>
              <a:gd name="connsiteY2" fmla="*/ 0 h 574675"/>
              <a:gd name="connsiteX3" fmla="*/ 1882774 w 1883621"/>
              <a:gd name="connsiteY3" fmla="*/ 574675 h 574675"/>
              <a:gd name="connsiteX4" fmla="*/ 0 w 1883621"/>
              <a:gd name="connsiteY4" fmla="*/ 574675 h 574675"/>
              <a:gd name="connsiteX0" fmla="*/ 0 w 3758141"/>
              <a:gd name="connsiteY0" fmla="*/ 1135380 h 1135380"/>
              <a:gd name="connsiteX1" fmla="*/ 2009457 w 3758141"/>
              <a:gd name="connsiteY1" fmla="*/ 0 h 1135380"/>
              <a:gd name="connsiteX2" fmla="*/ 3757294 w 3758141"/>
              <a:gd name="connsiteY2" fmla="*/ 0 h 1135380"/>
              <a:gd name="connsiteX3" fmla="*/ 3757294 w 3758141"/>
              <a:gd name="connsiteY3" fmla="*/ 574675 h 1135380"/>
              <a:gd name="connsiteX4" fmla="*/ 0 w 3758141"/>
              <a:gd name="connsiteY4" fmla="*/ 1135380 h 1135380"/>
              <a:gd name="connsiteX0" fmla="*/ 0 w 3758141"/>
              <a:gd name="connsiteY0" fmla="*/ 1135381 h 1135381"/>
              <a:gd name="connsiteX1" fmla="*/ 336233 w 3758141"/>
              <a:gd name="connsiteY1" fmla="*/ 0 h 1135381"/>
              <a:gd name="connsiteX2" fmla="*/ 3757294 w 3758141"/>
              <a:gd name="connsiteY2" fmla="*/ 1 h 1135381"/>
              <a:gd name="connsiteX3" fmla="*/ 3757294 w 3758141"/>
              <a:gd name="connsiteY3" fmla="*/ 574676 h 1135381"/>
              <a:gd name="connsiteX4" fmla="*/ 0 w 3758141"/>
              <a:gd name="connsiteY4" fmla="*/ 1135381 h 1135381"/>
              <a:gd name="connsiteX0" fmla="*/ 0 w 3575261"/>
              <a:gd name="connsiteY0" fmla="*/ 1131889 h 1131889"/>
              <a:gd name="connsiteX1" fmla="*/ 153353 w 3575261"/>
              <a:gd name="connsiteY1" fmla="*/ 0 h 1131889"/>
              <a:gd name="connsiteX2" fmla="*/ 3574414 w 3575261"/>
              <a:gd name="connsiteY2" fmla="*/ 1 h 1131889"/>
              <a:gd name="connsiteX3" fmla="*/ 3574414 w 3575261"/>
              <a:gd name="connsiteY3" fmla="*/ 574676 h 1131889"/>
              <a:gd name="connsiteX4" fmla="*/ 0 w 3575261"/>
              <a:gd name="connsiteY4" fmla="*/ 1131889 h 1131889"/>
              <a:gd name="connsiteX0" fmla="*/ 0 w 3695911"/>
              <a:gd name="connsiteY0" fmla="*/ 1131889 h 1131889"/>
              <a:gd name="connsiteX1" fmla="*/ 274003 w 3695911"/>
              <a:gd name="connsiteY1" fmla="*/ 0 h 1131889"/>
              <a:gd name="connsiteX2" fmla="*/ 3695064 w 3695911"/>
              <a:gd name="connsiteY2" fmla="*/ 1 h 1131889"/>
              <a:gd name="connsiteX3" fmla="*/ 3695064 w 3695911"/>
              <a:gd name="connsiteY3" fmla="*/ 574676 h 1131889"/>
              <a:gd name="connsiteX4" fmla="*/ 0 w 3695911"/>
              <a:gd name="connsiteY4" fmla="*/ 1131889 h 1131889"/>
              <a:gd name="connsiteX0" fmla="*/ 0 w 3748405"/>
              <a:gd name="connsiteY0" fmla="*/ 1131889 h 1131889"/>
              <a:gd name="connsiteX1" fmla="*/ 274003 w 3748405"/>
              <a:gd name="connsiteY1" fmla="*/ 0 h 1131889"/>
              <a:gd name="connsiteX2" fmla="*/ 3695064 w 3748405"/>
              <a:gd name="connsiteY2" fmla="*/ 1 h 1131889"/>
              <a:gd name="connsiteX3" fmla="*/ 3748405 w 3748405"/>
              <a:gd name="connsiteY3" fmla="*/ 1131889 h 1131889"/>
              <a:gd name="connsiteX4" fmla="*/ 0 w 3748405"/>
              <a:gd name="connsiteY4" fmla="*/ 1131889 h 1131889"/>
              <a:gd name="connsiteX0" fmla="*/ 0 w 3749252"/>
              <a:gd name="connsiteY0" fmla="*/ 1131889 h 1131889"/>
              <a:gd name="connsiteX1" fmla="*/ 274003 w 3749252"/>
              <a:gd name="connsiteY1" fmla="*/ 0 h 1131889"/>
              <a:gd name="connsiteX2" fmla="*/ 3748405 w 3749252"/>
              <a:gd name="connsiteY2" fmla="*/ 1 h 1131889"/>
              <a:gd name="connsiteX3" fmla="*/ 3748405 w 3749252"/>
              <a:gd name="connsiteY3" fmla="*/ 1131889 h 1131889"/>
              <a:gd name="connsiteX4" fmla="*/ 0 w 3749252"/>
              <a:gd name="connsiteY4" fmla="*/ 1131889 h 113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252" h="1131889">
                <a:moveTo>
                  <a:pt x="0" y="1131889"/>
                </a:moveTo>
                <a:lnTo>
                  <a:pt x="274003" y="0"/>
                </a:lnTo>
                <a:lnTo>
                  <a:pt x="3748405" y="1"/>
                </a:lnTo>
                <a:cubicBezTo>
                  <a:pt x="3749252" y="207434"/>
                  <a:pt x="3747558" y="924456"/>
                  <a:pt x="3748405" y="1131889"/>
                </a:cubicBezTo>
                <a:lnTo>
                  <a:pt x="0" y="1131889"/>
                </a:lnTo>
                <a:close/>
              </a:path>
            </a:pathLst>
          </a:custGeom>
          <a:solidFill>
            <a:srgbClr val="002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 descr="Cevro institut_doplnkove_rgb_neg_c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35244" y="290218"/>
            <a:ext cx="2976981" cy="60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9648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22429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7" y="0"/>
            <a:ext cx="9204296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2048376"/>
            <a:ext cx="6858000" cy="2387600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4712600"/>
            <a:ext cx="6858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9" y="678864"/>
            <a:ext cx="2572785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22199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3102" y="627538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052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1833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1692776"/>
            <a:ext cx="6858000" cy="1304424"/>
          </a:xfrm>
        </p:spPr>
        <p:txBody>
          <a:bodyPr anchor="t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3849000"/>
            <a:ext cx="6858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1065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23409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133350" indent="-133350">
              <a:lnSpc>
                <a:spcPct val="100000"/>
              </a:lnSpc>
              <a:defRPr/>
            </a:lvl3pPr>
            <a:lvl4pPr marL="266700" indent="-133350">
              <a:lnSpc>
                <a:spcPct val="100000"/>
              </a:lnSpc>
              <a:defRPr/>
            </a:lvl4pPr>
            <a:lvl5pPr marL="400050" indent="-13335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940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ozdělov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464049"/>
            <a:ext cx="8304213" cy="1844676"/>
          </a:xfrm>
        </p:spPr>
        <p:txBody>
          <a:bodyPr wrap="square" lIns="0" tIns="360000" rIns="0" bIns="108000" anchor="t" anchorCtr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1" name="Volný tvar 10"/>
          <p:cNvSpPr/>
          <p:nvPr userDrawn="1"/>
        </p:nvSpPr>
        <p:spPr>
          <a:xfrm>
            <a:off x="7114540" y="6308726"/>
            <a:ext cx="2030307" cy="549274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2030307"/>
              <a:gd name="connsiteY0" fmla="*/ 705485 h 705485"/>
              <a:gd name="connsiteX1" fmla="*/ 149225 w 2030307"/>
              <a:gd name="connsiteY1" fmla="*/ 76835 h 705485"/>
              <a:gd name="connsiteX2" fmla="*/ 2029460 w 2030307"/>
              <a:gd name="connsiteY2" fmla="*/ 0 h 705485"/>
              <a:gd name="connsiteX3" fmla="*/ 1968500 w 2030307"/>
              <a:gd name="connsiteY3" fmla="*/ 705485 h 705485"/>
              <a:gd name="connsiteX4" fmla="*/ 0 w 2030307"/>
              <a:gd name="connsiteY4" fmla="*/ 705485 h 705485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6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31031 h 631031"/>
              <a:gd name="connsiteX1" fmla="*/ 149225 w 2030307"/>
              <a:gd name="connsiteY1" fmla="*/ 2381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631031 h 631031"/>
              <a:gd name="connsiteX1" fmla="*/ 132556 w 2030307"/>
              <a:gd name="connsiteY1" fmla="*/ 81757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549274 h 549274"/>
              <a:gd name="connsiteX1" fmla="*/ 132556 w 2030307"/>
              <a:gd name="connsiteY1" fmla="*/ 0 h 549274"/>
              <a:gd name="connsiteX2" fmla="*/ 2029460 w 2030307"/>
              <a:gd name="connsiteY2" fmla="*/ 0 h 549274"/>
              <a:gd name="connsiteX3" fmla="*/ 2029460 w 2030307"/>
              <a:gd name="connsiteY3" fmla="*/ 549274 h 549274"/>
              <a:gd name="connsiteX4" fmla="*/ 0 w 2030307"/>
              <a:gd name="connsiteY4" fmla="*/ 549274 h 54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307" h="549274">
                <a:moveTo>
                  <a:pt x="0" y="549274"/>
                </a:moveTo>
                <a:lnTo>
                  <a:pt x="132556" y="0"/>
                </a:lnTo>
                <a:lnTo>
                  <a:pt x="2029460" y="0"/>
                </a:lnTo>
                <a:cubicBezTo>
                  <a:pt x="2030307" y="207433"/>
                  <a:pt x="2028613" y="341841"/>
                  <a:pt x="2029460" y="549274"/>
                </a:cubicBezTo>
                <a:lnTo>
                  <a:pt x="0" y="54927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 descr="CEVRO_we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02865" y="6519270"/>
            <a:ext cx="1617310" cy="162518"/>
          </a:xfrm>
          <a:prstGeom prst="rect">
            <a:avLst/>
          </a:prstGeom>
        </p:spPr>
      </p:pic>
      <p:sp>
        <p:nvSpPr>
          <p:cNvPr id="14" name="Nadpis 1"/>
          <p:cNvSpPr>
            <a:spLocks noGrp="1"/>
          </p:cNvSpPr>
          <p:nvPr userDrawn="1">
            <p:ph type="title"/>
          </p:nvPr>
        </p:nvSpPr>
        <p:spPr>
          <a:xfrm>
            <a:off x="419099" y="574674"/>
            <a:ext cx="8304213" cy="9239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9" name="Volný tvar 8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498142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946265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647701"/>
            <a:ext cx="62484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3250" y="1825625"/>
            <a:ext cx="1781175" cy="4351338"/>
          </a:xfrm>
        </p:spPr>
        <p:txBody>
          <a:bodyPr anchor="b">
            <a:normAutofit/>
          </a:bodyPr>
          <a:lstStyle>
            <a:lvl1pPr marL="0" indent="0">
              <a:buNone/>
              <a:defRPr sz="1125" b="0"/>
            </a:lvl1pPr>
            <a:lvl2pPr marL="0" indent="0">
              <a:buNone/>
              <a:defRPr sz="1125"/>
            </a:lvl2pPr>
            <a:lvl3pPr marL="132300" indent="-132300">
              <a:defRPr sz="1125"/>
            </a:lvl3pPr>
            <a:lvl4pPr marL="267300" indent="-132300">
              <a:defRPr sz="1125"/>
            </a:lvl4pPr>
            <a:lvl5pPr marL="399600" indent="-132300">
              <a:defRPr sz="1125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9114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414523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5981" y="1485900"/>
            <a:ext cx="485775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275">
                <a:solidFill>
                  <a:schemeClr val="accent1"/>
                </a:solidFill>
              </a:defRPr>
            </a:lvl2pPr>
            <a:lvl3pPr marL="0" indent="0">
              <a:buNone/>
              <a:defRPr sz="1275"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044013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25095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25277"/>
            <a:ext cx="20574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06.11.2025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83235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 umístění obráz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>
          <a:xfrm>
            <a:off x="4656138" y="1498600"/>
            <a:ext cx="4067175" cy="4561200"/>
          </a:xfrm>
        </p:spPr>
        <p:txBody>
          <a:bodyPr/>
          <a:lstStyle/>
          <a:p>
            <a:endParaRPr lang="cs-CZ"/>
          </a:p>
        </p:txBody>
      </p:sp>
      <p:grpSp>
        <p:nvGrpSpPr>
          <p:cNvPr id="14" name="Skupina 13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5" name="Volný tvar 14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8" name="Volný tvar 17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9" name="Obrázek 18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ext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ext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8304213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Zvýrazněný text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  <a:solidFill>
            <a:srgbClr val="002251"/>
          </a:solidFill>
        </p:spPr>
        <p:txBody>
          <a:bodyPr lIns="360000" tIns="180000" rIns="360000" bIns="180000"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lIns="360000" tIns="180000" rIns="360000" bIns="180000"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abulka a její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abulku 3"/>
          <p:cNvSpPr>
            <a:spLocks noGrp="1"/>
          </p:cNvSpPr>
          <p:nvPr>
            <p:ph type="tbl" sz="quarter" idx="10"/>
          </p:nvPr>
        </p:nvSpPr>
        <p:spPr>
          <a:xfrm>
            <a:off x="419100" y="1498601"/>
            <a:ext cx="8304213" cy="29654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1"/>
          </p:nvPr>
        </p:nvSpPr>
        <p:spPr>
          <a:xfrm>
            <a:off x="419100" y="4464050"/>
            <a:ext cx="8304213" cy="1844675"/>
          </a:xfrm>
        </p:spPr>
        <p:txBody>
          <a:bodyPr tIns="180000" bIns="180000"/>
          <a:lstStyle>
            <a:lvl1pPr marL="266400" indent="-266400">
              <a:lnSpc>
                <a:spcPct val="110000"/>
              </a:lnSpc>
              <a:spcBef>
                <a:spcPts val="0"/>
              </a:spcBef>
              <a:buClr>
                <a:srgbClr val="002D5A"/>
              </a:buClr>
              <a:buFont typeface="Calibri" pitchFamily="34" charset="0"/>
              <a:buChar char="–"/>
              <a:defRPr sz="1600" b="0">
                <a:solidFill>
                  <a:schemeClr val="tx1"/>
                </a:solidFill>
              </a:defRPr>
            </a:lvl1pPr>
            <a:lvl2pPr marL="266400">
              <a:lnSpc>
                <a:spcPct val="110000"/>
              </a:lnSpc>
              <a:spcBef>
                <a:spcPts val="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0"/>
          </p:nvPr>
        </p:nvSpPr>
        <p:spPr>
          <a:xfrm>
            <a:off x="419100" y="1498600"/>
            <a:ext cx="8304213" cy="4603097"/>
          </a:xfrm>
        </p:spPr>
        <p:txBody>
          <a:bodyPr/>
          <a:lstStyle/>
          <a:p>
            <a:endParaRPr lang="cs-CZ"/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419100" y="574676"/>
            <a:ext cx="8304213" cy="3100388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19100" y="3650730"/>
            <a:ext cx="8304213" cy="773395"/>
          </a:xfrm>
        </p:spPr>
        <p:txBody>
          <a:bodyPr wrap="square" lIns="0" tIns="0" rIns="0" bIns="0" anchor="b" anchorCtr="0">
            <a:normAutofit/>
          </a:bodyPr>
          <a:lstStyle>
            <a:lvl1pPr>
              <a:buFontTx/>
              <a:buNone/>
              <a:defRPr sz="3600" b="1">
                <a:solidFill>
                  <a:schemeClr val="tx1"/>
                </a:solidFill>
              </a:defRPr>
            </a:lvl1pPr>
            <a:lvl2pPr>
              <a:defRPr sz="2800" b="1"/>
            </a:lvl2pPr>
          </a:lstStyle>
          <a:p>
            <a:pPr lvl="0"/>
            <a:r>
              <a:rPr lang="cs-CZ" dirty="0"/>
              <a:t>Poděkování</a:t>
            </a:r>
          </a:p>
        </p:txBody>
      </p:sp>
      <p:sp>
        <p:nvSpPr>
          <p:cNvPr id="18" name="Zástupný symbol pro text 15"/>
          <p:cNvSpPr>
            <a:spLocks noGrp="1"/>
          </p:cNvSpPr>
          <p:nvPr>
            <p:ph type="body" sz="quarter" idx="14" hasCustomPrompt="1"/>
          </p:nvPr>
        </p:nvSpPr>
        <p:spPr>
          <a:xfrm>
            <a:off x="419100" y="4523872"/>
            <a:ext cx="8304213" cy="432689"/>
          </a:xfrm>
        </p:spPr>
        <p:txBody>
          <a:bodyPr anchor="b" anchorCtr="0"/>
          <a:lstStyle>
            <a:lvl1pPr>
              <a:defRPr sz="2800"/>
            </a:lvl1pPr>
          </a:lstStyle>
          <a:p>
            <a:pPr lvl="0"/>
            <a:r>
              <a:rPr lang="cs-CZ" dirty="0"/>
              <a:t>Jméno</a:t>
            </a:r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19100" y="5127625"/>
            <a:ext cx="8304213" cy="1181100"/>
          </a:xfrm>
        </p:spPr>
        <p:txBody>
          <a:bodyPr bIns="180000">
            <a:noAutofit/>
          </a:bodyPr>
          <a:lstStyle>
            <a:lvl1pPr>
              <a:spcBef>
                <a:spcPts val="0"/>
              </a:spcBef>
              <a:defRPr sz="1600" b="0">
                <a:solidFill>
                  <a:schemeClr val="tx2"/>
                </a:solidFill>
                <a:latin typeface="+mn-lt"/>
              </a:defRPr>
            </a:lvl1pPr>
            <a:lvl2pPr>
              <a:spcBef>
                <a:spcPts val="0"/>
              </a:spcBef>
              <a:defRPr sz="1600" b="1">
                <a:solidFill>
                  <a:schemeClr val="tx2"/>
                </a:solidFill>
                <a:latin typeface="+mn-lt"/>
              </a:defRPr>
            </a:lvl2pPr>
            <a:lvl3pPr>
              <a:defRPr sz="1600">
                <a:solidFill>
                  <a:schemeClr val="tx2"/>
                </a:solidFill>
                <a:latin typeface="+mn-lt"/>
              </a:defRPr>
            </a:lvl3pPr>
            <a:lvl4pPr>
              <a:defRPr sz="1600">
                <a:solidFill>
                  <a:schemeClr val="tx2"/>
                </a:solidFill>
                <a:latin typeface="+mn-lt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2" name="Volný tvar 11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19099" y="574674"/>
            <a:ext cx="8304213" cy="923926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19099" y="1600200"/>
            <a:ext cx="8304213" cy="47085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  <a:p>
            <a:pPr lvl="5"/>
            <a:r>
              <a:rPr lang="cs-CZ" dirty="0"/>
              <a:t>Šestá úroveň</a:t>
            </a:r>
          </a:p>
          <a:p>
            <a:pPr lvl="6"/>
            <a:r>
              <a:rPr lang="cs-CZ" dirty="0"/>
              <a:t>Sedmá úroveň</a:t>
            </a:r>
          </a:p>
          <a:p>
            <a:pPr lvl="7"/>
            <a:r>
              <a:rPr lang="cs-CZ" dirty="0"/>
              <a:t>Osmá úroveň</a:t>
            </a:r>
          </a:p>
          <a:p>
            <a:pPr lvl="8"/>
            <a:r>
              <a:rPr lang="cs-CZ" dirty="0"/>
              <a:t>Devátá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0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  <p:sldLayoutId id="2147483676" r:id="rId13"/>
  </p:sldLayoutIdLst>
  <p:transition spd="slow">
    <p:push dir="u"/>
  </p:transition>
  <p:txStyles>
    <p:titleStyle>
      <a:lvl1pPr algn="l" defTabSz="914206" rtl="0" eaLnBrk="1" latinLnBrk="0" hangingPunct="1">
        <a:spcBef>
          <a:spcPct val="0"/>
        </a:spcBef>
        <a:buNone/>
        <a:defRPr sz="3600" b="1" kern="1200">
          <a:solidFill>
            <a:srgbClr val="C6876B"/>
          </a:solidFill>
          <a:latin typeface="+mj-lt"/>
          <a:ea typeface="+mj-ea"/>
          <a:cs typeface="+mj-cs"/>
        </a:defRPr>
      </a:lvl1pPr>
    </p:titleStyle>
    <p:bodyStyle>
      <a:lvl1pPr marL="0" indent="0" algn="l" defTabSz="914206" rtl="0" eaLnBrk="1" latinLnBrk="0" hangingPunct="1">
        <a:spcBef>
          <a:spcPts val="2600"/>
        </a:spcBef>
        <a:buFontTx/>
        <a:buNone/>
        <a:defRPr sz="2600" b="1" kern="1200">
          <a:solidFill>
            <a:srgbClr val="002251"/>
          </a:solidFill>
          <a:latin typeface="+mn-lt"/>
          <a:ea typeface="+mn-ea"/>
          <a:cs typeface="+mn-cs"/>
        </a:defRPr>
      </a:lvl1pPr>
      <a:lvl2pPr marL="0" indent="0" algn="l" defTabSz="914206" rtl="0" eaLnBrk="1" latinLnBrk="0" hangingPunct="1">
        <a:spcBef>
          <a:spcPts val="6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6400" indent="0" algn="l" defTabSz="914206" rtl="0" eaLnBrk="1" latinLnBrk="0" hangingPunct="1">
        <a:spcBef>
          <a:spcPts val="600"/>
        </a:spcBef>
        <a:buClr>
          <a:srgbClr val="CA8A64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Arial" pitchFamily="34" charset="0"/>
        <a:buChar char="‒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66400" indent="0" algn="l" defTabSz="914206" rtl="0" eaLnBrk="1" latinLnBrk="0" hangingPunct="1">
        <a:spcBef>
          <a:spcPts val="600"/>
        </a:spcBef>
        <a:buFontTx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66400" indent="-266400" algn="l" defTabSz="914206" rtl="0" eaLnBrk="1" latinLnBrk="0" hangingPunct="1">
        <a:spcBef>
          <a:spcPts val="600"/>
        </a:spcBef>
        <a:buClr>
          <a:schemeClr val="tx1"/>
        </a:buClr>
        <a:buFont typeface="Calibri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266400" indent="0" algn="l" defTabSz="914206" rtl="0" eaLnBrk="1" latinLnBrk="0" hangingPunct="1">
        <a:spcBef>
          <a:spcPts val="600"/>
        </a:spcBef>
        <a:buFontTx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400" indent="-266400" algn="l" defTabSz="914206" rtl="0" eaLnBrk="1" latinLnBrk="0" hangingPunct="1">
        <a:spcBef>
          <a:spcPts val="600"/>
        </a:spcBef>
        <a:buClr>
          <a:srgbClr val="C6876B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1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7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717551"/>
            <a:ext cx="8029574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775" y="1825625"/>
            <a:ext cx="802957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1" y="6420492"/>
            <a:ext cx="2043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25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252874" y="6498434"/>
            <a:ext cx="27252" cy="12695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25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99746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ransition spd="slow">
    <p:push dir="u"/>
  </p:transition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325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0025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5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407194" indent="-207169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0721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tx2"/>
          </a:solidFill>
          <a:latin typeface="+mn-lt"/>
          <a:ea typeface="+mn-ea"/>
          <a:cs typeface="+mn-cs"/>
        </a:defRPr>
      </a:lvl3pPr>
      <a:lvl4pPr marL="807244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125" kern="1200">
          <a:solidFill>
            <a:schemeClr val="tx2"/>
          </a:solidFill>
          <a:latin typeface="+mn-lt"/>
          <a:ea typeface="+mn-ea"/>
          <a:cs typeface="+mn-cs"/>
        </a:defRPr>
      </a:lvl4pPr>
      <a:lvl5pPr marL="100726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87559" y="1918446"/>
            <a:ext cx="6858000" cy="4087907"/>
          </a:xfrm>
        </p:spPr>
        <p:txBody>
          <a:bodyPr>
            <a:normAutofit fontScale="90000"/>
          </a:bodyPr>
          <a:lstStyle/>
          <a:p>
            <a:r>
              <a:rPr lang="pl-PL" sz="2700" b="1" dirty="0"/>
              <a:t>Lokální a regionální Politika</a:t>
            </a: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5400" b="1" dirty="0">
                <a:solidFill>
                  <a:srgbClr val="CA8A64"/>
                </a:solidFill>
              </a:rPr>
              <a:t>Přeshraniční spolupráce (CBC) (Periferie, Sudety)</a:t>
            </a:r>
            <a:br>
              <a:rPr lang="pl-PL" sz="5400" b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1650" b="1" dirty="0"/>
              <a:t>6. týden, www.karelmuller.eu</a:t>
            </a:r>
            <a:br>
              <a:rPr lang="pl-PL" sz="1650" b="1" dirty="0"/>
            </a:br>
            <a:endParaRPr lang="cs-CZ" sz="1650" dirty="0"/>
          </a:p>
        </p:txBody>
      </p:sp>
    </p:spTree>
    <p:extLst>
      <p:ext uri="{BB962C8B-B14F-4D97-AF65-F5344CB8AC3E}">
        <p14:creationId xmlns:p14="http://schemas.microsoft.com/office/powerpoint/2010/main" val="232982437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Karel\mapy\European regions\euroregiony-cz-c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7661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e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3" t="58508" r="64174" b="5753"/>
          <a:stretch>
            <a:fillRect/>
          </a:stretch>
        </p:blipFill>
        <p:spPr bwMode="auto">
          <a:xfrm>
            <a:off x="0" y="-187326"/>
            <a:ext cx="8335963" cy="7045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03919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9893" y="235868"/>
            <a:ext cx="8304213" cy="923926"/>
          </a:xfrm>
        </p:spPr>
        <p:txBody>
          <a:bodyPr>
            <a:normAutofit/>
          </a:bodyPr>
          <a:lstStyle/>
          <a:p>
            <a:pPr algn="ctr"/>
            <a:r>
              <a:rPr lang="cs-CZ" dirty="0" err="1"/>
              <a:t>Active</a:t>
            </a:r>
            <a:r>
              <a:rPr lang="cs-CZ" dirty="0"/>
              <a:t> </a:t>
            </a:r>
            <a:r>
              <a:rPr lang="cs-CZ" dirty="0" err="1"/>
              <a:t>Borders</a:t>
            </a:r>
            <a:r>
              <a:rPr lang="cs-CZ" dirty="0"/>
              <a:t> x </a:t>
            </a:r>
            <a:r>
              <a:rPr lang="cs-CZ" dirty="0" err="1"/>
              <a:t>Passive</a:t>
            </a:r>
            <a:r>
              <a:rPr lang="cs-CZ" dirty="0"/>
              <a:t> </a:t>
            </a:r>
            <a:r>
              <a:rPr lang="cs-CZ" dirty="0" err="1"/>
              <a:t>Borders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23" y="1395662"/>
            <a:ext cx="3114277" cy="4177366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5663"/>
            <a:ext cx="2969322" cy="417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958" y="1395662"/>
            <a:ext cx="3142831" cy="417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62750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078F0C-0F06-432E-AF62-F02213724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B72BE27-7945-437C-AD80-94DE1BEC3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624812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9CAC039-B201-4C1D-B489-CFACEBCE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58918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5F523A-16FF-4ED7-B676-4EA0D6A27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Kapellen und Kirchen zwischen 1948 und 1989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: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de-DE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Entsakralisierung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der Landschaft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FE77CD5-9DEF-4A8F-9071-C0444F568F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042" y="1825625"/>
            <a:ext cx="7135041" cy="435133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E2B399F-536D-478D-9542-28374F69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100854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 noChangeArrowheads="1"/>
          </p:cNvSpPr>
          <p:nvPr>
            <p:ph type="title"/>
          </p:nvPr>
        </p:nvSpPr>
        <p:spPr>
          <a:xfrm>
            <a:off x="138723" y="367795"/>
            <a:ext cx="8447088" cy="390525"/>
          </a:xfrm>
        </p:spPr>
        <p:txBody>
          <a:bodyPr>
            <a:normAutofit fontScale="90000"/>
          </a:bodyPr>
          <a:lstStyle/>
          <a:p>
            <a:r>
              <a:rPr lang="cs-CZ" altLang="cs-CZ" dirty="0"/>
              <a:t>Předpoklady a formy  CBC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723" y="1066800"/>
            <a:ext cx="8437040" cy="852436"/>
          </a:xfrm>
        </p:spPr>
        <p:txBody>
          <a:bodyPr>
            <a:normAutofit fontScale="25000" lnSpcReduction="20000"/>
          </a:bodyPr>
          <a:lstStyle/>
          <a:p>
            <a:r>
              <a:rPr lang="cs-CZ" sz="7200" u="sng" dirty="0"/>
              <a:t>Předpoklady</a:t>
            </a:r>
          </a:p>
          <a:p>
            <a:r>
              <a:rPr lang="cs-CZ" sz="7200" dirty="0"/>
              <a:t>Pacifikace hranice po WWII: „vycházet ze sousedy“</a:t>
            </a:r>
          </a:p>
          <a:p>
            <a:r>
              <a:rPr lang="cs-CZ" sz="7200" dirty="0"/>
              <a:t>Evropská společenství</a:t>
            </a:r>
          </a:p>
          <a:p>
            <a:pPr lvl="0"/>
            <a:r>
              <a:rPr lang="cs-CZ" sz="7200" dirty="0"/>
              <a:t>4 svobody – </a:t>
            </a:r>
            <a:r>
              <a:rPr lang="cs-CZ" sz="7200" dirty="0" err="1"/>
              <a:t>Schengenland</a:t>
            </a:r>
            <a:r>
              <a:rPr lang="cs-CZ" sz="7200" dirty="0"/>
              <a:t>, </a:t>
            </a:r>
            <a:r>
              <a:rPr lang="cs-CZ" sz="7200" dirty="0" err="1"/>
              <a:t>Frontex</a:t>
            </a:r>
            <a:endParaRPr lang="cs-CZ" sz="7200" dirty="0"/>
          </a:p>
          <a:p>
            <a:r>
              <a:rPr lang="cs-CZ" sz="7200" u="sng" dirty="0"/>
              <a:t>Formy</a:t>
            </a:r>
          </a:p>
          <a:p>
            <a:r>
              <a:rPr lang="cs-CZ" sz="7200" dirty="0"/>
              <a:t>Mezivládní dohody</a:t>
            </a:r>
          </a:p>
          <a:p>
            <a:pPr lvl="0"/>
            <a:r>
              <a:rPr lang="cs-CZ" sz="7200" dirty="0"/>
              <a:t>Euroregiony</a:t>
            </a:r>
          </a:p>
          <a:p>
            <a:pPr lvl="0"/>
            <a:r>
              <a:rPr lang="cs-CZ" sz="7200" dirty="0"/>
              <a:t>Partnerská města (</a:t>
            </a:r>
            <a:r>
              <a:rPr lang="cs-CZ" sz="7200" dirty="0" err="1"/>
              <a:t>twin-towns</a:t>
            </a:r>
            <a:r>
              <a:rPr lang="cs-CZ" sz="7200" dirty="0"/>
              <a:t>)</a:t>
            </a:r>
          </a:p>
          <a:p>
            <a:pPr lvl="0"/>
            <a:r>
              <a:rPr lang="cs-CZ" sz="7200" dirty="0"/>
              <a:t>Evropské regiony (např. Vltava-Dunaj)</a:t>
            </a:r>
          </a:p>
          <a:p>
            <a:pPr lvl="0"/>
            <a:r>
              <a:rPr lang="cs-CZ" sz="7200" dirty="0"/>
              <a:t>Evropské seskupení pro územní spolupráci (ESUS/EGTC)</a:t>
            </a:r>
          </a:p>
          <a:p>
            <a:pPr lvl="0"/>
            <a:r>
              <a:rPr lang="en-US" sz="7200" dirty="0"/>
              <a:t>European Cross-Border Mechanisms </a:t>
            </a:r>
            <a:r>
              <a:rPr lang="cs-CZ" sz="7200" dirty="0"/>
              <a:t>(ECBM), 2018, Lucemburské předsednictví EK</a:t>
            </a:r>
          </a:p>
          <a:p>
            <a:pPr>
              <a:buFont typeface="Arial" panose="020B0604020202020204" pitchFamily="34" charset="0"/>
              <a:buChar char="■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768093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 noChangeArrowheads="1"/>
          </p:cNvSpPr>
          <p:nvPr>
            <p:ph type="title"/>
          </p:nvPr>
        </p:nvSpPr>
        <p:spPr>
          <a:xfrm>
            <a:off x="289448" y="307505"/>
            <a:ext cx="8447088" cy="390525"/>
          </a:xfrm>
        </p:spPr>
        <p:txBody>
          <a:bodyPr>
            <a:normAutofit fontScale="90000"/>
          </a:bodyPr>
          <a:lstStyle/>
          <a:p>
            <a:r>
              <a:rPr lang="cs-CZ" altLang="cs-CZ" dirty="0" err="1"/>
              <a:t>Schengenland</a:t>
            </a:r>
            <a:endParaRPr lang="cs-CZ" altLang="cs-CZ" dirty="0"/>
          </a:p>
        </p:txBody>
      </p:sp>
      <p:sp>
        <p:nvSpPr>
          <p:cNvPr id="9219" name="Zástupný symbol pro obsah 2"/>
          <p:cNvSpPr>
            <a:spLocks noGrp="1" noChangeArrowheads="1"/>
          </p:cNvSpPr>
          <p:nvPr>
            <p:ph sz="half" idx="1"/>
          </p:nvPr>
        </p:nvSpPr>
        <p:spPr>
          <a:xfrm>
            <a:off x="279400" y="1075174"/>
            <a:ext cx="4146550" cy="5647173"/>
          </a:xfrm>
        </p:spPr>
        <p:txBody>
          <a:bodyPr>
            <a:normAutofit fontScale="62500" lnSpcReduction="20000"/>
          </a:bodyPr>
          <a:lstStyle/>
          <a:p>
            <a:pPr>
              <a:buFont typeface="Arial" charset="0"/>
              <a:buNone/>
            </a:pPr>
            <a:r>
              <a:rPr lang="en-US" altLang="cs-CZ" sz="2900" dirty="0"/>
              <a:t>2</a:t>
            </a:r>
            <a:r>
              <a:rPr lang="cs-CZ" altLang="cs-CZ" sz="2900" dirty="0"/>
              <a:t>9</a:t>
            </a:r>
            <a:r>
              <a:rPr lang="en-US" altLang="cs-CZ" sz="2900" dirty="0"/>
              <a:t> members</a:t>
            </a:r>
            <a:r>
              <a:rPr lang="cs-CZ" altLang="cs-CZ" sz="2900" dirty="0"/>
              <a:t>, </a:t>
            </a:r>
            <a:r>
              <a:rPr lang="en-US" altLang="cs-CZ" sz="2900" dirty="0" err="1"/>
              <a:t>Czechia</a:t>
            </a:r>
            <a:r>
              <a:rPr lang="en-US" altLang="cs-CZ" sz="2900" dirty="0"/>
              <a:t> *2007</a:t>
            </a:r>
          </a:p>
          <a:p>
            <a:pPr>
              <a:buFont typeface="Arial" charset="0"/>
              <a:buNone/>
            </a:pPr>
            <a:r>
              <a:rPr lang="en-US" altLang="cs-CZ" sz="2900" dirty="0"/>
              <a:t>Treaty of Rome </a:t>
            </a:r>
          </a:p>
          <a:p>
            <a:pPr>
              <a:buFont typeface="Arial" charset="0"/>
              <a:buNone/>
            </a:pPr>
            <a:r>
              <a:rPr lang="en-US" altLang="cs-CZ" sz="2900" dirty="0"/>
              <a:t>*1957 (Free movement of persons)</a:t>
            </a:r>
          </a:p>
          <a:p>
            <a:pPr>
              <a:buFont typeface="Arial" charset="0"/>
              <a:buNone/>
            </a:pPr>
            <a:r>
              <a:rPr lang="en-US" altLang="cs-CZ" sz="2900" dirty="0" err="1"/>
              <a:t>Saarbrücken</a:t>
            </a:r>
            <a:r>
              <a:rPr lang="en-US" altLang="cs-CZ" sz="2900" dirty="0"/>
              <a:t> Agreement</a:t>
            </a:r>
          </a:p>
          <a:p>
            <a:pPr>
              <a:buFont typeface="Arial" charset="0"/>
              <a:buNone/>
            </a:pPr>
            <a:r>
              <a:rPr lang="en-US" altLang="cs-CZ" sz="2900" dirty="0"/>
              <a:t>*1984 (GE + FR)</a:t>
            </a:r>
          </a:p>
          <a:p>
            <a:pPr>
              <a:buFont typeface="Arial" charset="0"/>
              <a:buNone/>
            </a:pPr>
            <a:r>
              <a:rPr lang="en-US" altLang="cs-CZ" sz="2900" dirty="0"/>
              <a:t>Schengen Agreement</a:t>
            </a:r>
          </a:p>
          <a:p>
            <a:pPr>
              <a:buFont typeface="Arial" charset="0"/>
              <a:buNone/>
            </a:pPr>
            <a:r>
              <a:rPr lang="en-US" altLang="cs-CZ" sz="2900" dirty="0"/>
              <a:t>1985 (+ </a:t>
            </a:r>
            <a:r>
              <a:rPr lang="en-US" altLang="cs-CZ" sz="2900" dirty="0" err="1"/>
              <a:t>BeNeLux</a:t>
            </a:r>
            <a:r>
              <a:rPr lang="en-US" altLang="cs-CZ" sz="2900" dirty="0"/>
              <a:t>) </a:t>
            </a:r>
          </a:p>
          <a:p>
            <a:pPr>
              <a:buFont typeface="Arial" charset="0"/>
              <a:buNone/>
            </a:pPr>
            <a:r>
              <a:rPr lang="en-US" altLang="cs-CZ" sz="2900" dirty="0"/>
              <a:t>1995 (SIS and controls removed)</a:t>
            </a:r>
          </a:p>
          <a:p>
            <a:pPr>
              <a:buFont typeface="Arial" charset="0"/>
              <a:buNone/>
            </a:pPr>
            <a:r>
              <a:rPr lang="en-US" altLang="cs-CZ" sz="2900" dirty="0"/>
              <a:t>1999 </a:t>
            </a:r>
            <a:r>
              <a:rPr lang="en-US" altLang="cs-CZ" sz="2900" dirty="0" err="1"/>
              <a:t>součást</a:t>
            </a:r>
            <a:r>
              <a:rPr lang="en-US" altLang="cs-CZ" sz="2900" dirty="0"/>
              <a:t> EU/Amsterdam treaty</a:t>
            </a:r>
          </a:p>
          <a:p>
            <a:pPr>
              <a:buFont typeface="Arial" charset="0"/>
              <a:buNone/>
            </a:pPr>
            <a:r>
              <a:rPr lang="cs-CZ" altLang="cs-CZ" sz="2900" dirty="0"/>
              <a:t>M</a:t>
            </a:r>
            <a:r>
              <a:rPr lang="en-US" altLang="cs-CZ" sz="2900" dirty="0" err="1"/>
              <a:t>illion</a:t>
            </a:r>
            <a:r>
              <a:rPr lang="cs-CZ" altLang="cs-CZ" sz="2900" dirty="0"/>
              <a:t>s</a:t>
            </a:r>
            <a:r>
              <a:rPr lang="en-US" altLang="cs-CZ" sz="2900" dirty="0"/>
              <a:t> commute to work across borders every day</a:t>
            </a:r>
          </a:p>
          <a:p>
            <a:endParaRPr lang="cs-CZ" altLang="cs-CZ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47" y="1185184"/>
            <a:ext cx="4541837" cy="4541837"/>
          </a:xfrm>
        </p:spPr>
      </p:pic>
    </p:spTree>
    <p:extLst>
      <p:ext uri="{BB962C8B-B14F-4D97-AF65-F5344CB8AC3E}">
        <p14:creationId xmlns:p14="http://schemas.microsoft.com/office/powerpoint/2010/main" val="240701570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2F25D4C-AFFB-4CD0-B83D-A4FD2FA1E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22" y="0"/>
            <a:ext cx="8947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846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 noChangeArrowheads="1"/>
          </p:cNvSpPr>
          <p:nvPr>
            <p:ph type="title"/>
          </p:nvPr>
        </p:nvSpPr>
        <p:spPr>
          <a:xfrm>
            <a:off x="279400" y="1322388"/>
            <a:ext cx="8447088" cy="390525"/>
          </a:xfrm>
        </p:spPr>
        <p:txBody>
          <a:bodyPr>
            <a:normAutofit fontScale="90000"/>
          </a:bodyPr>
          <a:lstStyle/>
          <a:p>
            <a:r>
              <a:rPr lang="cs-CZ" altLang="cs-CZ"/>
              <a:t>Schengenland</a:t>
            </a:r>
          </a:p>
        </p:txBody>
      </p:sp>
      <p:pic>
        <p:nvPicPr>
          <p:cNvPr id="10243" name="Picture 2" descr="http://grial4.usal.es/MIH/euroregions/en/resources/crossborder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882650"/>
            <a:ext cx="9144000" cy="5975350"/>
          </a:xfrm>
        </p:spPr>
      </p:pic>
    </p:spTree>
    <p:extLst>
      <p:ext uri="{BB962C8B-B14F-4D97-AF65-F5344CB8AC3E}">
        <p14:creationId xmlns:p14="http://schemas.microsoft.com/office/powerpoint/2010/main" val="42325764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 noChangeArrowheads="1"/>
          </p:cNvSpPr>
          <p:nvPr>
            <p:ph type="title"/>
          </p:nvPr>
        </p:nvSpPr>
        <p:spPr>
          <a:xfrm>
            <a:off x="279400" y="476652"/>
            <a:ext cx="8447088" cy="542925"/>
          </a:xfrm>
        </p:spPr>
        <p:txBody>
          <a:bodyPr/>
          <a:lstStyle/>
          <a:p>
            <a:r>
              <a:rPr lang="cs-CZ" altLang="cs-CZ" sz="2400" dirty="0" err="1"/>
              <a:t>Euroregions</a:t>
            </a:r>
            <a:r>
              <a:rPr lang="cs-CZ" altLang="cs-CZ" sz="2400" dirty="0"/>
              <a:t> and </a:t>
            </a:r>
            <a:r>
              <a:rPr lang="cs-CZ" altLang="cs-CZ" sz="2400" dirty="0" err="1"/>
              <a:t>cross-border</a:t>
            </a:r>
            <a:r>
              <a:rPr lang="cs-CZ" altLang="cs-CZ" sz="2400" dirty="0"/>
              <a:t> </a:t>
            </a:r>
            <a:r>
              <a:rPr lang="cs-CZ" altLang="cs-CZ" sz="2400" dirty="0" err="1"/>
              <a:t>regions</a:t>
            </a:r>
            <a:r>
              <a:rPr lang="cs-CZ" altLang="cs-CZ" sz="24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■"/>
              <a:defRPr/>
            </a:pPr>
            <a:r>
              <a:rPr lang="cs-CZ" sz="2800" dirty="0"/>
              <a:t>Princip subsidiarity, </a:t>
            </a:r>
            <a:r>
              <a:rPr lang="cs-CZ" sz="2800" dirty="0" err="1"/>
              <a:t>multi</a:t>
            </a:r>
            <a:r>
              <a:rPr lang="cs-CZ" sz="2800" dirty="0"/>
              <a:t>-level </a:t>
            </a:r>
            <a:r>
              <a:rPr lang="cs-CZ" sz="2800" dirty="0" err="1"/>
              <a:t>governance</a:t>
            </a:r>
            <a:r>
              <a:rPr lang="cs-CZ" sz="2800" dirty="0"/>
              <a:t> (MLG)</a:t>
            </a:r>
          </a:p>
          <a:p>
            <a:pPr>
              <a:buFont typeface="Arial" panose="020B0604020202020204" pitchFamily="34" charset="0"/>
              <a:buChar char="■"/>
              <a:defRPr/>
            </a:pPr>
            <a:r>
              <a:rPr lang="cs-CZ" sz="2800" dirty="0" err="1"/>
              <a:t>Association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European</a:t>
            </a:r>
            <a:r>
              <a:rPr lang="cs-CZ" sz="2800" dirty="0"/>
              <a:t> </a:t>
            </a:r>
            <a:r>
              <a:rPr lang="cs-CZ" sz="2800" dirty="0" err="1"/>
              <a:t>Border</a:t>
            </a:r>
            <a:r>
              <a:rPr lang="cs-CZ" sz="2800" dirty="0"/>
              <a:t> </a:t>
            </a:r>
            <a:r>
              <a:rPr lang="cs-CZ" sz="2800" dirty="0" err="1"/>
              <a:t>Regions</a:t>
            </a:r>
            <a:r>
              <a:rPr lang="cs-CZ" sz="2800" dirty="0"/>
              <a:t> (AEBR,* 1971)</a:t>
            </a:r>
          </a:p>
          <a:p>
            <a:pPr>
              <a:buFont typeface="Arial" panose="020B0604020202020204" pitchFamily="34" charset="0"/>
              <a:buChar char="■"/>
              <a:defRPr/>
            </a:pPr>
            <a:r>
              <a:rPr lang="cs-CZ" sz="2800" dirty="0" err="1"/>
              <a:t>European</a:t>
            </a:r>
            <a:r>
              <a:rPr lang="cs-CZ" sz="2800" dirty="0"/>
              <a:t> </a:t>
            </a:r>
            <a:r>
              <a:rPr lang="cs-CZ" sz="2800" dirty="0" err="1"/>
              <a:t>Committee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Regions</a:t>
            </a:r>
            <a:endParaRPr lang="cs-CZ" sz="2800" dirty="0"/>
          </a:p>
          <a:p>
            <a:pPr>
              <a:buFont typeface="Arial" panose="020B0604020202020204" pitchFamily="34" charset="0"/>
              <a:buChar char="■"/>
              <a:defRPr/>
            </a:pPr>
            <a:r>
              <a:rPr lang="cs-CZ" sz="2800" dirty="0" err="1"/>
              <a:t>Over</a:t>
            </a:r>
            <a:r>
              <a:rPr lang="cs-CZ" sz="2800" dirty="0"/>
              <a:t> 200 </a:t>
            </a:r>
            <a:r>
              <a:rPr lang="cs-CZ" sz="2800" dirty="0" err="1"/>
              <a:t>cross-border</a:t>
            </a:r>
            <a:r>
              <a:rPr lang="cs-CZ" sz="2800" dirty="0"/>
              <a:t> </a:t>
            </a:r>
            <a:r>
              <a:rPr lang="cs-CZ" sz="2800" dirty="0" err="1"/>
              <a:t>regions</a:t>
            </a:r>
            <a:r>
              <a:rPr lang="cs-CZ" sz="2800" dirty="0"/>
              <a:t> in </a:t>
            </a:r>
            <a:r>
              <a:rPr lang="cs-CZ" sz="2800" dirty="0" err="1"/>
              <a:t>the</a:t>
            </a:r>
            <a:r>
              <a:rPr lang="cs-CZ" sz="2800" dirty="0"/>
              <a:t> EU</a:t>
            </a:r>
          </a:p>
          <a:p>
            <a:pPr>
              <a:buFont typeface="Arial" panose="020B0604020202020204" pitchFamily="34" charset="0"/>
              <a:buChar char="■"/>
              <a:defRPr/>
            </a:pPr>
            <a:r>
              <a:rPr lang="cs-CZ" sz="2800" dirty="0"/>
              <a:t>CZR: 13 euroregionů, Nisa 1991, Silva </a:t>
            </a:r>
            <a:r>
              <a:rPr lang="cs-CZ" sz="2800" dirty="0" err="1"/>
              <a:t>Nortica</a:t>
            </a:r>
            <a:r>
              <a:rPr lang="cs-CZ" sz="2800" dirty="0"/>
              <a:t> 2002</a:t>
            </a:r>
          </a:p>
          <a:p>
            <a:pPr>
              <a:buFont typeface="Arial" panose="020B0604020202020204" pitchFamily="34" charset="0"/>
              <a:buChar char="■"/>
              <a:defRPr/>
            </a:pPr>
            <a:r>
              <a:rPr lang="cs-CZ" sz="2800" dirty="0"/>
              <a:t>EUREGIO (1st Euroregion, </a:t>
            </a:r>
            <a:r>
              <a:rPr lang="cs-CZ" sz="2800" dirty="0" err="1"/>
              <a:t>Enschede</a:t>
            </a:r>
            <a:r>
              <a:rPr lang="cs-CZ" sz="2800" dirty="0"/>
              <a:t>/NL-</a:t>
            </a:r>
            <a:r>
              <a:rPr lang="cs-CZ" sz="2800" dirty="0" err="1"/>
              <a:t>Gronau</a:t>
            </a:r>
            <a:r>
              <a:rPr lang="cs-CZ" sz="2800" dirty="0"/>
              <a:t>/GE, *1958)</a:t>
            </a:r>
          </a:p>
          <a:p>
            <a:pPr>
              <a:buFont typeface="Arial" panose="020B0604020202020204" pitchFamily="34" charset="0"/>
              <a:buChar char="■"/>
              <a:defRPr/>
            </a:pPr>
            <a:r>
              <a:rPr lang="cs-CZ" sz="2800" dirty="0"/>
              <a:t>EU: 89 EGTC/ESUS v EU (březen, 2024), 25 </a:t>
            </a:r>
            <a:r>
              <a:rPr lang="cs-CZ" sz="2800" dirty="0" err="1"/>
              <a:t>with</a:t>
            </a:r>
            <a:r>
              <a:rPr lang="cs-CZ" sz="2800" dirty="0"/>
              <a:t> HU (?)</a:t>
            </a:r>
          </a:p>
        </p:txBody>
      </p:sp>
    </p:spTree>
    <p:extLst>
      <p:ext uri="{BB962C8B-B14F-4D97-AF65-F5344CB8AC3E}">
        <p14:creationId xmlns:p14="http://schemas.microsoft.com/office/powerpoint/2010/main" val="368182742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upload.wikimedia.org/wikipedia/commons/thumb/9/9e/Evolution_of_INTERREG_1990-2020.jpg/1280px-Evolution_of_INTERREG_1990-2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893763"/>
            <a:ext cx="9144000" cy="596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5F04ADF-9041-409D-96BA-4913D6EBCE19}"/>
              </a:ext>
            </a:extLst>
          </p:cNvPr>
          <p:cNvSpPr txBox="1"/>
          <p:nvPr/>
        </p:nvSpPr>
        <p:spPr>
          <a:xfrm>
            <a:off x="4679577" y="308988"/>
            <a:ext cx="42313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3200" dirty="0">
                <a:solidFill>
                  <a:schemeClr val="accent2">
                    <a:lumMod val="50000"/>
                    <a:lumOff val="50000"/>
                  </a:schemeClr>
                </a:solidFill>
              </a:rPr>
              <a:t>2021 – 2027 (8 BN)</a:t>
            </a:r>
          </a:p>
        </p:txBody>
      </p:sp>
    </p:spTree>
    <p:extLst>
      <p:ext uri="{BB962C8B-B14F-4D97-AF65-F5344CB8AC3E}">
        <p14:creationId xmlns:p14="http://schemas.microsoft.com/office/powerpoint/2010/main" val="104166971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sady Office">
  <a:themeElements>
    <a:clrScheme name="CEVRO02">
      <a:dk1>
        <a:srgbClr val="002251"/>
      </a:dk1>
      <a:lt1>
        <a:srgbClr val="FFFFFF"/>
      </a:lt1>
      <a:dk2>
        <a:srgbClr val="C6876B"/>
      </a:dk2>
      <a:lt2>
        <a:srgbClr val="FFFFFF"/>
      </a:lt2>
      <a:accent1>
        <a:srgbClr val="C6876B"/>
      </a:accent1>
      <a:accent2>
        <a:srgbClr val="002251"/>
      </a:accent2>
      <a:accent3>
        <a:srgbClr val="C8C8C8"/>
      </a:accent3>
      <a:accent4>
        <a:srgbClr val="005EBB"/>
      </a:accent4>
      <a:accent5>
        <a:srgbClr val="A56641"/>
      </a:accent5>
      <a:accent6>
        <a:srgbClr val="48A8FF"/>
      </a:accent6>
      <a:hlink>
        <a:srgbClr val="C6876B"/>
      </a:hlink>
      <a:folHlink>
        <a:srgbClr val="7F7F7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9042</TotalTime>
  <Words>249</Words>
  <Application>Microsoft Office PowerPoint</Application>
  <PresentationFormat>Předvádění na obrazovce (4:3)</PresentationFormat>
  <Paragraphs>39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Motiv sady Office</vt:lpstr>
      <vt:lpstr>Motiv Office</vt:lpstr>
      <vt:lpstr>Lokální a regionální Politika   Přeshraniční spolupráce (CBC) (Periferie, Sudety)  6. týden, www.karelmuller.eu </vt:lpstr>
      <vt:lpstr>Prezentace aplikace PowerPoint</vt:lpstr>
      <vt:lpstr>Kapellen und Kirchen zwischen 1948 und 1989: Entsakralisierung der Landschaft</vt:lpstr>
      <vt:lpstr>Předpoklady a formy  CBC</vt:lpstr>
      <vt:lpstr>Schengenland</vt:lpstr>
      <vt:lpstr>Prezentace aplikace PowerPoint</vt:lpstr>
      <vt:lpstr>Schengenland</vt:lpstr>
      <vt:lpstr>Euroregions and cross-border regions </vt:lpstr>
      <vt:lpstr>Prezentace aplikace PowerPoint</vt:lpstr>
      <vt:lpstr>Prezentace aplikace PowerPoint</vt:lpstr>
      <vt:lpstr>Prezentace aplikace PowerPoint</vt:lpstr>
      <vt:lpstr>Active Borders x Passive Borders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xmas</dc:creator>
  <cp:lastModifiedBy>Karel Müller</cp:lastModifiedBy>
  <cp:revision>417</cp:revision>
  <dcterms:created xsi:type="dcterms:W3CDTF">2015-06-02T07:24:49Z</dcterms:created>
  <dcterms:modified xsi:type="dcterms:W3CDTF">2025-11-06T16:09:16Z</dcterms:modified>
</cp:coreProperties>
</file>