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52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21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152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87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850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91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8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30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82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2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34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3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9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08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784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24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AF2B-83CF-412E-A0AC-4E4EBD2FEFD4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96047D-1E84-4B98-AE9E-16B43D599C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01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5EC5C-464F-3A73-E70D-6C92DC407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831" y="156308"/>
            <a:ext cx="11175999" cy="2809630"/>
          </a:xfrm>
        </p:spPr>
        <p:txBody>
          <a:bodyPr/>
          <a:lstStyle/>
          <a:p>
            <a:pPr algn="ctr"/>
            <a:r>
              <a:rPr lang="cs-CZ" sz="4800" dirty="0">
                <a:solidFill>
                  <a:schemeClr val="tx1"/>
                </a:solidFill>
              </a:rPr>
              <a:t>Ukrajina – její místo v dějinách a ve sférách vlivu</a:t>
            </a:r>
            <a:br>
              <a:rPr lang="cs-CZ" sz="4000" dirty="0">
                <a:solidFill>
                  <a:schemeClr val="tx1"/>
                </a:solidFill>
              </a:rPr>
            </a:br>
            <a:br>
              <a:rPr lang="cs-CZ" sz="4000" dirty="0">
                <a:solidFill>
                  <a:schemeClr val="tx1"/>
                </a:solidFill>
              </a:rPr>
            </a:br>
            <a:r>
              <a:rPr lang="cs-CZ" sz="3200" dirty="0">
                <a:solidFill>
                  <a:schemeClr val="tx1"/>
                </a:solidFill>
              </a:rPr>
              <a:t>Seznámení s předmětem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129828-512B-B59D-F845-6E5660F08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7425" y="3892062"/>
            <a:ext cx="7016578" cy="515816"/>
          </a:xfrm>
        </p:spPr>
        <p:txBody>
          <a:bodyPr/>
          <a:lstStyle/>
          <a:p>
            <a:pPr algn="ctr"/>
            <a:r>
              <a:rPr lang="cs-CZ" dirty="0"/>
              <a:t>Mgr. Bc. Tomáš Řepa, Ph.D.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D613BF8-A537-47D0-D305-8A78BD41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462" y="4407878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B46D6-0CA8-E900-4A56-19CB40E1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9D6F6F4-537E-19E0-3AAD-5F83579F4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185" y="277446"/>
            <a:ext cx="11168184" cy="620541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6FA15F3-8BC5-76C5-F632-2F0344E94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507" y="2958123"/>
            <a:ext cx="2040862" cy="352473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B5326D4-86F9-3534-E52B-893C8B4C5D0A}"/>
              </a:ext>
            </a:extLst>
          </p:cNvPr>
          <p:cNvSpPr txBox="1"/>
          <p:nvPr/>
        </p:nvSpPr>
        <p:spPr>
          <a:xfrm>
            <a:off x="2594708" y="6482862"/>
            <a:ext cx="7532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Původně socha Matka vlast – dnes socha Matka Ukrajina!</a:t>
            </a:r>
          </a:p>
        </p:txBody>
      </p:sp>
    </p:spTree>
    <p:extLst>
      <p:ext uri="{BB962C8B-B14F-4D97-AF65-F5344CB8AC3E}">
        <p14:creationId xmlns:p14="http://schemas.microsoft.com/office/powerpoint/2010/main" val="208742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93876-6B93-9274-B05D-1CF4D5703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617415"/>
            <a:ext cx="8596668" cy="5400501"/>
          </a:xfrm>
        </p:spPr>
        <p:txBody>
          <a:bodyPr/>
          <a:lstStyle/>
          <a:p>
            <a:pPr algn="just"/>
            <a:r>
              <a:rPr lang="cs-CZ" dirty="0"/>
              <a:t>Cíle předmětu	: </a:t>
            </a:r>
          </a:p>
          <a:p>
            <a:pPr algn="just"/>
            <a:r>
              <a:rPr lang="cs-CZ" dirty="0"/>
              <a:t>Kurs se zabývá problematikou historického vývoje Ukrajiny a území, které jsou dnes součástí Ukrajiny. Hlavním cílem kurzu je pochopit základní trendy v historickém vývoji regionu, jeho nejdůležitější aktéry a dopad politiky tehdejších mocností na tato území. Po úspěšném absolvování kurzu budou studenti schopni chápat vývoj Ukrajiny v mezinárodním měřítku, nastínit hlavní milníky politických a vojenských dějin; interpretovat hlavní historické události v daném období a používat nabyté znalosti k argumentaci na expertní úrovni</a:t>
            </a:r>
          </a:p>
          <a:p>
            <a:pPr algn="just"/>
            <a:r>
              <a:rPr lang="cs-CZ" dirty="0"/>
              <a:t>Výstupy z učení:</a:t>
            </a:r>
          </a:p>
          <a:p>
            <a:pPr algn="just"/>
            <a:r>
              <a:rPr lang="cs-CZ" dirty="0"/>
              <a:t>Prohloubení znalostí ukrajinských a východoevropských dějin s důrazem na 20. století a aktuální dění s jeho globálním přesahem</a:t>
            </a:r>
          </a:p>
        </p:txBody>
      </p:sp>
    </p:spTree>
    <p:extLst>
      <p:ext uri="{BB962C8B-B14F-4D97-AF65-F5344CB8AC3E}">
        <p14:creationId xmlns:p14="http://schemas.microsoft.com/office/powerpoint/2010/main" val="287459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7078F-1DB0-EEB9-1BAE-B631F4CE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82954"/>
            <a:ext cx="8596668" cy="930032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A4F52-2A38-012F-B63F-01AC7C9E9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69" y="984738"/>
            <a:ext cx="9011139" cy="57052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1) Základy ukrajinské státnosti – Kyjevská Rus, středověké dějiny Ukrajiny</a:t>
            </a:r>
          </a:p>
          <a:p>
            <a:r>
              <a:rPr lang="cs-CZ" dirty="0"/>
              <a:t>2) Povstání Bohdana Chmelnického a jeho následky</a:t>
            </a:r>
          </a:p>
          <a:p>
            <a:r>
              <a:rPr lang="cs-CZ" dirty="0"/>
              <a:t>3) Ukrajina jako součást několika státních útvarů v 19. století </a:t>
            </a:r>
          </a:p>
          <a:p>
            <a:r>
              <a:rPr lang="cs-CZ" dirty="0"/>
              <a:t>4) První světová válka a její dopad na region</a:t>
            </a:r>
          </a:p>
          <a:p>
            <a:r>
              <a:rPr lang="cs-CZ" dirty="0"/>
              <a:t>5) Situace po první světové válce, marné snahy o ukrajinskou nezávislost</a:t>
            </a:r>
          </a:p>
          <a:p>
            <a:r>
              <a:rPr lang="cs-CZ" dirty="0"/>
              <a:t>6) Ukrajinští nacionalisté (OUN) v boji za ukrajinskou nezávislost v meziválečném období</a:t>
            </a:r>
          </a:p>
          <a:p>
            <a:r>
              <a:rPr lang="cs-CZ" dirty="0"/>
              <a:t>7) Druhá světová válka a její dopad na region I</a:t>
            </a:r>
          </a:p>
          <a:p>
            <a:r>
              <a:rPr lang="cs-CZ" dirty="0"/>
              <a:t>8) Druhá světová válka a její dopad na region II</a:t>
            </a:r>
          </a:p>
          <a:p>
            <a:r>
              <a:rPr lang="cs-CZ" dirty="0"/>
              <a:t>9) Poválečná situace na sovětské Ukrajině, konec odporu OUN a UPA, </a:t>
            </a:r>
          </a:p>
          <a:p>
            <a:r>
              <a:rPr lang="cs-CZ" dirty="0"/>
              <a:t>10) Vznik nezávislé Ukrajiny v roce 1991, dilemata ukrajinské politiky</a:t>
            </a:r>
          </a:p>
          <a:p>
            <a:r>
              <a:rPr lang="cs-CZ" dirty="0"/>
              <a:t>11) Protesty na </a:t>
            </a:r>
            <a:r>
              <a:rPr lang="cs-CZ" dirty="0" err="1"/>
              <a:t>Majdanu</a:t>
            </a:r>
            <a:r>
              <a:rPr lang="cs-CZ" dirty="0"/>
              <a:t>, anexe Krymu a začátek války na Donbasu v roce 2014</a:t>
            </a:r>
          </a:p>
          <a:p>
            <a:r>
              <a:rPr lang="cs-CZ" dirty="0"/>
              <a:t>12) Ruská invaze 2022 – změněné mezinárodní postavení Ukrajiny v návaznosti na budoucí vývoj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686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95D68-ADB8-76F2-499F-4A874E5E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61108"/>
            <a:ext cx="8596668" cy="953476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Metody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101BD2-2FC1-B0B1-5C53-42D130C2B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4585"/>
            <a:ext cx="8938154" cy="4626778"/>
          </a:xfrm>
        </p:spPr>
        <p:txBody>
          <a:bodyPr/>
          <a:lstStyle/>
          <a:p>
            <a:pPr algn="just"/>
            <a:r>
              <a:rPr lang="cs-CZ" dirty="0"/>
              <a:t>Zakončení kurzu proběhne formou závěrečného on-line testu v rozsahu přednášek a povinné literatury</a:t>
            </a:r>
          </a:p>
          <a:p>
            <a:pPr algn="just"/>
            <a:r>
              <a:rPr lang="cs-CZ" dirty="0"/>
              <a:t>K udělení zápočtu je nutné splnit závěrečný elektronický test (20 minut) na alespoň 60 %, </a:t>
            </a:r>
            <a:r>
              <a:rPr lang="da-DK" b="1" dirty="0"/>
              <a:t>kter</a:t>
            </a:r>
            <a:r>
              <a:rPr lang="cs-CZ" b="1" dirty="0"/>
              <a:t>ý</a:t>
            </a:r>
            <a:r>
              <a:rPr lang="da-DK" b="1" dirty="0"/>
              <a:t> se bude konat </a:t>
            </a:r>
            <a:r>
              <a:rPr lang="cs-CZ" b="1" dirty="0"/>
              <a:t>ve třech termínech</a:t>
            </a:r>
            <a:r>
              <a:rPr lang="cs-CZ" dirty="0"/>
              <a:t>. V testu student odpoví na 10 uzavřených otázek se třemi variantami odpovědí, kde pouze jedna z nich je správná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936867-EDD1-BE0A-277A-2EEA2E1B6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92" y="3121513"/>
            <a:ext cx="60960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2712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353</Words>
  <Application>Microsoft Office PowerPoint</Application>
  <PresentationFormat>Širokoúhlá obrazovka</PresentationFormat>
  <Paragraphs>24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Fazeta</vt:lpstr>
      <vt:lpstr>Ukrajina – její místo v dějinách a ve sférách vlivu  Seznámení s předmětem</vt:lpstr>
      <vt:lpstr>Prezentace aplikace PowerPoint</vt:lpstr>
      <vt:lpstr>Prezentace aplikace PowerPoint</vt:lpstr>
      <vt:lpstr>Osnova</vt:lpstr>
      <vt:lpstr>Metody hodnocení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MVZb2104 Ukrajina na křižovatkách dějin a zájmů mocností   Seznámení s předmětem, popis dostupné vhodné literatury   Úvod do studia dějin Ukrajiny</dc:title>
  <dc:creator>Tomáš Řepa</dc:creator>
  <cp:lastModifiedBy>Tomáš Řepa</cp:lastModifiedBy>
  <cp:revision>13</cp:revision>
  <dcterms:created xsi:type="dcterms:W3CDTF">2023-02-13T19:09:27Z</dcterms:created>
  <dcterms:modified xsi:type="dcterms:W3CDTF">2025-10-12T23:02:58Z</dcterms:modified>
</cp:coreProperties>
</file>