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37"/>
  </p:notesMasterIdLst>
  <p:sldIdLst>
    <p:sldId id="256" r:id="rId3"/>
    <p:sldId id="745" r:id="rId4"/>
    <p:sldId id="285" r:id="rId5"/>
    <p:sldId id="297" r:id="rId6"/>
    <p:sldId id="753" r:id="rId7"/>
    <p:sldId id="292" r:id="rId8"/>
    <p:sldId id="293" r:id="rId9"/>
    <p:sldId id="298" r:id="rId10"/>
    <p:sldId id="758" r:id="rId11"/>
    <p:sldId id="759" r:id="rId12"/>
    <p:sldId id="760" r:id="rId13"/>
    <p:sldId id="757" r:id="rId14"/>
    <p:sldId id="299" r:id="rId15"/>
    <p:sldId id="300" r:id="rId16"/>
    <p:sldId id="301" r:id="rId17"/>
    <p:sldId id="302" r:id="rId18"/>
    <p:sldId id="303" r:id="rId19"/>
    <p:sldId id="304" r:id="rId20"/>
    <p:sldId id="765" r:id="rId21"/>
    <p:sldId id="767" r:id="rId22"/>
    <p:sldId id="766" r:id="rId23"/>
    <p:sldId id="768" r:id="rId24"/>
    <p:sldId id="749" r:id="rId25"/>
    <p:sldId id="752" r:id="rId26"/>
    <p:sldId id="750" r:id="rId27"/>
    <p:sldId id="751" r:id="rId28"/>
    <p:sldId id="754" r:id="rId29"/>
    <p:sldId id="763" r:id="rId30"/>
    <p:sldId id="755" r:id="rId31"/>
    <p:sldId id="756" r:id="rId32"/>
    <p:sldId id="761" r:id="rId33"/>
    <p:sldId id="762" r:id="rId34"/>
    <p:sldId id="764" r:id="rId35"/>
    <p:sldId id="74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áš Řepa" initials="TŘ" lastIdx="2" clrIdx="0">
    <p:extLst>
      <p:ext uri="{19B8F6BF-5375-455C-9EA6-DF929625EA0E}">
        <p15:presenceInfo xmlns:p15="http://schemas.microsoft.com/office/powerpoint/2012/main" userId="fa8b40f954ee15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96" y="1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95592-75E5-49E6-A834-C49FF455B000}" type="datetimeFigureOut">
              <a:rPr lang="cs-CZ" smtClean="0"/>
              <a:t>13.10.2025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8AA36-796C-40BC-8A4F-57570C394317}" type="slidenum">
              <a:rPr lang="cs-CZ" smtClean="0"/>
              <a:t>‹#›</a:t>
            </a:fld>
            <a:endParaRPr lang="cs-CZ"/>
          </a:p>
        </p:txBody>
      </p:sp>
    </p:spTree>
    <p:extLst>
      <p:ext uri="{BB962C8B-B14F-4D97-AF65-F5344CB8AC3E}">
        <p14:creationId xmlns:p14="http://schemas.microsoft.com/office/powerpoint/2010/main" val="913394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996524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05921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51524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023870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00850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250914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53587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149308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29958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55627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0487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435829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4020921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63966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08978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41186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2A54C80-263E-416B-A8E0-580EDEADCBDC}" type="datetimeFigureOut">
              <a:rPr lang="en-US" dirty="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838329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90511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96581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25816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6932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48387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895217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4698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1062477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1702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CC56AF2B-83CF-412E-A0AC-4E4EBD2FEFD4}" type="datetimeFigureOut">
              <a:rPr lang="cs-CZ" smtClean="0"/>
              <a:t>13.10.2025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829346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CC56AF2B-83CF-412E-A0AC-4E4EBD2FEFD4}" type="datetimeFigureOut">
              <a:rPr lang="cs-CZ" smtClean="0"/>
              <a:t>13.10.2025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36233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CC56AF2B-83CF-412E-A0AC-4E4EBD2FEFD4}" type="datetimeFigureOut">
              <a:rPr lang="cs-CZ" smtClean="0"/>
              <a:t>13.10.2025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62297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6AF2B-83CF-412E-A0AC-4E4EBD2FEFD4}" type="datetimeFigureOut">
              <a:rPr lang="cs-CZ" smtClean="0"/>
              <a:t>13.10.2025</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04208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C56AF2B-83CF-412E-A0AC-4E4EBD2FEFD4}" type="datetimeFigureOut">
              <a:rPr lang="cs-CZ" smtClean="0"/>
              <a:t>13.10.2025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277849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C56AF2B-83CF-412E-A0AC-4E4EBD2FEFD4}" type="datetimeFigureOut">
              <a:rPr lang="cs-CZ" smtClean="0"/>
              <a:t>13.10.2025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520242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56AF2B-83CF-412E-A0AC-4E4EBD2FEFD4}" type="datetimeFigureOut">
              <a:rPr lang="cs-CZ" smtClean="0"/>
              <a:t>13.10.2025</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B96047D-1E84-4B98-AE9E-16B43D599C1F}" type="slidenum">
              <a:rPr lang="cs-CZ" smtClean="0"/>
              <a:t>‹#›</a:t>
            </a:fld>
            <a:endParaRPr lang="cs-CZ"/>
          </a:p>
        </p:txBody>
      </p:sp>
    </p:spTree>
    <p:extLst>
      <p:ext uri="{BB962C8B-B14F-4D97-AF65-F5344CB8AC3E}">
        <p14:creationId xmlns:p14="http://schemas.microsoft.com/office/powerpoint/2010/main" val="637019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10/13/2025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9407234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plus.rozhlas.cz/ztratou-podkarpatske-rusi-se-ceskoslovensko-stalo-vazalskym-statem-sovetskeho-8747893" TargetMode="External"/><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85EC5C-464F-3A73-E70D-6C92DC407497}"/>
              </a:ext>
            </a:extLst>
          </p:cNvPr>
          <p:cNvSpPr>
            <a:spLocks noGrp="1"/>
          </p:cNvSpPr>
          <p:nvPr>
            <p:ph type="ctrTitle"/>
          </p:nvPr>
        </p:nvSpPr>
        <p:spPr>
          <a:xfrm>
            <a:off x="218831" y="156307"/>
            <a:ext cx="11480800" cy="3415323"/>
          </a:xfrm>
        </p:spPr>
        <p:txBody>
          <a:bodyPr/>
          <a:lstStyle/>
          <a:p>
            <a:pPr algn="ctr"/>
            <a:r>
              <a:rPr lang="cs-CZ" sz="4800" dirty="0">
                <a:solidFill>
                  <a:schemeClr val="tx1"/>
                </a:solidFill>
              </a:rPr>
              <a:t>Ukrajina – její místo v dějinách a ve sférách vlivu</a:t>
            </a:r>
            <a:br>
              <a:rPr lang="cs-CZ" sz="4000" dirty="0">
                <a:solidFill>
                  <a:schemeClr val="tx1"/>
                </a:solidFill>
              </a:rPr>
            </a:br>
            <a:br>
              <a:rPr lang="cs-CZ" sz="4000" dirty="0">
                <a:solidFill>
                  <a:schemeClr val="tx1"/>
                </a:solidFill>
              </a:rPr>
            </a:br>
            <a:r>
              <a:rPr lang="pl-PL" sz="3200" dirty="0">
                <a:solidFill>
                  <a:schemeClr val="tx1"/>
                </a:solidFill>
              </a:rPr>
              <a:t>Poválečná situace na sovětské Ukrajině, </a:t>
            </a:r>
            <a:br>
              <a:rPr lang="pl-PL" sz="3200" dirty="0">
                <a:solidFill>
                  <a:schemeClr val="tx1"/>
                </a:solidFill>
              </a:rPr>
            </a:br>
            <a:r>
              <a:rPr lang="pl-PL" sz="3200" dirty="0">
                <a:solidFill>
                  <a:schemeClr val="tx1"/>
                </a:solidFill>
              </a:rPr>
              <a:t>konec odporu OUN a UPA</a:t>
            </a:r>
            <a:endParaRPr lang="cs-CZ" sz="4000" dirty="0">
              <a:solidFill>
                <a:schemeClr val="tx1"/>
              </a:solidFill>
            </a:endParaRPr>
          </a:p>
        </p:txBody>
      </p:sp>
      <p:sp>
        <p:nvSpPr>
          <p:cNvPr id="3" name="Podnadpis 2">
            <a:extLst>
              <a:ext uri="{FF2B5EF4-FFF2-40B4-BE49-F238E27FC236}">
                <a16:creationId xmlns:a16="http://schemas.microsoft.com/office/drawing/2014/main" id="{2C129828-512B-B59D-F845-6E5660F08935}"/>
              </a:ext>
            </a:extLst>
          </p:cNvPr>
          <p:cNvSpPr>
            <a:spLocks noGrp="1"/>
          </p:cNvSpPr>
          <p:nvPr>
            <p:ph type="subTitle" idx="1"/>
          </p:nvPr>
        </p:nvSpPr>
        <p:spPr>
          <a:xfrm>
            <a:off x="1507067" y="3892062"/>
            <a:ext cx="7766936" cy="515816"/>
          </a:xfrm>
        </p:spPr>
        <p:txBody>
          <a:bodyPr/>
          <a:lstStyle/>
          <a:p>
            <a:pPr algn="ctr"/>
            <a:r>
              <a:rPr lang="cs-CZ" dirty="0"/>
              <a:t>Mgr. Bc. Tomáš Řepa, Ph.D.</a:t>
            </a:r>
          </a:p>
        </p:txBody>
      </p:sp>
      <p:pic>
        <p:nvPicPr>
          <p:cNvPr id="1026" name="Picture 2" descr="Česko má novou univerzitu. Prestižní statut získala Vysoká škola CEVRO">
            <a:extLst>
              <a:ext uri="{FF2B5EF4-FFF2-40B4-BE49-F238E27FC236}">
                <a16:creationId xmlns:a16="http://schemas.microsoft.com/office/drawing/2014/main" id="{93C10047-3209-8912-4E26-3EE4E4BA3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676" y="4398169"/>
            <a:ext cx="4919662" cy="2459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44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AE7C26-7479-CE6F-60ED-F762AE5E8C4E}"/>
              </a:ext>
            </a:extLst>
          </p:cNvPr>
          <p:cNvSpPr>
            <a:spLocks noGrp="1"/>
          </p:cNvSpPr>
          <p:nvPr>
            <p:ph type="title"/>
          </p:nvPr>
        </p:nvSpPr>
        <p:spPr>
          <a:xfrm>
            <a:off x="398585" y="156308"/>
            <a:ext cx="9211479" cy="1774092"/>
          </a:xfrm>
        </p:spPr>
        <p:txBody>
          <a:bodyPr>
            <a:normAutofit/>
          </a:bodyPr>
          <a:lstStyle/>
          <a:p>
            <a:pPr algn="ctr"/>
            <a:r>
              <a:rPr lang="cs-CZ" dirty="0">
                <a:solidFill>
                  <a:schemeClr val="tx1"/>
                </a:solidFill>
              </a:rPr>
              <a:t>Komentář k odstoupení Podkarpatské Rusi SSSR ze strany Československa 1945 II</a:t>
            </a:r>
            <a:endParaRPr lang="cs-CZ" dirty="0"/>
          </a:p>
        </p:txBody>
      </p:sp>
      <p:sp>
        <p:nvSpPr>
          <p:cNvPr id="3" name="Zástupný obsah 2">
            <a:extLst>
              <a:ext uri="{FF2B5EF4-FFF2-40B4-BE49-F238E27FC236}">
                <a16:creationId xmlns:a16="http://schemas.microsoft.com/office/drawing/2014/main" id="{E1649AA1-AF8F-C4FD-DD32-A71CC146EEC6}"/>
              </a:ext>
            </a:extLst>
          </p:cNvPr>
          <p:cNvSpPr>
            <a:spLocks noGrp="1"/>
          </p:cNvSpPr>
          <p:nvPr>
            <p:ph idx="1"/>
          </p:nvPr>
        </p:nvSpPr>
        <p:spPr>
          <a:xfrm>
            <a:off x="62524" y="1445846"/>
            <a:ext cx="8753230" cy="5478585"/>
          </a:xfrm>
        </p:spPr>
        <p:txBody>
          <a:bodyPr>
            <a:normAutofit/>
          </a:bodyPr>
          <a:lstStyle/>
          <a:p>
            <a:pPr algn="just"/>
            <a:r>
              <a:rPr lang="cs-CZ" dirty="0"/>
              <a:t>nikdo nechtěl roztržku s Moskvou, vládní delegace byla ve složité takřka neřešitelné situaci a ministr Němec v lednu 1945 Podkarpatskou Ukrajinu opustil</a:t>
            </a:r>
          </a:p>
          <a:p>
            <a:pPr algn="just"/>
            <a:r>
              <a:rPr lang="cs-CZ" dirty="0"/>
              <a:t>v březnu ho následovala i československá vojenská delegace </a:t>
            </a:r>
          </a:p>
          <a:p>
            <a:pPr algn="just"/>
            <a:r>
              <a:rPr lang="cs-CZ" dirty="0"/>
              <a:t>Sovětská správa byla okupační, dělala si, co chtěla – a pomáhali jí loutková reprezentace složená z místních komunistů a loajálních kádrů </a:t>
            </a:r>
          </a:p>
          <a:p>
            <a:pPr algn="just"/>
            <a:r>
              <a:rPr lang="cs-CZ" dirty="0"/>
              <a:t>Prezident Beneš měl obavy, aby podobnou taktiku Sověti nepoužili i na Slovensku – i to pak byl jeden z důvodů, proč se tak důrazně nevymezoval</a:t>
            </a:r>
          </a:p>
          <a:p>
            <a:pPr algn="just"/>
            <a:r>
              <a:rPr lang="cs-CZ" dirty="0"/>
              <a:t>29. června 1945 došlo k uzavření smlouvy mezi Československem a SSSR a Podkarpatská Rus byla předána do rukou SSSR</a:t>
            </a:r>
          </a:p>
          <a:p>
            <a:pPr algn="just"/>
            <a:r>
              <a:rPr lang="cs-CZ" dirty="0"/>
              <a:t>anexí Podkarpatské Rusi ze strany SSSR, kterou dodatečně a de facto bez možnosti efektivně se vzepřít posvětili i českoslovenští představitelé, se definitivně uzavřel příběh soužití obyvatel této nejvýchodnější části země se zbytkem Československa v meziválečném období</a:t>
            </a:r>
          </a:p>
          <a:p>
            <a:endParaRPr lang="cs-CZ" dirty="0"/>
          </a:p>
        </p:txBody>
      </p:sp>
      <p:pic>
        <p:nvPicPr>
          <p:cNvPr id="5" name="Obrázek 4">
            <a:extLst>
              <a:ext uri="{FF2B5EF4-FFF2-40B4-BE49-F238E27FC236}">
                <a16:creationId xmlns:a16="http://schemas.microsoft.com/office/drawing/2014/main" id="{B2698321-95F7-A213-4D37-12CBD46EEA60}"/>
              </a:ext>
            </a:extLst>
          </p:cNvPr>
          <p:cNvPicPr>
            <a:picLocks noChangeAspect="1"/>
          </p:cNvPicPr>
          <p:nvPr/>
        </p:nvPicPr>
        <p:blipFill>
          <a:blip r:embed="rId2"/>
          <a:stretch>
            <a:fillRect/>
          </a:stretch>
        </p:blipFill>
        <p:spPr>
          <a:xfrm>
            <a:off x="8815754" y="1532915"/>
            <a:ext cx="3347824" cy="2265361"/>
          </a:xfrm>
          <a:prstGeom prst="rect">
            <a:avLst/>
          </a:prstGeom>
        </p:spPr>
      </p:pic>
    </p:spTree>
    <p:extLst>
      <p:ext uri="{BB962C8B-B14F-4D97-AF65-F5344CB8AC3E}">
        <p14:creationId xmlns:p14="http://schemas.microsoft.com/office/powerpoint/2010/main" val="3973355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CF478394-C389-F5C6-5C2C-AD29E7FF1F36}"/>
              </a:ext>
            </a:extLst>
          </p:cNvPr>
          <p:cNvPicPr>
            <a:picLocks noGrp="1" noChangeAspect="1"/>
          </p:cNvPicPr>
          <p:nvPr>
            <p:ph idx="1"/>
          </p:nvPr>
        </p:nvPicPr>
        <p:blipFill>
          <a:blip r:embed="rId2"/>
          <a:stretch>
            <a:fillRect/>
          </a:stretch>
        </p:blipFill>
        <p:spPr>
          <a:xfrm>
            <a:off x="301940" y="176209"/>
            <a:ext cx="8904583" cy="6505581"/>
          </a:xfrm>
        </p:spPr>
      </p:pic>
      <p:sp>
        <p:nvSpPr>
          <p:cNvPr id="6" name="TextovéPole 5">
            <a:extLst>
              <a:ext uri="{FF2B5EF4-FFF2-40B4-BE49-F238E27FC236}">
                <a16:creationId xmlns:a16="http://schemas.microsoft.com/office/drawing/2014/main" id="{2843986D-AAAF-A7F8-51CB-3B94FEB8FBA1}"/>
              </a:ext>
            </a:extLst>
          </p:cNvPr>
          <p:cNvSpPr txBox="1"/>
          <p:nvPr/>
        </p:nvSpPr>
        <p:spPr>
          <a:xfrm>
            <a:off x="9206523" y="2112579"/>
            <a:ext cx="2846215" cy="923330"/>
          </a:xfrm>
          <a:prstGeom prst="rect">
            <a:avLst/>
          </a:prstGeom>
          <a:noFill/>
        </p:spPr>
        <p:txBody>
          <a:bodyPr wrap="square" rtlCol="0">
            <a:spAutoFit/>
          </a:bodyPr>
          <a:lstStyle/>
          <a:p>
            <a:r>
              <a:rPr lang="cs-CZ" dirty="0"/>
              <a:t>Ironický komentář </a:t>
            </a:r>
          </a:p>
          <a:p>
            <a:r>
              <a:rPr lang="cs-CZ" dirty="0"/>
              <a:t>prof. Rychlíka po vydání knihy v roce 2015</a:t>
            </a:r>
          </a:p>
        </p:txBody>
      </p:sp>
    </p:spTree>
    <p:extLst>
      <p:ext uri="{BB962C8B-B14F-4D97-AF65-F5344CB8AC3E}">
        <p14:creationId xmlns:p14="http://schemas.microsoft.com/office/powerpoint/2010/main" val="3407441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2A44FE53-179D-4D76-8FDA-A8117611D9D6}"/>
              </a:ext>
            </a:extLst>
          </p:cNvPr>
          <p:cNvPicPr>
            <a:picLocks noGrp="1" noChangeAspect="1"/>
          </p:cNvPicPr>
          <p:nvPr>
            <p:ph idx="1"/>
          </p:nvPr>
        </p:nvPicPr>
        <p:blipFill>
          <a:blip r:embed="rId2"/>
          <a:stretch>
            <a:fillRect/>
          </a:stretch>
        </p:blipFill>
        <p:spPr>
          <a:xfrm>
            <a:off x="85969" y="44841"/>
            <a:ext cx="8940799" cy="6715467"/>
          </a:xfrm>
        </p:spPr>
      </p:pic>
      <p:sp>
        <p:nvSpPr>
          <p:cNvPr id="6" name="TextovéPole 5">
            <a:extLst>
              <a:ext uri="{FF2B5EF4-FFF2-40B4-BE49-F238E27FC236}">
                <a16:creationId xmlns:a16="http://schemas.microsoft.com/office/drawing/2014/main" id="{E32759D3-C5D6-92CC-D66C-133DFF838D39}"/>
              </a:ext>
            </a:extLst>
          </p:cNvPr>
          <p:cNvSpPr txBox="1"/>
          <p:nvPr/>
        </p:nvSpPr>
        <p:spPr>
          <a:xfrm>
            <a:off x="9167446" y="1727200"/>
            <a:ext cx="2665046" cy="3139321"/>
          </a:xfrm>
          <a:prstGeom prst="rect">
            <a:avLst/>
          </a:prstGeom>
          <a:noFill/>
        </p:spPr>
        <p:txBody>
          <a:bodyPr wrap="square" rtlCol="0">
            <a:spAutoFit/>
          </a:bodyPr>
          <a:lstStyle/>
          <a:p>
            <a:r>
              <a:rPr lang="cs-CZ" dirty="0">
                <a:hlinkClick r:id="rId3">
                  <a:extLst>
                    <a:ext uri="{A12FA001-AC4F-418D-AE19-62706E023703}">
                      <ahyp:hlinkClr xmlns:ahyp="http://schemas.microsoft.com/office/drawing/2018/hyperlinkcolor" val="tx"/>
                    </a:ext>
                  </a:extLst>
                </a:hlinkClick>
              </a:rPr>
              <a:t>https://plus.rozhlas.cz/ztratou-podkarpatske-rusi-se-ceskoslovensko-stalo-vazalskym-statem-sovetskeho-8747893</a:t>
            </a:r>
            <a:r>
              <a:rPr lang="cs-CZ" dirty="0"/>
              <a:t> - můj komentář k odstoupení Podkarpatské Rusi SSSR pro Český rozhlas a pořad Jak to bylo doopravdy</a:t>
            </a:r>
          </a:p>
        </p:txBody>
      </p:sp>
    </p:spTree>
    <p:extLst>
      <p:ext uri="{BB962C8B-B14F-4D97-AF65-F5344CB8AC3E}">
        <p14:creationId xmlns:p14="http://schemas.microsoft.com/office/powerpoint/2010/main" val="2484535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259976"/>
            <a:ext cx="8596668" cy="770965"/>
          </a:xfrm>
        </p:spPr>
        <p:txBody>
          <a:bodyPr/>
          <a:lstStyle/>
          <a:p>
            <a:r>
              <a:rPr lang="cs-CZ" dirty="0">
                <a:solidFill>
                  <a:schemeClr val="tx1"/>
                </a:solidFill>
              </a:rPr>
              <a:t>Poválečná migrace v Československu I</a:t>
            </a:r>
          </a:p>
        </p:txBody>
      </p:sp>
      <p:sp>
        <p:nvSpPr>
          <p:cNvPr id="3" name="Zástupný symbol pro obsah 2"/>
          <p:cNvSpPr>
            <a:spLocks noGrp="1"/>
          </p:cNvSpPr>
          <p:nvPr>
            <p:ph idx="1"/>
          </p:nvPr>
        </p:nvSpPr>
        <p:spPr>
          <a:xfrm>
            <a:off x="140678" y="833718"/>
            <a:ext cx="8761046" cy="5903143"/>
          </a:xfrm>
        </p:spPr>
        <p:txBody>
          <a:bodyPr>
            <a:normAutofit/>
          </a:bodyPr>
          <a:lstStyle/>
          <a:p>
            <a:pPr algn="just"/>
            <a:r>
              <a:rPr lang="cs-CZ" sz="2000" dirty="0"/>
              <a:t>Migrace ukrajinských a rusínských obyvatel se dotkla i Československa.  Někteří nacionalisté pocházeli z Podkarpatské Rusi nebo s tímto územím nějakým způsobem přišli do kontaktu a vnímali nálady zdejšího obyvatelstva, které na rozdíl od okolních států bylo pozitivně naladěno vůči československému státnímu zřízení </a:t>
            </a:r>
          </a:p>
          <a:p>
            <a:pPr algn="just"/>
            <a:r>
              <a:rPr lang="cs-CZ" sz="2000" dirty="0"/>
              <a:t>Předválečná československá státní správa respektovala práva menšin, podporovala rozvoj infrastruktury, školství a zdravotnictví </a:t>
            </a:r>
          </a:p>
          <a:p>
            <a:pPr algn="just"/>
            <a:r>
              <a:rPr lang="cs-CZ" sz="2000" dirty="0"/>
              <a:t>Ukrajinci a Rusíni  v Československu zažívali situaci, která by se jejich bratrům a sestrám v Polsku a SSSR zdála téměř idylickou. Nebyli vystaveni žádnému organizovanému nátlaku a mohli se svobodně rozhodovat o své budoucnosti </a:t>
            </a:r>
          </a:p>
          <a:p>
            <a:pPr algn="just"/>
            <a:r>
              <a:rPr lang="cs-CZ" sz="2000" dirty="0"/>
              <a:t>Jako důkaz, že tyto menšiny vnímaly meziválečné Československo pozitivně, vyznívá i fakt, že po odstoupení  Podkarpatské Rusi SSSR následuje dobrovolná migrace 20-25 tisíc zdejších obyvatel do Československa</a:t>
            </a:r>
          </a:p>
        </p:txBody>
      </p:sp>
      <p:pic>
        <p:nvPicPr>
          <p:cNvPr id="5" name="Obrázek 4">
            <a:extLst>
              <a:ext uri="{FF2B5EF4-FFF2-40B4-BE49-F238E27FC236}">
                <a16:creationId xmlns:a16="http://schemas.microsoft.com/office/drawing/2014/main" id="{46D62CDA-4D3E-E4C4-E7D2-E945D6DC199F}"/>
              </a:ext>
            </a:extLst>
          </p:cNvPr>
          <p:cNvPicPr>
            <a:picLocks noChangeAspect="1"/>
          </p:cNvPicPr>
          <p:nvPr/>
        </p:nvPicPr>
        <p:blipFill>
          <a:blip r:embed="rId2"/>
          <a:stretch>
            <a:fillRect/>
          </a:stretch>
        </p:blipFill>
        <p:spPr>
          <a:xfrm>
            <a:off x="8901724" y="645458"/>
            <a:ext cx="3291620" cy="2030908"/>
          </a:xfrm>
          <a:prstGeom prst="rect">
            <a:avLst/>
          </a:prstGeom>
        </p:spPr>
      </p:pic>
      <p:pic>
        <p:nvPicPr>
          <p:cNvPr id="6" name="Obrázek 5">
            <a:extLst>
              <a:ext uri="{FF2B5EF4-FFF2-40B4-BE49-F238E27FC236}">
                <a16:creationId xmlns:a16="http://schemas.microsoft.com/office/drawing/2014/main" id="{F8A61166-3C69-F4CB-7602-74BC5ACC066F}"/>
              </a:ext>
            </a:extLst>
          </p:cNvPr>
          <p:cNvPicPr>
            <a:picLocks noChangeAspect="1"/>
          </p:cNvPicPr>
          <p:nvPr/>
        </p:nvPicPr>
        <p:blipFill>
          <a:blip r:embed="rId3"/>
          <a:stretch>
            <a:fillRect/>
          </a:stretch>
        </p:blipFill>
        <p:spPr>
          <a:xfrm>
            <a:off x="8900380" y="2731198"/>
            <a:ext cx="3291620" cy="3650064"/>
          </a:xfrm>
          <a:prstGeom prst="rect">
            <a:avLst/>
          </a:prstGeom>
        </p:spPr>
      </p:pic>
    </p:spTree>
    <p:extLst>
      <p:ext uri="{BB962C8B-B14F-4D97-AF65-F5344CB8AC3E}">
        <p14:creationId xmlns:p14="http://schemas.microsoft.com/office/powerpoint/2010/main" val="110724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340659"/>
            <a:ext cx="8596668" cy="806823"/>
          </a:xfrm>
        </p:spPr>
        <p:txBody>
          <a:bodyPr/>
          <a:lstStyle/>
          <a:p>
            <a:r>
              <a:rPr lang="cs-CZ" dirty="0">
                <a:solidFill>
                  <a:schemeClr val="tx1"/>
                </a:solidFill>
              </a:rPr>
              <a:t>Poválečná migrace v Československu II</a:t>
            </a:r>
          </a:p>
        </p:txBody>
      </p:sp>
      <p:sp>
        <p:nvSpPr>
          <p:cNvPr id="3" name="Zástupný symbol pro obsah 2"/>
          <p:cNvSpPr>
            <a:spLocks noGrp="1"/>
          </p:cNvSpPr>
          <p:nvPr>
            <p:ph idx="1"/>
          </p:nvPr>
        </p:nvSpPr>
        <p:spPr>
          <a:xfrm>
            <a:off x="93786" y="1004047"/>
            <a:ext cx="8807938" cy="5365222"/>
          </a:xfrm>
        </p:spPr>
        <p:txBody>
          <a:bodyPr>
            <a:normAutofit/>
          </a:bodyPr>
          <a:lstStyle/>
          <a:p>
            <a:pPr algn="just"/>
            <a:r>
              <a:rPr lang="cs-CZ" sz="2000" dirty="0"/>
              <a:t>Poválečné migrace v Československu byly součástí velkých migračních pohybů v Evropě, které daly do pohybu oba totalitární režimy v meziválečném období. Po válce se v řešení národnostní otázky stal příkladem SSSR. V soužití více národností v různých zemích ovládaných komunistickou mocí měla po vzoru SSSR převládnout politika proletářského internacionalismu </a:t>
            </a:r>
          </a:p>
          <a:p>
            <a:pPr algn="just"/>
            <a:r>
              <a:rPr lang="cs-CZ" sz="2000" dirty="0"/>
              <a:t>V SSSR s touto politikou souvisela v podstatě zamlčovaná, ale přece žádaná a předpokládaná spontánní asimilace nejen národnostních menšin, etnických menšin, ale i celých národů za účelem vytvoření nového, tzv. socialistického národa prostého nacionalistických pohnutek. Doprovázela ji „převýchova“ obyvatelstva v duchu ateismu a odstranění tzv. náboženských předsudků, která však souvisela s odstraněním osobitostí národních a etnických kultur</a:t>
            </a:r>
          </a:p>
        </p:txBody>
      </p:sp>
      <p:pic>
        <p:nvPicPr>
          <p:cNvPr id="5" name="Obrázek 4">
            <a:extLst>
              <a:ext uri="{FF2B5EF4-FFF2-40B4-BE49-F238E27FC236}">
                <a16:creationId xmlns:a16="http://schemas.microsoft.com/office/drawing/2014/main" id="{B75E4E56-47F9-5383-9FCC-EFEFEC5C5049}"/>
              </a:ext>
            </a:extLst>
          </p:cNvPr>
          <p:cNvPicPr>
            <a:picLocks noChangeAspect="1"/>
          </p:cNvPicPr>
          <p:nvPr/>
        </p:nvPicPr>
        <p:blipFill>
          <a:blip r:embed="rId2"/>
          <a:stretch>
            <a:fillRect/>
          </a:stretch>
        </p:blipFill>
        <p:spPr>
          <a:xfrm>
            <a:off x="8995107" y="744070"/>
            <a:ext cx="3196893" cy="1797782"/>
          </a:xfrm>
          <a:prstGeom prst="rect">
            <a:avLst/>
          </a:prstGeom>
        </p:spPr>
      </p:pic>
      <p:pic>
        <p:nvPicPr>
          <p:cNvPr id="6" name="Obrázek 5">
            <a:extLst>
              <a:ext uri="{FF2B5EF4-FFF2-40B4-BE49-F238E27FC236}">
                <a16:creationId xmlns:a16="http://schemas.microsoft.com/office/drawing/2014/main" id="{6CB55EA3-F5A9-4E33-1C61-3E2E308BF92F}"/>
              </a:ext>
            </a:extLst>
          </p:cNvPr>
          <p:cNvPicPr>
            <a:picLocks noChangeAspect="1"/>
          </p:cNvPicPr>
          <p:nvPr/>
        </p:nvPicPr>
        <p:blipFill rotWithShape="1">
          <a:blip r:embed="rId3"/>
          <a:srcRect b="7127"/>
          <a:stretch/>
        </p:blipFill>
        <p:spPr>
          <a:xfrm>
            <a:off x="8995108" y="2621657"/>
            <a:ext cx="3103106" cy="3747612"/>
          </a:xfrm>
          <a:prstGeom prst="rect">
            <a:avLst/>
          </a:prstGeom>
        </p:spPr>
      </p:pic>
    </p:spTree>
    <p:extLst>
      <p:ext uri="{BB962C8B-B14F-4D97-AF65-F5344CB8AC3E}">
        <p14:creationId xmlns:p14="http://schemas.microsoft.com/office/powerpoint/2010/main" val="3012876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224118"/>
            <a:ext cx="8596668" cy="708211"/>
          </a:xfrm>
        </p:spPr>
        <p:txBody>
          <a:bodyPr/>
          <a:lstStyle/>
          <a:p>
            <a:r>
              <a:rPr lang="cs-CZ" dirty="0">
                <a:solidFill>
                  <a:schemeClr val="tx1"/>
                </a:solidFill>
              </a:rPr>
              <a:t>Poválečná migrace v Československu III</a:t>
            </a:r>
          </a:p>
        </p:txBody>
      </p:sp>
      <p:sp>
        <p:nvSpPr>
          <p:cNvPr id="3" name="Zástupný symbol pro obsah 2"/>
          <p:cNvSpPr>
            <a:spLocks noGrp="1"/>
          </p:cNvSpPr>
          <p:nvPr>
            <p:ph idx="1"/>
          </p:nvPr>
        </p:nvSpPr>
        <p:spPr>
          <a:xfrm>
            <a:off x="141890" y="824753"/>
            <a:ext cx="8726213" cy="5809129"/>
          </a:xfrm>
        </p:spPr>
        <p:txBody>
          <a:bodyPr>
            <a:normAutofit/>
          </a:bodyPr>
          <a:lstStyle/>
          <a:p>
            <a:pPr algn="just"/>
            <a:r>
              <a:rPr lang="cs-CZ" sz="2000" dirty="0"/>
              <a:t>Abychom mohli národnostní přesuny Rusínů a Ukrajinců i v rámci Československa uzavřít, nelze nezmínit i další nepříliš známé události. Na základě bilaterální dohody mezi Československem a SSSR z 29. července 1945 dohody došlo i přímo na východním Slovensku k přesunu obyvatelstva rusínské národností do Sovětského svazu. V tomto konkrétním případě šlo o dobrovolný odchod, tedy opci </a:t>
            </a:r>
          </a:p>
          <a:p>
            <a:pPr algn="just"/>
            <a:r>
              <a:rPr lang="cs-CZ" sz="2000" dirty="0"/>
              <a:t>Uplatnění institutu opce  v Československu pramenilo především ze situace okolo odstoupení  Podkarpatské Rusi SSSR a snah o přesídlení Čechů a Slováků z území SSSR do Československa. Nakonec byly uzavřeny celkem dvě opční dohody, druhá z 10. července 1946 , obě dvě se věnovaly vzájemnému přesídlené občanů, přičemž se dotýkaly i otázky volyňských Čechů  a jejich přesunu na území poválečného Československa  </a:t>
            </a:r>
          </a:p>
          <a:p>
            <a:endParaRPr lang="cs-CZ" dirty="0"/>
          </a:p>
        </p:txBody>
      </p:sp>
      <p:pic>
        <p:nvPicPr>
          <p:cNvPr id="5" name="Obrázek 4">
            <a:extLst>
              <a:ext uri="{FF2B5EF4-FFF2-40B4-BE49-F238E27FC236}">
                <a16:creationId xmlns:a16="http://schemas.microsoft.com/office/drawing/2014/main" id="{F5D43E72-A758-1E30-FBE5-EDD05B87FCBA}"/>
              </a:ext>
            </a:extLst>
          </p:cNvPr>
          <p:cNvPicPr>
            <a:picLocks noChangeAspect="1"/>
          </p:cNvPicPr>
          <p:nvPr/>
        </p:nvPicPr>
        <p:blipFill>
          <a:blip r:embed="rId2"/>
          <a:stretch>
            <a:fillRect/>
          </a:stretch>
        </p:blipFill>
        <p:spPr>
          <a:xfrm>
            <a:off x="8868103" y="440265"/>
            <a:ext cx="3188367" cy="4313672"/>
          </a:xfrm>
          <a:prstGeom prst="rect">
            <a:avLst/>
          </a:prstGeom>
        </p:spPr>
      </p:pic>
    </p:spTree>
    <p:extLst>
      <p:ext uri="{BB962C8B-B14F-4D97-AF65-F5344CB8AC3E}">
        <p14:creationId xmlns:p14="http://schemas.microsoft.com/office/powerpoint/2010/main" val="1704592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61662" y="134471"/>
            <a:ext cx="7312340" cy="842683"/>
          </a:xfrm>
        </p:spPr>
        <p:txBody>
          <a:bodyPr>
            <a:normAutofit/>
          </a:bodyPr>
          <a:lstStyle/>
          <a:p>
            <a:r>
              <a:rPr lang="cs-CZ" dirty="0">
                <a:solidFill>
                  <a:schemeClr val="tx1"/>
                </a:solidFill>
              </a:rPr>
              <a:t>Výsledky opčních dohod</a:t>
            </a:r>
          </a:p>
        </p:txBody>
      </p:sp>
      <p:sp>
        <p:nvSpPr>
          <p:cNvPr id="3" name="Zástupný symbol pro obsah 2"/>
          <p:cNvSpPr>
            <a:spLocks noGrp="1"/>
          </p:cNvSpPr>
          <p:nvPr>
            <p:ph idx="1"/>
          </p:nvPr>
        </p:nvSpPr>
        <p:spPr>
          <a:xfrm>
            <a:off x="85969" y="762000"/>
            <a:ext cx="8495323" cy="5904523"/>
          </a:xfrm>
        </p:spPr>
        <p:txBody>
          <a:bodyPr>
            <a:normAutofit fontScale="92500"/>
          </a:bodyPr>
          <a:lstStyle/>
          <a:p>
            <a:pPr algn="just"/>
            <a:r>
              <a:rPr lang="cs-CZ" sz="2200" dirty="0"/>
              <a:t>Jak se ve výsledku ukázalo, první opční dohoda nesplnila svůj účel, protože do Sovětského svazu se rozhodlo odejít pouze okolo 12 tisíc Rusínů, tedy jen asi 10 procent stavu této minority na území Slovenska  </a:t>
            </a:r>
          </a:p>
          <a:p>
            <a:pPr algn="just"/>
            <a:r>
              <a:rPr lang="cs-CZ" sz="2200" dirty="0"/>
              <a:t>Mnozí se později chtěli opět vrátit, protože agitace ze strany SSSR se ukázala klamná. Byla jim slíbena úrodná ukrajinská půda a další velkorysé především finanční výhody. Zde se tedy proces poválečné proměny hranic a začlenění nově příchozích obyvatel do země, se kterou původně neměli žádný vztah, minul účinkem  </a:t>
            </a:r>
          </a:p>
          <a:p>
            <a:pPr algn="just"/>
            <a:r>
              <a:rPr lang="cs-CZ" sz="2200" dirty="0"/>
              <a:t>Skutečná situace v SSSR a nespokojenost s ní však nakonec vedla k tomu, že se mnozí optanti rozhodli vrátit zpět do Československa nelegální cestou i přes riziko tvrdých trestů. Celkově se těmito událostmi jen potvrzuje pročeskoslovenský postoj slovanských menšin na východním Slovensku.  Optanti z Československa usídlení v oblasti Volyně a Rovna se navíc ocitli v situaci, na kterou je nikdo nepřipravil. Odpor UPA se totiž ještě jednotlivě projevoval i na západní Ukrajině až do začátku 50. let a ojediněle ještě později. Jednalo se tedy i o fenomén strachu</a:t>
            </a:r>
          </a:p>
          <a:p>
            <a:endParaRPr lang="cs-CZ" dirty="0"/>
          </a:p>
        </p:txBody>
      </p:sp>
      <p:pic>
        <p:nvPicPr>
          <p:cNvPr id="4" name="Obrázek 3">
            <a:extLst>
              <a:ext uri="{FF2B5EF4-FFF2-40B4-BE49-F238E27FC236}">
                <a16:creationId xmlns:a16="http://schemas.microsoft.com/office/drawing/2014/main" id="{F4CAA8CA-057F-3CDC-49A1-CF09B5C42EB8}"/>
              </a:ext>
            </a:extLst>
          </p:cNvPr>
          <p:cNvPicPr>
            <a:picLocks noChangeAspect="1"/>
          </p:cNvPicPr>
          <p:nvPr/>
        </p:nvPicPr>
        <p:blipFill>
          <a:blip r:embed="rId2"/>
          <a:stretch>
            <a:fillRect/>
          </a:stretch>
        </p:blipFill>
        <p:spPr>
          <a:xfrm>
            <a:off x="8611830" y="1187938"/>
            <a:ext cx="3494201" cy="4654275"/>
          </a:xfrm>
          <a:prstGeom prst="rect">
            <a:avLst/>
          </a:prstGeom>
        </p:spPr>
      </p:pic>
    </p:spTree>
    <p:extLst>
      <p:ext uri="{BB962C8B-B14F-4D97-AF65-F5344CB8AC3E}">
        <p14:creationId xmlns:p14="http://schemas.microsoft.com/office/powerpoint/2010/main" val="2958359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86708" y="152401"/>
            <a:ext cx="7187294" cy="717176"/>
          </a:xfrm>
        </p:spPr>
        <p:txBody>
          <a:bodyPr/>
          <a:lstStyle/>
          <a:p>
            <a:r>
              <a:rPr lang="cs-CZ" dirty="0">
                <a:solidFill>
                  <a:schemeClr val="tx1"/>
                </a:solidFill>
              </a:rPr>
              <a:t>Těžký život čs. optantů</a:t>
            </a:r>
          </a:p>
        </p:txBody>
      </p:sp>
      <p:sp>
        <p:nvSpPr>
          <p:cNvPr id="3" name="Zástupný symbol pro obsah 2"/>
          <p:cNvSpPr>
            <a:spLocks noGrp="1"/>
          </p:cNvSpPr>
          <p:nvPr>
            <p:ph idx="1"/>
          </p:nvPr>
        </p:nvSpPr>
        <p:spPr>
          <a:xfrm>
            <a:off x="78154" y="930031"/>
            <a:ext cx="8049846" cy="5697415"/>
          </a:xfrm>
        </p:spPr>
        <p:txBody>
          <a:bodyPr>
            <a:normAutofit/>
          </a:bodyPr>
          <a:lstStyle/>
          <a:p>
            <a:pPr algn="just"/>
            <a:r>
              <a:rPr lang="cs-CZ" sz="2000" dirty="0"/>
              <a:t>Mašinérii sovětských trestních orgánů tyto akce poskytovaly záminku na plné využití neomezených represivních možností.  Československých optantů (včetně mnoha volyňských Čechů) se tak dotkly jak některé doznívající útoky UPA, tak akce sovětských bezpečnostních orgánů, jako deportace na Sibiř a všeobecné terorizování místního obyvatelstva, které vždy jen jednoduše stačilo označit za spolupracovníky UPA bez ohledu na to, jestli tomu tak opravdu bylo, nebo ne.  Vzhledem k této situaci se lze pochopit opětovné snahy optantů o návrat do Československa </a:t>
            </a:r>
          </a:p>
          <a:p>
            <a:pPr algn="just"/>
            <a:r>
              <a:rPr lang="cs-CZ" sz="2000" dirty="0"/>
              <a:t>Vztah volyňských Čechů k UPA byl nejednoznačný, OUN dokonce po jistou dobu usilovala o získání volyňských Čechů na svoji stranu, naopak v některých případech docházelo k útokům na české vesnice, chaotická situace a faktické bezvládí (během války zejména od roku 1943) nahrávalo i nejrůznějším kriminálním živlům. Pro volyňské Čechy tak bylo nutností se ozbrojovat a mít se na pozoru přede všemi </a:t>
            </a:r>
          </a:p>
          <a:p>
            <a:endParaRPr lang="cs-CZ" dirty="0"/>
          </a:p>
        </p:txBody>
      </p:sp>
      <p:pic>
        <p:nvPicPr>
          <p:cNvPr id="4" name="Obrázek 3">
            <a:extLst>
              <a:ext uri="{FF2B5EF4-FFF2-40B4-BE49-F238E27FC236}">
                <a16:creationId xmlns:a16="http://schemas.microsoft.com/office/drawing/2014/main" id="{2A421F0E-A4F4-538D-DB1B-B17A90FD7FCA}"/>
              </a:ext>
            </a:extLst>
          </p:cNvPr>
          <p:cNvPicPr>
            <a:picLocks noChangeAspect="1"/>
          </p:cNvPicPr>
          <p:nvPr/>
        </p:nvPicPr>
        <p:blipFill>
          <a:blip r:embed="rId2"/>
          <a:stretch>
            <a:fillRect/>
          </a:stretch>
        </p:blipFill>
        <p:spPr>
          <a:xfrm>
            <a:off x="8128000" y="1259788"/>
            <a:ext cx="3884246" cy="2169212"/>
          </a:xfrm>
          <a:prstGeom prst="rect">
            <a:avLst/>
          </a:prstGeom>
        </p:spPr>
      </p:pic>
      <p:pic>
        <p:nvPicPr>
          <p:cNvPr id="5" name="Obrázek 4">
            <a:extLst>
              <a:ext uri="{FF2B5EF4-FFF2-40B4-BE49-F238E27FC236}">
                <a16:creationId xmlns:a16="http://schemas.microsoft.com/office/drawing/2014/main" id="{C0F3E88A-6127-F363-691D-2DB089BFC11A}"/>
              </a:ext>
            </a:extLst>
          </p:cNvPr>
          <p:cNvPicPr>
            <a:picLocks noChangeAspect="1"/>
          </p:cNvPicPr>
          <p:nvPr/>
        </p:nvPicPr>
        <p:blipFill>
          <a:blip r:embed="rId3"/>
          <a:stretch>
            <a:fillRect/>
          </a:stretch>
        </p:blipFill>
        <p:spPr>
          <a:xfrm>
            <a:off x="8128001" y="3429000"/>
            <a:ext cx="3884246" cy="2358267"/>
          </a:xfrm>
          <a:prstGeom prst="rect">
            <a:avLst/>
          </a:prstGeom>
        </p:spPr>
      </p:pic>
    </p:spTree>
    <p:extLst>
      <p:ext uri="{BB962C8B-B14F-4D97-AF65-F5344CB8AC3E}">
        <p14:creationId xmlns:p14="http://schemas.microsoft.com/office/powerpoint/2010/main" val="208606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80682"/>
            <a:ext cx="8596668" cy="995083"/>
          </a:xfrm>
        </p:spPr>
        <p:txBody>
          <a:bodyPr/>
          <a:lstStyle/>
          <a:p>
            <a:pPr algn="ctr"/>
            <a:r>
              <a:rPr lang="cs-CZ" dirty="0">
                <a:solidFill>
                  <a:schemeClr val="tx1"/>
                </a:solidFill>
              </a:rPr>
              <a:t>Akce „Blaník“</a:t>
            </a:r>
          </a:p>
        </p:txBody>
      </p:sp>
      <p:sp>
        <p:nvSpPr>
          <p:cNvPr id="3" name="Zástupný symbol pro obsah 2"/>
          <p:cNvSpPr>
            <a:spLocks noGrp="1"/>
          </p:cNvSpPr>
          <p:nvPr>
            <p:ph idx="1"/>
          </p:nvPr>
        </p:nvSpPr>
        <p:spPr>
          <a:xfrm>
            <a:off x="62523" y="562708"/>
            <a:ext cx="9211479" cy="6187716"/>
          </a:xfrm>
        </p:spPr>
        <p:txBody>
          <a:bodyPr>
            <a:normAutofit/>
          </a:bodyPr>
          <a:lstStyle/>
          <a:p>
            <a:pPr algn="just"/>
            <a:r>
              <a:rPr lang="cs-CZ" sz="2000" dirty="0"/>
              <a:t>Je zajímavé, že volyňští Češi byli ještě dlouho v hledáčku Ministerstva vnitra nejen z ideologických důvodů (drtivou většinou se nejednalo o komunisty!), ale zřejmě také proto, že znali skutečnou situaci a neutěšené poměry v SSSR, přičemž etapa druhé světové války na Volyni a některé otazníky, které se s ní pojily, byly i pro bezpečnostní složky impulzem ke sběru mnoha dokumentů a shánění případných usvědčujících materiálů proti konkrétním osobám i celé komunitě </a:t>
            </a:r>
          </a:p>
          <a:p>
            <a:pPr algn="just"/>
            <a:r>
              <a:rPr lang="cs-CZ" sz="2000" dirty="0"/>
              <a:t>V roce 1954 byl založen objektový svazek s názvem „Blaník“. Volyňští Češi byli paradoxně podezříváni ze spolupráce s UPA, bylo jim kladeno za vinu, že ilegální organizace „Blaník“ založená za války volyňskými Čechy (podle které se i celá složka nazývá), která měla i svoji ozbrojenou část, měla být údajně vyzbrojena přímo Němci. Některá svědectví a konstatování si však v dokumentech vyloženě odporují </a:t>
            </a:r>
          </a:p>
          <a:p>
            <a:pPr algn="just"/>
            <a:r>
              <a:rPr lang="cs-CZ" sz="2000" dirty="0"/>
              <a:t>Nepochybné bylo pouze to, že všichni aktéři (UPA, Němci a volyňští Češi) přicházeli během druhé světové války mezi sebou do kontaktu. Svazek „Blaník“ byl posléze v dubnu 1955 zařazen do Archivu Ministerstva vnitra s tím, že (kromě několika údajných válečných prohřešků) nebylo zjištěno, že by organizace „Blaník“ pracovala proti lidově demokratickému zřízení v tehdejším Československu</a:t>
            </a:r>
          </a:p>
          <a:p>
            <a:endParaRPr lang="cs-CZ" dirty="0"/>
          </a:p>
        </p:txBody>
      </p:sp>
      <p:pic>
        <p:nvPicPr>
          <p:cNvPr id="5" name="Obrázek 4">
            <a:extLst>
              <a:ext uri="{FF2B5EF4-FFF2-40B4-BE49-F238E27FC236}">
                <a16:creationId xmlns:a16="http://schemas.microsoft.com/office/drawing/2014/main" id="{2A964628-949D-493A-A402-A96F6D2FA3FF}"/>
              </a:ext>
            </a:extLst>
          </p:cNvPr>
          <p:cNvPicPr>
            <a:picLocks noChangeAspect="1"/>
          </p:cNvPicPr>
          <p:nvPr/>
        </p:nvPicPr>
        <p:blipFill rotWithShape="1">
          <a:blip r:embed="rId2">
            <a:extLst>
              <a:ext uri="{28A0092B-C50C-407E-A947-70E740481C1C}">
                <a14:useLocalDpi xmlns:a14="http://schemas.microsoft.com/office/drawing/2010/main" val="0"/>
              </a:ext>
            </a:extLst>
          </a:blip>
          <a:srcRect l="13989" t="8205" r="9886" b="12592"/>
          <a:stretch/>
        </p:blipFill>
        <p:spPr>
          <a:xfrm>
            <a:off x="9274002" y="1306382"/>
            <a:ext cx="2855475" cy="3961187"/>
          </a:xfrm>
          <a:prstGeom prst="rect">
            <a:avLst/>
          </a:prstGeom>
        </p:spPr>
      </p:pic>
    </p:spTree>
    <p:extLst>
      <p:ext uri="{BB962C8B-B14F-4D97-AF65-F5344CB8AC3E}">
        <p14:creationId xmlns:p14="http://schemas.microsoft.com/office/powerpoint/2010/main" val="4077185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66CB77-5E55-5463-B4BB-BEF5DD94CFBB}"/>
              </a:ext>
            </a:extLst>
          </p:cNvPr>
          <p:cNvSpPr>
            <a:spLocks noGrp="1"/>
          </p:cNvSpPr>
          <p:nvPr>
            <p:ph type="title"/>
          </p:nvPr>
        </p:nvSpPr>
        <p:spPr>
          <a:xfrm>
            <a:off x="677334" y="148492"/>
            <a:ext cx="8596668" cy="812800"/>
          </a:xfrm>
        </p:spPr>
        <p:txBody>
          <a:bodyPr/>
          <a:lstStyle/>
          <a:p>
            <a:pPr algn="ctr"/>
            <a:r>
              <a:rPr lang="cs-CZ" dirty="0">
                <a:solidFill>
                  <a:schemeClr val="tx1"/>
                </a:solidFill>
              </a:rPr>
              <a:t>UPA a Československo</a:t>
            </a:r>
          </a:p>
        </p:txBody>
      </p:sp>
      <p:sp>
        <p:nvSpPr>
          <p:cNvPr id="3" name="Zástupný obsah 2">
            <a:extLst>
              <a:ext uri="{FF2B5EF4-FFF2-40B4-BE49-F238E27FC236}">
                <a16:creationId xmlns:a16="http://schemas.microsoft.com/office/drawing/2014/main" id="{8543CACB-4E83-95E5-7205-B073179AAC7F}"/>
              </a:ext>
            </a:extLst>
          </p:cNvPr>
          <p:cNvSpPr>
            <a:spLocks noGrp="1"/>
          </p:cNvSpPr>
          <p:nvPr>
            <p:ph idx="1"/>
          </p:nvPr>
        </p:nvSpPr>
        <p:spPr>
          <a:xfrm>
            <a:off x="1" y="797169"/>
            <a:ext cx="9175261" cy="6060831"/>
          </a:xfrm>
        </p:spPr>
        <p:txBody>
          <a:bodyPr>
            <a:normAutofit fontScale="92500" lnSpcReduction="20000"/>
          </a:bodyPr>
          <a:lstStyle/>
          <a:p>
            <a:pPr algn="just"/>
            <a:r>
              <a:rPr lang="cs-CZ" dirty="0"/>
              <a:t>UPA se objevila na československém území již v roce 1945, to se opět opakovalo v roce 1946, tehdy však šlo zejména o propagační a propagandistické rejdy – záměrné krátkodobé přesuny a pohyby</a:t>
            </a:r>
          </a:p>
          <a:p>
            <a:pPr algn="just"/>
            <a:r>
              <a:rPr lang="cs-CZ" dirty="0"/>
              <a:t>změna přišla s rokem 1947 a realizací akce Visla, kdy došlo ke snaze prorazit přes Československo až do Bavorska za velením ukrajinských exilových organizací</a:t>
            </a:r>
          </a:p>
          <a:p>
            <a:pPr algn="just"/>
            <a:r>
              <a:rPr lang="cs-CZ" dirty="0"/>
              <a:t>je nutné zdůraznit, že příslušníci OUN a UPA se v Československu se chovali zcela jinak, než tomu bylo v Polsku.  Banderovci nevnímali Československo jako zemi, se kterou by měli nevyřízené účty či nastřádané křivdy, jako tomu bylo ve vztahu k Polsku a SSSR, mnohdy při svých přesunech projevovali spíše zdrženlivost. Trestná činnost, která se pojila s aktivitami ukrajinských nacionalistů, byla zejména majetkové povahy </a:t>
            </a:r>
          </a:p>
          <a:p>
            <a:pPr algn="just"/>
            <a:r>
              <a:rPr lang="cs-CZ" dirty="0"/>
              <a:t>jsou sice prokazatelné kontakty UPA s civilním obyvatelstvem, kdy platili za potraviny penězi či úpisy, většinou však přepadli usedlost a vzali si, co potřebovali, což vyvolávalo pochopitelně strach a nedůvěru </a:t>
            </a:r>
          </a:p>
          <a:p>
            <a:pPr algn="just"/>
            <a:r>
              <a:rPr lang="cs-CZ" dirty="0"/>
              <a:t>etnické násilí, srovnatelné s drastickým vypalováním vesnic mezi Poláky a Ukrajinci v jihovýchodním Polsku, však nikde v Československu neprobíhalo. Naopak, příslušníci OUN a UPA měli motivaci spíše k jinému stylu chování a kontakty s civilním obyvatelstvem se snažili udržet na přijatelné úrovni pro obě strany </a:t>
            </a:r>
          </a:p>
          <a:p>
            <a:pPr algn="just"/>
            <a:r>
              <a:rPr lang="cs-CZ" dirty="0"/>
              <a:t>celková bilance bojových operací mezi československým bezpečnostním aparátem  a banderovci vypovídá o intenzivních střetech zejména od léta 1947. V bojích padlo 14 vojáků československé armády a šest příslušníků SNB, bylo zabito pět členů finanční stráže. Na oběti bojů se vztahovalo vládní usnesení o jejich zaopatření. </a:t>
            </a:r>
          </a:p>
          <a:p>
            <a:pPr algn="just"/>
            <a:r>
              <a:rPr lang="cs-CZ" dirty="0"/>
              <a:t>další vojáci zahynuli při dopravních nehodách. Za odvahu a statečnost bylo vyznamenáno celkem 115 příslušníků ozbrojených sil, z toho 17 Československým válečným křížem 1939</a:t>
            </a:r>
          </a:p>
          <a:p>
            <a:endParaRPr lang="cs-CZ" dirty="0"/>
          </a:p>
        </p:txBody>
      </p:sp>
      <p:pic>
        <p:nvPicPr>
          <p:cNvPr id="12" name="Obrázek 11">
            <a:extLst>
              <a:ext uri="{FF2B5EF4-FFF2-40B4-BE49-F238E27FC236}">
                <a16:creationId xmlns:a16="http://schemas.microsoft.com/office/drawing/2014/main" id="{85CA809D-D32F-C2D9-45E7-DE260C36DF7A}"/>
              </a:ext>
            </a:extLst>
          </p:cNvPr>
          <p:cNvPicPr>
            <a:picLocks noChangeAspect="1"/>
          </p:cNvPicPr>
          <p:nvPr/>
        </p:nvPicPr>
        <p:blipFill>
          <a:blip r:embed="rId2"/>
          <a:stretch>
            <a:fillRect/>
          </a:stretch>
        </p:blipFill>
        <p:spPr>
          <a:xfrm>
            <a:off x="9274002" y="89141"/>
            <a:ext cx="2920237" cy="3560373"/>
          </a:xfrm>
          <a:prstGeom prst="rect">
            <a:avLst/>
          </a:prstGeom>
        </p:spPr>
      </p:pic>
      <p:sp>
        <p:nvSpPr>
          <p:cNvPr id="13" name="TextovéPole 12">
            <a:extLst>
              <a:ext uri="{FF2B5EF4-FFF2-40B4-BE49-F238E27FC236}">
                <a16:creationId xmlns:a16="http://schemas.microsoft.com/office/drawing/2014/main" id="{BF608958-902B-1420-AB66-B296777DCCC3}"/>
              </a:ext>
            </a:extLst>
          </p:cNvPr>
          <p:cNvSpPr txBox="1"/>
          <p:nvPr/>
        </p:nvSpPr>
        <p:spPr>
          <a:xfrm>
            <a:off x="9735206" y="3720662"/>
            <a:ext cx="1757855" cy="369332"/>
          </a:xfrm>
          <a:prstGeom prst="rect">
            <a:avLst/>
          </a:prstGeom>
          <a:noFill/>
        </p:spPr>
        <p:txBody>
          <a:bodyPr wrap="square" rtlCol="0">
            <a:spAutoFit/>
          </a:bodyPr>
          <a:lstStyle/>
          <a:p>
            <a:r>
              <a:rPr lang="cs-CZ" dirty="0"/>
              <a:t>velitel </a:t>
            </a:r>
            <a:r>
              <a:rPr lang="cs-CZ" dirty="0" err="1"/>
              <a:t>Burlak</a:t>
            </a:r>
            <a:r>
              <a:rPr lang="cs-CZ" dirty="0"/>
              <a:t> </a:t>
            </a:r>
          </a:p>
        </p:txBody>
      </p:sp>
      <p:pic>
        <p:nvPicPr>
          <p:cNvPr id="14" name="Obrázek 13">
            <a:extLst>
              <a:ext uri="{FF2B5EF4-FFF2-40B4-BE49-F238E27FC236}">
                <a16:creationId xmlns:a16="http://schemas.microsoft.com/office/drawing/2014/main" id="{62C33024-5F94-F314-80A1-CB0B91CC36DB}"/>
              </a:ext>
            </a:extLst>
          </p:cNvPr>
          <p:cNvPicPr>
            <a:picLocks noChangeAspect="1"/>
          </p:cNvPicPr>
          <p:nvPr/>
        </p:nvPicPr>
        <p:blipFill>
          <a:blip r:embed="rId3"/>
          <a:stretch>
            <a:fillRect/>
          </a:stretch>
        </p:blipFill>
        <p:spPr>
          <a:xfrm>
            <a:off x="9080938" y="4089994"/>
            <a:ext cx="3178336" cy="2239861"/>
          </a:xfrm>
          <a:prstGeom prst="rect">
            <a:avLst/>
          </a:prstGeom>
        </p:spPr>
      </p:pic>
    </p:spTree>
    <p:extLst>
      <p:ext uri="{BB962C8B-B14F-4D97-AF65-F5344CB8AC3E}">
        <p14:creationId xmlns:p14="http://schemas.microsoft.com/office/powerpoint/2010/main" val="1268081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65C2D3-D0F5-4079-D7C2-1B8CDD3AF5F9}"/>
              </a:ext>
            </a:extLst>
          </p:cNvPr>
          <p:cNvSpPr>
            <a:spLocks noGrp="1"/>
          </p:cNvSpPr>
          <p:nvPr>
            <p:ph type="title"/>
          </p:nvPr>
        </p:nvSpPr>
        <p:spPr>
          <a:xfrm>
            <a:off x="677334" y="320431"/>
            <a:ext cx="8596668" cy="664307"/>
          </a:xfrm>
        </p:spPr>
        <p:txBody>
          <a:bodyPr/>
          <a:lstStyle/>
          <a:p>
            <a:pPr algn="ctr"/>
            <a:r>
              <a:rPr lang="cs-CZ" dirty="0">
                <a:solidFill>
                  <a:schemeClr val="tx1"/>
                </a:solidFill>
              </a:rPr>
              <a:t>Poválečné přesuny obyvatelstva</a:t>
            </a:r>
          </a:p>
        </p:txBody>
      </p:sp>
      <p:pic>
        <p:nvPicPr>
          <p:cNvPr id="4" name="Obrázek 3">
            <a:extLst>
              <a:ext uri="{FF2B5EF4-FFF2-40B4-BE49-F238E27FC236}">
                <a16:creationId xmlns:a16="http://schemas.microsoft.com/office/drawing/2014/main" id="{5487012B-E639-D9CB-5F54-CD24DE0A7CFD}"/>
              </a:ext>
            </a:extLst>
          </p:cNvPr>
          <p:cNvPicPr>
            <a:picLocks noChangeAspect="1"/>
          </p:cNvPicPr>
          <p:nvPr/>
        </p:nvPicPr>
        <p:blipFill>
          <a:blip r:embed="rId2"/>
          <a:stretch>
            <a:fillRect/>
          </a:stretch>
        </p:blipFill>
        <p:spPr>
          <a:xfrm>
            <a:off x="197360" y="984738"/>
            <a:ext cx="10078416" cy="5759939"/>
          </a:xfrm>
          <a:prstGeom prst="rect">
            <a:avLst/>
          </a:prstGeom>
        </p:spPr>
      </p:pic>
    </p:spTree>
    <p:extLst>
      <p:ext uri="{BB962C8B-B14F-4D97-AF65-F5344CB8AC3E}">
        <p14:creationId xmlns:p14="http://schemas.microsoft.com/office/powerpoint/2010/main" val="667835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7C5125-1C7F-88D6-8E83-4988D4501796}"/>
              </a:ext>
            </a:extLst>
          </p:cNvPr>
          <p:cNvSpPr>
            <a:spLocks noGrp="1"/>
          </p:cNvSpPr>
          <p:nvPr>
            <p:ph type="title"/>
          </p:nvPr>
        </p:nvSpPr>
        <p:spPr>
          <a:xfrm>
            <a:off x="677334" y="109415"/>
            <a:ext cx="8596668" cy="1281723"/>
          </a:xfrm>
        </p:spPr>
        <p:txBody>
          <a:bodyPr/>
          <a:lstStyle/>
          <a:p>
            <a:pPr algn="ctr"/>
            <a:r>
              <a:rPr lang="cs-CZ" dirty="0">
                <a:solidFill>
                  <a:schemeClr val="tx1"/>
                </a:solidFill>
              </a:rPr>
              <a:t>Politické zneužití tématu v Československu</a:t>
            </a:r>
          </a:p>
        </p:txBody>
      </p:sp>
      <p:sp>
        <p:nvSpPr>
          <p:cNvPr id="3" name="Zástupný obsah 2">
            <a:extLst>
              <a:ext uri="{FF2B5EF4-FFF2-40B4-BE49-F238E27FC236}">
                <a16:creationId xmlns:a16="http://schemas.microsoft.com/office/drawing/2014/main" id="{CFED9A59-E96D-9B73-E1F2-9DEE7B9C38C4}"/>
              </a:ext>
            </a:extLst>
          </p:cNvPr>
          <p:cNvSpPr>
            <a:spLocks noGrp="1"/>
          </p:cNvSpPr>
          <p:nvPr>
            <p:ph idx="1"/>
          </p:nvPr>
        </p:nvSpPr>
        <p:spPr>
          <a:xfrm>
            <a:off x="78154" y="1320800"/>
            <a:ext cx="8964246" cy="5537200"/>
          </a:xfrm>
        </p:spPr>
        <p:txBody>
          <a:bodyPr>
            <a:normAutofit lnSpcReduction="10000"/>
          </a:bodyPr>
          <a:lstStyle/>
          <a:p>
            <a:pPr algn="just"/>
            <a:r>
              <a:rPr lang="cs-CZ" dirty="0"/>
              <a:t>obraz aktivit banderovců v Československu zůstal po únoru 1948 definitivně zkreslen, skutečná podstata se vytratila. Jejich delikty (zejména krádeže a loupežná přepadení), kterých se dopouštěli zdaleka nejvíc, byly upozaděny, naopak jim zůstala nálepka fašistických vrahů. </a:t>
            </a:r>
          </a:p>
          <a:p>
            <a:pPr algn="just"/>
            <a:r>
              <a:rPr lang="cs-CZ" dirty="0"/>
              <a:t>komunistická propaganda zneužívala problematiku OUN a UPA k zastrašování politických soupeřů již před převratem 1948. Zejména Demokratická strana na Slovensku a národní socialisté v českých zemích byly dokonce komunistickým tiskem označovány za pomahače banderovců. </a:t>
            </a:r>
          </a:p>
          <a:p>
            <a:pPr algn="just"/>
            <a:r>
              <a:rPr lang="cs-CZ" dirty="0"/>
              <a:t>„</a:t>
            </a:r>
            <a:r>
              <a:rPr lang="cs-CZ" dirty="0" err="1"/>
              <a:t>Banderovská</a:t>
            </a:r>
            <a:r>
              <a:rPr lang="cs-CZ" dirty="0"/>
              <a:t> legenda“ se však využívala i po únoru 1948, co již žádná politická opozice komunistů neexistovala. Politická závislost na Moskvě ovlivňovala nazírání na mnohá témata a projevy ukrajinského nacionalismu byly důležitou součástí tohoto diskurzu. </a:t>
            </a:r>
          </a:p>
          <a:p>
            <a:pPr algn="just"/>
            <a:r>
              <a:rPr lang="cs-CZ" dirty="0"/>
              <a:t>démonizace a naprostá servilita vůči oficiální kremelské linii byly pro toto téma charakteristické. Původně jednoznačný konflikt, k němuž zavdalo příčinu problematické soužití některých národů východní Evropy, byl zneužit k vytvoření falešné legendy a k účelové kampani!</a:t>
            </a:r>
          </a:p>
          <a:p>
            <a:pPr algn="just"/>
            <a:r>
              <a:rPr lang="cs-CZ" dirty="0"/>
              <a:t>Současná ruská propaganda o ukrajinském nacionalismu na tuto sovětskou tradici plynule navázala a vytváří absurdní záminky na napadání sousedního státu a přepisování hranic v 21. století!</a:t>
            </a:r>
          </a:p>
        </p:txBody>
      </p:sp>
      <p:pic>
        <p:nvPicPr>
          <p:cNvPr id="5" name="Obrázek 4">
            <a:extLst>
              <a:ext uri="{FF2B5EF4-FFF2-40B4-BE49-F238E27FC236}">
                <a16:creationId xmlns:a16="http://schemas.microsoft.com/office/drawing/2014/main" id="{ABFAC79D-E237-FB69-72A6-F0DFA51AE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877" y="290206"/>
            <a:ext cx="3212123" cy="4439447"/>
          </a:xfrm>
          <a:prstGeom prst="rect">
            <a:avLst/>
          </a:prstGeom>
        </p:spPr>
      </p:pic>
      <p:sp>
        <p:nvSpPr>
          <p:cNvPr id="6" name="TextovéPole 5">
            <a:extLst>
              <a:ext uri="{FF2B5EF4-FFF2-40B4-BE49-F238E27FC236}">
                <a16:creationId xmlns:a16="http://schemas.microsoft.com/office/drawing/2014/main" id="{0BB4C797-CA44-7E35-2956-A830EAAA7374}"/>
              </a:ext>
            </a:extLst>
          </p:cNvPr>
          <p:cNvSpPr txBox="1"/>
          <p:nvPr/>
        </p:nvSpPr>
        <p:spPr>
          <a:xfrm>
            <a:off x="9274002" y="4831254"/>
            <a:ext cx="2719551" cy="1477328"/>
          </a:xfrm>
          <a:prstGeom prst="rect">
            <a:avLst/>
          </a:prstGeom>
          <a:noFill/>
        </p:spPr>
        <p:txBody>
          <a:bodyPr wrap="square" rtlCol="0">
            <a:spAutoFit/>
          </a:bodyPr>
          <a:lstStyle/>
          <a:p>
            <a:pPr algn="ctr"/>
            <a:r>
              <a:rPr lang="cs-CZ" dirty="0"/>
              <a:t>Svobodné slovo, 24.8. 1947, který posloužil ke spuštění </a:t>
            </a:r>
            <a:r>
              <a:rPr lang="cs-CZ" dirty="0" err="1"/>
              <a:t>dehonestační</a:t>
            </a:r>
            <a:r>
              <a:rPr lang="cs-CZ" dirty="0"/>
              <a:t> kampaně komunistického tisku</a:t>
            </a:r>
          </a:p>
        </p:txBody>
      </p:sp>
    </p:spTree>
    <p:extLst>
      <p:ext uri="{BB962C8B-B14F-4D97-AF65-F5344CB8AC3E}">
        <p14:creationId xmlns:p14="http://schemas.microsoft.com/office/powerpoint/2010/main" val="1261253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558D7E-5C1C-C245-FF56-52594BF092DB}"/>
              </a:ext>
            </a:extLst>
          </p:cNvPr>
          <p:cNvSpPr>
            <a:spLocks noGrp="1"/>
          </p:cNvSpPr>
          <p:nvPr>
            <p:ph type="title"/>
          </p:nvPr>
        </p:nvSpPr>
        <p:spPr/>
        <p:txBody>
          <a:bodyPr/>
          <a:lstStyle/>
          <a:p>
            <a:endParaRPr lang="cs-CZ" dirty="0"/>
          </a:p>
        </p:txBody>
      </p:sp>
      <p:pic>
        <p:nvPicPr>
          <p:cNvPr id="5" name="Zástupný obsah 4">
            <a:extLst>
              <a:ext uri="{FF2B5EF4-FFF2-40B4-BE49-F238E27FC236}">
                <a16:creationId xmlns:a16="http://schemas.microsoft.com/office/drawing/2014/main" id="{4772B986-B95A-0FA2-71FB-2FDD576AAB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60498" y="2986882"/>
            <a:ext cx="3878427" cy="3881437"/>
          </a:xfrm>
        </p:spPr>
      </p:pic>
      <p:pic>
        <p:nvPicPr>
          <p:cNvPr id="6" name="Obrázek 5">
            <a:extLst>
              <a:ext uri="{FF2B5EF4-FFF2-40B4-BE49-F238E27FC236}">
                <a16:creationId xmlns:a16="http://schemas.microsoft.com/office/drawing/2014/main" id="{F71BCCF3-FEC9-9CA3-14A8-3D073EEB00C1}"/>
              </a:ext>
            </a:extLst>
          </p:cNvPr>
          <p:cNvPicPr>
            <a:picLocks noChangeAspect="1"/>
          </p:cNvPicPr>
          <p:nvPr/>
        </p:nvPicPr>
        <p:blipFill>
          <a:blip r:embed="rId3"/>
          <a:stretch>
            <a:fillRect/>
          </a:stretch>
        </p:blipFill>
        <p:spPr>
          <a:xfrm>
            <a:off x="135552" y="3363790"/>
            <a:ext cx="2920237" cy="3365989"/>
          </a:xfrm>
          <a:prstGeom prst="rect">
            <a:avLst/>
          </a:prstGeom>
        </p:spPr>
      </p:pic>
      <p:pic>
        <p:nvPicPr>
          <p:cNvPr id="10" name="Obrázek 9">
            <a:extLst>
              <a:ext uri="{FF2B5EF4-FFF2-40B4-BE49-F238E27FC236}">
                <a16:creationId xmlns:a16="http://schemas.microsoft.com/office/drawing/2014/main" id="{76F390FA-4BB5-0C3C-CFDB-E89AF73B62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721719" cy="3615348"/>
          </a:xfrm>
          <a:prstGeom prst="rect">
            <a:avLst/>
          </a:prstGeom>
        </p:spPr>
      </p:pic>
      <p:pic>
        <p:nvPicPr>
          <p:cNvPr id="12" name="Obrázek 11">
            <a:extLst>
              <a:ext uri="{FF2B5EF4-FFF2-40B4-BE49-F238E27FC236}">
                <a16:creationId xmlns:a16="http://schemas.microsoft.com/office/drawing/2014/main" id="{774877F0-A875-21B6-7C83-D80C8DCF31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0970" y="39811"/>
            <a:ext cx="4516806" cy="3003247"/>
          </a:xfrm>
          <a:prstGeom prst="rect">
            <a:avLst/>
          </a:prstGeom>
        </p:spPr>
      </p:pic>
      <p:pic>
        <p:nvPicPr>
          <p:cNvPr id="14" name="Obrázek 13">
            <a:extLst>
              <a:ext uri="{FF2B5EF4-FFF2-40B4-BE49-F238E27FC236}">
                <a16:creationId xmlns:a16="http://schemas.microsoft.com/office/drawing/2014/main" id="{62B28EF1-987B-4236-E11A-8F1219C8F2AB}"/>
              </a:ext>
            </a:extLst>
          </p:cNvPr>
          <p:cNvPicPr>
            <a:picLocks noChangeAspect="1"/>
          </p:cNvPicPr>
          <p:nvPr/>
        </p:nvPicPr>
        <p:blipFill>
          <a:blip r:embed="rId6"/>
          <a:stretch>
            <a:fillRect/>
          </a:stretch>
        </p:blipFill>
        <p:spPr>
          <a:xfrm>
            <a:off x="5111324" y="39811"/>
            <a:ext cx="2034564" cy="2864397"/>
          </a:xfrm>
          <a:prstGeom prst="rect">
            <a:avLst/>
          </a:prstGeom>
        </p:spPr>
      </p:pic>
      <p:pic>
        <p:nvPicPr>
          <p:cNvPr id="8" name="Obrázek 7">
            <a:extLst>
              <a:ext uri="{FF2B5EF4-FFF2-40B4-BE49-F238E27FC236}">
                <a16:creationId xmlns:a16="http://schemas.microsoft.com/office/drawing/2014/main" id="{0DE057A0-E1B4-F016-A762-234C8B68D7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7494" y="2500189"/>
            <a:ext cx="3130960" cy="4341266"/>
          </a:xfrm>
          <a:prstGeom prst="rect">
            <a:avLst/>
          </a:prstGeom>
        </p:spPr>
      </p:pic>
    </p:spTree>
    <p:extLst>
      <p:ext uri="{BB962C8B-B14F-4D97-AF65-F5344CB8AC3E}">
        <p14:creationId xmlns:p14="http://schemas.microsoft.com/office/powerpoint/2010/main" val="2288932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E78460-55A0-B025-DECF-0A0F6ADC66FA}"/>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5FBFF83B-E5FE-479E-55BD-97AFCD4382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 y="152779"/>
            <a:ext cx="9698891" cy="6626393"/>
          </a:xfrm>
        </p:spPr>
      </p:pic>
      <p:sp>
        <p:nvSpPr>
          <p:cNvPr id="6" name="TextovéPole 5">
            <a:extLst>
              <a:ext uri="{FF2B5EF4-FFF2-40B4-BE49-F238E27FC236}">
                <a16:creationId xmlns:a16="http://schemas.microsoft.com/office/drawing/2014/main" id="{A38E7B78-3DC3-F7D1-DDF0-A86510B8FB76}"/>
              </a:ext>
            </a:extLst>
          </p:cNvPr>
          <p:cNvSpPr txBox="1"/>
          <p:nvPr/>
        </p:nvSpPr>
        <p:spPr>
          <a:xfrm>
            <a:off x="9971691" y="228600"/>
            <a:ext cx="2017986" cy="1514451"/>
          </a:xfrm>
          <a:prstGeom prst="rect">
            <a:avLst/>
          </a:prstGeom>
          <a:noFill/>
        </p:spPr>
        <p:txBody>
          <a:bodyPr wrap="square" rtlCol="0">
            <a:spAutoFit/>
          </a:bodyPr>
          <a:lstStyle/>
          <a:p>
            <a:r>
              <a:rPr lang="cs-CZ" dirty="0"/>
              <a:t>polští a českoslovenští vojáci společně při akcích proti UPA 1947</a:t>
            </a:r>
          </a:p>
        </p:txBody>
      </p:sp>
      <p:pic>
        <p:nvPicPr>
          <p:cNvPr id="7" name="Obrázek 6">
            <a:extLst>
              <a:ext uri="{FF2B5EF4-FFF2-40B4-BE49-F238E27FC236}">
                <a16:creationId xmlns:a16="http://schemas.microsoft.com/office/drawing/2014/main" id="{C791E2AC-065E-39B6-B858-A4C6F711EDCA}"/>
              </a:ext>
            </a:extLst>
          </p:cNvPr>
          <p:cNvPicPr>
            <a:picLocks noChangeAspect="1"/>
          </p:cNvPicPr>
          <p:nvPr/>
        </p:nvPicPr>
        <p:blipFill rotWithShape="1">
          <a:blip r:embed="rId3"/>
          <a:srcRect l="38803" t="10598" r="40599" b="50000"/>
          <a:stretch/>
        </p:blipFill>
        <p:spPr>
          <a:xfrm>
            <a:off x="9508462" y="1805574"/>
            <a:ext cx="2581937" cy="3704170"/>
          </a:xfrm>
          <a:prstGeom prst="rect">
            <a:avLst/>
          </a:prstGeom>
        </p:spPr>
      </p:pic>
      <p:sp>
        <p:nvSpPr>
          <p:cNvPr id="8" name="TextovéPole 7">
            <a:extLst>
              <a:ext uri="{FF2B5EF4-FFF2-40B4-BE49-F238E27FC236}">
                <a16:creationId xmlns:a16="http://schemas.microsoft.com/office/drawing/2014/main" id="{957AA5BB-685F-EF83-E4F5-439DF9508FF7}"/>
              </a:ext>
            </a:extLst>
          </p:cNvPr>
          <p:cNvSpPr txBox="1"/>
          <p:nvPr/>
        </p:nvSpPr>
        <p:spPr>
          <a:xfrm>
            <a:off x="9902093" y="5628291"/>
            <a:ext cx="2087583" cy="662096"/>
          </a:xfrm>
          <a:prstGeom prst="rect">
            <a:avLst/>
          </a:prstGeom>
          <a:noFill/>
        </p:spPr>
        <p:txBody>
          <a:bodyPr wrap="square" rtlCol="0">
            <a:spAutoFit/>
          </a:bodyPr>
          <a:lstStyle/>
          <a:p>
            <a:pPr algn="ctr"/>
            <a:r>
              <a:rPr lang="cs-CZ" dirty="0"/>
              <a:t>jeden z padlých na </a:t>
            </a:r>
            <a:r>
              <a:rPr lang="cs-CZ" dirty="0" err="1"/>
              <a:t>Maguře</a:t>
            </a:r>
            <a:endParaRPr lang="cs-CZ" dirty="0"/>
          </a:p>
        </p:txBody>
      </p:sp>
    </p:spTree>
    <p:extLst>
      <p:ext uri="{BB962C8B-B14F-4D97-AF65-F5344CB8AC3E}">
        <p14:creationId xmlns:p14="http://schemas.microsoft.com/office/powerpoint/2010/main" val="2521641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424DA2-41A0-6B88-7C54-40CFD0439C19}"/>
              </a:ext>
            </a:extLst>
          </p:cNvPr>
          <p:cNvSpPr>
            <a:spLocks noGrp="1"/>
          </p:cNvSpPr>
          <p:nvPr>
            <p:ph type="title"/>
          </p:nvPr>
        </p:nvSpPr>
        <p:spPr>
          <a:xfrm>
            <a:off x="1277006" y="156308"/>
            <a:ext cx="9031485" cy="836246"/>
          </a:xfrm>
        </p:spPr>
        <p:txBody>
          <a:bodyPr/>
          <a:lstStyle/>
          <a:p>
            <a:r>
              <a:rPr lang="cs-CZ" dirty="0">
                <a:solidFill>
                  <a:schemeClr val="tx1"/>
                </a:solidFill>
              </a:rPr>
              <a:t>Konec organizovaného boje OUN a UPA</a:t>
            </a:r>
          </a:p>
        </p:txBody>
      </p:sp>
      <p:sp>
        <p:nvSpPr>
          <p:cNvPr id="3" name="Zástupný obsah 2">
            <a:extLst>
              <a:ext uri="{FF2B5EF4-FFF2-40B4-BE49-F238E27FC236}">
                <a16:creationId xmlns:a16="http://schemas.microsoft.com/office/drawing/2014/main" id="{AD72A59C-FB85-EE69-47EE-1AF1B276B650}"/>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389D46CA-9216-0604-8200-0A2F49647633}"/>
              </a:ext>
            </a:extLst>
          </p:cNvPr>
          <p:cNvPicPr>
            <a:picLocks noChangeAspect="1"/>
          </p:cNvPicPr>
          <p:nvPr/>
        </p:nvPicPr>
        <p:blipFill rotWithShape="1">
          <a:blip r:embed="rId2"/>
          <a:srcRect t="8849" r="1256"/>
          <a:stretch/>
        </p:blipFill>
        <p:spPr>
          <a:xfrm>
            <a:off x="-1" y="816638"/>
            <a:ext cx="12131567" cy="6041362"/>
          </a:xfrm>
          <a:prstGeom prst="rect">
            <a:avLst/>
          </a:prstGeom>
        </p:spPr>
      </p:pic>
    </p:spTree>
    <p:extLst>
      <p:ext uri="{BB962C8B-B14F-4D97-AF65-F5344CB8AC3E}">
        <p14:creationId xmlns:p14="http://schemas.microsoft.com/office/powerpoint/2010/main" val="2957705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DF69F7-A28B-80BE-376C-03B036FA6395}"/>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3DD4FBEC-5FE9-49AF-4C63-D3E21CCEE2E5}"/>
              </a:ext>
            </a:extLst>
          </p:cNvPr>
          <p:cNvPicPr>
            <a:picLocks noGrp="1" noChangeAspect="1"/>
          </p:cNvPicPr>
          <p:nvPr>
            <p:ph idx="1"/>
          </p:nvPr>
        </p:nvPicPr>
        <p:blipFill>
          <a:blip r:embed="rId2"/>
          <a:stretch>
            <a:fillRect/>
          </a:stretch>
        </p:blipFill>
        <p:spPr>
          <a:xfrm>
            <a:off x="390770" y="25884"/>
            <a:ext cx="10206892" cy="6832116"/>
          </a:xfrm>
        </p:spPr>
      </p:pic>
    </p:spTree>
    <p:extLst>
      <p:ext uri="{BB962C8B-B14F-4D97-AF65-F5344CB8AC3E}">
        <p14:creationId xmlns:p14="http://schemas.microsoft.com/office/powerpoint/2010/main" val="1329233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70104C-CD3A-55A2-9DE4-BFDE67F3A015}"/>
              </a:ext>
            </a:extLst>
          </p:cNvPr>
          <p:cNvSpPr>
            <a:spLocks noGrp="1"/>
          </p:cNvSpPr>
          <p:nvPr>
            <p:ph type="title"/>
          </p:nvPr>
        </p:nvSpPr>
        <p:spPr>
          <a:xfrm>
            <a:off x="437662" y="195385"/>
            <a:ext cx="8836340" cy="695569"/>
          </a:xfrm>
        </p:spPr>
        <p:txBody>
          <a:bodyPr/>
          <a:lstStyle/>
          <a:p>
            <a:pPr algn="ctr"/>
            <a:r>
              <a:rPr lang="cs-CZ" dirty="0">
                <a:solidFill>
                  <a:schemeClr val="tx1"/>
                </a:solidFill>
              </a:rPr>
              <a:t>Ještě pár slov jako dovětek</a:t>
            </a:r>
          </a:p>
        </p:txBody>
      </p:sp>
      <p:sp>
        <p:nvSpPr>
          <p:cNvPr id="3" name="Zástupný obsah 2">
            <a:extLst>
              <a:ext uri="{FF2B5EF4-FFF2-40B4-BE49-F238E27FC236}">
                <a16:creationId xmlns:a16="http://schemas.microsoft.com/office/drawing/2014/main" id="{5EF50C8E-40E9-B054-5507-C9D10B2E17DF}"/>
              </a:ext>
            </a:extLst>
          </p:cNvPr>
          <p:cNvSpPr>
            <a:spLocks noGrp="1"/>
          </p:cNvSpPr>
          <p:nvPr>
            <p:ph idx="1"/>
          </p:nvPr>
        </p:nvSpPr>
        <p:spPr>
          <a:xfrm>
            <a:off x="1" y="789354"/>
            <a:ext cx="8923282" cy="6068646"/>
          </a:xfrm>
        </p:spPr>
        <p:txBody>
          <a:bodyPr>
            <a:normAutofit/>
          </a:bodyPr>
          <a:lstStyle/>
          <a:p>
            <a:pPr algn="just"/>
            <a:r>
              <a:rPr lang="cs-CZ" dirty="0"/>
              <a:t>v kontextu krvavých bojů ukrajinských nacionalistů za ukrajinskou státnost migrace slovanských menšin výrazným způsobem zasáhly i do československých poválečných dějin. Týká se to například i ideologického zneužití tématu nastupující komunistickou totalitou, nebo ovlivnění života obyčejných lidí všude tam, kde skupiny UPA procházely během svého útěku na Západ. Pro ukrajinské nacionalistické hnutí reprezentované OUN a UPA byl odsun Ukrajinců z polské Haliče v procesu proměny poválečných hranic bodem zlomu </a:t>
            </a:r>
          </a:p>
          <a:p>
            <a:pPr algn="just"/>
            <a:r>
              <a:rPr lang="cs-CZ" dirty="0"/>
              <a:t>likvidace všech forem odporu byla od toho okamžiku nevyhnutelnou a již pouze otázkou času. Nejen v Polsku, ale i na západní Ukrajině zaměstnával sovětské zvláštní jednotky vleklý a mimořádně krvavý konflikt s UPA </a:t>
            </a:r>
          </a:p>
          <a:p>
            <a:pPr algn="just"/>
            <a:r>
              <a:rPr lang="cs-CZ" dirty="0"/>
              <a:t>obě strany se dopouštěly krutostí, mimo jiné veřejně vystavovaly zohavená těla nepřátel či jejich údajných spolupracovníků. Technika nelítostných masových deportací však poskytla Sovětům rozhodující výhodu. Například jen během pár říjnových dnů roku 1947 bylo do gulagu deportováno přes 76 tisíc Ukrajinců ze západní Ukrajiny  </a:t>
            </a:r>
          </a:p>
          <a:p>
            <a:pPr algn="just"/>
            <a:r>
              <a:rPr lang="cs-CZ" dirty="0"/>
              <a:t>definitivním zlomem a zásadním momentem, po kterém se organizovaný a účinný odpor UPA a OUN vytrácí už i na západní Ukrajině, se ukázala být po uskutečněných etnických přesunech (a svým způsobem i poněkud symbolicky) zmíněná smrt velitele UPA Romana </a:t>
            </a:r>
            <a:r>
              <a:rPr lang="cs-CZ" dirty="0" err="1"/>
              <a:t>Šuchevyče</a:t>
            </a:r>
            <a:r>
              <a:rPr lang="cs-CZ" dirty="0"/>
              <a:t> v roce 1950</a:t>
            </a:r>
          </a:p>
        </p:txBody>
      </p:sp>
      <p:pic>
        <p:nvPicPr>
          <p:cNvPr id="6" name="Obrázek 5">
            <a:extLst>
              <a:ext uri="{FF2B5EF4-FFF2-40B4-BE49-F238E27FC236}">
                <a16:creationId xmlns:a16="http://schemas.microsoft.com/office/drawing/2014/main" id="{E6C9FC89-95E8-7962-6B2E-6D81031E8A48}"/>
              </a:ext>
            </a:extLst>
          </p:cNvPr>
          <p:cNvPicPr>
            <a:picLocks noChangeAspect="1"/>
          </p:cNvPicPr>
          <p:nvPr/>
        </p:nvPicPr>
        <p:blipFill>
          <a:blip r:embed="rId2"/>
          <a:stretch>
            <a:fillRect/>
          </a:stretch>
        </p:blipFill>
        <p:spPr>
          <a:xfrm>
            <a:off x="8923284" y="3087076"/>
            <a:ext cx="3268716" cy="2077213"/>
          </a:xfrm>
          <a:prstGeom prst="rect">
            <a:avLst/>
          </a:prstGeom>
        </p:spPr>
      </p:pic>
      <p:sp>
        <p:nvSpPr>
          <p:cNvPr id="7" name="TextovéPole 6">
            <a:extLst>
              <a:ext uri="{FF2B5EF4-FFF2-40B4-BE49-F238E27FC236}">
                <a16:creationId xmlns:a16="http://schemas.microsoft.com/office/drawing/2014/main" id="{DEAA2275-FA9D-B5ED-7BD5-06631660163D}"/>
              </a:ext>
            </a:extLst>
          </p:cNvPr>
          <p:cNvSpPr txBox="1"/>
          <p:nvPr/>
        </p:nvSpPr>
        <p:spPr>
          <a:xfrm>
            <a:off x="9370646" y="5164289"/>
            <a:ext cx="2321169" cy="369332"/>
          </a:xfrm>
          <a:prstGeom prst="rect">
            <a:avLst/>
          </a:prstGeom>
          <a:noFill/>
        </p:spPr>
        <p:txBody>
          <a:bodyPr wrap="square" rtlCol="0">
            <a:spAutoFit/>
          </a:bodyPr>
          <a:lstStyle/>
          <a:p>
            <a:r>
              <a:rPr lang="cs-CZ" dirty="0"/>
              <a:t>Gulagy 1923–1961</a:t>
            </a:r>
          </a:p>
        </p:txBody>
      </p:sp>
      <p:pic>
        <p:nvPicPr>
          <p:cNvPr id="8" name="Obrázek 7">
            <a:extLst>
              <a:ext uri="{FF2B5EF4-FFF2-40B4-BE49-F238E27FC236}">
                <a16:creationId xmlns:a16="http://schemas.microsoft.com/office/drawing/2014/main" id="{7B2DFE9F-16DD-8095-3722-28872E47A373}"/>
              </a:ext>
            </a:extLst>
          </p:cNvPr>
          <p:cNvPicPr>
            <a:picLocks noChangeAspect="1"/>
          </p:cNvPicPr>
          <p:nvPr/>
        </p:nvPicPr>
        <p:blipFill>
          <a:blip r:embed="rId3"/>
          <a:stretch>
            <a:fillRect/>
          </a:stretch>
        </p:blipFill>
        <p:spPr>
          <a:xfrm>
            <a:off x="8970287" y="1219049"/>
            <a:ext cx="3174710" cy="1658842"/>
          </a:xfrm>
          <a:prstGeom prst="rect">
            <a:avLst/>
          </a:prstGeom>
        </p:spPr>
      </p:pic>
    </p:spTree>
    <p:extLst>
      <p:ext uri="{BB962C8B-B14F-4D97-AF65-F5344CB8AC3E}">
        <p14:creationId xmlns:p14="http://schemas.microsoft.com/office/powerpoint/2010/main" val="3756811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1AA40D-6130-BF49-EF3B-721C50381198}"/>
              </a:ext>
            </a:extLst>
          </p:cNvPr>
          <p:cNvSpPr>
            <a:spLocks noGrp="1"/>
          </p:cNvSpPr>
          <p:nvPr>
            <p:ph type="title"/>
          </p:nvPr>
        </p:nvSpPr>
        <p:spPr>
          <a:xfrm>
            <a:off x="677334" y="117231"/>
            <a:ext cx="8596668" cy="699407"/>
          </a:xfrm>
        </p:spPr>
        <p:txBody>
          <a:bodyPr/>
          <a:lstStyle/>
          <a:p>
            <a:pPr algn="ctr"/>
            <a:r>
              <a:rPr lang="cs-CZ" dirty="0">
                <a:solidFill>
                  <a:schemeClr val="tx1"/>
                </a:solidFill>
              </a:rPr>
              <a:t>Sovětská Ukrajina po válce </a:t>
            </a:r>
          </a:p>
        </p:txBody>
      </p:sp>
      <p:pic>
        <p:nvPicPr>
          <p:cNvPr id="5" name="Obrázek 4">
            <a:extLst>
              <a:ext uri="{FF2B5EF4-FFF2-40B4-BE49-F238E27FC236}">
                <a16:creationId xmlns:a16="http://schemas.microsoft.com/office/drawing/2014/main" id="{1301DC83-7731-6BCB-6FC2-8E897D51FDC2}"/>
              </a:ext>
            </a:extLst>
          </p:cNvPr>
          <p:cNvPicPr>
            <a:picLocks noChangeAspect="1"/>
          </p:cNvPicPr>
          <p:nvPr/>
        </p:nvPicPr>
        <p:blipFill>
          <a:blip r:embed="rId2"/>
          <a:stretch>
            <a:fillRect/>
          </a:stretch>
        </p:blipFill>
        <p:spPr>
          <a:xfrm>
            <a:off x="7776308" y="711200"/>
            <a:ext cx="4415692" cy="2805804"/>
          </a:xfrm>
          <a:prstGeom prst="rect">
            <a:avLst/>
          </a:prstGeom>
        </p:spPr>
      </p:pic>
      <p:sp>
        <p:nvSpPr>
          <p:cNvPr id="6" name="TextovéPole 5">
            <a:extLst>
              <a:ext uri="{FF2B5EF4-FFF2-40B4-BE49-F238E27FC236}">
                <a16:creationId xmlns:a16="http://schemas.microsoft.com/office/drawing/2014/main" id="{DA25DD8A-712A-CBC1-7984-ABC955618667}"/>
              </a:ext>
            </a:extLst>
          </p:cNvPr>
          <p:cNvSpPr txBox="1"/>
          <p:nvPr/>
        </p:nvSpPr>
        <p:spPr>
          <a:xfrm>
            <a:off x="8221785" y="3517005"/>
            <a:ext cx="3524738" cy="369332"/>
          </a:xfrm>
          <a:prstGeom prst="rect">
            <a:avLst/>
          </a:prstGeom>
          <a:noFill/>
        </p:spPr>
        <p:txBody>
          <a:bodyPr wrap="square" rtlCol="0">
            <a:spAutoFit/>
          </a:bodyPr>
          <a:lstStyle/>
          <a:p>
            <a:r>
              <a:rPr lang="cs-CZ" dirty="0"/>
              <a:t>Kyjev bezprostředně po válce</a:t>
            </a:r>
          </a:p>
        </p:txBody>
      </p:sp>
      <p:pic>
        <p:nvPicPr>
          <p:cNvPr id="12" name="Zástupný obsah 11">
            <a:extLst>
              <a:ext uri="{FF2B5EF4-FFF2-40B4-BE49-F238E27FC236}">
                <a16:creationId xmlns:a16="http://schemas.microsoft.com/office/drawing/2014/main" id="{810EA847-F494-E806-76FA-FFDDB1990C78}"/>
              </a:ext>
            </a:extLst>
          </p:cNvPr>
          <p:cNvPicPr>
            <a:picLocks noGrp="1" noChangeAspect="1"/>
          </p:cNvPicPr>
          <p:nvPr>
            <p:ph idx="1"/>
          </p:nvPr>
        </p:nvPicPr>
        <p:blipFill>
          <a:blip r:embed="rId3"/>
          <a:stretch>
            <a:fillRect/>
          </a:stretch>
        </p:blipFill>
        <p:spPr>
          <a:xfrm>
            <a:off x="414627" y="711200"/>
            <a:ext cx="7111177" cy="2977662"/>
          </a:xfrm>
        </p:spPr>
      </p:pic>
      <p:pic>
        <p:nvPicPr>
          <p:cNvPr id="14" name="Obrázek 13">
            <a:extLst>
              <a:ext uri="{FF2B5EF4-FFF2-40B4-BE49-F238E27FC236}">
                <a16:creationId xmlns:a16="http://schemas.microsoft.com/office/drawing/2014/main" id="{3B94C141-316E-D1D2-2B8E-02C1340E55C6}"/>
              </a:ext>
            </a:extLst>
          </p:cNvPr>
          <p:cNvPicPr>
            <a:picLocks noChangeAspect="1"/>
          </p:cNvPicPr>
          <p:nvPr/>
        </p:nvPicPr>
        <p:blipFill rotWithShape="1">
          <a:blip r:embed="rId4"/>
          <a:srcRect t="-1" b="15075"/>
          <a:stretch/>
        </p:blipFill>
        <p:spPr>
          <a:xfrm>
            <a:off x="379250" y="3701671"/>
            <a:ext cx="7225118" cy="593969"/>
          </a:xfrm>
          <a:prstGeom prst="rect">
            <a:avLst/>
          </a:prstGeom>
        </p:spPr>
      </p:pic>
      <p:pic>
        <p:nvPicPr>
          <p:cNvPr id="16" name="Obrázek 15">
            <a:extLst>
              <a:ext uri="{FF2B5EF4-FFF2-40B4-BE49-F238E27FC236}">
                <a16:creationId xmlns:a16="http://schemas.microsoft.com/office/drawing/2014/main" id="{CA3F1DB0-7C34-FBFA-8B33-AE9A5E903756}"/>
              </a:ext>
            </a:extLst>
          </p:cNvPr>
          <p:cNvPicPr>
            <a:picLocks noChangeAspect="1"/>
          </p:cNvPicPr>
          <p:nvPr/>
        </p:nvPicPr>
        <p:blipFill>
          <a:blip r:embed="rId5"/>
          <a:stretch>
            <a:fillRect/>
          </a:stretch>
        </p:blipFill>
        <p:spPr>
          <a:xfrm>
            <a:off x="379250" y="4368800"/>
            <a:ext cx="7287642" cy="2489200"/>
          </a:xfrm>
          <a:prstGeom prst="rect">
            <a:avLst/>
          </a:prstGeom>
        </p:spPr>
      </p:pic>
    </p:spTree>
    <p:extLst>
      <p:ext uri="{BB962C8B-B14F-4D97-AF65-F5344CB8AC3E}">
        <p14:creationId xmlns:p14="http://schemas.microsoft.com/office/powerpoint/2010/main" val="2247670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046F6ED-E1F8-51D9-9076-9F9ED3440B5E}"/>
              </a:ext>
            </a:extLst>
          </p:cNvPr>
          <p:cNvPicPr>
            <a:picLocks noChangeAspect="1"/>
          </p:cNvPicPr>
          <p:nvPr/>
        </p:nvPicPr>
        <p:blipFill>
          <a:blip r:embed="rId2"/>
          <a:stretch>
            <a:fillRect/>
          </a:stretch>
        </p:blipFill>
        <p:spPr>
          <a:xfrm>
            <a:off x="257907" y="171939"/>
            <a:ext cx="11019896" cy="6543064"/>
          </a:xfrm>
          <a:prstGeom prst="rect">
            <a:avLst/>
          </a:prstGeom>
        </p:spPr>
      </p:pic>
    </p:spTree>
    <p:extLst>
      <p:ext uri="{BB962C8B-B14F-4D97-AF65-F5344CB8AC3E}">
        <p14:creationId xmlns:p14="http://schemas.microsoft.com/office/powerpoint/2010/main" val="1918712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A05CE6-55C7-9421-EF8C-83FB05536744}"/>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648A6446-4A34-B6F6-BAEA-42861501F595}"/>
              </a:ext>
            </a:extLst>
          </p:cNvPr>
          <p:cNvPicPr>
            <a:picLocks noGrp="1" noChangeAspect="1"/>
          </p:cNvPicPr>
          <p:nvPr>
            <p:ph idx="1"/>
          </p:nvPr>
        </p:nvPicPr>
        <p:blipFill>
          <a:blip r:embed="rId2"/>
          <a:stretch>
            <a:fillRect/>
          </a:stretch>
        </p:blipFill>
        <p:spPr>
          <a:xfrm>
            <a:off x="406400" y="272115"/>
            <a:ext cx="9769229" cy="6313770"/>
          </a:xfrm>
          <a:prstGeom prst="rect">
            <a:avLst/>
          </a:prstGeom>
        </p:spPr>
      </p:pic>
      <p:sp>
        <p:nvSpPr>
          <p:cNvPr id="5" name="TextovéPole 4">
            <a:extLst>
              <a:ext uri="{FF2B5EF4-FFF2-40B4-BE49-F238E27FC236}">
                <a16:creationId xmlns:a16="http://schemas.microsoft.com/office/drawing/2014/main" id="{F8C36ED1-6E3E-7177-6501-AB98D0BD339B}"/>
              </a:ext>
            </a:extLst>
          </p:cNvPr>
          <p:cNvSpPr txBox="1"/>
          <p:nvPr/>
        </p:nvSpPr>
        <p:spPr>
          <a:xfrm>
            <a:off x="10318531" y="1805152"/>
            <a:ext cx="1797270" cy="2648385"/>
          </a:xfrm>
          <a:prstGeom prst="rect">
            <a:avLst/>
          </a:prstGeom>
          <a:noFill/>
        </p:spPr>
        <p:txBody>
          <a:bodyPr wrap="square" rtlCol="0">
            <a:spAutoFit/>
          </a:bodyPr>
          <a:lstStyle/>
          <a:p>
            <a:r>
              <a:rPr lang="cs-CZ" dirty="0"/>
              <a:t>známka k 300. výročí </a:t>
            </a:r>
            <a:r>
              <a:rPr lang="cs-CZ" dirty="0" err="1"/>
              <a:t>Perejaslavské</a:t>
            </a:r>
            <a:r>
              <a:rPr lang="cs-CZ" dirty="0"/>
              <a:t> rady a přičlenění východu Ukrajiny do moskevské sféry vlivu</a:t>
            </a:r>
          </a:p>
        </p:txBody>
      </p:sp>
    </p:spTree>
    <p:extLst>
      <p:ext uri="{BB962C8B-B14F-4D97-AF65-F5344CB8AC3E}">
        <p14:creationId xmlns:p14="http://schemas.microsoft.com/office/powerpoint/2010/main" val="2844647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CFC047-F107-2D01-6EDB-2F2F24C4096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AECEF1B-0D65-C980-0950-7FA29E53A7EB}"/>
              </a:ext>
            </a:extLst>
          </p:cNvPr>
          <p:cNvSpPr>
            <a:spLocks noGrp="1"/>
          </p:cNvSpPr>
          <p:nvPr>
            <p:ph idx="1"/>
          </p:nvPr>
        </p:nvSpPr>
        <p:spPr/>
        <p:txBody>
          <a:bodyPr/>
          <a:lstStyle/>
          <a:p>
            <a:endParaRPr lang="cs-CZ" dirty="0"/>
          </a:p>
        </p:txBody>
      </p:sp>
      <p:pic>
        <p:nvPicPr>
          <p:cNvPr id="4" name="Obrázek 3">
            <a:extLst>
              <a:ext uri="{FF2B5EF4-FFF2-40B4-BE49-F238E27FC236}">
                <a16:creationId xmlns:a16="http://schemas.microsoft.com/office/drawing/2014/main" id="{821A92CC-E14E-9088-A589-A920155BC920}"/>
              </a:ext>
            </a:extLst>
          </p:cNvPr>
          <p:cNvPicPr>
            <a:picLocks noChangeAspect="1"/>
          </p:cNvPicPr>
          <p:nvPr/>
        </p:nvPicPr>
        <p:blipFill>
          <a:blip r:embed="rId2"/>
          <a:stretch>
            <a:fillRect/>
          </a:stretch>
        </p:blipFill>
        <p:spPr>
          <a:xfrm>
            <a:off x="356775" y="203200"/>
            <a:ext cx="9807082" cy="6197600"/>
          </a:xfrm>
          <a:prstGeom prst="rect">
            <a:avLst/>
          </a:prstGeom>
        </p:spPr>
      </p:pic>
    </p:spTree>
    <p:extLst>
      <p:ext uri="{BB962C8B-B14F-4D97-AF65-F5344CB8AC3E}">
        <p14:creationId xmlns:p14="http://schemas.microsoft.com/office/powerpoint/2010/main" val="2651370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280658"/>
            <a:ext cx="8596668" cy="706170"/>
          </a:xfrm>
        </p:spPr>
        <p:txBody>
          <a:bodyPr>
            <a:normAutofit/>
          </a:bodyPr>
          <a:lstStyle/>
          <a:p>
            <a:r>
              <a:rPr lang="cs-CZ" dirty="0">
                <a:solidFill>
                  <a:schemeClr val="tx1"/>
                </a:solidFill>
              </a:rPr>
              <a:t>Etnická otázka - záměry</a:t>
            </a:r>
          </a:p>
        </p:txBody>
      </p:sp>
      <p:sp>
        <p:nvSpPr>
          <p:cNvPr id="3" name="Zástupný symbol pro obsah 2"/>
          <p:cNvSpPr>
            <a:spLocks noGrp="1"/>
          </p:cNvSpPr>
          <p:nvPr>
            <p:ph idx="1"/>
          </p:nvPr>
        </p:nvSpPr>
        <p:spPr>
          <a:xfrm>
            <a:off x="171938" y="986828"/>
            <a:ext cx="9102064" cy="5871172"/>
          </a:xfrm>
        </p:spPr>
        <p:txBody>
          <a:bodyPr>
            <a:noAutofit/>
          </a:bodyPr>
          <a:lstStyle/>
          <a:p>
            <a:pPr algn="just"/>
            <a:r>
              <a:rPr lang="cs-CZ" sz="2000" dirty="0"/>
              <a:t>Z hlediska národnostních otázek byla situace po skončení druhé světové války nesmírně složitá. Na jednu stranu se sice počítalo s konsolidací problémů a s návratem k mírovým pořádkům, na straně druhé však nejničivější konflikt v lidských dějinách donutil zástupce vítězných mocností zamyslet se nad nejradikálnějšími možnými řešeními, která by dalším obdobným konfliktům zabránila. Stalin počítal s tím, že např. Polsko bude komunistický stát a etnicky homogenní zemí. Německo mělo být pro Němce, Polsko pro Poláky a západní část sovětské Ukrajiny pro Ukrajince </a:t>
            </a:r>
          </a:p>
          <a:p>
            <a:pPr algn="just"/>
            <a:r>
              <a:rPr lang="cs-CZ" sz="2000" dirty="0"/>
              <a:t>Stalin věděl, že s plánem tak velkého odsunu Němců z Polska budou souhlasit nejen Poláci, ale i Britové a Američané. Hitlerova politika přesídlování německého obyvatelstva za války dávala tušit, jak se s Němci bude po válce zacházet. Zdálo se, že německá kolonizační politika učinila z takového transferu obyvatelstva nezbytnost. Otázka pouze zněla, kolik Němců to postihne (a v návaznosti zasáhne i do životů Poláků a Ukrajinců) a z jaké velké oblasti. Stalin na to dokázal přesně odpovědět i ve chvíli, kdy jeho britští a američtí spojenci ještě odpověď neznali</a:t>
            </a:r>
          </a:p>
        </p:txBody>
      </p:sp>
      <p:pic>
        <p:nvPicPr>
          <p:cNvPr id="4" name="Obrázek 3">
            <a:extLst>
              <a:ext uri="{FF2B5EF4-FFF2-40B4-BE49-F238E27FC236}">
                <a16:creationId xmlns:a16="http://schemas.microsoft.com/office/drawing/2014/main" id="{160A897A-41A0-1BA5-9B6C-7CEE3C3F3475}"/>
              </a:ext>
            </a:extLst>
          </p:cNvPr>
          <p:cNvPicPr>
            <a:picLocks noChangeAspect="1"/>
          </p:cNvPicPr>
          <p:nvPr/>
        </p:nvPicPr>
        <p:blipFill>
          <a:blip r:embed="rId2"/>
          <a:stretch>
            <a:fillRect/>
          </a:stretch>
        </p:blipFill>
        <p:spPr>
          <a:xfrm>
            <a:off x="9462146" y="718320"/>
            <a:ext cx="2541710" cy="3003269"/>
          </a:xfrm>
          <a:prstGeom prst="rect">
            <a:avLst/>
          </a:prstGeom>
        </p:spPr>
      </p:pic>
      <p:pic>
        <p:nvPicPr>
          <p:cNvPr id="5" name="Obrázek 4">
            <a:extLst>
              <a:ext uri="{FF2B5EF4-FFF2-40B4-BE49-F238E27FC236}">
                <a16:creationId xmlns:a16="http://schemas.microsoft.com/office/drawing/2014/main" id="{84BCBA2E-1E61-A5B4-0E82-4966DC0C960C}"/>
              </a:ext>
            </a:extLst>
          </p:cNvPr>
          <p:cNvPicPr>
            <a:picLocks noChangeAspect="1"/>
          </p:cNvPicPr>
          <p:nvPr/>
        </p:nvPicPr>
        <p:blipFill>
          <a:blip r:embed="rId3"/>
          <a:stretch>
            <a:fillRect/>
          </a:stretch>
        </p:blipFill>
        <p:spPr>
          <a:xfrm>
            <a:off x="9274002" y="3776519"/>
            <a:ext cx="2917998" cy="1641374"/>
          </a:xfrm>
          <a:prstGeom prst="rect">
            <a:avLst/>
          </a:prstGeom>
        </p:spPr>
      </p:pic>
    </p:spTree>
    <p:extLst>
      <p:ext uri="{BB962C8B-B14F-4D97-AF65-F5344CB8AC3E}">
        <p14:creationId xmlns:p14="http://schemas.microsoft.com/office/powerpoint/2010/main" val="2758634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C9F586-D167-BF75-2A9A-761D33CD3074}"/>
              </a:ext>
            </a:extLst>
          </p:cNvPr>
          <p:cNvSpPr>
            <a:spLocks noGrp="1"/>
          </p:cNvSpPr>
          <p:nvPr>
            <p:ph type="title"/>
          </p:nvPr>
        </p:nvSpPr>
        <p:spPr>
          <a:xfrm>
            <a:off x="2383692" y="250092"/>
            <a:ext cx="6890310" cy="797170"/>
          </a:xfrm>
        </p:spPr>
        <p:txBody>
          <a:bodyPr/>
          <a:lstStyle/>
          <a:p>
            <a:r>
              <a:rPr lang="cs-CZ" dirty="0">
                <a:solidFill>
                  <a:schemeClr val="tx1"/>
                </a:solidFill>
              </a:rPr>
              <a:t>Dále k poválečnému vývoji</a:t>
            </a:r>
          </a:p>
        </p:txBody>
      </p:sp>
      <p:sp>
        <p:nvSpPr>
          <p:cNvPr id="8" name="Zástupný obsah 7">
            <a:extLst>
              <a:ext uri="{FF2B5EF4-FFF2-40B4-BE49-F238E27FC236}">
                <a16:creationId xmlns:a16="http://schemas.microsoft.com/office/drawing/2014/main" id="{7738777F-4A86-F6CB-09D3-23F34C1B8075}"/>
              </a:ext>
            </a:extLst>
          </p:cNvPr>
          <p:cNvSpPr>
            <a:spLocks noGrp="1"/>
          </p:cNvSpPr>
          <p:nvPr>
            <p:ph idx="1"/>
          </p:nvPr>
        </p:nvSpPr>
        <p:spPr>
          <a:xfrm>
            <a:off x="0" y="906585"/>
            <a:ext cx="8964246" cy="5701323"/>
          </a:xfrm>
        </p:spPr>
        <p:txBody>
          <a:bodyPr>
            <a:normAutofit/>
          </a:bodyPr>
          <a:lstStyle/>
          <a:p>
            <a:pPr algn="just"/>
            <a:r>
              <a:rPr lang="cs-CZ" dirty="0"/>
              <a:t>po roce 1945 na Ukrajině vyrostly další generace, nejhorší excesy z meziválečného, válečného a bezprostředně poválečného období se již neopakovaly </a:t>
            </a:r>
          </a:p>
          <a:p>
            <a:pPr algn="just"/>
            <a:r>
              <a:rPr lang="cs-CZ" dirty="0"/>
              <a:t>i tak byla ukrajinská práva dlouhodobě potlačována a rusifikace probíhala se střídavou intenzitou dál, přestože v některých momentech uvolnění oficiální místa rozvíjela zájem o domácí kulturu a jazyk </a:t>
            </a:r>
          </a:p>
          <a:p>
            <a:pPr algn="just"/>
            <a:r>
              <a:rPr lang="cs-CZ" dirty="0"/>
              <a:t>to však posléze opět vystřídal protežovaný nadnárodní koncept „sovětského člověka“, u něhož je přeci lhostejné, odkud pochází nebo jakou řečí hovoří, ale který je nadšený z myšlenky rovnosti a chce budovat světlé zítřky </a:t>
            </a:r>
          </a:p>
          <a:p>
            <a:pPr algn="just"/>
            <a:r>
              <a:rPr lang="cs-CZ" dirty="0"/>
              <a:t>to, že šlo o pokryteckou lež, se však projevovalo na každém kroku a pro sovětské funkcionáře byl život na nadále ožebračované Ukrajině i z materiálního hlediska jednoznačně snazší a příjemnější než v zaostalejších oblastech SSSR </a:t>
            </a:r>
          </a:p>
          <a:p>
            <a:pPr algn="just"/>
            <a:r>
              <a:rPr lang="cs-CZ" dirty="0"/>
              <a:t>všudypřítomná korupce, klientelismus a neefektivita sovětského systému ale nakonec vedly k jeho vyčerpání </a:t>
            </a:r>
          </a:p>
          <a:p>
            <a:pPr algn="just"/>
            <a:r>
              <a:rPr lang="cs-CZ" dirty="0"/>
              <a:t>jedním ze zlomových momentů, který ukázal, jak „dobře“ si úřady vedou ve správě země, byla i černobylská jaderná havárie v dubnu 1986. Rozpad SSSR urychlila též sovětská válka v Afghánistánu a její oběti, z nichž řada pocházela právě z Ukrajiny </a:t>
            </a:r>
          </a:p>
        </p:txBody>
      </p:sp>
      <p:pic>
        <p:nvPicPr>
          <p:cNvPr id="9" name="Obrázek 8">
            <a:extLst>
              <a:ext uri="{FF2B5EF4-FFF2-40B4-BE49-F238E27FC236}">
                <a16:creationId xmlns:a16="http://schemas.microsoft.com/office/drawing/2014/main" id="{889EAD83-DA90-46A8-9170-D1ABED934206}"/>
              </a:ext>
            </a:extLst>
          </p:cNvPr>
          <p:cNvPicPr>
            <a:picLocks noChangeAspect="1"/>
          </p:cNvPicPr>
          <p:nvPr/>
        </p:nvPicPr>
        <p:blipFill>
          <a:blip r:embed="rId2"/>
          <a:stretch>
            <a:fillRect/>
          </a:stretch>
        </p:blipFill>
        <p:spPr>
          <a:xfrm>
            <a:off x="8964246" y="3829539"/>
            <a:ext cx="3126336" cy="2157046"/>
          </a:xfrm>
          <a:prstGeom prst="rect">
            <a:avLst/>
          </a:prstGeom>
        </p:spPr>
      </p:pic>
      <p:sp>
        <p:nvSpPr>
          <p:cNvPr id="10" name="TextovéPole 9">
            <a:extLst>
              <a:ext uri="{FF2B5EF4-FFF2-40B4-BE49-F238E27FC236}">
                <a16:creationId xmlns:a16="http://schemas.microsoft.com/office/drawing/2014/main" id="{2C6FE561-B1B7-ABD6-8530-3EDFB10062F0}"/>
              </a:ext>
            </a:extLst>
          </p:cNvPr>
          <p:cNvSpPr txBox="1"/>
          <p:nvPr/>
        </p:nvSpPr>
        <p:spPr>
          <a:xfrm>
            <a:off x="9722338" y="6049108"/>
            <a:ext cx="1571264" cy="369332"/>
          </a:xfrm>
          <a:prstGeom prst="rect">
            <a:avLst/>
          </a:prstGeom>
          <a:noFill/>
        </p:spPr>
        <p:txBody>
          <a:bodyPr wrap="none" rtlCol="0">
            <a:spAutoFit/>
          </a:bodyPr>
          <a:lstStyle/>
          <a:p>
            <a:r>
              <a:rPr lang="cs-CZ" dirty="0"/>
              <a:t>Charkov 1981</a:t>
            </a:r>
          </a:p>
        </p:txBody>
      </p:sp>
      <p:pic>
        <p:nvPicPr>
          <p:cNvPr id="15" name="Obrázek 14">
            <a:extLst>
              <a:ext uri="{FF2B5EF4-FFF2-40B4-BE49-F238E27FC236}">
                <a16:creationId xmlns:a16="http://schemas.microsoft.com/office/drawing/2014/main" id="{E27F8DA6-9DF7-3B4D-07F2-B3A3B77D49FA}"/>
              </a:ext>
            </a:extLst>
          </p:cNvPr>
          <p:cNvPicPr>
            <a:picLocks noChangeAspect="1"/>
          </p:cNvPicPr>
          <p:nvPr/>
        </p:nvPicPr>
        <p:blipFill>
          <a:blip r:embed="rId3"/>
          <a:stretch>
            <a:fillRect/>
          </a:stretch>
        </p:blipFill>
        <p:spPr>
          <a:xfrm>
            <a:off x="9032920" y="577361"/>
            <a:ext cx="3057662" cy="3095869"/>
          </a:xfrm>
          <a:prstGeom prst="rect">
            <a:avLst/>
          </a:prstGeom>
        </p:spPr>
      </p:pic>
    </p:spTree>
    <p:extLst>
      <p:ext uri="{BB962C8B-B14F-4D97-AF65-F5344CB8AC3E}">
        <p14:creationId xmlns:p14="http://schemas.microsoft.com/office/powerpoint/2010/main" val="3347066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F06D38-303B-CF88-CEDF-F6FC0221D264}"/>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C79FFE1D-82C1-60EF-AC89-F088E90D8226}"/>
              </a:ext>
            </a:extLst>
          </p:cNvPr>
          <p:cNvPicPr>
            <a:picLocks noGrp="1" noChangeAspect="1"/>
          </p:cNvPicPr>
          <p:nvPr>
            <p:ph idx="1"/>
          </p:nvPr>
        </p:nvPicPr>
        <p:blipFill>
          <a:blip r:embed="rId2"/>
          <a:stretch>
            <a:fillRect/>
          </a:stretch>
        </p:blipFill>
        <p:spPr>
          <a:xfrm>
            <a:off x="130256" y="609599"/>
            <a:ext cx="6082975" cy="5451049"/>
          </a:xfrm>
          <a:prstGeom prst="rect">
            <a:avLst/>
          </a:prstGeom>
        </p:spPr>
      </p:pic>
      <p:sp>
        <p:nvSpPr>
          <p:cNvPr id="5" name="TextovéPole 4">
            <a:extLst>
              <a:ext uri="{FF2B5EF4-FFF2-40B4-BE49-F238E27FC236}">
                <a16:creationId xmlns:a16="http://schemas.microsoft.com/office/drawing/2014/main" id="{B2166C6C-D3BE-3637-1C33-DB4E40F3CDBA}"/>
              </a:ext>
            </a:extLst>
          </p:cNvPr>
          <p:cNvSpPr txBox="1"/>
          <p:nvPr/>
        </p:nvSpPr>
        <p:spPr>
          <a:xfrm>
            <a:off x="4978399" y="6284743"/>
            <a:ext cx="2117969" cy="369332"/>
          </a:xfrm>
          <a:prstGeom prst="rect">
            <a:avLst/>
          </a:prstGeom>
          <a:noFill/>
        </p:spPr>
        <p:txBody>
          <a:bodyPr wrap="square" rtlCol="0">
            <a:spAutoFit/>
          </a:bodyPr>
          <a:lstStyle/>
          <a:p>
            <a:r>
              <a:rPr lang="cs-CZ" dirty="0"/>
              <a:t>Černobyl 1986</a:t>
            </a:r>
          </a:p>
        </p:txBody>
      </p:sp>
      <p:pic>
        <p:nvPicPr>
          <p:cNvPr id="6" name="Obrázek 5">
            <a:extLst>
              <a:ext uri="{FF2B5EF4-FFF2-40B4-BE49-F238E27FC236}">
                <a16:creationId xmlns:a16="http://schemas.microsoft.com/office/drawing/2014/main" id="{CB1443F7-3A7F-4F34-5E27-7F4D874D3F33}"/>
              </a:ext>
            </a:extLst>
          </p:cNvPr>
          <p:cNvPicPr>
            <a:picLocks noChangeAspect="1"/>
          </p:cNvPicPr>
          <p:nvPr/>
        </p:nvPicPr>
        <p:blipFill>
          <a:blip r:embed="rId3"/>
          <a:stretch>
            <a:fillRect/>
          </a:stretch>
        </p:blipFill>
        <p:spPr>
          <a:xfrm>
            <a:off x="6213232" y="609598"/>
            <a:ext cx="5978767" cy="5451049"/>
          </a:xfrm>
          <a:prstGeom prst="rect">
            <a:avLst/>
          </a:prstGeom>
        </p:spPr>
      </p:pic>
    </p:spTree>
    <p:extLst>
      <p:ext uri="{BB962C8B-B14F-4D97-AF65-F5344CB8AC3E}">
        <p14:creationId xmlns:p14="http://schemas.microsoft.com/office/powerpoint/2010/main" val="408056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4AF420-3570-75D2-3B02-840663823409}"/>
              </a:ext>
            </a:extLst>
          </p:cNvPr>
          <p:cNvSpPr>
            <a:spLocks noGrp="1"/>
          </p:cNvSpPr>
          <p:nvPr>
            <p:ph type="title"/>
          </p:nvPr>
        </p:nvSpPr>
        <p:spPr>
          <a:xfrm>
            <a:off x="1727200" y="250092"/>
            <a:ext cx="8409354" cy="1227016"/>
          </a:xfrm>
        </p:spPr>
        <p:txBody>
          <a:bodyPr/>
          <a:lstStyle/>
          <a:p>
            <a:pPr algn="ctr"/>
            <a:r>
              <a:rPr lang="cs-CZ" dirty="0">
                <a:solidFill>
                  <a:schemeClr val="tx1"/>
                </a:solidFill>
              </a:rPr>
              <a:t>Pro Ukrajinu nejdůležitější sovětští vládci</a:t>
            </a:r>
          </a:p>
        </p:txBody>
      </p:sp>
      <p:pic>
        <p:nvPicPr>
          <p:cNvPr id="4" name="Obrázek 3">
            <a:extLst>
              <a:ext uri="{FF2B5EF4-FFF2-40B4-BE49-F238E27FC236}">
                <a16:creationId xmlns:a16="http://schemas.microsoft.com/office/drawing/2014/main" id="{DC5AB27D-6701-502B-D195-1EC09EEF390C}"/>
              </a:ext>
            </a:extLst>
          </p:cNvPr>
          <p:cNvPicPr>
            <a:picLocks noChangeAspect="1"/>
          </p:cNvPicPr>
          <p:nvPr/>
        </p:nvPicPr>
        <p:blipFill>
          <a:blip r:embed="rId2"/>
          <a:stretch>
            <a:fillRect/>
          </a:stretch>
        </p:blipFill>
        <p:spPr>
          <a:xfrm>
            <a:off x="117231" y="1919068"/>
            <a:ext cx="2573317" cy="3261047"/>
          </a:xfrm>
          <a:prstGeom prst="rect">
            <a:avLst/>
          </a:prstGeom>
        </p:spPr>
      </p:pic>
      <p:pic>
        <p:nvPicPr>
          <p:cNvPr id="5" name="Obrázek 4">
            <a:extLst>
              <a:ext uri="{FF2B5EF4-FFF2-40B4-BE49-F238E27FC236}">
                <a16:creationId xmlns:a16="http://schemas.microsoft.com/office/drawing/2014/main" id="{325051F2-4697-15D9-C851-5E72B18E2572}"/>
              </a:ext>
            </a:extLst>
          </p:cNvPr>
          <p:cNvPicPr>
            <a:picLocks noChangeAspect="1"/>
          </p:cNvPicPr>
          <p:nvPr/>
        </p:nvPicPr>
        <p:blipFill>
          <a:blip r:embed="rId3"/>
          <a:stretch>
            <a:fillRect/>
          </a:stretch>
        </p:blipFill>
        <p:spPr>
          <a:xfrm>
            <a:off x="9399744" y="1919067"/>
            <a:ext cx="2509716" cy="3261047"/>
          </a:xfrm>
          <a:prstGeom prst="rect">
            <a:avLst/>
          </a:prstGeom>
        </p:spPr>
      </p:pic>
      <p:pic>
        <p:nvPicPr>
          <p:cNvPr id="6" name="Obrázek 5">
            <a:extLst>
              <a:ext uri="{FF2B5EF4-FFF2-40B4-BE49-F238E27FC236}">
                <a16:creationId xmlns:a16="http://schemas.microsoft.com/office/drawing/2014/main" id="{9F3BE8D4-C1D6-DBB0-3288-59D2A36EFB83}"/>
              </a:ext>
            </a:extLst>
          </p:cNvPr>
          <p:cNvPicPr>
            <a:picLocks noChangeAspect="1"/>
          </p:cNvPicPr>
          <p:nvPr/>
        </p:nvPicPr>
        <p:blipFill>
          <a:blip r:embed="rId4"/>
          <a:stretch>
            <a:fillRect/>
          </a:stretch>
        </p:blipFill>
        <p:spPr>
          <a:xfrm>
            <a:off x="6352824" y="1919067"/>
            <a:ext cx="2509716" cy="3261047"/>
          </a:xfrm>
          <a:prstGeom prst="rect">
            <a:avLst/>
          </a:prstGeom>
        </p:spPr>
      </p:pic>
      <p:pic>
        <p:nvPicPr>
          <p:cNvPr id="7" name="Obrázek 6">
            <a:extLst>
              <a:ext uri="{FF2B5EF4-FFF2-40B4-BE49-F238E27FC236}">
                <a16:creationId xmlns:a16="http://schemas.microsoft.com/office/drawing/2014/main" id="{4168CBCB-19DE-F33E-1772-74ABB131B6CF}"/>
              </a:ext>
            </a:extLst>
          </p:cNvPr>
          <p:cNvPicPr>
            <a:picLocks noChangeAspect="1"/>
          </p:cNvPicPr>
          <p:nvPr/>
        </p:nvPicPr>
        <p:blipFill>
          <a:blip r:embed="rId5"/>
          <a:stretch>
            <a:fillRect/>
          </a:stretch>
        </p:blipFill>
        <p:spPr>
          <a:xfrm>
            <a:off x="3305905" y="1919067"/>
            <a:ext cx="2509716" cy="3261047"/>
          </a:xfrm>
          <a:prstGeom prst="rect">
            <a:avLst/>
          </a:prstGeom>
        </p:spPr>
      </p:pic>
      <p:sp>
        <p:nvSpPr>
          <p:cNvPr id="8" name="TextovéPole 7">
            <a:extLst>
              <a:ext uri="{FF2B5EF4-FFF2-40B4-BE49-F238E27FC236}">
                <a16:creationId xmlns:a16="http://schemas.microsoft.com/office/drawing/2014/main" id="{0B746C39-BF47-0CDA-3934-1C76373AB382}"/>
              </a:ext>
            </a:extLst>
          </p:cNvPr>
          <p:cNvSpPr txBox="1"/>
          <p:nvPr/>
        </p:nvSpPr>
        <p:spPr>
          <a:xfrm>
            <a:off x="1000369" y="5494215"/>
            <a:ext cx="768159" cy="369332"/>
          </a:xfrm>
          <a:prstGeom prst="rect">
            <a:avLst/>
          </a:prstGeom>
          <a:noFill/>
        </p:spPr>
        <p:txBody>
          <a:bodyPr wrap="none" rtlCol="0">
            <a:spAutoFit/>
          </a:bodyPr>
          <a:lstStyle/>
          <a:p>
            <a:r>
              <a:rPr lang="cs-CZ" dirty="0"/>
              <a:t>Stalin</a:t>
            </a:r>
          </a:p>
        </p:txBody>
      </p:sp>
      <p:sp>
        <p:nvSpPr>
          <p:cNvPr id="9" name="TextovéPole 8">
            <a:extLst>
              <a:ext uri="{FF2B5EF4-FFF2-40B4-BE49-F238E27FC236}">
                <a16:creationId xmlns:a16="http://schemas.microsoft.com/office/drawing/2014/main" id="{627255A8-4DAB-7241-1329-466FEE617C2E}"/>
              </a:ext>
            </a:extLst>
          </p:cNvPr>
          <p:cNvSpPr txBox="1"/>
          <p:nvPr/>
        </p:nvSpPr>
        <p:spPr>
          <a:xfrm>
            <a:off x="4071815" y="5494215"/>
            <a:ext cx="1265907" cy="369332"/>
          </a:xfrm>
          <a:prstGeom prst="rect">
            <a:avLst/>
          </a:prstGeom>
          <a:noFill/>
        </p:spPr>
        <p:txBody>
          <a:bodyPr wrap="square" rtlCol="0">
            <a:spAutoFit/>
          </a:bodyPr>
          <a:lstStyle/>
          <a:p>
            <a:r>
              <a:rPr lang="cs-CZ" dirty="0"/>
              <a:t>Chruščov</a:t>
            </a:r>
          </a:p>
        </p:txBody>
      </p:sp>
      <p:sp>
        <p:nvSpPr>
          <p:cNvPr id="10" name="TextovéPole 9">
            <a:extLst>
              <a:ext uri="{FF2B5EF4-FFF2-40B4-BE49-F238E27FC236}">
                <a16:creationId xmlns:a16="http://schemas.microsoft.com/office/drawing/2014/main" id="{9420684B-CD8E-CEAF-BE14-1F0A1BE01154}"/>
              </a:ext>
            </a:extLst>
          </p:cNvPr>
          <p:cNvSpPr txBox="1"/>
          <p:nvPr/>
        </p:nvSpPr>
        <p:spPr>
          <a:xfrm>
            <a:off x="7080737" y="5494215"/>
            <a:ext cx="1109785" cy="369332"/>
          </a:xfrm>
          <a:prstGeom prst="rect">
            <a:avLst/>
          </a:prstGeom>
          <a:noFill/>
        </p:spPr>
        <p:txBody>
          <a:bodyPr wrap="square" rtlCol="0">
            <a:spAutoFit/>
          </a:bodyPr>
          <a:lstStyle/>
          <a:p>
            <a:r>
              <a:rPr lang="cs-CZ" dirty="0"/>
              <a:t>Brežněv</a:t>
            </a:r>
          </a:p>
        </p:txBody>
      </p:sp>
      <p:sp>
        <p:nvSpPr>
          <p:cNvPr id="11" name="TextovéPole 10">
            <a:extLst>
              <a:ext uri="{FF2B5EF4-FFF2-40B4-BE49-F238E27FC236}">
                <a16:creationId xmlns:a16="http://schemas.microsoft.com/office/drawing/2014/main" id="{412DCFD9-42B6-8587-BFB1-4AB815CAC5BD}"/>
              </a:ext>
            </a:extLst>
          </p:cNvPr>
          <p:cNvSpPr txBox="1"/>
          <p:nvPr/>
        </p:nvSpPr>
        <p:spPr>
          <a:xfrm>
            <a:off x="10081846" y="5494215"/>
            <a:ext cx="1320800" cy="369332"/>
          </a:xfrm>
          <a:prstGeom prst="rect">
            <a:avLst/>
          </a:prstGeom>
          <a:noFill/>
        </p:spPr>
        <p:txBody>
          <a:bodyPr wrap="square" rtlCol="0">
            <a:spAutoFit/>
          </a:bodyPr>
          <a:lstStyle/>
          <a:p>
            <a:r>
              <a:rPr lang="cs-CZ" dirty="0"/>
              <a:t>Gorbačov</a:t>
            </a:r>
          </a:p>
        </p:txBody>
      </p:sp>
    </p:spTree>
    <p:extLst>
      <p:ext uri="{BB962C8B-B14F-4D97-AF65-F5344CB8AC3E}">
        <p14:creationId xmlns:p14="http://schemas.microsoft.com/office/powerpoint/2010/main" val="4020523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07C1E1B9-6C27-10DB-69D9-239051551156}"/>
              </a:ext>
            </a:extLst>
          </p:cNvPr>
          <p:cNvPicPr>
            <a:picLocks noGrp="1" noChangeAspect="1"/>
          </p:cNvPicPr>
          <p:nvPr>
            <p:ph idx="1"/>
          </p:nvPr>
        </p:nvPicPr>
        <p:blipFill>
          <a:blip r:embed="rId2"/>
          <a:stretch>
            <a:fillRect/>
          </a:stretch>
        </p:blipFill>
        <p:spPr>
          <a:xfrm>
            <a:off x="117092" y="173420"/>
            <a:ext cx="9844239" cy="6558456"/>
          </a:xfrm>
          <a:prstGeom prst="rect">
            <a:avLst/>
          </a:prstGeom>
        </p:spPr>
      </p:pic>
      <p:sp>
        <p:nvSpPr>
          <p:cNvPr id="5" name="TextovéPole 4">
            <a:extLst>
              <a:ext uri="{FF2B5EF4-FFF2-40B4-BE49-F238E27FC236}">
                <a16:creationId xmlns:a16="http://schemas.microsoft.com/office/drawing/2014/main" id="{4D0B50EC-CD4C-8E59-5B48-EC3803B1B9B0}"/>
              </a:ext>
            </a:extLst>
          </p:cNvPr>
          <p:cNvSpPr txBox="1"/>
          <p:nvPr/>
        </p:nvSpPr>
        <p:spPr>
          <a:xfrm>
            <a:off x="9963807" y="1158766"/>
            <a:ext cx="2228193" cy="2862322"/>
          </a:xfrm>
          <a:prstGeom prst="rect">
            <a:avLst/>
          </a:prstGeom>
          <a:noFill/>
        </p:spPr>
        <p:txBody>
          <a:bodyPr wrap="square" rtlCol="0">
            <a:spAutoFit/>
          </a:bodyPr>
          <a:lstStyle/>
          <a:p>
            <a:r>
              <a:rPr lang="cs-CZ" b="1" dirty="0"/>
              <a:t>foto z roku 1943, Chruščov i Brežněv byly a jsou oba označováni za Ukrajince, realita je však jiná a jejich negativní odkaz pro Ukrajinu je zjevný! </a:t>
            </a:r>
          </a:p>
        </p:txBody>
      </p:sp>
    </p:spTree>
    <p:extLst>
      <p:ext uri="{BB962C8B-B14F-4D97-AF65-F5344CB8AC3E}">
        <p14:creationId xmlns:p14="http://schemas.microsoft.com/office/powerpoint/2010/main" val="2533324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65C2D3-D0F5-4079-D7C2-1B8CDD3AF5F9}"/>
              </a:ext>
            </a:extLst>
          </p:cNvPr>
          <p:cNvSpPr>
            <a:spLocks noGrp="1"/>
          </p:cNvSpPr>
          <p:nvPr>
            <p:ph type="title"/>
          </p:nvPr>
        </p:nvSpPr>
        <p:spPr>
          <a:xfrm>
            <a:off x="677334" y="320431"/>
            <a:ext cx="8596668" cy="664307"/>
          </a:xfrm>
        </p:spPr>
        <p:txBody>
          <a:bodyPr/>
          <a:lstStyle/>
          <a:p>
            <a:pPr algn="ctr"/>
            <a:r>
              <a:rPr lang="cs-CZ" dirty="0">
                <a:solidFill>
                  <a:schemeClr val="tx1"/>
                </a:solidFill>
              </a:rPr>
              <a:t>Děkuji za pozornost!</a:t>
            </a:r>
          </a:p>
        </p:txBody>
      </p:sp>
      <p:sp>
        <p:nvSpPr>
          <p:cNvPr id="3" name="Zástupný obsah 2">
            <a:extLst>
              <a:ext uri="{FF2B5EF4-FFF2-40B4-BE49-F238E27FC236}">
                <a16:creationId xmlns:a16="http://schemas.microsoft.com/office/drawing/2014/main" id="{B80707D6-0121-B408-A10F-4668900C499C}"/>
              </a:ext>
            </a:extLst>
          </p:cNvPr>
          <p:cNvSpPr>
            <a:spLocks noGrp="1"/>
          </p:cNvSpPr>
          <p:nvPr>
            <p:ph idx="1"/>
          </p:nvPr>
        </p:nvSpPr>
        <p:spPr>
          <a:xfrm>
            <a:off x="195385" y="1039447"/>
            <a:ext cx="2938584" cy="5001916"/>
          </a:xfrm>
        </p:spPr>
        <p:txBody>
          <a:bodyPr/>
          <a:lstStyle/>
          <a:p>
            <a:r>
              <a:rPr lang="cs-CZ" dirty="0"/>
              <a:t>příště si povíme o vzniku nezávislé Ukrajiny v roce 1991, dilematech ukrajinské politiky v dalším směřování Ukrajiny</a:t>
            </a:r>
          </a:p>
        </p:txBody>
      </p:sp>
      <p:pic>
        <p:nvPicPr>
          <p:cNvPr id="5" name="Obrázek 4">
            <a:extLst>
              <a:ext uri="{FF2B5EF4-FFF2-40B4-BE49-F238E27FC236}">
                <a16:creationId xmlns:a16="http://schemas.microsoft.com/office/drawing/2014/main" id="{2C3A7521-757A-DB38-8D3F-B2CA79BEDA7F}"/>
              </a:ext>
            </a:extLst>
          </p:cNvPr>
          <p:cNvPicPr>
            <a:picLocks noChangeAspect="1"/>
          </p:cNvPicPr>
          <p:nvPr/>
        </p:nvPicPr>
        <p:blipFill>
          <a:blip r:embed="rId2"/>
          <a:stretch>
            <a:fillRect/>
          </a:stretch>
        </p:blipFill>
        <p:spPr>
          <a:xfrm>
            <a:off x="3782646" y="1039447"/>
            <a:ext cx="7877678" cy="5213400"/>
          </a:xfrm>
          <a:prstGeom prst="rect">
            <a:avLst/>
          </a:prstGeom>
        </p:spPr>
      </p:pic>
      <p:pic>
        <p:nvPicPr>
          <p:cNvPr id="6" name="Obrázek 5">
            <a:extLst>
              <a:ext uri="{FF2B5EF4-FFF2-40B4-BE49-F238E27FC236}">
                <a16:creationId xmlns:a16="http://schemas.microsoft.com/office/drawing/2014/main" id="{DE244110-8BCD-FD0B-BFD7-BC6593C781D1}"/>
              </a:ext>
            </a:extLst>
          </p:cNvPr>
          <p:cNvPicPr>
            <a:picLocks noChangeAspect="1"/>
          </p:cNvPicPr>
          <p:nvPr/>
        </p:nvPicPr>
        <p:blipFill>
          <a:blip r:embed="rId3"/>
          <a:stretch>
            <a:fillRect/>
          </a:stretch>
        </p:blipFill>
        <p:spPr>
          <a:xfrm>
            <a:off x="73269" y="3790461"/>
            <a:ext cx="5279853" cy="2969917"/>
          </a:xfrm>
          <a:prstGeom prst="rect">
            <a:avLst/>
          </a:prstGeom>
        </p:spPr>
      </p:pic>
    </p:spTree>
    <p:extLst>
      <p:ext uri="{BB962C8B-B14F-4D97-AF65-F5344CB8AC3E}">
        <p14:creationId xmlns:p14="http://schemas.microsoft.com/office/powerpoint/2010/main" val="235705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80682"/>
            <a:ext cx="8596668" cy="1084730"/>
          </a:xfrm>
        </p:spPr>
        <p:txBody>
          <a:bodyPr/>
          <a:lstStyle/>
          <a:p>
            <a:r>
              <a:rPr lang="cs-CZ" dirty="0">
                <a:solidFill>
                  <a:schemeClr val="tx1"/>
                </a:solidFill>
              </a:rPr>
              <a:t>Poválečná situace v Polsku</a:t>
            </a:r>
          </a:p>
        </p:txBody>
      </p:sp>
      <p:sp>
        <p:nvSpPr>
          <p:cNvPr id="3" name="Zástupný symbol pro obsah 2"/>
          <p:cNvSpPr>
            <a:spLocks noGrp="1"/>
          </p:cNvSpPr>
          <p:nvPr>
            <p:ph idx="1"/>
          </p:nvPr>
        </p:nvSpPr>
        <p:spPr>
          <a:xfrm>
            <a:off x="0" y="609600"/>
            <a:ext cx="9274002" cy="6024281"/>
          </a:xfrm>
        </p:spPr>
        <p:txBody>
          <a:bodyPr>
            <a:normAutofit fontScale="92500"/>
          </a:bodyPr>
          <a:lstStyle/>
          <a:p>
            <a:pPr algn="just"/>
            <a:r>
              <a:rPr lang="cs-CZ" sz="2000" dirty="0"/>
              <a:t>Jakmile došlo k uklidnění domácí situace v Polsku,  polské vojsko a bezpečnostní složky i s pomocí speciálních jednotek NKVD  zaměřily naplno svoji pozornost na UPA.  V Moskvě se plným právem obávali, že silné nacionální cítění Ukrajinců, kteří setrvávali v boji proti SSSR již několik let, by mohlo mít další pokračování ve vytváření obdobných center nacionálního odporu i jinde. Zarputilost OUN a UPA, které se stále nedařilo dostat pod kontrolu, donutila Moskvu k vojenské reakci  a přesunu dalších jednotek do Polska</a:t>
            </a:r>
          </a:p>
          <a:p>
            <a:pPr algn="just"/>
            <a:r>
              <a:rPr lang="cs-CZ" sz="2000" dirty="0"/>
              <a:t>Posun polských hranic na západ a s ním spojená národnostní homogenizace Polska se nemohly nedotknout také Československa.  V roce 1945 se v Polsku, ale i v Československu debatovalo pouze o rozsahu a způsobu provedení „etnických čistek“, nikoli o principech poválečného uspořádání Evropy </a:t>
            </a:r>
          </a:p>
          <a:p>
            <a:pPr algn="just"/>
            <a:r>
              <a:rPr lang="cs-CZ" sz="2000" dirty="0"/>
              <a:t>SSSR zde hrál výjimečnou roli, i když pro „čistky" vystupoval z jiných taktických důvodů ve východní Haliči než v případě Němců v Polsku, Československu a Maďarsku. Polsko-ukrajinský konflikt kromě toho ukazuje, jak silně válka a okupační režim poškodily vztahy i mezi těmi národy, které nebyly válčícími stranami v užším smyslu. Ani z toho sice nepramení nevyhnutelnost vyústění historických procesů v pozdější vyhnání a vysídlení, návrat k etnickému a politickému </a:t>
            </a:r>
            <a:r>
              <a:rPr lang="cs-CZ" sz="2000" dirty="0" err="1"/>
              <a:t>statu</a:t>
            </a:r>
            <a:r>
              <a:rPr lang="cs-CZ" sz="2000" dirty="0"/>
              <a:t> quo z doby před vypuknutím války byl však na jejím konci vyloučen</a:t>
            </a:r>
          </a:p>
        </p:txBody>
      </p:sp>
      <p:pic>
        <p:nvPicPr>
          <p:cNvPr id="4" name="Obrázek 3">
            <a:extLst>
              <a:ext uri="{FF2B5EF4-FFF2-40B4-BE49-F238E27FC236}">
                <a16:creationId xmlns:a16="http://schemas.microsoft.com/office/drawing/2014/main" id="{0FD34238-829E-7226-1CAB-FEF77EE99F4E}"/>
              </a:ext>
            </a:extLst>
          </p:cNvPr>
          <p:cNvPicPr>
            <a:picLocks noChangeAspect="1"/>
          </p:cNvPicPr>
          <p:nvPr/>
        </p:nvPicPr>
        <p:blipFill>
          <a:blip r:embed="rId2"/>
          <a:stretch>
            <a:fillRect/>
          </a:stretch>
        </p:blipFill>
        <p:spPr>
          <a:xfrm>
            <a:off x="9204655" y="2039816"/>
            <a:ext cx="2987345" cy="2428735"/>
          </a:xfrm>
          <a:prstGeom prst="rect">
            <a:avLst/>
          </a:prstGeom>
        </p:spPr>
      </p:pic>
    </p:spTree>
    <p:extLst>
      <p:ext uri="{BB962C8B-B14F-4D97-AF65-F5344CB8AC3E}">
        <p14:creationId xmlns:p14="http://schemas.microsoft.com/office/powerpoint/2010/main" val="2657870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ABC245-603D-EBA0-A07A-0182AB51457F}"/>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C5F525FB-C68F-5E43-C367-B175439A301A}"/>
              </a:ext>
            </a:extLst>
          </p:cNvPr>
          <p:cNvPicPr>
            <a:picLocks noGrp="1" noChangeAspect="1"/>
          </p:cNvPicPr>
          <p:nvPr>
            <p:ph idx="1"/>
          </p:nvPr>
        </p:nvPicPr>
        <p:blipFill>
          <a:blip r:embed="rId2"/>
          <a:stretch>
            <a:fillRect/>
          </a:stretch>
        </p:blipFill>
        <p:spPr>
          <a:xfrm>
            <a:off x="677334" y="110850"/>
            <a:ext cx="8893908" cy="6516596"/>
          </a:xfrm>
          <a:prstGeom prst="rect">
            <a:avLst/>
          </a:prstGeom>
        </p:spPr>
      </p:pic>
    </p:spTree>
    <p:extLst>
      <p:ext uri="{BB962C8B-B14F-4D97-AF65-F5344CB8AC3E}">
        <p14:creationId xmlns:p14="http://schemas.microsoft.com/office/powerpoint/2010/main" val="3454913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117696"/>
            <a:ext cx="8596668" cy="733332"/>
          </a:xfrm>
        </p:spPr>
        <p:txBody>
          <a:bodyPr>
            <a:normAutofit/>
          </a:bodyPr>
          <a:lstStyle/>
          <a:p>
            <a:r>
              <a:rPr lang="cs-CZ" dirty="0">
                <a:solidFill>
                  <a:schemeClr val="tx1"/>
                </a:solidFill>
              </a:rPr>
              <a:t>Etnické přesuny a další represe</a:t>
            </a:r>
          </a:p>
        </p:txBody>
      </p:sp>
      <p:sp>
        <p:nvSpPr>
          <p:cNvPr id="3" name="Zástupný symbol pro obsah 2"/>
          <p:cNvSpPr>
            <a:spLocks noGrp="1"/>
          </p:cNvSpPr>
          <p:nvPr>
            <p:ph idx="1"/>
          </p:nvPr>
        </p:nvSpPr>
        <p:spPr>
          <a:xfrm>
            <a:off x="70338" y="697116"/>
            <a:ext cx="9203664" cy="5866645"/>
          </a:xfrm>
        </p:spPr>
        <p:txBody>
          <a:bodyPr>
            <a:normAutofit/>
          </a:bodyPr>
          <a:lstStyle/>
          <a:p>
            <a:pPr algn="just"/>
            <a:r>
              <a:rPr lang="cs-CZ" sz="2000" dirty="0"/>
              <a:t>Historik Timothy Snyder udává, že v rámci SSSR a Polska za války nebo těsně po ní uprchlo nebo bylo násilně přestěhováno na 12 milionů Ukrajinců, Poláků, Bělorusů a příslušníků dalších národností, přičemž se do této bilance nezapočítává přibližně 10 milionů lidí, které Němci povraždili při okupaci a z nichž byla nedlouho předtím většina tak či onak vystěhována. O proměnu hranic usilovali i sami Ukrajinci, ale výsledek druhé světové války neumožnil realizovat nic z cílů, se kterými radikální nacionalisté do války vstupovali </a:t>
            </a:r>
          </a:p>
          <a:p>
            <a:pPr algn="just"/>
            <a:r>
              <a:rPr lang="cs-CZ" sz="2000" dirty="0"/>
              <a:t>Na základě dekretu, který podepsal 31. března 1944 Lavrentij Berija bylo možno zatknout a deportovat všechny rodinné příslušníky údajných povstalců z OUN a UPA. V průběhu let 1944–1946 se procento Ukrajinců v Gulagu zvýšilo o 140% </a:t>
            </a:r>
          </a:p>
          <a:p>
            <a:pPr algn="just"/>
            <a:r>
              <a:rPr lang="cs-CZ" sz="2000" dirty="0"/>
              <a:t>1. polsko-ukrajinské vzájemné přesuny obyvatelstva začaly již v září 1944 na základě tzv. Lublinských dohod, v červnu 1946 tato fáze přesídlení Ukrajinců z Polska skončila. V koordinaci se Sověty polská vláda v roce 1947 přistoupila k realizaci akce „Visla“, jejímž cílem byla jak definitivní likvidace odporu banderovců, tak přesun Ukrajinců i Poláků v rámci nově vytvořených poválečných hranic </a:t>
            </a:r>
          </a:p>
        </p:txBody>
      </p:sp>
      <p:pic>
        <p:nvPicPr>
          <p:cNvPr id="2050" name="Picture 2">
            <a:extLst>
              <a:ext uri="{FF2B5EF4-FFF2-40B4-BE49-F238E27FC236}">
                <a16:creationId xmlns:a16="http://schemas.microsoft.com/office/drawing/2014/main" id="{76160C8D-C7D6-2953-6022-6C70CAF156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949" t="20689" b="25157"/>
          <a:stretch/>
        </p:blipFill>
        <p:spPr bwMode="auto">
          <a:xfrm>
            <a:off x="9217889" y="1305402"/>
            <a:ext cx="2974111" cy="3766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944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1565" y="165538"/>
            <a:ext cx="9193359" cy="739810"/>
          </a:xfrm>
        </p:spPr>
        <p:txBody>
          <a:bodyPr>
            <a:normAutofit/>
          </a:bodyPr>
          <a:lstStyle/>
          <a:p>
            <a:r>
              <a:rPr lang="cs-CZ" dirty="0">
                <a:solidFill>
                  <a:schemeClr val="tx1"/>
                </a:solidFill>
              </a:rPr>
              <a:t>Konec organizovaného odporu UPA v Polsku</a:t>
            </a:r>
          </a:p>
        </p:txBody>
      </p:sp>
      <p:sp>
        <p:nvSpPr>
          <p:cNvPr id="3" name="Zástupný symbol pro obsah 2"/>
          <p:cNvSpPr>
            <a:spLocks noGrp="1"/>
          </p:cNvSpPr>
          <p:nvPr>
            <p:ph idx="1"/>
          </p:nvPr>
        </p:nvSpPr>
        <p:spPr>
          <a:xfrm>
            <a:off x="80643" y="814812"/>
            <a:ext cx="9193359" cy="6043188"/>
          </a:xfrm>
        </p:spPr>
        <p:txBody>
          <a:bodyPr>
            <a:normAutofit/>
          </a:bodyPr>
          <a:lstStyle/>
          <a:p>
            <a:pPr algn="just"/>
            <a:r>
              <a:rPr lang="cs-CZ" sz="2000" dirty="0"/>
              <a:t>příprava těchto deportací byla urychlena po zabití náměstka polského ministra národní obrany Karola Świerczewského 28. března 1947 </a:t>
            </a:r>
          </a:p>
          <a:p>
            <a:pPr algn="just"/>
            <a:r>
              <a:rPr lang="cs-CZ" sz="2000" dirty="0"/>
              <a:t>UPA tím na sebe upozornila ještě více. Jednalo se o nejvýraznější akt poválečného odporu ukrajinských radikálních nacionalistů. V jihovýchodním Polsku byla již nadále neúnosná situace, místní polské obyvatelstvo bylo terorizováno banderovci, polské vládní jednotky naopak v odvetných akcích vypalovaly ukrajinské vesnice </a:t>
            </a:r>
          </a:p>
          <a:p>
            <a:pPr algn="just"/>
            <a:r>
              <a:rPr lang="cs-CZ" sz="2000" dirty="0"/>
              <a:t>všechny zúčastněné strany věděly, že násilí jen eskaluje další nenávistné protiakce. Mírové řešení se jednoduše nenabízelo, protože Poláci i Ukrajinci považovali Halič za svůj domov </a:t>
            </a:r>
          </a:p>
          <a:p>
            <a:pPr algn="just"/>
            <a:r>
              <a:rPr lang="cs-CZ" sz="2000" dirty="0"/>
              <a:t>právo silnějšího a právo státní suverenity však bylo na straně Poláků, kteří již chtěli krvavé vleklé spory skončit. Jihovýchodní Polsko již od frontových operací roku 1944 nepoznalo normální mírové soužití </a:t>
            </a:r>
          </a:p>
          <a:p>
            <a:pPr algn="just"/>
            <a:r>
              <a:rPr lang="cs-CZ" sz="2000" dirty="0"/>
              <a:t>Akce „Visla“ byla realizována od června 1947</a:t>
            </a:r>
          </a:p>
        </p:txBody>
      </p:sp>
      <p:pic>
        <p:nvPicPr>
          <p:cNvPr id="5" name="Obrázek 4"/>
          <p:cNvPicPr>
            <a:picLocks noChangeAspect="1"/>
          </p:cNvPicPr>
          <p:nvPr/>
        </p:nvPicPr>
        <p:blipFill>
          <a:blip r:embed="rId2"/>
          <a:stretch>
            <a:fillRect/>
          </a:stretch>
        </p:blipFill>
        <p:spPr>
          <a:xfrm>
            <a:off x="9274002" y="2907115"/>
            <a:ext cx="2837355" cy="2068904"/>
          </a:xfrm>
          <a:prstGeom prst="rect">
            <a:avLst/>
          </a:prstGeom>
        </p:spPr>
      </p:pic>
      <p:pic>
        <p:nvPicPr>
          <p:cNvPr id="4" name="Obrázek 3">
            <a:extLst>
              <a:ext uri="{FF2B5EF4-FFF2-40B4-BE49-F238E27FC236}">
                <a16:creationId xmlns:a16="http://schemas.microsoft.com/office/drawing/2014/main" id="{F1430B3B-CF31-C8E3-3C40-9B8FD15DA240}"/>
              </a:ext>
            </a:extLst>
          </p:cNvPr>
          <p:cNvPicPr>
            <a:picLocks noChangeAspect="1"/>
          </p:cNvPicPr>
          <p:nvPr/>
        </p:nvPicPr>
        <p:blipFill>
          <a:blip r:embed="rId3"/>
          <a:stretch>
            <a:fillRect/>
          </a:stretch>
        </p:blipFill>
        <p:spPr>
          <a:xfrm>
            <a:off x="9664261" y="0"/>
            <a:ext cx="2447096" cy="2907115"/>
          </a:xfrm>
          <a:prstGeom prst="rect">
            <a:avLst/>
          </a:prstGeom>
        </p:spPr>
      </p:pic>
      <p:pic>
        <p:nvPicPr>
          <p:cNvPr id="6" name="Obrázek 5">
            <a:extLst>
              <a:ext uri="{FF2B5EF4-FFF2-40B4-BE49-F238E27FC236}">
                <a16:creationId xmlns:a16="http://schemas.microsoft.com/office/drawing/2014/main" id="{8B1ED749-FBB2-CEB4-246B-C1C1C8247A8F}"/>
              </a:ext>
            </a:extLst>
          </p:cNvPr>
          <p:cNvPicPr>
            <a:picLocks noChangeAspect="1"/>
          </p:cNvPicPr>
          <p:nvPr/>
        </p:nvPicPr>
        <p:blipFill>
          <a:blip r:embed="rId4"/>
          <a:stretch>
            <a:fillRect/>
          </a:stretch>
        </p:blipFill>
        <p:spPr>
          <a:xfrm>
            <a:off x="8949057" y="4976019"/>
            <a:ext cx="3162300" cy="1447800"/>
          </a:xfrm>
          <a:prstGeom prst="rect">
            <a:avLst/>
          </a:prstGeom>
        </p:spPr>
      </p:pic>
    </p:spTree>
    <p:extLst>
      <p:ext uri="{BB962C8B-B14F-4D97-AF65-F5344CB8AC3E}">
        <p14:creationId xmlns:p14="http://schemas.microsoft.com/office/powerpoint/2010/main" val="792489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116542"/>
            <a:ext cx="8596668" cy="860612"/>
          </a:xfrm>
        </p:spPr>
        <p:txBody>
          <a:bodyPr>
            <a:normAutofit fontScale="90000"/>
          </a:bodyPr>
          <a:lstStyle/>
          <a:p>
            <a:r>
              <a:rPr lang="cs-CZ" dirty="0">
                <a:solidFill>
                  <a:schemeClr val="tx1"/>
                </a:solidFill>
              </a:rPr>
              <a:t>Rozsah polských deportací v roce 1944–1947</a:t>
            </a:r>
          </a:p>
        </p:txBody>
      </p:sp>
      <p:sp>
        <p:nvSpPr>
          <p:cNvPr id="3" name="Zástupný symbol pro obsah 2"/>
          <p:cNvSpPr>
            <a:spLocks noGrp="1"/>
          </p:cNvSpPr>
          <p:nvPr>
            <p:ph idx="1"/>
          </p:nvPr>
        </p:nvSpPr>
        <p:spPr>
          <a:xfrm>
            <a:off x="94593" y="726141"/>
            <a:ext cx="8361799" cy="6015317"/>
          </a:xfrm>
        </p:spPr>
        <p:txBody>
          <a:bodyPr>
            <a:normAutofit/>
          </a:bodyPr>
          <a:lstStyle/>
          <a:p>
            <a:pPr algn="just"/>
            <a:r>
              <a:rPr lang="cs-CZ" sz="2000" dirty="0"/>
              <a:t>Z ukrajinských sídlišť v Polsku byla menší část, okolo 150 tisíc obyvatel,  transportována do západních oblastí země, které Polsko po skončení druhé světové války získalo na úkor Německa. Pro vysídlení nebyl rozhodující pouze etnický původ, ale také příslušnost k pravoslavné nebo řeckokatolické církvi. Obyvatelé, mezi něž nepatřili jen Ukrajinci, ale i Rusíni  (Bojkové, </a:t>
            </a:r>
            <a:r>
              <a:rPr lang="cs-CZ" sz="2000" dirty="0" err="1"/>
              <a:t>Lemkové</a:t>
            </a:r>
            <a:r>
              <a:rPr lang="cs-CZ" sz="2000" dirty="0"/>
              <a:t>) a také Poláci ze smíšených rodin, si mohli vzít jen minimum majetku </a:t>
            </a:r>
          </a:p>
          <a:p>
            <a:pPr algn="just"/>
            <a:r>
              <a:rPr lang="cs-CZ" sz="2000" dirty="0"/>
              <a:t>Byla tak zpřetrhána původní rodinná a místní pouta. Ironií osudu se tak násilné deportace  dotkly i skupin obyvatelstva, kteří s činností OUN a UPA mnohdy neměli vůbec nic společného, to se týká zejména </a:t>
            </a:r>
            <a:r>
              <a:rPr lang="cs-CZ" sz="2000" dirty="0" err="1"/>
              <a:t>Lemků</a:t>
            </a:r>
            <a:r>
              <a:rPr lang="cs-CZ" sz="2000" dirty="0"/>
              <a:t> </a:t>
            </a:r>
          </a:p>
          <a:p>
            <a:pPr algn="just"/>
            <a:r>
              <a:rPr lang="cs-CZ" sz="2000" dirty="0"/>
              <a:t>Největší mírou byli Ukrajinci od roku 1944 odsunováni do SSSR, a to v počtu nejméně půl milionu osob  </a:t>
            </a:r>
          </a:p>
          <a:p>
            <a:pPr algn="just"/>
            <a:r>
              <a:rPr lang="cs-CZ" sz="2000" dirty="0"/>
              <a:t>UPA na odsun reagovala zvýšenými útoky, byla to poslední možnost, jak ještě zbrzdit politiku, která pro ně znamenala konec jejich hnutí</a:t>
            </a:r>
          </a:p>
        </p:txBody>
      </p:sp>
      <p:pic>
        <p:nvPicPr>
          <p:cNvPr id="5" name="Obrázek 4">
            <a:extLst>
              <a:ext uri="{FF2B5EF4-FFF2-40B4-BE49-F238E27FC236}">
                <a16:creationId xmlns:a16="http://schemas.microsoft.com/office/drawing/2014/main" id="{AFAD7F2F-E34F-61DA-EBA0-D7B7917EED56}"/>
              </a:ext>
            </a:extLst>
          </p:cNvPr>
          <p:cNvPicPr>
            <a:picLocks noChangeAspect="1"/>
          </p:cNvPicPr>
          <p:nvPr/>
        </p:nvPicPr>
        <p:blipFill>
          <a:blip r:embed="rId2"/>
          <a:stretch>
            <a:fillRect/>
          </a:stretch>
        </p:blipFill>
        <p:spPr>
          <a:xfrm>
            <a:off x="8456392" y="726141"/>
            <a:ext cx="3641015" cy="4892276"/>
          </a:xfrm>
          <a:prstGeom prst="rect">
            <a:avLst/>
          </a:prstGeom>
        </p:spPr>
      </p:pic>
      <p:sp>
        <p:nvSpPr>
          <p:cNvPr id="6" name="TextovéPole 5">
            <a:extLst>
              <a:ext uri="{FF2B5EF4-FFF2-40B4-BE49-F238E27FC236}">
                <a16:creationId xmlns:a16="http://schemas.microsoft.com/office/drawing/2014/main" id="{F331E752-D8DB-3D9C-7641-93A9271E082C}"/>
              </a:ext>
            </a:extLst>
          </p:cNvPr>
          <p:cNvSpPr txBox="1"/>
          <p:nvPr/>
        </p:nvSpPr>
        <p:spPr>
          <a:xfrm>
            <a:off x="8268677" y="5746185"/>
            <a:ext cx="3828730" cy="923330"/>
          </a:xfrm>
          <a:prstGeom prst="rect">
            <a:avLst/>
          </a:prstGeom>
          <a:noFill/>
        </p:spPr>
        <p:txBody>
          <a:bodyPr wrap="square" rtlCol="0">
            <a:spAutoFit/>
          </a:bodyPr>
          <a:lstStyle/>
          <a:p>
            <a:pPr algn="ctr"/>
            <a:r>
              <a:rPr lang="cs-CZ" dirty="0" err="1"/>
              <a:t>Świerczewského</a:t>
            </a:r>
            <a:r>
              <a:rPr lang="cs-CZ" dirty="0"/>
              <a:t> pomník v blízkosti</a:t>
            </a:r>
          </a:p>
          <a:p>
            <a:pPr algn="ctr"/>
            <a:r>
              <a:rPr lang="cs-CZ" dirty="0"/>
              <a:t>místa jeho úmrtí, v Bukovských vrších</a:t>
            </a:r>
          </a:p>
        </p:txBody>
      </p:sp>
    </p:spTree>
    <p:extLst>
      <p:ext uri="{BB962C8B-B14F-4D97-AF65-F5344CB8AC3E}">
        <p14:creationId xmlns:p14="http://schemas.microsoft.com/office/powerpoint/2010/main" val="253870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4B5F9D-5FF7-7D57-4DC0-723930304913}"/>
              </a:ext>
            </a:extLst>
          </p:cNvPr>
          <p:cNvSpPr>
            <a:spLocks noGrp="1"/>
          </p:cNvSpPr>
          <p:nvPr>
            <p:ph type="title"/>
          </p:nvPr>
        </p:nvSpPr>
        <p:spPr>
          <a:xfrm>
            <a:off x="677334" y="140677"/>
            <a:ext cx="8826174" cy="1148861"/>
          </a:xfrm>
        </p:spPr>
        <p:txBody>
          <a:bodyPr>
            <a:normAutofit fontScale="90000"/>
          </a:bodyPr>
          <a:lstStyle/>
          <a:p>
            <a:pPr algn="ctr"/>
            <a:r>
              <a:rPr lang="cs-CZ" dirty="0">
                <a:solidFill>
                  <a:schemeClr val="tx1"/>
                </a:solidFill>
              </a:rPr>
              <a:t>Komentář k odstoupení Podkarpatské Rusi SSSR ze strany Československa 1945 I</a:t>
            </a:r>
          </a:p>
        </p:txBody>
      </p:sp>
      <p:sp>
        <p:nvSpPr>
          <p:cNvPr id="3" name="Zástupný obsah 2">
            <a:extLst>
              <a:ext uri="{FF2B5EF4-FFF2-40B4-BE49-F238E27FC236}">
                <a16:creationId xmlns:a16="http://schemas.microsoft.com/office/drawing/2014/main" id="{3EAF96B9-A236-8F63-B887-56C59A0270E9}"/>
              </a:ext>
            </a:extLst>
          </p:cNvPr>
          <p:cNvSpPr>
            <a:spLocks noGrp="1"/>
          </p:cNvSpPr>
          <p:nvPr>
            <p:ph idx="1"/>
          </p:nvPr>
        </p:nvSpPr>
        <p:spPr>
          <a:xfrm>
            <a:off x="93785" y="1195754"/>
            <a:ext cx="8628184" cy="5587999"/>
          </a:xfrm>
        </p:spPr>
        <p:txBody>
          <a:bodyPr>
            <a:normAutofit/>
          </a:bodyPr>
          <a:lstStyle/>
          <a:p>
            <a:pPr algn="just"/>
            <a:r>
              <a:rPr lang="cs-CZ" dirty="0"/>
              <a:t>vztahy mezi exilovou československou vládou a vedením SSSR byly definovány smlouvou z prosince 1943, Podkarpatská Rus v ní ale nefigurovala. Principem mělo být vzájemné právo svrchovanosti a nevměšování se do vnitřních věcí</a:t>
            </a:r>
          </a:p>
          <a:p>
            <a:pPr algn="just"/>
            <a:r>
              <a:rPr lang="cs-CZ" dirty="0"/>
              <a:t>Československo mělo být obnoveno v předválečných hranicích, tedy včetně Podkarpatské Rusi! Proto i vzniklo Velitelství osvobozeného území </a:t>
            </a:r>
          </a:p>
          <a:p>
            <a:pPr algn="just"/>
            <a:r>
              <a:rPr lang="cs-CZ" dirty="0"/>
              <a:t>poté co v průběhu října 1944 začala  Rudá armáda osvobozovat území Podkarpatské Rusi vyslala československá vláda na osvobozené území delegaci vedenou ministrem Františkem Němcem a dále i gen. Antonína </a:t>
            </a:r>
            <a:r>
              <a:rPr lang="cs-CZ" dirty="0" err="1"/>
              <a:t>Hasala</a:t>
            </a:r>
            <a:r>
              <a:rPr lang="cs-CZ" dirty="0"/>
              <a:t>, aby převzali civilní i vojenskou správu</a:t>
            </a:r>
          </a:p>
          <a:p>
            <a:pPr algn="just"/>
            <a:r>
              <a:rPr lang="cs-CZ" dirty="0"/>
              <a:t>koncem října 1944 proběhly volby do národních výborů, navíc inscenované místními komunisty, tak kandidovat mohli jen ti, které sami schválili. V listopadu 1944 pak byl na Sjezdu národních výborů vydán manifest, který požadoval spojení Podkarpatské Rusi se SSSR</a:t>
            </a:r>
          </a:p>
          <a:p>
            <a:pPr algn="just"/>
            <a:endParaRPr lang="cs-CZ" dirty="0"/>
          </a:p>
        </p:txBody>
      </p:sp>
      <p:pic>
        <p:nvPicPr>
          <p:cNvPr id="4" name="Obrázek 3">
            <a:extLst>
              <a:ext uri="{FF2B5EF4-FFF2-40B4-BE49-F238E27FC236}">
                <a16:creationId xmlns:a16="http://schemas.microsoft.com/office/drawing/2014/main" id="{05A14C9A-FA39-34C2-59B4-7F876F6862D4}"/>
              </a:ext>
            </a:extLst>
          </p:cNvPr>
          <p:cNvPicPr>
            <a:picLocks noChangeAspect="1"/>
          </p:cNvPicPr>
          <p:nvPr/>
        </p:nvPicPr>
        <p:blipFill>
          <a:blip r:embed="rId2"/>
          <a:stretch>
            <a:fillRect/>
          </a:stretch>
        </p:blipFill>
        <p:spPr>
          <a:xfrm>
            <a:off x="9206523" y="3728910"/>
            <a:ext cx="2524370" cy="2854683"/>
          </a:xfrm>
          <a:prstGeom prst="rect">
            <a:avLst/>
          </a:prstGeom>
        </p:spPr>
      </p:pic>
      <p:sp>
        <p:nvSpPr>
          <p:cNvPr id="5" name="TextovéPole 4">
            <a:extLst>
              <a:ext uri="{FF2B5EF4-FFF2-40B4-BE49-F238E27FC236}">
                <a16:creationId xmlns:a16="http://schemas.microsoft.com/office/drawing/2014/main" id="{F43F5A04-6834-0F98-4FFD-5B634C4F02FA}"/>
              </a:ext>
            </a:extLst>
          </p:cNvPr>
          <p:cNvSpPr txBox="1"/>
          <p:nvPr/>
        </p:nvSpPr>
        <p:spPr>
          <a:xfrm>
            <a:off x="9737969" y="6499064"/>
            <a:ext cx="1625599" cy="369332"/>
          </a:xfrm>
          <a:prstGeom prst="rect">
            <a:avLst/>
          </a:prstGeom>
          <a:noFill/>
        </p:spPr>
        <p:txBody>
          <a:bodyPr wrap="square" rtlCol="0">
            <a:spAutoFit/>
          </a:bodyPr>
          <a:lstStyle/>
          <a:p>
            <a:r>
              <a:rPr lang="cs-CZ" dirty="0"/>
              <a:t>Gen. </a:t>
            </a:r>
            <a:r>
              <a:rPr lang="cs-CZ" dirty="0" err="1"/>
              <a:t>Hasal</a:t>
            </a:r>
            <a:endParaRPr lang="cs-CZ" dirty="0"/>
          </a:p>
        </p:txBody>
      </p:sp>
      <p:pic>
        <p:nvPicPr>
          <p:cNvPr id="6" name="Obrázek 5">
            <a:extLst>
              <a:ext uri="{FF2B5EF4-FFF2-40B4-BE49-F238E27FC236}">
                <a16:creationId xmlns:a16="http://schemas.microsoft.com/office/drawing/2014/main" id="{31E944C2-5254-361E-1467-F31917C6F789}"/>
              </a:ext>
            </a:extLst>
          </p:cNvPr>
          <p:cNvPicPr>
            <a:picLocks noChangeAspect="1"/>
          </p:cNvPicPr>
          <p:nvPr/>
        </p:nvPicPr>
        <p:blipFill>
          <a:blip r:embed="rId3"/>
          <a:stretch>
            <a:fillRect/>
          </a:stretch>
        </p:blipFill>
        <p:spPr>
          <a:xfrm>
            <a:off x="9206523" y="672123"/>
            <a:ext cx="2524370" cy="2630852"/>
          </a:xfrm>
          <a:prstGeom prst="rect">
            <a:avLst/>
          </a:prstGeom>
        </p:spPr>
      </p:pic>
      <p:sp>
        <p:nvSpPr>
          <p:cNvPr id="7" name="TextovéPole 6">
            <a:extLst>
              <a:ext uri="{FF2B5EF4-FFF2-40B4-BE49-F238E27FC236}">
                <a16:creationId xmlns:a16="http://schemas.microsoft.com/office/drawing/2014/main" id="{A0F2D08C-4F29-3F5B-0948-91956FB3BBB4}"/>
              </a:ext>
            </a:extLst>
          </p:cNvPr>
          <p:cNvSpPr txBox="1"/>
          <p:nvPr/>
        </p:nvSpPr>
        <p:spPr>
          <a:xfrm>
            <a:off x="9589477" y="3368431"/>
            <a:ext cx="1989877" cy="369332"/>
          </a:xfrm>
          <a:prstGeom prst="rect">
            <a:avLst/>
          </a:prstGeom>
          <a:noFill/>
        </p:spPr>
        <p:txBody>
          <a:bodyPr wrap="square" rtlCol="0">
            <a:spAutoFit/>
          </a:bodyPr>
          <a:lstStyle/>
          <a:p>
            <a:r>
              <a:rPr lang="cs-CZ" dirty="0"/>
              <a:t>ministr Němec</a:t>
            </a:r>
          </a:p>
        </p:txBody>
      </p:sp>
    </p:spTree>
    <p:extLst>
      <p:ext uri="{BB962C8B-B14F-4D97-AF65-F5344CB8AC3E}">
        <p14:creationId xmlns:p14="http://schemas.microsoft.com/office/powerpoint/2010/main" val="2907600745"/>
      </p:ext>
    </p:extLst>
  </p:cSld>
  <p:clrMapOvr>
    <a:masterClrMapping/>
  </p:clrMapOvr>
</p:sld>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z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6732</TotalTime>
  <Words>3267</Words>
  <Application>Microsoft Office PowerPoint</Application>
  <PresentationFormat>Širokoúhlá obrazovka</PresentationFormat>
  <Paragraphs>111</Paragraphs>
  <Slides>34</Slides>
  <Notes>0</Notes>
  <HiddenSlides>0</HiddenSlides>
  <MMClips>0</MMClips>
  <ScaleCrop>false</ScaleCrop>
  <HeadingPairs>
    <vt:vector size="6" baseType="variant">
      <vt:variant>
        <vt:lpstr>Použitá písma</vt:lpstr>
      </vt:variant>
      <vt:variant>
        <vt:i4>4</vt:i4>
      </vt:variant>
      <vt:variant>
        <vt:lpstr>Motiv</vt:lpstr>
      </vt:variant>
      <vt:variant>
        <vt:i4>2</vt:i4>
      </vt:variant>
      <vt:variant>
        <vt:lpstr>Nadpisy snímků</vt:lpstr>
      </vt:variant>
      <vt:variant>
        <vt:i4>34</vt:i4>
      </vt:variant>
    </vt:vector>
  </HeadingPairs>
  <TitlesOfParts>
    <vt:vector size="40" baseType="lpstr">
      <vt:lpstr>Arial</vt:lpstr>
      <vt:lpstr>Calibri</vt:lpstr>
      <vt:lpstr>Trebuchet MS</vt:lpstr>
      <vt:lpstr>Wingdings 3</vt:lpstr>
      <vt:lpstr>Fazeta</vt:lpstr>
      <vt:lpstr>1_Fazeta</vt:lpstr>
      <vt:lpstr>Ukrajina – její místo v dějinách a ve sférách vlivu  Poválečná situace na sovětské Ukrajině,  konec odporu OUN a UPA</vt:lpstr>
      <vt:lpstr>Poválečné přesuny obyvatelstva</vt:lpstr>
      <vt:lpstr>Etnická otázka - záměry</vt:lpstr>
      <vt:lpstr>Poválečná situace v Polsku</vt:lpstr>
      <vt:lpstr>Prezentace aplikace PowerPoint</vt:lpstr>
      <vt:lpstr>Etnické přesuny a další represe</vt:lpstr>
      <vt:lpstr>Konec organizovaného odporu UPA v Polsku</vt:lpstr>
      <vt:lpstr>Rozsah polských deportací v roce 1944–1947</vt:lpstr>
      <vt:lpstr>Komentář k odstoupení Podkarpatské Rusi SSSR ze strany Československa 1945 I</vt:lpstr>
      <vt:lpstr>Komentář k odstoupení Podkarpatské Rusi SSSR ze strany Československa 1945 II</vt:lpstr>
      <vt:lpstr>Prezentace aplikace PowerPoint</vt:lpstr>
      <vt:lpstr>Prezentace aplikace PowerPoint</vt:lpstr>
      <vt:lpstr>Poválečná migrace v Československu I</vt:lpstr>
      <vt:lpstr>Poválečná migrace v Československu II</vt:lpstr>
      <vt:lpstr>Poválečná migrace v Československu III</vt:lpstr>
      <vt:lpstr>Výsledky opčních dohod</vt:lpstr>
      <vt:lpstr>Těžký život čs. optantů</vt:lpstr>
      <vt:lpstr>Akce „Blaník“</vt:lpstr>
      <vt:lpstr>UPA a Československo</vt:lpstr>
      <vt:lpstr>Politické zneužití tématu v Československu</vt:lpstr>
      <vt:lpstr>Prezentace aplikace PowerPoint</vt:lpstr>
      <vt:lpstr>Prezentace aplikace PowerPoint</vt:lpstr>
      <vt:lpstr>Konec organizovaného boje OUN a UPA</vt:lpstr>
      <vt:lpstr>Prezentace aplikace PowerPoint</vt:lpstr>
      <vt:lpstr>Ještě pár slov jako dovětek</vt:lpstr>
      <vt:lpstr>Sovětská Ukrajina po válce </vt:lpstr>
      <vt:lpstr>Prezentace aplikace PowerPoint</vt:lpstr>
      <vt:lpstr>Prezentace aplikace PowerPoint</vt:lpstr>
      <vt:lpstr>Prezentace aplikace PowerPoint</vt:lpstr>
      <vt:lpstr>Dále k poválečnému vývoji</vt:lpstr>
      <vt:lpstr>Prezentace aplikace PowerPoint</vt:lpstr>
      <vt:lpstr>Pro Ukrajinu nejdůležitější sovětští vládci</vt:lpstr>
      <vt:lpstr>Prezentace aplikace PowerPoint</vt:lpstr>
      <vt:lpstr>Děkuji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MVZb2104 Ukrajina na křižovatkách dějin a zájmů mocností   Seznámení s předmětem, popis dostupné vhodné literatury   Úvod do studia dějin Ukrajiny</dc:title>
  <dc:creator>Tomáš Řepa</dc:creator>
  <cp:lastModifiedBy>Tomáš Řepa</cp:lastModifiedBy>
  <cp:revision>721</cp:revision>
  <dcterms:created xsi:type="dcterms:W3CDTF">2023-02-13T19:09:27Z</dcterms:created>
  <dcterms:modified xsi:type="dcterms:W3CDTF">2025-10-12T23:12:41Z</dcterms:modified>
</cp:coreProperties>
</file>