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4" r:id="rId3"/>
  </p:sldMasterIdLst>
  <p:notesMasterIdLst>
    <p:notesMasterId r:id="rId49"/>
  </p:notesMasterIdLst>
  <p:sldIdLst>
    <p:sldId id="256" r:id="rId4"/>
    <p:sldId id="364" r:id="rId5"/>
    <p:sldId id="274" r:id="rId6"/>
    <p:sldId id="638" r:id="rId7"/>
    <p:sldId id="686" r:id="rId8"/>
    <p:sldId id="712" r:id="rId9"/>
    <p:sldId id="711" r:id="rId10"/>
    <p:sldId id="713" r:id="rId11"/>
    <p:sldId id="714" r:id="rId12"/>
    <p:sldId id="670" r:id="rId13"/>
    <p:sldId id="720" r:id="rId14"/>
    <p:sldId id="275" r:id="rId15"/>
    <p:sldId id="277" r:id="rId16"/>
    <p:sldId id="278" r:id="rId17"/>
    <p:sldId id="282" r:id="rId18"/>
    <p:sldId id="283" r:id="rId19"/>
    <p:sldId id="746" r:id="rId20"/>
    <p:sldId id="279" r:id="rId21"/>
    <p:sldId id="727" r:id="rId22"/>
    <p:sldId id="646" r:id="rId23"/>
    <p:sldId id="684" r:id="rId24"/>
    <p:sldId id="696" r:id="rId25"/>
    <p:sldId id="683" r:id="rId26"/>
    <p:sldId id="280" r:id="rId27"/>
    <p:sldId id="284" r:id="rId28"/>
    <p:sldId id="286" r:id="rId29"/>
    <p:sldId id="734" r:id="rId30"/>
    <p:sldId id="735" r:id="rId31"/>
    <p:sldId id="736" r:id="rId32"/>
    <p:sldId id="648" r:id="rId33"/>
    <p:sldId id="287" r:id="rId34"/>
    <p:sldId id="276" r:id="rId35"/>
    <p:sldId id="288" r:id="rId36"/>
    <p:sldId id="289" r:id="rId37"/>
    <p:sldId id="290" r:id="rId38"/>
    <p:sldId id="747" r:id="rId39"/>
    <p:sldId id="291" r:id="rId40"/>
    <p:sldId id="652" r:id="rId41"/>
    <p:sldId id="663" r:id="rId42"/>
    <p:sldId id="739" r:id="rId43"/>
    <p:sldId id="694" r:id="rId44"/>
    <p:sldId id="743" r:id="rId45"/>
    <p:sldId id="725" r:id="rId46"/>
    <p:sldId id="744" r:id="rId47"/>
    <p:sldId id="745"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áš Řepa" initials="TŘ" lastIdx="2" clrIdx="0">
    <p:extLst>
      <p:ext uri="{19B8F6BF-5375-455C-9EA6-DF929625EA0E}">
        <p15:presenceInfo xmlns:p15="http://schemas.microsoft.com/office/powerpoint/2012/main" userId="fa8b40f954ee15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2" d="100"/>
          <a:sy n="122" d="100"/>
        </p:scale>
        <p:origin x="114"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B95592-75E5-49E6-A834-C49FF455B000}" type="datetimeFigureOut">
              <a:rPr lang="cs-CZ" smtClean="0"/>
              <a:t>15.10.2025</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E8AA36-796C-40BC-8A4F-57570C394317}" type="slidenum">
              <a:rPr lang="cs-CZ" smtClean="0"/>
              <a:t>‹#›</a:t>
            </a:fld>
            <a:endParaRPr lang="cs-CZ"/>
          </a:p>
        </p:txBody>
      </p:sp>
    </p:spTree>
    <p:extLst>
      <p:ext uri="{BB962C8B-B14F-4D97-AF65-F5344CB8AC3E}">
        <p14:creationId xmlns:p14="http://schemas.microsoft.com/office/powerpoint/2010/main" val="913394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Zástupný symbol pro obrázek snímku 1">
            <a:extLst>
              <a:ext uri="{FF2B5EF4-FFF2-40B4-BE49-F238E27FC236}">
                <a16:creationId xmlns:a16="http://schemas.microsoft.com/office/drawing/2014/main" id="{CF79F542-EED3-1E85-2F70-AB9B4581AB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Zástupný symbol pro poznámky 2">
            <a:extLst>
              <a:ext uri="{FF2B5EF4-FFF2-40B4-BE49-F238E27FC236}">
                <a16:creationId xmlns:a16="http://schemas.microsoft.com/office/drawing/2014/main" id="{FE17CE7C-D020-22DF-C865-A9F2273EA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a:t>Partyzánská válka je přirozený způsob boje proti mocnějšímu nepříteli, kdy obránci z řad obyvatelstva nejsoualespoň zpočátku schopni čelit v přímém boji profesionálním ozbrojeným silám represivního režimu nebookupačním jednotkám agresora. Z toho důvodu přijímají partyzáni strategii boje, která spočívá ve znepokojováníokrajových oblastí okupačních armád, obtěžování a podkopávání klidu a pořádku v řadách nepřítele, nikoliv přímoukonfrontací. Partyzánská válka staví především na zásadě „udeřit a zmizet“ a „bojovat a uprchnout“, aby bylomožno znovu bojovat v jiný příhodný čas. Je to vedení boje, spočívající na oklamání protivníka, tajných akcích,momentu překvapení a na nečekaných úderech.V zaostalých, převážně agrárních zemích, jako je Čína, Kuba, Salvador, Filipíny, Afghánistán nebo středoasijské bývalé sovětské republiky, se soustředí partyzánský způsob vedení války na využívání celé krajiny a specifickéhoterénu. Tyto země jsou přímo ideální pro dlouhodobou partyzánskou válku: drsný nepřístupný terén, téměř žádnétransportní trasy, řídká osídlenost území a minimální nebo dokonce žádný komunikační systém. Na takovém území je partyzánská válka vedená ve venkovské krajině nejúčinnější metodou boje proti stávajícímu režimu.V industrializovaných zemích s převahou městské zástavby, jako je Severní Amerika, Evropa nebo Rusko a okolnístáty, nelze tuto metodu boje použít. V těchto oblastech musí partyzáni operovat v městských nerovných centrech.Pouze tak mohou skutečně účinně zasáhnout okupační vládnoucí systém.Nejdůležitějšími charakterovými rysy úspěšného vedení partyzánské války na venkově jsou: vysoká pohyblivost,moment překvapení, lokální převaha, intimní znalost terénu a podpora místního obyvatelstva. Tyto taktické zásady byly popsány v četných textech, věnovaných způsobu vedení partyzánské války.</a:t>
            </a:r>
          </a:p>
        </p:txBody>
      </p:sp>
      <p:sp>
        <p:nvSpPr>
          <p:cNvPr id="66564" name="Zástupný symbol pro číslo snímku 3">
            <a:extLst>
              <a:ext uri="{FF2B5EF4-FFF2-40B4-BE49-F238E27FC236}">
                <a16:creationId xmlns:a16="http://schemas.microsoft.com/office/drawing/2014/main" id="{63C2A78A-8F43-C648-E882-6445E8E1EC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BE2A99B-3525-4C8F-83D6-66B5D7E2550C}" type="slidenum">
              <a:rPr kumimoji="0" lang="cs-CZ" altLang="cs-CZ" sz="12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cs-CZ" altLang="cs-CZ" sz="12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CC56AF2B-83CF-412E-A0AC-4E4EBD2FEFD4}" type="datetimeFigureOut">
              <a:rPr lang="cs-CZ" smtClean="0"/>
              <a:t>15.10.2025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2996524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15.10.2025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4059219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15.10.2025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51524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15.10.2025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3023870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15.10.2025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00850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15.10.2025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2250914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C56AF2B-83CF-412E-A0AC-4E4EBD2FEFD4}" type="datetimeFigureOut">
              <a:rPr lang="cs-CZ" smtClean="0"/>
              <a:t>15.10.2025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253587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C56AF2B-83CF-412E-A0AC-4E4EBD2FEFD4}" type="datetimeFigureOut">
              <a:rPr lang="cs-CZ" smtClean="0"/>
              <a:t>15.10.2025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4149308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29958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55627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00487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C56AF2B-83CF-412E-A0AC-4E4EBD2FEFD4}" type="datetimeFigureOut">
              <a:rPr lang="cs-CZ" smtClean="0"/>
              <a:t>15.10.2025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14358290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10/15/2025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4020921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63966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08978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411864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42A54C80-263E-416B-A8E0-580EDEADCBDC}" type="datetimeFigureOut">
              <a:rPr lang="en-US" dirty="0"/>
              <a:t>10/15/2025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38383293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90511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965810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325816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69320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48387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15.10.2025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28952176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346981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10624773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01702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CBD03E48-B4D6-42F1-803B-1D2CB093DF26}"/>
              </a:ext>
            </a:extLst>
          </p:cNvPr>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09CC2F1E-79C4-B5F9-347D-BCAFB0DF7E44}"/>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99C1AFCD-E13A-D1BF-E2D4-F21B68A3B0B1}"/>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C7471E81-AC9B-7A67-EC8B-B25E6C021CA9}"/>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437DE3C1-895A-4070-7A23-09BCDB76461C}"/>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A8A5AE7A-3882-454A-899F-E1A14CBACE3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10620CA7-858A-2409-ED5E-8448F86EE385}"/>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BCAA6348-758B-5C97-28F3-0D8F1CE11766}"/>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3C321CB0-9CA6-32FF-95C6-72ED50C69350}"/>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7E4A7CCE-8FA1-297E-A225-6EF763FBCC73}"/>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27">
              <a:extLst>
                <a:ext uri="{FF2B5EF4-FFF2-40B4-BE49-F238E27FC236}">
                  <a16:creationId xmlns:a16="http://schemas.microsoft.com/office/drawing/2014/main" id="{B88C90D9-2136-57F7-8B35-F7B458F3EEE6}"/>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15" name="Date Placeholder 3">
            <a:extLst>
              <a:ext uri="{FF2B5EF4-FFF2-40B4-BE49-F238E27FC236}">
                <a16:creationId xmlns:a16="http://schemas.microsoft.com/office/drawing/2014/main" id="{A5E40FEB-A4AA-C6ED-966A-DF77FD0EA39B}"/>
              </a:ext>
            </a:extLst>
          </p:cNvPr>
          <p:cNvSpPr>
            <a:spLocks noGrp="1"/>
          </p:cNvSpPr>
          <p:nvPr>
            <p:ph type="dt" sz="half" idx="10"/>
          </p:nvPr>
        </p:nvSpPr>
        <p:spPr/>
        <p:txBody>
          <a:bodyPr/>
          <a:lstStyle>
            <a:lvl1pPr>
              <a:defRPr/>
            </a:lvl1pPr>
          </a:lstStyle>
          <a:p>
            <a:pPr>
              <a:defRPr/>
            </a:pPr>
            <a:endParaRPr lang="cs-CZ"/>
          </a:p>
        </p:txBody>
      </p:sp>
      <p:sp>
        <p:nvSpPr>
          <p:cNvPr id="16" name="Footer Placeholder 4">
            <a:extLst>
              <a:ext uri="{FF2B5EF4-FFF2-40B4-BE49-F238E27FC236}">
                <a16:creationId xmlns:a16="http://schemas.microsoft.com/office/drawing/2014/main" id="{A23482D8-0DFC-EA12-BDFF-C5CF1B2E7C0F}"/>
              </a:ext>
            </a:extLst>
          </p:cNvPr>
          <p:cNvSpPr>
            <a:spLocks noGrp="1"/>
          </p:cNvSpPr>
          <p:nvPr>
            <p:ph type="ftr" sz="quarter" idx="11"/>
          </p:nvPr>
        </p:nvSpPr>
        <p:spPr/>
        <p:txBody>
          <a:bodyPr/>
          <a:lstStyle>
            <a:lvl1pPr>
              <a:defRPr/>
            </a:lvl1pPr>
          </a:lstStyle>
          <a:p>
            <a:pPr>
              <a:defRPr/>
            </a:pPr>
            <a:endParaRPr lang="cs-CZ"/>
          </a:p>
        </p:txBody>
      </p:sp>
      <p:sp>
        <p:nvSpPr>
          <p:cNvPr id="17" name="Slide Number Placeholder 5">
            <a:extLst>
              <a:ext uri="{FF2B5EF4-FFF2-40B4-BE49-F238E27FC236}">
                <a16:creationId xmlns:a16="http://schemas.microsoft.com/office/drawing/2014/main" id="{4CA7D68E-6FD1-6E8A-63D4-1D925D4D2789}"/>
              </a:ext>
            </a:extLst>
          </p:cNvPr>
          <p:cNvSpPr>
            <a:spLocks noGrp="1"/>
          </p:cNvSpPr>
          <p:nvPr>
            <p:ph type="sldNum" sz="quarter" idx="12"/>
          </p:nvPr>
        </p:nvSpPr>
        <p:spPr/>
        <p:txBody>
          <a:bodyPr/>
          <a:lstStyle>
            <a:lvl1pPr>
              <a:defRPr/>
            </a:lvl1pPr>
          </a:lstStyle>
          <a:p>
            <a:pPr>
              <a:defRPr/>
            </a:pPr>
            <a:fld id="{9D7DBE20-0E28-4FAB-9E43-E9F7441B17E2}" type="slidenum">
              <a:rPr lang="cs-CZ" altLang="cs-CZ"/>
              <a:pPr>
                <a:defRPr/>
              </a:pPr>
              <a:t>‹#›</a:t>
            </a:fld>
            <a:endParaRPr lang="cs-CZ" altLang="cs-CZ"/>
          </a:p>
        </p:txBody>
      </p:sp>
    </p:spTree>
    <p:extLst>
      <p:ext uri="{BB962C8B-B14F-4D97-AF65-F5344CB8AC3E}">
        <p14:creationId xmlns:p14="http://schemas.microsoft.com/office/powerpoint/2010/main" val="1720367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a:extLst>
              <a:ext uri="{FF2B5EF4-FFF2-40B4-BE49-F238E27FC236}">
                <a16:creationId xmlns:a16="http://schemas.microsoft.com/office/drawing/2014/main" id="{F5B07299-54AA-B162-CD7B-71A390BC3E20}"/>
              </a:ext>
            </a:extLst>
          </p:cNvPr>
          <p:cNvSpPr>
            <a:spLocks noGrp="1"/>
          </p:cNvSpPr>
          <p:nvPr>
            <p:ph type="dt" sz="half" idx="10"/>
          </p:nvPr>
        </p:nvSpPr>
        <p:spPr/>
        <p:txBody>
          <a:bodyPr/>
          <a:lstStyle>
            <a:lvl1pPr>
              <a:defRPr/>
            </a:lvl1pPr>
          </a:lstStyle>
          <a:p>
            <a:pPr>
              <a:defRPr/>
            </a:pPr>
            <a:endParaRPr lang="cs-CZ"/>
          </a:p>
        </p:txBody>
      </p:sp>
      <p:sp>
        <p:nvSpPr>
          <p:cNvPr id="5" name="Footer Placeholder 4">
            <a:extLst>
              <a:ext uri="{FF2B5EF4-FFF2-40B4-BE49-F238E27FC236}">
                <a16:creationId xmlns:a16="http://schemas.microsoft.com/office/drawing/2014/main" id="{D42A8A35-151F-F862-51AE-8341665B8066}"/>
              </a:ext>
            </a:extLst>
          </p:cNvPr>
          <p:cNvSpPr>
            <a:spLocks noGrp="1"/>
          </p:cNvSpPr>
          <p:nvPr>
            <p:ph type="ftr" sz="quarter" idx="11"/>
          </p:nvPr>
        </p:nvSpPr>
        <p:spPr/>
        <p:txBody>
          <a:bodyPr/>
          <a:lstStyle>
            <a:lvl1pPr>
              <a:defRPr/>
            </a:lvl1pPr>
          </a:lstStyle>
          <a:p>
            <a:pPr>
              <a:defRPr/>
            </a:pPr>
            <a:endParaRPr lang="cs-CZ"/>
          </a:p>
        </p:txBody>
      </p:sp>
      <p:sp>
        <p:nvSpPr>
          <p:cNvPr id="6" name="Slide Number Placeholder 5">
            <a:extLst>
              <a:ext uri="{FF2B5EF4-FFF2-40B4-BE49-F238E27FC236}">
                <a16:creationId xmlns:a16="http://schemas.microsoft.com/office/drawing/2014/main" id="{F45B6E1D-CCF5-1EEF-EDF1-953FF947D790}"/>
              </a:ext>
            </a:extLst>
          </p:cNvPr>
          <p:cNvSpPr>
            <a:spLocks noGrp="1"/>
          </p:cNvSpPr>
          <p:nvPr>
            <p:ph type="sldNum" sz="quarter" idx="12"/>
          </p:nvPr>
        </p:nvSpPr>
        <p:spPr/>
        <p:txBody>
          <a:bodyPr/>
          <a:lstStyle>
            <a:lvl1pPr>
              <a:defRPr/>
            </a:lvl1pPr>
          </a:lstStyle>
          <a:p>
            <a:pPr>
              <a:defRPr/>
            </a:pPr>
            <a:fld id="{3D03C2B6-EB69-40BE-A06C-79FF498A9876}" type="slidenum">
              <a:rPr lang="cs-CZ" altLang="cs-CZ"/>
              <a:pPr>
                <a:defRPr/>
              </a:pPr>
              <a:t>‹#›</a:t>
            </a:fld>
            <a:endParaRPr lang="cs-CZ" altLang="cs-CZ"/>
          </a:p>
        </p:txBody>
      </p:sp>
    </p:spTree>
    <p:extLst>
      <p:ext uri="{BB962C8B-B14F-4D97-AF65-F5344CB8AC3E}">
        <p14:creationId xmlns:p14="http://schemas.microsoft.com/office/powerpoint/2010/main" val="36817367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a:extLst>
              <a:ext uri="{FF2B5EF4-FFF2-40B4-BE49-F238E27FC236}">
                <a16:creationId xmlns:a16="http://schemas.microsoft.com/office/drawing/2014/main" id="{0C6F99BD-195A-FDDC-25EC-958D68378523}"/>
              </a:ext>
            </a:extLst>
          </p:cNvPr>
          <p:cNvSpPr>
            <a:spLocks noGrp="1"/>
          </p:cNvSpPr>
          <p:nvPr>
            <p:ph type="dt" sz="half" idx="10"/>
          </p:nvPr>
        </p:nvSpPr>
        <p:spPr/>
        <p:txBody>
          <a:bodyPr/>
          <a:lstStyle>
            <a:lvl1pPr>
              <a:defRPr/>
            </a:lvl1pPr>
          </a:lstStyle>
          <a:p>
            <a:pPr>
              <a:defRPr/>
            </a:pPr>
            <a:endParaRPr lang="cs-CZ"/>
          </a:p>
        </p:txBody>
      </p:sp>
      <p:sp>
        <p:nvSpPr>
          <p:cNvPr id="5" name="Footer Placeholder 4">
            <a:extLst>
              <a:ext uri="{FF2B5EF4-FFF2-40B4-BE49-F238E27FC236}">
                <a16:creationId xmlns:a16="http://schemas.microsoft.com/office/drawing/2014/main" id="{AD0F0921-0C55-CCD6-7869-95C9AC32C99F}"/>
              </a:ext>
            </a:extLst>
          </p:cNvPr>
          <p:cNvSpPr>
            <a:spLocks noGrp="1"/>
          </p:cNvSpPr>
          <p:nvPr>
            <p:ph type="ftr" sz="quarter" idx="11"/>
          </p:nvPr>
        </p:nvSpPr>
        <p:spPr/>
        <p:txBody>
          <a:bodyPr/>
          <a:lstStyle>
            <a:lvl1pPr>
              <a:defRPr/>
            </a:lvl1pPr>
          </a:lstStyle>
          <a:p>
            <a:pPr>
              <a:defRPr/>
            </a:pPr>
            <a:endParaRPr lang="cs-CZ"/>
          </a:p>
        </p:txBody>
      </p:sp>
      <p:sp>
        <p:nvSpPr>
          <p:cNvPr id="6" name="Slide Number Placeholder 5">
            <a:extLst>
              <a:ext uri="{FF2B5EF4-FFF2-40B4-BE49-F238E27FC236}">
                <a16:creationId xmlns:a16="http://schemas.microsoft.com/office/drawing/2014/main" id="{81C83CBE-A422-3D6F-7E1F-6B8E2F3D16D1}"/>
              </a:ext>
            </a:extLst>
          </p:cNvPr>
          <p:cNvSpPr>
            <a:spLocks noGrp="1"/>
          </p:cNvSpPr>
          <p:nvPr>
            <p:ph type="sldNum" sz="quarter" idx="12"/>
          </p:nvPr>
        </p:nvSpPr>
        <p:spPr/>
        <p:txBody>
          <a:bodyPr/>
          <a:lstStyle>
            <a:lvl1pPr>
              <a:defRPr/>
            </a:lvl1pPr>
          </a:lstStyle>
          <a:p>
            <a:pPr>
              <a:defRPr/>
            </a:pPr>
            <a:fld id="{5B5D2234-6545-4624-ABF0-CA41F3BA48B3}" type="slidenum">
              <a:rPr lang="cs-CZ" altLang="cs-CZ"/>
              <a:pPr>
                <a:defRPr/>
              </a:pPr>
              <a:t>‹#›</a:t>
            </a:fld>
            <a:endParaRPr lang="cs-CZ" altLang="cs-CZ"/>
          </a:p>
        </p:txBody>
      </p:sp>
    </p:spTree>
    <p:extLst>
      <p:ext uri="{BB962C8B-B14F-4D97-AF65-F5344CB8AC3E}">
        <p14:creationId xmlns:p14="http://schemas.microsoft.com/office/powerpoint/2010/main" val="24955452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cs-CZ"/>
              <a:t>Kliknutím lze upravit styl.</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3">
            <a:extLst>
              <a:ext uri="{FF2B5EF4-FFF2-40B4-BE49-F238E27FC236}">
                <a16:creationId xmlns:a16="http://schemas.microsoft.com/office/drawing/2014/main" id="{B9184CB3-7DE4-7A0F-8789-E6331CE7511E}"/>
              </a:ext>
            </a:extLst>
          </p:cNvPr>
          <p:cNvSpPr>
            <a:spLocks noGrp="1"/>
          </p:cNvSpPr>
          <p:nvPr>
            <p:ph type="dt" sz="half" idx="10"/>
          </p:nvPr>
        </p:nvSpPr>
        <p:spPr/>
        <p:txBody>
          <a:bodyPr/>
          <a:lstStyle>
            <a:lvl1pPr>
              <a:defRPr/>
            </a:lvl1pPr>
          </a:lstStyle>
          <a:p>
            <a:pPr>
              <a:defRPr/>
            </a:pPr>
            <a:endParaRPr lang="cs-CZ"/>
          </a:p>
        </p:txBody>
      </p:sp>
      <p:sp>
        <p:nvSpPr>
          <p:cNvPr id="6" name="Footer Placeholder 4">
            <a:extLst>
              <a:ext uri="{FF2B5EF4-FFF2-40B4-BE49-F238E27FC236}">
                <a16:creationId xmlns:a16="http://schemas.microsoft.com/office/drawing/2014/main" id="{CDA255DA-E970-21B4-F625-6405A5B56067}"/>
              </a:ext>
            </a:extLst>
          </p:cNvPr>
          <p:cNvSpPr>
            <a:spLocks noGrp="1"/>
          </p:cNvSpPr>
          <p:nvPr>
            <p:ph type="ftr" sz="quarter" idx="11"/>
          </p:nvPr>
        </p:nvSpPr>
        <p:spPr/>
        <p:txBody>
          <a:bodyPr/>
          <a:lstStyle>
            <a:lvl1pPr>
              <a:defRPr/>
            </a:lvl1pPr>
          </a:lstStyle>
          <a:p>
            <a:pPr>
              <a:defRPr/>
            </a:pPr>
            <a:endParaRPr lang="cs-CZ"/>
          </a:p>
        </p:txBody>
      </p:sp>
      <p:sp>
        <p:nvSpPr>
          <p:cNvPr id="7" name="Slide Number Placeholder 5">
            <a:extLst>
              <a:ext uri="{FF2B5EF4-FFF2-40B4-BE49-F238E27FC236}">
                <a16:creationId xmlns:a16="http://schemas.microsoft.com/office/drawing/2014/main" id="{CF4EE56B-3C1A-91A2-7E0A-CFBDAB93D3D1}"/>
              </a:ext>
            </a:extLst>
          </p:cNvPr>
          <p:cNvSpPr>
            <a:spLocks noGrp="1"/>
          </p:cNvSpPr>
          <p:nvPr>
            <p:ph type="sldNum" sz="quarter" idx="12"/>
          </p:nvPr>
        </p:nvSpPr>
        <p:spPr/>
        <p:txBody>
          <a:bodyPr/>
          <a:lstStyle>
            <a:lvl1pPr>
              <a:defRPr/>
            </a:lvl1pPr>
          </a:lstStyle>
          <a:p>
            <a:pPr>
              <a:defRPr/>
            </a:pPr>
            <a:fld id="{333C5666-47BD-40A7-A7CF-CD2AE1A03017}" type="slidenum">
              <a:rPr lang="cs-CZ" altLang="cs-CZ"/>
              <a:pPr>
                <a:defRPr/>
              </a:pPr>
              <a:t>‹#›</a:t>
            </a:fld>
            <a:endParaRPr lang="cs-CZ" altLang="cs-CZ"/>
          </a:p>
        </p:txBody>
      </p:sp>
    </p:spTree>
    <p:extLst>
      <p:ext uri="{BB962C8B-B14F-4D97-AF65-F5344CB8AC3E}">
        <p14:creationId xmlns:p14="http://schemas.microsoft.com/office/powerpoint/2010/main" val="38895895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3">
            <a:extLst>
              <a:ext uri="{FF2B5EF4-FFF2-40B4-BE49-F238E27FC236}">
                <a16:creationId xmlns:a16="http://schemas.microsoft.com/office/drawing/2014/main" id="{BDA60D2B-8B4C-AA70-D8CE-681BD2E823A5}"/>
              </a:ext>
            </a:extLst>
          </p:cNvPr>
          <p:cNvSpPr>
            <a:spLocks noGrp="1"/>
          </p:cNvSpPr>
          <p:nvPr>
            <p:ph type="dt" sz="half" idx="10"/>
          </p:nvPr>
        </p:nvSpPr>
        <p:spPr/>
        <p:txBody>
          <a:bodyPr/>
          <a:lstStyle>
            <a:lvl1pPr>
              <a:defRPr/>
            </a:lvl1pPr>
          </a:lstStyle>
          <a:p>
            <a:pPr>
              <a:defRPr/>
            </a:pPr>
            <a:endParaRPr lang="cs-CZ"/>
          </a:p>
        </p:txBody>
      </p:sp>
      <p:sp>
        <p:nvSpPr>
          <p:cNvPr id="8" name="Footer Placeholder 4">
            <a:extLst>
              <a:ext uri="{FF2B5EF4-FFF2-40B4-BE49-F238E27FC236}">
                <a16:creationId xmlns:a16="http://schemas.microsoft.com/office/drawing/2014/main" id="{C99BD32E-48CE-9290-AFE3-D4740D28730E}"/>
              </a:ext>
            </a:extLst>
          </p:cNvPr>
          <p:cNvSpPr>
            <a:spLocks noGrp="1"/>
          </p:cNvSpPr>
          <p:nvPr>
            <p:ph type="ftr" sz="quarter" idx="11"/>
          </p:nvPr>
        </p:nvSpPr>
        <p:spPr/>
        <p:txBody>
          <a:bodyPr/>
          <a:lstStyle>
            <a:lvl1pPr>
              <a:defRPr/>
            </a:lvl1pPr>
          </a:lstStyle>
          <a:p>
            <a:pPr>
              <a:defRPr/>
            </a:pPr>
            <a:endParaRPr lang="cs-CZ"/>
          </a:p>
        </p:txBody>
      </p:sp>
      <p:sp>
        <p:nvSpPr>
          <p:cNvPr id="9" name="Slide Number Placeholder 5">
            <a:extLst>
              <a:ext uri="{FF2B5EF4-FFF2-40B4-BE49-F238E27FC236}">
                <a16:creationId xmlns:a16="http://schemas.microsoft.com/office/drawing/2014/main" id="{1BCE6003-7E7A-8BC9-A951-641BBA8228DF}"/>
              </a:ext>
            </a:extLst>
          </p:cNvPr>
          <p:cNvSpPr>
            <a:spLocks noGrp="1"/>
          </p:cNvSpPr>
          <p:nvPr>
            <p:ph type="sldNum" sz="quarter" idx="12"/>
          </p:nvPr>
        </p:nvSpPr>
        <p:spPr/>
        <p:txBody>
          <a:bodyPr/>
          <a:lstStyle>
            <a:lvl1pPr>
              <a:defRPr/>
            </a:lvl1pPr>
          </a:lstStyle>
          <a:p>
            <a:pPr>
              <a:defRPr/>
            </a:pPr>
            <a:fld id="{6F403DE2-602C-40D0-BAB7-003C53556AD3}" type="slidenum">
              <a:rPr lang="cs-CZ" altLang="cs-CZ"/>
              <a:pPr>
                <a:defRPr/>
              </a:pPr>
              <a:t>‹#›</a:t>
            </a:fld>
            <a:endParaRPr lang="cs-CZ" altLang="cs-CZ"/>
          </a:p>
        </p:txBody>
      </p:sp>
    </p:spTree>
    <p:extLst>
      <p:ext uri="{BB962C8B-B14F-4D97-AF65-F5344CB8AC3E}">
        <p14:creationId xmlns:p14="http://schemas.microsoft.com/office/powerpoint/2010/main" val="5549815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cs-CZ"/>
              <a:t>Kliknutím lze upravit styl.</a:t>
            </a:r>
            <a:endParaRPr lang="en-US" dirty="0"/>
          </a:p>
        </p:txBody>
      </p:sp>
      <p:sp>
        <p:nvSpPr>
          <p:cNvPr id="3" name="Date Placeholder 3">
            <a:extLst>
              <a:ext uri="{FF2B5EF4-FFF2-40B4-BE49-F238E27FC236}">
                <a16:creationId xmlns:a16="http://schemas.microsoft.com/office/drawing/2014/main" id="{DCE29BBF-3B5E-739E-224F-14857E7107E7}"/>
              </a:ext>
            </a:extLst>
          </p:cNvPr>
          <p:cNvSpPr>
            <a:spLocks noGrp="1"/>
          </p:cNvSpPr>
          <p:nvPr>
            <p:ph type="dt" sz="half" idx="10"/>
          </p:nvPr>
        </p:nvSpPr>
        <p:spPr/>
        <p:txBody>
          <a:bodyPr/>
          <a:lstStyle>
            <a:lvl1pPr>
              <a:defRPr/>
            </a:lvl1pPr>
          </a:lstStyle>
          <a:p>
            <a:pPr>
              <a:defRPr/>
            </a:pPr>
            <a:endParaRPr lang="cs-CZ"/>
          </a:p>
        </p:txBody>
      </p:sp>
      <p:sp>
        <p:nvSpPr>
          <p:cNvPr id="4" name="Footer Placeholder 4">
            <a:extLst>
              <a:ext uri="{FF2B5EF4-FFF2-40B4-BE49-F238E27FC236}">
                <a16:creationId xmlns:a16="http://schemas.microsoft.com/office/drawing/2014/main" id="{668AEC93-94C6-818A-DBD7-258A8A6867A5}"/>
              </a:ext>
            </a:extLst>
          </p:cNvPr>
          <p:cNvSpPr>
            <a:spLocks noGrp="1"/>
          </p:cNvSpPr>
          <p:nvPr>
            <p:ph type="ftr" sz="quarter" idx="11"/>
          </p:nvPr>
        </p:nvSpPr>
        <p:spPr/>
        <p:txBody>
          <a:bodyPr/>
          <a:lstStyle>
            <a:lvl1pPr>
              <a:defRPr/>
            </a:lvl1pPr>
          </a:lstStyle>
          <a:p>
            <a:pPr>
              <a:defRPr/>
            </a:pPr>
            <a:endParaRPr lang="cs-CZ"/>
          </a:p>
        </p:txBody>
      </p:sp>
      <p:sp>
        <p:nvSpPr>
          <p:cNvPr id="5" name="Slide Number Placeholder 5">
            <a:extLst>
              <a:ext uri="{FF2B5EF4-FFF2-40B4-BE49-F238E27FC236}">
                <a16:creationId xmlns:a16="http://schemas.microsoft.com/office/drawing/2014/main" id="{ABCE6098-AFC2-1FB6-7923-DF496496C0AF}"/>
              </a:ext>
            </a:extLst>
          </p:cNvPr>
          <p:cNvSpPr>
            <a:spLocks noGrp="1"/>
          </p:cNvSpPr>
          <p:nvPr>
            <p:ph type="sldNum" sz="quarter" idx="12"/>
          </p:nvPr>
        </p:nvSpPr>
        <p:spPr/>
        <p:txBody>
          <a:bodyPr/>
          <a:lstStyle>
            <a:lvl1pPr>
              <a:defRPr/>
            </a:lvl1pPr>
          </a:lstStyle>
          <a:p>
            <a:pPr>
              <a:defRPr/>
            </a:pPr>
            <a:fld id="{FD9E7E3F-0746-486B-8AB9-8E6EE5F37F0D}" type="slidenum">
              <a:rPr lang="cs-CZ" altLang="cs-CZ"/>
              <a:pPr>
                <a:defRPr/>
              </a:pPr>
              <a:t>‹#›</a:t>
            </a:fld>
            <a:endParaRPr lang="cs-CZ" altLang="cs-CZ"/>
          </a:p>
        </p:txBody>
      </p:sp>
    </p:spTree>
    <p:extLst>
      <p:ext uri="{BB962C8B-B14F-4D97-AF65-F5344CB8AC3E}">
        <p14:creationId xmlns:p14="http://schemas.microsoft.com/office/powerpoint/2010/main" val="24687678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F52045-344B-2A55-9188-E53FA03571C3}"/>
              </a:ext>
            </a:extLst>
          </p:cNvPr>
          <p:cNvSpPr>
            <a:spLocks noGrp="1"/>
          </p:cNvSpPr>
          <p:nvPr>
            <p:ph type="dt" sz="half" idx="10"/>
          </p:nvPr>
        </p:nvSpPr>
        <p:spPr/>
        <p:txBody>
          <a:bodyPr/>
          <a:lstStyle>
            <a:lvl1pPr>
              <a:defRPr/>
            </a:lvl1pPr>
          </a:lstStyle>
          <a:p>
            <a:pPr>
              <a:defRPr/>
            </a:pPr>
            <a:endParaRPr lang="cs-CZ"/>
          </a:p>
        </p:txBody>
      </p:sp>
      <p:sp>
        <p:nvSpPr>
          <p:cNvPr id="3" name="Footer Placeholder 4">
            <a:extLst>
              <a:ext uri="{FF2B5EF4-FFF2-40B4-BE49-F238E27FC236}">
                <a16:creationId xmlns:a16="http://schemas.microsoft.com/office/drawing/2014/main" id="{713F29B8-7010-2472-1F74-FB82F64051E3}"/>
              </a:ext>
            </a:extLst>
          </p:cNvPr>
          <p:cNvSpPr>
            <a:spLocks noGrp="1"/>
          </p:cNvSpPr>
          <p:nvPr>
            <p:ph type="ftr" sz="quarter" idx="11"/>
          </p:nvPr>
        </p:nvSpPr>
        <p:spPr/>
        <p:txBody>
          <a:bodyPr/>
          <a:lstStyle>
            <a:lvl1pPr>
              <a:defRPr/>
            </a:lvl1pPr>
          </a:lstStyle>
          <a:p>
            <a:pPr>
              <a:defRPr/>
            </a:pPr>
            <a:endParaRPr lang="cs-CZ"/>
          </a:p>
        </p:txBody>
      </p:sp>
      <p:sp>
        <p:nvSpPr>
          <p:cNvPr id="4" name="Slide Number Placeholder 5">
            <a:extLst>
              <a:ext uri="{FF2B5EF4-FFF2-40B4-BE49-F238E27FC236}">
                <a16:creationId xmlns:a16="http://schemas.microsoft.com/office/drawing/2014/main" id="{0C17F5B1-829D-82D3-B7DC-D48D333CE2D4}"/>
              </a:ext>
            </a:extLst>
          </p:cNvPr>
          <p:cNvSpPr>
            <a:spLocks noGrp="1"/>
          </p:cNvSpPr>
          <p:nvPr>
            <p:ph type="sldNum" sz="quarter" idx="12"/>
          </p:nvPr>
        </p:nvSpPr>
        <p:spPr/>
        <p:txBody>
          <a:bodyPr/>
          <a:lstStyle>
            <a:lvl1pPr>
              <a:defRPr/>
            </a:lvl1pPr>
          </a:lstStyle>
          <a:p>
            <a:pPr>
              <a:defRPr/>
            </a:pPr>
            <a:fld id="{51006477-3B5D-44EB-A246-BD9C81230BDA}" type="slidenum">
              <a:rPr lang="cs-CZ" altLang="cs-CZ"/>
              <a:pPr>
                <a:defRPr/>
              </a:pPr>
              <a:t>‹#›</a:t>
            </a:fld>
            <a:endParaRPr lang="cs-CZ" altLang="cs-CZ"/>
          </a:p>
        </p:txBody>
      </p:sp>
    </p:spTree>
    <p:extLst>
      <p:ext uri="{BB962C8B-B14F-4D97-AF65-F5344CB8AC3E}">
        <p14:creationId xmlns:p14="http://schemas.microsoft.com/office/powerpoint/2010/main" val="3631711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CC56AF2B-83CF-412E-A0AC-4E4EBD2FEFD4}" type="datetimeFigureOut">
              <a:rPr lang="cs-CZ" smtClean="0"/>
              <a:t>15.10.2025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38293465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Po kliknutí můžete upravovat styly textu v předloze.</a:t>
            </a:r>
          </a:p>
        </p:txBody>
      </p:sp>
      <p:sp>
        <p:nvSpPr>
          <p:cNvPr id="5" name="Date Placeholder 3">
            <a:extLst>
              <a:ext uri="{FF2B5EF4-FFF2-40B4-BE49-F238E27FC236}">
                <a16:creationId xmlns:a16="http://schemas.microsoft.com/office/drawing/2014/main" id="{5F22C088-D763-2C3C-5EB8-CF9DB2BDCC9B}"/>
              </a:ext>
            </a:extLst>
          </p:cNvPr>
          <p:cNvSpPr>
            <a:spLocks noGrp="1"/>
          </p:cNvSpPr>
          <p:nvPr>
            <p:ph type="dt" sz="half" idx="10"/>
          </p:nvPr>
        </p:nvSpPr>
        <p:spPr/>
        <p:txBody>
          <a:bodyPr/>
          <a:lstStyle>
            <a:lvl1pPr>
              <a:defRPr/>
            </a:lvl1pPr>
          </a:lstStyle>
          <a:p>
            <a:pPr>
              <a:defRPr/>
            </a:pPr>
            <a:endParaRPr lang="cs-CZ"/>
          </a:p>
        </p:txBody>
      </p:sp>
      <p:sp>
        <p:nvSpPr>
          <p:cNvPr id="6" name="Footer Placeholder 4">
            <a:extLst>
              <a:ext uri="{FF2B5EF4-FFF2-40B4-BE49-F238E27FC236}">
                <a16:creationId xmlns:a16="http://schemas.microsoft.com/office/drawing/2014/main" id="{7DA74121-BBA4-4B65-76A5-B6D8E6705F16}"/>
              </a:ext>
            </a:extLst>
          </p:cNvPr>
          <p:cNvSpPr>
            <a:spLocks noGrp="1"/>
          </p:cNvSpPr>
          <p:nvPr>
            <p:ph type="ftr" sz="quarter" idx="11"/>
          </p:nvPr>
        </p:nvSpPr>
        <p:spPr/>
        <p:txBody>
          <a:bodyPr/>
          <a:lstStyle>
            <a:lvl1pPr>
              <a:defRPr/>
            </a:lvl1pPr>
          </a:lstStyle>
          <a:p>
            <a:pPr>
              <a:defRPr/>
            </a:pPr>
            <a:endParaRPr lang="cs-CZ"/>
          </a:p>
        </p:txBody>
      </p:sp>
      <p:sp>
        <p:nvSpPr>
          <p:cNvPr id="7" name="Slide Number Placeholder 5">
            <a:extLst>
              <a:ext uri="{FF2B5EF4-FFF2-40B4-BE49-F238E27FC236}">
                <a16:creationId xmlns:a16="http://schemas.microsoft.com/office/drawing/2014/main" id="{312FF5CA-913E-BBC0-D9F5-39609AA81F0D}"/>
              </a:ext>
            </a:extLst>
          </p:cNvPr>
          <p:cNvSpPr>
            <a:spLocks noGrp="1"/>
          </p:cNvSpPr>
          <p:nvPr>
            <p:ph type="sldNum" sz="quarter" idx="12"/>
          </p:nvPr>
        </p:nvSpPr>
        <p:spPr/>
        <p:txBody>
          <a:bodyPr/>
          <a:lstStyle>
            <a:lvl1pPr>
              <a:defRPr/>
            </a:lvl1pPr>
          </a:lstStyle>
          <a:p>
            <a:pPr>
              <a:defRPr/>
            </a:pPr>
            <a:fld id="{7D068916-4535-4C97-A3D6-D055A904F08E}" type="slidenum">
              <a:rPr lang="cs-CZ" altLang="cs-CZ"/>
              <a:pPr>
                <a:defRPr/>
              </a:pPr>
              <a:t>‹#›</a:t>
            </a:fld>
            <a:endParaRPr lang="cs-CZ" altLang="cs-CZ"/>
          </a:p>
        </p:txBody>
      </p:sp>
    </p:spTree>
    <p:extLst>
      <p:ext uri="{BB962C8B-B14F-4D97-AF65-F5344CB8AC3E}">
        <p14:creationId xmlns:p14="http://schemas.microsoft.com/office/powerpoint/2010/main" val="22157540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noProof="0"/>
              <a:t>Kliknutím na ikonu přidáte obrázek.</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3">
            <a:extLst>
              <a:ext uri="{FF2B5EF4-FFF2-40B4-BE49-F238E27FC236}">
                <a16:creationId xmlns:a16="http://schemas.microsoft.com/office/drawing/2014/main" id="{BBB1BF3D-670B-E81E-B34A-4CEE4727C45A}"/>
              </a:ext>
            </a:extLst>
          </p:cNvPr>
          <p:cNvSpPr>
            <a:spLocks noGrp="1"/>
          </p:cNvSpPr>
          <p:nvPr>
            <p:ph type="dt" sz="half" idx="10"/>
          </p:nvPr>
        </p:nvSpPr>
        <p:spPr/>
        <p:txBody>
          <a:bodyPr/>
          <a:lstStyle>
            <a:lvl1pPr>
              <a:defRPr/>
            </a:lvl1pPr>
          </a:lstStyle>
          <a:p>
            <a:pPr>
              <a:defRPr/>
            </a:pPr>
            <a:endParaRPr lang="cs-CZ"/>
          </a:p>
        </p:txBody>
      </p:sp>
      <p:sp>
        <p:nvSpPr>
          <p:cNvPr id="6" name="Footer Placeholder 4">
            <a:extLst>
              <a:ext uri="{FF2B5EF4-FFF2-40B4-BE49-F238E27FC236}">
                <a16:creationId xmlns:a16="http://schemas.microsoft.com/office/drawing/2014/main" id="{C60FDC52-D301-3E15-7AAB-195AC076D486}"/>
              </a:ext>
            </a:extLst>
          </p:cNvPr>
          <p:cNvSpPr>
            <a:spLocks noGrp="1"/>
          </p:cNvSpPr>
          <p:nvPr>
            <p:ph type="ftr" sz="quarter" idx="11"/>
          </p:nvPr>
        </p:nvSpPr>
        <p:spPr/>
        <p:txBody>
          <a:bodyPr/>
          <a:lstStyle>
            <a:lvl1pPr>
              <a:defRPr/>
            </a:lvl1pPr>
          </a:lstStyle>
          <a:p>
            <a:pPr>
              <a:defRPr/>
            </a:pPr>
            <a:endParaRPr lang="cs-CZ"/>
          </a:p>
        </p:txBody>
      </p:sp>
      <p:sp>
        <p:nvSpPr>
          <p:cNvPr id="7" name="Slide Number Placeholder 5">
            <a:extLst>
              <a:ext uri="{FF2B5EF4-FFF2-40B4-BE49-F238E27FC236}">
                <a16:creationId xmlns:a16="http://schemas.microsoft.com/office/drawing/2014/main" id="{C68C2A34-1827-7AA0-6482-1E5C119BD556}"/>
              </a:ext>
            </a:extLst>
          </p:cNvPr>
          <p:cNvSpPr>
            <a:spLocks noGrp="1"/>
          </p:cNvSpPr>
          <p:nvPr>
            <p:ph type="sldNum" sz="quarter" idx="12"/>
          </p:nvPr>
        </p:nvSpPr>
        <p:spPr/>
        <p:txBody>
          <a:bodyPr/>
          <a:lstStyle>
            <a:lvl1pPr>
              <a:defRPr/>
            </a:lvl1pPr>
          </a:lstStyle>
          <a:p>
            <a:pPr>
              <a:defRPr/>
            </a:pPr>
            <a:fld id="{D30CFD0C-9DF0-46EF-97AE-FFE5B5C3F98B}" type="slidenum">
              <a:rPr lang="cs-CZ" altLang="cs-CZ"/>
              <a:pPr>
                <a:defRPr/>
              </a:pPr>
              <a:t>‹#›</a:t>
            </a:fld>
            <a:endParaRPr lang="cs-CZ" altLang="cs-CZ"/>
          </a:p>
        </p:txBody>
      </p:sp>
    </p:spTree>
    <p:extLst>
      <p:ext uri="{BB962C8B-B14F-4D97-AF65-F5344CB8AC3E}">
        <p14:creationId xmlns:p14="http://schemas.microsoft.com/office/powerpoint/2010/main" val="7073010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a:extLst>
              <a:ext uri="{FF2B5EF4-FFF2-40B4-BE49-F238E27FC236}">
                <a16:creationId xmlns:a16="http://schemas.microsoft.com/office/drawing/2014/main" id="{C316F108-6E14-E00A-DA1F-73FE373138CA}"/>
              </a:ext>
            </a:extLst>
          </p:cNvPr>
          <p:cNvSpPr>
            <a:spLocks noGrp="1"/>
          </p:cNvSpPr>
          <p:nvPr>
            <p:ph type="dt" sz="half" idx="10"/>
          </p:nvPr>
        </p:nvSpPr>
        <p:spPr/>
        <p:txBody>
          <a:bodyPr/>
          <a:lstStyle>
            <a:lvl1pPr>
              <a:defRPr/>
            </a:lvl1pPr>
          </a:lstStyle>
          <a:p>
            <a:pPr>
              <a:defRPr/>
            </a:pPr>
            <a:endParaRPr lang="cs-CZ"/>
          </a:p>
        </p:txBody>
      </p:sp>
      <p:sp>
        <p:nvSpPr>
          <p:cNvPr id="5" name="Footer Placeholder 4">
            <a:extLst>
              <a:ext uri="{FF2B5EF4-FFF2-40B4-BE49-F238E27FC236}">
                <a16:creationId xmlns:a16="http://schemas.microsoft.com/office/drawing/2014/main" id="{064120DC-F6AA-BA3A-0208-BF92A8638804}"/>
              </a:ext>
            </a:extLst>
          </p:cNvPr>
          <p:cNvSpPr>
            <a:spLocks noGrp="1"/>
          </p:cNvSpPr>
          <p:nvPr>
            <p:ph type="ftr" sz="quarter" idx="11"/>
          </p:nvPr>
        </p:nvSpPr>
        <p:spPr/>
        <p:txBody>
          <a:bodyPr/>
          <a:lstStyle>
            <a:lvl1pPr>
              <a:defRPr/>
            </a:lvl1pPr>
          </a:lstStyle>
          <a:p>
            <a:pPr>
              <a:defRPr/>
            </a:pPr>
            <a:endParaRPr lang="cs-CZ"/>
          </a:p>
        </p:txBody>
      </p:sp>
      <p:sp>
        <p:nvSpPr>
          <p:cNvPr id="6" name="Slide Number Placeholder 5">
            <a:extLst>
              <a:ext uri="{FF2B5EF4-FFF2-40B4-BE49-F238E27FC236}">
                <a16:creationId xmlns:a16="http://schemas.microsoft.com/office/drawing/2014/main" id="{1FB78862-BD4A-4FD6-2E1F-2F69A56015B0}"/>
              </a:ext>
            </a:extLst>
          </p:cNvPr>
          <p:cNvSpPr>
            <a:spLocks noGrp="1"/>
          </p:cNvSpPr>
          <p:nvPr>
            <p:ph type="sldNum" sz="quarter" idx="12"/>
          </p:nvPr>
        </p:nvSpPr>
        <p:spPr/>
        <p:txBody>
          <a:bodyPr/>
          <a:lstStyle>
            <a:lvl1pPr>
              <a:defRPr/>
            </a:lvl1pPr>
          </a:lstStyle>
          <a:p>
            <a:pPr>
              <a:defRPr/>
            </a:pPr>
            <a:fld id="{AC58D754-B7C5-4F89-9B60-96C7983A7412}" type="slidenum">
              <a:rPr lang="cs-CZ" altLang="cs-CZ"/>
              <a:pPr>
                <a:defRPr/>
              </a:pPr>
              <a:t>‹#›</a:t>
            </a:fld>
            <a:endParaRPr lang="cs-CZ" altLang="cs-CZ"/>
          </a:p>
        </p:txBody>
      </p:sp>
    </p:spTree>
    <p:extLst>
      <p:ext uri="{BB962C8B-B14F-4D97-AF65-F5344CB8AC3E}">
        <p14:creationId xmlns:p14="http://schemas.microsoft.com/office/powerpoint/2010/main" val="30884500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4" name="TextBox 23">
            <a:extLst>
              <a:ext uri="{FF2B5EF4-FFF2-40B4-BE49-F238E27FC236}">
                <a16:creationId xmlns:a16="http://schemas.microsoft.com/office/drawing/2014/main" id="{FA567D1C-B9C9-F143-4F65-308E65E6425F}"/>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cs-CZ" sz="8000">
                <a:solidFill>
                  <a:srgbClr val="C0E474"/>
                </a:solidFill>
                <a:latin typeface="Arial" panose="020B0604020202020204" pitchFamily="34" charset="0"/>
              </a:rPr>
              <a:t>“</a:t>
            </a:r>
          </a:p>
        </p:txBody>
      </p:sp>
      <p:sp>
        <p:nvSpPr>
          <p:cNvPr id="5" name="TextBox 24">
            <a:extLst>
              <a:ext uri="{FF2B5EF4-FFF2-40B4-BE49-F238E27FC236}">
                <a16:creationId xmlns:a16="http://schemas.microsoft.com/office/drawing/2014/main" id="{87F37016-20C6-F9F8-3B06-C6241485EA01}"/>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cs-CZ" sz="8000">
                <a:solidFill>
                  <a:srgbClr val="C0E474"/>
                </a:solidFill>
                <a:latin typeface="Arial" panose="020B0604020202020204" pitchFamily="34" charset="0"/>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6" name="Date Placeholder 3">
            <a:extLst>
              <a:ext uri="{FF2B5EF4-FFF2-40B4-BE49-F238E27FC236}">
                <a16:creationId xmlns:a16="http://schemas.microsoft.com/office/drawing/2014/main" id="{D5BEDED7-94DF-2E41-89F4-DC2687EB9604}"/>
              </a:ext>
            </a:extLst>
          </p:cNvPr>
          <p:cNvSpPr>
            <a:spLocks noGrp="1"/>
          </p:cNvSpPr>
          <p:nvPr>
            <p:ph type="dt" sz="half" idx="14"/>
          </p:nvPr>
        </p:nvSpPr>
        <p:spPr/>
        <p:txBody>
          <a:bodyPr/>
          <a:lstStyle>
            <a:lvl1pPr>
              <a:defRPr/>
            </a:lvl1pPr>
          </a:lstStyle>
          <a:p>
            <a:pPr>
              <a:defRPr/>
            </a:pPr>
            <a:endParaRPr lang="cs-CZ"/>
          </a:p>
        </p:txBody>
      </p:sp>
      <p:sp>
        <p:nvSpPr>
          <p:cNvPr id="7" name="Footer Placeholder 4">
            <a:extLst>
              <a:ext uri="{FF2B5EF4-FFF2-40B4-BE49-F238E27FC236}">
                <a16:creationId xmlns:a16="http://schemas.microsoft.com/office/drawing/2014/main" id="{202FA69B-F913-868C-52FF-1C9DA12006BC}"/>
              </a:ext>
            </a:extLst>
          </p:cNvPr>
          <p:cNvSpPr>
            <a:spLocks noGrp="1"/>
          </p:cNvSpPr>
          <p:nvPr>
            <p:ph type="ftr" sz="quarter" idx="15"/>
          </p:nvPr>
        </p:nvSpPr>
        <p:spPr/>
        <p:txBody>
          <a:bodyPr/>
          <a:lstStyle>
            <a:lvl1pPr>
              <a:defRPr/>
            </a:lvl1pPr>
          </a:lstStyle>
          <a:p>
            <a:pPr>
              <a:defRPr/>
            </a:pPr>
            <a:endParaRPr lang="cs-CZ"/>
          </a:p>
        </p:txBody>
      </p:sp>
      <p:sp>
        <p:nvSpPr>
          <p:cNvPr id="8" name="Slide Number Placeholder 5">
            <a:extLst>
              <a:ext uri="{FF2B5EF4-FFF2-40B4-BE49-F238E27FC236}">
                <a16:creationId xmlns:a16="http://schemas.microsoft.com/office/drawing/2014/main" id="{794425A6-350E-2108-E029-5B98FCB78628}"/>
              </a:ext>
            </a:extLst>
          </p:cNvPr>
          <p:cNvSpPr>
            <a:spLocks noGrp="1"/>
          </p:cNvSpPr>
          <p:nvPr>
            <p:ph type="sldNum" sz="quarter" idx="16"/>
          </p:nvPr>
        </p:nvSpPr>
        <p:spPr/>
        <p:txBody>
          <a:bodyPr/>
          <a:lstStyle>
            <a:lvl1pPr>
              <a:defRPr/>
            </a:lvl1pPr>
          </a:lstStyle>
          <a:p>
            <a:pPr>
              <a:defRPr/>
            </a:pPr>
            <a:fld id="{C9603181-B16A-4D79-AE3B-B090737F4F47}" type="slidenum">
              <a:rPr lang="cs-CZ" altLang="cs-CZ"/>
              <a:pPr>
                <a:defRPr/>
              </a:pPr>
              <a:t>‹#›</a:t>
            </a:fld>
            <a:endParaRPr lang="cs-CZ" altLang="cs-CZ"/>
          </a:p>
        </p:txBody>
      </p:sp>
    </p:spTree>
    <p:extLst>
      <p:ext uri="{BB962C8B-B14F-4D97-AF65-F5344CB8AC3E}">
        <p14:creationId xmlns:p14="http://schemas.microsoft.com/office/powerpoint/2010/main" val="35488166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a:extLst>
              <a:ext uri="{FF2B5EF4-FFF2-40B4-BE49-F238E27FC236}">
                <a16:creationId xmlns:a16="http://schemas.microsoft.com/office/drawing/2014/main" id="{967DBE7C-00F9-FE1F-30A6-72018379E642}"/>
              </a:ext>
            </a:extLst>
          </p:cNvPr>
          <p:cNvSpPr>
            <a:spLocks noGrp="1"/>
          </p:cNvSpPr>
          <p:nvPr>
            <p:ph type="dt" sz="half" idx="10"/>
          </p:nvPr>
        </p:nvSpPr>
        <p:spPr/>
        <p:txBody>
          <a:bodyPr/>
          <a:lstStyle>
            <a:lvl1pPr>
              <a:defRPr/>
            </a:lvl1pPr>
          </a:lstStyle>
          <a:p>
            <a:pPr>
              <a:defRPr/>
            </a:pPr>
            <a:endParaRPr lang="cs-CZ"/>
          </a:p>
        </p:txBody>
      </p:sp>
      <p:sp>
        <p:nvSpPr>
          <p:cNvPr id="5" name="Footer Placeholder 4">
            <a:extLst>
              <a:ext uri="{FF2B5EF4-FFF2-40B4-BE49-F238E27FC236}">
                <a16:creationId xmlns:a16="http://schemas.microsoft.com/office/drawing/2014/main" id="{6714FEC0-745B-4FF5-498F-F0985A41115A}"/>
              </a:ext>
            </a:extLst>
          </p:cNvPr>
          <p:cNvSpPr>
            <a:spLocks noGrp="1"/>
          </p:cNvSpPr>
          <p:nvPr>
            <p:ph type="ftr" sz="quarter" idx="11"/>
          </p:nvPr>
        </p:nvSpPr>
        <p:spPr/>
        <p:txBody>
          <a:bodyPr/>
          <a:lstStyle>
            <a:lvl1pPr>
              <a:defRPr/>
            </a:lvl1pPr>
          </a:lstStyle>
          <a:p>
            <a:pPr>
              <a:defRPr/>
            </a:pPr>
            <a:endParaRPr lang="cs-CZ"/>
          </a:p>
        </p:txBody>
      </p:sp>
      <p:sp>
        <p:nvSpPr>
          <p:cNvPr id="6" name="Slide Number Placeholder 5">
            <a:extLst>
              <a:ext uri="{FF2B5EF4-FFF2-40B4-BE49-F238E27FC236}">
                <a16:creationId xmlns:a16="http://schemas.microsoft.com/office/drawing/2014/main" id="{A5CCE9C3-6332-95AA-F2EA-86A145E31D78}"/>
              </a:ext>
            </a:extLst>
          </p:cNvPr>
          <p:cNvSpPr>
            <a:spLocks noGrp="1"/>
          </p:cNvSpPr>
          <p:nvPr>
            <p:ph type="sldNum" sz="quarter" idx="12"/>
          </p:nvPr>
        </p:nvSpPr>
        <p:spPr/>
        <p:txBody>
          <a:bodyPr/>
          <a:lstStyle>
            <a:lvl1pPr>
              <a:defRPr/>
            </a:lvl1pPr>
          </a:lstStyle>
          <a:p>
            <a:pPr>
              <a:defRPr/>
            </a:pPr>
            <a:fld id="{2CCF0CAB-D977-4937-A076-EE406A1CFD32}" type="slidenum">
              <a:rPr lang="cs-CZ" altLang="cs-CZ"/>
              <a:pPr>
                <a:defRPr/>
              </a:pPr>
              <a:t>‹#›</a:t>
            </a:fld>
            <a:endParaRPr lang="cs-CZ" altLang="cs-CZ"/>
          </a:p>
        </p:txBody>
      </p:sp>
    </p:spTree>
    <p:extLst>
      <p:ext uri="{BB962C8B-B14F-4D97-AF65-F5344CB8AC3E}">
        <p14:creationId xmlns:p14="http://schemas.microsoft.com/office/powerpoint/2010/main" val="4520322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4" name="TextBox 23">
            <a:extLst>
              <a:ext uri="{FF2B5EF4-FFF2-40B4-BE49-F238E27FC236}">
                <a16:creationId xmlns:a16="http://schemas.microsoft.com/office/drawing/2014/main" id="{F3584D57-DBC9-0305-C336-000BE0F834D9}"/>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cs-CZ" sz="8000">
                <a:solidFill>
                  <a:srgbClr val="C0E474"/>
                </a:solidFill>
                <a:latin typeface="Arial" panose="020B0604020202020204" pitchFamily="34" charset="0"/>
              </a:rPr>
              <a:t>“</a:t>
            </a:r>
          </a:p>
        </p:txBody>
      </p:sp>
      <p:sp>
        <p:nvSpPr>
          <p:cNvPr id="5" name="TextBox 24">
            <a:extLst>
              <a:ext uri="{FF2B5EF4-FFF2-40B4-BE49-F238E27FC236}">
                <a16:creationId xmlns:a16="http://schemas.microsoft.com/office/drawing/2014/main" id="{C67653AE-2BEE-F980-3638-1591219E7E54}"/>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cs-CZ" sz="8000">
                <a:solidFill>
                  <a:srgbClr val="C0E474"/>
                </a:solidFill>
                <a:latin typeface="Arial" panose="020B0604020202020204" pitchFamily="34" charset="0"/>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6" name="Date Placeholder 3">
            <a:extLst>
              <a:ext uri="{FF2B5EF4-FFF2-40B4-BE49-F238E27FC236}">
                <a16:creationId xmlns:a16="http://schemas.microsoft.com/office/drawing/2014/main" id="{30946995-41E2-95EA-1CFD-667150F49D06}"/>
              </a:ext>
            </a:extLst>
          </p:cNvPr>
          <p:cNvSpPr>
            <a:spLocks noGrp="1"/>
          </p:cNvSpPr>
          <p:nvPr>
            <p:ph type="dt" sz="half" idx="14"/>
          </p:nvPr>
        </p:nvSpPr>
        <p:spPr/>
        <p:txBody>
          <a:bodyPr/>
          <a:lstStyle>
            <a:lvl1pPr>
              <a:defRPr/>
            </a:lvl1pPr>
          </a:lstStyle>
          <a:p>
            <a:pPr>
              <a:defRPr/>
            </a:pPr>
            <a:endParaRPr lang="cs-CZ"/>
          </a:p>
        </p:txBody>
      </p:sp>
      <p:sp>
        <p:nvSpPr>
          <p:cNvPr id="7" name="Footer Placeholder 4">
            <a:extLst>
              <a:ext uri="{FF2B5EF4-FFF2-40B4-BE49-F238E27FC236}">
                <a16:creationId xmlns:a16="http://schemas.microsoft.com/office/drawing/2014/main" id="{DE590B18-6711-167D-8A20-DEEAC3356F19}"/>
              </a:ext>
            </a:extLst>
          </p:cNvPr>
          <p:cNvSpPr>
            <a:spLocks noGrp="1"/>
          </p:cNvSpPr>
          <p:nvPr>
            <p:ph type="ftr" sz="quarter" idx="15"/>
          </p:nvPr>
        </p:nvSpPr>
        <p:spPr/>
        <p:txBody>
          <a:bodyPr/>
          <a:lstStyle>
            <a:lvl1pPr>
              <a:defRPr/>
            </a:lvl1pPr>
          </a:lstStyle>
          <a:p>
            <a:pPr>
              <a:defRPr/>
            </a:pPr>
            <a:endParaRPr lang="cs-CZ"/>
          </a:p>
        </p:txBody>
      </p:sp>
      <p:sp>
        <p:nvSpPr>
          <p:cNvPr id="8" name="Slide Number Placeholder 5">
            <a:extLst>
              <a:ext uri="{FF2B5EF4-FFF2-40B4-BE49-F238E27FC236}">
                <a16:creationId xmlns:a16="http://schemas.microsoft.com/office/drawing/2014/main" id="{8357F471-F86D-2A9A-45AC-8CA103A6B763}"/>
              </a:ext>
            </a:extLst>
          </p:cNvPr>
          <p:cNvSpPr>
            <a:spLocks noGrp="1"/>
          </p:cNvSpPr>
          <p:nvPr>
            <p:ph type="sldNum" sz="quarter" idx="16"/>
          </p:nvPr>
        </p:nvSpPr>
        <p:spPr/>
        <p:txBody>
          <a:bodyPr/>
          <a:lstStyle>
            <a:lvl1pPr>
              <a:defRPr/>
            </a:lvl1pPr>
          </a:lstStyle>
          <a:p>
            <a:pPr>
              <a:defRPr/>
            </a:pPr>
            <a:fld id="{00D146D2-F09C-4D60-8AC6-C063AFCE8EC6}" type="slidenum">
              <a:rPr lang="cs-CZ" altLang="cs-CZ"/>
              <a:pPr>
                <a:defRPr/>
              </a:pPr>
              <a:t>‹#›</a:t>
            </a:fld>
            <a:endParaRPr lang="cs-CZ" altLang="cs-CZ"/>
          </a:p>
        </p:txBody>
      </p:sp>
    </p:spTree>
    <p:extLst>
      <p:ext uri="{BB962C8B-B14F-4D97-AF65-F5344CB8AC3E}">
        <p14:creationId xmlns:p14="http://schemas.microsoft.com/office/powerpoint/2010/main" val="8889882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a:extLst>
              <a:ext uri="{FF2B5EF4-FFF2-40B4-BE49-F238E27FC236}">
                <a16:creationId xmlns:a16="http://schemas.microsoft.com/office/drawing/2014/main" id="{8D731253-144B-CB97-CBBF-F3E13399D6C2}"/>
              </a:ext>
            </a:extLst>
          </p:cNvPr>
          <p:cNvSpPr>
            <a:spLocks noGrp="1"/>
          </p:cNvSpPr>
          <p:nvPr>
            <p:ph type="dt" sz="half" idx="14"/>
          </p:nvPr>
        </p:nvSpPr>
        <p:spPr/>
        <p:txBody>
          <a:bodyPr/>
          <a:lstStyle>
            <a:lvl1pPr>
              <a:defRPr/>
            </a:lvl1pPr>
          </a:lstStyle>
          <a:p>
            <a:pPr>
              <a:defRPr/>
            </a:pPr>
            <a:endParaRPr lang="cs-CZ"/>
          </a:p>
        </p:txBody>
      </p:sp>
      <p:sp>
        <p:nvSpPr>
          <p:cNvPr id="5" name="Footer Placeholder 4">
            <a:extLst>
              <a:ext uri="{FF2B5EF4-FFF2-40B4-BE49-F238E27FC236}">
                <a16:creationId xmlns:a16="http://schemas.microsoft.com/office/drawing/2014/main" id="{C7F91325-FFE7-0E55-3D1B-5B42B1464E38}"/>
              </a:ext>
            </a:extLst>
          </p:cNvPr>
          <p:cNvSpPr>
            <a:spLocks noGrp="1"/>
          </p:cNvSpPr>
          <p:nvPr>
            <p:ph type="ftr" sz="quarter" idx="15"/>
          </p:nvPr>
        </p:nvSpPr>
        <p:spPr/>
        <p:txBody>
          <a:bodyPr/>
          <a:lstStyle>
            <a:lvl1pPr>
              <a:defRPr/>
            </a:lvl1pPr>
          </a:lstStyle>
          <a:p>
            <a:pPr>
              <a:defRPr/>
            </a:pPr>
            <a:endParaRPr lang="cs-CZ"/>
          </a:p>
        </p:txBody>
      </p:sp>
      <p:sp>
        <p:nvSpPr>
          <p:cNvPr id="6" name="Slide Number Placeholder 5">
            <a:extLst>
              <a:ext uri="{FF2B5EF4-FFF2-40B4-BE49-F238E27FC236}">
                <a16:creationId xmlns:a16="http://schemas.microsoft.com/office/drawing/2014/main" id="{A58AE422-7390-03A9-C792-D32A65CE7FF4}"/>
              </a:ext>
            </a:extLst>
          </p:cNvPr>
          <p:cNvSpPr>
            <a:spLocks noGrp="1"/>
          </p:cNvSpPr>
          <p:nvPr>
            <p:ph type="sldNum" sz="quarter" idx="16"/>
          </p:nvPr>
        </p:nvSpPr>
        <p:spPr/>
        <p:txBody>
          <a:bodyPr/>
          <a:lstStyle>
            <a:lvl1pPr>
              <a:defRPr/>
            </a:lvl1pPr>
          </a:lstStyle>
          <a:p>
            <a:pPr>
              <a:defRPr/>
            </a:pPr>
            <a:fld id="{9A82BF44-1A31-4A1A-AECE-A6F03F2C7335}" type="slidenum">
              <a:rPr lang="cs-CZ" altLang="cs-CZ"/>
              <a:pPr>
                <a:defRPr/>
              </a:pPr>
              <a:t>‹#›</a:t>
            </a:fld>
            <a:endParaRPr lang="cs-CZ" altLang="cs-CZ"/>
          </a:p>
        </p:txBody>
      </p:sp>
    </p:spTree>
    <p:extLst>
      <p:ext uri="{BB962C8B-B14F-4D97-AF65-F5344CB8AC3E}">
        <p14:creationId xmlns:p14="http://schemas.microsoft.com/office/powerpoint/2010/main" val="33309000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a:extLst>
              <a:ext uri="{FF2B5EF4-FFF2-40B4-BE49-F238E27FC236}">
                <a16:creationId xmlns:a16="http://schemas.microsoft.com/office/drawing/2014/main" id="{B2FE0AB0-B39B-B1C0-E647-70C4EE334A61}"/>
              </a:ext>
            </a:extLst>
          </p:cNvPr>
          <p:cNvSpPr>
            <a:spLocks noGrp="1"/>
          </p:cNvSpPr>
          <p:nvPr>
            <p:ph type="dt" sz="half" idx="10"/>
          </p:nvPr>
        </p:nvSpPr>
        <p:spPr/>
        <p:txBody>
          <a:bodyPr/>
          <a:lstStyle>
            <a:lvl1pPr>
              <a:defRPr/>
            </a:lvl1pPr>
          </a:lstStyle>
          <a:p>
            <a:pPr>
              <a:defRPr/>
            </a:pPr>
            <a:endParaRPr lang="cs-CZ"/>
          </a:p>
        </p:txBody>
      </p:sp>
      <p:sp>
        <p:nvSpPr>
          <p:cNvPr id="5" name="Footer Placeholder 4">
            <a:extLst>
              <a:ext uri="{FF2B5EF4-FFF2-40B4-BE49-F238E27FC236}">
                <a16:creationId xmlns:a16="http://schemas.microsoft.com/office/drawing/2014/main" id="{6CCC3212-42B7-5A15-BB62-DB271DD8BD69}"/>
              </a:ext>
            </a:extLst>
          </p:cNvPr>
          <p:cNvSpPr>
            <a:spLocks noGrp="1"/>
          </p:cNvSpPr>
          <p:nvPr>
            <p:ph type="ftr" sz="quarter" idx="11"/>
          </p:nvPr>
        </p:nvSpPr>
        <p:spPr/>
        <p:txBody>
          <a:bodyPr/>
          <a:lstStyle>
            <a:lvl1pPr>
              <a:defRPr/>
            </a:lvl1pPr>
          </a:lstStyle>
          <a:p>
            <a:pPr>
              <a:defRPr/>
            </a:pPr>
            <a:endParaRPr lang="cs-CZ"/>
          </a:p>
        </p:txBody>
      </p:sp>
      <p:sp>
        <p:nvSpPr>
          <p:cNvPr id="6" name="Slide Number Placeholder 5">
            <a:extLst>
              <a:ext uri="{FF2B5EF4-FFF2-40B4-BE49-F238E27FC236}">
                <a16:creationId xmlns:a16="http://schemas.microsoft.com/office/drawing/2014/main" id="{684808D7-06B9-FC1D-848A-703F1EE2A9FD}"/>
              </a:ext>
            </a:extLst>
          </p:cNvPr>
          <p:cNvSpPr>
            <a:spLocks noGrp="1"/>
          </p:cNvSpPr>
          <p:nvPr>
            <p:ph type="sldNum" sz="quarter" idx="12"/>
          </p:nvPr>
        </p:nvSpPr>
        <p:spPr/>
        <p:txBody>
          <a:bodyPr/>
          <a:lstStyle>
            <a:lvl1pPr>
              <a:defRPr/>
            </a:lvl1pPr>
          </a:lstStyle>
          <a:p>
            <a:pPr>
              <a:defRPr/>
            </a:pPr>
            <a:fld id="{9EB1A7E6-0AC8-4ACE-96FC-E109F3B19623}" type="slidenum">
              <a:rPr lang="cs-CZ" altLang="cs-CZ"/>
              <a:pPr>
                <a:defRPr/>
              </a:pPr>
              <a:t>‹#›</a:t>
            </a:fld>
            <a:endParaRPr lang="cs-CZ" altLang="cs-CZ"/>
          </a:p>
        </p:txBody>
      </p:sp>
    </p:spTree>
    <p:extLst>
      <p:ext uri="{BB962C8B-B14F-4D97-AF65-F5344CB8AC3E}">
        <p14:creationId xmlns:p14="http://schemas.microsoft.com/office/powerpoint/2010/main" val="19137196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a:extLst>
              <a:ext uri="{FF2B5EF4-FFF2-40B4-BE49-F238E27FC236}">
                <a16:creationId xmlns:a16="http://schemas.microsoft.com/office/drawing/2014/main" id="{A698EA4F-ED9A-1C61-7E6B-940112055793}"/>
              </a:ext>
            </a:extLst>
          </p:cNvPr>
          <p:cNvSpPr>
            <a:spLocks noGrp="1"/>
          </p:cNvSpPr>
          <p:nvPr>
            <p:ph type="dt" sz="half" idx="10"/>
          </p:nvPr>
        </p:nvSpPr>
        <p:spPr/>
        <p:txBody>
          <a:bodyPr/>
          <a:lstStyle>
            <a:lvl1pPr>
              <a:defRPr/>
            </a:lvl1pPr>
          </a:lstStyle>
          <a:p>
            <a:pPr>
              <a:defRPr/>
            </a:pPr>
            <a:endParaRPr lang="cs-CZ"/>
          </a:p>
        </p:txBody>
      </p:sp>
      <p:sp>
        <p:nvSpPr>
          <p:cNvPr id="5" name="Footer Placeholder 4">
            <a:extLst>
              <a:ext uri="{FF2B5EF4-FFF2-40B4-BE49-F238E27FC236}">
                <a16:creationId xmlns:a16="http://schemas.microsoft.com/office/drawing/2014/main" id="{8F47CE81-A18E-6099-1651-9B685A96841C}"/>
              </a:ext>
            </a:extLst>
          </p:cNvPr>
          <p:cNvSpPr>
            <a:spLocks noGrp="1"/>
          </p:cNvSpPr>
          <p:nvPr>
            <p:ph type="ftr" sz="quarter" idx="11"/>
          </p:nvPr>
        </p:nvSpPr>
        <p:spPr/>
        <p:txBody>
          <a:bodyPr/>
          <a:lstStyle>
            <a:lvl1pPr>
              <a:defRPr/>
            </a:lvl1pPr>
          </a:lstStyle>
          <a:p>
            <a:pPr>
              <a:defRPr/>
            </a:pPr>
            <a:endParaRPr lang="cs-CZ"/>
          </a:p>
        </p:txBody>
      </p:sp>
      <p:sp>
        <p:nvSpPr>
          <p:cNvPr id="6" name="Slide Number Placeholder 5">
            <a:extLst>
              <a:ext uri="{FF2B5EF4-FFF2-40B4-BE49-F238E27FC236}">
                <a16:creationId xmlns:a16="http://schemas.microsoft.com/office/drawing/2014/main" id="{E5DBC48A-C19B-E93F-F5CB-027C9B4C7D8C}"/>
              </a:ext>
            </a:extLst>
          </p:cNvPr>
          <p:cNvSpPr>
            <a:spLocks noGrp="1"/>
          </p:cNvSpPr>
          <p:nvPr>
            <p:ph type="sldNum" sz="quarter" idx="12"/>
          </p:nvPr>
        </p:nvSpPr>
        <p:spPr/>
        <p:txBody>
          <a:bodyPr/>
          <a:lstStyle>
            <a:lvl1pPr>
              <a:defRPr/>
            </a:lvl1pPr>
          </a:lstStyle>
          <a:p>
            <a:pPr>
              <a:defRPr/>
            </a:pPr>
            <a:fld id="{CAA96C3A-82F2-4F10-B857-92F4052851F6}" type="slidenum">
              <a:rPr lang="cs-CZ" altLang="cs-CZ"/>
              <a:pPr>
                <a:defRPr/>
              </a:pPr>
              <a:t>‹#›</a:t>
            </a:fld>
            <a:endParaRPr lang="cs-CZ" altLang="cs-CZ"/>
          </a:p>
        </p:txBody>
      </p:sp>
    </p:spTree>
    <p:extLst>
      <p:ext uri="{BB962C8B-B14F-4D97-AF65-F5344CB8AC3E}">
        <p14:creationId xmlns:p14="http://schemas.microsoft.com/office/powerpoint/2010/main" val="4043946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CC56AF2B-83CF-412E-A0AC-4E4EBD2FEFD4}" type="datetimeFigureOut">
              <a:rPr lang="cs-CZ" smtClean="0"/>
              <a:t>15.10.2025</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136233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CC56AF2B-83CF-412E-A0AC-4E4EBD2FEFD4}" type="datetimeFigureOut">
              <a:rPr lang="cs-CZ" smtClean="0"/>
              <a:t>15.10.2025</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362297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56AF2B-83CF-412E-A0AC-4E4EBD2FEFD4}" type="datetimeFigureOut">
              <a:rPr lang="cs-CZ" smtClean="0"/>
              <a:t>15.10.2025</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1042086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CC56AF2B-83CF-412E-A0AC-4E4EBD2FEFD4}" type="datetimeFigureOut">
              <a:rPr lang="cs-CZ" smtClean="0"/>
              <a:t>15.10.2025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4277849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CC56AF2B-83CF-412E-A0AC-4E4EBD2FEFD4}" type="datetimeFigureOut">
              <a:rPr lang="cs-CZ" smtClean="0"/>
              <a:t>15.10.2025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2520242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56AF2B-83CF-412E-A0AC-4E4EBD2FEFD4}" type="datetimeFigureOut">
              <a:rPr lang="cs-CZ" smtClean="0"/>
              <a:t>15.10.2025</a:t>
            </a:fld>
            <a:endParaRPr lang="cs-CZ"/>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B96047D-1E84-4B98-AE9E-16B43D599C1F}" type="slidenum">
              <a:rPr lang="cs-CZ" smtClean="0"/>
              <a:t>‹#›</a:t>
            </a:fld>
            <a:endParaRPr lang="cs-CZ"/>
          </a:p>
        </p:txBody>
      </p:sp>
    </p:spTree>
    <p:extLst>
      <p:ext uri="{BB962C8B-B14F-4D97-AF65-F5344CB8AC3E}">
        <p14:creationId xmlns:p14="http://schemas.microsoft.com/office/powerpoint/2010/main" val="637019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10/15/2025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9407234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a:extLst>
              <a:ext uri="{FF2B5EF4-FFF2-40B4-BE49-F238E27FC236}">
                <a16:creationId xmlns:a16="http://schemas.microsoft.com/office/drawing/2014/main" id="{83305DFF-16E5-1DAD-36CB-0397256E14B3}"/>
              </a:ext>
            </a:extLst>
          </p:cNvPr>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1565401B-7C6D-6311-9C77-B3D2FD14B114}"/>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B7DEACDA-5959-6E00-A28F-87028CD9840A}"/>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CA25568-7323-F427-4F41-5CA9F9FCD673}"/>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00BE336B-B797-62A2-DE1A-4497C8A89D80}"/>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F20234AC-1989-47DE-F7C7-422323B92DE3}"/>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29038156-238B-95A8-437D-E0454652183C}"/>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943849CA-0B40-1FD4-F8D0-D9F53E4493D7}"/>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6E13F35-8A4A-AC84-A52E-CA219674812C}"/>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1BF08711-FC97-4AC0-A26F-10D0D747C1AE}"/>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EE58111C-079C-431C-59C7-267D069BA8B7}"/>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a:extLst>
              <a:ext uri="{FF2B5EF4-FFF2-40B4-BE49-F238E27FC236}">
                <a16:creationId xmlns:a16="http://schemas.microsoft.com/office/drawing/2014/main" id="{F56044F9-BA30-A8E1-4D1C-22274A795000}"/>
              </a:ext>
            </a:extLst>
          </p:cNvPr>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Kliknutím lze upravit styl.</a:t>
            </a:r>
            <a:endParaRPr lang="en-US" altLang="cs-CZ"/>
          </a:p>
        </p:txBody>
      </p:sp>
      <p:sp>
        <p:nvSpPr>
          <p:cNvPr id="1028" name="Text Placeholder 2">
            <a:extLst>
              <a:ext uri="{FF2B5EF4-FFF2-40B4-BE49-F238E27FC236}">
                <a16:creationId xmlns:a16="http://schemas.microsoft.com/office/drawing/2014/main" id="{F479CE48-1F2A-4FC9-EC1E-CB462E2E7220}"/>
              </a:ext>
            </a:extLst>
          </p:cNvPr>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Po kliknutí můžete upravovat styly textu v předloze.</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endParaRPr lang="en-US" altLang="cs-CZ"/>
          </a:p>
        </p:txBody>
      </p:sp>
      <p:sp>
        <p:nvSpPr>
          <p:cNvPr id="4" name="Date Placeholder 3">
            <a:extLst>
              <a:ext uri="{FF2B5EF4-FFF2-40B4-BE49-F238E27FC236}">
                <a16:creationId xmlns:a16="http://schemas.microsoft.com/office/drawing/2014/main" id="{E95A109E-4307-53DB-A4CE-D939A0FB59B2}"/>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cs-CZ"/>
          </a:p>
        </p:txBody>
      </p:sp>
      <p:sp>
        <p:nvSpPr>
          <p:cNvPr id="5" name="Footer Placeholder 4">
            <a:extLst>
              <a:ext uri="{FF2B5EF4-FFF2-40B4-BE49-F238E27FC236}">
                <a16:creationId xmlns:a16="http://schemas.microsoft.com/office/drawing/2014/main" id="{A99286FA-E734-8D78-F926-AC75603926F2}"/>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cs-CZ"/>
          </a:p>
        </p:txBody>
      </p:sp>
      <p:sp>
        <p:nvSpPr>
          <p:cNvPr id="6" name="Slide Number Placeholder 5">
            <a:extLst>
              <a:ext uri="{FF2B5EF4-FFF2-40B4-BE49-F238E27FC236}">
                <a16:creationId xmlns:a16="http://schemas.microsoft.com/office/drawing/2014/main" id="{A8E2A9DA-649E-885F-E204-7B6D1A62BC12}"/>
              </a:ext>
            </a:extLst>
          </p:cNvPr>
          <p:cNvSpPr>
            <a:spLocks noGrp="1"/>
          </p:cNvSpPr>
          <p:nvPr>
            <p:ph type="sldNum" sz="quarter" idx="4"/>
          </p:nvPr>
        </p:nvSpPr>
        <p:spPr>
          <a:xfrm>
            <a:off x="8593667" y="6042026"/>
            <a:ext cx="683684"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accent1"/>
                </a:solidFill>
                <a:latin typeface="+mn-lt"/>
              </a:defRPr>
            </a:lvl1pPr>
          </a:lstStyle>
          <a:p>
            <a:pPr>
              <a:defRPr/>
            </a:pPr>
            <a:fld id="{1644A152-656A-4AFD-B27F-0570B7790C54}" type="slidenum">
              <a:rPr lang="cs-CZ" altLang="cs-CZ"/>
              <a:pPr>
                <a:defRPr/>
              </a:pPr>
              <a:t>‹#›</a:t>
            </a:fld>
            <a:endParaRPr lang="cs-CZ" altLang="cs-CZ"/>
          </a:p>
        </p:txBody>
      </p:sp>
    </p:spTree>
    <p:extLst>
      <p:ext uri="{BB962C8B-B14F-4D97-AF65-F5344CB8AC3E}">
        <p14:creationId xmlns:p14="http://schemas.microsoft.com/office/powerpoint/2010/main" val="188879765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hyperlink" Target="https://cs.wikipedia.org/wiki/Marianna_Doli%C5%84ska" TargetMode="External"/><Relationship Id="rId2" Type="http://schemas.openxmlformats.org/officeDocument/2006/relationships/hyperlink" Target="https://www.pokec24.cz/historie/kdybych-mel-zapomenout-na-ne-boze-na-nebi-zapomen-na-me-pred-77-lety-zacal-volynsky-masakr/" TargetMode="External"/><Relationship Id="rId1" Type="http://schemas.openxmlformats.org/officeDocument/2006/relationships/slideLayout" Target="../slideLayouts/slideLayout18.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4.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4.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0.jpeg"/><Relationship Id="rId1" Type="http://schemas.openxmlformats.org/officeDocument/2006/relationships/slideLayout" Target="../slideLayouts/slideLayout34.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4.xml"/><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4.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85EC5C-464F-3A73-E70D-6C92DC407497}"/>
              </a:ext>
            </a:extLst>
          </p:cNvPr>
          <p:cNvSpPr>
            <a:spLocks noGrp="1"/>
          </p:cNvSpPr>
          <p:nvPr>
            <p:ph type="ctrTitle"/>
          </p:nvPr>
        </p:nvSpPr>
        <p:spPr>
          <a:xfrm>
            <a:off x="218831" y="156307"/>
            <a:ext cx="11175999" cy="3415323"/>
          </a:xfrm>
        </p:spPr>
        <p:txBody>
          <a:bodyPr/>
          <a:lstStyle/>
          <a:p>
            <a:pPr algn="ctr"/>
            <a:r>
              <a:rPr lang="cs-CZ" sz="4800" dirty="0">
                <a:solidFill>
                  <a:schemeClr val="tx1"/>
                </a:solidFill>
              </a:rPr>
              <a:t>Ukrajina – její místo v dějinách a ve sférách vlivu</a:t>
            </a:r>
            <a:br>
              <a:rPr lang="cs-CZ" sz="4800" dirty="0">
                <a:solidFill>
                  <a:schemeClr val="tx1"/>
                </a:solidFill>
              </a:rPr>
            </a:br>
            <a:br>
              <a:rPr lang="cs-CZ" sz="4000" dirty="0">
                <a:solidFill>
                  <a:schemeClr val="tx1"/>
                </a:solidFill>
              </a:rPr>
            </a:br>
            <a:br>
              <a:rPr lang="cs-CZ" sz="4000" dirty="0">
                <a:solidFill>
                  <a:schemeClr val="tx1"/>
                </a:solidFill>
              </a:rPr>
            </a:br>
            <a:r>
              <a:rPr lang="pl-PL" sz="3200" dirty="0">
                <a:solidFill>
                  <a:schemeClr val="tx1"/>
                </a:solidFill>
              </a:rPr>
              <a:t>Druhá světová válka a její dopad na region II</a:t>
            </a:r>
            <a:endParaRPr lang="cs-CZ" sz="4000" dirty="0">
              <a:solidFill>
                <a:schemeClr val="tx1"/>
              </a:solidFill>
            </a:endParaRPr>
          </a:p>
        </p:txBody>
      </p:sp>
      <p:sp>
        <p:nvSpPr>
          <p:cNvPr id="3" name="Podnadpis 2">
            <a:extLst>
              <a:ext uri="{FF2B5EF4-FFF2-40B4-BE49-F238E27FC236}">
                <a16:creationId xmlns:a16="http://schemas.microsoft.com/office/drawing/2014/main" id="{2C129828-512B-B59D-F845-6E5660F08935}"/>
              </a:ext>
            </a:extLst>
          </p:cNvPr>
          <p:cNvSpPr>
            <a:spLocks noGrp="1"/>
          </p:cNvSpPr>
          <p:nvPr>
            <p:ph type="subTitle" idx="1"/>
          </p:nvPr>
        </p:nvSpPr>
        <p:spPr>
          <a:xfrm>
            <a:off x="1507067" y="3892062"/>
            <a:ext cx="7766936" cy="515816"/>
          </a:xfrm>
        </p:spPr>
        <p:txBody>
          <a:bodyPr/>
          <a:lstStyle/>
          <a:p>
            <a:pPr algn="ctr"/>
            <a:r>
              <a:rPr lang="cs-CZ" dirty="0"/>
              <a:t>Mgr. Bc. Tomáš Řepa, Ph.D.</a:t>
            </a:r>
          </a:p>
        </p:txBody>
      </p:sp>
      <p:pic>
        <p:nvPicPr>
          <p:cNvPr id="1026" name="Picture 2" descr="Česko má novou univerzitu. Prestižní statut získala Vysoká škola CEVRO">
            <a:extLst>
              <a:ext uri="{FF2B5EF4-FFF2-40B4-BE49-F238E27FC236}">
                <a16:creationId xmlns:a16="http://schemas.microsoft.com/office/drawing/2014/main" id="{6B337D80-6FCE-31E1-E8CE-B15770FAD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25" y="4555331"/>
            <a:ext cx="4605337" cy="2302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44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dpis 1">
            <a:extLst>
              <a:ext uri="{FF2B5EF4-FFF2-40B4-BE49-F238E27FC236}">
                <a16:creationId xmlns:a16="http://schemas.microsoft.com/office/drawing/2014/main" id="{9E5A0CCC-5542-A25B-046C-BE44F57C9CEE}"/>
              </a:ext>
            </a:extLst>
          </p:cNvPr>
          <p:cNvSpPr>
            <a:spLocks noGrp="1" noChangeArrowheads="1"/>
          </p:cNvSpPr>
          <p:nvPr>
            <p:ph type="title"/>
          </p:nvPr>
        </p:nvSpPr>
        <p:spPr>
          <a:xfrm>
            <a:off x="2133601" y="44450"/>
            <a:ext cx="6348413" cy="1885950"/>
          </a:xfrm>
        </p:spPr>
        <p:txBody>
          <a:bodyPr/>
          <a:lstStyle/>
          <a:p>
            <a:pPr eaLnBrk="1" hangingPunct="1"/>
            <a:r>
              <a:rPr lang="cs-CZ" altLang="cs-CZ" sz="3200" b="1">
                <a:solidFill>
                  <a:schemeClr val="tx1"/>
                </a:solidFill>
                <a:latin typeface="Times New Roman" panose="02020603050405020304" pitchFamily="18" charset="0"/>
                <a:cs typeface="Times New Roman" panose="02020603050405020304" pitchFamily="18" charset="0"/>
              </a:rPr>
              <a:t>Guerilla a partyzánské akce</a:t>
            </a:r>
          </a:p>
        </p:txBody>
      </p:sp>
      <p:pic>
        <p:nvPicPr>
          <p:cNvPr id="65539" name="Obrázek 4">
            <a:extLst>
              <a:ext uri="{FF2B5EF4-FFF2-40B4-BE49-F238E27FC236}">
                <a16:creationId xmlns:a16="http://schemas.microsoft.com/office/drawing/2014/main" id="{E367BEAE-5022-0BF6-5C69-385CEEC601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12133" y="3672099"/>
            <a:ext cx="3733310" cy="313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Obrázek 6">
            <a:extLst>
              <a:ext uri="{FF2B5EF4-FFF2-40B4-BE49-F238E27FC236}">
                <a16:creationId xmlns:a16="http://schemas.microsoft.com/office/drawing/2014/main" id="{AA54B9C8-F09A-8770-7B54-F8B2C2FC3F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7181" y="601263"/>
            <a:ext cx="2901950"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Obrázek 7">
            <a:extLst>
              <a:ext uri="{FF2B5EF4-FFF2-40B4-BE49-F238E27FC236}">
                <a16:creationId xmlns:a16="http://schemas.microsoft.com/office/drawing/2014/main" id="{9FB15915-6823-C816-14DE-10151312CAF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4781" y="3774449"/>
            <a:ext cx="4437524" cy="2927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a:extLst>
              <a:ext uri="{FF2B5EF4-FFF2-40B4-BE49-F238E27FC236}">
                <a16:creationId xmlns:a16="http://schemas.microsoft.com/office/drawing/2014/main" id="{DF2C5322-B1FE-DE48-1CA6-EA5F450E774C}"/>
              </a:ext>
            </a:extLst>
          </p:cNvPr>
          <p:cNvPicPr>
            <a:picLocks noChangeAspect="1"/>
          </p:cNvPicPr>
          <p:nvPr/>
        </p:nvPicPr>
        <p:blipFill>
          <a:blip r:embed="rId6"/>
          <a:stretch>
            <a:fillRect/>
          </a:stretch>
        </p:blipFill>
        <p:spPr>
          <a:xfrm>
            <a:off x="0" y="601263"/>
            <a:ext cx="4437524" cy="3210124"/>
          </a:xfrm>
          <a:prstGeom prst="rect">
            <a:avLst/>
          </a:prstGeom>
        </p:spPr>
      </p:pic>
      <p:pic>
        <p:nvPicPr>
          <p:cNvPr id="4" name="Obrázek 3">
            <a:extLst>
              <a:ext uri="{FF2B5EF4-FFF2-40B4-BE49-F238E27FC236}">
                <a16:creationId xmlns:a16="http://schemas.microsoft.com/office/drawing/2014/main" id="{1185AABF-CDC4-4CEB-CC0C-6876D747B0B7}"/>
              </a:ext>
            </a:extLst>
          </p:cNvPr>
          <p:cNvPicPr>
            <a:picLocks noChangeAspect="1"/>
          </p:cNvPicPr>
          <p:nvPr/>
        </p:nvPicPr>
        <p:blipFill>
          <a:blip r:embed="rId7"/>
          <a:stretch>
            <a:fillRect/>
          </a:stretch>
        </p:blipFill>
        <p:spPr>
          <a:xfrm>
            <a:off x="7291552" y="601263"/>
            <a:ext cx="4900448" cy="321012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Nadpis 1">
            <a:extLst>
              <a:ext uri="{FF2B5EF4-FFF2-40B4-BE49-F238E27FC236}">
                <a16:creationId xmlns:a16="http://schemas.microsoft.com/office/drawing/2014/main" id="{F7D0D5AB-B0C3-CBEC-022F-E2DAEFF5BB4F}"/>
              </a:ext>
            </a:extLst>
          </p:cNvPr>
          <p:cNvSpPr>
            <a:spLocks noGrp="1" noChangeArrowheads="1"/>
          </p:cNvSpPr>
          <p:nvPr>
            <p:ph type="title"/>
          </p:nvPr>
        </p:nvSpPr>
        <p:spPr>
          <a:xfrm>
            <a:off x="187569" y="188914"/>
            <a:ext cx="11816862" cy="1152525"/>
          </a:xfrm>
        </p:spPr>
        <p:txBody>
          <a:bodyPr/>
          <a:lstStyle/>
          <a:p>
            <a:pPr algn="ctr" eaLnBrk="1" hangingPunct="1"/>
            <a:r>
              <a:rPr lang="cs-CZ" altLang="cs-CZ" b="1" dirty="0">
                <a:solidFill>
                  <a:schemeClr val="tx1"/>
                </a:solidFill>
                <a:latin typeface="Trebuchet MS" panose="020B0603020202020204" pitchFamily="34" charset="0"/>
                <a:cs typeface="Times New Roman" panose="02020603050405020304" pitchFamily="18" charset="0"/>
              </a:rPr>
              <a:t>Zvrat válečné situace v průběhu druhé světové války</a:t>
            </a:r>
          </a:p>
        </p:txBody>
      </p:sp>
      <p:sp>
        <p:nvSpPr>
          <p:cNvPr id="76803" name="Zástupný obsah 2">
            <a:extLst>
              <a:ext uri="{FF2B5EF4-FFF2-40B4-BE49-F238E27FC236}">
                <a16:creationId xmlns:a16="http://schemas.microsoft.com/office/drawing/2014/main" id="{315C9A00-3DE4-FD76-7DDF-A94B76458DB1}"/>
              </a:ext>
            </a:extLst>
          </p:cNvPr>
          <p:cNvSpPr>
            <a:spLocks noGrp="1" noChangeArrowheads="1"/>
          </p:cNvSpPr>
          <p:nvPr>
            <p:ph idx="1"/>
          </p:nvPr>
        </p:nvSpPr>
        <p:spPr>
          <a:xfrm>
            <a:off x="328247" y="976924"/>
            <a:ext cx="10160368" cy="5836628"/>
          </a:xfrm>
        </p:spPr>
        <p:txBody>
          <a:bodyPr/>
          <a:lstStyle/>
          <a:p>
            <a:pPr algn="just" eaLnBrk="1" hangingPunct="1"/>
            <a:r>
              <a:rPr lang="cs-CZ" altLang="cs-CZ" sz="2400" b="1" dirty="0">
                <a:latin typeface="Trebuchet MS" panose="020B0603020202020204" pitchFamily="34" charset="0"/>
                <a:cs typeface="Times New Roman" panose="02020603050405020304" pitchFamily="18" charset="0"/>
              </a:rPr>
              <a:t>Přelom let 1942 a 1943 = obrat ve válce na všech hlavních frontách:</a:t>
            </a:r>
          </a:p>
          <a:p>
            <a:pPr algn="just" eaLnBrk="1" hangingPunct="1"/>
            <a:r>
              <a:rPr lang="cs-CZ" altLang="cs-CZ" sz="2400" b="1" u="sng" dirty="0">
                <a:latin typeface="Trebuchet MS" panose="020B0603020202020204" pitchFamily="34" charset="0"/>
                <a:cs typeface="Times New Roman" panose="02020603050405020304" pitchFamily="18" charset="0"/>
              </a:rPr>
              <a:t>Východní fronta:</a:t>
            </a:r>
          </a:p>
          <a:p>
            <a:pPr algn="just" eaLnBrk="1" hangingPunct="1"/>
            <a:r>
              <a:rPr lang="cs-CZ" altLang="cs-CZ" sz="2400" b="1" dirty="0">
                <a:latin typeface="Trebuchet MS" panose="020B0603020202020204" pitchFamily="34" charset="0"/>
                <a:cs typeface="Times New Roman" panose="02020603050405020304" pitchFamily="18" charset="0"/>
              </a:rPr>
              <a:t>Listopad 1942 – sovětská ofenzíva u Stalingradu, leden 1943 – kapitulace 6. armády</a:t>
            </a:r>
          </a:p>
          <a:p>
            <a:pPr algn="just" eaLnBrk="1" hangingPunct="1"/>
            <a:r>
              <a:rPr lang="cs-CZ" altLang="cs-CZ" sz="2400" b="1" u="sng" dirty="0">
                <a:latin typeface="Trebuchet MS" panose="020B0603020202020204" pitchFamily="34" charset="0"/>
                <a:cs typeface="Times New Roman" panose="02020603050405020304" pitchFamily="18" charset="0"/>
              </a:rPr>
              <a:t>Severoafrická fronta:</a:t>
            </a:r>
          </a:p>
          <a:p>
            <a:pPr algn="just" eaLnBrk="1" hangingPunct="1"/>
            <a:r>
              <a:rPr lang="cs-CZ" altLang="cs-CZ" sz="2400" b="1" dirty="0">
                <a:latin typeface="Trebuchet MS" panose="020B0603020202020204" pitchFamily="34" charset="0"/>
                <a:cs typeface="Times New Roman" panose="02020603050405020304" pitchFamily="18" charset="0"/>
              </a:rPr>
              <a:t>Listopad 1942 – vylodění Spojenců v Maroku a Alžírsku, britská ofenzíva v Libyi, květen 1943 – kapitulace </a:t>
            </a:r>
            <a:r>
              <a:rPr lang="cs-CZ" altLang="cs-CZ" sz="2400" b="1" dirty="0" err="1">
                <a:latin typeface="Trebuchet MS" panose="020B0603020202020204" pitchFamily="34" charset="0"/>
                <a:cs typeface="Times New Roman" panose="02020603050405020304" pitchFamily="18" charset="0"/>
              </a:rPr>
              <a:t>Afrikakorpsu</a:t>
            </a:r>
            <a:endParaRPr lang="cs-CZ" altLang="cs-CZ" sz="2400" b="1" dirty="0">
              <a:latin typeface="Trebuchet MS" panose="020B0603020202020204" pitchFamily="34" charset="0"/>
              <a:cs typeface="Times New Roman" panose="02020603050405020304" pitchFamily="18" charset="0"/>
            </a:endParaRPr>
          </a:p>
          <a:p>
            <a:pPr algn="just" eaLnBrk="1" hangingPunct="1"/>
            <a:r>
              <a:rPr lang="cs-CZ" altLang="cs-CZ" sz="2400" b="1" u="sng" dirty="0">
                <a:latin typeface="Trebuchet MS" panose="020B0603020202020204" pitchFamily="34" charset="0"/>
                <a:cs typeface="Times New Roman" panose="02020603050405020304" pitchFamily="18" charset="0"/>
              </a:rPr>
              <a:t>Tichomořská fronta:</a:t>
            </a:r>
          </a:p>
          <a:p>
            <a:pPr algn="just" eaLnBrk="1" hangingPunct="1"/>
            <a:r>
              <a:rPr lang="cs-CZ" altLang="cs-CZ" sz="2400" b="1" dirty="0">
                <a:latin typeface="Trebuchet MS" panose="020B0603020202020204" pitchFamily="34" charset="0"/>
                <a:cs typeface="Times New Roman" panose="02020603050405020304" pitchFamily="18" charset="0"/>
              </a:rPr>
              <a:t>Srpen 1942 – zahájení bojů o ostrov </a:t>
            </a:r>
            <a:r>
              <a:rPr lang="cs-CZ" altLang="cs-CZ" sz="2400" b="1" dirty="0" err="1">
                <a:latin typeface="Trebuchet MS" panose="020B0603020202020204" pitchFamily="34" charset="0"/>
                <a:cs typeface="Times New Roman" panose="02020603050405020304" pitchFamily="18" charset="0"/>
              </a:rPr>
              <a:t>Guadalcanal</a:t>
            </a:r>
            <a:r>
              <a:rPr lang="cs-CZ" altLang="cs-CZ" sz="2400" b="1" dirty="0">
                <a:latin typeface="Trebuchet MS" panose="020B0603020202020204" pitchFamily="34" charset="0"/>
                <a:cs typeface="Times New Roman" panose="02020603050405020304" pitchFamily="18" charset="0"/>
              </a:rPr>
              <a:t>, únor 1943 – porážka japonských sil na ostrově </a:t>
            </a:r>
            <a:r>
              <a:rPr lang="cs-CZ" altLang="cs-CZ" sz="2400" b="1" dirty="0" err="1">
                <a:latin typeface="Trebuchet MS" panose="020B0603020202020204" pitchFamily="34" charset="0"/>
                <a:cs typeface="Times New Roman" panose="02020603050405020304" pitchFamily="18" charset="0"/>
              </a:rPr>
              <a:t>Guadalcanal</a:t>
            </a:r>
            <a:endParaRPr lang="cs-CZ" altLang="cs-CZ" sz="2400" b="1" dirty="0">
              <a:latin typeface="Trebuchet MS" panose="020B0603020202020204" pitchFamily="34" charset="0"/>
              <a:cs typeface="Times New Roman" panose="02020603050405020304" pitchFamily="18" charset="0"/>
            </a:endParaRPr>
          </a:p>
          <a:p>
            <a:pPr eaLnBrk="1" hangingPunct="1"/>
            <a:endParaRPr lang="cs-CZ" altLang="cs-CZ"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3B04C9-484B-4B6B-BB95-7BE95CEF70E1}"/>
              </a:ext>
            </a:extLst>
          </p:cNvPr>
          <p:cNvSpPr>
            <a:spLocks noGrp="1"/>
          </p:cNvSpPr>
          <p:nvPr>
            <p:ph type="title"/>
          </p:nvPr>
        </p:nvSpPr>
        <p:spPr>
          <a:xfrm>
            <a:off x="677334" y="251670"/>
            <a:ext cx="8596668" cy="1678730"/>
          </a:xfrm>
        </p:spPr>
        <p:txBody>
          <a:bodyPr/>
          <a:lstStyle/>
          <a:p>
            <a:r>
              <a:rPr lang="cs-CZ" dirty="0">
                <a:solidFill>
                  <a:schemeClr val="tx1"/>
                </a:solidFill>
              </a:rPr>
              <a:t>Ukrajinská povstalecká armáda - počátky</a:t>
            </a:r>
          </a:p>
        </p:txBody>
      </p:sp>
      <p:sp>
        <p:nvSpPr>
          <p:cNvPr id="3" name="Zástupný obsah 2">
            <a:extLst>
              <a:ext uri="{FF2B5EF4-FFF2-40B4-BE49-F238E27FC236}">
                <a16:creationId xmlns:a16="http://schemas.microsoft.com/office/drawing/2014/main" id="{47D5E210-7B56-438C-8D78-FBA35ACA8302}"/>
              </a:ext>
            </a:extLst>
          </p:cNvPr>
          <p:cNvSpPr>
            <a:spLocks noGrp="1"/>
          </p:cNvSpPr>
          <p:nvPr>
            <p:ph idx="1"/>
          </p:nvPr>
        </p:nvSpPr>
        <p:spPr>
          <a:xfrm>
            <a:off x="54244" y="914400"/>
            <a:ext cx="9219758" cy="5612235"/>
          </a:xfrm>
        </p:spPr>
        <p:txBody>
          <a:bodyPr>
            <a:normAutofit lnSpcReduction="10000"/>
          </a:bodyPr>
          <a:lstStyle/>
          <a:p>
            <a:pPr algn="just"/>
            <a:r>
              <a:rPr lang="cs-CZ" sz="2000" dirty="0"/>
              <a:t>Ukrajinské hnutí odporu postupně sílilo (s obavami monitorované nacistickými zpravodajskými složkami) – poněkud váhavé </a:t>
            </a:r>
            <a:r>
              <a:rPr lang="cs-CZ" sz="2000" dirty="0" err="1"/>
              <a:t>bulbovce</a:t>
            </a:r>
            <a:r>
              <a:rPr lang="cs-CZ" sz="2000" dirty="0"/>
              <a:t> (kteří byli nakonec banderovci pohlceni) a vůči Němcům tradičně zdrženlivé </a:t>
            </a:r>
            <a:r>
              <a:rPr lang="cs-CZ" sz="2000" dirty="0" err="1"/>
              <a:t>melnykovce</a:t>
            </a:r>
            <a:r>
              <a:rPr lang="cs-CZ" sz="2000" dirty="0"/>
              <a:t> tedy nakonec dominantně přebyli (na západě Ukrajiny vlasteneckou mládeží masově podporovaní) nejdynamičtější a svojí radikální ideologií „nejpřitažlivější“ banderovci</a:t>
            </a:r>
          </a:p>
          <a:p>
            <a:pPr algn="just"/>
            <a:r>
              <a:rPr lang="cs-CZ" sz="2000" dirty="0"/>
              <a:t>V roce 1942 tak vzniká Ukrajinská povstalecká armáda (UPA). Nejvýraznějším velitelem této vojensky organizované síly se stal od roku 1943 Roman </a:t>
            </a:r>
            <a:r>
              <a:rPr lang="cs-CZ" sz="2000" dirty="0" err="1"/>
              <a:t>Šuchevyč</a:t>
            </a:r>
            <a:r>
              <a:rPr lang="cs-CZ" sz="2000" dirty="0"/>
              <a:t>, který používal krycí jméno Taras </a:t>
            </a:r>
            <a:r>
              <a:rPr lang="cs-CZ" sz="2000" dirty="0" err="1"/>
              <a:t>Čuprynka</a:t>
            </a:r>
            <a:r>
              <a:rPr lang="cs-CZ" sz="2000" dirty="0"/>
              <a:t>. UPA bojovala proti všem, kteří mohli ohrozit vznik nezávislé Ukrajiny a následnou přeměnu hranic dle představ vlastenecky naladěného ukrajinského obyvatelstva v prostoru východní Evropy </a:t>
            </a:r>
          </a:p>
          <a:p>
            <a:pPr algn="just"/>
            <a:r>
              <a:rPr lang="cs-CZ" sz="2000" dirty="0"/>
              <a:t>Jednalo se tedy nejen o nacistickou okupační správu, ale i místní polské obyvatelstvo a polské odbojové organizace nejrůznějších zaměření. K tomu se dále přidali prosovětští partyzáni vysazovaní za bojové linie a s přesunem válečné fronty i Rudá armáda a její jednotky. Postavení banderovců bylo složité a jediné na koho spoléhali, bylo místní ukrajinské obyvatelstvo </a:t>
            </a:r>
          </a:p>
          <a:p>
            <a:endParaRPr lang="cs-CZ" dirty="0"/>
          </a:p>
        </p:txBody>
      </p:sp>
      <p:pic>
        <p:nvPicPr>
          <p:cNvPr id="5" name="Obrázek 4">
            <a:extLst>
              <a:ext uri="{FF2B5EF4-FFF2-40B4-BE49-F238E27FC236}">
                <a16:creationId xmlns:a16="http://schemas.microsoft.com/office/drawing/2014/main" id="{AAC38559-C819-4D42-8D05-60F657AA6392}"/>
              </a:ext>
            </a:extLst>
          </p:cNvPr>
          <p:cNvPicPr>
            <a:picLocks noChangeAspect="1"/>
          </p:cNvPicPr>
          <p:nvPr/>
        </p:nvPicPr>
        <p:blipFill>
          <a:blip r:embed="rId2"/>
          <a:stretch>
            <a:fillRect/>
          </a:stretch>
        </p:blipFill>
        <p:spPr>
          <a:xfrm>
            <a:off x="9274002" y="0"/>
            <a:ext cx="2625754" cy="3145871"/>
          </a:xfrm>
          <a:prstGeom prst="rect">
            <a:avLst/>
          </a:prstGeom>
        </p:spPr>
      </p:pic>
      <p:pic>
        <p:nvPicPr>
          <p:cNvPr id="6" name="Obrázek 5">
            <a:extLst>
              <a:ext uri="{FF2B5EF4-FFF2-40B4-BE49-F238E27FC236}">
                <a16:creationId xmlns:a16="http://schemas.microsoft.com/office/drawing/2014/main" id="{157E6A95-4015-FECE-A979-27EC0AB53BB1}"/>
              </a:ext>
            </a:extLst>
          </p:cNvPr>
          <p:cNvPicPr>
            <a:picLocks noChangeAspect="1"/>
          </p:cNvPicPr>
          <p:nvPr/>
        </p:nvPicPr>
        <p:blipFill rotWithShape="1">
          <a:blip r:embed="rId3"/>
          <a:srcRect l="3742" t="2187" r="2962" b="492"/>
          <a:stretch/>
        </p:blipFill>
        <p:spPr>
          <a:xfrm>
            <a:off x="9274002" y="3141391"/>
            <a:ext cx="2625754" cy="3716609"/>
          </a:xfrm>
          <a:prstGeom prst="rect">
            <a:avLst/>
          </a:prstGeom>
        </p:spPr>
      </p:pic>
    </p:spTree>
    <p:extLst>
      <p:ext uri="{BB962C8B-B14F-4D97-AF65-F5344CB8AC3E}">
        <p14:creationId xmlns:p14="http://schemas.microsoft.com/office/powerpoint/2010/main" val="1587467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F09551-D5CB-4D81-89B9-5E46D5745AD6}"/>
              </a:ext>
            </a:extLst>
          </p:cNvPr>
          <p:cNvSpPr>
            <a:spLocks noGrp="1"/>
          </p:cNvSpPr>
          <p:nvPr>
            <p:ph type="title"/>
          </p:nvPr>
        </p:nvSpPr>
        <p:spPr>
          <a:xfrm>
            <a:off x="677334" y="167780"/>
            <a:ext cx="8596668" cy="1082180"/>
          </a:xfrm>
        </p:spPr>
        <p:txBody>
          <a:bodyPr/>
          <a:lstStyle/>
          <a:p>
            <a:r>
              <a:rPr lang="cs-CZ" dirty="0">
                <a:solidFill>
                  <a:schemeClr val="tx1"/>
                </a:solidFill>
              </a:rPr>
              <a:t>Volyňská řež I</a:t>
            </a:r>
          </a:p>
        </p:txBody>
      </p:sp>
      <p:sp>
        <p:nvSpPr>
          <p:cNvPr id="3" name="Zástupný obsah 2">
            <a:extLst>
              <a:ext uri="{FF2B5EF4-FFF2-40B4-BE49-F238E27FC236}">
                <a16:creationId xmlns:a16="http://schemas.microsoft.com/office/drawing/2014/main" id="{7D4A3653-8B16-4E03-B3ED-1D03866A99B2}"/>
              </a:ext>
            </a:extLst>
          </p:cNvPr>
          <p:cNvSpPr>
            <a:spLocks noGrp="1"/>
          </p:cNvSpPr>
          <p:nvPr>
            <p:ph idx="1"/>
          </p:nvPr>
        </p:nvSpPr>
        <p:spPr>
          <a:xfrm>
            <a:off x="85969" y="713065"/>
            <a:ext cx="9188033" cy="5328298"/>
          </a:xfrm>
        </p:spPr>
        <p:txBody>
          <a:bodyPr>
            <a:normAutofit/>
          </a:bodyPr>
          <a:lstStyle/>
          <a:p>
            <a:pPr algn="just"/>
            <a:r>
              <a:rPr lang="cs-CZ" sz="2000" dirty="0"/>
              <a:t>Během druhé světové války došlo i k akci, která se podepsala i na určité míře diskreditace ukrajinského boje za nezávislost, šlo o volyňskou řež v roce 1943, což byla děsivá etnická čistka Poláků na Volyni ze strany jedné konkrétní části vedení OUN(b), kterou představoval zejména velitel Dmytro </a:t>
            </a:r>
            <a:r>
              <a:rPr lang="cs-CZ" sz="2000" dirty="0" err="1"/>
              <a:t>Kljačkivs'kyj</a:t>
            </a:r>
            <a:r>
              <a:rPr lang="cs-CZ" sz="2000" dirty="0"/>
              <a:t> alias </a:t>
            </a:r>
            <a:r>
              <a:rPr lang="cs-CZ" sz="2000" dirty="0" err="1"/>
              <a:t>Klym</a:t>
            </a:r>
            <a:r>
              <a:rPr lang="cs-CZ" sz="2000" dirty="0"/>
              <a:t> </a:t>
            </a:r>
            <a:r>
              <a:rPr lang="cs-CZ" sz="2000" dirty="0" err="1"/>
              <a:t>Savur</a:t>
            </a:r>
            <a:r>
              <a:rPr lang="cs-CZ" sz="2000" dirty="0"/>
              <a:t> s cílem vyhnat Poláky z teritoria Volyně, které dle názoru této frakce OUN(b) mělo být osídleno jen etnickými Ukrajinci </a:t>
            </a:r>
          </a:p>
          <a:p>
            <a:pPr algn="just"/>
            <a:r>
              <a:rPr lang="cs-CZ" sz="2000" dirty="0"/>
              <a:t>Zde je důležité připomenout, že toto neobhajitelné jednání bylo také velmi propagandisticky vytěženo především polskou a sovětskou propagandou. Ukrajinští nacionalisté si tak do jisté míry „naběhli“ a jinak principiálně oprávněné nároky na samostatnou Ukrajinu zatížilo vyhrocené násilí a zbytečné zločiny na polském civilním obyvatelstvu, které jeho vykonavatele nepochybně zdiskreditovalo </a:t>
            </a:r>
          </a:p>
          <a:p>
            <a:pPr algn="just"/>
            <a:r>
              <a:rPr lang="cs-CZ" sz="2000" dirty="0"/>
              <a:t>Téma volyňské řeže dodnes budí vášně i proto, že její příčiny, průběh a celková interpretace, jsou vykládány v různých kruzích velmi odlišně</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4002" y="1539089"/>
            <a:ext cx="2567931" cy="3146758"/>
          </a:xfrm>
          <a:prstGeom prst="rect">
            <a:avLst/>
          </a:prstGeom>
        </p:spPr>
      </p:pic>
    </p:spTree>
    <p:extLst>
      <p:ext uri="{BB962C8B-B14F-4D97-AF65-F5344CB8AC3E}">
        <p14:creationId xmlns:p14="http://schemas.microsoft.com/office/powerpoint/2010/main" val="295169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8401DD-BFB6-4D7D-947F-C1FA26B629E9}"/>
              </a:ext>
            </a:extLst>
          </p:cNvPr>
          <p:cNvSpPr>
            <a:spLocks noGrp="1"/>
          </p:cNvSpPr>
          <p:nvPr>
            <p:ph type="title"/>
          </p:nvPr>
        </p:nvSpPr>
        <p:spPr>
          <a:xfrm>
            <a:off x="677334" y="209725"/>
            <a:ext cx="8596668" cy="1006679"/>
          </a:xfrm>
        </p:spPr>
        <p:txBody>
          <a:bodyPr/>
          <a:lstStyle/>
          <a:p>
            <a:r>
              <a:rPr lang="cs-CZ" dirty="0">
                <a:solidFill>
                  <a:schemeClr val="tx1"/>
                </a:solidFill>
              </a:rPr>
              <a:t>Volyňská řež II</a:t>
            </a:r>
          </a:p>
        </p:txBody>
      </p:sp>
      <p:sp>
        <p:nvSpPr>
          <p:cNvPr id="3" name="Zástupný obsah 2">
            <a:extLst>
              <a:ext uri="{FF2B5EF4-FFF2-40B4-BE49-F238E27FC236}">
                <a16:creationId xmlns:a16="http://schemas.microsoft.com/office/drawing/2014/main" id="{3BFC35B9-D203-4A7B-BFAD-1C16417BBA89}"/>
              </a:ext>
            </a:extLst>
          </p:cNvPr>
          <p:cNvSpPr>
            <a:spLocks noGrp="1"/>
          </p:cNvSpPr>
          <p:nvPr>
            <p:ph idx="1"/>
          </p:nvPr>
        </p:nvSpPr>
        <p:spPr>
          <a:xfrm>
            <a:off x="168999" y="697117"/>
            <a:ext cx="9105003" cy="5984340"/>
          </a:xfrm>
        </p:spPr>
        <p:txBody>
          <a:bodyPr>
            <a:noAutofit/>
          </a:bodyPr>
          <a:lstStyle/>
          <a:p>
            <a:pPr algn="just"/>
            <a:r>
              <a:rPr lang="cs-CZ" sz="2000" dirty="0"/>
              <a:t>Celková tragická bilance volyňské řeže čítá nejméně 50-60 tisíc civilních obětí na polské straně. Nejméně 20 tisíc obětí bylo však i na ukrajinské straně vlivem odvet. akcí a je potřeba i podotknout, že Ukrajinci na rozdíl od Poláků nemohli své oběti adekvátně zdokumentovat. Přesnější bilance kvůli válečnému chaosu není možná</a:t>
            </a:r>
          </a:p>
          <a:p>
            <a:pPr algn="just"/>
            <a:r>
              <a:rPr lang="cs-CZ" sz="2000" dirty="0"/>
              <a:t>Vypjatost vztahů mezi Poláky a Ukrajinci alespoň částečně zklidňovaly v období druhé světové války postoje některých místních morálních a duchovních autorit, např. řeckokatolického metropolity Andrije </a:t>
            </a:r>
            <a:r>
              <a:rPr lang="cs-CZ" sz="2000" dirty="0" err="1"/>
              <a:t>Šeptyckého</a:t>
            </a:r>
            <a:r>
              <a:rPr lang="cs-CZ" sz="2000" dirty="0"/>
              <a:t>, který vyslovil již v roce 1942 obavu, aby lidem, kteří se dopouštějí hříchu vraždy „nezachutnala krev“ </a:t>
            </a:r>
          </a:p>
          <a:p>
            <a:pPr algn="just"/>
            <a:r>
              <a:rPr lang="cs-CZ" sz="2000" dirty="0"/>
              <a:t>„</a:t>
            </a:r>
            <a:r>
              <a:rPr lang="cs-CZ" sz="2000" b="1" i="1" dirty="0"/>
              <a:t>Touha po krvi se může přerodit v ničím neomezenou vášeň, pro niž se největší rozkoší stane trápení a vraždění lidí. Pro takového člověka se zločin stane denním chlebem.</a:t>
            </a:r>
            <a:r>
              <a:rPr lang="cs-CZ" sz="2000" dirty="0"/>
              <a:t>“</a:t>
            </a:r>
          </a:p>
          <a:p>
            <a:pPr algn="just"/>
            <a:r>
              <a:rPr lang="cs-CZ" sz="2000" dirty="0"/>
              <a:t>Na </a:t>
            </a:r>
            <a:r>
              <a:rPr lang="cs-CZ" sz="2000" dirty="0" err="1"/>
              <a:t>Šeptyckého</a:t>
            </a:r>
            <a:r>
              <a:rPr lang="cs-CZ" sz="2000" dirty="0"/>
              <a:t> žádost bylo sepsáno společné memorandum všech řeckokatolických biskupů, v němž odsoudili veškeré zabíjení civilního obyvatelstva bez ohledu na národnost, otevřeným způsobem byly i později těmito duchovními představiteli </a:t>
            </a:r>
            <a:r>
              <a:rPr lang="cs-CZ" sz="2000" dirty="0" err="1"/>
              <a:t>protipolské</a:t>
            </a:r>
            <a:r>
              <a:rPr lang="cs-CZ" sz="2000" dirty="0"/>
              <a:t> čistky odmítnuty</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7497" y="1216404"/>
            <a:ext cx="2625504" cy="3479430"/>
          </a:xfrm>
          <a:prstGeom prst="rect">
            <a:avLst/>
          </a:prstGeom>
        </p:spPr>
      </p:pic>
    </p:spTree>
    <p:extLst>
      <p:ext uri="{BB962C8B-B14F-4D97-AF65-F5344CB8AC3E}">
        <p14:creationId xmlns:p14="http://schemas.microsoft.com/office/powerpoint/2010/main" val="2286489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99588"/>
            <a:ext cx="8596668" cy="1059256"/>
          </a:xfrm>
        </p:spPr>
        <p:txBody>
          <a:bodyPr/>
          <a:lstStyle/>
          <a:p>
            <a:r>
              <a:rPr lang="cs-CZ" dirty="0">
                <a:solidFill>
                  <a:schemeClr val="tx1"/>
                </a:solidFill>
              </a:rPr>
              <a:t>Další opomíjené okolnosti</a:t>
            </a:r>
          </a:p>
        </p:txBody>
      </p:sp>
      <p:sp>
        <p:nvSpPr>
          <p:cNvPr id="3" name="Zástupný symbol pro obsah 2"/>
          <p:cNvSpPr>
            <a:spLocks noGrp="1"/>
          </p:cNvSpPr>
          <p:nvPr>
            <p:ph idx="1"/>
          </p:nvPr>
        </p:nvSpPr>
        <p:spPr>
          <a:xfrm>
            <a:off x="85969" y="697117"/>
            <a:ext cx="9188033" cy="5884752"/>
          </a:xfrm>
        </p:spPr>
        <p:txBody>
          <a:bodyPr>
            <a:normAutofit/>
          </a:bodyPr>
          <a:lstStyle/>
          <a:p>
            <a:pPr algn="just"/>
            <a:r>
              <a:rPr lang="cs-CZ" sz="2000" dirty="0"/>
              <a:t>Nesmíme však zapomenout i na dodnes zcela nevyjasněnou roli a přesné aktivity tzv. rudých partyzánů (např. Kovpakův oddíl) řízených Moskvou, kteří na teritoriu západní Ukrajiny (s postupně vzrůstající aktivitou v návaznosti na německé porážky na východní frontě) taktéž působili. Těmto dalším přítomným ozbrojeným složkám nepřátelství mezi Ukrajinci a Poláky vyhovovalo, protože v zájmu Moskvy rozhodně nebylo konsolidování situace i proto, že se posléze opětovně zaváděné Stalinovy sovětské pořádky nezanedbatelné části společnosti minimálně jevily jako posun k o něco snesitelnější realitě </a:t>
            </a:r>
          </a:p>
          <a:p>
            <a:pPr algn="just"/>
            <a:r>
              <a:rPr lang="cs-CZ" sz="2000" dirty="0"/>
              <a:t>Obecně vzato je nutné konstatovat, že vyčištění Volyně od Poláků nepochybně zapadalo do strategického záměru Moskvy. Pokrytectví kritického sovětského pohledu na události na Volyni a jejich propagandistické vytěžení spočívá v i tom, že etnické čistky a fyzická likvidace v masovém měřítku patřily k běžnému repertoáru sovětského zřízení v mnoha jiných regionech </a:t>
            </a:r>
          </a:p>
          <a:p>
            <a:pPr algn="just"/>
            <a:r>
              <a:rPr lang="cs-CZ" sz="2000" dirty="0"/>
              <a:t>U této problematiky narážíme i na fakt, že nebyly dodnes zveřejněny ruské archivní prameny týkající se pokynů sovětského vedení tzv. rudým partyzánům </a:t>
            </a:r>
          </a:p>
          <a:p>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7966" y="1530036"/>
            <a:ext cx="2456272" cy="1600248"/>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7966" y="3130283"/>
            <a:ext cx="2456271" cy="2546239"/>
          </a:xfrm>
          <a:prstGeom prst="rect">
            <a:avLst/>
          </a:prstGeom>
        </p:spPr>
      </p:pic>
    </p:spTree>
    <p:extLst>
      <p:ext uri="{BB962C8B-B14F-4D97-AF65-F5344CB8AC3E}">
        <p14:creationId xmlns:p14="http://schemas.microsoft.com/office/powerpoint/2010/main" val="3764992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153909"/>
            <a:ext cx="8596668" cy="1776491"/>
          </a:xfrm>
        </p:spPr>
        <p:txBody>
          <a:bodyPr/>
          <a:lstStyle/>
          <a:p>
            <a:r>
              <a:rPr lang="cs-CZ" dirty="0">
                <a:solidFill>
                  <a:schemeClr val="tx1"/>
                </a:solidFill>
              </a:rPr>
              <a:t>Dílčí shrnutí</a:t>
            </a:r>
          </a:p>
        </p:txBody>
      </p:sp>
      <p:sp>
        <p:nvSpPr>
          <p:cNvPr id="3" name="Zástupný symbol pro obsah 2"/>
          <p:cNvSpPr>
            <a:spLocks noGrp="1"/>
          </p:cNvSpPr>
          <p:nvPr>
            <p:ph idx="1"/>
          </p:nvPr>
        </p:nvSpPr>
        <p:spPr>
          <a:xfrm>
            <a:off x="226646" y="742384"/>
            <a:ext cx="8909539" cy="5911913"/>
          </a:xfrm>
        </p:spPr>
        <p:txBody>
          <a:bodyPr>
            <a:noAutofit/>
          </a:bodyPr>
          <a:lstStyle/>
          <a:p>
            <a:pPr algn="just"/>
            <a:r>
              <a:rPr lang="cs-CZ" sz="2400" dirty="0"/>
              <a:t>Vyjádření politologa Macieje </a:t>
            </a:r>
            <a:r>
              <a:rPr lang="cs-CZ" sz="2400" dirty="0" err="1"/>
              <a:t>Ruczaje</a:t>
            </a:r>
            <a:r>
              <a:rPr lang="cs-CZ" sz="2400" dirty="0"/>
              <a:t>: „</a:t>
            </a:r>
            <a:r>
              <a:rPr lang="cs-CZ" sz="2400" b="1" i="1" dirty="0"/>
              <a:t>Volyňská řež byla </a:t>
            </a:r>
            <a:r>
              <a:rPr lang="cs-CZ" sz="2400" b="1" i="1" dirty="0" err="1"/>
              <a:t>mikroapokalypsou</a:t>
            </a:r>
            <a:r>
              <a:rPr lang="cs-CZ" sz="2400" b="1" i="1" dirty="0"/>
              <a:t> v rámci </a:t>
            </a:r>
            <a:r>
              <a:rPr lang="cs-CZ" sz="2400" b="1" i="1" dirty="0" err="1"/>
              <a:t>makroapokalypsy</a:t>
            </a:r>
            <a:r>
              <a:rPr lang="cs-CZ" sz="2400" b="1" i="1" dirty="0"/>
              <a:t> druhé světové války. Jako takovou ji nelze číst bez kontextu celé nelidské reality, do níž Evropu uvrhly dva totalitní režimy: německý a sovětský. Ač byly vztahy mezi Poláky, Ukrajinci či Židy na dávném východním pohraničí </a:t>
            </a:r>
            <a:r>
              <a:rPr lang="cs-CZ" sz="2400" b="1" i="1" dirty="0" err="1"/>
              <a:t>Rzeczpospolité</a:t>
            </a:r>
            <a:r>
              <a:rPr lang="cs-CZ" sz="2400" b="1" i="1" dirty="0"/>
              <a:t> všelijaké, teprve nacistická okupace a šílenství, které zachvátilo region, vytvořily ovzduší pro naprosté zničení po dlouhá století společně obývaného prostoru a zmizení téměř beze stopy dvou ze tří zmíněných komunit. Slovy historika M. J. </a:t>
            </a:r>
            <a:r>
              <a:rPr lang="cs-CZ" sz="2400" b="1" i="1" dirty="0" err="1"/>
              <a:t>Chodakiewicze</a:t>
            </a:r>
            <a:r>
              <a:rPr lang="cs-CZ" sz="2400" b="1" i="1" dirty="0"/>
              <a:t>, toto „radikální přerušení kontinuity historické paměti“ může být napraveno pouze skrze bolestivé otevírání se všech stran pravdě. Insinuace a manipulace tomu nepomohou.</a:t>
            </a:r>
            <a:r>
              <a:rPr lang="cs-CZ" sz="2400" dirty="0"/>
              <a:t>“</a:t>
            </a:r>
          </a:p>
        </p:txBody>
      </p:sp>
      <p:pic>
        <p:nvPicPr>
          <p:cNvPr id="4" name="Obrázek 3">
            <a:extLst>
              <a:ext uri="{FF2B5EF4-FFF2-40B4-BE49-F238E27FC236}">
                <a16:creationId xmlns:a16="http://schemas.microsoft.com/office/drawing/2014/main" id="{603FCA51-FEC3-8EB0-FE93-0EB81A833550}"/>
              </a:ext>
            </a:extLst>
          </p:cNvPr>
          <p:cNvPicPr>
            <a:picLocks noChangeAspect="1"/>
          </p:cNvPicPr>
          <p:nvPr/>
        </p:nvPicPr>
        <p:blipFill>
          <a:blip r:embed="rId2"/>
          <a:stretch>
            <a:fillRect/>
          </a:stretch>
        </p:blipFill>
        <p:spPr>
          <a:xfrm>
            <a:off x="9136186" y="1923075"/>
            <a:ext cx="2966742" cy="1698135"/>
          </a:xfrm>
          <a:prstGeom prst="rect">
            <a:avLst/>
          </a:prstGeom>
        </p:spPr>
      </p:pic>
    </p:spTree>
    <p:extLst>
      <p:ext uri="{BB962C8B-B14F-4D97-AF65-F5344CB8AC3E}">
        <p14:creationId xmlns:p14="http://schemas.microsoft.com/office/powerpoint/2010/main" val="1537553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B8BE27-586B-6DC0-DFFB-9B6D733AE9D7}"/>
              </a:ext>
            </a:extLst>
          </p:cNvPr>
          <p:cNvSpPr>
            <a:spLocks noGrp="1"/>
          </p:cNvSpPr>
          <p:nvPr>
            <p:ph type="title"/>
          </p:nvPr>
        </p:nvSpPr>
        <p:spPr>
          <a:xfrm>
            <a:off x="1125414" y="320432"/>
            <a:ext cx="8148587" cy="781538"/>
          </a:xfrm>
        </p:spPr>
        <p:txBody>
          <a:bodyPr/>
          <a:lstStyle/>
          <a:p>
            <a:r>
              <a:rPr lang="cs-CZ" dirty="0">
                <a:solidFill>
                  <a:schemeClr val="tx1"/>
                </a:solidFill>
              </a:rPr>
              <a:t>Dezinformace ohledně volyňské řeže</a:t>
            </a:r>
          </a:p>
        </p:txBody>
      </p:sp>
      <p:sp>
        <p:nvSpPr>
          <p:cNvPr id="3" name="Zástupný obsah 2">
            <a:extLst>
              <a:ext uri="{FF2B5EF4-FFF2-40B4-BE49-F238E27FC236}">
                <a16:creationId xmlns:a16="http://schemas.microsoft.com/office/drawing/2014/main" id="{5BD33984-916B-2CFB-2C4B-16707A36DE05}"/>
              </a:ext>
            </a:extLst>
          </p:cNvPr>
          <p:cNvSpPr>
            <a:spLocks noGrp="1"/>
          </p:cNvSpPr>
          <p:nvPr>
            <p:ph idx="1"/>
          </p:nvPr>
        </p:nvSpPr>
        <p:spPr>
          <a:xfrm>
            <a:off x="1" y="945663"/>
            <a:ext cx="8925168" cy="5791200"/>
          </a:xfrm>
        </p:spPr>
        <p:txBody>
          <a:bodyPr>
            <a:normAutofit/>
          </a:bodyPr>
          <a:lstStyle/>
          <a:p>
            <a:r>
              <a:rPr lang="cs-CZ" dirty="0">
                <a:hlinkClick r:id="rId2"/>
              </a:rPr>
              <a:t>https://www.pokec24.cz/historie/kdybych-mel-zapomenout-na-ne-boze-na-nebi-zapomen-na-me-pred-77-lety-zacal-volynsky-masakr/</a:t>
            </a:r>
            <a:r>
              <a:rPr lang="cs-CZ" dirty="0"/>
              <a:t> </a:t>
            </a:r>
          </a:p>
          <a:p>
            <a:r>
              <a:rPr lang="cs-CZ" dirty="0"/>
              <a:t>Tento článek se opakovaně v různých podobách vrací, napočítal jsem nejméně 10 jeho variant v posledních 20 letech…</a:t>
            </a:r>
          </a:p>
          <a:p>
            <a:r>
              <a:rPr lang="cs-CZ" dirty="0">
                <a:hlinkClick r:id="rId3"/>
              </a:rPr>
              <a:t>https://cs.wikipedia.org/wiki/Marianna_Doli%C5%84ska</a:t>
            </a:r>
            <a:r>
              <a:rPr lang="cs-CZ" dirty="0"/>
              <a:t> </a:t>
            </a:r>
          </a:p>
          <a:p>
            <a:pPr algn="just"/>
            <a:r>
              <a:rPr lang="cs-CZ" dirty="0"/>
              <a:t>Už i česká wikipedie stejně jako ta anglická a řada článků obsahuje konstatování, že tato fotografie použitá při vyobrazování obětí volyňské řeže zobrazuje psychicky narušenou Mariannu </a:t>
            </a:r>
            <a:r>
              <a:rPr lang="cs-CZ" dirty="0" err="1"/>
              <a:t>Dolińskou</a:t>
            </a:r>
            <a:r>
              <a:rPr lang="cs-CZ" dirty="0"/>
              <a:t>, která se rozhodla, že jediným způsobem, jak “ochránit” své děti před hladem, je zabít je. 11. prosince 1923 tak zabila Žofii (6 měsíců), Antoniho (3 roky), Bronisławu (5 let) a Stefana (7 let) a přivázala je ke stromu. Druhý den šla na policii a k činu se přiznala. Později byla </a:t>
            </a:r>
            <a:r>
              <a:rPr lang="cs-CZ" dirty="0" err="1"/>
              <a:t>Dolińska</a:t>
            </a:r>
            <a:r>
              <a:rPr lang="cs-CZ" dirty="0"/>
              <a:t> umístěna do psychiatrické léčebny, kde jí byla diagnostikována maniodeprese a další zdravotní problémy. Zemřela v roce 1928</a:t>
            </a:r>
          </a:p>
          <a:p>
            <a:pPr algn="just"/>
            <a:r>
              <a:rPr lang="cs-CZ" dirty="0"/>
              <a:t>To samozřejmě ani omylem nezlehčuje hrůzy volyňské řeže, ale i z této dílčí manipulace je jasné, že se na tom snaží “někdo” vytřískat politické body a dále vyhrocovat emoce.</a:t>
            </a:r>
          </a:p>
          <a:p>
            <a:endParaRPr lang="cs-CZ" dirty="0"/>
          </a:p>
        </p:txBody>
      </p:sp>
      <p:pic>
        <p:nvPicPr>
          <p:cNvPr id="1026" name="Picture 2">
            <a:extLst>
              <a:ext uri="{FF2B5EF4-FFF2-40B4-BE49-F238E27FC236}">
                <a16:creationId xmlns:a16="http://schemas.microsoft.com/office/drawing/2014/main" id="{2379D358-37B4-EB29-38E7-1715FBA4B4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1075" y="1101970"/>
            <a:ext cx="3063095" cy="4759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522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144856"/>
            <a:ext cx="8596668" cy="688063"/>
          </a:xfrm>
        </p:spPr>
        <p:txBody>
          <a:bodyPr>
            <a:normAutofit/>
          </a:bodyPr>
          <a:lstStyle/>
          <a:p>
            <a:r>
              <a:rPr lang="cs-CZ" dirty="0">
                <a:solidFill>
                  <a:schemeClr val="tx1"/>
                </a:solidFill>
              </a:rPr>
              <a:t>Další neradostná válečná realita</a:t>
            </a:r>
          </a:p>
        </p:txBody>
      </p:sp>
      <p:sp>
        <p:nvSpPr>
          <p:cNvPr id="3" name="Zástupný symbol pro obsah 2"/>
          <p:cNvSpPr>
            <a:spLocks noGrp="1"/>
          </p:cNvSpPr>
          <p:nvPr>
            <p:ph idx="1"/>
          </p:nvPr>
        </p:nvSpPr>
        <p:spPr>
          <a:xfrm>
            <a:off x="60498" y="706170"/>
            <a:ext cx="9213504" cy="5613149"/>
          </a:xfrm>
        </p:spPr>
        <p:txBody>
          <a:bodyPr>
            <a:noAutofit/>
          </a:bodyPr>
          <a:lstStyle/>
          <a:p>
            <a:pPr algn="just"/>
            <a:r>
              <a:rPr lang="cs-CZ" sz="2000" dirty="0"/>
              <a:t>V některých případech násilí dopadlo i na volyňské Čechy, kteří jinak většinou zůstávali stranou těch nejhorších excesů, protože dokázali vycházet se všemi stranami tamějších konfliktů a lokálního napětí </a:t>
            </a:r>
          </a:p>
          <a:p>
            <a:pPr algn="just"/>
            <a:r>
              <a:rPr lang="cs-CZ" sz="2000" dirty="0"/>
              <a:t>Vztah volyňských Čechů k UPA však byl nejednoznačný, OUN dokonce po jistou dobu usilovala o získání volyňských Čechů na svoji stranu, naopak v některých případech docházelo k útokům na české vesnice, chaotická situace a faktické bezvládí (během války zejména od roku 1943) nahrávalo i nejrůznějším kriminálním živlům. Pro volyňské Čechy tak bylo nutností se ozbrojovat a mít se na pozoru přede všemi</a:t>
            </a:r>
          </a:p>
          <a:p>
            <a:pPr algn="just"/>
            <a:r>
              <a:rPr lang="cs-CZ" sz="2000" dirty="0"/>
              <a:t>Dne 13. července 1943 obsadily vsi Český Malín a sousední Ukrajinský Malín německé oddíly. V Ukrajinském Malíně Němci zahnali všechny muže a část žen po skupinách do kostela, školy a jiných budov, které polili hořlavinou a podpálili. Většina starců, žen a dětí byla odvedena zpět do Českého Malína, kde byli nahnáni do stodol a upáleni. Zavražděno bylo 374 obyvatel české národnosti, 26 Poláků a 132 obyvatel Ukrajinského Malína. Záminkou řádění bylo tvrzení Němců, že byli napadeni oddílem banderovců</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3504" y="2194333"/>
            <a:ext cx="2917998" cy="1991918"/>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3504" y="4186252"/>
            <a:ext cx="2917997" cy="1832193"/>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3504" y="362139"/>
            <a:ext cx="2917998" cy="1832194"/>
          </a:xfrm>
          <a:prstGeom prst="rect">
            <a:avLst/>
          </a:prstGeom>
        </p:spPr>
      </p:pic>
    </p:spTree>
    <p:extLst>
      <p:ext uri="{BB962C8B-B14F-4D97-AF65-F5344CB8AC3E}">
        <p14:creationId xmlns:p14="http://schemas.microsoft.com/office/powerpoint/2010/main" val="1085774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Nadpis 1">
            <a:extLst>
              <a:ext uri="{FF2B5EF4-FFF2-40B4-BE49-F238E27FC236}">
                <a16:creationId xmlns:a16="http://schemas.microsoft.com/office/drawing/2014/main" id="{31E9B433-DA8E-59AB-048D-8E7A30DFA13C}"/>
              </a:ext>
            </a:extLst>
          </p:cNvPr>
          <p:cNvSpPr>
            <a:spLocks noGrp="1" noChangeArrowheads="1"/>
          </p:cNvSpPr>
          <p:nvPr>
            <p:ph type="title"/>
          </p:nvPr>
        </p:nvSpPr>
        <p:spPr>
          <a:xfrm>
            <a:off x="1774826" y="115888"/>
            <a:ext cx="8353425" cy="792162"/>
          </a:xfrm>
        </p:spPr>
        <p:txBody>
          <a:bodyPr/>
          <a:lstStyle/>
          <a:p>
            <a:pPr algn="ctr" eaLnBrk="1" hangingPunct="1"/>
            <a:r>
              <a:rPr lang="pl-PL" altLang="cs-CZ" b="1" dirty="0">
                <a:solidFill>
                  <a:schemeClr val="tx1"/>
                </a:solidFill>
                <a:latin typeface="Trebuchet MS" panose="020B0603020202020204" pitchFamily="34" charset="0"/>
                <a:cs typeface="Times New Roman" panose="02020603050405020304" pitchFamily="18" charset="0"/>
              </a:rPr>
              <a:t>Bitva v Kurském oblouku 1943</a:t>
            </a:r>
            <a:endParaRPr lang="cs-CZ" altLang="cs-CZ" b="1" dirty="0">
              <a:solidFill>
                <a:schemeClr val="tx1"/>
              </a:solidFill>
              <a:latin typeface="Trebuchet MS" panose="020B0603020202020204" pitchFamily="34" charset="0"/>
              <a:cs typeface="Times New Roman" panose="02020603050405020304" pitchFamily="18" charset="0"/>
            </a:endParaRPr>
          </a:p>
        </p:txBody>
      </p:sp>
      <p:sp>
        <p:nvSpPr>
          <p:cNvPr id="3" name="Zástupný obsah 2">
            <a:extLst>
              <a:ext uri="{FF2B5EF4-FFF2-40B4-BE49-F238E27FC236}">
                <a16:creationId xmlns:a16="http://schemas.microsoft.com/office/drawing/2014/main" id="{5BAAABE7-4F69-DB3C-336D-CAEF457E5972}"/>
              </a:ext>
            </a:extLst>
          </p:cNvPr>
          <p:cNvSpPr>
            <a:spLocks noGrp="1"/>
          </p:cNvSpPr>
          <p:nvPr>
            <p:ph idx="1"/>
          </p:nvPr>
        </p:nvSpPr>
        <p:spPr>
          <a:xfrm>
            <a:off x="226646" y="692150"/>
            <a:ext cx="10333405" cy="5761038"/>
          </a:xfrm>
        </p:spPr>
        <p:txBody>
          <a:bodyPr/>
          <a:lstStyle/>
          <a:p>
            <a:pPr algn="just" eaLnBrk="1" hangingPunct="1">
              <a:defRPr/>
            </a:pPr>
            <a:r>
              <a:rPr lang="cs-CZ" sz="2250" dirty="0">
                <a:latin typeface="Trebuchet MS" panose="020B0603020202020204" pitchFamily="34" charset="0"/>
                <a:cs typeface="Times New Roman" panose="02020603050405020304" pitchFamily="18" charset="0"/>
              </a:rPr>
              <a:t>Po rozsáhlých vojenských kampaních v zimě 1943 obě strany vyčerpány, Wehrmacht využívá výhodnější průběh frontové linie, tj. oblouk kolem města Kursk = operace Citadela: obklíčit a zničit sovětská vojska</a:t>
            </a:r>
          </a:p>
          <a:p>
            <a:pPr algn="just" eaLnBrk="1" hangingPunct="1">
              <a:defRPr/>
            </a:pPr>
            <a:r>
              <a:rPr lang="cs-CZ" sz="2250" dirty="0">
                <a:latin typeface="Trebuchet MS" panose="020B0603020202020204" pitchFamily="34" charset="0"/>
                <a:cs typeface="Times New Roman" panose="02020603050405020304" pitchFamily="18" charset="0"/>
              </a:rPr>
              <a:t>Velení Rudé armády odhalilo německé záměry = důkladná příprava: tři obranné linie</a:t>
            </a:r>
          </a:p>
          <a:p>
            <a:pPr algn="just" eaLnBrk="1" hangingPunct="1">
              <a:defRPr/>
            </a:pPr>
            <a:r>
              <a:rPr lang="cs-CZ" sz="2250" dirty="0">
                <a:latin typeface="Trebuchet MS" panose="020B0603020202020204" pitchFamily="34" charset="0"/>
                <a:cs typeface="Times New Roman" panose="02020603050405020304" pitchFamily="18" charset="0"/>
              </a:rPr>
              <a:t>Operace zahájena dne </a:t>
            </a:r>
            <a:r>
              <a:rPr lang="cs-CZ" sz="2250" b="1" u="sng" dirty="0">
                <a:latin typeface="Trebuchet MS" panose="020B0603020202020204" pitchFamily="34" charset="0"/>
                <a:cs typeface="Times New Roman" panose="02020603050405020304" pitchFamily="18" charset="0"/>
              </a:rPr>
              <a:t>5. července 1943</a:t>
            </a:r>
          </a:p>
          <a:p>
            <a:pPr algn="just" eaLnBrk="1" hangingPunct="1">
              <a:defRPr/>
            </a:pPr>
            <a:r>
              <a:rPr lang="cs-CZ" sz="2250" dirty="0">
                <a:latin typeface="Trebuchet MS" panose="020B0603020202020204" pitchFamily="34" charset="0"/>
                <a:cs typeface="Times New Roman" panose="02020603050405020304" pitchFamily="18" charset="0"/>
              </a:rPr>
              <a:t>Skupina armád Střed = prorazit severní úsek fronty a postupovat na Kursk ze severu, postup však zastaven po 10 km</a:t>
            </a:r>
          </a:p>
          <a:p>
            <a:pPr algn="just" eaLnBrk="1" hangingPunct="1">
              <a:defRPr/>
            </a:pPr>
            <a:r>
              <a:rPr lang="cs-CZ" sz="2250" dirty="0">
                <a:latin typeface="Trebuchet MS" panose="020B0603020202020204" pitchFamily="34" charset="0"/>
                <a:cs typeface="Times New Roman" panose="02020603050405020304" pitchFamily="18" charset="0"/>
              </a:rPr>
              <a:t>Skupina armád Jih = prorazit jižní úsek fronty a postupovat na Kursk z jihu</a:t>
            </a:r>
          </a:p>
          <a:p>
            <a:pPr algn="just" eaLnBrk="1" hangingPunct="1">
              <a:defRPr/>
            </a:pPr>
            <a:r>
              <a:rPr lang="cs-CZ" sz="2250" dirty="0">
                <a:latin typeface="Trebuchet MS" panose="020B0603020202020204" pitchFamily="34" charset="0"/>
                <a:cs typeface="Times New Roman" panose="02020603050405020304" pitchFamily="18" charset="0"/>
              </a:rPr>
              <a:t>Zde proraženy dvě obranné linie, u </a:t>
            </a:r>
            <a:r>
              <a:rPr lang="cs-CZ" sz="2250" dirty="0" err="1">
                <a:latin typeface="Trebuchet MS" panose="020B0603020202020204" pitchFamily="34" charset="0"/>
                <a:cs typeface="Times New Roman" panose="02020603050405020304" pitchFamily="18" charset="0"/>
              </a:rPr>
              <a:t>Prochorovky</a:t>
            </a:r>
            <a:r>
              <a:rPr lang="cs-CZ" sz="2250" dirty="0">
                <a:latin typeface="Trebuchet MS" panose="020B0603020202020204" pitchFamily="34" charset="0"/>
                <a:cs typeface="Times New Roman" panose="02020603050405020304" pitchFamily="18" charset="0"/>
              </a:rPr>
              <a:t> dne </a:t>
            </a:r>
            <a:r>
              <a:rPr lang="cs-CZ" sz="2250" b="1" u="sng" dirty="0">
                <a:latin typeface="Trebuchet MS" panose="020B0603020202020204" pitchFamily="34" charset="0"/>
                <a:cs typeface="Times New Roman" panose="02020603050405020304" pitchFamily="18" charset="0"/>
              </a:rPr>
              <a:t>12. července 1943</a:t>
            </a:r>
            <a:r>
              <a:rPr lang="cs-CZ" sz="2250" dirty="0">
                <a:latin typeface="Trebuchet MS" panose="020B0603020202020204" pitchFamily="34" charset="0"/>
                <a:cs typeface="Times New Roman" panose="02020603050405020304" pitchFamily="18" charset="0"/>
              </a:rPr>
              <a:t> boje o překročení třetí linie = největší tanková bitva druhé světové války, zastavení německého postupu</a:t>
            </a:r>
          </a:p>
          <a:p>
            <a:pPr algn="just" eaLnBrk="1" hangingPunct="1">
              <a:defRPr/>
            </a:pPr>
            <a:r>
              <a:rPr lang="cs-CZ" sz="2250" dirty="0">
                <a:latin typeface="Trebuchet MS" panose="020B0603020202020204" pitchFamily="34" charset="0"/>
                <a:cs typeface="Times New Roman" panose="02020603050405020304" pitchFamily="18" charset="0"/>
              </a:rPr>
              <a:t>Přes značně vyšší ztráty Rudé armády Wehrmacht vyčerpán a definitivně ztrácí na východním bojišti iniciativu</a:t>
            </a:r>
          </a:p>
          <a:p>
            <a:pPr eaLnBrk="1" hangingPunct="1">
              <a:defRPr/>
            </a:pPr>
            <a:endParaRPr lang="cs-CZ"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41A4EC7-64DF-A01C-60DA-7D953F7EEA69}"/>
              </a:ext>
            </a:extLst>
          </p:cNvPr>
          <p:cNvSpPr>
            <a:spLocks noGrp="1"/>
          </p:cNvSpPr>
          <p:nvPr>
            <p:ph idx="1"/>
          </p:nvPr>
        </p:nvSpPr>
        <p:spPr>
          <a:xfrm>
            <a:off x="93785" y="1062891"/>
            <a:ext cx="2922953" cy="4009293"/>
          </a:xfrm>
        </p:spPr>
        <p:txBody>
          <a:bodyPr>
            <a:normAutofit/>
          </a:bodyPr>
          <a:lstStyle/>
          <a:p>
            <a:r>
              <a:rPr lang="cs-CZ" dirty="0"/>
              <a:t>dopady druhé světové války cca od roku 1942 na region východní Evropy a zvláště Ukrajiny!</a:t>
            </a:r>
          </a:p>
        </p:txBody>
      </p:sp>
      <p:pic>
        <p:nvPicPr>
          <p:cNvPr id="6" name="Obrázek 5">
            <a:extLst>
              <a:ext uri="{FF2B5EF4-FFF2-40B4-BE49-F238E27FC236}">
                <a16:creationId xmlns:a16="http://schemas.microsoft.com/office/drawing/2014/main" id="{497F11D1-41A4-AED9-E587-01EC0D1AC573}"/>
              </a:ext>
            </a:extLst>
          </p:cNvPr>
          <p:cNvPicPr>
            <a:picLocks noChangeAspect="1"/>
          </p:cNvPicPr>
          <p:nvPr/>
        </p:nvPicPr>
        <p:blipFill>
          <a:blip r:embed="rId2"/>
          <a:stretch>
            <a:fillRect/>
          </a:stretch>
        </p:blipFill>
        <p:spPr>
          <a:xfrm>
            <a:off x="3235569" y="439025"/>
            <a:ext cx="8714154" cy="6518675"/>
          </a:xfrm>
          <a:prstGeom prst="rect">
            <a:avLst/>
          </a:prstGeom>
        </p:spPr>
      </p:pic>
      <p:sp>
        <p:nvSpPr>
          <p:cNvPr id="7" name="TextovéPole 6">
            <a:extLst>
              <a:ext uri="{FF2B5EF4-FFF2-40B4-BE49-F238E27FC236}">
                <a16:creationId xmlns:a16="http://schemas.microsoft.com/office/drawing/2014/main" id="{7C0E15D2-194B-F71A-0284-E1EEE26A71D1}"/>
              </a:ext>
            </a:extLst>
          </p:cNvPr>
          <p:cNvSpPr txBox="1"/>
          <p:nvPr/>
        </p:nvSpPr>
        <p:spPr>
          <a:xfrm>
            <a:off x="10503877" y="1938215"/>
            <a:ext cx="1640005" cy="369332"/>
          </a:xfrm>
          <a:prstGeom prst="rect">
            <a:avLst/>
          </a:prstGeom>
          <a:noFill/>
        </p:spPr>
        <p:txBody>
          <a:bodyPr wrap="square" rtlCol="0">
            <a:spAutoFit/>
          </a:bodyPr>
          <a:lstStyle/>
          <a:p>
            <a:endParaRPr lang="cs-CZ" dirty="0"/>
          </a:p>
        </p:txBody>
      </p:sp>
      <p:sp>
        <p:nvSpPr>
          <p:cNvPr id="11" name="TextovéPole 10">
            <a:extLst>
              <a:ext uri="{FF2B5EF4-FFF2-40B4-BE49-F238E27FC236}">
                <a16:creationId xmlns:a16="http://schemas.microsoft.com/office/drawing/2014/main" id="{554D619D-CA51-C5DF-4E92-53DE493058CA}"/>
              </a:ext>
            </a:extLst>
          </p:cNvPr>
          <p:cNvSpPr txBox="1"/>
          <p:nvPr/>
        </p:nvSpPr>
        <p:spPr>
          <a:xfrm>
            <a:off x="1039446" y="5231447"/>
            <a:ext cx="1766277"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Trebuchet MS" panose="020B0603020202020204"/>
                <a:ea typeface="+mn-ea"/>
                <a:cs typeface="+mn-cs"/>
              </a:rPr>
              <a:t>z publikace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Trebuchet MS" panose="020B0603020202020204"/>
                <a:ea typeface="+mn-ea"/>
                <a:cs typeface="+mn-cs"/>
              </a:rPr>
              <a:t>Krvavé země</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Trebuchet MS" panose="020B0603020202020204"/>
                <a:ea typeface="+mn-ea"/>
                <a:cs typeface="+mn-cs"/>
              </a:rPr>
              <a:t>Timothy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err="1">
                <a:ln>
                  <a:noFill/>
                </a:ln>
                <a:solidFill>
                  <a:prstClr val="black"/>
                </a:solidFill>
                <a:effectLst/>
                <a:uLnTx/>
                <a:uFillTx/>
                <a:latin typeface="Trebuchet MS" panose="020B0603020202020204"/>
                <a:ea typeface="+mn-ea"/>
                <a:cs typeface="+mn-cs"/>
              </a:rPr>
              <a:t>Snydera</a:t>
            </a:r>
            <a:endParaRPr lang="cs-CZ" dirty="0"/>
          </a:p>
        </p:txBody>
      </p:sp>
    </p:spTree>
    <p:extLst>
      <p:ext uri="{BB962C8B-B14F-4D97-AF65-F5344CB8AC3E}">
        <p14:creationId xmlns:p14="http://schemas.microsoft.com/office/powerpoint/2010/main" val="1233434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7035F880-69FB-F149-B70B-65A99EF0D2B4}"/>
              </a:ext>
            </a:extLst>
          </p:cNvPr>
          <p:cNvSpPr>
            <a:spLocks noGrp="1" noChangeArrowheads="1"/>
          </p:cNvSpPr>
          <p:nvPr>
            <p:ph idx="1"/>
          </p:nvPr>
        </p:nvSpPr>
        <p:spPr>
          <a:xfrm>
            <a:off x="1774826" y="765175"/>
            <a:ext cx="8569325" cy="5543550"/>
          </a:xfrm>
          <a:blipFill dpi="0" rotWithShape="1">
            <a:blip r:embed="rId2"/>
            <a:srcRect/>
            <a:tile tx="0" ty="0" sx="100000" sy="100000" flip="none" algn="tl"/>
          </a:blipFill>
          <a:ln>
            <a:solidFill>
              <a:srgbClr val="800000"/>
            </a:solidFill>
            <a:miter lim="800000"/>
            <a:headEnd/>
            <a:tailEnd/>
          </a:ln>
        </p:spPr>
        <p:txBody>
          <a:bodyPr/>
          <a:lstStyle/>
          <a:p>
            <a:pPr marL="342900" lvl="1" indent="-342900" eaLnBrk="1" hangingPunct="1">
              <a:spcBef>
                <a:spcPts val="1200"/>
              </a:spcBef>
              <a:buFont typeface="Arial" panose="020B0604020202020204" pitchFamily="34" charset="0"/>
              <a:buChar char="•"/>
            </a:pPr>
            <a:endParaRPr lang="cs-CZ" altLang="cs-CZ" sz="2200" b="1">
              <a:solidFill>
                <a:srgbClr val="800000"/>
              </a:solidFill>
              <a:latin typeface="Times New Roman" panose="02020603050405020304" pitchFamily="18" charset="0"/>
              <a:cs typeface="Times New Roman" panose="02020603050405020304" pitchFamily="18" charset="0"/>
            </a:endParaRPr>
          </a:p>
        </p:txBody>
      </p:sp>
      <p:pic>
        <p:nvPicPr>
          <p:cNvPr id="84996" name="Obrázek 1">
            <a:extLst>
              <a:ext uri="{FF2B5EF4-FFF2-40B4-BE49-F238E27FC236}">
                <a16:creationId xmlns:a16="http://schemas.microsoft.com/office/drawing/2014/main" id="{AB45C505-1B02-37AB-19AF-1D902191CD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554" y="581025"/>
            <a:ext cx="10511692" cy="616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Nadpis 2">
            <a:extLst>
              <a:ext uri="{FF2B5EF4-FFF2-40B4-BE49-F238E27FC236}">
                <a16:creationId xmlns:a16="http://schemas.microsoft.com/office/drawing/2014/main" id="{3F8C3A2B-3308-C611-C43B-BC09455D76B2}"/>
              </a:ext>
            </a:extLst>
          </p:cNvPr>
          <p:cNvSpPr>
            <a:spLocks noGrp="1"/>
          </p:cNvSpPr>
          <p:nvPr>
            <p:ph type="title"/>
          </p:nvPr>
        </p:nvSpPr>
        <p:spPr>
          <a:xfrm>
            <a:off x="3806092" y="0"/>
            <a:ext cx="5471260" cy="549275"/>
          </a:xfrm>
        </p:spPr>
        <p:txBody>
          <a:bodyPr/>
          <a:lstStyle/>
          <a:p>
            <a:r>
              <a:rPr lang="cs-CZ" dirty="0">
                <a:solidFill>
                  <a:schemeClr val="tx1"/>
                </a:solidFill>
              </a:rPr>
              <a:t>Kursk 1943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Obrázek 5">
            <a:extLst>
              <a:ext uri="{FF2B5EF4-FFF2-40B4-BE49-F238E27FC236}">
                <a16:creationId xmlns:a16="http://schemas.microsoft.com/office/drawing/2014/main" id="{426C76C9-17F4-6000-CC17-D832DAC9CF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438" y="46038"/>
            <a:ext cx="4897438"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Nadpis 1">
            <a:extLst>
              <a:ext uri="{FF2B5EF4-FFF2-40B4-BE49-F238E27FC236}">
                <a16:creationId xmlns:a16="http://schemas.microsoft.com/office/drawing/2014/main" id="{2227E0B2-7EB2-DAAE-D073-8F0D71C92ACA}"/>
              </a:ext>
            </a:extLst>
          </p:cNvPr>
          <p:cNvSpPr>
            <a:spLocks noGrp="1" noChangeArrowheads="1"/>
          </p:cNvSpPr>
          <p:nvPr>
            <p:ph type="title"/>
          </p:nvPr>
        </p:nvSpPr>
        <p:spPr/>
        <p:txBody>
          <a:bodyPr/>
          <a:lstStyle/>
          <a:p>
            <a:pPr eaLnBrk="1" hangingPunct="1"/>
            <a:endParaRPr lang="cs-CZ" altLang="cs-CZ"/>
          </a:p>
        </p:txBody>
      </p:sp>
      <p:pic>
        <p:nvPicPr>
          <p:cNvPr id="86020" name="Zástupný obsah 3">
            <a:extLst>
              <a:ext uri="{FF2B5EF4-FFF2-40B4-BE49-F238E27FC236}">
                <a16:creationId xmlns:a16="http://schemas.microsoft.com/office/drawing/2014/main" id="{5167A98A-3E4E-4934-233C-F9B297EEE95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476875" y="34926"/>
            <a:ext cx="4897438" cy="3311525"/>
          </a:xfrm>
        </p:spPr>
      </p:pic>
      <p:pic>
        <p:nvPicPr>
          <p:cNvPr id="86021" name="Obrázek 4">
            <a:extLst>
              <a:ext uri="{FF2B5EF4-FFF2-40B4-BE49-F238E27FC236}">
                <a16:creationId xmlns:a16="http://schemas.microsoft.com/office/drawing/2014/main" id="{5C5D81AA-6196-C58E-8BE9-758ED4FC9C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438" y="3346450"/>
            <a:ext cx="7172325"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Obrázek 2">
            <a:extLst>
              <a:ext uri="{FF2B5EF4-FFF2-40B4-BE49-F238E27FC236}">
                <a16:creationId xmlns:a16="http://schemas.microsoft.com/office/drawing/2014/main" id="{7353658E-4CE6-6DEA-D010-B58C2AB061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674" t="4543" r="5193" b="10442"/>
          <a:stretch>
            <a:fillRect/>
          </a:stretch>
        </p:blipFill>
        <p:spPr bwMode="auto">
          <a:xfrm>
            <a:off x="7104063" y="3346450"/>
            <a:ext cx="32702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Nadpis 1">
            <a:extLst>
              <a:ext uri="{FF2B5EF4-FFF2-40B4-BE49-F238E27FC236}">
                <a16:creationId xmlns:a16="http://schemas.microsoft.com/office/drawing/2014/main" id="{BDFECD5D-2475-728B-747E-2CE6D3927B20}"/>
              </a:ext>
            </a:extLst>
          </p:cNvPr>
          <p:cNvSpPr>
            <a:spLocks noGrp="1" noChangeArrowheads="1"/>
          </p:cNvSpPr>
          <p:nvPr>
            <p:ph type="title"/>
          </p:nvPr>
        </p:nvSpPr>
        <p:spPr/>
        <p:txBody>
          <a:bodyPr/>
          <a:lstStyle/>
          <a:p>
            <a:pPr eaLnBrk="1" hangingPunct="1"/>
            <a:endParaRPr lang="cs-CZ" altLang="cs-CZ"/>
          </a:p>
        </p:txBody>
      </p:sp>
      <p:pic>
        <p:nvPicPr>
          <p:cNvPr id="87043" name="Zástupný obsah 3">
            <a:extLst>
              <a:ext uri="{FF2B5EF4-FFF2-40B4-BE49-F238E27FC236}">
                <a16:creationId xmlns:a16="http://schemas.microsoft.com/office/drawing/2014/main" id="{BBF4FF7E-711D-7E8F-0D0B-8EDA3699FB0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1446" y="44450"/>
            <a:ext cx="10191261" cy="6813550"/>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Nadpis 1">
            <a:extLst>
              <a:ext uri="{FF2B5EF4-FFF2-40B4-BE49-F238E27FC236}">
                <a16:creationId xmlns:a16="http://schemas.microsoft.com/office/drawing/2014/main" id="{D34FA76A-7126-9EE1-149B-20CE4BA960CF}"/>
              </a:ext>
            </a:extLst>
          </p:cNvPr>
          <p:cNvSpPr>
            <a:spLocks noGrp="1" noChangeArrowheads="1"/>
          </p:cNvSpPr>
          <p:nvPr>
            <p:ph type="title"/>
          </p:nvPr>
        </p:nvSpPr>
        <p:spPr/>
        <p:txBody>
          <a:bodyPr/>
          <a:lstStyle/>
          <a:p>
            <a:pPr eaLnBrk="1" hangingPunct="1"/>
            <a:endParaRPr lang="cs-CZ" altLang="cs-CZ"/>
          </a:p>
        </p:txBody>
      </p:sp>
      <p:pic>
        <p:nvPicPr>
          <p:cNvPr id="88067" name="Zástupný obsah 3">
            <a:extLst>
              <a:ext uri="{FF2B5EF4-FFF2-40B4-BE49-F238E27FC236}">
                <a16:creationId xmlns:a16="http://schemas.microsoft.com/office/drawing/2014/main" id="{8C98A441-F788-956B-841E-2FC944E41BC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72123" y="0"/>
            <a:ext cx="9816491" cy="6858000"/>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81481"/>
            <a:ext cx="8596668" cy="660903"/>
          </a:xfrm>
        </p:spPr>
        <p:txBody>
          <a:bodyPr>
            <a:normAutofit/>
          </a:bodyPr>
          <a:lstStyle/>
          <a:p>
            <a:r>
              <a:rPr lang="cs-CZ" dirty="0">
                <a:solidFill>
                  <a:schemeClr val="tx1"/>
                </a:solidFill>
              </a:rPr>
              <a:t>Ukrajina od roku 1943</a:t>
            </a:r>
          </a:p>
        </p:txBody>
      </p:sp>
      <p:sp>
        <p:nvSpPr>
          <p:cNvPr id="3" name="Zástupný symbol pro obsah 2"/>
          <p:cNvSpPr>
            <a:spLocks noGrp="1"/>
          </p:cNvSpPr>
          <p:nvPr>
            <p:ph idx="1"/>
          </p:nvPr>
        </p:nvSpPr>
        <p:spPr>
          <a:xfrm>
            <a:off x="179754" y="633743"/>
            <a:ext cx="9094248" cy="6083928"/>
          </a:xfrm>
        </p:spPr>
        <p:txBody>
          <a:bodyPr>
            <a:noAutofit/>
          </a:bodyPr>
          <a:lstStyle/>
          <a:p>
            <a:pPr algn="just"/>
            <a:r>
              <a:rPr lang="cs-CZ" sz="2000" dirty="0"/>
              <a:t>Někteří Ukrajinci během druhé světové války vstoupili buď dobrovolně,</a:t>
            </a:r>
            <a:r>
              <a:rPr lang="cs-CZ" sz="2000" baseline="30000" dirty="0"/>
              <a:t> </a:t>
            </a:r>
            <a:r>
              <a:rPr lang="cs-CZ" sz="2000" dirty="0"/>
              <a:t>nebo za využití násilných odvodů do některých divizí SS, jako byla například </a:t>
            </a:r>
            <a:r>
              <a:rPr lang="cs-CZ" sz="2000" i="1" dirty="0" err="1"/>
              <a:t>Galizien</a:t>
            </a:r>
            <a:r>
              <a:rPr lang="cs-CZ" sz="2000" dirty="0"/>
              <a:t>. To se však dělo až v samém závěru války, kdy německé jednotky nebyly schopny zastavit postup Rudé armády. V těchto střetnutích se již využívali i vojáci, kteří by dříve sloužili jen v pomocných sborech, do té doby byli jen dělníky a „podlidmi“, se kterými se v prostoru východní Evropy podle nacistických plánů do budoucna ani nepočítalo </a:t>
            </a:r>
          </a:p>
          <a:p>
            <a:pPr algn="just"/>
            <a:r>
              <a:rPr lang="cs-CZ" sz="2000" dirty="0"/>
              <a:t>Němci byla </a:t>
            </a:r>
            <a:r>
              <a:rPr lang="cs-CZ" sz="2000" i="1" dirty="0"/>
              <a:t>Galizien</a:t>
            </a:r>
            <a:r>
              <a:rPr lang="cs-CZ" sz="2000" dirty="0"/>
              <a:t> (taktéž nazývaná </a:t>
            </a:r>
            <a:r>
              <a:rPr lang="cs-CZ" sz="2000" dirty="0" err="1"/>
              <a:t>Halyčyna</a:t>
            </a:r>
            <a:r>
              <a:rPr lang="cs-CZ" sz="2000" dirty="0"/>
              <a:t>) na východní frontě po vycvičení využita jako záplata průlomu na frontě u města Brody, kde v červenci 1944 utrpěla závažné ztráty a byla stažena z fronty a posléze opětovně zformována. V září 1944 byla nasazena i na potlačování Slovenského národního povstání. Účast některých Ukrajinců v divizích SS byla vždy kontroverzním tématem, kterého se následně aktivně chopila sovětská propaganda </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3321" y="2557137"/>
            <a:ext cx="2917998" cy="2345781"/>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3321" y="239451"/>
            <a:ext cx="2919361" cy="2317686"/>
          </a:xfrm>
          <a:prstGeom prst="rect">
            <a:avLst/>
          </a:prstGeom>
        </p:spPr>
      </p:pic>
      <p:pic>
        <p:nvPicPr>
          <p:cNvPr id="7" name="Obrázek 6">
            <a:extLst>
              <a:ext uri="{FF2B5EF4-FFF2-40B4-BE49-F238E27FC236}">
                <a16:creationId xmlns:a16="http://schemas.microsoft.com/office/drawing/2014/main" id="{055D0226-1DAC-BCCB-B923-3BB6BBCED7AF}"/>
              </a:ext>
            </a:extLst>
          </p:cNvPr>
          <p:cNvPicPr>
            <a:picLocks noChangeAspect="1"/>
          </p:cNvPicPr>
          <p:nvPr/>
        </p:nvPicPr>
        <p:blipFill rotWithShape="1">
          <a:blip r:embed="rId4"/>
          <a:srcRect t="3146" b="3895"/>
          <a:stretch/>
        </p:blipFill>
        <p:spPr>
          <a:xfrm>
            <a:off x="3032368" y="4832252"/>
            <a:ext cx="4511065" cy="1944267"/>
          </a:xfrm>
          <a:prstGeom prst="rect">
            <a:avLst/>
          </a:prstGeom>
        </p:spPr>
      </p:pic>
    </p:spTree>
    <p:extLst>
      <p:ext uri="{BB962C8B-B14F-4D97-AF65-F5344CB8AC3E}">
        <p14:creationId xmlns:p14="http://schemas.microsoft.com/office/powerpoint/2010/main" val="1880601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280658"/>
            <a:ext cx="8596668" cy="823866"/>
          </a:xfrm>
        </p:spPr>
        <p:txBody>
          <a:bodyPr/>
          <a:lstStyle/>
          <a:p>
            <a:r>
              <a:rPr lang="cs-CZ" dirty="0">
                <a:solidFill>
                  <a:schemeClr val="tx1"/>
                </a:solidFill>
              </a:rPr>
              <a:t>Ukrajinská milice</a:t>
            </a:r>
          </a:p>
        </p:txBody>
      </p:sp>
      <p:sp>
        <p:nvSpPr>
          <p:cNvPr id="3" name="Zástupný symbol pro obsah 2"/>
          <p:cNvSpPr>
            <a:spLocks noGrp="1"/>
          </p:cNvSpPr>
          <p:nvPr>
            <p:ph idx="1"/>
          </p:nvPr>
        </p:nvSpPr>
        <p:spPr>
          <a:xfrm>
            <a:off x="0" y="923453"/>
            <a:ext cx="9273999" cy="5532055"/>
          </a:xfrm>
        </p:spPr>
        <p:txBody>
          <a:bodyPr>
            <a:normAutofit/>
          </a:bodyPr>
          <a:lstStyle/>
          <a:p>
            <a:pPr algn="just"/>
            <a:r>
              <a:rPr lang="cs-CZ" sz="2000" dirty="0"/>
              <a:t>nacistická okupační správa kontrolovala rozsáhlá území. Na takový prostor by sama početně nestačila, využívala proto ukrajinskou milici (obdoba pořádkové police) a jednotky řádné policie (což byla častá praxe i na ostatních okupovaných územích). Tyto jednotky se snažily napomáhat zdání klidu v zázemí, často však s UPA a OUN spolupracovaly nebo před příchodem fronty část z nich přímo vstoupila do jejich řad</a:t>
            </a:r>
          </a:p>
          <a:p>
            <a:pPr algn="just"/>
            <a:r>
              <a:rPr lang="cs-CZ" sz="2000" dirty="0"/>
              <a:t>jsou známy příklady hned několika pozdějších velitelů (např. Volodymyr </a:t>
            </a:r>
            <a:r>
              <a:rPr lang="cs-CZ" sz="2000" dirty="0" err="1"/>
              <a:t>Ščyhels'kyj</a:t>
            </a:r>
            <a:r>
              <a:rPr lang="cs-CZ" dirty="0"/>
              <a:t> </a:t>
            </a:r>
            <a:r>
              <a:rPr lang="cs-CZ" sz="2000" dirty="0"/>
              <a:t>alias Burlak známý i z pozdějších událostí v Československu), kteří plynule přešli z řad Ukrajinské milice k jednotkám UPA, paradoxem doby zůstává i to, že milice se často ze strany Němců vynuceně účastnila i zatýkání osob podezřelých z ukrajinského nacionalismu, za což často následovala rychlá exekuce</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4002" y="0"/>
            <a:ext cx="2917998" cy="3558014"/>
          </a:xfrm>
          <a:prstGeom prst="rect">
            <a:avLst/>
          </a:prstGeom>
        </p:spPr>
      </p:pic>
      <p:pic>
        <p:nvPicPr>
          <p:cNvPr id="6" name="Obrázek 5">
            <a:extLst>
              <a:ext uri="{FF2B5EF4-FFF2-40B4-BE49-F238E27FC236}">
                <a16:creationId xmlns:a16="http://schemas.microsoft.com/office/drawing/2014/main" id="{54374BDA-D496-4DF2-941E-189115F0B88C}"/>
              </a:ext>
            </a:extLst>
          </p:cNvPr>
          <p:cNvPicPr>
            <a:picLocks noChangeAspect="1"/>
          </p:cNvPicPr>
          <p:nvPr/>
        </p:nvPicPr>
        <p:blipFill>
          <a:blip r:embed="rId3"/>
          <a:stretch>
            <a:fillRect/>
          </a:stretch>
        </p:blipFill>
        <p:spPr>
          <a:xfrm>
            <a:off x="9274001" y="3558014"/>
            <a:ext cx="2917997" cy="3299986"/>
          </a:xfrm>
          <a:prstGeom prst="rect">
            <a:avLst/>
          </a:prstGeom>
        </p:spPr>
      </p:pic>
    </p:spTree>
    <p:extLst>
      <p:ext uri="{BB962C8B-B14F-4D97-AF65-F5344CB8AC3E}">
        <p14:creationId xmlns:p14="http://schemas.microsoft.com/office/powerpoint/2010/main" val="1494774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226338"/>
            <a:ext cx="8596668" cy="751436"/>
          </a:xfrm>
        </p:spPr>
        <p:txBody>
          <a:bodyPr/>
          <a:lstStyle/>
          <a:p>
            <a:r>
              <a:rPr lang="cs-CZ" dirty="0">
                <a:solidFill>
                  <a:schemeClr val="tx1"/>
                </a:solidFill>
              </a:rPr>
              <a:t>Dilemata vlastenců a nacionalistů</a:t>
            </a:r>
          </a:p>
        </p:txBody>
      </p:sp>
      <p:sp>
        <p:nvSpPr>
          <p:cNvPr id="3" name="Zástupný symbol pro obsah 2"/>
          <p:cNvSpPr>
            <a:spLocks noGrp="1"/>
          </p:cNvSpPr>
          <p:nvPr>
            <p:ph idx="1"/>
          </p:nvPr>
        </p:nvSpPr>
        <p:spPr>
          <a:xfrm>
            <a:off x="0" y="805758"/>
            <a:ext cx="9274002" cy="5667470"/>
          </a:xfrm>
        </p:spPr>
        <p:txBody>
          <a:bodyPr>
            <a:normAutofit lnSpcReduction="10000"/>
          </a:bodyPr>
          <a:lstStyle/>
          <a:p>
            <a:pPr algn="just"/>
            <a:r>
              <a:rPr lang="cs-CZ" sz="2000" dirty="0"/>
              <a:t>Ukrajinci měli na výběr mnohdy jen dvě varianty: buď cukr – vstoupit do některých Němci vytvářených jednotek a získat výcvik, zbraně, proviant nebo variantu bič – začlenit se v rámci UPA (bojovat s každým odpůrcem ukrajinské státnosti) a počítat s tím, že podporu budou mít maximálně od svých lidí a rodin a navíc, že </a:t>
            </a:r>
            <a:r>
              <a:rPr lang="cs-CZ" sz="2000" b="1" dirty="0"/>
              <a:t>bude stačit jen podezření </a:t>
            </a:r>
            <a:r>
              <a:rPr lang="cs-CZ" sz="2000" dirty="0"/>
              <a:t>z takové spolupráce s OUN a budou nacistickou okupační správou popravováni </a:t>
            </a:r>
          </a:p>
          <a:p>
            <a:pPr algn="just"/>
            <a:r>
              <a:rPr lang="cs-CZ" sz="2000" dirty="0"/>
              <a:t>zoufalé bojové operace proti všem se stupňovaly především s blížícím se přechodem fronty a koncem druhé světové války. Banderovci si tak zvykli na tvrdé podmínky. Častým průvodním jevem bylo vypalování vesnic všech zúčastněných stran </a:t>
            </a:r>
          </a:p>
          <a:p>
            <a:pPr algn="just"/>
            <a:r>
              <a:rPr lang="cs-CZ" sz="2000" dirty="0"/>
              <a:t>převládala partyzánská taktika – udeřit a potom zase ustoupit do svého zázemí. V tomto způsobu boje potom pokračovali i po skončení druhé světové války. Celkově byla činnost banderovců zaměřena násilnou formou odporu především na boj za samostatnou Ukrajinu. K tomu je potřeba ovšem dodat i to, že do řad banderovců se kromě radikálních nacionalistů dostalo i mnoho „obyčejných“ kriminálních živlů. Je důležité bedlivě posuzovat, kdo a z jakých důvodů vstupoval do řad UPA – a jak se také potom následně choval </a:t>
            </a:r>
          </a:p>
          <a:p>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4002" y="1098296"/>
            <a:ext cx="2862876" cy="2099413"/>
          </a:xfrm>
          <a:prstGeom prst="rect">
            <a:avLst/>
          </a:prstGeom>
        </p:spPr>
      </p:pic>
      <p:pic>
        <p:nvPicPr>
          <p:cNvPr id="5" name="Obrázek 4">
            <a:extLst>
              <a:ext uri="{FF2B5EF4-FFF2-40B4-BE49-F238E27FC236}">
                <a16:creationId xmlns:a16="http://schemas.microsoft.com/office/drawing/2014/main" id="{5E0074D3-77B2-DA82-8B73-45DDEB19CBA6}"/>
              </a:ext>
            </a:extLst>
          </p:cNvPr>
          <p:cNvPicPr>
            <a:picLocks noChangeAspect="1"/>
          </p:cNvPicPr>
          <p:nvPr/>
        </p:nvPicPr>
        <p:blipFill>
          <a:blip r:embed="rId3"/>
          <a:stretch>
            <a:fillRect/>
          </a:stretch>
        </p:blipFill>
        <p:spPr>
          <a:xfrm>
            <a:off x="9274002" y="3490247"/>
            <a:ext cx="2917998" cy="2010987"/>
          </a:xfrm>
          <a:prstGeom prst="rect">
            <a:avLst/>
          </a:prstGeom>
        </p:spPr>
      </p:pic>
    </p:spTree>
    <p:extLst>
      <p:ext uri="{BB962C8B-B14F-4D97-AF65-F5344CB8AC3E}">
        <p14:creationId xmlns:p14="http://schemas.microsoft.com/office/powerpoint/2010/main" val="554510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Nadpis 1">
            <a:extLst>
              <a:ext uri="{FF2B5EF4-FFF2-40B4-BE49-F238E27FC236}">
                <a16:creationId xmlns:a16="http://schemas.microsoft.com/office/drawing/2014/main" id="{C0F18BBF-DA9F-06C8-42F7-92F201BA486A}"/>
              </a:ext>
            </a:extLst>
          </p:cNvPr>
          <p:cNvSpPr>
            <a:spLocks noGrp="1" noChangeArrowheads="1"/>
          </p:cNvSpPr>
          <p:nvPr>
            <p:ph type="title"/>
          </p:nvPr>
        </p:nvSpPr>
        <p:spPr>
          <a:xfrm>
            <a:off x="1631951" y="115888"/>
            <a:ext cx="8424863" cy="1814512"/>
          </a:xfrm>
        </p:spPr>
        <p:txBody>
          <a:bodyPr/>
          <a:lstStyle/>
          <a:p>
            <a:pPr algn="ctr" eaLnBrk="1" hangingPunct="1"/>
            <a:r>
              <a:rPr lang="cs-CZ" altLang="cs-CZ" b="1" dirty="0">
                <a:solidFill>
                  <a:schemeClr val="tx1"/>
                </a:solidFill>
                <a:latin typeface="Trebuchet MS" panose="020B0603020202020204" pitchFamily="34" charset="0"/>
                <a:cs typeface="Times New Roman" panose="02020603050405020304" pitchFamily="18" charset="0"/>
              </a:rPr>
              <a:t>Operace </a:t>
            </a:r>
            <a:r>
              <a:rPr lang="cs-CZ" altLang="cs-CZ" b="1" dirty="0" err="1">
                <a:solidFill>
                  <a:schemeClr val="tx1"/>
                </a:solidFill>
                <a:latin typeface="Trebuchet MS" panose="020B0603020202020204" pitchFamily="34" charset="0"/>
                <a:cs typeface="Times New Roman" panose="02020603050405020304" pitchFamily="18" charset="0"/>
              </a:rPr>
              <a:t>Bagration</a:t>
            </a:r>
            <a:r>
              <a:rPr lang="cs-CZ" altLang="cs-CZ" b="1" dirty="0">
                <a:solidFill>
                  <a:schemeClr val="tx1"/>
                </a:solidFill>
                <a:latin typeface="Trebuchet MS" panose="020B0603020202020204" pitchFamily="34" charset="0"/>
                <a:cs typeface="Times New Roman" panose="02020603050405020304" pitchFamily="18" charset="0"/>
              </a:rPr>
              <a:t> 1944 a Odersko-viselská operace 1945</a:t>
            </a:r>
          </a:p>
        </p:txBody>
      </p:sp>
      <p:sp>
        <p:nvSpPr>
          <p:cNvPr id="94211" name="Zástupný obsah 2">
            <a:extLst>
              <a:ext uri="{FF2B5EF4-FFF2-40B4-BE49-F238E27FC236}">
                <a16:creationId xmlns:a16="http://schemas.microsoft.com/office/drawing/2014/main" id="{6F14E91A-FC0E-4936-8747-97795127AB29}"/>
              </a:ext>
            </a:extLst>
          </p:cNvPr>
          <p:cNvSpPr>
            <a:spLocks noGrp="1" noChangeArrowheads="1"/>
          </p:cNvSpPr>
          <p:nvPr>
            <p:ph idx="1"/>
          </p:nvPr>
        </p:nvSpPr>
        <p:spPr>
          <a:xfrm>
            <a:off x="148493" y="1268414"/>
            <a:ext cx="10340122" cy="5589587"/>
          </a:xfrm>
        </p:spPr>
        <p:txBody>
          <a:bodyPr/>
          <a:lstStyle/>
          <a:p>
            <a:pPr algn="just" eaLnBrk="1" hangingPunct="1">
              <a:lnSpc>
                <a:spcPct val="90000"/>
              </a:lnSpc>
              <a:buFont typeface="Arial" panose="020B0604020202020204" pitchFamily="34" charset="0"/>
              <a:buChar char="•"/>
            </a:pPr>
            <a:r>
              <a:rPr lang="cs-CZ" altLang="cs-CZ" sz="2200" b="1" dirty="0">
                <a:latin typeface="Trebuchet MS" panose="020B0603020202020204" pitchFamily="34" charset="0"/>
                <a:cs typeface="Times New Roman" panose="02020603050405020304" pitchFamily="18" charset="0"/>
              </a:rPr>
              <a:t>Operace </a:t>
            </a:r>
            <a:r>
              <a:rPr lang="cs-CZ" altLang="cs-CZ" sz="2200" b="1" dirty="0" err="1">
                <a:latin typeface="Trebuchet MS" panose="020B0603020202020204" pitchFamily="34" charset="0"/>
                <a:cs typeface="Times New Roman" panose="02020603050405020304" pitchFamily="18" charset="0"/>
              </a:rPr>
              <a:t>Bagration</a:t>
            </a:r>
            <a:endParaRPr lang="cs-CZ" altLang="cs-CZ" sz="2200" b="1" dirty="0">
              <a:latin typeface="Trebuchet MS" panose="020B0603020202020204" pitchFamily="34" charset="0"/>
              <a:cs typeface="Times New Roman" panose="02020603050405020304" pitchFamily="18" charset="0"/>
            </a:endParaRPr>
          </a:p>
          <a:p>
            <a:pPr lvl="1" algn="just" eaLnBrk="1" hangingPunct="1">
              <a:lnSpc>
                <a:spcPct val="90000"/>
              </a:lnSpc>
              <a:buFont typeface="Arial" panose="020B0604020202020204" pitchFamily="34" charset="0"/>
              <a:buChar char="–"/>
            </a:pPr>
            <a:r>
              <a:rPr lang="cs-CZ" altLang="cs-CZ" sz="2200" dirty="0">
                <a:latin typeface="Trebuchet MS" panose="020B0603020202020204" pitchFamily="34" charset="0"/>
                <a:cs typeface="Times New Roman" panose="02020603050405020304" pitchFamily="18" charset="0"/>
              </a:rPr>
              <a:t>Cíl operace = likvidace tzv. Běloruského balkonu a zde rozmístěné Skupiny armád Sever a ulehčit spojeneckým jednotkám v Normandii</a:t>
            </a:r>
          </a:p>
          <a:p>
            <a:pPr lvl="1" algn="just" eaLnBrk="1" hangingPunct="1">
              <a:lnSpc>
                <a:spcPct val="90000"/>
              </a:lnSpc>
              <a:buFont typeface="Arial" panose="020B0604020202020204" pitchFamily="34" charset="0"/>
              <a:buChar char="–"/>
            </a:pPr>
            <a:r>
              <a:rPr lang="cs-CZ" altLang="cs-CZ" sz="2200" dirty="0">
                <a:latin typeface="Trebuchet MS" panose="020B0603020202020204" pitchFamily="34" charset="0"/>
                <a:cs typeface="Times New Roman" panose="02020603050405020304" pitchFamily="18" charset="0"/>
              </a:rPr>
              <a:t>Jedna z </a:t>
            </a:r>
            <a:r>
              <a:rPr lang="cs-CZ" altLang="cs-CZ" sz="2200" b="1" dirty="0">
                <a:latin typeface="Trebuchet MS" panose="020B0603020202020204" pitchFamily="34" charset="0"/>
                <a:cs typeface="Times New Roman" panose="02020603050405020304" pitchFamily="18" charset="0"/>
              </a:rPr>
              <a:t>největších operací Rudé armády</a:t>
            </a:r>
            <a:r>
              <a:rPr lang="cs-CZ" altLang="cs-CZ" sz="2200" dirty="0">
                <a:latin typeface="Trebuchet MS" panose="020B0603020202020204" pitchFamily="34" charset="0"/>
                <a:cs typeface="Times New Roman" panose="02020603050405020304" pitchFamily="18" charset="0"/>
              </a:rPr>
              <a:t>: 2,5 miliónů mužů, 2200 tanků, 10 000 letadel a 31 000 děl; zahájena </a:t>
            </a:r>
            <a:r>
              <a:rPr lang="cs-CZ" altLang="cs-CZ" sz="2200" u="sng" dirty="0">
                <a:latin typeface="Trebuchet MS" panose="020B0603020202020204" pitchFamily="34" charset="0"/>
                <a:cs typeface="Times New Roman" panose="02020603050405020304" pitchFamily="18" charset="0"/>
              </a:rPr>
              <a:t>23. června 1944</a:t>
            </a:r>
          </a:p>
          <a:p>
            <a:pPr lvl="1" algn="just" eaLnBrk="1" hangingPunct="1">
              <a:lnSpc>
                <a:spcPct val="90000"/>
              </a:lnSpc>
              <a:buFont typeface="Arial" panose="020B0604020202020204" pitchFamily="34" charset="0"/>
              <a:buChar char="–"/>
            </a:pPr>
            <a:r>
              <a:rPr lang="cs-CZ" altLang="cs-CZ" sz="2200" dirty="0">
                <a:latin typeface="Trebuchet MS" panose="020B0603020202020204" pitchFamily="34" charset="0"/>
                <a:cs typeface="Times New Roman" panose="02020603050405020304" pitchFamily="18" charset="0"/>
              </a:rPr>
              <a:t>Počátkem srpna Rudá armáda v blízkosti Varšavy, zde vypuká </a:t>
            </a:r>
            <a:r>
              <a:rPr lang="cs-CZ" altLang="cs-CZ" sz="2200" b="1" dirty="0">
                <a:latin typeface="Trebuchet MS" panose="020B0603020202020204" pitchFamily="34" charset="0"/>
                <a:cs typeface="Times New Roman" panose="02020603050405020304" pitchFamily="18" charset="0"/>
              </a:rPr>
              <a:t>varšavské povstání</a:t>
            </a:r>
            <a:r>
              <a:rPr lang="cs-CZ" altLang="cs-CZ" sz="2200" dirty="0">
                <a:latin typeface="Trebuchet MS" panose="020B0603020202020204" pitchFamily="34" charset="0"/>
                <a:cs typeface="Times New Roman" panose="02020603050405020304" pitchFamily="18" charset="0"/>
              </a:rPr>
              <a:t>; přestože Rudá armáda stála na varšavském předměstí Praga (zastavení postupu dne </a:t>
            </a:r>
            <a:r>
              <a:rPr lang="cs-CZ" altLang="cs-CZ" sz="2200" u="sng" dirty="0">
                <a:latin typeface="Trebuchet MS" panose="020B0603020202020204" pitchFamily="34" charset="0"/>
                <a:cs typeface="Times New Roman" panose="02020603050405020304" pitchFamily="18" charset="0"/>
              </a:rPr>
              <a:t>29. srpna 1944</a:t>
            </a:r>
            <a:r>
              <a:rPr lang="cs-CZ" altLang="cs-CZ" sz="2200" dirty="0">
                <a:latin typeface="Trebuchet MS" panose="020B0603020202020204" pitchFamily="34" charset="0"/>
                <a:cs typeface="Times New Roman" panose="02020603050405020304" pitchFamily="18" charset="0"/>
              </a:rPr>
              <a:t>), umožnila Wehrmachtu povstání potlačit</a:t>
            </a:r>
          </a:p>
          <a:p>
            <a:pPr algn="just" eaLnBrk="1" hangingPunct="1">
              <a:buFont typeface="Arial" panose="020B0604020202020204" pitchFamily="34" charset="0"/>
              <a:buChar char="•"/>
            </a:pPr>
            <a:r>
              <a:rPr lang="cs-CZ" altLang="cs-CZ" sz="2200" b="1" dirty="0">
                <a:latin typeface="Trebuchet MS" panose="020B0603020202020204" pitchFamily="34" charset="0"/>
                <a:cs typeface="Times New Roman" panose="02020603050405020304" pitchFamily="18" charset="0"/>
              </a:rPr>
              <a:t>Viselsko-oderská operace</a:t>
            </a:r>
          </a:p>
          <a:p>
            <a:pPr lvl="1" algn="just" eaLnBrk="1" hangingPunct="1">
              <a:buFont typeface="Arial" panose="020B0604020202020204" pitchFamily="34" charset="0"/>
              <a:buChar char="–"/>
            </a:pPr>
            <a:r>
              <a:rPr lang="cs-CZ" altLang="cs-CZ" sz="2200" dirty="0">
                <a:latin typeface="Trebuchet MS" panose="020B0603020202020204" pitchFamily="34" charset="0"/>
                <a:cs typeface="Times New Roman" panose="02020603050405020304" pitchFamily="18" charset="0"/>
              </a:rPr>
              <a:t>Cíl operace = vytvořit nástupiště pro dobytí německého hlavního města</a:t>
            </a:r>
          </a:p>
          <a:p>
            <a:pPr lvl="1" algn="just" eaLnBrk="1" hangingPunct="1">
              <a:buFont typeface="Arial" panose="020B0604020202020204" pitchFamily="34" charset="0"/>
              <a:buChar char="–"/>
            </a:pPr>
            <a:r>
              <a:rPr lang="cs-CZ" altLang="cs-CZ" sz="2200" dirty="0">
                <a:latin typeface="Trebuchet MS" panose="020B0603020202020204" pitchFamily="34" charset="0"/>
                <a:cs typeface="Times New Roman" panose="02020603050405020304" pitchFamily="18" charset="0"/>
              </a:rPr>
              <a:t>Operace zahájena dne </a:t>
            </a:r>
            <a:r>
              <a:rPr lang="cs-CZ" altLang="cs-CZ" sz="2200" u="sng" dirty="0">
                <a:latin typeface="Trebuchet MS" panose="020B0603020202020204" pitchFamily="34" charset="0"/>
                <a:cs typeface="Times New Roman" panose="02020603050405020304" pitchFamily="18" charset="0"/>
              </a:rPr>
              <a:t>12. ledna 1945</a:t>
            </a:r>
            <a:r>
              <a:rPr lang="cs-CZ" altLang="cs-CZ" sz="2200" dirty="0">
                <a:latin typeface="Trebuchet MS" panose="020B0603020202020204" pitchFamily="34" charset="0"/>
                <a:cs typeface="Times New Roman" panose="02020603050405020304" pitchFamily="18" charset="0"/>
              </a:rPr>
              <a:t>: jedna z nejrychlejších operací druhé světové války, dne </a:t>
            </a:r>
            <a:r>
              <a:rPr lang="cs-CZ" altLang="cs-CZ" sz="2200" u="sng" dirty="0">
                <a:latin typeface="Trebuchet MS" panose="020B0603020202020204" pitchFamily="34" charset="0"/>
                <a:cs typeface="Times New Roman" panose="02020603050405020304" pitchFamily="18" charset="0"/>
              </a:rPr>
              <a:t>31. ledna 1945</a:t>
            </a:r>
            <a:r>
              <a:rPr lang="cs-CZ" altLang="cs-CZ" sz="2200" dirty="0">
                <a:latin typeface="Trebuchet MS" panose="020B0603020202020204" pitchFamily="34" charset="0"/>
                <a:cs typeface="Times New Roman" panose="02020603050405020304" pitchFamily="18" charset="0"/>
              </a:rPr>
              <a:t> </a:t>
            </a:r>
            <a:r>
              <a:rPr lang="cs-CZ" altLang="cs-CZ" sz="2200" b="1" dirty="0">
                <a:latin typeface="Trebuchet MS" panose="020B0603020202020204" pitchFamily="34" charset="0"/>
                <a:cs typeface="Times New Roman" panose="02020603050405020304" pitchFamily="18" charset="0"/>
              </a:rPr>
              <a:t>překročení Odra </a:t>
            </a:r>
            <a:r>
              <a:rPr lang="cs-CZ" altLang="cs-CZ" sz="2200" dirty="0">
                <a:latin typeface="Trebuchet MS" panose="020B0603020202020204" pitchFamily="34" charset="0"/>
                <a:cs typeface="Times New Roman" panose="02020603050405020304" pitchFamily="18" charset="0"/>
              </a:rPr>
              <a:t>(= celkový postup 400 km)</a:t>
            </a:r>
          </a:p>
          <a:p>
            <a:pPr eaLnBrk="1" hangingPunct="1"/>
            <a:endParaRPr lang="cs-CZ" altLang="cs-CZ"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Nadpis 1">
            <a:extLst>
              <a:ext uri="{FF2B5EF4-FFF2-40B4-BE49-F238E27FC236}">
                <a16:creationId xmlns:a16="http://schemas.microsoft.com/office/drawing/2014/main" id="{EE236DF9-321E-1B21-8031-89D174E58DC8}"/>
              </a:ext>
            </a:extLst>
          </p:cNvPr>
          <p:cNvSpPr>
            <a:spLocks noGrp="1" noChangeArrowheads="1"/>
          </p:cNvSpPr>
          <p:nvPr>
            <p:ph type="title"/>
          </p:nvPr>
        </p:nvSpPr>
        <p:spPr/>
        <p:txBody>
          <a:bodyPr/>
          <a:lstStyle/>
          <a:p>
            <a:pPr eaLnBrk="1" hangingPunct="1"/>
            <a:endParaRPr lang="cs-CZ" altLang="cs-CZ"/>
          </a:p>
        </p:txBody>
      </p:sp>
      <p:pic>
        <p:nvPicPr>
          <p:cNvPr id="95235" name="Zástupný obsah 3">
            <a:extLst>
              <a:ext uri="{FF2B5EF4-FFF2-40B4-BE49-F238E27FC236}">
                <a16:creationId xmlns:a16="http://schemas.microsoft.com/office/drawing/2014/main" id="{029B8DC7-654B-13DD-907B-B4F57B4BFF5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64308" y="115888"/>
            <a:ext cx="10058400" cy="6729412"/>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Obrázek 4">
            <a:extLst>
              <a:ext uri="{FF2B5EF4-FFF2-40B4-BE49-F238E27FC236}">
                <a16:creationId xmlns:a16="http://schemas.microsoft.com/office/drawing/2014/main" id="{9EE30729-0BD8-62F4-768A-F5CD48AD5D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381" b="9756"/>
          <a:stretch>
            <a:fillRect/>
          </a:stretch>
        </p:blipFill>
        <p:spPr bwMode="auto">
          <a:xfrm>
            <a:off x="734646" y="115889"/>
            <a:ext cx="6253531"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Nadpis 1">
            <a:extLst>
              <a:ext uri="{FF2B5EF4-FFF2-40B4-BE49-F238E27FC236}">
                <a16:creationId xmlns:a16="http://schemas.microsoft.com/office/drawing/2014/main" id="{370E0BD9-4CBE-29D8-112C-C6F63604FB19}"/>
              </a:ext>
            </a:extLst>
          </p:cNvPr>
          <p:cNvSpPr>
            <a:spLocks noGrp="1" noChangeArrowheads="1"/>
          </p:cNvSpPr>
          <p:nvPr>
            <p:ph type="title"/>
          </p:nvPr>
        </p:nvSpPr>
        <p:spPr/>
        <p:txBody>
          <a:bodyPr/>
          <a:lstStyle/>
          <a:p>
            <a:pPr eaLnBrk="1" hangingPunct="1"/>
            <a:endParaRPr lang="cs-CZ" altLang="cs-CZ"/>
          </a:p>
        </p:txBody>
      </p:sp>
      <p:pic>
        <p:nvPicPr>
          <p:cNvPr id="96260" name="Zástupný obsah 3">
            <a:extLst>
              <a:ext uri="{FF2B5EF4-FFF2-40B4-BE49-F238E27FC236}">
                <a16:creationId xmlns:a16="http://schemas.microsoft.com/office/drawing/2014/main" id="{BEEA487B-EB90-04D6-0ED9-A744038D2B6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167439" y="3357564"/>
            <a:ext cx="4860068" cy="3463925"/>
          </a:xfrm>
        </p:spPr>
      </p:pic>
      <p:pic>
        <p:nvPicPr>
          <p:cNvPr id="96261" name="Obrázek 5">
            <a:extLst>
              <a:ext uri="{FF2B5EF4-FFF2-40B4-BE49-F238E27FC236}">
                <a16:creationId xmlns:a16="http://schemas.microsoft.com/office/drawing/2014/main" id="{EFE31762-BF31-FB45-C920-C388BB2D9B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647" y="3357564"/>
            <a:ext cx="5432792"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Obrázek 6">
            <a:extLst>
              <a:ext uri="{FF2B5EF4-FFF2-40B4-BE49-F238E27FC236}">
                <a16:creationId xmlns:a16="http://schemas.microsoft.com/office/drawing/2014/main" id="{F76AF114-68E9-D269-4A42-DF7F0872E8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3662" y="130175"/>
            <a:ext cx="4493845"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FD0E9F-0DDA-446F-A2EC-3B811F4BCAEF}"/>
              </a:ext>
            </a:extLst>
          </p:cNvPr>
          <p:cNvSpPr>
            <a:spLocks noGrp="1"/>
          </p:cNvSpPr>
          <p:nvPr>
            <p:ph type="title"/>
          </p:nvPr>
        </p:nvSpPr>
        <p:spPr>
          <a:xfrm>
            <a:off x="2235200" y="325673"/>
            <a:ext cx="7038802" cy="924287"/>
          </a:xfrm>
        </p:spPr>
        <p:txBody>
          <a:bodyPr/>
          <a:lstStyle/>
          <a:p>
            <a:r>
              <a:rPr lang="cs-CZ" dirty="0">
                <a:solidFill>
                  <a:schemeClr val="tx1"/>
                </a:solidFill>
              </a:rPr>
              <a:t>Předpoklady vzniku UPA</a:t>
            </a:r>
          </a:p>
        </p:txBody>
      </p:sp>
      <p:sp>
        <p:nvSpPr>
          <p:cNvPr id="3" name="Zástupný obsah 2">
            <a:extLst>
              <a:ext uri="{FF2B5EF4-FFF2-40B4-BE49-F238E27FC236}">
                <a16:creationId xmlns:a16="http://schemas.microsoft.com/office/drawing/2014/main" id="{FC8EB107-C9F1-4316-AD1E-ED882F4AA144}"/>
              </a:ext>
            </a:extLst>
          </p:cNvPr>
          <p:cNvSpPr>
            <a:spLocks noGrp="1"/>
          </p:cNvSpPr>
          <p:nvPr>
            <p:ph idx="1"/>
          </p:nvPr>
        </p:nvSpPr>
        <p:spPr>
          <a:xfrm>
            <a:off x="0" y="1094154"/>
            <a:ext cx="9274001" cy="5461840"/>
          </a:xfrm>
        </p:spPr>
        <p:txBody>
          <a:bodyPr>
            <a:normAutofit/>
          </a:bodyPr>
          <a:lstStyle/>
          <a:p>
            <a:pPr algn="just"/>
            <a:r>
              <a:rPr lang="cs-CZ" sz="2000" dirty="0"/>
              <a:t>při postupu wehrmachtu v prostoru východní Evropy byli němečtí vojáci na mnoha místech nejdříve vítáni jako osvoboditelé, očekávání obyvatel však bylo velmi rychle zklamáno </a:t>
            </a:r>
          </a:p>
          <a:p>
            <a:pPr algn="just"/>
            <a:r>
              <a:rPr lang="cs-CZ" sz="2000" dirty="0"/>
              <a:t>Adolf Hitler a další nacisté se nehodlali spoléhat na podporu slovanského obyvatelstva, které bylo podle jejich plánů stejně určeno pouze k likvidaci, případně k otrocké práci pro velkoněmeckou říši </a:t>
            </a:r>
          </a:p>
          <a:p>
            <a:pPr algn="just"/>
            <a:r>
              <a:rPr lang="cs-CZ" sz="2000" dirty="0"/>
              <a:t>na tuto pro Ukrajince bezvýchodnou situaci reagovali radikální nacionalisté vytvářením ozbrojených organizací.</a:t>
            </a:r>
            <a:r>
              <a:rPr lang="cs-CZ" dirty="0"/>
              <a:t> </a:t>
            </a:r>
            <a:r>
              <a:rPr lang="cs-CZ" sz="2000" dirty="0"/>
              <a:t>Nacistickou okupační správou však byly tyto jednotky brány jen jako nepřátelský element, čímž začala dále narůstat nedůvěra Ukrajinců vůči Němcům, které vygradovala až v ozbrojený odpor i vůči nacistické okupační správě </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9919" y="4678567"/>
            <a:ext cx="2906162" cy="1534560"/>
          </a:xfrm>
          <a:prstGeom prst="rect">
            <a:avLst/>
          </a:prstGeom>
        </p:spPr>
      </p:pic>
      <p:pic>
        <p:nvPicPr>
          <p:cNvPr id="6" name="Obrázek 5">
            <a:extLst>
              <a:ext uri="{FF2B5EF4-FFF2-40B4-BE49-F238E27FC236}">
                <a16:creationId xmlns:a16="http://schemas.microsoft.com/office/drawing/2014/main" id="{598935AB-855C-BA67-7FAC-33EDA870CC06}"/>
              </a:ext>
            </a:extLst>
          </p:cNvPr>
          <p:cNvPicPr>
            <a:picLocks noChangeAspect="1"/>
          </p:cNvPicPr>
          <p:nvPr/>
        </p:nvPicPr>
        <p:blipFill>
          <a:blip r:embed="rId3"/>
          <a:stretch>
            <a:fillRect/>
          </a:stretch>
        </p:blipFill>
        <p:spPr>
          <a:xfrm>
            <a:off x="9285838" y="2525917"/>
            <a:ext cx="2906162" cy="2152650"/>
          </a:xfrm>
          <a:prstGeom prst="rect">
            <a:avLst/>
          </a:prstGeom>
        </p:spPr>
      </p:pic>
      <p:pic>
        <p:nvPicPr>
          <p:cNvPr id="7" name="Obrázek 6">
            <a:extLst>
              <a:ext uri="{FF2B5EF4-FFF2-40B4-BE49-F238E27FC236}">
                <a16:creationId xmlns:a16="http://schemas.microsoft.com/office/drawing/2014/main" id="{9516486B-1A4D-88A0-2A02-E4DD95EFB058}"/>
              </a:ext>
            </a:extLst>
          </p:cNvPr>
          <p:cNvPicPr>
            <a:picLocks noChangeAspect="1"/>
          </p:cNvPicPr>
          <p:nvPr/>
        </p:nvPicPr>
        <p:blipFill>
          <a:blip r:embed="rId4"/>
          <a:stretch>
            <a:fillRect/>
          </a:stretch>
        </p:blipFill>
        <p:spPr>
          <a:xfrm>
            <a:off x="9274001" y="668542"/>
            <a:ext cx="2917999" cy="1857375"/>
          </a:xfrm>
          <a:prstGeom prst="rect">
            <a:avLst/>
          </a:prstGeom>
        </p:spPr>
      </p:pic>
    </p:spTree>
    <p:extLst>
      <p:ext uri="{BB962C8B-B14F-4D97-AF65-F5344CB8AC3E}">
        <p14:creationId xmlns:p14="http://schemas.microsoft.com/office/powerpoint/2010/main" val="42940351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4" name="Obrázek 1">
            <a:extLst>
              <a:ext uri="{FF2B5EF4-FFF2-40B4-BE49-F238E27FC236}">
                <a16:creationId xmlns:a16="http://schemas.microsoft.com/office/drawing/2014/main" id="{5AD9EA8B-ECD2-CC97-84BC-58BE8E71E0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1692" y="717550"/>
            <a:ext cx="10081846"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Nadpis 2">
            <a:extLst>
              <a:ext uri="{FF2B5EF4-FFF2-40B4-BE49-F238E27FC236}">
                <a16:creationId xmlns:a16="http://schemas.microsoft.com/office/drawing/2014/main" id="{87E92B22-3B6B-541F-927F-C10BF624E757}"/>
              </a:ext>
            </a:extLst>
          </p:cNvPr>
          <p:cNvSpPr>
            <a:spLocks noGrp="1"/>
          </p:cNvSpPr>
          <p:nvPr>
            <p:ph type="title"/>
          </p:nvPr>
        </p:nvSpPr>
        <p:spPr>
          <a:xfrm>
            <a:off x="2313354" y="0"/>
            <a:ext cx="6963998" cy="1930400"/>
          </a:xfrm>
        </p:spPr>
        <p:txBody>
          <a:bodyPr/>
          <a:lstStyle/>
          <a:p>
            <a:r>
              <a:rPr lang="cs-CZ" dirty="0">
                <a:solidFill>
                  <a:schemeClr val="tx1"/>
                </a:solidFill>
              </a:rPr>
              <a:t>Postup spojenců 1944</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226337"/>
            <a:ext cx="8596668" cy="887239"/>
          </a:xfrm>
        </p:spPr>
        <p:txBody>
          <a:bodyPr>
            <a:normAutofit/>
          </a:bodyPr>
          <a:lstStyle/>
          <a:p>
            <a:r>
              <a:rPr lang="cs-CZ" dirty="0">
                <a:solidFill>
                  <a:schemeClr val="tx1"/>
                </a:solidFill>
              </a:rPr>
              <a:t>Nálepky komunistické propagandy</a:t>
            </a:r>
          </a:p>
        </p:txBody>
      </p:sp>
      <p:sp>
        <p:nvSpPr>
          <p:cNvPr id="3" name="Zástupný symbol pro obsah 2"/>
          <p:cNvSpPr>
            <a:spLocks noGrp="1"/>
          </p:cNvSpPr>
          <p:nvPr>
            <p:ph idx="1"/>
          </p:nvPr>
        </p:nvSpPr>
        <p:spPr>
          <a:xfrm>
            <a:off x="0" y="758092"/>
            <a:ext cx="9274002" cy="6099908"/>
          </a:xfrm>
        </p:spPr>
        <p:txBody>
          <a:bodyPr>
            <a:normAutofit/>
          </a:bodyPr>
          <a:lstStyle/>
          <a:p>
            <a:pPr algn="just"/>
            <a:r>
              <a:rPr lang="cs-CZ" sz="2000" dirty="0"/>
              <a:t>UPA a OUN dostala ze strany komunistické propagandy trvalou nálepku fašismu. Prvotní však byl pro všechny stoupence tohoto hnutí jednoznačně radikální nacionalismus </a:t>
            </a:r>
          </a:p>
          <a:p>
            <a:pPr algn="just"/>
            <a:r>
              <a:rPr lang="cs-CZ" sz="2000" dirty="0"/>
              <a:t>Nacismus a potažmo fašismus jakožto ideologie vyznávané rozhodujícími mocenskými hráči v prostoru východní Evropy, kteří neumožnili vznik nezávislé Ukrajiny, byly vnímány ukrajinskými nacionalisty jen jako další nepřítel a bojové střety s nacistickou okupační správou to jen potvrdily </a:t>
            </a:r>
          </a:p>
          <a:p>
            <a:pPr algn="just"/>
            <a:r>
              <a:rPr lang="cs-CZ" sz="2000" dirty="0"/>
              <a:t>obdobně – tentokrát jako polští fašisté, byli nálepkování i příslušníci polského nacionalistického protikomunistického i protinacistického odboje (AK, NSZ, </a:t>
            </a:r>
            <a:r>
              <a:rPr lang="cs-CZ" sz="2000" dirty="0" err="1"/>
              <a:t>WiN</a:t>
            </a:r>
            <a:r>
              <a:rPr lang="cs-CZ" sz="2000" dirty="0"/>
              <a:t>)</a:t>
            </a:r>
          </a:p>
          <a:p>
            <a:pPr algn="just"/>
            <a:r>
              <a:rPr lang="cs-CZ" sz="2000" dirty="0"/>
              <a:t>v jejich případě bylo takové označení ještě absurdnější, pro propagandistické účely však byly právě takové nálepky nejefektivnější a leckde se s nimi takto pracuje až do současnosti </a:t>
            </a:r>
          </a:p>
          <a:p>
            <a:pPr algn="just"/>
            <a:r>
              <a:rPr lang="cs-CZ" sz="2000" dirty="0"/>
              <a:t>a to stejné se týkalo i pobaltských lesních bratrů či rumunských povstalců bojujících za návrat krále</a:t>
            </a:r>
          </a:p>
          <a:p>
            <a:pPr algn="just"/>
            <a:r>
              <a:rPr lang="cs-CZ" sz="2000" b="1" dirty="0"/>
              <a:t>ve stejné skupině se tak ocitli i ti, kteří by se nejspíše neshodli ani na tom, jaká je barva pomeranče! Spojovalo je jediné – odpor vůči Moskvě!  </a:t>
            </a:r>
          </a:p>
        </p:txBody>
      </p:sp>
      <p:pic>
        <p:nvPicPr>
          <p:cNvPr id="43010" name="Picture 2">
            <a:extLst>
              <a:ext uri="{FF2B5EF4-FFF2-40B4-BE49-F238E27FC236}">
                <a16:creationId xmlns:a16="http://schemas.microsoft.com/office/drawing/2014/main" id="{C67101BD-FFE9-3BFC-AEE6-0E95F7D722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972" t="4679" r="674" b="7992"/>
          <a:stretch/>
        </p:blipFill>
        <p:spPr bwMode="auto">
          <a:xfrm>
            <a:off x="9370646" y="478692"/>
            <a:ext cx="2344616" cy="6275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185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EE6599-A445-4E79-9EAF-EC51B9632CED}"/>
              </a:ext>
            </a:extLst>
          </p:cNvPr>
          <p:cNvSpPr>
            <a:spLocks noGrp="1"/>
          </p:cNvSpPr>
          <p:nvPr>
            <p:ph type="title"/>
          </p:nvPr>
        </p:nvSpPr>
        <p:spPr>
          <a:xfrm>
            <a:off x="677334" y="251670"/>
            <a:ext cx="8596668" cy="961494"/>
          </a:xfrm>
        </p:spPr>
        <p:txBody>
          <a:bodyPr/>
          <a:lstStyle/>
          <a:p>
            <a:r>
              <a:rPr lang="cs-CZ" dirty="0">
                <a:solidFill>
                  <a:schemeClr val="tx1"/>
                </a:solidFill>
              </a:rPr>
              <a:t>Nikolaj </a:t>
            </a:r>
            <a:r>
              <a:rPr lang="cs-CZ" dirty="0" err="1">
                <a:solidFill>
                  <a:schemeClr val="tx1"/>
                </a:solidFill>
              </a:rPr>
              <a:t>Vatutin</a:t>
            </a:r>
            <a:endParaRPr lang="cs-CZ" dirty="0">
              <a:solidFill>
                <a:schemeClr val="tx1"/>
              </a:solidFill>
            </a:endParaRPr>
          </a:p>
        </p:txBody>
      </p:sp>
      <p:pic>
        <p:nvPicPr>
          <p:cNvPr id="5" name="Zástupný obsah 4">
            <a:extLst>
              <a:ext uri="{FF2B5EF4-FFF2-40B4-BE49-F238E27FC236}">
                <a16:creationId xmlns:a16="http://schemas.microsoft.com/office/drawing/2014/main" id="{1DC32D65-6037-4725-902E-BC14EA39C5D6}"/>
              </a:ext>
            </a:extLst>
          </p:cNvPr>
          <p:cNvPicPr>
            <a:picLocks noGrp="1" noChangeAspect="1"/>
          </p:cNvPicPr>
          <p:nvPr>
            <p:ph idx="1"/>
          </p:nvPr>
        </p:nvPicPr>
        <p:blipFill>
          <a:blip r:embed="rId2"/>
          <a:stretch>
            <a:fillRect/>
          </a:stretch>
        </p:blipFill>
        <p:spPr>
          <a:xfrm>
            <a:off x="814812" y="878185"/>
            <a:ext cx="8754701" cy="5468293"/>
          </a:xfrm>
        </p:spPr>
      </p:pic>
    </p:spTree>
    <p:extLst>
      <p:ext uri="{BB962C8B-B14F-4D97-AF65-F5344CB8AC3E}">
        <p14:creationId xmlns:p14="http://schemas.microsoft.com/office/powerpoint/2010/main" val="1169556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208230"/>
            <a:ext cx="8149795" cy="887239"/>
          </a:xfrm>
        </p:spPr>
        <p:txBody>
          <a:bodyPr/>
          <a:lstStyle/>
          <a:p>
            <a:r>
              <a:rPr lang="cs-CZ" dirty="0">
                <a:solidFill>
                  <a:schemeClr val="tx1"/>
                </a:solidFill>
              </a:rPr>
              <a:t>Smrt generála </a:t>
            </a:r>
            <a:r>
              <a:rPr lang="cs-CZ" dirty="0" err="1">
                <a:solidFill>
                  <a:schemeClr val="tx1"/>
                </a:solidFill>
              </a:rPr>
              <a:t>Vatutina</a:t>
            </a:r>
            <a:r>
              <a:rPr lang="cs-CZ" dirty="0">
                <a:solidFill>
                  <a:schemeClr val="tx1"/>
                </a:solidFill>
              </a:rPr>
              <a:t> </a:t>
            </a:r>
          </a:p>
        </p:txBody>
      </p:sp>
      <p:sp>
        <p:nvSpPr>
          <p:cNvPr id="3" name="Zástupný symbol pro obsah 2"/>
          <p:cNvSpPr>
            <a:spLocks noGrp="1"/>
          </p:cNvSpPr>
          <p:nvPr>
            <p:ph idx="1"/>
          </p:nvPr>
        </p:nvSpPr>
        <p:spPr>
          <a:xfrm>
            <a:off x="242277" y="452674"/>
            <a:ext cx="9031725" cy="6283104"/>
          </a:xfrm>
        </p:spPr>
        <p:txBody>
          <a:bodyPr>
            <a:normAutofit fontScale="92500" lnSpcReduction="10000"/>
          </a:bodyPr>
          <a:lstStyle/>
          <a:p>
            <a:pPr marL="0" lvl="0" indent="0" algn="just">
              <a:spcBef>
                <a:spcPts val="0"/>
              </a:spcBef>
              <a:buClrTx/>
              <a:buSzTx/>
              <a:buNone/>
            </a:pPr>
            <a:endParaRPr lang="cs-CZ" dirty="0">
              <a:solidFill>
                <a:prstClr val="black"/>
              </a:solidFill>
              <a:ea typeface="Times New Roman" panose="02020603050405020304" pitchFamily="18" charset="0"/>
            </a:endParaRPr>
          </a:p>
          <a:p>
            <a:pPr algn="just"/>
            <a:r>
              <a:rPr lang="cs-CZ" sz="2200" dirty="0"/>
              <a:t>ve střetech UPA s Rudou armádou zůstává zřejmě (téměř všechny dostupné relevantní zdroje hovoří o účasti banderovců při této akci) nejvýznamnější událostí postřelení armádního generála Nikolaje </a:t>
            </a:r>
            <a:r>
              <a:rPr lang="cs-CZ" sz="2200" dirty="0" err="1"/>
              <a:t>Vatutina</a:t>
            </a:r>
            <a:r>
              <a:rPr lang="cs-CZ" sz="2200" dirty="0"/>
              <a:t> 29. února 1944. Nejčastěji se zmiňuje akce </a:t>
            </a:r>
            <a:r>
              <a:rPr lang="cs-CZ" sz="2200" dirty="0" err="1"/>
              <a:t>sotni</a:t>
            </a:r>
            <a:r>
              <a:rPr lang="cs-CZ" sz="2200" dirty="0"/>
              <a:t> Stach. </a:t>
            </a:r>
            <a:r>
              <a:rPr lang="cs-CZ" sz="2200" dirty="0" err="1"/>
              <a:t>Vatutin</a:t>
            </a:r>
            <a:r>
              <a:rPr lang="cs-CZ" sz="2200" dirty="0"/>
              <a:t> se v doprovodu generálmajora </a:t>
            </a:r>
            <a:r>
              <a:rPr lang="cs-CZ" sz="2200" dirty="0" err="1"/>
              <a:t>Krajňukova</a:t>
            </a:r>
            <a:r>
              <a:rPr lang="cs-CZ" sz="2200" dirty="0"/>
              <a:t> a jejich ochranky vydal na štáb 60. armády umístěný v okolí ukrajinského města </a:t>
            </a:r>
            <a:r>
              <a:rPr lang="cs-CZ" sz="2200" dirty="0" err="1"/>
              <a:t>Slavuta</a:t>
            </a:r>
            <a:r>
              <a:rPr lang="cs-CZ" sz="2200" dirty="0"/>
              <a:t>. A to i přesto, že byl </a:t>
            </a:r>
            <a:r>
              <a:rPr lang="cs-CZ" sz="2200" dirty="0" err="1"/>
              <a:t>Žukovem</a:t>
            </a:r>
            <a:r>
              <a:rPr lang="cs-CZ" sz="2200" dirty="0"/>
              <a:t> varován, že cesta nemusí být bezpečná, že má raději využít letadlo. Při průjezdu jednou z vesnic generál zahlédl skupinu osob, z jejichž středu se ozývaly jednotlivé výstřely. Rozkázal proto zastavit, aby zjistil, co se děje</a:t>
            </a:r>
          </a:p>
          <a:p>
            <a:pPr algn="just"/>
            <a:r>
              <a:rPr lang="cs-CZ" sz="2200" dirty="0"/>
              <a:t>ve chvíli, kdy vystoupil z vozidla, se však z okolních domů spustila palba. </a:t>
            </a:r>
            <a:r>
              <a:rPr lang="cs-CZ" sz="2200" dirty="0" err="1"/>
              <a:t>Vatutin</a:t>
            </a:r>
            <a:r>
              <a:rPr lang="cs-CZ" sz="2200" dirty="0"/>
              <a:t> byl raněn nad kolenem, několika vojákům jeho ochranky se ale podařilo otočit vozidlo a odvézt jej k ošetření</a:t>
            </a:r>
          </a:p>
          <a:p>
            <a:pPr algn="just"/>
            <a:r>
              <a:rPr lang="cs-CZ" sz="2200" dirty="0"/>
              <a:t>další péče se mu dostalo ve vojenské nemocnici v Rovně a poté následoval převoz do Kyjeva, kam byli povoláni nejlepší lékaři. Ti museli 5. dubna generálovi kvůli infekci amputovat nohu, avšak ani tím mu život nezachránili. Nikolaj </a:t>
            </a:r>
            <a:r>
              <a:rPr lang="cs-CZ" sz="2200" dirty="0" err="1"/>
              <a:t>Vatutin</a:t>
            </a:r>
            <a:r>
              <a:rPr lang="cs-CZ" sz="2200" dirty="0"/>
              <a:t> zemřel 15. dubna 1944. Podle některých zdrojů bylo celé přepadení předem naplánované, když místní obyvatelé banderovcům předali informaci o </a:t>
            </a:r>
            <a:r>
              <a:rPr lang="cs-CZ" sz="2200" dirty="0" err="1"/>
              <a:t>Vatutinově</a:t>
            </a:r>
            <a:r>
              <a:rPr lang="cs-CZ" sz="2200" dirty="0"/>
              <a:t> inspekční cestě</a:t>
            </a:r>
          </a:p>
          <a:p>
            <a:endParaRPr lang="cs-CZ" dirty="0"/>
          </a:p>
        </p:txBody>
      </p:sp>
      <p:pic>
        <p:nvPicPr>
          <p:cNvPr id="4" name="Obrázek 3">
            <a:extLst>
              <a:ext uri="{FF2B5EF4-FFF2-40B4-BE49-F238E27FC236}">
                <a16:creationId xmlns:a16="http://schemas.microsoft.com/office/drawing/2014/main" id="{1A061004-1A8B-4D30-246F-CFBC68C8BB76}"/>
              </a:ext>
            </a:extLst>
          </p:cNvPr>
          <p:cNvPicPr>
            <a:picLocks noChangeAspect="1"/>
          </p:cNvPicPr>
          <p:nvPr/>
        </p:nvPicPr>
        <p:blipFill>
          <a:blip r:embed="rId2"/>
          <a:stretch>
            <a:fillRect/>
          </a:stretch>
        </p:blipFill>
        <p:spPr>
          <a:xfrm>
            <a:off x="9274002" y="452674"/>
            <a:ext cx="2846949" cy="4273711"/>
          </a:xfrm>
          <a:prstGeom prst="rect">
            <a:avLst/>
          </a:prstGeom>
        </p:spPr>
      </p:pic>
      <p:sp>
        <p:nvSpPr>
          <p:cNvPr id="5" name="TextovéPole 4">
            <a:extLst>
              <a:ext uri="{FF2B5EF4-FFF2-40B4-BE49-F238E27FC236}">
                <a16:creationId xmlns:a16="http://schemas.microsoft.com/office/drawing/2014/main" id="{0278B6A3-88E9-E9D5-159D-F177300536DB}"/>
              </a:ext>
            </a:extLst>
          </p:cNvPr>
          <p:cNvSpPr txBox="1"/>
          <p:nvPr/>
        </p:nvSpPr>
        <p:spPr>
          <a:xfrm>
            <a:off x="9175531" y="4726385"/>
            <a:ext cx="3016470" cy="369332"/>
          </a:xfrm>
          <a:prstGeom prst="rect">
            <a:avLst/>
          </a:prstGeom>
          <a:noFill/>
        </p:spPr>
        <p:txBody>
          <a:bodyPr wrap="square" rtlCol="0">
            <a:spAutoFit/>
          </a:bodyPr>
          <a:lstStyle/>
          <a:p>
            <a:r>
              <a:rPr lang="cs-CZ" dirty="0"/>
              <a:t>Památník </a:t>
            </a:r>
            <a:r>
              <a:rPr lang="cs-CZ" dirty="0" err="1"/>
              <a:t>Vatutina</a:t>
            </a:r>
            <a:r>
              <a:rPr lang="cs-CZ" dirty="0"/>
              <a:t> v Kyjevě</a:t>
            </a:r>
          </a:p>
        </p:txBody>
      </p:sp>
    </p:spTree>
    <p:extLst>
      <p:ext uri="{BB962C8B-B14F-4D97-AF65-F5344CB8AC3E}">
        <p14:creationId xmlns:p14="http://schemas.microsoft.com/office/powerpoint/2010/main" val="24853250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81481"/>
            <a:ext cx="8596668" cy="1330859"/>
          </a:xfrm>
        </p:spPr>
        <p:txBody>
          <a:bodyPr>
            <a:normAutofit/>
          </a:bodyPr>
          <a:lstStyle/>
          <a:p>
            <a:r>
              <a:rPr lang="cs-CZ" dirty="0">
                <a:solidFill>
                  <a:schemeClr val="tx1"/>
                </a:solidFill>
              </a:rPr>
              <a:t>Přechod fronty I</a:t>
            </a:r>
          </a:p>
        </p:txBody>
      </p:sp>
      <p:sp>
        <p:nvSpPr>
          <p:cNvPr id="3" name="Zástupný symbol pro obsah 2"/>
          <p:cNvSpPr>
            <a:spLocks noGrp="1"/>
          </p:cNvSpPr>
          <p:nvPr>
            <p:ph idx="1"/>
          </p:nvPr>
        </p:nvSpPr>
        <p:spPr>
          <a:xfrm>
            <a:off x="1" y="606582"/>
            <a:ext cx="8448430" cy="6083387"/>
          </a:xfrm>
        </p:spPr>
        <p:txBody>
          <a:bodyPr>
            <a:noAutofit/>
          </a:bodyPr>
          <a:lstStyle/>
          <a:p>
            <a:pPr algn="just"/>
            <a:r>
              <a:rPr lang="cs-CZ" sz="2000" dirty="0"/>
              <a:t>poté, co na východní frontě </a:t>
            </a:r>
            <a:r>
              <a:rPr lang="cs-CZ" sz="2000" dirty="0">
                <a:solidFill>
                  <a:prstClr val="black">
                    <a:lumMod val="75000"/>
                    <a:lumOff val="25000"/>
                  </a:prstClr>
                </a:solidFill>
              </a:rPr>
              <a:t>po bitvě u </a:t>
            </a:r>
            <a:r>
              <a:rPr lang="cs-CZ" sz="2000" dirty="0" err="1">
                <a:solidFill>
                  <a:prstClr val="black">
                    <a:lumMod val="75000"/>
                    <a:lumOff val="25000"/>
                  </a:prstClr>
                </a:solidFill>
              </a:rPr>
              <a:t>Kurska</a:t>
            </a:r>
            <a:r>
              <a:rPr lang="cs-CZ" sz="2000" dirty="0">
                <a:solidFill>
                  <a:prstClr val="black">
                    <a:lumMod val="75000"/>
                    <a:lumOff val="25000"/>
                  </a:prstClr>
                </a:solidFill>
              </a:rPr>
              <a:t> </a:t>
            </a:r>
            <a:r>
              <a:rPr lang="cs-CZ" sz="2000" dirty="0"/>
              <a:t>definitivně získala převahu Rudá armáda, tak se situace dále dramatizovala. Ustupující Němci a jejich speciální kárné jednotky se snažily udržet ve svém týlu pořádek a to i za cenu krutých represí proti místnímu obyvatelstvu bez ohledu na jejich skutečné či domnělé aktivity a spolupráci s partyzány. Princip kolektivní viny postihoval všechny bez výjimky, tedy i místní ukrajinské obyvatelstvo, to pochopitelně nenechávali banderovci bez odezvy </a:t>
            </a:r>
          </a:p>
          <a:p>
            <a:pPr algn="just"/>
            <a:r>
              <a:rPr lang="cs-CZ" sz="2000" dirty="0"/>
              <a:t>pro ilustraci tehdejší dramatické situace: mezi léty 1944 a 1946 nejintenzivnějšího odporu vykonala OUN a UPA okolo 14 500 diverzních akcí, při kterých zahynulo asi 30 000 tisíc představitelů zejména sovětské státní moci a další tisíce místních obyvatel</a:t>
            </a:r>
          </a:p>
          <a:p>
            <a:pPr algn="just"/>
            <a:r>
              <a:rPr lang="cs-CZ" sz="2000" dirty="0"/>
              <a:t>v závěru války bojovali ukrajinští nacionalisté proti všem jim nepřátelským skupinám (tedy místním polským nacionalistickým jednotkám jako Armia Krajowa, rudým partyzánům a s přechodem fronty nejintenzivněji i proti Rudé armádě a speciálním formacím NKVD) </a:t>
            </a:r>
          </a:p>
        </p:txBody>
      </p:sp>
      <p:pic>
        <p:nvPicPr>
          <p:cNvPr id="4" name="Obrázek 3">
            <a:extLst>
              <a:ext uri="{FF2B5EF4-FFF2-40B4-BE49-F238E27FC236}">
                <a16:creationId xmlns:a16="http://schemas.microsoft.com/office/drawing/2014/main" id="{E3FC8B2D-8F34-756F-B0DF-81ADB8FCBA79}"/>
              </a:ext>
            </a:extLst>
          </p:cNvPr>
          <p:cNvPicPr>
            <a:picLocks noChangeAspect="1"/>
          </p:cNvPicPr>
          <p:nvPr/>
        </p:nvPicPr>
        <p:blipFill rotWithShape="1">
          <a:blip r:embed="rId2"/>
          <a:srcRect l="3336" t="2767" r="4766" b="3945"/>
          <a:stretch/>
        </p:blipFill>
        <p:spPr>
          <a:xfrm>
            <a:off x="8424985" y="606582"/>
            <a:ext cx="3767015" cy="5267570"/>
          </a:xfrm>
          <a:prstGeom prst="rect">
            <a:avLst/>
          </a:prstGeom>
        </p:spPr>
      </p:pic>
    </p:spTree>
    <p:extLst>
      <p:ext uri="{BB962C8B-B14F-4D97-AF65-F5344CB8AC3E}">
        <p14:creationId xmlns:p14="http://schemas.microsoft.com/office/powerpoint/2010/main" val="7274526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208230"/>
            <a:ext cx="8596668" cy="697117"/>
          </a:xfrm>
        </p:spPr>
        <p:txBody>
          <a:bodyPr>
            <a:normAutofit/>
          </a:bodyPr>
          <a:lstStyle/>
          <a:p>
            <a:r>
              <a:rPr lang="cs-CZ" dirty="0">
                <a:solidFill>
                  <a:schemeClr val="tx1"/>
                </a:solidFill>
              </a:rPr>
              <a:t>Přechod fronty II</a:t>
            </a:r>
          </a:p>
        </p:txBody>
      </p:sp>
      <p:sp>
        <p:nvSpPr>
          <p:cNvPr id="3" name="Zástupný symbol pro obsah 2"/>
          <p:cNvSpPr>
            <a:spLocks noGrp="1"/>
          </p:cNvSpPr>
          <p:nvPr>
            <p:ph idx="1"/>
          </p:nvPr>
        </p:nvSpPr>
        <p:spPr>
          <a:xfrm>
            <a:off x="218831" y="823865"/>
            <a:ext cx="9055171" cy="5649363"/>
          </a:xfrm>
        </p:spPr>
        <p:txBody>
          <a:bodyPr>
            <a:normAutofit lnSpcReduction="10000"/>
          </a:bodyPr>
          <a:lstStyle/>
          <a:p>
            <a:pPr algn="just"/>
            <a:r>
              <a:rPr lang="cs-CZ" sz="2000" dirty="0"/>
              <a:t>v momentě, kdy již Němci sami tušili, že se jim nepodaří vývoj zvrátit, tak boj mezi německou armádou a banderovci postupně utichal a spíše docházelo k výměně zbraní a informací o pohybu ostatních soupeřících stran </a:t>
            </a:r>
          </a:p>
          <a:p>
            <a:pPr algn="just"/>
            <a:r>
              <a:rPr lang="cs-CZ" sz="2000" dirty="0"/>
              <a:t>polští a ukrajinští osadníci se často navzájem mstili za předchozí příkoří. Nezřídka se stávalo, že původní osady osídlené ukrajinským etnikem (např. </a:t>
            </a:r>
            <a:r>
              <a:rPr lang="cs-CZ" sz="2000" dirty="0" err="1"/>
              <a:t>Pavlokoma</a:t>
            </a:r>
            <a:r>
              <a:rPr lang="cs-CZ" sz="2000" dirty="0"/>
              <a:t>), se po vyhnání a likvidaci jeho původních obyvatel stalo cílem polských kolonistů, kteří se následně zase stali terčem odvetných útoků UPA. Naopak mnozí polští vesničané byli terorizováni útoky ukrajinských nacionalistů. Tak byla řada vesnic po dlouhou dobu neobývána vůbec a celá </a:t>
            </a:r>
            <a:r>
              <a:rPr lang="cs-CZ" sz="2000" b="1" dirty="0"/>
              <a:t>země se propadala do spirály strachu, sčítání starých a nových křivd a dalších výbuchů nenávisti a násilí</a:t>
            </a:r>
          </a:p>
          <a:p>
            <a:pPr algn="just"/>
            <a:r>
              <a:rPr lang="cs-CZ" sz="2000" dirty="0"/>
              <a:t>v určité nepříliš významné frekvenci výskytu se dá hovořit i o případech zastrašování a terorizování (např. nucené odvody) ukrajinského obyvatelstva ze strany UPA a OUN. Negativní odezva však nebyla v zájmu ukrajinských nacionalistů, protože pokud chtěli pomýšlet na dlouhodobý odpor vůči státní moci, podpora místního obyvatelstva byla pro banderovce klíčová </a:t>
            </a:r>
          </a:p>
          <a:p>
            <a:endParaRPr lang="cs-CZ" dirty="0"/>
          </a:p>
        </p:txBody>
      </p:sp>
      <p:pic>
        <p:nvPicPr>
          <p:cNvPr id="44034" name="Picture 2">
            <a:extLst>
              <a:ext uri="{FF2B5EF4-FFF2-40B4-BE49-F238E27FC236}">
                <a16:creationId xmlns:a16="http://schemas.microsoft.com/office/drawing/2014/main" id="{D8182496-8BD9-85C3-C11C-9D69178007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156" t="9385" r="870" b="17863"/>
          <a:stretch/>
        </p:blipFill>
        <p:spPr bwMode="auto">
          <a:xfrm>
            <a:off x="9352410" y="802412"/>
            <a:ext cx="2683282" cy="525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5099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C3F6DF-5A67-9531-D0FC-EAD0B6F2D6C3}"/>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B1907B01-FCF4-6980-D7B8-C95A18247E84}"/>
              </a:ext>
            </a:extLst>
          </p:cNvPr>
          <p:cNvPicPr>
            <a:picLocks noGrp="1" noChangeAspect="1"/>
          </p:cNvPicPr>
          <p:nvPr>
            <p:ph idx="1"/>
          </p:nvPr>
        </p:nvPicPr>
        <p:blipFill>
          <a:blip r:embed="rId2"/>
          <a:stretch>
            <a:fillRect/>
          </a:stretch>
        </p:blipFill>
        <p:spPr>
          <a:xfrm rot="5400000">
            <a:off x="2381739" y="-2190264"/>
            <a:ext cx="6600093" cy="11238527"/>
          </a:xfrm>
        </p:spPr>
      </p:pic>
    </p:spTree>
    <p:extLst>
      <p:ext uri="{BB962C8B-B14F-4D97-AF65-F5344CB8AC3E}">
        <p14:creationId xmlns:p14="http://schemas.microsoft.com/office/powerpoint/2010/main" val="2392464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235390"/>
            <a:ext cx="8596668" cy="742384"/>
          </a:xfrm>
        </p:spPr>
        <p:txBody>
          <a:bodyPr/>
          <a:lstStyle/>
          <a:p>
            <a:r>
              <a:rPr lang="cs-CZ" dirty="0">
                <a:solidFill>
                  <a:schemeClr val="tx1"/>
                </a:solidFill>
              </a:rPr>
              <a:t>Závěr druhé světové války</a:t>
            </a:r>
          </a:p>
        </p:txBody>
      </p:sp>
      <p:sp>
        <p:nvSpPr>
          <p:cNvPr id="3" name="Zástupný symbol pro obsah 2"/>
          <p:cNvSpPr>
            <a:spLocks noGrp="1"/>
          </p:cNvSpPr>
          <p:nvPr>
            <p:ph idx="1"/>
          </p:nvPr>
        </p:nvSpPr>
        <p:spPr>
          <a:xfrm>
            <a:off x="1" y="706170"/>
            <a:ext cx="9210072" cy="5975287"/>
          </a:xfrm>
        </p:spPr>
        <p:txBody>
          <a:bodyPr>
            <a:normAutofit/>
          </a:bodyPr>
          <a:lstStyle/>
          <a:p>
            <a:pPr algn="just"/>
            <a:r>
              <a:rPr lang="cs-CZ" sz="2000" dirty="0"/>
              <a:t>Stepan Bandera byl i po svém propuštění z nacistického koncentračního tábora v roce 1944 dále přesvědčován ke spolupráci s Němci, kterou odmítl. Snažil se hledat pomoc v exilu. V samotném závěru druhé světové války přešel do amerického okupačního pásma v Bavorsku a nakonec se usídlil v Mnichově </a:t>
            </a:r>
          </a:p>
          <a:p>
            <a:pPr algn="just"/>
            <a:r>
              <a:rPr lang="cs-CZ" sz="2000" dirty="0"/>
              <a:t>organizovaný odpor OUN a UPA se po skončení druhé světové války dále přesunul do zalesněných oblastí dnešního jihovýchodního Polska a nynější západní Ukrajiny, kde bylo jádro povstaleckých sil a to i přesto, že sovětský represivní aparát postupoval nekompromisně a režim byl na sovětské Ukrajině mnohem tvrdší než v Polsku </a:t>
            </a:r>
          </a:p>
          <a:p>
            <a:pPr algn="just"/>
            <a:r>
              <a:rPr lang="cs-CZ" sz="2000" dirty="0"/>
              <a:t>v Polsku šlo především o menší část území známého pod historickým názvem Halič, jehož větší část (a také západní Volyně) připadla po skončení války SSSR, byť ne v takovém rozsahu jako byla oblast obsazená během sovětské okupace v roce 1939. Ukrajinská menšina v těchto oblastech poskytovala banderovcům základnu a podporu pro střety s polskou armádou. Šlo zejména o doplňování stavů již tak prořídlých válkou, zásobování proviantem a municí </a:t>
            </a:r>
          </a:p>
        </p:txBody>
      </p:sp>
      <p:pic>
        <p:nvPicPr>
          <p:cNvPr id="4" name="Obrázek 3">
            <a:extLst>
              <a:ext uri="{FF2B5EF4-FFF2-40B4-BE49-F238E27FC236}">
                <a16:creationId xmlns:a16="http://schemas.microsoft.com/office/drawing/2014/main" id="{308B58F5-B641-5020-1B52-88C5811654DE}"/>
              </a:ext>
            </a:extLst>
          </p:cNvPr>
          <p:cNvPicPr>
            <a:picLocks noChangeAspect="1"/>
          </p:cNvPicPr>
          <p:nvPr/>
        </p:nvPicPr>
        <p:blipFill>
          <a:blip r:embed="rId2"/>
          <a:stretch>
            <a:fillRect/>
          </a:stretch>
        </p:blipFill>
        <p:spPr>
          <a:xfrm>
            <a:off x="9210072" y="606582"/>
            <a:ext cx="2981928" cy="2716039"/>
          </a:xfrm>
          <a:prstGeom prst="rect">
            <a:avLst/>
          </a:prstGeom>
        </p:spPr>
      </p:pic>
      <p:pic>
        <p:nvPicPr>
          <p:cNvPr id="5" name="Obrázek 4">
            <a:extLst>
              <a:ext uri="{FF2B5EF4-FFF2-40B4-BE49-F238E27FC236}">
                <a16:creationId xmlns:a16="http://schemas.microsoft.com/office/drawing/2014/main" id="{19A02CD4-FF2B-2CE0-7EE7-32211F1B6E7F}"/>
              </a:ext>
            </a:extLst>
          </p:cNvPr>
          <p:cNvPicPr>
            <a:picLocks noChangeAspect="1"/>
          </p:cNvPicPr>
          <p:nvPr/>
        </p:nvPicPr>
        <p:blipFill>
          <a:blip r:embed="rId3"/>
          <a:stretch>
            <a:fillRect/>
          </a:stretch>
        </p:blipFill>
        <p:spPr>
          <a:xfrm>
            <a:off x="9190116" y="3693813"/>
            <a:ext cx="3001884" cy="2439751"/>
          </a:xfrm>
          <a:prstGeom prst="rect">
            <a:avLst/>
          </a:prstGeom>
        </p:spPr>
      </p:pic>
    </p:spTree>
    <p:extLst>
      <p:ext uri="{BB962C8B-B14F-4D97-AF65-F5344CB8AC3E}">
        <p14:creationId xmlns:p14="http://schemas.microsoft.com/office/powerpoint/2010/main" val="20483817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925B1A93-7A39-4652-7D92-702BF4CB8F87}"/>
              </a:ext>
            </a:extLst>
          </p:cNvPr>
          <p:cNvSpPr>
            <a:spLocks noGrp="1"/>
          </p:cNvSpPr>
          <p:nvPr>
            <p:ph type="title"/>
          </p:nvPr>
        </p:nvSpPr>
        <p:spPr>
          <a:xfrm>
            <a:off x="85969" y="85969"/>
            <a:ext cx="10402642" cy="1844431"/>
          </a:xfrm>
        </p:spPr>
        <p:txBody>
          <a:bodyPr/>
          <a:lstStyle/>
          <a:p>
            <a:pPr algn="ctr"/>
            <a:r>
              <a:rPr lang="cs-CZ" dirty="0">
                <a:solidFill>
                  <a:schemeClr val="tx1"/>
                </a:solidFill>
              </a:rPr>
              <a:t>Berlínská</a:t>
            </a:r>
            <a:r>
              <a:rPr lang="cs-CZ" i="1" dirty="0">
                <a:solidFill>
                  <a:schemeClr val="tx1"/>
                </a:solidFill>
              </a:rPr>
              <a:t> </a:t>
            </a:r>
            <a:r>
              <a:rPr lang="cs-CZ" dirty="0">
                <a:solidFill>
                  <a:schemeClr val="tx1"/>
                </a:solidFill>
              </a:rPr>
              <a:t>operace a německá kapitulace 1945</a:t>
            </a:r>
          </a:p>
        </p:txBody>
      </p:sp>
      <p:sp>
        <p:nvSpPr>
          <p:cNvPr id="5" name="Zástupný obsah 4">
            <a:extLst>
              <a:ext uri="{FF2B5EF4-FFF2-40B4-BE49-F238E27FC236}">
                <a16:creationId xmlns:a16="http://schemas.microsoft.com/office/drawing/2014/main" id="{243F8856-DE81-CE23-66FB-D58531B5E38B}"/>
              </a:ext>
            </a:extLst>
          </p:cNvPr>
          <p:cNvSpPr>
            <a:spLocks noGrp="1"/>
          </p:cNvSpPr>
          <p:nvPr>
            <p:ph idx="1"/>
          </p:nvPr>
        </p:nvSpPr>
        <p:spPr>
          <a:xfrm>
            <a:off x="218831" y="812801"/>
            <a:ext cx="10027138" cy="5229226"/>
          </a:xfrm>
        </p:spPr>
        <p:txBody>
          <a:bodyPr/>
          <a:lstStyle/>
          <a:p>
            <a:r>
              <a:rPr lang="cs-CZ" sz="2000" dirty="0"/>
              <a:t>Cíl operace = dobytí německého hlavního města a definitivní porážka německých ozbrojených sil</a:t>
            </a:r>
          </a:p>
          <a:p>
            <a:r>
              <a:rPr lang="cs-CZ" sz="2000" dirty="0"/>
              <a:t>Operace zahájena dne 16. dubna 1945 ve 3:00 za použití světlometů</a:t>
            </a:r>
          </a:p>
          <a:p>
            <a:r>
              <a:rPr lang="cs-CZ" sz="2000" dirty="0"/>
              <a:t>Dva hlavní směry útoky: 1. běloruský front (maršál Georgij </a:t>
            </a:r>
            <a:r>
              <a:rPr lang="cs-CZ" sz="2000" dirty="0" err="1"/>
              <a:t>Žukov</a:t>
            </a:r>
            <a:r>
              <a:rPr lang="cs-CZ" sz="2000" dirty="0"/>
              <a:t>) severně od Berlína, 1. ukrajinský front (maršál Ivan </a:t>
            </a:r>
            <a:r>
              <a:rPr lang="cs-CZ" sz="2000" dirty="0" err="1"/>
              <a:t>Koněv</a:t>
            </a:r>
            <a:r>
              <a:rPr lang="cs-CZ" sz="2000" dirty="0"/>
              <a:t>) jižně od Berlína = obklíčit město</a:t>
            </a:r>
          </a:p>
          <a:p>
            <a:r>
              <a:rPr lang="cs-CZ" sz="2000" dirty="0"/>
              <a:t>Již 18. dubna 1945 bylo dosaženo Sprévy a odtud začalo obkličování města, dne 24. dubna 1945 dosaženo berlínského předměstí a začínají boje ve vnitřním městě</a:t>
            </a:r>
          </a:p>
          <a:p>
            <a:r>
              <a:rPr lang="cs-CZ" sz="2000" dirty="0"/>
              <a:t>K obraně města povolány jednotky </a:t>
            </a:r>
            <a:r>
              <a:rPr lang="cs-CZ" sz="2000" dirty="0" err="1"/>
              <a:t>Volksturmu</a:t>
            </a:r>
            <a:r>
              <a:rPr lang="cs-CZ" sz="2000" dirty="0"/>
              <a:t> i </a:t>
            </a:r>
            <a:r>
              <a:rPr lang="cs-CZ" sz="2000" dirty="0" err="1"/>
              <a:t>Hitlerjugend</a:t>
            </a:r>
            <a:r>
              <a:rPr lang="cs-CZ" sz="2000" dirty="0"/>
              <a:t> = bez vojenského významu</a:t>
            </a:r>
          </a:p>
          <a:p>
            <a:r>
              <a:rPr lang="cs-CZ" sz="2000" dirty="0"/>
              <a:t>Dne 30. dubna 1945 spáchal Adolf Hitler sebevraždu</a:t>
            </a:r>
          </a:p>
          <a:p>
            <a:r>
              <a:rPr lang="cs-CZ" sz="2000" dirty="0"/>
              <a:t>Dne 2. května 1945 posádka kapitulovala</a:t>
            </a:r>
          </a:p>
          <a:p>
            <a:r>
              <a:rPr lang="cs-CZ" sz="2000" dirty="0"/>
              <a:t>Ve dnech 7. a 8. května 1945 Wehrmacht přijal bezpodmínečnou kapitulaci</a:t>
            </a:r>
          </a:p>
          <a:p>
            <a:endParaRPr lang="cs-CZ"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3">
            <a:extLst>
              <a:ext uri="{FF2B5EF4-FFF2-40B4-BE49-F238E27FC236}">
                <a16:creationId xmlns:a16="http://schemas.microsoft.com/office/drawing/2014/main" id="{092125BF-08DA-F4C3-E8FE-45C67BDE8D96}"/>
              </a:ext>
            </a:extLst>
          </p:cNvPr>
          <p:cNvSpPr>
            <a:spLocks noGrp="1" noChangeArrowheads="1"/>
          </p:cNvSpPr>
          <p:nvPr>
            <p:ph idx="1"/>
          </p:nvPr>
        </p:nvSpPr>
        <p:spPr>
          <a:xfrm>
            <a:off x="1703389" y="692150"/>
            <a:ext cx="8785225" cy="6165850"/>
          </a:xfrm>
          <a:blipFill dpi="0" rotWithShape="1">
            <a:blip r:embed="rId2"/>
            <a:srcRect/>
            <a:tile tx="0" ty="0" sx="100000" sy="100000" flip="none" algn="tl"/>
          </a:blipFill>
          <a:ln>
            <a:solidFill>
              <a:srgbClr val="800000"/>
            </a:solidFill>
            <a:miter lim="800000"/>
            <a:headEnd/>
            <a:tailEnd/>
          </a:ln>
        </p:spPr>
        <p:txBody>
          <a:bodyPr/>
          <a:lstStyle/>
          <a:p>
            <a:pPr marL="0" lvl="1" indent="0" eaLnBrk="1" hangingPunct="1">
              <a:spcBef>
                <a:spcPts val="1200"/>
              </a:spcBef>
              <a:buNone/>
            </a:pPr>
            <a:endParaRPr lang="cs-CZ" altLang="cs-CZ" sz="2200" b="1">
              <a:solidFill>
                <a:srgbClr val="800000"/>
              </a:solidFill>
              <a:latin typeface="Times New Roman" panose="02020603050405020304" pitchFamily="18" charset="0"/>
              <a:cs typeface="Times New Roman" panose="02020603050405020304" pitchFamily="18" charset="0"/>
            </a:endParaRPr>
          </a:p>
        </p:txBody>
      </p:sp>
      <p:pic>
        <p:nvPicPr>
          <p:cNvPr id="103428" name="Obrázek 1">
            <a:extLst>
              <a:ext uri="{FF2B5EF4-FFF2-40B4-BE49-F238E27FC236}">
                <a16:creationId xmlns:a16="http://schemas.microsoft.com/office/drawing/2014/main" id="{94AA2A1A-7094-AEE7-6E18-9C7D6A1431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908" y="230327"/>
            <a:ext cx="5804755" cy="6627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Obrázek 2">
            <a:extLst>
              <a:ext uri="{FF2B5EF4-FFF2-40B4-BE49-F238E27FC236}">
                <a16:creationId xmlns:a16="http://schemas.microsoft.com/office/drawing/2014/main" id="{482EACBF-4ACB-0B45-A821-7349F4741A7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02350" y="230326"/>
            <a:ext cx="6075324" cy="6627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Nadpis 2">
            <a:extLst>
              <a:ext uri="{FF2B5EF4-FFF2-40B4-BE49-F238E27FC236}">
                <a16:creationId xmlns:a16="http://schemas.microsoft.com/office/drawing/2014/main" id="{81CD60E9-EDDB-8A18-5FF7-80F21123ECBD}"/>
              </a:ext>
            </a:extLst>
          </p:cNvPr>
          <p:cNvSpPr>
            <a:spLocks noGrp="1"/>
          </p:cNvSpPr>
          <p:nvPr>
            <p:ph type="title"/>
          </p:nvPr>
        </p:nvSpPr>
        <p:spPr/>
        <p:txBody>
          <a:bodyPr/>
          <a:lstStyle/>
          <a:p>
            <a:endParaRPr lang="cs-CZ"/>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3AA48201-3239-53B6-91DA-CFC93A604D78}"/>
              </a:ext>
            </a:extLst>
          </p:cNvPr>
          <p:cNvSpPr>
            <a:spLocks noGrp="1" noChangeArrowheads="1"/>
          </p:cNvSpPr>
          <p:nvPr>
            <p:ph type="title"/>
          </p:nvPr>
        </p:nvSpPr>
        <p:spPr>
          <a:xfrm>
            <a:off x="2454032" y="188913"/>
            <a:ext cx="7026520" cy="576262"/>
          </a:xfrm>
        </p:spPr>
        <p:txBody>
          <a:bodyPr/>
          <a:lstStyle/>
          <a:p>
            <a:pPr eaLnBrk="1" hangingPunct="1"/>
            <a:r>
              <a:rPr lang="cs-CZ" altLang="cs-CZ" sz="3200" b="1" dirty="0" err="1">
                <a:solidFill>
                  <a:schemeClr val="tx1"/>
                </a:solidFill>
                <a:latin typeface="Trebuchet MS" panose="020B0603020202020204" pitchFamily="34" charset="0"/>
                <a:cs typeface="Times New Roman" panose="02020603050405020304" pitchFamily="18" charset="0"/>
              </a:rPr>
              <a:t>Fall</a:t>
            </a:r>
            <a:r>
              <a:rPr lang="cs-CZ" altLang="cs-CZ" sz="3200" b="1" dirty="0">
                <a:solidFill>
                  <a:schemeClr val="tx1"/>
                </a:solidFill>
                <a:latin typeface="Trebuchet MS" panose="020B0603020202020204" pitchFamily="34" charset="0"/>
                <a:cs typeface="Times New Roman" panose="02020603050405020304" pitchFamily="18" charset="0"/>
              </a:rPr>
              <a:t> </a:t>
            </a:r>
            <a:r>
              <a:rPr lang="cs-CZ" altLang="cs-CZ" sz="3200" b="1" dirty="0" err="1">
                <a:solidFill>
                  <a:schemeClr val="tx1"/>
                </a:solidFill>
                <a:latin typeface="Trebuchet MS" panose="020B0603020202020204" pitchFamily="34" charset="0"/>
                <a:cs typeface="Times New Roman" panose="02020603050405020304" pitchFamily="18" charset="0"/>
              </a:rPr>
              <a:t>Blau</a:t>
            </a:r>
            <a:r>
              <a:rPr lang="cs-CZ" altLang="cs-CZ" sz="3200" b="1" dirty="0">
                <a:solidFill>
                  <a:schemeClr val="tx1"/>
                </a:solidFill>
                <a:latin typeface="Trebuchet MS" panose="020B0603020202020204" pitchFamily="34" charset="0"/>
                <a:cs typeface="Times New Roman" panose="02020603050405020304" pitchFamily="18" charset="0"/>
              </a:rPr>
              <a:t> – jižní Rusko 1942</a:t>
            </a:r>
            <a:endParaRPr lang="en-US" altLang="cs-CZ" sz="3200" b="1" dirty="0">
              <a:solidFill>
                <a:schemeClr val="tx1"/>
              </a:solidFill>
              <a:latin typeface="Trebuchet MS" panose="020B0603020202020204" pitchFamily="34" charset="0"/>
              <a:cs typeface="Times New Roman" panose="02020603050405020304" pitchFamily="18" charset="0"/>
            </a:endParaRPr>
          </a:p>
        </p:txBody>
      </p:sp>
      <p:sp>
        <p:nvSpPr>
          <p:cNvPr id="25603" name="Rectangle 3">
            <a:extLst>
              <a:ext uri="{FF2B5EF4-FFF2-40B4-BE49-F238E27FC236}">
                <a16:creationId xmlns:a16="http://schemas.microsoft.com/office/drawing/2014/main" id="{853E3F2B-2259-FEA3-1667-502F97A92339}"/>
              </a:ext>
            </a:extLst>
          </p:cNvPr>
          <p:cNvSpPr>
            <a:spLocks noGrp="1" noChangeArrowheads="1"/>
          </p:cNvSpPr>
          <p:nvPr>
            <p:ph idx="1"/>
          </p:nvPr>
        </p:nvSpPr>
        <p:spPr>
          <a:xfrm>
            <a:off x="140677" y="765175"/>
            <a:ext cx="10203473" cy="5759450"/>
          </a:xfrm>
        </p:spPr>
        <p:txBody>
          <a:bodyPr rtlCol="0">
            <a:normAutofit/>
          </a:bodyPr>
          <a:lstStyle/>
          <a:p>
            <a:pPr eaLnBrk="1" fontAlgn="auto" hangingPunct="1">
              <a:spcBef>
                <a:spcPts val="1200"/>
              </a:spcBef>
              <a:spcAft>
                <a:spcPts val="0"/>
              </a:spcAft>
              <a:buFont typeface="Wingdings 3" charset="2"/>
              <a:buChar char=""/>
              <a:defRPr/>
            </a:pPr>
            <a:r>
              <a:rPr lang="cs-CZ" altLang="cs-CZ" sz="2200" b="1" dirty="0">
                <a:solidFill>
                  <a:schemeClr val="tx1">
                    <a:lumMod val="75000"/>
                    <a:lumOff val="25000"/>
                  </a:schemeClr>
                </a:solidFill>
                <a:latin typeface="Trebuchet MS" panose="020B0603020202020204" pitchFamily="34" charset="0"/>
                <a:cs typeface="Times New Roman" pitchFamily="18" charset="0"/>
              </a:rPr>
              <a:t>Po bitvě před Moskvou strategický pat</a:t>
            </a:r>
          </a:p>
          <a:p>
            <a:pPr eaLnBrk="1" fontAlgn="auto" hangingPunct="1">
              <a:spcBef>
                <a:spcPts val="1200"/>
              </a:spcBef>
              <a:spcAft>
                <a:spcPts val="0"/>
              </a:spcAft>
              <a:buFont typeface="Wingdings 3" charset="2"/>
              <a:buChar char=""/>
              <a:defRPr/>
            </a:pPr>
            <a:r>
              <a:rPr lang="cs-CZ" altLang="cs-CZ" sz="2200" b="1" dirty="0">
                <a:solidFill>
                  <a:schemeClr val="tx1">
                    <a:lumMod val="75000"/>
                    <a:lumOff val="25000"/>
                  </a:schemeClr>
                </a:solidFill>
                <a:latin typeface="Trebuchet MS" panose="020B0603020202020204" pitchFamily="34" charset="0"/>
                <a:cs typeface="Times New Roman" pitchFamily="18" charset="0"/>
              </a:rPr>
              <a:t>Německý postup zastaven, sovětská strana zcela vyčerpána</a:t>
            </a:r>
          </a:p>
          <a:p>
            <a:pPr eaLnBrk="1" fontAlgn="auto" hangingPunct="1">
              <a:spcBef>
                <a:spcPts val="1200"/>
              </a:spcBef>
              <a:spcAft>
                <a:spcPts val="0"/>
              </a:spcAft>
              <a:buFont typeface="Wingdings 3" charset="2"/>
              <a:buChar char=""/>
              <a:defRPr/>
            </a:pPr>
            <a:r>
              <a:rPr lang="cs-CZ" altLang="cs-CZ" sz="2200" b="1" dirty="0">
                <a:solidFill>
                  <a:schemeClr val="tx1">
                    <a:lumMod val="75000"/>
                    <a:lumOff val="25000"/>
                  </a:schemeClr>
                </a:solidFill>
                <a:latin typeface="Trebuchet MS" panose="020B0603020202020204" pitchFamily="34" charset="0"/>
                <a:cs typeface="Times New Roman" pitchFamily="18" charset="0"/>
              </a:rPr>
              <a:t>Dva hlavní směry postupu – Skupina armád A na Kavkaz, Skupina armád B na Stalingrad</a:t>
            </a:r>
          </a:p>
          <a:p>
            <a:pPr eaLnBrk="1" fontAlgn="auto" hangingPunct="1">
              <a:spcBef>
                <a:spcPts val="1200"/>
              </a:spcBef>
              <a:spcAft>
                <a:spcPts val="0"/>
              </a:spcAft>
              <a:buFont typeface="Wingdings 3" charset="2"/>
              <a:buChar char=""/>
              <a:defRPr/>
            </a:pPr>
            <a:r>
              <a:rPr lang="cs-CZ" altLang="cs-CZ" sz="2200" b="1" dirty="0">
                <a:solidFill>
                  <a:schemeClr val="tx1">
                    <a:lumMod val="75000"/>
                    <a:lumOff val="25000"/>
                  </a:schemeClr>
                </a:solidFill>
                <a:latin typeface="Trebuchet MS" panose="020B0603020202020204" pitchFamily="34" charset="0"/>
                <a:cs typeface="Times New Roman" pitchFamily="18" charset="0"/>
              </a:rPr>
              <a:t>Wehrmacht dosáhl Kavkazu (na hoře Elbrus vyvěšena německá vlajka) a Volhy (města Stalingrad) = hlavní zásobovací tepna evropského Ruska</a:t>
            </a:r>
          </a:p>
          <a:p>
            <a:pPr eaLnBrk="1" fontAlgn="auto" hangingPunct="1">
              <a:spcBef>
                <a:spcPts val="1200"/>
              </a:spcBef>
              <a:spcAft>
                <a:spcPts val="0"/>
              </a:spcAft>
              <a:buFont typeface="Wingdings 3" charset="2"/>
              <a:buChar char=""/>
              <a:defRPr/>
            </a:pPr>
            <a:r>
              <a:rPr lang="cs-CZ" altLang="cs-CZ" sz="2200" b="1" dirty="0">
                <a:solidFill>
                  <a:schemeClr val="tx1">
                    <a:lumMod val="75000"/>
                    <a:lumOff val="25000"/>
                  </a:schemeClr>
                </a:solidFill>
                <a:latin typeface="Trebuchet MS" panose="020B0603020202020204" pitchFamily="34" charset="0"/>
                <a:cs typeface="Times New Roman" pitchFamily="18" charset="0"/>
              </a:rPr>
              <a:t>Na léto 1942 příprava další ofenzívy, </a:t>
            </a:r>
            <a:r>
              <a:rPr lang="cs-CZ" altLang="cs-CZ" sz="2200" b="1" dirty="0" err="1">
                <a:solidFill>
                  <a:schemeClr val="tx1">
                    <a:lumMod val="75000"/>
                    <a:lumOff val="25000"/>
                  </a:schemeClr>
                </a:solidFill>
                <a:latin typeface="Trebuchet MS" panose="020B0603020202020204" pitchFamily="34" charset="0"/>
                <a:cs typeface="Times New Roman" pitchFamily="18" charset="0"/>
              </a:rPr>
              <a:t>Fall</a:t>
            </a:r>
            <a:r>
              <a:rPr lang="cs-CZ" altLang="cs-CZ" sz="2200" b="1" dirty="0">
                <a:solidFill>
                  <a:schemeClr val="tx1">
                    <a:lumMod val="75000"/>
                    <a:lumOff val="25000"/>
                  </a:schemeClr>
                </a:solidFill>
                <a:latin typeface="Trebuchet MS" panose="020B0603020202020204" pitchFamily="34" charset="0"/>
                <a:cs typeface="Times New Roman" pitchFamily="18" charset="0"/>
              </a:rPr>
              <a:t> </a:t>
            </a:r>
            <a:r>
              <a:rPr lang="cs-CZ" altLang="cs-CZ" sz="2200" b="1" dirty="0" err="1">
                <a:solidFill>
                  <a:schemeClr val="tx1">
                    <a:lumMod val="75000"/>
                    <a:lumOff val="25000"/>
                  </a:schemeClr>
                </a:solidFill>
                <a:latin typeface="Trebuchet MS" panose="020B0603020202020204" pitchFamily="34" charset="0"/>
                <a:cs typeface="Times New Roman" pitchFamily="18" charset="0"/>
              </a:rPr>
              <a:t>Blau</a:t>
            </a:r>
            <a:r>
              <a:rPr lang="cs-CZ" altLang="cs-CZ" sz="2200" b="1" dirty="0">
                <a:solidFill>
                  <a:schemeClr val="tx1">
                    <a:lumMod val="75000"/>
                    <a:lumOff val="25000"/>
                  </a:schemeClr>
                </a:solidFill>
                <a:latin typeface="Trebuchet MS" panose="020B0603020202020204" pitchFamily="34" charset="0"/>
                <a:cs typeface="Times New Roman" pitchFamily="18" charset="0"/>
              </a:rPr>
              <a:t> (Modrý).</a:t>
            </a:r>
          </a:p>
          <a:p>
            <a:pPr lvl="1" eaLnBrk="1" fontAlgn="auto" hangingPunct="1">
              <a:spcBef>
                <a:spcPts val="1200"/>
              </a:spcBef>
              <a:spcAft>
                <a:spcPts val="0"/>
              </a:spcAft>
              <a:buFont typeface="Wingdings 3" charset="2"/>
              <a:buChar char=""/>
              <a:defRPr/>
            </a:pPr>
            <a:r>
              <a:rPr lang="cs-CZ" altLang="cs-CZ" sz="2200" b="1" dirty="0">
                <a:solidFill>
                  <a:schemeClr val="tx1">
                    <a:lumMod val="75000"/>
                    <a:lumOff val="25000"/>
                  </a:schemeClr>
                </a:solidFill>
                <a:latin typeface="Trebuchet MS" panose="020B0603020202020204" pitchFamily="34" charset="0"/>
                <a:cs typeface="Times New Roman" pitchFamily="18" charset="0"/>
              </a:rPr>
              <a:t>Hlavní cíl operace = ovládnutí ropných polí v Kaspickém moři (Baku) a hospodářské vyčerpání Sovětského svazu.</a:t>
            </a:r>
          </a:p>
          <a:p>
            <a:pPr marL="457200" lvl="1" indent="0" eaLnBrk="1" fontAlgn="auto" hangingPunct="1">
              <a:spcBef>
                <a:spcPts val="1200"/>
              </a:spcBef>
              <a:spcAft>
                <a:spcPts val="0"/>
              </a:spcAft>
              <a:buNone/>
              <a:defRPr/>
            </a:pPr>
            <a:r>
              <a:rPr lang="cs-CZ" altLang="cs-CZ" sz="2200" b="1" dirty="0">
                <a:solidFill>
                  <a:schemeClr val="tx1">
                    <a:lumMod val="75000"/>
                    <a:lumOff val="25000"/>
                  </a:schemeClr>
                </a:solidFill>
                <a:latin typeface="Trebuchet MS" panose="020B0603020202020204" pitchFamily="34" charset="0"/>
                <a:cs typeface="Times New Roman" pitchFamily="18" charset="0"/>
              </a:rPr>
              <a:t>Operace zahájena </a:t>
            </a:r>
            <a:r>
              <a:rPr lang="cs-CZ" altLang="cs-CZ" sz="2200" b="1" u="sng" dirty="0">
                <a:solidFill>
                  <a:schemeClr val="tx1">
                    <a:lumMod val="75000"/>
                    <a:lumOff val="25000"/>
                  </a:schemeClr>
                </a:solidFill>
                <a:latin typeface="Trebuchet MS" panose="020B0603020202020204" pitchFamily="34" charset="0"/>
                <a:cs typeface="Times New Roman" pitchFamily="18" charset="0"/>
              </a:rPr>
              <a:t>28. června 1942</a:t>
            </a:r>
          </a:p>
          <a:p>
            <a:pPr marL="457200" lvl="1" indent="0" eaLnBrk="1" fontAlgn="auto" hangingPunct="1">
              <a:spcBef>
                <a:spcPts val="1200"/>
              </a:spcBef>
              <a:spcAft>
                <a:spcPts val="0"/>
              </a:spcAft>
              <a:buNone/>
              <a:defRPr/>
            </a:pPr>
            <a:r>
              <a:rPr lang="cs-CZ" altLang="cs-CZ" sz="2200" b="1" dirty="0">
                <a:solidFill>
                  <a:schemeClr val="tx1">
                    <a:lumMod val="75000"/>
                    <a:lumOff val="25000"/>
                  </a:schemeClr>
                </a:solidFill>
                <a:latin typeface="Trebuchet MS" panose="020B0603020202020204" pitchFamily="34" charset="0"/>
                <a:cs typeface="Times New Roman" pitchFamily="18" charset="0"/>
              </a:rPr>
              <a:t>Skupina armád A na Kavkaz. Skupina armád B na Stalingrad</a:t>
            </a:r>
          </a:p>
          <a:p>
            <a:pPr lvl="1" eaLnBrk="1" fontAlgn="auto" hangingPunct="1">
              <a:spcBef>
                <a:spcPts val="1200"/>
              </a:spcBef>
              <a:spcAft>
                <a:spcPts val="0"/>
              </a:spcAft>
              <a:buFont typeface="Arial" charset="0"/>
              <a:buChar char="•"/>
              <a:defRPr/>
            </a:pPr>
            <a:endParaRPr lang="cs-CZ" altLang="cs-CZ" sz="2200" b="1" dirty="0">
              <a:solidFill>
                <a:srgbClr val="800000"/>
              </a:solidFill>
              <a:latin typeface="Times New Roman" pitchFamily="18" charset="0"/>
              <a:cs typeface="Times New Roman"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Nadpis 1">
            <a:extLst>
              <a:ext uri="{FF2B5EF4-FFF2-40B4-BE49-F238E27FC236}">
                <a16:creationId xmlns:a16="http://schemas.microsoft.com/office/drawing/2014/main" id="{70BA299E-7FD5-2ABB-3D37-EAF832DB03E2}"/>
              </a:ext>
            </a:extLst>
          </p:cNvPr>
          <p:cNvSpPr>
            <a:spLocks noGrp="1" noChangeArrowheads="1"/>
          </p:cNvSpPr>
          <p:nvPr>
            <p:ph type="title"/>
          </p:nvPr>
        </p:nvSpPr>
        <p:spPr/>
        <p:txBody>
          <a:bodyPr/>
          <a:lstStyle/>
          <a:p>
            <a:pPr eaLnBrk="1" hangingPunct="1"/>
            <a:endParaRPr lang="cs-CZ" altLang="cs-CZ"/>
          </a:p>
        </p:txBody>
      </p:sp>
      <p:pic>
        <p:nvPicPr>
          <p:cNvPr id="104451" name="Zástupný obsah 4">
            <a:extLst>
              <a:ext uri="{FF2B5EF4-FFF2-40B4-BE49-F238E27FC236}">
                <a16:creationId xmlns:a16="http://schemas.microsoft.com/office/drawing/2014/main" id="{8371D0DA-0F6A-7403-5CE6-9DF541AB9B8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643687" y="115889"/>
            <a:ext cx="4735511" cy="3817937"/>
          </a:xfrm>
        </p:spPr>
      </p:pic>
      <p:pic>
        <p:nvPicPr>
          <p:cNvPr id="104452" name="Obrázek 6">
            <a:extLst>
              <a:ext uri="{FF2B5EF4-FFF2-40B4-BE49-F238E27FC236}">
                <a16:creationId xmlns:a16="http://schemas.microsoft.com/office/drawing/2014/main" id="{A0A0049F-AFFC-1A23-0A4D-A78EB628F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438525"/>
            <a:ext cx="6034088"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Obrázek 7">
            <a:extLst>
              <a:ext uri="{FF2B5EF4-FFF2-40B4-BE49-F238E27FC236}">
                <a16:creationId xmlns:a16="http://schemas.microsoft.com/office/drawing/2014/main" id="{F66BF1F4-FDC3-FDE3-11ED-641DFCB32D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4289"/>
            <a:ext cx="6034088" cy="340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4" name="Obrázek 8">
            <a:extLst>
              <a:ext uri="{FF2B5EF4-FFF2-40B4-BE49-F238E27FC236}">
                <a16:creationId xmlns:a16="http://schemas.microsoft.com/office/drawing/2014/main" id="{47171205-F390-DDD2-82DA-11FF4D2CFC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0514" y="3716339"/>
            <a:ext cx="4735511"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Nadpis 1">
            <a:extLst>
              <a:ext uri="{FF2B5EF4-FFF2-40B4-BE49-F238E27FC236}">
                <a16:creationId xmlns:a16="http://schemas.microsoft.com/office/drawing/2014/main" id="{89EC6A02-FEAB-6557-9EEC-725ED4630D7A}"/>
              </a:ext>
            </a:extLst>
          </p:cNvPr>
          <p:cNvSpPr>
            <a:spLocks noGrp="1" noChangeArrowheads="1"/>
          </p:cNvSpPr>
          <p:nvPr>
            <p:ph type="title"/>
          </p:nvPr>
        </p:nvSpPr>
        <p:spPr/>
        <p:txBody>
          <a:bodyPr/>
          <a:lstStyle/>
          <a:p>
            <a:pPr eaLnBrk="1" hangingPunct="1"/>
            <a:endParaRPr lang="cs-CZ" altLang="cs-CZ"/>
          </a:p>
        </p:txBody>
      </p:sp>
      <p:pic>
        <p:nvPicPr>
          <p:cNvPr id="105475" name="Zástupný obsah 3">
            <a:extLst>
              <a:ext uri="{FF2B5EF4-FFF2-40B4-BE49-F238E27FC236}">
                <a16:creationId xmlns:a16="http://schemas.microsoft.com/office/drawing/2014/main" id="{E37DB603-9818-C424-D604-E21F5F127C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1" y="115888"/>
            <a:ext cx="10324122" cy="6553200"/>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Nadpis 1">
            <a:extLst>
              <a:ext uri="{FF2B5EF4-FFF2-40B4-BE49-F238E27FC236}">
                <a16:creationId xmlns:a16="http://schemas.microsoft.com/office/drawing/2014/main" id="{608303D7-C233-EEF3-9B0D-48BE30903312}"/>
              </a:ext>
            </a:extLst>
          </p:cNvPr>
          <p:cNvSpPr>
            <a:spLocks noGrp="1" noChangeArrowheads="1"/>
          </p:cNvSpPr>
          <p:nvPr>
            <p:ph type="title"/>
          </p:nvPr>
        </p:nvSpPr>
        <p:spPr/>
        <p:txBody>
          <a:bodyPr/>
          <a:lstStyle/>
          <a:p>
            <a:pPr eaLnBrk="1" hangingPunct="1"/>
            <a:endParaRPr lang="cs-CZ" altLang="cs-CZ"/>
          </a:p>
        </p:txBody>
      </p:sp>
      <p:pic>
        <p:nvPicPr>
          <p:cNvPr id="112643" name="Zástupný obsah 3">
            <a:extLst>
              <a:ext uri="{FF2B5EF4-FFF2-40B4-BE49-F238E27FC236}">
                <a16:creationId xmlns:a16="http://schemas.microsoft.com/office/drawing/2014/main" id="{1996CE68-9B0C-EED6-F821-A1D5354FC16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9415" y="215976"/>
            <a:ext cx="9792677" cy="6426047"/>
          </a:xfrm>
        </p:spPr>
      </p:pic>
      <p:sp>
        <p:nvSpPr>
          <p:cNvPr id="2" name="TextovéPole 1">
            <a:extLst>
              <a:ext uri="{FF2B5EF4-FFF2-40B4-BE49-F238E27FC236}">
                <a16:creationId xmlns:a16="http://schemas.microsoft.com/office/drawing/2014/main" id="{506D8DA7-9137-3948-5220-1BCA484537AA}"/>
              </a:ext>
            </a:extLst>
          </p:cNvPr>
          <p:cNvSpPr txBox="1"/>
          <p:nvPr/>
        </p:nvSpPr>
        <p:spPr>
          <a:xfrm>
            <a:off x="9831754" y="1805354"/>
            <a:ext cx="2250831" cy="1754326"/>
          </a:xfrm>
          <a:prstGeom prst="rect">
            <a:avLst/>
          </a:prstGeom>
          <a:noFill/>
        </p:spPr>
        <p:txBody>
          <a:bodyPr wrap="square" rtlCol="0">
            <a:spAutoFit/>
          </a:bodyPr>
          <a:lstStyle/>
          <a:p>
            <a:pPr algn="ctr"/>
            <a:r>
              <a:rPr lang="cs-CZ" dirty="0"/>
              <a:t>Nagasaki 9. srpna 1945</a:t>
            </a:r>
          </a:p>
          <a:p>
            <a:pPr algn="ctr"/>
            <a:endParaRPr lang="cs-CZ" dirty="0"/>
          </a:p>
          <a:p>
            <a:pPr algn="ctr"/>
            <a:r>
              <a:rPr lang="cs-CZ" dirty="0"/>
              <a:t>2. září 1945 – </a:t>
            </a:r>
          </a:p>
          <a:p>
            <a:pPr algn="ctr"/>
            <a:r>
              <a:rPr lang="cs-CZ" dirty="0"/>
              <a:t>konec války i v Pacifiku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0BF3F601-D96E-853A-D9DF-483A731CD99A}"/>
              </a:ext>
            </a:extLst>
          </p:cNvPr>
          <p:cNvPicPr>
            <a:picLocks noChangeAspect="1"/>
          </p:cNvPicPr>
          <p:nvPr/>
        </p:nvPicPr>
        <p:blipFill>
          <a:blip r:embed="rId2"/>
          <a:stretch>
            <a:fillRect/>
          </a:stretch>
        </p:blipFill>
        <p:spPr>
          <a:xfrm>
            <a:off x="1023815" y="0"/>
            <a:ext cx="9144000" cy="6858000"/>
          </a:xfrm>
          <a:prstGeom prst="rect">
            <a:avLst/>
          </a:prstGeom>
        </p:spPr>
      </p:pic>
    </p:spTree>
    <p:extLst>
      <p:ext uri="{BB962C8B-B14F-4D97-AF65-F5344CB8AC3E}">
        <p14:creationId xmlns:p14="http://schemas.microsoft.com/office/powerpoint/2010/main" val="27123458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7D2465-DC26-37B1-6ED3-7CDE32281102}"/>
              </a:ext>
            </a:extLst>
          </p:cNvPr>
          <p:cNvSpPr>
            <a:spLocks noGrp="1"/>
          </p:cNvSpPr>
          <p:nvPr>
            <p:ph type="title"/>
          </p:nvPr>
        </p:nvSpPr>
        <p:spPr/>
        <p:txBody>
          <a:bodyPr/>
          <a:lstStyle/>
          <a:p>
            <a:endParaRPr lang="cs-CZ"/>
          </a:p>
        </p:txBody>
      </p:sp>
      <p:pic>
        <p:nvPicPr>
          <p:cNvPr id="4" name="Zástupný obsah 3">
            <a:extLst>
              <a:ext uri="{FF2B5EF4-FFF2-40B4-BE49-F238E27FC236}">
                <a16:creationId xmlns:a16="http://schemas.microsoft.com/office/drawing/2014/main" id="{1E192256-0B52-0F5D-6ACF-E4A714F250DA}"/>
              </a:ext>
            </a:extLst>
          </p:cNvPr>
          <p:cNvPicPr>
            <a:picLocks noGrp="1" noChangeAspect="1"/>
          </p:cNvPicPr>
          <p:nvPr>
            <p:ph idx="1"/>
          </p:nvPr>
        </p:nvPicPr>
        <p:blipFill rotWithShape="1">
          <a:blip r:embed="rId2"/>
          <a:srcRect l="2312" r="1484"/>
          <a:stretch/>
        </p:blipFill>
        <p:spPr>
          <a:xfrm>
            <a:off x="110358" y="331023"/>
            <a:ext cx="8466083" cy="6195954"/>
          </a:xfrm>
          <a:prstGeom prst="rect">
            <a:avLst/>
          </a:prstGeom>
        </p:spPr>
      </p:pic>
      <p:pic>
        <p:nvPicPr>
          <p:cNvPr id="5" name="Obrázek 4">
            <a:extLst>
              <a:ext uri="{FF2B5EF4-FFF2-40B4-BE49-F238E27FC236}">
                <a16:creationId xmlns:a16="http://schemas.microsoft.com/office/drawing/2014/main" id="{50F64368-CD3D-C28E-01D3-F17089CD276D}"/>
              </a:ext>
            </a:extLst>
          </p:cNvPr>
          <p:cNvPicPr>
            <a:picLocks noChangeAspect="1"/>
          </p:cNvPicPr>
          <p:nvPr/>
        </p:nvPicPr>
        <p:blipFill>
          <a:blip r:embed="rId3"/>
          <a:stretch>
            <a:fillRect/>
          </a:stretch>
        </p:blipFill>
        <p:spPr>
          <a:xfrm>
            <a:off x="8521263" y="406399"/>
            <a:ext cx="3670738" cy="6045201"/>
          </a:xfrm>
          <a:prstGeom prst="rect">
            <a:avLst/>
          </a:prstGeom>
        </p:spPr>
      </p:pic>
    </p:spTree>
    <p:extLst>
      <p:ext uri="{BB962C8B-B14F-4D97-AF65-F5344CB8AC3E}">
        <p14:creationId xmlns:p14="http://schemas.microsoft.com/office/powerpoint/2010/main" val="8333006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65C2D3-D0F5-4079-D7C2-1B8CDD3AF5F9}"/>
              </a:ext>
            </a:extLst>
          </p:cNvPr>
          <p:cNvSpPr>
            <a:spLocks noGrp="1"/>
          </p:cNvSpPr>
          <p:nvPr>
            <p:ph type="title"/>
          </p:nvPr>
        </p:nvSpPr>
        <p:spPr>
          <a:xfrm>
            <a:off x="677334" y="320431"/>
            <a:ext cx="8596668" cy="664307"/>
          </a:xfrm>
        </p:spPr>
        <p:txBody>
          <a:bodyPr/>
          <a:lstStyle/>
          <a:p>
            <a:pPr algn="ctr"/>
            <a:r>
              <a:rPr lang="cs-CZ" dirty="0">
                <a:solidFill>
                  <a:schemeClr val="tx1"/>
                </a:solidFill>
              </a:rPr>
              <a:t>Děkuji za pozornost!</a:t>
            </a:r>
          </a:p>
        </p:txBody>
      </p:sp>
      <p:sp>
        <p:nvSpPr>
          <p:cNvPr id="3" name="Zástupný obsah 2">
            <a:extLst>
              <a:ext uri="{FF2B5EF4-FFF2-40B4-BE49-F238E27FC236}">
                <a16:creationId xmlns:a16="http://schemas.microsoft.com/office/drawing/2014/main" id="{B80707D6-0121-B408-A10F-4668900C499C}"/>
              </a:ext>
            </a:extLst>
          </p:cNvPr>
          <p:cNvSpPr>
            <a:spLocks noGrp="1"/>
          </p:cNvSpPr>
          <p:nvPr>
            <p:ph idx="1"/>
          </p:nvPr>
        </p:nvSpPr>
        <p:spPr>
          <a:xfrm>
            <a:off x="195385" y="1039447"/>
            <a:ext cx="2704123" cy="5001916"/>
          </a:xfrm>
        </p:spPr>
        <p:txBody>
          <a:bodyPr/>
          <a:lstStyle/>
          <a:p>
            <a:r>
              <a:rPr lang="cs-CZ" dirty="0"/>
              <a:t>příště si povíme o poválečné situaci na sovětské Ukrajině, konci odporu OUN a UPA a dalších důsledcích druhé světové války na východní Evropu</a:t>
            </a:r>
          </a:p>
        </p:txBody>
      </p:sp>
      <p:pic>
        <p:nvPicPr>
          <p:cNvPr id="4" name="Obrázek 3">
            <a:extLst>
              <a:ext uri="{FF2B5EF4-FFF2-40B4-BE49-F238E27FC236}">
                <a16:creationId xmlns:a16="http://schemas.microsoft.com/office/drawing/2014/main" id="{5487012B-E639-D9CB-5F54-CD24DE0A7CFD}"/>
              </a:ext>
            </a:extLst>
          </p:cNvPr>
          <p:cNvPicPr>
            <a:picLocks noChangeAspect="1"/>
          </p:cNvPicPr>
          <p:nvPr/>
        </p:nvPicPr>
        <p:blipFill>
          <a:blip r:embed="rId2"/>
          <a:stretch>
            <a:fillRect/>
          </a:stretch>
        </p:blipFill>
        <p:spPr>
          <a:xfrm>
            <a:off x="2899508" y="1039447"/>
            <a:ext cx="9203220" cy="5259754"/>
          </a:xfrm>
          <a:prstGeom prst="rect">
            <a:avLst/>
          </a:prstGeom>
        </p:spPr>
      </p:pic>
    </p:spTree>
    <p:extLst>
      <p:ext uri="{BB962C8B-B14F-4D97-AF65-F5344CB8AC3E}">
        <p14:creationId xmlns:p14="http://schemas.microsoft.com/office/powerpoint/2010/main" val="667835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Nadpis 1">
            <a:extLst>
              <a:ext uri="{FF2B5EF4-FFF2-40B4-BE49-F238E27FC236}">
                <a16:creationId xmlns:a16="http://schemas.microsoft.com/office/drawing/2014/main" id="{4315716B-10EE-A490-C6EA-C83468703942}"/>
              </a:ext>
            </a:extLst>
          </p:cNvPr>
          <p:cNvSpPr>
            <a:spLocks noGrp="1" noChangeArrowheads="1"/>
          </p:cNvSpPr>
          <p:nvPr>
            <p:ph type="title"/>
          </p:nvPr>
        </p:nvSpPr>
        <p:spPr/>
        <p:txBody>
          <a:bodyPr/>
          <a:lstStyle/>
          <a:p>
            <a:pPr eaLnBrk="1" hangingPunct="1"/>
            <a:endParaRPr lang="cs-CZ" altLang="cs-CZ"/>
          </a:p>
        </p:txBody>
      </p:sp>
      <p:pic>
        <p:nvPicPr>
          <p:cNvPr id="60419" name="Zástupný obsah 3">
            <a:extLst>
              <a:ext uri="{FF2B5EF4-FFF2-40B4-BE49-F238E27FC236}">
                <a16:creationId xmlns:a16="http://schemas.microsoft.com/office/drawing/2014/main" id="{02BADF61-78AB-6946-2678-2A4A6C97AD7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03388" y="115888"/>
            <a:ext cx="8831262" cy="6742112"/>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Nadpis 1">
            <a:extLst>
              <a:ext uri="{FF2B5EF4-FFF2-40B4-BE49-F238E27FC236}">
                <a16:creationId xmlns:a16="http://schemas.microsoft.com/office/drawing/2014/main" id="{369972D8-BE09-E335-500F-59C3C9118949}"/>
              </a:ext>
            </a:extLst>
          </p:cNvPr>
          <p:cNvSpPr>
            <a:spLocks noGrp="1" noChangeArrowheads="1"/>
          </p:cNvSpPr>
          <p:nvPr>
            <p:ph type="title"/>
          </p:nvPr>
        </p:nvSpPr>
        <p:spPr/>
        <p:txBody>
          <a:bodyPr/>
          <a:lstStyle/>
          <a:p>
            <a:pPr eaLnBrk="1" hangingPunct="1"/>
            <a:endParaRPr lang="cs-CZ" altLang="cs-CZ"/>
          </a:p>
        </p:txBody>
      </p:sp>
      <p:pic>
        <p:nvPicPr>
          <p:cNvPr id="61443" name="Zástupný obsah 3">
            <a:extLst>
              <a:ext uri="{FF2B5EF4-FFF2-40B4-BE49-F238E27FC236}">
                <a16:creationId xmlns:a16="http://schemas.microsoft.com/office/drawing/2014/main" id="{B12229DF-D2E0-C1A8-D35B-CFD4F0DB9DA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74825" y="188914"/>
            <a:ext cx="8713788" cy="6480175"/>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Nadpis 1">
            <a:extLst>
              <a:ext uri="{FF2B5EF4-FFF2-40B4-BE49-F238E27FC236}">
                <a16:creationId xmlns:a16="http://schemas.microsoft.com/office/drawing/2014/main" id="{2B38F520-BF7F-F09A-7FF9-80DD0B9A68A7}"/>
              </a:ext>
            </a:extLst>
          </p:cNvPr>
          <p:cNvSpPr>
            <a:spLocks noGrp="1" noChangeArrowheads="1"/>
          </p:cNvSpPr>
          <p:nvPr>
            <p:ph type="title"/>
          </p:nvPr>
        </p:nvSpPr>
        <p:spPr>
          <a:xfrm>
            <a:off x="2133601" y="-100013"/>
            <a:ext cx="7058025" cy="1152526"/>
          </a:xfrm>
        </p:spPr>
        <p:txBody>
          <a:bodyPr/>
          <a:lstStyle/>
          <a:p>
            <a:pPr eaLnBrk="1" hangingPunct="1"/>
            <a:r>
              <a:rPr lang="cs-CZ" altLang="cs-CZ" b="1" dirty="0">
                <a:solidFill>
                  <a:schemeClr val="tx1"/>
                </a:solidFill>
                <a:latin typeface="Trebuchet MS" panose="020B0603020202020204" pitchFamily="34" charset="0"/>
                <a:cs typeface="Times New Roman" panose="02020603050405020304" pitchFamily="18" charset="0"/>
              </a:rPr>
              <a:t>Bitva u Stalingradu 1942–1943</a:t>
            </a:r>
          </a:p>
        </p:txBody>
      </p:sp>
      <p:sp>
        <p:nvSpPr>
          <p:cNvPr id="62467" name="Zástupný obsah 2">
            <a:extLst>
              <a:ext uri="{FF2B5EF4-FFF2-40B4-BE49-F238E27FC236}">
                <a16:creationId xmlns:a16="http://schemas.microsoft.com/office/drawing/2014/main" id="{E3EE8DCC-16B0-6300-E2F4-71167283F7CA}"/>
              </a:ext>
            </a:extLst>
          </p:cNvPr>
          <p:cNvSpPr>
            <a:spLocks noGrp="1" noChangeArrowheads="1"/>
          </p:cNvSpPr>
          <p:nvPr>
            <p:ph idx="1"/>
          </p:nvPr>
        </p:nvSpPr>
        <p:spPr>
          <a:xfrm>
            <a:off x="70338" y="523631"/>
            <a:ext cx="10425724" cy="6218483"/>
          </a:xfrm>
        </p:spPr>
        <p:txBody>
          <a:bodyPr/>
          <a:lstStyle/>
          <a:p>
            <a:pPr algn="just" eaLnBrk="1" hangingPunct="1"/>
            <a:r>
              <a:rPr lang="cs-CZ" altLang="cs-CZ" sz="2400" dirty="0">
                <a:latin typeface="Trebuchet MS" panose="020B0603020202020204" pitchFamily="34" charset="0"/>
                <a:cs typeface="Times New Roman" panose="02020603050405020304" pitchFamily="18" charset="0"/>
              </a:rPr>
              <a:t>Dne </a:t>
            </a:r>
            <a:r>
              <a:rPr lang="cs-CZ" altLang="cs-CZ" sz="2400" b="1" u="sng" dirty="0">
                <a:latin typeface="Trebuchet MS" panose="020B0603020202020204" pitchFamily="34" charset="0"/>
                <a:cs typeface="Times New Roman" panose="02020603050405020304" pitchFamily="18" charset="0"/>
              </a:rPr>
              <a:t>13. září 1942</a:t>
            </a:r>
            <a:r>
              <a:rPr lang="cs-CZ" altLang="cs-CZ" sz="2400" dirty="0">
                <a:latin typeface="Trebuchet MS" panose="020B0603020202020204" pitchFamily="34" charset="0"/>
                <a:cs typeface="Times New Roman" panose="02020603050405020304" pitchFamily="18" charset="0"/>
              </a:rPr>
              <a:t> zahájen útok na Stalingrad</a:t>
            </a:r>
          </a:p>
          <a:p>
            <a:pPr algn="just" eaLnBrk="1" hangingPunct="1"/>
            <a:r>
              <a:rPr lang="cs-CZ" altLang="cs-CZ" sz="2400" dirty="0">
                <a:latin typeface="Trebuchet MS" panose="020B0603020202020204" pitchFamily="34" charset="0"/>
                <a:cs typeface="Times New Roman" panose="02020603050405020304" pitchFamily="18" charset="0"/>
              </a:rPr>
              <a:t>Oproti stávající praxi nebyl veden obchvatný manévr, ale přímý útok do centra města (pouliční boje) = nemožnost nasadit letectvo ani tankové vojsko, na křídlech spojenecká vojska (Itálie, Rumunsko)</a:t>
            </a:r>
          </a:p>
          <a:p>
            <a:pPr algn="just" eaLnBrk="1" hangingPunct="1"/>
            <a:r>
              <a:rPr lang="cs-CZ" altLang="cs-CZ" sz="2400" dirty="0">
                <a:latin typeface="Trebuchet MS" panose="020B0603020202020204" pitchFamily="34" charset="0"/>
                <a:cs typeface="Times New Roman" panose="02020603050405020304" pitchFamily="18" charset="0"/>
              </a:rPr>
              <a:t>Během října zpomalení postupu: boje o Pavlovův dům, </a:t>
            </a:r>
            <a:r>
              <a:rPr lang="cs-CZ" altLang="cs-CZ" sz="2400" dirty="0" err="1">
                <a:latin typeface="Trebuchet MS" panose="020B0603020202020204" pitchFamily="34" charset="0"/>
                <a:cs typeface="Times New Roman" panose="02020603050405020304" pitchFamily="18" charset="0"/>
              </a:rPr>
              <a:t>Mamajevovu</a:t>
            </a:r>
            <a:r>
              <a:rPr lang="cs-CZ" altLang="cs-CZ" sz="2400" dirty="0">
                <a:latin typeface="Trebuchet MS" panose="020B0603020202020204" pitchFamily="34" charset="0"/>
                <a:cs typeface="Times New Roman" panose="02020603050405020304" pitchFamily="18" charset="0"/>
              </a:rPr>
              <a:t> mohylu, Závod Rudý říjen apod., Rudá armáda drží pouze několik perimetrů na západním břehu Volhy</a:t>
            </a:r>
          </a:p>
          <a:p>
            <a:pPr algn="just" eaLnBrk="1" hangingPunct="1"/>
            <a:r>
              <a:rPr lang="cs-CZ" altLang="cs-CZ" sz="2400" dirty="0">
                <a:latin typeface="Trebuchet MS" panose="020B0603020202020204" pitchFamily="34" charset="0"/>
                <a:cs typeface="Times New Roman" panose="02020603050405020304" pitchFamily="18" charset="0"/>
              </a:rPr>
              <a:t>Dne </a:t>
            </a:r>
            <a:r>
              <a:rPr lang="cs-CZ" altLang="cs-CZ" sz="2400" b="1" u="sng" dirty="0">
                <a:latin typeface="Trebuchet MS" panose="020B0603020202020204" pitchFamily="34" charset="0"/>
                <a:cs typeface="Times New Roman" panose="02020603050405020304" pitchFamily="18" charset="0"/>
              </a:rPr>
              <a:t>19. listopadu 1942</a:t>
            </a:r>
            <a:r>
              <a:rPr lang="cs-CZ" altLang="cs-CZ" sz="2400" dirty="0">
                <a:latin typeface="Trebuchet MS" panose="020B0603020202020204" pitchFamily="34" charset="0"/>
                <a:cs typeface="Times New Roman" panose="02020603050405020304" pitchFamily="18" charset="0"/>
              </a:rPr>
              <a:t> zahájila Rudá armáda operaci Uran</a:t>
            </a:r>
          </a:p>
          <a:p>
            <a:pPr algn="just" eaLnBrk="1" hangingPunct="1"/>
            <a:r>
              <a:rPr lang="cs-CZ" altLang="cs-CZ" sz="2400" dirty="0">
                <a:latin typeface="Trebuchet MS" panose="020B0603020202020204" pitchFamily="34" charset="0"/>
                <a:cs typeface="Times New Roman" panose="02020603050405020304" pitchFamily="18" charset="0"/>
              </a:rPr>
              <a:t>Útok severně a jižně od Stalingradu s cílem obklíčit obránce (cíl operace = město Kalač)</a:t>
            </a:r>
          </a:p>
          <a:p>
            <a:pPr algn="just" eaLnBrk="1" hangingPunct="1"/>
            <a:r>
              <a:rPr lang="cs-CZ" altLang="cs-CZ" sz="2400" dirty="0">
                <a:latin typeface="Trebuchet MS" panose="020B0603020202020204" pitchFamily="34" charset="0"/>
                <a:cs typeface="Times New Roman" panose="02020603050405020304" pitchFamily="18" charset="0"/>
              </a:rPr>
              <a:t>Dne 12. prosince německý protiútok s cílem probít se k obklíčeným jednotkám, ale zastaven 40 km před Stalingradem</a:t>
            </a:r>
          </a:p>
          <a:p>
            <a:pPr algn="just" eaLnBrk="1" hangingPunct="1"/>
            <a:r>
              <a:rPr lang="cs-CZ" altLang="cs-CZ" sz="2400" dirty="0">
                <a:latin typeface="Trebuchet MS" panose="020B0603020202020204" pitchFamily="34" charset="0"/>
                <a:cs typeface="Times New Roman" panose="02020603050405020304" pitchFamily="18" charset="0"/>
              </a:rPr>
              <a:t>Od počátku prosince postup Rudé armády přímo na Stalingrad = ztráta letiště, rozdělení obránců, ve dnech </a:t>
            </a:r>
            <a:r>
              <a:rPr lang="cs-CZ" altLang="cs-CZ" sz="2400" b="1" u="sng" dirty="0">
                <a:latin typeface="Trebuchet MS" panose="020B0603020202020204" pitchFamily="34" charset="0"/>
                <a:cs typeface="Times New Roman" panose="02020603050405020304" pitchFamily="18" charset="0"/>
              </a:rPr>
              <a:t>31. ledna</a:t>
            </a:r>
            <a:r>
              <a:rPr lang="cs-CZ" altLang="cs-CZ" sz="2400" dirty="0">
                <a:latin typeface="Trebuchet MS" panose="020B0603020202020204" pitchFamily="34" charset="0"/>
                <a:cs typeface="Times New Roman" panose="02020603050405020304" pitchFamily="18" charset="0"/>
              </a:rPr>
              <a:t> a </a:t>
            </a:r>
            <a:r>
              <a:rPr lang="cs-CZ" altLang="cs-CZ" sz="2400" b="1" u="sng" dirty="0">
                <a:latin typeface="Trebuchet MS" panose="020B0603020202020204" pitchFamily="34" charset="0"/>
                <a:cs typeface="Times New Roman" panose="02020603050405020304" pitchFamily="18" charset="0"/>
              </a:rPr>
              <a:t>2. února 1943 </a:t>
            </a:r>
            <a:r>
              <a:rPr lang="cs-CZ" altLang="cs-CZ" sz="2400" dirty="0">
                <a:latin typeface="Trebuchet MS" panose="020B0603020202020204" pitchFamily="34" charset="0"/>
                <a:cs typeface="Times New Roman" panose="02020603050405020304" pitchFamily="18" charset="0"/>
              </a:rPr>
              <a:t>německá kapitulace</a:t>
            </a:r>
          </a:p>
          <a:p>
            <a:pPr eaLnBrk="1" hangingPunct="1"/>
            <a:endParaRPr lang="cs-CZ" altLang="cs-CZ"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Zástupný obsah 3">
            <a:extLst>
              <a:ext uri="{FF2B5EF4-FFF2-40B4-BE49-F238E27FC236}">
                <a16:creationId xmlns:a16="http://schemas.microsoft.com/office/drawing/2014/main" id="{AB49644A-3614-7D4E-07CF-2C236D80AFD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03389" y="3060700"/>
            <a:ext cx="5386387" cy="3733800"/>
          </a:xfrm>
        </p:spPr>
      </p:pic>
      <p:pic>
        <p:nvPicPr>
          <p:cNvPr id="63491" name="Obrázek 4">
            <a:extLst>
              <a:ext uri="{FF2B5EF4-FFF2-40B4-BE49-F238E27FC236}">
                <a16:creationId xmlns:a16="http://schemas.microsoft.com/office/drawing/2014/main" id="{CF4DB48F-0260-710C-E476-211151902D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975" y="63500"/>
            <a:ext cx="5384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Nadpis 1">
            <a:extLst>
              <a:ext uri="{FF2B5EF4-FFF2-40B4-BE49-F238E27FC236}">
                <a16:creationId xmlns:a16="http://schemas.microsoft.com/office/drawing/2014/main" id="{1127AA77-24E3-32CF-8302-87656401BBF8}"/>
              </a:ext>
            </a:extLst>
          </p:cNvPr>
          <p:cNvSpPr>
            <a:spLocks noGrp="1" noChangeArrowheads="1"/>
          </p:cNvSpPr>
          <p:nvPr>
            <p:ph type="title"/>
          </p:nvPr>
        </p:nvSpPr>
        <p:spPr/>
        <p:txBody>
          <a:bodyPr/>
          <a:lstStyle/>
          <a:p>
            <a:pPr eaLnBrk="1" hangingPunct="1"/>
            <a:endParaRPr lang="cs-CZ" altLang="cs-CZ"/>
          </a:p>
        </p:txBody>
      </p:sp>
      <p:pic>
        <p:nvPicPr>
          <p:cNvPr id="63493" name="Obrázek 5">
            <a:extLst>
              <a:ext uri="{FF2B5EF4-FFF2-40B4-BE49-F238E27FC236}">
                <a16:creationId xmlns:a16="http://schemas.microsoft.com/office/drawing/2014/main" id="{81C2EA1A-44B4-91F1-3218-078716BCD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2900" y="63500"/>
            <a:ext cx="3659188"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Obrázek 6">
            <a:extLst>
              <a:ext uri="{FF2B5EF4-FFF2-40B4-BE49-F238E27FC236}">
                <a16:creationId xmlns:a16="http://schemas.microsoft.com/office/drawing/2014/main" id="{8697C0C5-A099-76E2-9C21-6AB07F1144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5739" y="3797300"/>
            <a:ext cx="4110037"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Nadpis 1">
            <a:extLst>
              <a:ext uri="{FF2B5EF4-FFF2-40B4-BE49-F238E27FC236}">
                <a16:creationId xmlns:a16="http://schemas.microsoft.com/office/drawing/2014/main" id="{0B1EFCAE-ACA4-E4A0-8585-F122B2F01276}"/>
              </a:ext>
            </a:extLst>
          </p:cNvPr>
          <p:cNvSpPr>
            <a:spLocks noGrp="1" noChangeArrowheads="1"/>
          </p:cNvSpPr>
          <p:nvPr>
            <p:ph type="title"/>
          </p:nvPr>
        </p:nvSpPr>
        <p:spPr/>
        <p:txBody>
          <a:bodyPr/>
          <a:lstStyle/>
          <a:p>
            <a:pPr eaLnBrk="1" hangingPunct="1"/>
            <a:endParaRPr lang="cs-CZ" altLang="cs-CZ"/>
          </a:p>
        </p:txBody>
      </p:sp>
      <p:pic>
        <p:nvPicPr>
          <p:cNvPr id="64515" name="Zástupný obsah 9">
            <a:extLst>
              <a:ext uri="{FF2B5EF4-FFF2-40B4-BE49-F238E27FC236}">
                <a16:creationId xmlns:a16="http://schemas.microsoft.com/office/drawing/2014/main" id="{E6EB0FED-BBA9-86F4-55CD-7427B414F4D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808663" y="115888"/>
            <a:ext cx="5040312" cy="6635750"/>
          </a:xfrm>
        </p:spPr>
      </p:pic>
      <p:pic>
        <p:nvPicPr>
          <p:cNvPr id="64516" name="Obrázek 1">
            <a:extLst>
              <a:ext uri="{FF2B5EF4-FFF2-40B4-BE49-F238E27FC236}">
                <a16:creationId xmlns:a16="http://schemas.microsoft.com/office/drawing/2014/main" id="{6DD9FF86-9EB1-682A-E01C-54AE0AF55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15888"/>
            <a:ext cx="4221163" cy="663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Fazeta">
  <a:themeElements>
    <a:clrScheme name="Faz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Fazeta">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2_Fazeta">
  <a:themeElements>
    <a:clrScheme name="Faz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6352</TotalTime>
  <Words>3840</Words>
  <Application>Microsoft Office PowerPoint</Application>
  <PresentationFormat>Širokoúhlá obrazovka</PresentationFormat>
  <Paragraphs>137</Paragraphs>
  <Slides>45</Slides>
  <Notes>1</Notes>
  <HiddenSlides>0</HiddenSlides>
  <MMClips>0</MMClips>
  <ScaleCrop>false</ScaleCrop>
  <HeadingPairs>
    <vt:vector size="6" baseType="variant">
      <vt:variant>
        <vt:lpstr>Použitá písma</vt:lpstr>
      </vt:variant>
      <vt:variant>
        <vt:i4>5</vt:i4>
      </vt:variant>
      <vt:variant>
        <vt:lpstr>Motiv</vt:lpstr>
      </vt:variant>
      <vt:variant>
        <vt:i4>3</vt:i4>
      </vt:variant>
      <vt:variant>
        <vt:lpstr>Nadpisy snímků</vt:lpstr>
      </vt:variant>
      <vt:variant>
        <vt:i4>45</vt:i4>
      </vt:variant>
    </vt:vector>
  </HeadingPairs>
  <TitlesOfParts>
    <vt:vector size="53" baseType="lpstr">
      <vt:lpstr>Arial</vt:lpstr>
      <vt:lpstr>Calibri</vt:lpstr>
      <vt:lpstr>Times New Roman</vt:lpstr>
      <vt:lpstr>Trebuchet MS</vt:lpstr>
      <vt:lpstr>Wingdings 3</vt:lpstr>
      <vt:lpstr>Fazeta</vt:lpstr>
      <vt:lpstr>1_Fazeta</vt:lpstr>
      <vt:lpstr>2_Fazeta</vt:lpstr>
      <vt:lpstr>Ukrajina – její místo v dějinách a ve sférách vlivu   Druhá světová válka a její dopad na region II</vt:lpstr>
      <vt:lpstr>Prezentace aplikace PowerPoint</vt:lpstr>
      <vt:lpstr>Předpoklady vzniku UPA</vt:lpstr>
      <vt:lpstr>Fall Blau – jižní Rusko 1942</vt:lpstr>
      <vt:lpstr>Prezentace aplikace PowerPoint</vt:lpstr>
      <vt:lpstr>Prezentace aplikace PowerPoint</vt:lpstr>
      <vt:lpstr>Bitva u Stalingradu 1942–1943</vt:lpstr>
      <vt:lpstr>Prezentace aplikace PowerPoint</vt:lpstr>
      <vt:lpstr>Prezentace aplikace PowerPoint</vt:lpstr>
      <vt:lpstr>Guerilla a partyzánské akce</vt:lpstr>
      <vt:lpstr>Zvrat válečné situace v průběhu druhé světové války</vt:lpstr>
      <vt:lpstr>Ukrajinská povstalecká armáda - počátky</vt:lpstr>
      <vt:lpstr>Volyňská řež I</vt:lpstr>
      <vt:lpstr>Volyňská řež II</vt:lpstr>
      <vt:lpstr>Další opomíjené okolnosti</vt:lpstr>
      <vt:lpstr>Dílčí shrnutí</vt:lpstr>
      <vt:lpstr>Dezinformace ohledně volyňské řeže</vt:lpstr>
      <vt:lpstr>Další neradostná válečná realita</vt:lpstr>
      <vt:lpstr>Bitva v Kurském oblouku 1943</vt:lpstr>
      <vt:lpstr>Kursk 1943</vt:lpstr>
      <vt:lpstr>Prezentace aplikace PowerPoint</vt:lpstr>
      <vt:lpstr>Prezentace aplikace PowerPoint</vt:lpstr>
      <vt:lpstr>Prezentace aplikace PowerPoint</vt:lpstr>
      <vt:lpstr>Ukrajina od roku 1943</vt:lpstr>
      <vt:lpstr>Ukrajinská milice</vt:lpstr>
      <vt:lpstr>Dilemata vlastenců a nacionalistů</vt:lpstr>
      <vt:lpstr>Operace Bagration 1944 a Odersko-viselská operace 1945</vt:lpstr>
      <vt:lpstr>Prezentace aplikace PowerPoint</vt:lpstr>
      <vt:lpstr>Prezentace aplikace PowerPoint</vt:lpstr>
      <vt:lpstr>Postup spojenců 1944</vt:lpstr>
      <vt:lpstr>Nálepky komunistické propagandy</vt:lpstr>
      <vt:lpstr>Nikolaj Vatutin</vt:lpstr>
      <vt:lpstr>Smrt generála Vatutina </vt:lpstr>
      <vt:lpstr>Přechod fronty I</vt:lpstr>
      <vt:lpstr>Přechod fronty II</vt:lpstr>
      <vt:lpstr>Prezentace aplikace PowerPoint</vt:lpstr>
      <vt:lpstr>Závěr druhé světové války</vt:lpstr>
      <vt:lpstr>Berlínská operace a německá kapitulace 1945</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Děkuji za pozornost!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MVZb2104 Ukrajina na křižovatkách dějin a zájmů mocností   Seznámení s předmětem, popis dostupné vhodné literatury   Úvod do studia dějin Ukrajiny</dc:title>
  <dc:creator>Tomáš Řepa</dc:creator>
  <cp:lastModifiedBy>Tomáš Řepa</cp:lastModifiedBy>
  <cp:revision>668</cp:revision>
  <dcterms:created xsi:type="dcterms:W3CDTF">2023-02-13T19:09:27Z</dcterms:created>
  <dcterms:modified xsi:type="dcterms:W3CDTF">2025-10-15T21:07:32Z</dcterms:modified>
</cp:coreProperties>
</file>