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</p:sldMasterIdLst>
  <p:sldIdLst>
    <p:sldId id="256" r:id="rId4"/>
    <p:sldId id="365" r:id="rId5"/>
    <p:sldId id="672" r:id="rId6"/>
    <p:sldId id="575" r:id="rId7"/>
    <p:sldId id="574" r:id="rId8"/>
    <p:sldId id="673" r:id="rId9"/>
    <p:sldId id="674" r:id="rId10"/>
    <p:sldId id="675" r:id="rId11"/>
    <p:sldId id="366" r:id="rId12"/>
    <p:sldId id="677" r:id="rId13"/>
    <p:sldId id="658" r:id="rId14"/>
    <p:sldId id="659" r:id="rId15"/>
    <p:sldId id="679" r:id="rId16"/>
    <p:sldId id="655" r:id="rId17"/>
    <p:sldId id="682" r:id="rId18"/>
    <p:sldId id="683" r:id="rId19"/>
    <p:sldId id="707" r:id="rId20"/>
    <p:sldId id="708" r:id="rId21"/>
    <p:sldId id="619" r:id="rId22"/>
    <p:sldId id="724" r:id="rId23"/>
    <p:sldId id="687" r:id="rId24"/>
    <p:sldId id="688" r:id="rId25"/>
    <p:sldId id="725" r:id="rId26"/>
    <p:sldId id="660" r:id="rId27"/>
    <p:sldId id="710" r:id="rId28"/>
    <p:sldId id="270" r:id="rId29"/>
    <p:sldId id="281" r:id="rId30"/>
    <p:sldId id="726" r:id="rId31"/>
    <p:sldId id="633" r:id="rId32"/>
    <p:sldId id="718" r:id="rId33"/>
    <p:sldId id="699" r:id="rId34"/>
    <p:sldId id="635" r:id="rId35"/>
    <p:sldId id="719" r:id="rId36"/>
    <p:sldId id="636" r:id="rId37"/>
    <p:sldId id="720" r:id="rId38"/>
    <p:sldId id="705" r:id="rId39"/>
    <p:sldId id="271" r:id="rId40"/>
    <p:sldId id="722" r:id="rId41"/>
    <p:sldId id="723" r:id="rId42"/>
    <p:sldId id="267" r:id="rId43"/>
    <p:sldId id="274" r:id="rId44"/>
    <p:sldId id="709" r:id="rId45"/>
    <p:sldId id="721" r:id="rId46"/>
    <p:sldId id="364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áš Řepa" initials="TŘ" lastIdx="2" clrIdx="0">
    <p:extLst>
      <p:ext uri="{19B8F6BF-5375-455C-9EA6-DF929625EA0E}">
        <p15:presenceInfo xmlns:p15="http://schemas.microsoft.com/office/powerpoint/2012/main" userId="fa8b40f954ee15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96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52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921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524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870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0850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914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87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308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958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627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48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829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921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966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978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186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29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511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581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5816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32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838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217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98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4773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702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07105EBA-E0CE-BCCD-D928-1661E9FF4275}"/>
              </a:ext>
            </a:extLst>
          </p:cNvPr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6" y="-8468"/>
            <a:chExt cx="9169804" cy="6874935"/>
          </a:xfrm>
        </p:grpSpPr>
        <p:cxnSp>
          <p:nvCxnSpPr>
            <p:cNvPr id="5" name="Straight Connector 16">
              <a:extLst>
                <a:ext uri="{FF2B5EF4-FFF2-40B4-BE49-F238E27FC236}">
                  <a16:creationId xmlns:a16="http://schemas.microsoft.com/office/drawing/2014/main" id="{D7D06E1B-C20B-53C7-DDA5-1478AA9FC92D}"/>
                </a:ext>
              </a:extLst>
            </p:cNvPr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>
              <a:extLst>
                <a:ext uri="{FF2B5EF4-FFF2-40B4-BE49-F238E27FC236}">
                  <a16:creationId xmlns:a16="http://schemas.microsoft.com/office/drawing/2014/main" id="{E1DD6206-3C1B-77DA-97A2-1AED10B6435A}"/>
                </a:ext>
              </a:extLst>
            </p:cNvPr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5DB4A13C-B789-FE93-E2F1-B9110B364F26}"/>
                </a:ext>
              </a:extLst>
            </p:cNvPr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>
              <a:extLst>
                <a:ext uri="{FF2B5EF4-FFF2-40B4-BE49-F238E27FC236}">
                  <a16:creationId xmlns:a16="http://schemas.microsoft.com/office/drawing/2014/main" id="{ABC55363-2FE0-B42F-546C-E188142C49A0}"/>
                </a:ext>
              </a:extLst>
            </p:cNvPr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E968D1CD-E970-0EFE-38FE-C69B924022BB}"/>
                </a:ext>
              </a:extLst>
            </p:cNvPr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4F45BA51-EA50-CFCD-F58A-F3CD92C3E6CA}"/>
                </a:ext>
              </a:extLst>
            </p:cNvPr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F8C46C10-14B9-A33B-91EE-31905BCF6EBA}"/>
                </a:ext>
              </a:extLst>
            </p:cNvPr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4E646E7D-4C9B-5DD9-2529-9C9D6CE51B60}"/>
                </a:ext>
              </a:extLst>
            </p:cNvPr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044E229E-31D6-42F0-93C0-278727681F35}"/>
                </a:ext>
              </a:extLst>
            </p:cNvPr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B9D95185-1912-5CD8-366A-32CC01C25C2A}"/>
                </a:ext>
              </a:extLst>
            </p:cNvPr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057556A-1232-F919-FCF6-C3C7BC709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B07DC22-3861-1A79-1010-B53C06542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C4A5E54-AA31-22D9-D46C-0A7AE5B9F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9B941-7C40-447F-AF45-67D2922CD35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9236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D95E0-7A33-B1BA-14D8-3E592E4C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A61E8-0E4C-594D-E861-0C334149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A5BC-39A9-E2CC-0199-5D992FEE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8EE27-96C4-4582-B1D3-3DF7F9C1681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51829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9874B-5F6A-882E-6EF1-06B1A488D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E1435-B94F-509F-7F5C-472CFD04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B058C-A39C-7BA6-8462-C39C4BF66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CFC7B-7EEF-466E-9307-0C4D88D8EDD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8476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D10BFF-F68B-DA70-B36A-6C4AAB05A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EB5594-B06E-D040-A3D3-C955E49A6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02D8A6-322C-C212-2577-29B444FF8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A7D07-F3A4-482B-A3F4-B12D617614C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4494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D042880-EA5E-8064-0C5E-69B1B2FF9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AD9C867-F8B8-5B4F-0040-560BB85A8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C7FB50-DB6B-5283-AECC-6EAF876F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3A411-9C9C-4777-89A7-93BF3B3F9E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3822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81B71CA-1FB4-F3A3-B966-2D00F9BD1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645381A-52E5-0A24-AAA3-101B2B1C1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ACF5BE-4857-1A25-96C1-B585F06BC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E3306-2496-44A3-8931-B99914E457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136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1C81A1-89CF-898D-2200-9DE455413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4E1EBF5-BAC8-A8C1-B661-26C71D1A2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FE227C7-32D8-53E8-0D2E-2DC349158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45711-13E4-4A77-AF4F-CB24E362F00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9572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346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A517C8-F97E-5BAC-3878-EFD73129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F06618-3D1E-EA16-F803-42999514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654B37-03E0-F64A-8276-A4CFC29F8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48A6E-0574-4FBE-B425-C46C9EA27BA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0769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211146-3F79-8214-51C6-E601665FB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D953C7-343F-6154-5995-40A3E7AF0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9F2214-F529-83CA-0CC6-C0AB8C85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99DD4-19C9-441A-9CCA-7C584F9B1A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72172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45C69-84D2-E8EA-68A6-5E4B7FB4B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C8395-2C14-72BC-85DC-434DDA96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EF97F-1F8C-471C-A973-C531C0AB0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9FA54-522A-4911-9610-020C687187D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32707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3">
            <a:extLst>
              <a:ext uri="{FF2B5EF4-FFF2-40B4-BE49-F238E27FC236}">
                <a16:creationId xmlns:a16="http://schemas.microsoft.com/office/drawing/2014/main" id="{A3929711-3617-B98D-58A6-E45C51C02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id="{0879F620-A7C1-BF60-628C-DC1663F9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8381A81-98BB-0FDF-8050-72076D7FCE2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3158238-809A-550A-A295-7F2A19B22D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18E0E6-CAAE-7978-5828-57A43EBA8B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2C896-F605-4ECA-9C3B-03EB2554A9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24933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EBB9E-2A43-566D-9B88-53FE25757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C4F69-559C-1698-30A5-C18437B4D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8CFFF-9B41-B819-E803-995B64C0A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C6D63-23E2-4353-9BC0-FB755EE5152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8262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3">
            <a:extLst>
              <a:ext uri="{FF2B5EF4-FFF2-40B4-BE49-F238E27FC236}">
                <a16:creationId xmlns:a16="http://schemas.microsoft.com/office/drawing/2014/main" id="{ACA52529-1A2F-0BC1-D69A-52212A867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id="{71CE0464-66F2-DB7F-A047-FD9F9AB92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C7F5F8C-E961-1B90-C534-F60C533EB08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E22E95E-FF70-985F-3826-DFAEB1697F7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1A5995-C5C4-9276-B4E8-7C160E0462C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B253C-89EB-4BE7-94FB-63856C1868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320476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D6FDE-784C-535C-E5E3-6AE3D26CCE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778C5-9F82-FCE0-219B-46DAB9F7CB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880CA-2A7D-D741-20D7-E0F5B8219A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67B12-AEED-4492-B8F8-E44F5287602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71918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4DBB8-4052-9175-DAED-05A4CCE79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4D468-5E71-AE7E-2226-23052A606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46392-07CF-63DB-F98A-4BB1D7A73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C42CC-872C-4F9C-A622-5C2820DAB7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48371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2A63-BA70-BA84-3521-AE5E4380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B5C32-A4DF-B918-F624-1812269C0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76572-50E4-AEA5-F16C-E278E18ED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972A7-0584-4E95-ADA5-39247A7A2A3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1835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3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97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08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84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24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01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07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>
            <a:extLst>
              <a:ext uri="{FF2B5EF4-FFF2-40B4-BE49-F238E27FC236}">
                <a16:creationId xmlns:a16="http://schemas.microsoft.com/office/drawing/2014/main" id="{67353FCC-CB33-AFD0-0C17-2349C56969BE}"/>
              </a:ext>
            </a:extLst>
          </p:cNvPr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7" y="-8468"/>
            <a:chExt cx="9169805" cy="687493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2DFFD9B-C047-A8A8-C4DB-13D4C00DCD98}"/>
                </a:ext>
              </a:extLst>
            </p:cNvPr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25D24F2-178A-0243-C49D-60BAB68D9124}"/>
                </a:ext>
              </a:extLst>
            </p:cNvPr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83F727-C083-A7D0-6467-0E3EAA89B1A0}"/>
                </a:ext>
              </a:extLst>
            </p:cNvPr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91BDA81-DEC2-8B1F-48A2-7B96C2CD2ECB}"/>
                </a:ext>
              </a:extLst>
            </p:cNvPr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5CC5EBE-30E4-B12E-FF93-4D119941431E}"/>
                </a:ext>
              </a:extLst>
            </p:cNvPr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E66CD86-62B6-35A6-96D7-68086652F80B}"/>
                </a:ext>
              </a:extLst>
            </p:cNvPr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679CBF0-9197-9248-DEED-70E04581BE68}"/>
                </a:ext>
              </a:extLst>
            </p:cNvPr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063EC84-E8E5-0C91-1106-3094660D8EFE}"/>
                </a:ext>
              </a:extLst>
            </p:cNvPr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A8F8803-C509-02BA-812E-E71509FDC4A6}"/>
                </a:ext>
              </a:extLst>
            </p:cNvPr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B5AF26D-CD4B-016F-6C2A-68D77EDD9DA9}"/>
                </a:ext>
              </a:extLst>
            </p:cNvPr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57F3F2BC-9454-AEB0-8681-A5742483C5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C4378428-E188-58B1-3877-A6A9CA5EE7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AEF77-96FC-CA03-4C1B-CAB78D617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EA89D-1924-CF04-C837-3E85F5C41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A88EB-7DEC-0CAA-DE4D-BADC97EB1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01BE4CFF-69B5-45ED-A699-025649683AA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25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85EC5C-464F-3A73-E70D-6C92DC407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831" y="156307"/>
            <a:ext cx="11175999" cy="3415323"/>
          </a:xfrm>
        </p:spPr>
        <p:txBody>
          <a:bodyPr/>
          <a:lstStyle/>
          <a:p>
            <a:pPr algn="ctr"/>
            <a:r>
              <a:rPr lang="cs-CZ" sz="4800" dirty="0">
                <a:solidFill>
                  <a:schemeClr val="tx1"/>
                </a:solidFill>
              </a:rPr>
              <a:t>Ukrajina – její místo v dějinách a ve sférách vlivu</a:t>
            </a:r>
            <a:br>
              <a:rPr lang="cs-CZ" sz="4000" dirty="0">
                <a:solidFill>
                  <a:schemeClr val="tx1"/>
                </a:solidFill>
              </a:rPr>
            </a:br>
            <a:br>
              <a:rPr lang="cs-CZ" sz="4000" dirty="0">
                <a:solidFill>
                  <a:schemeClr val="tx1"/>
                </a:solidFill>
              </a:rPr>
            </a:br>
            <a:r>
              <a:rPr lang="pl-PL" sz="3200" dirty="0">
                <a:solidFill>
                  <a:schemeClr val="tx1"/>
                </a:solidFill>
              </a:rPr>
              <a:t>Druhá světová válka a její dopad na region I</a:t>
            </a:r>
            <a:endParaRPr lang="cs-CZ" sz="4000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129828-512B-B59D-F845-6E5660F0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3892062"/>
            <a:ext cx="7766936" cy="515816"/>
          </a:xfrm>
        </p:spPr>
        <p:txBody>
          <a:bodyPr/>
          <a:lstStyle/>
          <a:p>
            <a:pPr algn="ctr"/>
            <a:r>
              <a:rPr lang="cs-CZ" dirty="0"/>
              <a:t>Mgr. Bc. Tomáš Řepa, Ph.D.</a:t>
            </a:r>
          </a:p>
        </p:txBody>
      </p:sp>
      <p:pic>
        <p:nvPicPr>
          <p:cNvPr id="1026" name="Picture 2" descr="Česko má novou univerzitu. Prestižní statut získala Vysoká škola CEVRO">
            <a:extLst>
              <a:ext uri="{FF2B5EF4-FFF2-40B4-BE49-F238E27FC236}">
                <a16:creationId xmlns:a16="http://schemas.microsoft.com/office/drawing/2014/main" id="{01040EFB-000A-99FA-98EA-FE604DCDF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414166"/>
            <a:ext cx="4887667" cy="244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44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DD935ADC-9E03-AC6E-A411-14F708FCBB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115888"/>
            <a:ext cx="7131050" cy="1814512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Na cestě ke druhé světové válce</a:t>
            </a:r>
          </a:p>
        </p:txBody>
      </p:sp>
      <p:sp>
        <p:nvSpPr>
          <p:cNvPr id="16387" name="Zástupný obsah 2">
            <a:extLst>
              <a:ext uri="{FF2B5EF4-FFF2-40B4-BE49-F238E27FC236}">
                <a16:creationId xmlns:a16="http://schemas.microsoft.com/office/drawing/2014/main" id="{9941AB27-20DF-07E0-EF1D-9764733AC3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5139" y="981075"/>
            <a:ext cx="10257938" cy="5761038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Japonská agrese vůči Číně, březen 1932 = okupace Mandžuska</a:t>
            </a:r>
          </a:p>
          <a:p>
            <a:pPr eaLnBrk="1" hangingPunct="1"/>
            <a:r>
              <a:rPr lang="cs-CZ" altLang="cs-CZ" sz="24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Habešská válka, 1935 a 1936 = okupace Habeše (Etiopie) Itálií</a:t>
            </a:r>
          </a:p>
          <a:p>
            <a:pPr eaLnBrk="1" hangingPunct="1"/>
            <a:r>
              <a:rPr lang="cs-CZ" altLang="cs-CZ" sz="24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Remilitarizace Porýní 1936</a:t>
            </a:r>
          </a:p>
          <a:p>
            <a:pPr eaLnBrk="1" hangingPunct="1"/>
            <a:r>
              <a:rPr lang="cs-CZ" altLang="cs-CZ" sz="24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Vypuknutí tzv. druhé japonsko-čínské války, červenec 1937</a:t>
            </a:r>
          </a:p>
          <a:p>
            <a:pPr eaLnBrk="1" hangingPunct="1"/>
            <a:r>
              <a:rPr lang="cs-CZ" altLang="cs-CZ" sz="24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Anšlus (tj. připojení) Rakouska, březen 1938</a:t>
            </a:r>
          </a:p>
          <a:p>
            <a:pPr eaLnBrk="1" hangingPunct="1"/>
            <a:r>
              <a:rPr lang="cs-CZ" altLang="cs-CZ" sz="24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Obsazení československého pohraničí, říjen 1938</a:t>
            </a:r>
          </a:p>
          <a:p>
            <a:pPr eaLnBrk="1" hangingPunct="1"/>
            <a:r>
              <a:rPr lang="cs-CZ" altLang="cs-CZ" sz="24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Obsazení zbytku Československa, březen 1939</a:t>
            </a:r>
          </a:p>
          <a:p>
            <a:pPr eaLnBrk="1" hangingPunct="1"/>
            <a:r>
              <a:rPr lang="cs-CZ" altLang="cs-CZ" sz="24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Tzv. Jablunkovský incident</a:t>
            </a:r>
          </a:p>
          <a:p>
            <a:pPr eaLnBrk="1" hangingPunct="1"/>
            <a:r>
              <a:rPr lang="cs-CZ" altLang="cs-CZ" sz="24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Původní termín německého útoku na Polsko 26. srpna, v noci z 25. na 26. srpna 1939 přepadení Mostů u Jablunkova (tehdy Polsko) jednotkami </a:t>
            </a:r>
            <a:r>
              <a:rPr lang="cs-CZ" altLang="cs-CZ" sz="24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Abwehru</a:t>
            </a:r>
            <a:endParaRPr lang="cs-CZ" altLang="cs-CZ" sz="2400" b="1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01F663B-1B96-5FF3-A57A-44261EBE20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115889"/>
            <a:ext cx="8507413" cy="649287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Na cestě ke druhé světové válce</a:t>
            </a:r>
            <a:endParaRPr lang="en-US" altLang="cs-CZ" b="1" dirty="0">
              <a:solidFill>
                <a:schemeClr val="tx1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CF93D56-149D-FB5F-0C0B-F4901C77C0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8463" y="873126"/>
            <a:ext cx="8820150" cy="5688013"/>
          </a:xfrm>
        </p:spPr>
        <p:txBody>
          <a:bodyPr/>
          <a:lstStyle/>
          <a:p>
            <a:pPr marL="0" lvl="1" eaLnBrk="1" hangingPunct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Anšlus (tj. připojení) Rakouska, březen 1938.</a:t>
            </a:r>
          </a:p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Obsazení československého pohraničí, říjen 1938 a zbytku Československa březen 1939 </a:t>
            </a:r>
          </a:p>
        </p:txBody>
      </p:sp>
      <p:pic>
        <p:nvPicPr>
          <p:cNvPr id="18436" name="Obrázek 1">
            <a:extLst>
              <a:ext uri="{FF2B5EF4-FFF2-40B4-BE49-F238E27FC236}">
                <a16:creationId xmlns:a16="http://schemas.microsoft.com/office/drawing/2014/main" id="{6D8720F7-0F4E-62CB-859A-DA97D82E1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133600"/>
            <a:ext cx="5103813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ázek 2">
            <a:extLst>
              <a:ext uri="{FF2B5EF4-FFF2-40B4-BE49-F238E27FC236}">
                <a16:creationId xmlns:a16="http://schemas.microsoft.com/office/drawing/2014/main" id="{B292ECD1-05C3-45FC-9925-54BA58D84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3213101"/>
            <a:ext cx="4859338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Nadpis 1">
            <a:extLst>
              <a:ext uri="{FF2B5EF4-FFF2-40B4-BE49-F238E27FC236}">
                <a16:creationId xmlns:a16="http://schemas.microsoft.com/office/drawing/2014/main" id="{EA67C184-5A9E-3210-13B5-868612DF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altLang="cs-CZ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0C5E740F-491F-3833-937B-63C5C3098F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0484"/>
            <a:ext cx="11574585" cy="6492878"/>
          </a:xfrm>
        </p:spPr>
        <p:txBody>
          <a:bodyPr/>
          <a:lstStyle/>
          <a:p>
            <a:pPr marL="342900" marR="0" lvl="0" indent="-342900" algn="ctr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Boje Rudé armády s Japonci u </a:t>
            </a:r>
            <a:r>
              <a:rPr kumimoji="0" lang="cs-CZ" altLang="cs-CZ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Chalkin</a:t>
            </a:r>
            <a:r>
              <a:rPr kumimoji="0" lang="cs-CZ" alt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Golu v létě 1939</a:t>
            </a:r>
          </a:p>
          <a:p>
            <a:pPr marL="0" indent="0" algn="ctr" eaLnBrk="1" hangingPunct="1">
              <a:spcBef>
                <a:spcPts val="1200"/>
              </a:spcBef>
              <a:buNone/>
            </a:pPr>
            <a:endParaRPr lang="cs-CZ" altLang="cs-CZ" sz="3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Zástupný symbol pro obsah 3">
            <a:extLst>
              <a:ext uri="{FF2B5EF4-FFF2-40B4-BE49-F238E27FC236}">
                <a16:creationId xmlns:a16="http://schemas.microsoft.com/office/drawing/2014/main" id="{62D24652-A7F0-02DD-0FE3-61F2A7054B33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08" y="765908"/>
            <a:ext cx="9558215" cy="600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01FCBC7C-B899-3F7E-1D36-0D3149822D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1" y="188914"/>
            <a:ext cx="7923213" cy="1741487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Charakter druhé světové války</a:t>
            </a:r>
          </a:p>
        </p:txBody>
      </p:sp>
      <p:sp>
        <p:nvSpPr>
          <p:cNvPr id="20483" name="Zástupný obsah 2">
            <a:extLst>
              <a:ext uri="{FF2B5EF4-FFF2-40B4-BE49-F238E27FC236}">
                <a16:creationId xmlns:a16="http://schemas.microsoft.com/office/drawing/2014/main" id="{C6764D45-8278-6460-FE54-5A1751770D7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7570" y="692150"/>
            <a:ext cx="9347200" cy="6165850"/>
          </a:xfrm>
        </p:spPr>
        <p:txBody>
          <a:bodyPr/>
          <a:lstStyle/>
          <a:p>
            <a:pPr defTabSz="914400" eaLnBrk="1" hangingPunct="1">
              <a:spcBef>
                <a:spcPts val="8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altLang="cs-CZ" sz="26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Největší válečný konflikt</a:t>
            </a:r>
          </a:p>
          <a:p>
            <a:pPr lvl="1" defTabSz="914400" eaLnBrk="1" hangingPunct="1">
              <a:spcBef>
                <a:spcPts val="700"/>
              </a:spcBef>
              <a:buClrTx/>
              <a:buSzPct val="100000"/>
              <a:buFont typeface="Arial" panose="020B0604020202020204" pitchFamily="34" charset="0"/>
              <a:buChar char="–"/>
            </a:pPr>
            <a:r>
              <a:rPr lang="cs-CZ" altLang="cs-CZ" sz="26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Válčiště v Evropě, severní Africe, východní a jihovýchodní Asii a v Pacifiku</a:t>
            </a:r>
          </a:p>
          <a:p>
            <a:pPr lvl="1" defTabSz="914400" eaLnBrk="1" hangingPunct="1">
              <a:spcBef>
                <a:spcPts val="700"/>
              </a:spcBef>
              <a:buClrTx/>
              <a:buSzPct val="100000"/>
              <a:buFont typeface="Arial" panose="020B0604020202020204" pitchFamily="34" charset="0"/>
              <a:buChar char="–"/>
            </a:pPr>
            <a:r>
              <a:rPr lang="cs-CZ" altLang="cs-CZ" sz="26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Mobilizováno asi 110 miliónů mužů, z toho 22 miliónů padlo</a:t>
            </a:r>
          </a:p>
          <a:p>
            <a:pPr lvl="1" defTabSz="914400" eaLnBrk="1" hangingPunct="1">
              <a:spcBef>
                <a:spcPts val="700"/>
              </a:spcBef>
              <a:buClrTx/>
              <a:buSzPct val="100000"/>
              <a:buFont typeface="Arial" panose="020B0604020202020204" pitchFamily="34" charset="0"/>
              <a:buChar char="–"/>
            </a:pPr>
            <a:r>
              <a:rPr lang="cs-CZ" altLang="cs-CZ" sz="26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Celkový počet obětí více než 55 miliónů osob (odhady dokonce až 75 miliónů)</a:t>
            </a:r>
          </a:p>
          <a:p>
            <a:pPr defTabSz="914400" eaLnBrk="1" hangingPunct="1">
              <a:spcBef>
                <a:spcPts val="8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altLang="cs-CZ" sz="26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Totální konflikt</a:t>
            </a:r>
          </a:p>
          <a:p>
            <a:pPr lvl="1" defTabSz="914400" eaLnBrk="1" hangingPunct="1">
              <a:spcBef>
                <a:spcPts val="700"/>
              </a:spcBef>
              <a:buClrTx/>
              <a:buSzPct val="100000"/>
              <a:buFont typeface="Arial" panose="020B0604020202020204" pitchFamily="34" charset="0"/>
              <a:buChar char="–"/>
            </a:pPr>
            <a:r>
              <a:rPr lang="cs-CZ" altLang="cs-CZ" sz="26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Velký vliv ideologií – zejm. v nacionálně socialistickém Německu a Sovětském svazu</a:t>
            </a:r>
          </a:p>
          <a:p>
            <a:pPr lvl="1" defTabSz="914400" eaLnBrk="1" hangingPunct="1">
              <a:spcBef>
                <a:spcPts val="700"/>
              </a:spcBef>
              <a:buClrTx/>
              <a:buSzPct val="100000"/>
              <a:buFont typeface="Arial" panose="020B0604020202020204" pitchFamily="34" charset="0"/>
              <a:buChar char="–"/>
            </a:pPr>
            <a:r>
              <a:rPr lang="cs-CZ" altLang="cs-CZ" sz="26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Vysoká míra mobilizace společnosti: odvedení takřka všichni muži schopni služby, přechod na válečnou ekonomiku</a:t>
            </a:r>
          </a:p>
          <a:p>
            <a:pPr defTabSz="914400" eaLnBrk="1" hangingPunct="1"/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BDD8571-EACB-95D9-44D1-9812D59EB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3" r="-1" b="28802"/>
          <a:stretch/>
        </p:blipFill>
        <p:spPr>
          <a:xfrm>
            <a:off x="9218368" y="1219199"/>
            <a:ext cx="2955455" cy="283698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3276120-F4FE-42AB-5E49-9FDAAFDE74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1" y="273538"/>
            <a:ext cx="8520114" cy="709125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Periodizace 2. světové války I</a:t>
            </a:r>
            <a:endParaRPr lang="en-US" altLang="cs-CZ" sz="3200" b="1" dirty="0">
              <a:solidFill>
                <a:schemeClr val="tx1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487E387E-153C-0A5D-2ADC-7D65942555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2476" y="836246"/>
            <a:ext cx="8853955" cy="5832843"/>
          </a:xfrm>
        </p:spPr>
        <p:txBody>
          <a:bodyPr/>
          <a:lstStyle/>
          <a:p>
            <a:pPr marL="457200" indent="-457200" eaLnBrk="1" hangingPunct="1">
              <a:spcBef>
                <a:spcPts val="1800"/>
              </a:spcBef>
              <a:buFontTx/>
              <a:buAutoNum type="arabicPeriod"/>
            </a:pPr>
            <a:endParaRPr lang="cs-CZ" altLang="cs-CZ" sz="2000" dirty="0">
              <a:latin typeface="Trebuchet MS" panose="020B0603020202020204" pitchFamily="34" charset="0"/>
            </a:endParaRPr>
          </a:p>
          <a:p>
            <a:pPr marL="457200" indent="-457200" eaLnBrk="1" hangingPunct="1">
              <a:spcBef>
                <a:spcPts val="1800"/>
              </a:spcBef>
              <a:buFontTx/>
              <a:buAutoNum type="arabicPeriod"/>
            </a:pPr>
            <a:r>
              <a:rPr lang="en-US" altLang="cs-CZ" sz="28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fáze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: 1. 9. 1939</a:t>
            </a: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22. 6. 1941 (</a:t>
            </a: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od </a:t>
            </a:r>
            <a:r>
              <a:rPr lang="en-US" altLang="cs-CZ" sz="28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napadení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Polska</a:t>
            </a: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do </a:t>
            </a:r>
            <a:r>
              <a:rPr lang="en-US" altLang="cs-CZ" sz="28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napadení</a:t>
            </a: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SSSR)                                  </a:t>
            </a:r>
          </a:p>
          <a:p>
            <a:pPr marL="457200" indent="-457200" eaLnBrk="1" hangingPunct="1">
              <a:spcBef>
                <a:spcPts val="1800"/>
              </a:spcBef>
              <a:buFontTx/>
              <a:buAutoNum type="arabicPeriod"/>
            </a:pPr>
            <a:r>
              <a:rPr lang="en-US" altLang="cs-CZ" sz="28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fáze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: 22. 6. 1941</a:t>
            </a: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1942/43 (</a:t>
            </a: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do </a:t>
            </a:r>
            <a:r>
              <a:rPr lang="en-US" altLang="cs-CZ" sz="28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bitv</a:t>
            </a: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y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u </a:t>
            </a:r>
            <a:r>
              <a:rPr lang="en-US" altLang="cs-CZ" sz="28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Stalingradu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2800" b="1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ts val="1800"/>
              </a:spcBef>
              <a:buFontTx/>
              <a:buAutoNum type="arabicPeriod"/>
            </a:pPr>
            <a:r>
              <a:rPr lang="en-US" altLang="cs-CZ" sz="28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fáze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: 1942/43</a:t>
            </a: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6. 6. 1944 (</a:t>
            </a: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do vylodění v Normandii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2800" b="1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ts val="1800"/>
              </a:spcBef>
              <a:buFontTx/>
              <a:buAutoNum type="arabicPeriod"/>
            </a:pPr>
            <a:r>
              <a:rPr lang="en-US" altLang="cs-CZ" sz="28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fáze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: 6. 6. 1944</a:t>
            </a: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8. 5. 1945 (</a:t>
            </a: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do </a:t>
            </a:r>
            <a:r>
              <a:rPr lang="en-US" altLang="cs-CZ" sz="28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kon</a:t>
            </a:r>
            <a:r>
              <a:rPr lang="cs-CZ" altLang="cs-CZ" sz="28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ce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8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války</a:t>
            </a: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													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v </a:t>
            </a:r>
            <a:r>
              <a:rPr lang="en-US" altLang="cs-CZ" sz="28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Evropě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2800" b="1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ts val="1800"/>
              </a:spcBef>
              <a:buFontTx/>
              <a:buAutoNum type="arabicPeriod"/>
            </a:pPr>
            <a:r>
              <a:rPr lang="en-US" altLang="cs-CZ" sz="28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fáze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: 8. 5. 1945</a:t>
            </a: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2. 9. 1945 (</a:t>
            </a:r>
            <a:r>
              <a:rPr lang="en-US" altLang="cs-CZ" sz="28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konec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8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války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b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en-US" altLang="cs-CZ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v </a:t>
            </a:r>
            <a:r>
              <a:rPr lang="en-US" altLang="cs-CZ" sz="28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Tichomoří</a:t>
            </a:r>
            <a:r>
              <a:rPr lang="en-US" altLang="cs-CZ" sz="2800" dirty="0">
                <a:latin typeface="Trebuchet MS" panose="020B0603020202020204" pitchFamily="34" charset="0"/>
              </a:rPr>
              <a:t>)</a:t>
            </a:r>
            <a:endParaRPr lang="cs-CZ" altLang="cs-CZ" sz="2800" dirty="0">
              <a:latin typeface="Trebuchet MS" panose="020B0603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2FEE5E0-A265-1899-2911-FCED38443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738" y="745521"/>
            <a:ext cx="3079262" cy="159969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872B269-77ED-2214-378C-0F6B1E202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738" y="2435945"/>
            <a:ext cx="3079262" cy="215731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1053450-BA26-3C02-DE06-BAC5FEA6C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738" y="4783571"/>
            <a:ext cx="3079262" cy="17811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19F1DDE8-11E6-9C79-537D-45870A0E2C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1" y="115888"/>
            <a:ext cx="7956061" cy="1814512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Periodizace 2. světové války II</a:t>
            </a:r>
            <a:endParaRPr lang="cs-CZ" altLang="cs-CZ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6FFD9F-1A4E-9112-A1BB-F657D4FA5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08037"/>
            <a:ext cx="8956798" cy="6049963"/>
          </a:xfrm>
        </p:spPr>
        <p:txBody>
          <a:bodyPr/>
          <a:lstStyle/>
          <a:p>
            <a:pPr marL="0" indent="0" defTabSz="914400" eaLnBrk="1" hangingPunct="1">
              <a:spcBef>
                <a:spcPts val="800"/>
              </a:spcBef>
              <a:buClrTx/>
              <a:buSzPct val="100000"/>
              <a:buNone/>
              <a:defRPr/>
            </a:pPr>
            <a:r>
              <a:rPr lang="cs-CZ" altLang="cs-CZ" sz="24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    Periodizace podle </a:t>
            </a:r>
            <a:r>
              <a:rPr lang="cs-CZ" altLang="cs-CZ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politického hlediska</a:t>
            </a:r>
          </a:p>
          <a:p>
            <a:pPr defTabSz="914400" eaLnBrk="1" hangingPunct="1">
              <a:spcBef>
                <a:spcPts val="800"/>
              </a:spcBef>
              <a:buClrTx/>
              <a:buSzPct val="100000"/>
              <a:buFont typeface="Arial" charset="0"/>
              <a:buChar char="•"/>
              <a:defRPr/>
            </a:pPr>
            <a:r>
              <a:rPr lang="cs-CZ" altLang="cs-CZ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První etapa</a:t>
            </a:r>
            <a:r>
              <a:rPr lang="cs-CZ" altLang="cs-CZ" sz="24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2400" u="sng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1. září 1939 až 22. června 1941</a:t>
            </a:r>
          </a:p>
          <a:p>
            <a:pPr lvl="1" defTabSz="914400" eaLnBrk="1" hangingPunct="1">
              <a:spcBef>
                <a:spcPts val="700"/>
              </a:spcBef>
              <a:buClrTx/>
              <a:buSzPct val="100000"/>
              <a:buFont typeface="Arial" charset="0"/>
              <a:buChar char="–"/>
              <a:defRPr/>
            </a:pPr>
            <a:r>
              <a:rPr lang="cs-CZ" altLang="cs-CZ" sz="24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Společná expanze </a:t>
            </a:r>
            <a:r>
              <a:rPr lang="cs-CZ" altLang="cs-CZ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Německa</a:t>
            </a:r>
            <a:r>
              <a:rPr lang="cs-CZ" altLang="cs-CZ" sz="24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Itálie</a:t>
            </a:r>
            <a:r>
              <a:rPr lang="cs-CZ" altLang="cs-CZ" sz="24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Japonska</a:t>
            </a:r>
            <a:r>
              <a:rPr lang="cs-CZ" altLang="cs-CZ" sz="24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a </a:t>
            </a:r>
            <a:r>
              <a:rPr lang="cs-CZ" altLang="cs-CZ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SSSR</a:t>
            </a:r>
          </a:p>
          <a:p>
            <a:pPr lvl="1" defTabSz="914400" eaLnBrk="1" hangingPunct="1">
              <a:spcBef>
                <a:spcPts val="700"/>
              </a:spcBef>
              <a:buClrTx/>
              <a:buSzPct val="100000"/>
              <a:buFont typeface="Arial" charset="0"/>
              <a:buChar char="–"/>
              <a:defRPr/>
            </a:pPr>
            <a:r>
              <a:rPr lang="cs-CZ" altLang="cs-CZ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Země Osy </a:t>
            </a:r>
            <a:r>
              <a:rPr lang="cs-CZ" altLang="cs-CZ" sz="24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(Německo, Itálie, Japonsko)</a:t>
            </a:r>
          </a:p>
          <a:p>
            <a:pPr lvl="1" defTabSz="914400" eaLnBrk="1" hangingPunct="1">
              <a:spcBef>
                <a:spcPts val="700"/>
              </a:spcBef>
              <a:buClrTx/>
              <a:buSzPct val="100000"/>
              <a:buFont typeface="Arial" charset="0"/>
              <a:buChar char="–"/>
              <a:defRPr/>
            </a:pPr>
            <a:r>
              <a:rPr lang="cs-CZ" altLang="cs-CZ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Pak proti Kominterně </a:t>
            </a:r>
            <a:r>
              <a:rPr lang="cs-CZ" altLang="cs-CZ" sz="24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(dtto + spojenci Osy)</a:t>
            </a:r>
          </a:p>
          <a:p>
            <a:pPr lvl="1" defTabSz="914400" eaLnBrk="1" hangingPunct="1">
              <a:spcBef>
                <a:spcPts val="700"/>
              </a:spcBef>
              <a:buClrTx/>
              <a:buSzPct val="100000"/>
              <a:buFont typeface="Arial" charset="0"/>
              <a:buChar char="–"/>
              <a:defRPr/>
            </a:pPr>
            <a:r>
              <a:rPr lang="cs-CZ" altLang="cs-CZ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Pakt Ribbentrop-Molotov</a:t>
            </a:r>
            <a:r>
              <a:rPr lang="cs-CZ" altLang="cs-CZ" sz="24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(Německo, SSSR)</a:t>
            </a:r>
            <a:endParaRPr lang="cs-CZ" altLang="cs-CZ" sz="2400" b="1" dirty="0">
              <a:solidFill>
                <a:srgbClr val="00000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ts val="800"/>
              </a:spcBef>
              <a:buClrTx/>
              <a:buSzPct val="100000"/>
              <a:buFont typeface="Arial" charset="0"/>
              <a:buChar char="•"/>
              <a:defRPr/>
            </a:pPr>
            <a:r>
              <a:rPr lang="cs-CZ" altLang="cs-CZ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Druhá etapa</a:t>
            </a:r>
            <a:r>
              <a:rPr lang="cs-CZ" altLang="cs-CZ" sz="24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2400" u="sng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22. června 1941 až 2. září 1945</a:t>
            </a:r>
          </a:p>
          <a:p>
            <a:pPr lvl="1" defTabSz="914400" eaLnBrk="1" hangingPunct="1">
              <a:spcBef>
                <a:spcPts val="700"/>
              </a:spcBef>
              <a:buClrTx/>
              <a:buSzPct val="100000"/>
              <a:buFont typeface="Arial" charset="0"/>
              <a:buChar char="–"/>
              <a:defRPr/>
            </a:pPr>
            <a:r>
              <a:rPr lang="cs-CZ" altLang="cs-CZ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Rozpad</a:t>
            </a:r>
            <a:r>
              <a:rPr lang="cs-CZ" altLang="cs-CZ" sz="24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nesourodé koalice: dne </a:t>
            </a:r>
            <a:r>
              <a:rPr lang="cs-CZ" altLang="cs-CZ" sz="2400" u="sng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22. června 1941</a:t>
            </a:r>
            <a:r>
              <a:rPr lang="cs-CZ" altLang="cs-CZ" sz="24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německý útok proti Sovětskému svazu, Sovětský svaz přechází k protihitlerovské koalici</a:t>
            </a:r>
          </a:p>
          <a:p>
            <a:pPr lvl="1" defTabSz="914400" eaLnBrk="1" hangingPunct="1">
              <a:spcBef>
                <a:spcPts val="700"/>
              </a:spcBef>
              <a:buClrTx/>
              <a:buSzPct val="100000"/>
              <a:buFont typeface="Arial" charset="0"/>
              <a:buChar char="–"/>
              <a:defRPr/>
            </a:pPr>
            <a:r>
              <a:rPr lang="cs-CZ" altLang="cs-CZ" sz="24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Dne </a:t>
            </a:r>
            <a:r>
              <a:rPr lang="cs-CZ" altLang="cs-CZ" sz="2400" u="sng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13. října 1943</a:t>
            </a:r>
            <a:r>
              <a:rPr lang="cs-CZ" altLang="cs-CZ" sz="24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Itálie vyhlásila válku Německu</a:t>
            </a:r>
          </a:p>
          <a:p>
            <a:pPr lvl="1" defTabSz="914400" eaLnBrk="1" hangingPunct="1">
              <a:spcBef>
                <a:spcPts val="700"/>
              </a:spcBef>
              <a:buClrTx/>
              <a:buSzPct val="100000"/>
              <a:buFont typeface="Arial" charset="0"/>
              <a:buChar char="–"/>
              <a:defRPr/>
            </a:pPr>
            <a:r>
              <a:rPr lang="cs-CZ" altLang="cs-CZ" sz="24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Dne </a:t>
            </a:r>
            <a:r>
              <a:rPr lang="cs-CZ" altLang="cs-CZ" sz="2400" u="sng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8. srpna 1945</a:t>
            </a:r>
            <a:r>
              <a:rPr lang="cs-CZ" altLang="cs-CZ" sz="2400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SSSR vyhlásil válku Japonsku </a:t>
            </a:r>
          </a:p>
          <a:p>
            <a:pPr eaLnBrk="1" hangingPunct="1">
              <a:defRPr/>
            </a:pP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424C052-B3EA-744F-4D56-03674DFC7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170" y="1779714"/>
            <a:ext cx="3957830" cy="222957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99764022-F918-DBEB-6EB4-4FC9FFD07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1" y="115888"/>
            <a:ext cx="7491413" cy="1814512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Poměr sil soupeřících stran</a:t>
            </a:r>
          </a:p>
        </p:txBody>
      </p:sp>
      <p:sp>
        <p:nvSpPr>
          <p:cNvPr id="23555" name="Zástupný obsah 2">
            <a:extLst>
              <a:ext uri="{FF2B5EF4-FFF2-40B4-BE49-F238E27FC236}">
                <a16:creationId xmlns:a16="http://schemas.microsoft.com/office/drawing/2014/main" id="{8622D01B-D642-5244-2770-328B6E9C61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5047" y="620714"/>
            <a:ext cx="8768861" cy="612139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První etapa války</a:t>
            </a:r>
          </a:p>
          <a:p>
            <a:pPr lvl="1" eaLnBrk="1" hangingPunct="1">
              <a:buFont typeface="Arial" panose="020B0604020202020204" pitchFamily="34" charset="0"/>
              <a:buChar char="–"/>
            </a:pPr>
            <a:r>
              <a:rPr lang="cs-CZ" altLang="cs-CZ" sz="2200" dirty="0">
                <a:latin typeface="Trebuchet MS" panose="020B0603020202020204" pitchFamily="34" charset="0"/>
                <a:cs typeface="Times New Roman" panose="02020603050405020304" pitchFamily="18" charset="0"/>
              </a:rPr>
              <a:t>Do konce r. 1941: převaha zemí Osy a Sovětského svazu a jejich spojenců (dohromady takřka </a:t>
            </a: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400 miliónů obyv</a:t>
            </a:r>
            <a:r>
              <a:rPr lang="cs-CZ" altLang="cs-CZ" sz="2200" dirty="0">
                <a:latin typeface="Trebuchet MS" panose="020B0603020202020204" pitchFamily="34" charset="0"/>
                <a:cs typeface="Times New Roman" panose="02020603050405020304" pitchFamily="18" charset="0"/>
              </a:rPr>
              <a:t>.) nad Spojeným královstvím a Francií a jejich spojenci (bez kolonií asi </a:t>
            </a: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170 miliónů obyv</a:t>
            </a:r>
            <a:r>
              <a:rPr lang="cs-CZ" altLang="cs-CZ" sz="2200" dirty="0">
                <a:latin typeface="Trebuchet MS" panose="020B0603020202020204" pitchFamily="34" charset="0"/>
                <a:cs typeface="Times New Roman" panose="02020603050405020304" pitchFamily="18" charset="0"/>
              </a:rPr>
              <a:t>.) a Čínou (asi </a:t>
            </a: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530 miliónů obyv</a:t>
            </a:r>
            <a:r>
              <a:rPr lang="cs-CZ" altLang="cs-CZ" sz="2200" dirty="0">
                <a:latin typeface="Trebuchet MS" panose="020B0603020202020204" pitchFamily="34" charset="0"/>
                <a:cs typeface="Times New Roman" panose="02020603050405020304" pitchFamily="18" charset="0"/>
              </a:rPr>
              <a:t>.)</a:t>
            </a:r>
          </a:p>
          <a:p>
            <a:pPr lvl="1" eaLnBrk="1" hangingPunct="1">
              <a:buFont typeface="Arial" panose="020B0604020202020204" pitchFamily="34" charset="0"/>
              <a:buChar char="–"/>
            </a:pPr>
            <a:r>
              <a:rPr lang="cs-CZ" altLang="cs-CZ" sz="2200" dirty="0">
                <a:latin typeface="Trebuchet MS" panose="020B0603020202020204" pitchFamily="34" charset="0"/>
                <a:cs typeface="Times New Roman" panose="02020603050405020304" pitchFamily="18" charset="0"/>
              </a:rPr>
              <a:t>Vojenská i hospodářská převaha (Německo a Sovětský svaz po USA největší ekonomikou světa)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Druhá etapa války</a:t>
            </a:r>
          </a:p>
          <a:p>
            <a:pPr lvl="1" eaLnBrk="1" hangingPunct="1">
              <a:buFont typeface="Arial" panose="020B0604020202020204" pitchFamily="34" charset="0"/>
              <a:buChar char="–"/>
            </a:pPr>
            <a:r>
              <a:rPr lang="cs-CZ" altLang="cs-CZ" sz="2200" dirty="0">
                <a:latin typeface="Trebuchet MS" panose="020B0603020202020204" pitchFamily="34" charset="0"/>
                <a:cs typeface="Times New Roman" panose="02020603050405020304" pitchFamily="18" charset="0"/>
              </a:rPr>
              <a:t>Od konce r. 1941: podmínky pro vytvoření </a:t>
            </a: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převahy antihitlerovské koalice </a:t>
            </a:r>
            <a:r>
              <a:rPr lang="cs-CZ" altLang="cs-CZ" sz="2200" dirty="0">
                <a:latin typeface="Trebuchet MS" panose="020B0603020202020204" pitchFamily="34" charset="0"/>
                <a:cs typeface="Times New Roman" panose="02020603050405020304" pitchFamily="18" charset="0"/>
              </a:rPr>
              <a:t>= vstup SSSR a USA do války proti Německu a Japonsku, intenzivnější zapojení kolonií do války (zejm. Indie), USA nejsilnější ekonomikou světa, od r. 1942 přechod na válečnou průmyslovou produkci</a:t>
            </a:r>
          </a:p>
          <a:p>
            <a:pPr lvl="1" eaLnBrk="1" hangingPunct="1">
              <a:buFont typeface="Arial" panose="020B0604020202020204" pitchFamily="34" charset="0"/>
              <a:buChar char="–"/>
            </a:pPr>
            <a:r>
              <a:rPr lang="cs-CZ" altLang="cs-CZ" sz="2200" dirty="0">
                <a:latin typeface="Trebuchet MS" panose="020B0603020202020204" pitchFamily="34" charset="0"/>
                <a:cs typeface="Times New Roman" panose="02020603050405020304" pitchFamily="18" charset="0"/>
              </a:rPr>
              <a:t>Země Osy a jejich spojenci = asi </a:t>
            </a: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225 miliónů obyv</a:t>
            </a:r>
            <a:r>
              <a:rPr lang="cs-CZ" altLang="cs-CZ" sz="2200" dirty="0">
                <a:latin typeface="Trebuchet MS" panose="020B0603020202020204" pitchFamily="34" charset="0"/>
                <a:cs typeface="Times New Roman" panose="02020603050405020304" pitchFamily="18" charset="0"/>
              </a:rPr>
              <a:t>. (bez okupovaných území), Velká trojka a jejich spojenci = asi </a:t>
            </a: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1,5 miliardy obyv</a:t>
            </a:r>
            <a:r>
              <a:rPr lang="cs-CZ" altLang="cs-CZ" sz="2200" dirty="0">
                <a:latin typeface="Trebuchet MS" panose="020B0603020202020204" pitchFamily="34" charset="0"/>
                <a:cs typeface="Times New Roman" panose="02020603050405020304" pitchFamily="18" charset="0"/>
              </a:rPr>
              <a:t>. (včetně kolonií)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E173F67-0A6B-88CA-0230-B71B91254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601" y="1242648"/>
            <a:ext cx="3454399" cy="25907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26D2548C-00B1-9DF0-CD70-0CCB57EECE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9699" name="Zástupný obsah 3">
            <a:extLst>
              <a:ext uri="{FF2B5EF4-FFF2-40B4-BE49-F238E27FC236}">
                <a16:creationId xmlns:a16="http://schemas.microsoft.com/office/drawing/2014/main" id="{68B961DF-DF6A-61AC-1767-BDA33F7092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1650" y="14289"/>
            <a:ext cx="5030788" cy="3881437"/>
          </a:xfrm>
        </p:spPr>
      </p:pic>
      <p:pic>
        <p:nvPicPr>
          <p:cNvPr id="29701" name="Obrázek 7">
            <a:extLst>
              <a:ext uri="{FF2B5EF4-FFF2-40B4-BE49-F238E27FC236}">
                <a16:creationId xmlns:a16="http://schemas.microsoft.com/office/drawing/2014/main" id="{3D5CCAC4-E459-36EB-A151-46022AF48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506" y="3786188"/>
            <a:ext cx="4300538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ovéPole 8">
            <a:extLst>
              <a:ext uri="{FF2B5EF4-FFF2-40B4-BE49-F238E27FC236}">
                <a16:creationId xmlns:a16="http://schemas.microsoft.com/office/drawing/2014/main" id="{05421C3D-8FA9-2DDE-1686-B342AC620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262" y="6453189"/>
            <a:ext cx="267286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dirty="0">
                <a:solidFill>
                  <a:prstClr val="black"/>
                </a:solidFill>
              </a:rPr>
              <a:t>Masový hrob v Katyni</a:t>
            </a:r>
          </a:p>
        </p:txBody>
      </p:sp>
      <p:pic>
        <p:nvPicPr>
          <p:cNvPr id="29703" name="Obrázek 1">
            <a:extLst>
              <a:ext uri="{FF2B5EF4-FFF2-40B4-BE49-F238E27FC236}">
                <a16:creationId xmlns:a16="http://schemas.microsoft.com/office/drawing/2014/main" id="{8BEC8475-D208-E642-7F68-8C874D55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4" y="260350"/>
            <a:ext cx="4624387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8D9E34B-654B-852A-9D15-F44B4B780E7C}"/>
              </a:ext>
            </a:extLst>
          </p:cNvPr>
          <p:cNvSpPr txBox="1"/>
          <p:nvPr/>
        </p:nvSpPr>
        <p:spPr>
          <a:xfrm>
            <a:off x="265724" y="4032250"/>
            <a:ext cx="3599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Pakt Ribbentrop – Molotov</a:t>
            </a:r>
          </a:p>
          <a:p>
            <a:r>
              <a:rPr lang="cs-CZ" dirty="0"/>
              <a:t>byl podepsán 23. srpna 1939,</a:t>
            </a:r>
          </a:p>
          <a:p>
            <a:r>
              <a:rPr lang="cs-CZ" dirty="0"/>
              <a:t>jeho důsledky byly dalekosáhlé,</a:t>
            </a:r>
          </a:p>
          <a:p>
            <a:r>
              <a:rPr lang="cs-CZ" dirty="0"/>
              <a:t>a to i pro Ukrajinu!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EC3013A-4138-1636-B758-7185F2D18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943" y="1096849"/>
            <a:ext cx="3536911" cy="466430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6F3F248-DD06-AD00-BDD7-721C387FF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3" y="490525"/>
            <a:ext cx="8682892" cy="58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6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6089496-D890-B7A8-11A6-0B1A582EAA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258764"/>
            <a:ext cx="8507413" cy="649287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Polské tažení I</a:t>
            </a:r>
            <a:endParaRPr lang="en-US" altLang="cs-CZ" sz="3200" b="1" dirty="0">
              <a:solidFill>
                <a:schemeClr val="tx1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B4C39CE-54D7-28DB-6C9F-6287E21851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5723" y="908051"/>
            <a:ext cx="10222890" cy="5616574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altLang="cs-CZ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itchFamily="18" charset="0"/>
              </a:rPr>
              <a:t>Záminka: přepadení německé vysílačky v Gliwicích (něm. </a:t>
            </a:r>
            <a:r>
              <a:rPr lang="cs-CZ" altLang="cs-CZ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itchFamily="18" charset="0"/>
              </a:rPr>
              <a:t>Gleiwitz</a:t>
            </a:r>
            <a:r>
              <a:rPr lang="cs-CZ" altLang="cs-CZ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itchFamily="18" charset="0"/>
              </a:rPr>
              <a:t>).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altLang="cs-CZ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itchFamily="18" charset="0"/>
              </a:rPr>
              <a:t>Příčina: zisk území na úkor Polska (Lebensraum).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altLang="cs-CZ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itchFamily="18" charset="0"/>
              </a:rPr>
              <a:t>Ve dnech </a:t>
            </a:r>
            <a:r>
              <a:rPr lang="cs-CZ" altLang="cs-CZ" sz="2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itchFamily="18" charset="0"/>
              </a:rPr>
              <a:t>1. září 1939 až 5. října 1939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endParaRPr lang="cs-CZ" altLang="cs-CZ" sz="22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Obrázek 1">
            <a:extLst>
              <a:ext uri="{FF2B5EF4-FFF2-40B4-BE49-F238E27FC236}">
                <a16:creationId xmlns:a16="http://schemas.microsoft.com/office/drawing/2014/main" id="{7EACBB5D-4543-71C5-9AD4-D7D1AC157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24" y="2305222"/>
            <a:ext cx="7163288" cy="449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968AF2A-106F-E4E5-472C-02453CF0C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354" y="79966"/>
            <a:ext cx="10105293" cy="669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35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E36BDAE-B6BE-5290-C750-AE7547653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215" y="406399"/>
            <a:ext cx="9379958" cy="625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80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B9094C49-D64B-C672-E9F1-BF4A108055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1" y="115889"/>
            <a:ext cx="6348413" cy="700087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Polské tažení II</a:t>
            </a:r>
          </a:p>
        </p:txBody>
      </p:sp>
      <p:sp>
        <p:nvSpPr>
          <p:cNvPr id="25603" name="Zástupný obsah 2">
            <a:extLst>
              <a:ext uri="{FF2B5EF4-FFF2-40B4-BE49-F238E27FC236}">
                <a16:creationId xmlns:a16="http://schemas.microsoft.com/office/drawing/2014/main" id="{D4F0C99A-9AFF-32DD-BF42-799280ED78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241" y="908050"/>
            <a:ext cx="8103476" cy="568960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Záminka: přepadení německé vysílačky v Gliwicích (něm. </a:t>
            </a:r>
            <a:r>
              <a:rPr lang="cs-CZ" altLang="cs-CZ" sz="24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Gleiwitz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)</a:t>
            </a:r>
          </a:p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Příčina: zisk území na úkor Polska (Lebensraum)</a:t>
            </a:r>
          </a:p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Ve dnech </a:t>
            </a:r>
            <a:r>
              <a:rPr lang="cs-CZ" altLang="cs-CZ" sz="2400" b="1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1. září 1939 až 5. října 1939</a:t>
            </a:r>
          </a:p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Za první bojovou událost druhé světové války se považuje ostřelování polských pozic na </a:t>
            </a:r>
            <a:r>
              <a:rPr lang="cs-CZ" altLang="cs-CZ" sz="24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Westerplatte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 (Gdaňsk) křižníkem </a:t>
            </a:r>
            <a:r>
              <a:rPr lang="cs-CZ" altLang="cs-CZ" sz="24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Schleswig-Hollstein</a:t>
            </a:r>
            <a:endParaRPr lang="cs-CZ" altLang="cs-CZ" sz="24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Dva hlavní směry útoku proti Polsku</a:t>
            </a:r>
          </a:p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Z Pomořan a z Pruska: Skupina armád Sever (3. a 4. armáda)</a:t>
            </a:r>
          </a:p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Z Horního Slezska (a Slovenska): Skupina armád Jih (8., 10. a 14. armáda) = těžiště operace, cíl Varšava</a:t>
            </a:r>
          </a:p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Na straně Německa pouze Slovensko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0E6EC92-6BC2-9C3A-6F40-04DB95135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033" y="1123019"/>
            <a:ext cx="4197967" cy="28971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174023E3-C50F-396C-15D1-87A0B31A83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399" y="0"/>
            <a:ext cx="7229231" cy="19304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Polské tažení III</a:t>
            </a:r>
          </a:p>
        </p:txBody>
      </p:sp>
      <p:sp>
        <p:nvSpPr>
          <p:cNvPr id="26627" name="Zástupný obsah 2">
            <a:extLst>
              <a:ext uri="{FF2B5EF4-FFF2-40B4-BE49-F238E27FC236}">
                <a16:creationId xmlns:a16="http://schemas.microsoft.com/office/drawing/2014/main" id="{0787F190-6014-5C0A-CFB7-29F179F6C8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969" y="609601"/>
            <a:ext cx="8396045" cy="6177454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Dne 3. září vyhlásila Francie a Spojené království válku Německu</a:t>
            </a:r>
          </a:p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Dne </a:t>
            </a:r>
            <a:r>
              <a:rPr lang="cs-CZ" altLang="cs-CZ" sz="24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17. září  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začal SSSR obsazovat východní území Polska</a:t>
            </a:r>
          </a:p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Ve dnech </a:t>
            </a:r>
            <a:r>
              <a:rPr lang="cs-CZ" altLang="cs-CZ" sz="2400" b="1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9. až 22. září 1939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 bitva na řece </a:t>
            </a:r>
            <a:r>
              <a:rPr lang="cs-CZ" altLang="cs-CZ" sz="24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Bzuře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 (západně od Varšavy) = snaha polských sil zamezit obklíčení armádní skupiny Poznaň</a:t>
            </a:r>
          </a:p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Dne </a:t>
            </a:r>
            <a:r>
              <a:rPr lang="cs-CZ" altLang="cs-CZ" sz="2400" b="1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28. září 1939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 kapitulace Varšavy</a:t>
            </a:r>
          </a:p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Poslední polské jednotky kapitulovaly </a:t>
            </a:r>
            <a:r>
              <a:rPr lang="cs-CZ" altLang="cs-CZ" sz="2400" b="1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5. října 1939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 (gen. </a:t>
            </a:r>
            <a:r>
              <a:rPr lang="cs-CZ" altLang="cs-CZ" sz="24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Kleeberg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)</a:t>
            </a:r>
          </a:p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Území Polska rozděleno mezi Německo a SSSR; ztráty Polska činily asi 66 000 mužů, ztráty Německa, Slovenska a Sovětského svazu necelých 20 000</a:t>
            </a:r>
          </a:p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Triumf tankového vojska = hlavní útočná síla, Wehrmacht ztrácí asi 50 tanků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FD762F8-2010-24BF-7AEF-2CDC61CF5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335" y="1426779"/>
            <a:ext cx="3851665" cy="393511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57E5ED-02DB-5CF3-B209-F1A90F7B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C53B1D8-3813-CD84-E732-FC7185C5A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140" y="453292"/>
            <a:ext cx="10809546" cy="608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49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Obrázek 1">
            <a:extLst>
              <a:ext uri="{FF2B5EF4-FFF2-40B4-BE49-F238E27FC236}">
                <a16:creationId xmlns:a16="http://schemas.microsoft.com/office/drawing/2014/main" id="{56C3FB79-7A39-14F9-7401-FCB029EDE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431" y="74246"/>
            <a:ext cx="6424246" cy="671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81CC4DE7-1D3A-7845-787E-8775DF8053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2155" y="0"/>
            <a:ext cx="6810010" cy="804985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Sovětské agrese 1939–1941</a:t>
            </a:r>
          </a:p>
        </p:txBody>
      </p:sp>
      <p:sp>
        <p:nvSpPr>
          <p:cNvPr id="28675" name="Zástupný obsah 2">
            <a:extLst>
              <a:ext uri="{FF2B5EF4-FFF2-40B4-BE49-F238E27FC236}">
                <a16:creationId xmlns:a16="http://schemas.microsoft.com/office/drawing/2014/main" id="{57B36647-6F53-EF73-A02A-A649FAF8C8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2476" y="593969"/>
            <a:ext cx="7937938" cy="6148144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Dle dohody mezi SSSR a Německem ze dne </a:t>
            </a:r>
            <a:r>
              <a:rPr lang="cs-CZ" altLang="cs-CZ" sz="2400" b="1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23. srpna 1939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 vytyčeny sféry vlivu:</a:t>
            </a:r>
          </a:p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Sovětská sféra = Finsko, Estonsko, Lotyšsko, Litva, východní část Polska a Besarábie (Rumunsko)</a:t>
            </a:r>
          </a:p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V rámci své sféry zahájil SSSR agresivní expanzi:</a:t>
            </a:r>
          </a:p>
          <a:p>
            <a:pPr eaLnBrk="1" hangingPunct="1"/>
            <a:r>
              <a:rPr lang="cs-CZ" altLang="cs-CZ" sz="2400" b="1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17. září 1939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 okupace východního Polska</a:t>
            </a:r>
          </a:p>
          <a:p>
            <a:pPr eaLnBrk="1" hangingPunct="1"/>
            <a:r>
              <a:rPr lang="cs-CZ" altLang="cs-CZ" sz="2400" b="1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30. listopad 1939 až 30. březen 1940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 válka s Finskem</a:t>
            </a:r>
          </a:p>
          <a:p>
            <a:pPr eaLnBrk="1" hangingPunct="1"/>
            <a:r>
              <a:rPr lang="cs-CZ" altLang="cs-CZ" sz="2400" b="1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Přelom června a července 1940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 okupace Pobaltí (vojenské obsazení a anexe Litvy, Lotyšska a Estonska)</a:t>
            </a:r>
          </a:p>
          <a:p>
            <a:pPr eaLnBrk="1" hangingPunct="1"/>
            <a:r>
              <a:rPr lang="cs-CZ" altLang="cs-CZ" sz="2400" b="1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28. června 1940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 okupace Besarábie (původně rumunské území)</a:t>
            </a:r>
          </a:p>
          <a:p>
            <a:pPr eaLnBrk="1" hangingPunct="1"/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Zisk asi 475 000 km²  a 22 miliónů obyvatel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C81F827-E862-2699-63F4-601F33050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985" y="1496646"/>
            <a:ext cx="4275015" cy="427501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5B971-519F-4F60-A92E-3D3FBA568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Začátek války pro Ukrajinu 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B1CED9-C9DF-416A-96FD-72FE9394B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00961"/>
            <a:ext cx="9421236" cy="5147073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Druhá světová válka začala pro ukrajinské nacionalisty již v její první etapě, napadením Polska. Z paktu Ribbentrop-Molotov vyplynul dohodnutý vpád Rudé armády do západní části dnešního Běloruska a Ukrajiny se ocitly další významné tamější ukrajinské menšiny pod sovětskou správou. </a:t>
            </a:r>
            <a:r>
              <a:rPr lang="cs-CZ" sz="2000" b="1" dirty="0"/>
              <a:t>SSSR dokonce obsadil z meziválečného Polska o 10% větší území než nacistické Německo 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Ještě před napadením Polska byl iniciován vznik tzv. </a:t>
            </a:r>
            <a:r>
              <a:rPr lang="cs-CZ" sz="2000" b="1" dirty="0"/>
              <a:t>Pochodových oddílů Organizace ukrajinských nacionalistů (OUN). </a:t>
            </a:r>
            <a:r>
              <a:rPr lang="cs-CZ" sz="2000" dirty="0"/>
              <a:t>Dominantní pro složení těchto jednotek byl příliv mladých dobrovolníků, kteří chtěli bojovat za Velkou Ukrajinu. Oddíly se skládaly z celkem dvou batalionů – </a:t>
            </a:r>
            <a:r>
              <a:rPr lang="cs-CZ" sz="2000" dirty="0" err="1"/>
              <a:t>Nachtigall</a:t>
            </a:r>
            <a:r>
              <a:rPr lang="cs-CZ" sz="2000" dirty="0"/>
              <a:t> (Slavík) a Roland</a:t>
            </a:r>
          </a:p>
          <a:p>
            <a:pPr algn="just"/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236" y="691083"/>
            <a:ext cx="2770764" cy="27379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235" y="3428999"/>
            <a:ext cx="2770763" cy="265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7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0276" y="70338"/>
            <a:ext cx="8523725" cy="116093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Začátek války pro Ukrajinu 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78598"/>
            <a:ext cx="9274001" cy="6079402"/>
          </a:xfrm>
        </p:spPr>
        <p:txBody>
          <a:bodyPr>
            <a:normAutofit/>
          </a:bodyPr>
          <a:lstStyle/>
          <a:p>
            <a:pPr algn="just"/>
            <a:r>
              <a:rPr lang="cs-CZ" sz="2000" b="1" dirty="0"/>
              <a:t>Pro pochopení fanatického odporu mnoha Ukrajinců vůči sovětskému státnímu zřízení je potřeba si uvědomit, jak probíhala okupace území, které připadly Sovětskému svazu po porážce Polska </a:t>
            </a:r>
            <a:endParaRPr lang="cs-CZ" sz="2000" dirty="0"/>
          </a:p>
          <a:p>
            <a:pPr algn="just"/>
            <a:r>
              <a:rPr lang="cs-CZ" sz="2000" dirty="0"/>
              <a:t>Západní Ukrajina, Bělorusko či Pobaltí se stalo terčem nájezdů speciálních jednotek NKVD, probíhaly rozsáhlé deportace, páchány byly zločiny nebývalého rozsahu – masakr polských důstojníků v Katyni byl jen špičkou ledovce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„Aktivity NKVD v přičleněných oblastech se neustále stupňovaly, obchody rychle začaly vězet prázdnotou. Moji rodiče v předtuše dalších neblahých událostí dokonce zvažovali útěk do Němci okupovaných oblastí. Otec působící jako učitel byl záhy zatčen a obviněn ze smyšlených nacionalistických a protisovětských aktivit. Toto rozhodnutí neovlivnila ani petice adresovaná oblastnímu veliteli NKVD podepsaná téměř všemi vesničany z 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Pavlokomy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(včetně polských sousedů rodiny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Potičných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), kterým se zaručovali za obviněného a rozporovali vznesená obvinění jako zjevný nesmysl. Otec byl společně s tisíci dalšími ukrajinskými politickými vězni v červnu 1941 zavražděn NKVD.“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1" y="1348966"/>
            <a:ext cx="2794267" cy="383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13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EC4075-490B-7AD4-BB10-9729DEAE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53" y="0"/>
            <a:ext cx="11488615" cy="816638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tx1"/>
                </a:solidFill>
              </a:rPr>
              <a:t>Ukázky změny režimů na Ukrajině ve 20. století na známkách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EB79AE6-9F23-9D62-0600-6DAD20991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7560" r="8827" b="13107"/>
          <a:stretch/>
        </p:blipFill>
        <p:spPr>
          <a:xfrm>
            <a:off x="0" y="593970"/>
            <a:ext cx="6166338" cy="307926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950B8A4-6364-ED0B-B403-7B1C0796A7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5893" r="8211" b="16856"/>
          <a:stretch/>
        </p:blipFill>
        <p:spPr>
          <a:xfrm>
            <a:off x="6166338" y="593971"/>
            <a:ext cx="5439509" cy="30792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DE572E4-D6C9-6CBA-B68C-364EAB6E6B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5" t="8589" r="7903" b="8221"/>
          <a:stretch/>
        </p:blipFill>
        <p:spPr>
          <a:xfrm>
            <a:off x="4630094" y="3673230"/>
            <a:ext cx="5439508" cy="318477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BA73351-2D6D-76CC-2FA5-BCDCEEE7C8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4" t="11908" r="11781" b="13846"/>
          <a:stretch/>
        </p:blipFill>
        <p:spPr>
          <a:xfrm>
            <a:off x="2122397" y="3673230"/>
            <a:ext cx="2507697" cy="318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48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1F736628-2F04-74C4-DE8F-E99C9B0F2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115889"/>
            <a:ext cx="8507413" cy="5048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Zimní válka 1939-1940</a:t>
            </a:r>
            <a:endParaRPr lang="en-US" altLang="cs-CZ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08C788C7-BD7F-9996-3E34-5C24E2998C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8463" y="1196975"/>
            <a:ext cx="8820150" cy="5327650"/>
          </a:xfrm>
        </p:spPr>
        <p:txBody>
          <a:bodyPr/>
          <a:lstStyle/>
          <a:p>
            <a:pPr marL="0" indent="0" eaLnBrk="1" hangingPunct="1">
              <a:spcBef>
                <a:spcPts val="1800"/>
              </a:spcBef>
              <a:buNone/>
            </a:pPr>
            <a:endParaRPr lang="cs-CZ" altLang="cs-CZ" sz="2200" b="1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4" name="Obrázek 1">
            <a:extLst>
              <a:ext uri="{FF2B5EF4-FFF2-40B4-BE49-F238E27FC236}">
                <a16:creationId xmlns:a16="http://schemas.microsoft.com/office/drawing/2014/main" id="{2087F764-C5C8-F68E-FD5F-F45878A9F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64" y="620714"/>
            <a:ext cx="8955698" cy="61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1">
            <a:extLst>
              <a:ext uri="{FF2B5EF4-FFF2-40B4-BE49-F238E27FC236}">
                <a16:creationId xmlns:a16="http://schemas.microsoft.com/office/drawing/2014/main" id="{61DDF5A4-7753-1352-EA8E-A2D165259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85" y="72231"/>
            <a:ext cx="9283946" cy="67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9A7C095C-5C20-3414-1134-637DF4C40C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188914"/>
            <a:ext cx="7634288" cy="936625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Zimní válka 1939-1940</a:t>
            </a:r>
            <a:endParaRPr lang="cs-CZ" altLang="cs-CZ" dirty="0">
              <a:latin typeface="Trebuchet MS" panose="020B0603020202020204" pitchFamily="34" charset="0"/>
            </a:endParaRPr>
          </a:p>
        </p:txBody>
      </p:sp>
      <p:sp>
        <p:nvSpPr>
          <p:cNvPr id="31747" name="Zástupný obsah 2">
            <a:extLst>
              <a:ext uri="{FF2B5EF4-FFF2-40B4-BE49-F238E27FC236}">
                <a16:creationId xmlns:a16="http://schemas.microsoft.com/office/drawing/2014/main" id="{8E076D1A-16F5-FCD8-3CA3-13EA0A50D4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2615" y="836613"/>
            <a:ext cx="9960099" cy="5905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Válečný konflikt mezi Finskem a Sovětským svazem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30. listopad 1939 až 13. březen 1940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Příčinou teritoriální požadavky Sovětského svazu vůči Finsku (</a:t>
            </a:r>
            <a:r>
              <a:rPr lang="cs-CZ" altLang="cs-CZ" sz="24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Finský záliv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), záminkou tzv. </a:t>
            </a:r>
            <a:r>
              <a:rPr lang="cs-CZ" altLang="cs-CZ" sz="24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mainillský</a:t>
            </a:r>
            <a:r>
              <a:rPr lang="cs-CZ" altLang="cs-CZ" sz="24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incident 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(ostřelování sovětských pozic vlastním dělostřelectvem dne </a:t>
            </a:r>
            <a:r>
              <a:rPr lang="cs-CZ" altLang="cs-CZ" sz="2400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26. listopadu 1939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První fáze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, zastavení sovětské ofenzívy, bitvy u </a:t>
            </a:r>
            <a:r>
              <a:rPr lang="cs-CZ" altLang="cs-CZ" sz="24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Taipale</a:t>
            </a:r>
            <a:r>
              <a:rPr lang="cs-CZ" altLang="cs-CZ" sz="24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a u</a:t>
            </a:r>
            <a:r>
              <a:rPr lang="cs-CZ" altLang="cs-CZ" sz="24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Summy</a:t>
            </a:r>
            <a:r>
              <a:rPr lang="cs-CZ" altLang="cs-CZ" sz="24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a finská protiofenzíva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Druhá fáze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, od 1. února 1940, prolomení </a:t>
            </a:r>
            <a:r>
              <a:rPr lang="cs-CZ" altLang="cs-CZ" sz="24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Mannherheimovy</a:t>
            </a: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 linie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Celkové ztráty pro Sovětský svaz katastrofální: vyřazeno asi 400 000 mužů (asi 130 000 padlých) oproti 71 000 finským (z toho 23 000 padlých</a:t>
            </a:r>
            <a:r>
              <a:rPr lang="cs-CZ" altLang="cs-CZ" dirty="0">
                <a:latin typeface="Trebuchet MS" panose="020B0603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Trebuchet MS" panose="020B0603020202020204" pitchFamily="34" charset="0"/>
                <a:cs typeface="Times New Roman" panose="02020603050405020304" pitchFamily="18" charset="0"/>
              </a:rPr>
              <a:t>Pro SSSR zisk pouhých 11% finského území! 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4458FE84-D2F6-02B2-58F1-5C4551895A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32771" name="Zástupný obsah 3">
            <a:extLst>
              <a:ext uri="{FF2B5EF4-FFF2-40B4-BE49-F238E27FC236}">
                <a16:creationId xmlns:a16="http://schemas.microsoft.com/office/drawing/2014/main" id="{7626DD88-0692-1EA0-2643-FE40045D8C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1" y="188914"/>
            <a:ext cx="5453063" cy="3881437"/>
          </a:xfrm>
        </p:spPr>
      </p:pic>
      <p:pic>
        <p:nvPicPr>
          <p:cNvPr id="32772" name="Obrázek 4">
            <a:extLst>
              <a:ext uri="{FF2B5EF4-FFF2-40B4-BE49-F238E27FC236}">
                <a16:creationId xmlns:a16="http://schemas.microsoft.com/office/drawing/2014/main" id="{35CEF330-2742-8C55-EB93-51D1628CB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r="26604"/>
          <a:stretch>
            <a:fillRect/>
          </a:stretch>
        </p:blipFill>
        <p:spPr bwMode="auto">
          <a:xfrm>
            <a:off x="1992314" y="206375"/>
            <a:ext cx="3024187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Obrázek 5">
            <a:extLst>
              <a:ext uri="{FF2B5EF4-FFF2-40B4-BE49-F238E27FC236}">
                <a16:creationId xmlns:a16="http://schemas.microsoft.com/office/drawing/2014/main" id="{9B75770E-6410-DF9D-EBB7-C0DBA8032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028950"/>
            <a:ext cx="4733925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ovéPole 6">
            <a:extLst>
              <a:ext uri="{FF2B5EF4-FFF2-40B4-BE49-F238E27FC236}">
                <a16:creationId xmlns:a16="http://schemas.microsoft.com/office/drawing/2014/main" id="{CA6C1726-A172-1710-9046-65B2B47E1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952626"/>
            <a:ext cx="2952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4000">
                <a:solidFill>
                  <a:srgbClr val="00B050"/>
                </a:solidFill>
              </a:rPr>
              <a:t>Simo Häyhä – bílá smrt</a:t>
            </a:r>
          </a:p>
        </p:txBody>
      </p:sp>
      <p:pic>
        <p:nvPicPr>
          <p:cNvPr id="32775" name="Obrázek 7">
            <a:extLst>
              <a:ext uri="{FF2B5EF4-FFF2-40B4-BE49-F238E27FC236}">
                <a16:creationId xmlns:a16="http://schemas.microsoft.com/office/drawing/2014/main" id="{91B6B25A-5C93-D5B9-34A0-982F658CB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4070350"/>
            <a:ext cx="381635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8B505BDC-5CB3-E60D-65CB-E6D0FC30B7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115889"/>
            <a:ext cx="8507413" cy="504825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Operace Barbarossa 1941 I</a:t>
            </a:r>
            <a:endParaRPr lang="en-US" altLang="cs-CZ" sz="3200" b="1" dirty="0">
              <a:solidFill>
                <a:schemeClr val="tx1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035EED6-7EAC-15BA-0BDE-71F701AC56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1354" y="836614"/>
            <a:ext cx="10417908" cy="5832475"/>
          </a:xfrm>
        </p:spPr>
        <p:txBody>
          <a:bodyPr/>
          <a:lstStyle/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Dne </a:t>
            </a:r>
            <a:r>
              <a:rPr lang="cs-CZ" altLang="cs-CZ" sz="2200" b="1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18. prosince 1940</a:t>
            </a: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rozkaz A. Hitlera č. 21 k provedení plánu Barbarossa (ozbrojený útok proti SSSR, tehdy formálně spojenec Německa)</a:t>
            </a:r>
          </a:p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Útok zahájen </a:t>
            </a:r>
            <a:r>
              <a:rPr lang="cs-CZ" altLang="cs-CZ" sz="2200" b="1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22. června 1941</a:t>
            </a: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ve 3:15</a:t>
            </a:r>
          </a:p>
          <a:p>
            <a:pPr eaLnBrk="1" hangingPunct="1">
              <a:spcBef>
                <a:spcPts val="1200"/>
              </a:spcBef>
              <a:buNone/>
            </a:pP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	Tři hlavní směry útoky = tři skupiny armád.</a:t>
            </a:r>
          </a:p>
          <a:p>
            <a:pPr marL="914400" lvl="1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Skupina armád Sever = čtvrtá tanková skupina, útok směrem na Leningrad</a:t>
            </a:r>
          </a:p>
          <a:p>
            <a:pPr marL="914400" lvl="1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Skupina armád Střed = třetí a druhá tanková skupina, útok směrem na Moskvu, hlavní cíl tažení</a:t>
            </a:r>
          </a:p>
          <a:p>
            <a:pPr marL="914400" lvl="1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Skupina armád Jih = první tanková skupina, útok směrem na Kyjev</a:t>
            </a:r>
          </a:p>
          <a:p>
            <a:pPr marL="914400" lvl="1" indent="-457200" eaLnBrk="1" hangingPunct="1">
              <a:spcBef>
                <a:spcPts val="1200"/>
              </a:spcBef>
              <a:buNone/>
            </a:pPr>
            <a:r>
              <a:rPr lang="cs-CZ" altLang="cs-CZ" sz="22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   Celkem asi 3,5 miliónů mužů, 3600 tanků a 2700 letadel Německa a jeho spojenců (Itálie, Finsko, Rumunsko, Slovensko, Španělsko)</a:t>
            </a:r>
          </a:p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endParaRPr lang="cs-CZ" altLang="cs-CZ" sz="22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679AB342-2FDA-24E0-D296-7362A0CDAE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1"/>
            <a:ext cx="7418388" cy="981075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Operace Barbarossa 1941 II</a:t>
            </a:r>
            <a:endParaRPr lang="cs-CZ" altLang="cs-CZ" dirty="0">
              <a:latin typeface="Trebuchet MS" panose="020B0603020202020204" pitchFamily="34" charset="0"/>
            </a:endParaRPr>
          </a:p>
        </p:txBody>
      </p:sp>
      <p:sp>
        <p:nvSpPr>
          <p:cNvPr id="53251" name="Zástupný obsah 2">
            <a:extLst>
              <a:ext uri="{FF2B5EF4-FFF2-40B4-BE49-F238E27FC236}">
                <a16:creationId xmlns:a16="http://schemas.microsoft.com/office/drawing/2014/main" id="{FC6E56DA-7076-4896-ECF5-B75C2BD7EF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6154" y="549275"/>
            <a:ext cx="10081846" cy="6192838"/>
          </a:xfrm>
        </p:spPr>
        <p:txBody>
          <a:bodyPr/>
          <a:lstStyle/>
          <a:p>
            <a:pPr algn="just" eaLnBrk="1" hangingPunct="1"/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Sovětský svaz (odhad) disponuje 5,0 milióny mužů, skoro 20 000 tanky a 20 000 letadly, ale Rudá armáda v průběhu reorganizace a po čistce důstojnického sboru. Velká vlastenecká válka = sovětské označení konfliktu</a:t>
            </a:r>
          </a:p>
          <a:p>
            <a:pPr algn="just" eaLnBrk="1" hangingPunct="1"/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Postupu tankových jednotek předchází úder Luftwaffe</a:t>
            </a:r>
          </a:p>
          <a:p>
            <a:pPr algn="just" eaLnBrk="1" hangingPunct="1"/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Vyřazení asi poloviny leteckých sil (zpravidla ještě na letišti) v doletu německých letounů, obzvláště těžké ztráty v Bělorusku</a:t>
            </a:r>
          </a:p>
          <a:p>
            <a:pPr algn="just" eaLnBrk="1" hangingPunct="1"/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První den útoku = postup o 60 km (Litva)</a:t>
            </a:r>
          </a:p>
          <a:p>
            <a:pPr algn="just" eaLnBrk="1" hangingPunct="1"/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Německá taktika: prolomit obranu tankovými jednotkami, likvidací obklíčených vojsk pověřena pěchota (např. boje o Brest </a:t>
            </a:r>
            <a:r>
              <a:rPr lang="cs-CZ" altLang="cs-CZ" sz="20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Litevsk</a:t>
            </a:r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)</a:t>
            </a:r>
          </a:p>
          <a:p>
            <a:pPr algn="just" eaLnBrk="1" hangingPunct="1"/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Dne </a:t>
            </a:r>
            <a:r>
              <a:rPr lang="cs-CZ" altLang="cs-CZ" sz="2000" b="1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23. června 1941 </a:t>
            </a:r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tanková bitva u města </a:t>
            </a:r>
            <a:r>
              <a:rPr lang="cs-CZ" altLang="cs-CZ" sz="20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Pružany</a:t>
            </a:r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 = vysoké ztráty Rudé armády</a:t>
            </a:r>
          </a:p>
          <a:p>
            <a:pPr algn="just" eaLnBrk="1" hangingPunct="1"/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Během června až srpna nejrychlejší postup směrem na Leningrad a Moskvu, poté rozkaz Adolfa Hitlera, nový hlavní cíl = jižní Ukrajina</a:t>
            </a:r>
          </a:p>
          <a:p>
            <a:pPr algn="just" eaLnBrk="1" hangingPunct="1"/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Koncem října 1941 dosažena linie Leningrad – </a:t>
            </a:r>
            <a:r>
              <a:rPr lang="cs-CZ" altLang="cs-CZ" sz="20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Smolensk</a:t>
            </a:r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 – Charkov – Záporoží</a:t>
            </a:r>
          </a:p>
          <a:p>
            <a:pPr algn="just" eaLnBrk="1" hangingPunct="1"/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Na jižní Ukrajině poprvé odražen německý postup: dne </a:t>
            </a:r>
            <a:r>
              <a:rPr lang="cs-CZ" altLang="cs-CZ" sz="2000" b="1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19. listopadu 1941 </a:t>
            </a:r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zahájen útok na Rostov na Donu, do 28. listopadu Wehrmacht nucen ustoupit na </a:t>
            </a:r>
            <a:r>
              <a:rPr lang="cs-CZ" altLang="cs-CZ" sz="20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Taganrog</a:t>
            </a:r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, pokračující obrana Sevastopolu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37B3B46B-ECBA-A5F1-054B-9D9E48CCB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1" y="908050"/>
            <a:ext cx="6348413" cy="1022350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D94C5930-CE97-84DF-CCA3-81DDBFCB4C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19288" y="1196975"/>
            <a:ext cx="8424862" cy="5545138"/>
          </a:xfrm>
        </p:spPr>
        <p:txBody>
          <a:bodyPr/>
          <a:lstStyle/>
          <a:p>
            <a:pPr marL="0" lvl="1" indent="0" eaLnBrk="1" hangingPunct="1">
              <a:spcBef>
                <a:spcPts val="1200"/>
              </a:spcBef>
              <a:buNone/>
            </a:pPr>
            <a:endParaRPr lang="cs-CZ" altLang="cs-CZ" sz="2200" b="1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76" name="Obrázek 1">
            <a:extLst>
              <a:ext uri="{FF2B5EF4-FFF2-40B4-BE49-F238E27FC236}">
                <a16:creationId xmlns:a16="http://schemas.microsoft.com/office/drawing/2014/main" id="{248CCA00-B0F6-B880-0ED0-45BBD38D4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147639"/>
            <a:ext cx="8958262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>
            <a:extLst>
              <a:ext uri="{FF2B5EF4-FFF2-40B4-BE49-F238E27FC236}">
                <a16:creationId xmlns:a16="http://schemas.microsoft.com/office/drawing/2014/main" id="{00745599-A769-8718-1DF9-F5D9703775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5299" name="Zástupný obsah 3">
            <a:extLst>
              <a:ext uri="{FF2B5EF4-FFF2-40B4-BE49-F238E27FC236}">
                <a16:creationId xmlns:a16="http://schemas.microsoft.com/office/drawing/2014/main" id="{9A63BC78-1B39-7C41-46FE-C61DAEC2C6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115888"/>
            <a:ext cx="8785225" cy="6742112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>
            <a:extLst>
              <a:ext uri="{FF2B5EF4-FFF2-40B4-BE49-F238E27FC236}">
                <a16:creationId xmlns:a16="http://schemas.microsoft.com/office/drawing/2014/main" id="{4B81B7EB-3855-9C61-9EB6-91FFC86EA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6323" name="Zástupný obsah 3">
            <a:extLst>
              <a:ext uri="{FF2B5EF4-FFF2-40B4-BE49-F238E27FC236}">
                <a16:creationId xmlns:a16="http://schemas.microsoft.com/office/drawing/2014/main" id="{7ED235F4-7FBC-2F15-6C1A-15C7C9F8C4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179389"/>
            <a:ext cx="4392612" cy="6562725"/>
          </a:xfrm>
        </p:spPr>
      </p:pic>
      <p:pic>
        <p:nvPicPr>
          <p:cNvPr id="56324" name="Obrázek 4">
            <a:extLst>
              <a:ext uri="{FF2B5EF4-FFF2-40B4-BE49-F238E27FC236}">
                <a16:creationId xmlns:a16="http://schemas.microsoft.com/office/drawing/2014/main" id="{F0637B44-630E-EA56-FA43-F4467CBAB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3752851"/>
            <a:ext cx="457835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Obrázek 5">
            <a:extLst>
              <a:ext uri="{FF2B5EF4-FFF2-40B4-BE49-F238E27FC236}">
                <a16:creationId xmlns:a16="http://schemas.microsoft.com/office/drawing/2014/main" id="{2ACA0122-8860-8FD1-C404-2CD8E504E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179388"/>
            <a:ext cx="457835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B99DF9-AB85-4513-9454-5CDF04A1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08" y="257908"/>
            <a:ext cx="8609694" cy="167249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Ukrajinští nacionalisté a útok na SSSR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36409-67D5-4460-8763-EFE0200BA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6070"/>
            <a:ext cx="9274002" cy="5575693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Pochodové oddíly OUN za těžkých ztrát pomohly dobýt Lvov, a to již koncem června 1941. NKVD před svým odchodem z města povraždila na 4 tisíce polských a ukrajinských politických vězňů. Po válce se vedla ze strany sovětské propagandy kampaň, která připisovala toto vraždění právě praporu </a:t>
            </a:r>
            <a:r>
              <a:rPr lang="cs-CZ" sz="2000" dirty="0" err="1"/>
              <a:t>Nachtigall</a:t>
            </a:r>
            <a:r>
              <a:rPr lang="cs-CZ" sz="2000" dirty="0"/>
              <a:t>. Zde se nabízí i jistá analogie se sovětským zločinem v Katyni. Nacistická brutalita (a to nejen vůči Židům) se naopak projevila zejména v Kyjevě v rokli Babí Jar. Zahynuli zde i někteří ukrajinští nacionalisté, například básnířka Olena </a:t>
            </a:r>
            <a:r>
              <a:rPr lang="cs-CZ" sz="2000" dirty="0" err="1"/>
              <a:t>Teliha</a:t>
            </a:r>
            <a:r>
              <a:rPr lang="cs-CZ" sz="2000" dirty="0"/>
              <a:t>  </a:t>
            </a:r>
          </a:p>
          <a:p>
            <a:pPr algn="just"/>
            <a:r>
              <a:rPr lang="cs-CZ" sz="2000" dirty="0"/>
              <a:t>Symbolickým datem pro všechny ukrajinské nacionalisty se stal zejména </a:t>
            </a:r>
            <a:r>
              <a:rPr lang="cs-CZ" sz="2000" b="1" dirty="0"/>
              <a:t>30. červen 1941</a:t>
            </a:r>
            <a:r>
              <a:rPr lang="cs-CZ" sz="2000" dirty="0"/>
              <a:t>, kdy byla ve Lvově </a:t>
            </a:r>
            <a:r>
              <a:rPr lang="cs-CZ" sz="2000" b="1" dirty="0"/>
              <a:t>vyhlášena ukrajinská samostatnost </a:t>
            </a:r>
            <a:r>
              <a:rPr lang="cs-CZ" sz="2000" dirty="0"/>
              <a:t>a </a:t>
            </a:r>
            <a:r>
              <a:rPr lang="cs-CZ" sz="2000" dirty="0" err="1"/>
              <a:t>Banderův</a:t>
            </a:r>
            <a:r>
              <a:rPr lang="cs-CZ" sz="2000" dirty="0"/>
              <a:t> spolupracovník Jaroslav </a:t>
            </a:r>
            <a:r>
              <a:rPr lang="cs-CZ" sz="2000" dirty="0" err="1"/>
              <a:t>Stecko</a:t>
            </a:r>
            <a:r>
              <a:rPr lang="cs-CZ" sz="2000" dirty="0"/>
              <a:t> se stává předsedou ukrajinské vlády. Andrij </a:t>
            </a:r>
            <a:r>
              <a:rPr lang="cs-CZ" sz="2000" dirty="0" err="1"/>
              <a:t>Melnyk</a:t>
            </a:r>
            <a:r>
              <a:rPr lang="cs-CZ" sz="2000" dirty="0"/>
              <a:t> zůstal zdrženlivý a k aktu vyhlášení nezávislosti se přímo nepřipojil – i pro něj však nepochybně muselo jít o zlomové datum. </a:t>
            </a:r>
            <a:r>
              <a:rPr lang="cs-CZ" sz="2000" dirty="0" err="1"/>
              <a:t>Stepan</a:t>
            </a:r>
            <a:r>
              <a:rPr lang="cs-CZ" sz="2000" dirty="0"/>
              <a:t> </a:t>
            </a:r>
            <a:r>
              <a:rPr lang="cs-CZ" sz="2000" dirty="0" err="1"/>
              <a:t>Bandera</a:t>
            </a:r>
            <a:r>
              <a:rPr lang="cs-CZ" sz="2000" dirty="0"/>
              <a:t> se v tomto okamžiku mohl cítit jako vítěz, který si splnil životní sen svůj i mnoha dalších vlastenecky smýšlejících Ukrajinců. Tato </a:t>
            </a:r>
            <a:r>
              <a:rPr lang="cs-CZ" sz="2000" b="1" dirty="0"/>
              <a:t>splněná vize však neměla dlouhého trvání</a:t>
            </a:r>
            <a:r>
              <a:rPr lang="cs-CZ" sz="2000" dirty="0"/>
              <a:t>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BED96A-C1AE-469F-9100-E14D3ECBB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002" y="1166070"/>
            <a:ext cx="2409562" cy="256703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4474CEC-C4C7-4DDC-95B0-0A6798127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02" y="3733101"/>
            <a:ext cx="2409563" cy="25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81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FF6702-2EBC-46B5-AE52-EAABB3A3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76" y="125225"/>
            <a:ext cx="8599826" cy="915011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Negativní reakce = represe nacionalistů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AC33E4-75F6-4841-BC90-B2F37C95C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42" y="763398"/>
            <a:ext cx="9204260" cy="5986114"/>
          </a:xfrm>
        </p:spPr>
        <p:txBody>
          <a:bodyPr>
            <a:noAutofit/>
          </a:bodyPr>
          <a:lstStyle/>
          <a:p>
            <a:pPr algn="just"/>
            <a:r>
              <a:rPr lang="cs-CZ" sz="2000" dirty="0"/>
              <a:t>Nacistické vedení bylo tímto krokem, který vyvolal spontánní pozitivní odezvu ukrajinského obyvatelstva, zaskočeno. </a:t>
            </a:r>
            <a:r>
              <a:rPr lang="cs-CZ" sz="2000" b="1" dirty="0"/>
              <a:t>Gestapo již po pouhých třech dnech existence ukrajinskou vládu ve Lvově rozehnalo.</a:t>
            </a:r>
            <a:r>
              <a:rPr lang="cs-CZ" sz="2000" dirty="0"/>
              <a:t> Ukrajinští představitelé byli zatčeni a odvezeni do Berlína, kde byli nuceni k odvolání proklamace nezávislosti. Jelikož tak neučinili, byli uvězněni v koncentračních táborech. </a:t>
            </a:r>
          </a:p>
          <a:p>
            <a:pPr algn="just"/>
            <a:r>
              <a:rPr lang="cs-CZ" sz="2000" dirty="0"/>
              <a:t>Mnoho (téměř 1500) </a:t>
            </a:r>
            <a:r>
              <a:rPr lang="cs-CZ" sz="2000" dirty="0" err="1"/>
              <a:t>Banderových</a:t>
            </a:r>
            <a:r>
              <a:rPr lang="cs-CZ" sz="2000" dirty="0"/>
              <a:t> spolupracovníků bylo popraveno nebo uvězněno. Samotný </a:t>
            </a:r>
            <a:r>
              <a:rPr lang="cs-CZ" sz="2000" dirty="0" err="1"/>
              <a:t>Bandera</a:t>
            </a:r>
            <a:r>
              <a:rPr lang="cs-CZ" sz="2000" dirty="0"/>
              <a:t> zůstal až do roku 1944 v koncentračním táboře Sachsenhausen. </a:t>
            </a:r>
          </a:p>
          <a:p>
            <a:pPr algn="just"/>
            <a:r>
              <a:rPr lang="cs-CZ" sz="2000" dirty="0"/>
              <a:t>V červenci 1941 NKVD popravilo </a:t>
            </a:r>
            <a:r>
              <a:rPr lang="cs-CZ" sz="2000" dirty="0" err="1"/>
              <a:t>Banderova</a:t>
            </a:r>
            <a:r>
              <a:rPr lang="cs-CZ" sz="2000" dirty="0"/>
              <a:t> otce, v tomto období ztratil v nacistickém koncentračním táboře v Osvětimi i dva své bratry </a:t>
            </a:r>
            <a:r>
              <a:rPr lang="cs-CZ" sz="2000" dirty="0" err="1"/>
              <a:t>Oleksu</a:t>
            </a:r>
            <a:r>
              <a:rPr lang="cs-CZ" sz="2000" dirty="0"/>
              <a:t> a Vasyla. Němcům přestal důvěřovat, byl však pro ně i nadále důležitý už jen jako symbol – proto nebyl zlikvidován jako řada jiných představitelů OUN. </a:t>
            </a:r>
          </a:p>
          <a:p>
            <a:pPr algn="just"/>
            <a:r>
              <a:rPr lang="cs-CZ" sz="2000" dirty="0"/>
              <a:t>Nacistická okupační správa ovšem jinak Ukrajince považovala jen za hrozbu, popřípadě za levnou pracovní sílu, nepotřebovala je a nevnímala je jako rovnocenné partnery. </a:t>
            </a:r>
            <a:r>
              <a:rPr lang="cs-CZ" sz="2000" b="1" dirty="0"/>
              <a:t>Vytvoření samostatného ukrajinského státu nebylo v diplomatických ani strategických záměrech hitlerovského Německa.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1469818"/>
            <a:ext cx="2767107" cy="19525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3422351"/>
            <a:ext cx="2767107" cy="19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83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5A1552-30E2-4F50-B199-82602F865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308"/>
            <a:ext cx="8998112" cy="992984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Ukrajina opět v plamenech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ACAE90-3B30-4607-AA88-C655CCF21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7622"/>
            <a:ext cx="9274002" cy="5882886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2000" dirty="0"/>
              <a:t>Jak se vyjádřil jeden z hlediska strategických schopností nejlepších německých generálů druhé světové války Erich von </a:t>
            </a:r>
            <a:r>
              <a:rPr lang="cs-CZ" sz="2000" dirty="0" err="1"/>
              <a:t>Manstein</a:t>
            </a:r>
            <a:r>
              <a:rPr lang="cs-CZ" sz="2000" dirty="0"/>
              <a:t>: „</a:t>
            </a:r>
            <a:r>
              <a:rPr lang="cs-CZ" sz="2000" b="1" i="1" dirty="0"/>
              <a:t>Adolf Hitler vycházel z předpokladu, že lze Sovětský svaz porazit v jednom tažení. Pokud by tento plán byl vůbec možný, tak pouze tehdy, podařilo-li by se Sovětský svaz rozvrátit zevnitř. Ale politika, kterou Adolf Hitler – v rozporu s názorem vojenských představitelů – nechal provádět svými říšskými komisaři a bezpečnostními složkami v okupovaných oblastech na východě, mohla dosáhnout pouze opaku.</a:t>
            </a:r>
            <a:r>
              <a:rPr lang="cs-CZ" sz="2000" dirty="0"/>
              <a:t>“</a:t>
            </a:r>
            <a:r>
              <a:rPr lang="cs-CZ" sz="2000" i="1" dirty="0"/>
              <a:t> </a:t>
            </a:r>
            <a:endParaRPr lang="cs-CZ" sz="2000" dirty="0"/>
          </a:p>
          <a:p>
            <a:pPr algn="just"/>
            <a:r>
              <a:rPr lang="cs-CZ" sz="2000" dirty="0"/>
              <a:t>Tímto výrokem narážel na fakt, že se dalo zužitkovat potenciál (nejen) ukrajinského nacionalismu mnohem více. Nejméně 40 milionů Ukrajinců žilo v předvečer druhé světové války na rozlehlém území. Pokud by se říšská okupační správa chovala k Ukrajincům jinak než jen jako k „podlidem“, tak se dal tento obrovský počet obyvatel využít ve válce se Sovětským svazem, v jehož područí drtivá většina z nich žila a k tomuto zřízení sympatiemi rozhodně neoplývala. Nacisté však svým přístupem dokázali obrátit tuto mnoha Ukrajinci původně vítanou příležitost na posílení německo-ukrajinských vztahů vniveč </a:t>
            </a:r>
          </a:p>
          <a:p>
            <a:pPr algn="just"/>
            <a:r>
              <a:rPr lang="cs-CZ" sz="2000" dirty="0"/>
              <a:t>Neblaze v tom proslula zejména administrativa říšského komisaře Ericha Kocha. </a:t>
            </a:r>
            <a:r>
              <a:rPr lang="cs-CZ" sz="2000" dirty="0" err="1"/>
              <a:t>Gaueleiter</a:t>
            </a:r>
            <a:r>
              <a:rPr lang="cs-CZ" sz="2000" dirty="0"/>
              <a:t> Koch dokonce ve své době prohlašoval, že může klidně zastřelit kteréhokoliv Ukrajince bez ohledu na to, co je zač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3AB0155-4207-42CD-B222-E48A4E1F1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003" y="977317"/>
            <a:ext cx="2917997" cy="226502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D4CA88B-2806-4A1E-98EF-566815C66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02" y="3242345"/>
            <a:ext cx="2917997" cy="247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>
            <a:extLst>
              <a:ext uri="{FF2B5EF4-FFF2-40B4-BE49-F238E27FC236}">
                <a16:creationId xmlns:a16="http://schemas.microsoft.com/office/drawing/2014/main" id="{E2E81E8A-05BD-2D69-9B97-3DF5B2879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25"/>
            <a:ext cx="11871938" cy="6711950"/>
          </a:xfrm>
          <a:prstGeom prst="rect">
            <a:avLst/>
          </a:prstGeom>
          <a:noFill/>
          <a:ln w="38100" algn="ctr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Obrázek 1">
            <a:extLst>
              <a:ext uri="{FF2B5EF4-FFF2-40B4-BE49-F238E27FC236}">
                <a16:creationId xmlns:a16="http://schemas.microsoft.com/office/drawing/2014/main" id="{3BBFCCAD-390F-BF99-5D06-8BE464A0B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8" y="1091712"/>
            <a:ext cx="3197587" cy="269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A7A415-2FBC-45A1-83AE-2372D80E5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Polsko a Ukrajina během WW2 do r. 1942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3EAA8A1-F6F9-4A11-AFAD-7EFF1694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191238"/>
            <a:ext cx="9104229" cy="5444454"/>
          </a:xfrm>
        </p:spPr>
      </p:pic>
    </p:spTree>
    <p:extLst>
      <p:ext uri="{BB962C8B-B14F-4D97-AF65-F5344CB8AC3E}">
        <p14:creationId xmlns:p14="http://schemas.microsoft.com/office/powerpoint/2010/main" val="2828710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FD0E9F-0DDA-446F-A2EC-3B811F4BC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14" y="117231"/>
            <a:ext cx="8250187" cy="113273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Předpoklady vzniku UPA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8EB107-C9F1-4316-AD1E-ED882F4AA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42" y="855677"/>
            <a:ext cx="9204260" cy="5700318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Při postupu wehrmachtu v prostoru východní Evropy byli němečtí vojáci na mnoha místech nejdříve vítáni jako osvoboditelé, očekávání obyvatel však bylo velmi rychle zklamáno </a:t>
            </a:r>
          </a:p>
          <a:p>
            <a:pPr algn="just"/>
            <a:r>
              <a:rPr lang="cs-CZ" sz="2000" dirty="0"/>
              <a:t>Adolf Hitler a další nacisté se nehodlali spoléhat na podporu slovanského obyvatelstva, které bylo podle jejich plánů stejně určeno pouze k likvidaci, případně k otrocké práci pro velkoněmeckou říši</a:t>
            </a:r>
          </a:p>
          <a:p>
            <a:pPr algn="just"/>
            <a:r>
              <a:rPr lang="cs-CZ" sz="2000" dirty="0"/>
              <a:t>Na tuto pro Ukrajince bezvýchodnou situaci reagovali radikální nacionalisté vytvářením ozbrojených organizací.</a:t>
            </a:r>
            <a:r>
              <a:rPr lang="cs-CZ" dirty="0"/>
              <a:t> </a:t>
            </a:r>
            <a:r>
              <a:rPr lang="cs-CZ" sz="2000" dirty="0"/>
              <a:t>Nacistickou okupační správou však byly tyto jednotky brány jen jako nepřátelský element, čímž začala dále narůstat nedůvěra Ukrajinců vůči Němcům, které vygradovala až v ozbrojený odpor i vůči nacistické okupační správě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919" y="4678567"/>
            <a:ext cx="2906162" cy="15345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98935AB-855C-BA67-7FAC-33EDA870C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838" y="2525917"/>
            <a:ext cx="2906162" cy="21526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16486B-1A4D-88A0-2A02-E4DD95EFB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001" y="668542"/>
            <a:ext cx="2917999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35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>
            <a:extLst>
              <a:ext uri="{FF2B5EF4-FFF2-40B4-BE49-F238E27FC236}">
                <a16:creationId xmlns:a16="http://schemas.microsoft.com/office/drawing/2014/main" id="{48722E4D-B18D-BC77-80FD-62FAF86EFB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5913" y="188913"/>
            <a:ext cx="5626100" cy="863600"/>
          </a:xfrm>
        </p:spPr>
        <p:txBody>
          <a:bodyPr/>
          <a:lstStyle/>
          <a:p>
            <a:pPr algn="just" eaLnBrk="1" hangingPunct="1"/>
            <a:r>
              <a:rPr lang="cs-CZ" altLang="cs-CZ" b="1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Bitva před Moskvou 1941</a:t>
            </a:r>
          </a:p>
        </p:txBody>
      </p:sp>
      <p:sp>
        <p:nvSpPr>
          <p:cNvPr id="57347" name="Zástupný obsah 2">
            <a:extLst>
              <a:ext uri="{FF2B5EF4-FFF2-40B4-BE49-F238E27FC236}">
                <a16:creationId xmlns:a16="http://schemas.microsoft.com/office/drawing/2014/main" id="{59FF70AA-BF40-7E31-E532-169282AD52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3201" y="765176"/>
            <a:ext cx="9831754" cy="6092825"/>
          </a:xfrm>
        </p:spPr>
        <p:txBody>
          <a:bodyPr/>
          <a:lstStyle/>
          <a:p>
            <a:pPr algn="just" eaLnBrk="1" hangingPunct="1"/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Září 1941 zahájení operace Tajfun, posílení Skupiny armád Střed a postup směrem na Moskvu, cíl = dobytí ruského hlavního města</a:t>
            </a:r>
          </a:p>
          <a:p>
            <a:pPr algn="just" eaLnBrk="1" hangingPunct="1"/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Obklíčení Rudé armády u </a:t>
            </a:r>
            <a:r>
              <a:rPr lang="cs-CZ" altLang="cs-CZ" sz="20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Vjazmy</a:t>
            </a:r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 a </a:t>
            </a:r>
            <a:r>
              <a:rPr lang="cs-CZ" altLang="cs-CZ" sz="20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Brjanska</a:t>
            </a:r>
            <a:endParaRPr lang="cs-CZ" altLang="cs-CZ" sz="20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Nejrychlejší postup druhé tankové skupiny = jižně od Moskvy (na město Tula)</a:t>
            </a:r>
          </a:p>
          <a:p>
            <a:pPr algn="just" eaLnBrk="1" hangingPunct="1"/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Zpomalení německého postupu („generál bláto a generál zima“)</a:t>
            </a:r>
          </a:p>
          <a:p>
            <a:pPr algn="just" eaLnBrk="1" hangingPunct="1"/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Dne </a:t>
            </a:r>
            <a:r>
              <a:rPr lang="cs-CZ" altLang="cs-CZ" sz="2000" b="1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5. prosince 1941</a:t>
            </a:r>
            <a:r>
              <a:rPr lang="cs-CZ" altLang="cs-CZ" sz="20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německý postup zastaven, od centra Moskvy 25 km, téhož dne přešla Rudá armáda do ofenzívy</a:t>
            </a:r>
          </a:p>
          <a:p>
            <a:pPr algn="just" eaLnBrk="1" hangingPunct="1"/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Útok v celé délce fronty (strategická chyba), největší tlak na středním úseku kolem Moskvy</a:t>
            </a:r>
          </a:p>
          <a:p>
            <a:pPr algn="just" eaLnBrk="1" hangingPunct="1"/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Wehrmacht nucen ustoupit až o stovky kilometrů, vznik </a:t>
            </a:r>
            <a:r>
              <a:rPr lang="cs-CZ" altLang="cs-CZ" sz="20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Rževského</a:t>
            </a:r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 výběžku („</a:t>
            </a:r>
            <a:r>
              <a:rPr lang="cs-CZ" altLang="cs-CZ" sz="20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Rževský</a:t>
            </a:r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 mlýnek na maso“)</a:t>
            </a:r>
          </a:p>
          <a:p>
            <a:pPr algn="just" eaLnBrk="1" hangingPunct="1"/>
            <a:r>
              <a:rPr lang="cs-CZ" altLang="cs-CZ" sz="2000" dirty="0">
                <a:latin typeface="Trebuchet MS" panose="020B0603020202020204" pitchFamily="34" charset="0"/>
                <a:cs typeface="Times New Roman" panose="02020603050405020304" pitchFamily="18" charset="0"/>
              </a:rPr>
              <a:t>Útoky Rudé armády pokračují až do března 1942 = vyčerpání Rudé armády, vysoké ztráty na lidských životech i technice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00CE3FCA-8033-06F3-5475-1065378C67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8371" name="Zástupný obsah 3">
            <a:extLst>
              <a:ext uri="{FF2B5EF4-FFF2-40B4-BE49-F238E27FC236}">
                <a16:creationId xmlns:a16="http://schemas.microsoft.com/office/drawing/2014/main" id="{A7DBA37D-4D4F-682A-785C-728D3BB9F1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1264" y="3641725"/>
            <a:ext cx="4276725" cy="3100388"/>
          </a:xfrm>
        </p:spPr>
      </p:pic>
      <p:pic>
        <p:nvPicPr>
          <p:cNvPr id="58372" name="Obrázek 4">
            <a:extLst>
              <a:ext uri="{FF2B5EF4-FFF2-40B4-BE49-F238E27FC236}">
                <a16:creationId xmlns:a16="http://schemas.microsoft.com/office/drawing/2014/main" id="{2DE14629-4727-1505-5B0D-F018F9277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19075"/>
            <a:ext cx="4951413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Obrázek 5">
            <a:extLst>
              <a:ext uri="{FF2B5EF4-FFF2-40B4-BE49-F238E27FC236}">
                <a16:creationId xmlns:a16="http://schemas.microsoft.com/office/drawing/2014/main" id="{E5B20650-9327-A864-BE9D-3A5257118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641725"/>
            <a:ext cx="4443413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Obrázek 6">
            <a:extLst>
              <a:ext uri="{FF2B5EF4-FFF2-40B4-BE49-F238E27FC236}">
                <a16:creationId xmlns:a16="http://schemas.microsoft.com/office/drawing/2014/main" id="{CD2F1D8F-6516-654B-876D-A2EC73778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6" y="219075"/>
            <a:ext cx="49514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280509-C565-AC38-C3A9-901ECA16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92369"/>
            <a:ext cx="8596668" cy="773723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Děkuji za pozornost!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1A4EC7-64DF-A01C-60DA-7D953F7EE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1062891"/>
            <a:ext cx="2922953" cy="4009293"/>
          </a:xfrm>
        </p:spPr>
        <p:txBody>
          <a:bodyPr>
            <a:normAutofit/>
          </a:bodyPr>
          <a:lstStyle/>
          <a:p>
            <a:r>
              <a:rPr lang="cs-CZ" dirty="0"/>
              <a:t>příště si povíme o dalších dopadech největšího dosavadního konfliktu v lidských dějinách – druhé světové války cca od roku 1942 na region východní Evropy a zvláště Ukrajiny!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97F11D1-41A4-AED9-E587-01EC0D1AC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738" y="1122605"/>
            <a:ext cx="7306623" cy="546576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C0E15D2-194B-F71A-0284-E1EEE26A71D1}"/>
              </a:ext>
            </a:extLst>
          </p:cNvPr>
          <p:cNvSpPr txBox="1"/>
          <p:nvPr/>
        </p:nvSpPr>
        <p:spPr>
          <a:xfrm>
            <a:off x="10503877" y="1938215"/>
            <a:ext cx="1640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 publikace</a:t>
            </a:r>
          </a:p>
          <a:p>
            <a:r>
              <a:rPr lang="cs-CZ" dirty="0"/>
              <a:t>Krvavé země</a:t>
            </a:r>
          </a:p>
          <a:p>
            <a:r>
              <a:rPr lang="cs-CZ" dirty="0"/>
              <a:t>Timothy</a:t>
            </a:r>
          </a:p>
          <a:p>
            <a:r>
              <a:rPr lang="cs-CZ" dirty="0" err="1"/>
              <a:t>Snydera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3434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CCA3414-FC3A-63CD-C4DE-7ED48CB0DD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115889"/>
            <a:ext cx="8507413" cy="649287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Příčiny vzniku druhé světové války</a:t>
            </a:r>
            <a:endParaRPr lang="en-US" altLang="cs-CZ" sz="3200" b="1" dirty="0">
              <a:solidFill>
                <a:schemeClr val="tx1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87D55F3-A53A-BD9C-CD1A-A56F75C7C1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123" y="692151"/>
            <a:ext cx="10847754" cy="6049963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problémy, které výsledek 1. světové války nevyřešil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nestabilita Versailleského systému a jeho zhroucení	</a:t>
            </a:r>
          </a:p>
          <a:p>
            <a:pPr marL="522900" lvl="1" indent="-34290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nezájem (Velká Británie) a neschopnost (Francie) velmocí na jeho udržení, nefunkčnost Společnosti národů.</a:t>
            </a:r>
          </a:p>
          <a:p>
            <a:pPr marL="522900" lvl="1" indent="-34290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růst vlivu politického extremismu (fašizmus, nacizmus </a:t>
            </a:r>
            <a:br>
              <a:rPr lang="cs-CZ" alt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</a:br>
            <a:r>
              <a:rPr lang="cs-CZ" alt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 komunizmus) – obecně vzestup nacionalismu v jeho radikální podobě!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alt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 snaha o revizi Versailleského systému (Německo, Maďarsko)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alt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 agresivní politika zemí Osy (Německo, Itálie, Japonsko) </a:t>
            </a:r>
            <a:br>
              <a:rPr lang="cs-CZ" alt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</a:br>
            <a:r>
              <a:rPr lang="cs-CZ" alt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   a SSSR.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alt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 politika tzv. appeasementu západních velmocí. </a:t>
            </a:r>
          </a:p>
          <a:p>
            <a:pPr marL="0" indent="0" algn="just"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alt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 teprve obsazení zbytku Česko-Slovenska přimělo Británii a 	Francii změnit politiku, což vedlo k vypovězení války po napadení Polska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cs-CZ" altLang="cs-CZ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endParaRPr lang="cs-CZ" altLang="cs-CZ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Zástupný obsah 3">
            <a:extLst>
              <a:ext uri="{FF2B5EF4-FFF2-40B4-BE49-F238E27FC236}">
                <a16:creationId xmlns:a16="http://schemas.microsoft.com/office/drawing/2014/main" id="{800CC921-3023-B469-2699-FC7D4C2483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7847" y="139333"/>
            <a:ext cx="9542585" cy="6579334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Zástupný obsah 3">
            <a:extLst>
              <a:ext uri="{FF2B5EF4-FFF2-40B4-BE49-F238E27FC236}">
                <a16:creationId xmlns:a16="http://schemas.microsoft.com/office/drawing/2014/main" id="{67E53FAE-9E7D-DCD6-E2F6-CBB5186402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4765" y="387350"/>
            <a:ext cx="7200900" cy="5905500"/>
          </a:xfrm>
        </p:spPr>
      </p:pic>
      <p:pic>
        <p:nvPicPr>
          <p:cNvPr id="13316" name="Obrázek 4">
            <a:extLst>
              <a:ext uri="{FF2B5EF4-FFF2-40B4-BE49-F238E27FC236}">
                <a16:creationId xmlns:a16="http://schemas.microsoft.com/office/drawing/2014/main" id="{6BC11F21-5875-E0ED-62AF-D554E2EC0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665" y="3035300"/>
            <a:ext cx="26733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53033D52-9384-6A7F-9BB7-63C3454D36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339" name="Zástupný obsah 3">
            <a:extLst>
              <a:ext uri="{FF2B5EF4-FFF2-40B4-BE49-F238E27FC236}">
                <a16:creationId xmlns:a16="http://schemas.microsoft.com/office/drawing/2014/main" id="{8F89D9D2-8D8D-8870-50E2-AC6D469461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5515" y="260350"/>
            <a:ext cx="8351837" cy="6121400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BDB5379-20F2-4DFC-9308-DAFC4E0486E2}"/>
              </a:ext>
            </a:extLst>
          </p:cNvPr>
          <p:cNvSpPr txBox="1"/>
          <p:nvPr/>
        </p:nvSpPr>
        <p:spPr>
          <a:xfrm>
            <a:off x="1047262" y="6439876"/>
            <a:ext cx="10793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s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lavná fotka Stalina s velitelem NKVD Ježovem přezdívaným </a:t>
            </a:r>
            <a:r>
              <a:rPr lang="cs-CZ" b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krvavý skrček, po jeho popravě už bez něj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2B18D35-75D9-9BEB-F7AC-23D1D215E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15"/>
          <a:stretch/>
        </p:blipFill>
        <p:spPr>
          <a:xfrm>
            <a:off x="7718181" y="3499217"/>
            <a:ext cx="4305300" cy="274918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2723B76-81E3-C502-7ED4-115CF1CBA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338" y="267676"/>
            <a:ext cx="9894277" cy="632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70355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2_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5782</TotalTime>
  <Words>2709</Words>
  <Application>Microsoft Office PowerPoint</Application>
  <PresentationFormat>Širokoúhlá obrazovka</PresentationFormat>
  <Paragraphs>163</Paragraphs>
  <Slides>44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44</vt:i4>
      </vt:variant>
    </vt:vector>
  </HeadingPairs>
  <TitlesOfParts>
    <vt:vector size="52" baseType="lpstr">
      <vt:lpstr>Arial</vt:lpstr>
      <vt:lpstr>Times New Roman</vt:lpstr>
      <vt:lpstr>Trebuchet MS</vt:lpstr>
      <vt:lpstr>Wingdings</vt:lpstr>
      <vt:lpstr>Wingdings 3</vt:lpstr>
      <vt:lpstr>Fazeta</vt:lpstr>
      <vt:lpstr>1_Fazeta</vt:lpstr>
      <vt:lpstr>2_Fazeta</vt:lpstr>
      <vt:lpstr>Ukrajina – její místo v dějinách a ve sférách vlivu  Druhá světová válka a její dopad na region I</vt:lpstr>
      <vt:lpstr>Prezentace aplikace PowerPoint</vt:lpstr>
      <vt:lpstr>Prezentace aplikace PowerPoint</vt:lpstr>
      <vt:lpstr>Prezentace aplikace PowerPoint</vt:lpstr>
      <vt:lpstr>Příčiny vzniku druhé světové války</vt:lpstr>
      <vt:lpstr>Prezentace aplikace PowerPoint</vt:lpstr>
      <vt:lpstr>Prezentace aplikace PowerPoint</vt:lpstr>
      <vt:lpstr>Prezentace aplikace PowerPoint</vt:lpstr>
      <vt:lpstr>Prezentace aplikace PowerPoint</vt:lpstr>
      <vt:lpstr>Na cestě ke druhé světové válce</vt:lpstr>
      <vt:lpstr>Na cestě ke druhé světové válce</vt:lpstr>
      <vt:lpstr>Prezentace aplikace PowerPoint</vt:lpstr>
      <vt:lpstr>Charakter druhé světové války</vt:lpstr>
      <vt:lpstr>Periodizace 2. světové války I</vt:lpstr>
      <vt:lpstr>Periodizace 2. světové války II</vt:lpstr>
      <vt:lpstr>Poměr sil soupeřících stran</vt:lpstr>
      <vt:lpstr>Prezentace aplikace PowerPoint</vt:lpstr>
      <vt:lpstr>Prezentace aplikace PowerPoint</vt:lpstr>
      <vt:lpstr>Polské tažení I</vt:lpstr>
      <vt:lpstr>Prezentace aplikace PowerPoint</vt:lpstr>
      <vt:lpstr>Polské tažení II</vt:lpstr>
      <vt:lpstr>Polské tažení III</vt:lpstr>
      <vt:lpstr>Prezentace aplikace PowerPoint</vt:lpstr>
      <vt:lpstr>Prezentace aplikace PowerPoint</vt:lpstr>
      <vt:lpstr>Sovětské agrese 1939–1941</vt:lpstr>
      <vt:lpstr>Začátek války pro Ukrajinu I</vt:lpstr>
      <vt:lpstr>Začátek války pro Ukrajinu II</vt:lpstr>
      <vt:lpstr>Ukázky změny režimů na Ukrajině ve 20. století na známkách</vt:lpstr>
      <vt:lpstr>Zimní válka 1939-1940</vt:lpstr>
      <vt:lpstr>Zimní válka 1939-1940</vt:lpstr>
      <vt:lpstr>Prezentace aplikace PowerPoint</vt:lpstr>
      <vt:lpstr>Operace Barbarossa 1941 I</vt:lpstr>
      <vt:lpstr>Operace Barbarossa 1941 II</vt:lpstr>
      <vt:lpstr>Prezentace aplikace PowerPoint</vt:lpstr>
      <vt:lpstr>Prezentace aplikace PowerPoint</vt:lpstr>
      <vt:lpstr>Prezentace aplikace PowerPoint</vt:lpstr>
      <vt:lpstr>Ukrajinští nacionalisté a útok na SSSR</vt:lpstr>
      <vt:lpstr>Negativní reakce = represe nacionalistů</vt:lpstr>
      <vt:lpstr>Ukrajina opět v plamenech</vt:lpstr>
      <vt:lpstr>Polsko a Ukrajina během WW2 do r. 1942</vt:lpstr>
      <vt:lpstr>Předpoklady vzniku UPA</vt:lpstr>
      <vt:lpstr>Bitva před Moskvou 1941</vt:lpstr>
      <vt:lpstr>Prezentace aplikace PowerPoint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MVZb2104 Ukrajina na křižovatkách dějin a zájmů mocností   Seznámení s předmětem, popis dostupné vhodné literatury   Úvod do studia dějin Ukrajiny</dc:title>
  <dc:creator>Tomáš Řepa</dc:creator>
  <cp:lastModifiedBy>Tomáš Řepa</cp:lastModifiedBy>
  <cp:revision>635</cp:revision>
  <dcterms:created xsi:type="dcterms:W3CDTF">2023-02-13T19:09:27Z</dcterms:created>
  <dcterms:modified xsi:type="dcterms:W3CDTF">2025-10-12T23:11:07Z</dcterms:modified>
</cp:coreProperties>
</file>