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sldIdLst>
    <p:sldId id="256" r:id="rId3"/>
    <p:sldId id="269" r:id="rId4"/>
    <p:sldId id="363" r:id="rId5"/>
    <p:sldId id="371" r:id="rId6"/>
    <p:sldId id="379" r:id="rId7"/>
    <p:sldId id="375" r:id="rId8"/>
    <p:sldId id="378" r:id="rId9"/>
    <p:sldId id="376" r:id="rId10"/>
    <p:sldId id="377" r:id="rId11"/>
    <p:sldId id="381" r:id="rId12"/>
    <p:sldId id="380" r:id="rId13"/>
    <p:sldId id="365" r:id="rId14"/>
    <p:sldId id="393" r:id="rId15"/>
    <p:sldId id="259" r:id="rId16"/>
    <p:sldId id="368" r:id="rId17"/>
    <p:sldId id="372" r:id="rId18"/>
    <p:sldId id="394" r:id="rId19"/>
    <p:sldId id="265" r:id="rId20"/>
    <p:sldId id="258" r:id="rId21"/>
    <p:sldId id="257" r:id="rId22"/>
    <p:sldId id="383" r:id="rId23"/>
    <p:sldId id="374" r:id="rId24"/>
    <p:sldId id="366" r:id="rId25"/>
    <p:sldId id="367" r:id="rId26"/>
    <p:sldId id="385" r:id="rId27"/>
    <p:sldId id="386" r:id="rId28"/>
    <p:sldId id="395" r:id="rId29"/>
    <p:sldId id="382" r:id="rId30"/>
    <p:sldId id="384" r:id="rId31"/>
    <p:sldId id="260" r:id="rId32"/>
    <p:sldId id="373" r:id="rId33"/>
    <p:sldId id="369" r:id="rId34"/>
    <p:sldId id="261" r:id="rId35"/>
    <p:sldId id="391" r:id="rId36"/>
    <p:sldId id="388" r:id="rId37"/>
    <p:sldId id="390" r:id="rId38"/>
    <p:sldId id="262" r:id="rId39"/>
    <p:sldId id="389" r:id="rId40"/>
    <p:sldId id="370" r:id="rId41"/>
    <p:sldId id="392" r:id="rId42"/>
    <p:sldId id="387" r:id="rId43"/>
    <p:sldId id="36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áš Řepa" initials="TŘ" lastIdx="2" clrIdx="0">
    <p:extLst>
      <p:ext uri="{19B8F6BF-5375-455C-9EA6-DF929625EA0E}">
        <p15:presenceInfo xmlns:p15="http://schemas.microsoft.com/office/powerpoint/2012/main" userId="fa8b40f954ee15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99652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05921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5152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02387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85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250914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3587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149308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995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562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048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435829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402092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396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8978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1186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2A54C80-263E-416B-A8E0-580EDEADCBDC}" type="datetimeFigureOut">
              <a:rPr lang="en-US" dirty="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838329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0511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658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2581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6932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838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AF2B-83CF-412E-A0AC-4E4EBD2FEFD4}" type="datetimeFigureOut">
              <a:rPr lang="cs-CZ" smtClean="0"/>
              <a:t>15.10.2025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89521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4698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062477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170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82934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C56AF2B-83CF-412E-A0AC-4E4EBD2FEFD4}" type="datetimeFigureOut">
              <a:rPr lang="cs-CZ" smtClean="0"/>
              <a:t>15.10.2025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3623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C56AF2B-83CF-412E-A0AC-4E4EBD2FEFD4}" type="datetimeFigureOut">
              <a:rPr lang="cs-CZ" smtClean="0"/>
              <a:t>15.10.2025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36229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AF2B-83CF-412E-A0AC-4E4EBD2FEFD4}" type="datetimeFigureOut">
              <a:rPr lang="cs-CZ" smtClean="0"/>
              <a:t>15.10.2025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104208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42778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AF2B-83CF-412E-A0AC-4E4EBD2FEFD4}" type="datetimeFigureOut">
              <a:rPr lang="cs-CZ" smtClean="0"/>
              <a:t>15.10.2025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B96047D-1E84-4B98-AE9E-16B43D599C1F}" type="slidenum">
              <a:rPr lang="cs-CZ" smtClean="0"/>
              <a:t>‹#›</a:t>
            </a:fld>
            <a:endParaRPr lang="cs-CZ"/>
          </a:p>
        </p:txBody>
      </p:sp>
    </p:spTree>
    <p:extLst>
      <p:ext uri="{BB962C8B-B14F-4D97-AF65-F5344CB8AC3E}">
        <p14:creationId xmlns:p14="http://schemas.microsoft.com/office/powerpoint/2010/main" val="25202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56AF2B-83CF-412E-A0AC-4E4EBD2FEFD4}" type="datetimeFigureOut">
              <a:rPr lang="cs-CZ" smtClean="0"/>
              <a:t>15.10.2025</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B96047D-1E84-4B98-AE9E-16B43D599C1F}" type="slidenum">
              <a:rPr lang="cs-CZ" smtClean="0"/>
              <a:t>‹#›</a:t>
            </a:fld>
            <a:endParaRPr lang="cs-CZ"/>
          </a:p>
        </p:txBody>
      </p:sp>
    </p:spTree>
    <p:extLst>
      <p:ext uri="{BB962C8B-B14F-4D97-AF65-F5344CB8AC3E}">
        <p14:creationId xmlns:p14="http://schemas.microsoft.com/office/powerpoint/2010/main" val="63701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407234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8.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85EC5C-464F-3A73-E70D-6C92DC407497}"/>
              </a:ext>
            </a:extLst>
          </p:cNvPr>
          <p:cNvSpPr>
            <a:spLocks noGrp="1"/>
          </p:cNvSpPr>
          <p:nvPr>
            <p:ph type="ctrTitle"/>
          </p:nvPr>
        </p:nvSpPr>
        <p:spPr>
          <a:xfrm>
            <a:off x="218831" y="156307"/>
            <a:ext cx="11175999" cy="3415323"/>
          </a:xfrm>
        </p:spPr>
        <p:txBody>
          <a:bodyPr/>
          <a:lstStyle/>
          <a:p>
            <a:pPr algn="ctr"/>
            <a:r>
              <a:rPr lang="cs-CZ" sz="4800" dirty="0">
                <a:solidFill>
                  <a:schemeClr val="tx1"/>
                </a:solidFill>
              </a:rPr>
              <a:t>Ukrajina – její místo v dějinách a ve sférách vlivu</a:t>
            </a:r>
            <a:br>
              <a:rPr lang="cs-CZ" sz="4000" dirty="0">
                <a:solidFill>
                  <a:schemeClr val="tx1"/>
                </a:solidFill>
              </a:rPr>
            </a:br>
            <a:br>
              <a:rPr lang="cs-CZ" sz="4000" dirty="0">
                <a:solidFill>
                  <a:schemeClr val="tx1"/>
                </a:solidFill>
              </a:rPr>
            </a:br>
            <a:r>
              <a:rPr lang="cs-CZ" sz="3200" dirty="0">
                <a:solidFill>
                  <a:schemeClr val="tx1"/>
                </a:solidFill>
              </a:rPr>
              <a:t>Ukrajinští nacionalisté (OUN) v boji za ukrajinskou nezávislost v meziválečném období</a:t>
            </a:r>
            <a:endParaRPr lang="cs-CZ" sz="4000" dirty="0">
              <a:solidFill>
                <a:schemeClr val="tx1"/>
              </a:solidFill>
            </a:endParaRPr>
          </a:p>
        </p:txBody>
      </p:sp>
      <p:sp>
        <p:nvSpPr>
          <p:cNvPr id="3" name="Podnadpis 2">
            <a:extLst>
              <a:ext uri="{FF2B5EF4-FFF2-40B4-BE49-F238E27FC236}">
                <a16:creationId xmlns:a16="http://schemas.microsoft.com/office/drawing/2014/main" id="{2C129828-512B-B59D-F845-6E5660F08935}"/>
              </a:ext>
            </a:extLst>
          </p:cNvPr>
          <p:cNvSpPr>
            <a:spLocks noGrp="1"/>
          </p:cNvSpPr>
          <p:nvPr>
            <p:ph type="subTitle" idx="1"/>
          </p:nvPr>
        </p:nvSpPr>
        <p:spPr>
          <a:xfrm>
            <a:off x="1507067" y="3892062"/>
            <a:ext cx="7766936" cy="515816"/>
          </a:xfrm>
        </p:spPr>
        <p:txBody>
          <a:bodyPr/>
          <a:lstStyle/>
          <a:p>
            <a:pPr algn="ctr"/>
            <a:r>
              <a:rPr lang="cs-CZ" dirty="0"/>
              <a:t>Mgr. Bc. Tomáš Řepa, Ph.D.</a:t>
            </a:r>
          </a:p>
        </p:txBody>
      </p:sp>
      <p:pic>
        <p:nvPicPr>
          <p:cNvPr id="1026" name="Picture 2" descr="Česko má novou univerzitu. Prestižní statut získala Vysoká škola CEVRO">
            <a:extLst>
              <a:ext uri="{FF2B5EF4-FFF2-40B4-BE49-F238E27FC236}">
                <a16:creationId xmlns:a16="http://schemas.microsoft.com/office/drawing/2014/main" id="{8998CB07-DD67-5A08-660D-A9673F3F6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722" y="4407878"/>
            <a:ext cx="4900243" cy="2450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4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A68340B3-6DB7-3189-11C3-EFF91417BFBA}"/>
              </a:ext>
            </a:extLst>
          </p:cNvPr>
          <p:cNvPicPr>
            <a:picLocks noGrp="1" noChangeAspect="1"/>
          </p:cNvPicPr>
          <p:nvPr>
            <p:ph idx="1"/>
          </p:nvPr>
        </p:nvPicPr>
        <p:blipFill>
          <a:blip r:embed="rId2"/>
          <a:stretch>
            <a:fillRect/>
          </a:stretch>
        </p:blipFill>
        <p:spPr>
          <a:xfrm>
            <a:off x="201491" y="367321"/>
            <a:ext cx="3794433" cy="4738321"/>
          </a:xfrm>
          <a:prstGeom prst="rect">
            <a:avLst/>
          </a:prstGeom>
        </p:spPr>
      </p:pic>
      <p:pic>
        <p:nvPicPr>
          <p:cNvPr id="5" name="Obrázek 4">
            <a:extLst>
              <a:ext uri="{FF2B5EF4-FFF2-40B4-BE49-F238E27FC236}">
                <a16:creationId xmlns:a16="http://schemas.microsoft.com/office/drawing/2014/main" id="{2A6E5168-BA77-7E49-EEB6-AE15B231AB6B}"/>
              </a:ext>
            </a:extLst>
          </p:cNvPr>
          <p:cNvPicPr>
            <a:picLocks noChangeAspect="1"/>
          </p:cNvPicPr>
          <p:nvPr/>
        </p:nvPicPr>
        <p:blipFill>
          <a:blip r:embed="rId3"/>
          <a:stretch>
            <a:fillRect/>
          </a:stretch>
        </p:blipFill>
        <p:spPr>
          <a:xfrm>
            <a:off x="7858659" y="367321"/>
            <a:ext cx="4053697" cy="4738321"/>
          </a:xfrm>
          <a:prstGeom prst="rect">
            <a:avLst/>
          </a:prstGeom>
        </p:spPr>
      </p:pic>
      <p:pic>
        <p:nvPicPr>
          <p:cNvPr id="6" name="Obrázek 5">
            <a:extLst>
              <a:ext uri="{FF2B5EF4-FFF2-40B4-BE49-F238E27FC236}">
                <a16:creationId xmlns:a16="http://schemas.microsoft.com/office/drawing/2014/main" id="{59F46546-679F-9C85-0BF6-7975AD1FCE38}"/>
              </a:ext>
            </a:extLst>
          </p:cNvPr>
          <p:cNvPicPr>
            <a:picLocks noChangeAspect="1"/>
          </p:cNvPicPr>
          <p:nvPr/>
        </p:nvPicPr>
        <p:blipFill rotWithShape="1">
          <a:blip r:embed="rId4"/>
          <a:srcRect l="33572" t="10826" r="32605" b="16777"/>
          <a:stretch/>
        </p:blipFill>
        <p:spPr>
          <a:xfrm>
            <a:off x="4348973" y="140677"/>
            <a:ext cx="3282461" cy="4964965"/>
          </a:xfrm>
          <a:prstGeom prst="rect">
            <a:avLst/>
          </a:prstGeom>
        </p:spPr>
      </p:pic>
      <p:pic>
        <p:nvPicPr>
          <p:cNvPr id="7" name="Obrázek 6">
            <a:extLst>
              <a:ext uri="{FF2B5EF4-FFF2-40B4-BE49-F238E27FC236}">
                <a16:creationId xmlns:a16="http://schemas.microsoft.com/office/drawing/2014/main" id="{943103C4-E20D-216E-BB69-8ED6076B9D7A}"/>
              </a:ext>
            </a:extLst>
          </p:cNvPr>
          <p:cNvPicPr>
            <a:picLocks noChangeAspect="1"/>
          </p:cNvPicPr>
          <p:nvPr/>
        </p:nvPicPr>
        <p:blipFill>
          <a:blip r:embed="rId5"/>
          <a:stretch>
            <a:fillRect/>
          </a:stretch>
        </p:blipFill>
        <p:spPr>
          <a:xfrm>
            <a:off x="2860431" y="3030633"/>
            <a:ext cx="5831932" cy="3817838"/>
          </a:xfrm>
          <a:prstGeom prst="rect">
            <a:avLst/>
          </a:prstGeom>
        </p:spPr>
      </p:pic>
      <p:sp>
        <p:nvSpPr>
          <p:cNvPr id="2" name="TextovéPole 1">
            <a:extLst>
              <a:ext uri="{FF2B5EF4-FFF2-40B4-BE49-F238E27FC236}">
                <a16:creationId xmlns:a16="http://schemas.microsoft.com/office/drawing/2014/main" id="{E8FD3190-896B-7B7B-247A-248DE6D287D5}"/>
              </a:ext>
            </a:extLst>
          </p:cNvPr>
          <p:cNvSpPr txBox="1"/>
          <p:nvPr/>
        </p:nvSpPr>
        <p:spPr>
          <a:xfrm>
            <a:off x="8692362" y="5202621"/>
            <a:ext cx="3219993" cy="923330"/>
          </a:xfrm>
          <a:prstGeom prst="rect">
            <a:avLst/>
          </a:prstGeom>
          <a:noFill/>
        </p:spPr>
        <p:txBody>
          <a:bodyPr wrap="square" rtlCol="0">
            <a:spAutoFit/>
          </a:bodyPr>
          <a:lstStyle/>
          <a:p>
            <a:pPr algn="just"/>
            <a:r>
              <a:rPr lang="cs-CZ" b="1" dirty="0"/>
              <a:t>Stalin a další soudruzi při pohřbu Felixe Dzeržinského v roce 1926</a:t>
            </a:r>
          </a:p>
        </p:txBody>
      </p:sp>
    </p:spTree>
    <p:extLst>
      <p:ext uri="{BB962C8B-B14F-4D97-AF65-F5344CB8AC3E}">
        <p14:creationId xmlns:p14="http://schemas.microsoft.com/office/powerpoint/2010/main" val="4194880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5B2DE3-4CC7-D0E9-2C6B-419B5A260CF3}"/>
              </a:ext>
            </a:extLst>
          </p:cNvPr>
          <p:cNvSpPr>
            <a:spLocks noGrp="1"/>
          </p:cNvSpPr>
          <p:nvPr>
            <p:ph type="title"/>
          </p:nvPr>
        </p:nvSpPr>
        <p:spPr>
          <a:xfrm>
            <a:off x="677334" y="132862"/>
            <a:ext cx="8596668" cy="945662"/>
          </a:xfrm>
        </p:spPr>
        <p:txBody>
          <a:bodyPr/>
          <a:lstStyle/>
          <a:p>
            <a:pPr algn="ctr"/>
            <a:r>
              <a:rPr lang="cs-CZ" dirty="0">
                <a:solidFill>
                  <a:schemeClr val="tx1"/>
                </a:solidFill>
              </a:rPr>
              <a:t>OUN na scéně - 1929</a:t>
            </a:r>
          </a:p>
        </p:txBody>
      </p:sp>
      <p:sp>
        <p:nvSpPr>
          <p:cNvPr id="3" name="Zástupný obsah 2">
            <a:extLst>
              <a:ext uri="{FF2B5EF4-FFF2-40B4-BE49-F238E27FC236}">
                <a16:creationId xmlns:a16="http://schemas.microsoft.com/office/drawing/2014/main" id="{A06BBCE8-F664-270A-FEF8-B7923AF4F268}"/>
              </a:ext>
            </a:extLst>
          </p:cNvPr>
          <p:cNvSpPr>
            <a:spLocks noGrp="1"/>
          </p:cNvSpPr>
          <p:nvPr>
            <p:ph idx="1"/>
          </p:nvPr>
        </p:nvSpPr>
        <p:spPr>
          <a:xfrm>
            <a:off x="117231" y="2868245"/>
            <a:ext cx="11418277" cy="3931139"/>
          </a:xfrm>
        </p:spPr>
        <p:txBody>
          <a:bodyPr>
            <a:normAutofit fontScale="92500" lnSpcReduction="10000"/>
          </a:bodyPr>
          <a:lstStyle/>
          <a:p>
            <a:pPr algn="just"/>
            <a:r>
              <a:rPr lang="cs-CZ" dirty="0"/>
              <a:t>podle jejího původního prohlášení bylo cílem OUN vytvoření nezávislého, jednotného národního státu na ukrajinském etnickém území. Tohoto cíle mělo být dosaženo národní revolucí vedenou diktaturou, která by vyhnala okupační mocnosti a ustavila vládu zastupující všechny regiony a sociální skupiny. Hospodářství mělo být kombinací soukromého vlastnictví, znárodnění a spolupráce. OUN odmítala veškeré stranické a třídní rozdělení a prezentovala se jako dominantní síla ukrajinského života doma i v zahraničí </a:t>
            </a:r>
          </a:p>
          <a:p>
            <a:pPr algn="just"/>
            <a:r>
              <a:rPr lang="cs-CZ" dirty="0"/>
              <a:t>Definovala se jako hnutí, nikoliv jako strana, a odsoudila legální ukrajinské strany v Haliči jako kolaborantské. OUN obviňovala socialistický a liberální tábor z neúspěchu ukrajinského boje za nezávislost (1917-20) a zdůrazňovala význam silné politické elity, národní solidarity a spoléhání na "vlastní síly„</a:t>
            </a:r>
          </a:p>
          <a:p>
            <a:pPr algn="just"/>
            <a:r>
              <a:rPr lang="cs-CZ" dirty="0"/>
              <a:t>jistou inspiraci představovalo fašistické hnutí v Itálii, ale je třeba to chápat v tehdejším dobovém kontextu, kdy se Mussolini tvářil jako ten, kdo zachránil Itálii před anarchií</a:t>
            </a:r>
          </a:p>
          <a:p>
            <a:pPr algn="just"/>
            <a:r>
              <a:rPr lang="cs-CZ" dirty="0"/>
              <a:t>ve 30. letech se v OUN objevily názorové rozdíly: </a:t>
            </a:r>
            <a:r>
              <a:rPr lang="cs-CZ" dirty="0" err="1"/>
              <a:t>Jevhen</a:t>
            </a:r>
            <a:r>
              <a:rPr lang="cs-CZ" dirty="0"/>
              <a:t> </a:t>
            </a:r>
            <a:r>
              <a:rPr lang="cs-CZ" dirty="0" err="1"/>
              <a:t>Konovalec</a:t>
            </a:r>
            <a:r>
              <a:rPr lang="cs-CZ" dirty="0"/>
              <a:t> a většina OUN byli pragmatičtí realisté, kteří uvažovali v kategoriích tradičního militaristického autoritářství, zatímco mladší členové byli integrální nacionalisté, kteří vyznávali romantickou, iracionální oddanost národu. Tyto ideologické rozdíly nakonec přispěly k rozkolu v organizaci</a:t>
            </a:r>
          </a:p>
          <a:p>
            <a:pPr algn="just"/>
            <a:endParaRPr lang="cs-CZ" dirty="0"/>
          </a:p>
        </p:txBody>
      </p:sp>
      <p:pic>
        <p:nvPicPr>
          <p:cNvPr id="5" name="Obrázek 4">
            <a:extLst>
              <a:ext uri="{FF2B5EF4-FFF2-40B4-BE49-F238E27FC236}">
                <a16:creationId xmlns:a16="http://schemas.microsoft.com/office/drawing/2014/main" id="{3F289ED5-E827-CA3C-0C6D-89B7BFAD4FDE}"/>
              </a:ext>
            </a:extLst>
          </p:cNvPr>
          <p:cNvPicPr>
            <a:picLocks noChangeAspect="1"/>
          </p:cNvPicPr>
          <p:nvPr/>
        </p:nvPicPr>
        <p:blipFill>
          <a:blip r:embed="rId2"/>
          <a:stretch>
            <a:fillRect/>
          </a:stretch>
        </p:blipFill>
        <p:spPr>
          <a:xfrm>
            <a:off x="2672695" y="867474"/>
            <a:ext cx="6150708" cy="1966079"/>
          </a:xfrm>
          <a:prstGeom prst="rect">
            <a:avLst/>
          </a:prstGeom>
        </p:spPr>
      </p:pic>
      <p:pic>
        <p:nvPicPr>
          <p:cNvPr id="4" name="Obrázek 3">
            <a:extLst>
              <a:ext uri="{FF2B5EF4-FFF2-40B4-BE49-F238E27FC236}">
                <a16:creationId xmlns:a16="http://schemas.microsoft.com/office/drawing/2014/main" id="{F66EF57A-F251-47E7-2697-B17FE00C1F5D}"/>
              </a:ext>
            </a:extLst>
          </p:cNvPr>
          <p:cNvPicPr>
            <a:picLocks noChangeAspect="1"/>
          </p:cNvPicPr>
          <p:nvPr/>
        </p:nvPicPr>
        <p:blipFill>
          <a:blip r:embed="rId3"/>
          <a:stretch>
            <a:fillRect/>
          </a:stretch>
        </p:blipFill>
        <p:spPr>
          <a:xfrm>
            <a:off x="62228" y="605693"/>
            <a:ext cx="2610467" cy="1782384"/>
          </a:xfrm>
          <a:prstGeom prst="rect">
            <a:avLst/>
          </a:prstGeom>
        </p:spPr>
      </p:pic>
      <p:pic>
        <p:nvPicPr>
          <p:cNvPr id="6" name="Obrázek 5">
            <a:extLst>
              <a:ext uri="{FF2B5EF4-FFF2-40B4-BE49-F238E27FC236}">
                <a16:creationId xmlns:a16="http://schemas.microsoft.com/office/drawing/2014/main" id="{111DAEFD-BDDB-8885-0562-2040749AA255}"/>
              </a:ext>
            </a:extLst>
          </p:cNvPr>
          <p:cNvPicPr>
            <a:picLocks noChangeAspect="1"/>
          </p:cNvPicPr>
          <p:nvPr/>
        </p:nvPicPr>
        <p:blipFill>
          <a:blip r:embed="rId4"/>
          <a:stretch>
            <a:fillRect/>
          </a:stretch>
        </p:blipFill>
        <p:spPr>
          <a:xfrm>
            <a:off x="8987390" y="491383"/>
            <a:ext cx="2897079" cy="1931386"/>
          </a:xfrm>
          <a:prstGeom prst="rect">
            <a:avLst/>
          </a:prstGeom>
        </p:spPr>
      </p:pic>
      <p:sp>
        <p:nvSpPr>
          <p:cNvPr id="7" name="TextovéPole 6">
            <a:extLst>
              <a:ext uri="{FF2B5EF4-FFF2-40B4-BE49-F238E27FC236}">
                <a16:creationId xmlns:a16="http://schemas.microsoft.com/office/drawing/2014/main" id="{07088DF6-01D8-0707-787B-C5F56F24B881}"/>
              </a:ext>
            </a:extLst>
          </p:cNvPr>
          <p:cNvSpPr txBox="1"/>
          <p:nvPr/>
        </p:nvSpPr>
        <p:spPr>
          <a:xfrm>
            <a:off x="117230" y="2422769"/>
            <a:ext cx="2391477" cy="369332"/>
          </a:xfrm>
          <a:prstGeom prst="rect">
            <a:avLst/>
          </a:prstGeom>
          <a:noFill/>
        </p:spPr>
        <p:txBody>
          <a:bodyPr wrap="square" rtlCol="0">
            <a:spAutoFit/>
          </a:bodyPr>
          <a:lstStyle/>
          <a:p>
            <a:r>
              <a:rPr lang="cs-CZ" dirty="0"/>
              <a:t>vlajka OUN od 30. let</a:t>
            </a:r>
          </a:p>
        </p:txBody>
      </p:sp>
      <p:sp>
        <p:nvSpPr>
          <p:cNvPr id="8" name="TextovéPole 7">
            <a:extLst>
              <a:ext uri="{FF2B5EF4-FFF2-40B4-BE49-F238E27FC236}">
                <a16:creationId xmlns:a16="http://schemas.microsoft.com/office/drawing/2014/main" id="{0680EF9A-B064-2987-0B07-953BC88F7DEF}"/>
              </a:ext>
            </a:extLst>
          </p:cNvPr>
          <p:cNvSpPr txBox="1"/>
          <p:nvPr/>
        </p:nvSpPr>
        <p:spPr>
          <a:xfrm>
            <a:off x="8987390" y="2498914"/>
            <a:ext cx="3185644" cy="369332"/>
          </a:xfrm>
          <a:prstGeom prst="rect">
            <a:avLst/>
          </a:prstGeom>
          <a:noFill/>
        </p:spPr>
        <p:txBody>
          <a:bodyPr wrap="square" rtlCol="0">
            <a:spAutoFit/>
          </a:bodyPr>
          <a:lstStyle/>
          <a:p>
            <a:r>
              <a:rPr lang="cs-CZ" dirty="0"/>
              <a:t>vlajka OUN od roku 1941</a:t>
            </a:r>
          </a:p>
        </p:txBody>
      </p:sp>
    </p:spTree>
    <p:extLst>
      <p:ext uri="{BB962C8B-B14F-4D97-AF65-F5344CB8AC3E}">
        <p14:creationId xmlns:p14="http://schemas.microsoft.com/office/powerpoint/2010/main" val="24634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D2BFAD-C12D-AE02-D314-AC023C375834}"/>
              </a:ext>
            </a:extLst>
          </p:cNvPr>
          <p:cNvSpPr>
            <a:spLocks noGrp="1"/>
          </p:cNvSpPr>
          <p:nvPr>
            <p:ph type="title"/>
          </p:nvPr>
        </p:nvSpPr>
        <p:spPr>
          <a:xfrm>
            <a:off x="677334" y="113255"/>
            <a:ext cx="8596668" cy="703382"/>
          </a:xfrm>
        </p:spPr>
        <p:txBody>
          <a:bodyPr/>
          <a:lstStyle/>
          <a:p>
            <a:pPr algn="ctr"/>
            <a:r>
              <a:rPr lang="cs-CZ" dirty="0">
                <a:solidFill>
                  <a:schemeClr val="tx1"/>
                </a:solidFill>
              </a:rPr>
              <a:t>Dále k OUN</a:t>
            </a:r>
          </a:p>
        </p:txBody>
      </p:sp>
      <p:sp>
        <p:nvSpPr>
          <p:cNvPr id="3" name="Zástupný obsah 2">
            <a:extLst>
              <a:ext uri="{FF2B5EF4-FFF2-40B4-BE49-F238E27FC236}">
                <a16:creationId xmlns:a16="http://schemas.microsoft.com/office/drawing/2014/main" id="{492154A1-76C3-514B-B95B-E9407CED6F6B}"/>
              </a:ext>
            </a:extLst>
          </p:cNvPr>
          <p:cNvSpPr>
            <a:spLocks noGrp="1"/>
          </p:cNvSpPr>
          <p:nvPr>
            <p:ph idx="1"/>
          </p:nvPr>
        </p:nvSpPr>
        <p:spPr>
          <a:xfrm>
            <a:off x="0" y="711200"/>
            <a:ext cx="9902092" cy="5330164"/>
          </a:xfrm>
        </p:spPr>
        <p:txBody>
          <a:bodyPr/>
          <a:lstStyle/>
          <a:p>
            <a:pPr algn="just"/>
            <a:r>
              <a:rPr lang="cs-CZ" dirty="0"/>
              <a:t>Mnohem výraznější odpor vůči vládním představitelům a státnímu zřízení lze pozorovat v meziválečném Polsku než v SSSR, i když zde žilo Ukrajinců násobně více a na daleko větším území. V SSSR panoval tak tvrdý režim, že organizovanější odpor často ani neumožňoval. Centrum odporu bylo výhodnější vytvořit spíše na polském území (3 vojvodství na JV s ukrajinskou většinou)</a:t>
            </a:r>
          </a:p>
          <a:p>
            <a:pPr algn="just"/>
            <a:r>
              <a:rPr lang="cs-CZ" dirty="0"/>
              <a:t>OUN podnikala sabotáže a atentáty, ničila a poškozovala komunikace, přepadala vlaky a transporty pošty. Poláci a Ukrajinci si opláceli staré křivdy. Situace neměla daleko k občanské válce. Polské vládní jednotky se aktivně zapojovaly do represí proti ukrajinskému obyvatelstvu bez ohledu na to, zda podporovalo OUN, či ne</a:t>
            </a:r>
          </a:p>
        </p:txBody>
      </p:sp>
      <p:pic>
        <p:nvPicPr>
          <p:cNvPr id="4" name="Obrázek 3">
            <a:extLst>
              <a:ext uri="{FF2B5EF4-FFF2-40B4-BE49-F238E27FC236}">
                <a16:creationId xmlns:a16="http://schemas.microsoft.com/office/drawing/2014/main" id="{35931420-753E-EABE-5C1A-1C26EC2F2640}"/>
              </a:ext>
            </a:extLst>
          </p:cNvPr>
          <p:cNvPicPr>
            <a:picLocks noChangeAspect="1"/>
          </p:cNvPicPr>
          <p:nvPr/>
        </p:nvPicPr>
        <p:blipFill>
          <a:blip r:embed="rId2"/>
          <a:stretch>
            <a:fillRect/>
          </a:stretch>
        </p:blipFill>
        <p:spPr>
          <a:xfrm>
            <a:off x="6716548" y="3429000"/>
            <a:ext cx="5114908" cy="3147646"/>
          </a:xfrm>
          <a:prstGeom prst="rect">
            <a:avLst/>
          </a:prstGeom>
        </p:spPr>
      </p:pic>
      <p:pic>
        <p:nvPicPr>
          <p:cNvPr id="6" name="Obrázek 5">
            <a:extLst>
              <a:ext uri="{FF2B5EF4-FFF2-40B4-BE49-F238E27FC236}">
                <a16:creationId xmlns:a16="http://schemas.microsoft.com/office/drawing/2014/main" id="{0124397D-8FB2-1F96-B1EC-64C19405AB11}"/>
              </a:ext>
            </a:extLst>
          </p:cNvPr>
          <p:cNvPicPr>
            <a:picLocks noChangeAspect="1"/>
          </p:cNvPicPr>
          <p:nvPr/>
        </p:nvPicPr>
        <p:blipFill>
          <a:blip r:embed="rId3"/>
          <a:stretch>
            <a:fillRect/>
          </a:stretch>
        </p:blipFill>
        <p:spPr>
          <a:xfrm>
            <a:off x="218832" y="3428999"/>
            <a:ext cx="6157484" cy="3315747"/>
          </a:xfrm>
          <a:prstGeom prst="rect">
            <a:avLst/>
          </a:prstGeom>
        </p:spPr>
      </p:pic>
      <p:pic>
        <p:nvPicPr>
          <p:cNvPr id="7" name="Obrázek 6">
            <a:extLst>
              <a:ext uri="{FF2B5EF4-FFF2-40B4-BE49-F238E27FC236}">
                <a16:creationId xmlns:a16="http://schemas.microsoft.com/office/drawing/2014/main" id="{DF487216-1002-0272-9A3B-21E3C44A7262}"/>
              </a:ext>
            </a:extLst>
          </p:cNvPr>
          <p:cNvPicPr>
            <a:picLocks noChangeAspect="1"/>
          </p:cNvPicPr>
          <p:nvPr/>
        </p:nvPicPr>
        <p:blipFill>
          <a:blip r:embed="rId4"/>
          <a:stretch>
            <a:fillRect/>
          </a:stretch>
        </p:blipFill>
        <p:spPr>
          <a:xfrm>
            <a:off x="9834881" y="554892"/>
            <a:ext cx="2372750" cy="2772124"/>
          </a:xfrm>
          <a:prstGeom prst="rect">
            <a:avLst/>
          </a:prstGeom>
        </p:spPr>
      </p:pic>
    </p:spTree>
    <p:extLst>
      <p:ext uri="{BB962C8B-B14F-4D97-AF65-F5344CB8AC3E}">
        <p14:creationId xmlns:p14="http://schemas.microsoft.com/office/powerpoint/2010/main" val="1392728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AD895FB4-7766-BA12-2A79-D3B58400B63D}"/>
              </a:ext>
            </a:extLst>
          </p:cNvPr>
          <p:cNvPicPr>
            <a:picLocks noGrp="1" noChangeAspect="1"/>
          </p:cNvPicPr>
          <p:nvPr>
            <p:ph idx="1"/>
          </p:nvPr>
        </p:nvPicPr>
        <p:blipFill>
          <a:blip r:embed="rId2"/>
          <a:stretch>
            <a:fillRect/>
          </a:stretch>
        </p:blipFill>
        <p:spPr>
          <a:xfrm>
            <a:off x="951723" y="272304"/>
            <a:ext cx="9239537" cy="5784619"/>
          </a:xfrm>
          <a:prstGeom prst="rect">
            <a:avLst/>
          </a:prstGeom>
        </p:spPr>
      </p:pic>
      <p:sp>
        <p:nvSpPr>
          <p:cNvPr id="5" name="TextovéPole 4">
            <a:extLst>
              <a:ext uri="{FF2B5EF4-FFF2-40B4-BE49-F238E27FC236}">
                <a16:creationId xmlns:a16="http://schemas.microsoft.com/office/drawing/2014/main" id="{DCFFFBA4-5FAA-C920-CD6B-8ADDB250E7C0}"/>
              </a:ext>
            </a:extLst>
          </p:cNvPr>
          <p:cNvSpPr txBox="1"/>
          <p:nvPr/>
        </p:nvSpPr>
        <p:spPr>
          <a:xfrm>
            <a:off x="2805723" y="6267938"/>
            <a:ext cx="4246675" cy="369332"/>
          </a:xfrm>
          <a:prstGeom prst="rect">
            <a:avLst/>
          </a:prstGeom>
          <a:noFill/>
        </p:spPr>
        <p:txBody>
          <a:bodyPr wrap="none" rtlCol="0">
            <a:spAutoFit/>
          </a:bodyPr>
          <a:lstStyle/>
          <a:p>
            <a:r>
              <a:rPr lang="cs-CZ" dirty="0"/>
              <a:t>momentka ze zakládajícího sjezdu OUN</a:t>
            </a:r>
          </a:p>
        </p:txBody>
      </p:sp>
    </p:spTree>
    <p:extLst>
      <p:ext uri="{BB962C8B-B14F-4D97-AF65-F5344CB8AC3E}">
        <p14:creationId xmlns:p14="http://schemas.microsoft.com/office/powerpoint/2010/main" val="1088897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34462"/>
            <a:ext cx="8596668" cy="726830"/>
          </a:xfrm>
        </p:spPr>
        <p:txBody>
          <a:bodyPr/>
          <a:lstStyle/>
          <a:p>
            <a:r>
              <a:rPr lang="cs-CZ" dirty="0">
                <a:solidFill>
                  <a:schemeClr val="tx1"/>
                </a:solidFill>
              </a:rPr>
              <a:t>Meziválečná situace v Polsku I</a:t>
            </a:r>
          </a:p>
        </p:txBody>
      </p:sp>
      <p:sp>
        <p:nvSpPr>
          <p:cNvPr id="3" name="Zástupný symbol pro obsah 2"/>
          <p:cNvSpPr>
            <a:spLocks noGrp="1"/>
          </p:cNvSpPr>
          <p:nvPr>
            <p:ph idx="1"/>
          </p:nvPr>
        </p:nvSpPr>
        <p:spPr>
          <a:xfrm>
            <a:off x="0" y="961292"/>
            <a:ext cx="9274002" cy="1789723"/>
          </a:xfrm>
        </p:spPr>
        <p:txBody>
          <a:bodyPr>
            <a:noAutofit/>
          </a:bodyPr>
          <a:lstStyle/>
          <a:p>
            <a:pPr algn="just"/>
            <a:r>
              <a:rPr lang="cs-CZ" sz="2000" dirty="0" err="1"/>
              <a:t>Konovalec</a:t>
            </a:r>
            <a:r>
              <a:rPr lang="cs-CZ" sz="2000" dirty="0"/>
              <a:t>: „</a:t>
            </a:r>
            <a:r>
              <a:rPr lang="cs-CZ" sz="2000" b="1" i="1" dirty="0"/>
              <a:t>Ukrajinský státněpolitický cíl bude možné uskutečnit jen organizovaným bojem, především proti SSSR a Polsku; Ukrajinci se budou moci tohoto boje odvážit až tehdy, když se jeden z těchto států anebo oba dostanou s jinými státy do válečného konfliktu nebo až v nich vypuknou občanské války</a:t>
            </a:r>
            <a:r>
              <a:rPr lang="cs-CZ" sz="2000" b="1" dirty="0"/>
              <a:t>.</a:t>
            </a:r>
            <a:r>
              <a:rPr lang="cs-CZ" sz="2000" dirty="0"/>
              <a:t>“</a:t>
            </a:r>
          </a:p>
        </p:txBody>
      </p:sp>
      <p:pic>
        <p:nvPicPr>
          <p:cNvPr id="5" name="Obrázek 4">
            <a:extLst>
              <a:ext uri="{FF2B5EF4-FFF2-40B4-BE49-F238E27FC236}">
                <a16:creationId xmlns:a16="http://schemas.microsoft.com/office/drawing/2014/main" id="{63A9FA30-0269-436C-9405-69021E30909F}"/>
              </a:ext>
            </a:extLst>
          </p:cNvPr>
          <p:cNvPicPr>
            <a:picLocks noChangeAspect="1"/>
          </p:cNvPicPr>
          <p:nvPr/>
        </p:nvPicPr>
        <p:blipFill>
          <a:blip r:embed="rId2"/>
          <a:stretch>
            <a:fillRect/>
          </a:stretch>
        </p:blipFill>
        <p:spPr>
          <a:xfrm>
            <a:off x="9262086" y="7380"/>
            <a:ext cx="2800059" cy="2812788"/>
          </a:xfrm>
          <a:prstGeom prst="rect">
            <a:avLst/>
          </a:prstGeom>
        </p:spPr>
      </p:pic>
      <p:pic>
        <p:nvPicPr>
          <p:cNvPr id="6" name="Obrázek 5">
            <a:extLst>
              <a:ext uri="{FF2B5EF4-FFF2-40B4-BE49-F238E27FC236}">
                <a16:creationId xmlns:a16="http://schemas.microsoft.com/office/drawing/2014/main" id="{E84CF221-9C4E-2993-60D2-2D4F9F364F01}"/>
              </a:ext>
            </a:extLst>
          </p:cNvPr>
          <p:cNvPicPr>
            <a:picLocks noChangeAspect="1"/>
          </p:cNvPicPr>
          <p:nvPr/>
        </p:nvPicPr>
        <p:blipFill rotWithShape="1">
          <a:blip r:embed="rId3"/>
          <a:srcRect l="877" t="311" r="-877" b="43825"/>
          <a:stretch/>
        </p:blipFill>
        <p:spPr>
          <a:xfrm>
            <a:off x="234461" y="2610338"/>
            <a:ext cx="6213232" cy="4173416"/>
          </a:xfrm>
          <a:prstGeom prst="rect">
            <a:avLst/>
          </a:prstGeom>
        </p:spPr>
      </p:pic>
      <p:pic>
        <p:nvPicPr>
          <p:cNvPr id="8" name="Obrázek 7">
            <a:extLst>
              <a:ext uri="{FF2B5EF4-FFF2-40B4-BE49-F238E27FC236}">
                <a16:creationId xmlns:a16="http://schemas.microsoft.com/office/drawing/2014/main" id="{2A14C6E0-8584-6243-4084-119DA66CBC3A}"/>
              </a:ext>
            </a:extLst>
          </p:cNvPr>
          <p:cNvPicPr>
            <a:picLocks noChangeAspect="1"/>
          </p:cNvPicPr>
          <p:nvPr/>
        </p:nvPicPr>
        <p:blipFill>
          <a:blip r:embed="rId4"/>
          <a:stretch>
            <a:fillRect/>
          </a:stretch>
        </p:blipFill>
        <p:spPr>
          <a:xfrm>
            <a:off x="6447693" y="2820168"/>
            <a:ext cx="5738494" cy="2932407"/>
          </a:xfrm>
          <a:prstGeom prst="rect">
            <a:avLst/>
          </a:prstGeom>
        </p:spPr>
      </p:pic>
      <p:pic>
        <p:nvPicPr>
          <p:cNvPr id="10" name="Obrázek 9">
            <a:extLst>
              <a:ext uri="{FF2B5EF4-FFF2-40B4-BE49-F238E27FC236}">
                <a16:creationId xmlns:a16="http://schemas.microsoft.com/office/drawing/2014/main" id="{9C15AE55-8830-D55B-5399-93A2119B7296}"/>
              </a:ext>
            </a:extLst>
          </p:cNvPr>
          <p:cNvPicPr>
            <a:picLocks noChangeAspect="1"/>
          </p:cNvPicPr>
          <p:nvPr/>
        </p:nvPicPr>
        <p:blipFill>
          <a:blip r:embed="rId5"/>
          <a:stretch>
            <a:fillRect/>
          </a:stretch>
        </p:blipFill>
        <p:spPr>
          <a:xfrm>
            <a:off x="6447693" y="5821729"/>
            <a:ext cx="5628787" cy="962025"/>
          </a:xfrm>
          <a:prstGeom prst="rect">
            <a:avLst/>
          </a:prstGeom>
        </p:spPr>
      </p:pic>
    </p:spTree>
    <p:extLst>
      <p:ext uri="{BB962C8B-B14F-4D97-AF65-F5344CB8AC3E}">
        <p14:creationId xmlns:p14="http://schemas.microsoft.com/office/powerpoint/2010/main" val="113795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264049-83F8-7F11-04B7-311F00307CAE}"/>
              </a:ext>
            </a:extLst>
          </p:cNvPr>
          <p:cNvSpPr>
            <a:spLocks noGrp="1"/>
          </p:cNvSpPr>
          <p:nvPr>
            <p:ph type="title"/>
          </p:nvPr>
        </p:nvSpPr>
        <p:spPr>
          <a:xfrm>
            <a:off x="677334" y="171938"/>
            <a:ext cx="8596668" cy="1234831"/>
          </a:xfrm>
        </p:spPr>
        <p:txBody>
          <a:bodyPr/>
          <a:lstStyle/>
          <a:p>
            <a:pPr algn="ctr"/>
            <a:r>
              <a:rPr lang="cs-CZ" dirty="0">
                <a:solidFill>
                  <a:schemeClr val="tx1"/>
                </a:solidFill>
              </a:rPr>
              <a:t>Pár slov přímo k </a:t>
            </a:r>
            <a:r>
              <a:rPr lang="cs-CZ" dirty="0" err="1">
                <a:solidFill>
                  <a:schemeClr val="tx1"/>
                </a:solidFill>
              </a:rPr>
              <a:t>Banderovi</a:t>
            </a:r>
            <a:r>
              <a:rPr lang="cs-CZ" dirty="0">
                <a:solidFill>
                  <a:schemeClr val="tx1"/>
                </a:solidFill>
              </a:rPr>
              <a:t> a jeho ideologickému zázemí</a:t>
            </a:r>
          </a:p>
        </p:txBody>
      </p:sp>
      <p:sp>
        <p:nvSpPr>
          <p:cNvPr id="3" name="Zástupný obsah 2">
            <a:extLst>
              <a:ext uri="{FF2B5EF4-FFF2-40B4-BE49-F238E27FC236}">
                <a16:creationId xmlns:a16="http://schemas.microsoft.com/office/drawing/2014/main" id="{22EBD777-68DD-3D97-F21E-13A142CC881A}"/>
              </a:ext>
            </a:extLst>
          </p:cNvPr>
          <p:cNvSpPr>
            <a:spLocks noGrp="1"/>
          </p:cNvSpPr>
          <p:nvPr>
            <p:ph idx="1"/>
          </p:nvPr>
        </p:nvSpPr>
        <p:spPr>
          <a:xfrm>
            <a:off x="0" y="1320799"/>
            <a:ext cx="9089904" cy="5349061"/>
          </a:xfrm>
        </p:spPr>
        <p:txBody>
          <a:bodyPr>
            <a:normAutofit fontScale="85000" lnSpcReduction="10000"/>
          </a:bodyPr>
          <a:lstStyle/>
          <a:p>
            <a:pPr algn="just"/>
            <a:r>
              <a:rPr lang="cs-CZ" dirty="0" err="1"/>
              <a:t>Stepan</a:t>
            </a:r>
            <a:r>
              <a:rPr lang="cs-CZ" dirty="0"/>
              <a:t> </a:t>
            </a:r>
            <a:r>
              <a:rPr lang="cs-CZ" dirty="0" err="1"/>
              <a:t>Bandera</a:t>
            </a:r>
            <a:r>
              <a:rPr lang="cs-CZ" dirty="0"/>
              <a:t> se narodil 1. ledna 1909 na západní Ukrajině, která byla v té době součástí Rakouska-Uherska do početné rodiny řeckokatolického kněze Andrije </a:t>
            </a:r>
            <a:r>
              <a:rPr lang="cs-CZ" dirty="0" err="1"/>
              <a:t>Bandery</a:t>
            </a:r>
            <a:r>
              <a:rPr lang="cs-CZ" dirty="0"/>
              <a:t>. Jeho matka byla dcerou kněze a zemřela roku 1922 na tuberkulózu.</a:t>
            </a:r>
          </a:p>
          <a:p>
            <a:pPr algn="just"/>
            <a:r>
              <a:rPr lang="cs-CZ" dirty="0" err="1"/>
              <a:t>Banderův</a:t>
            </a:r>
            <a:r>
              <a:rPr lang="cs-CZ" dirty="0"/>
              <a:t> otec Andrij byl občanský aktivista. Podporoval družstevní hnutí mezi drobnými zemědělci, vzdělávací organizace a zemědělské spolky. Po rozpadu Rakouska-Uherska a vyhlášení Západoukrajinské lidové republiky pomáhal nastolit ukrajinskou vládu. Během následující války sloužil otec Andrij </a:t>
            </a:r>
            <a:r>
              <a:rPr lang="cs-CZ" dirty="0" err="1"/>
              <a:t>Bandera</a:t>
            </a:r>
            <a:r>
              <a:rPr lang="cs-CZ" dirty="0"/>
              <a:t> jako kaplan v Ukrajinské haličské armádě. </a:t>
            </a:r>
            <a:r>
              <a:rPr lang="cs-CZ" dirty="0" err="1"/>
              <a:t>Stepan</a:t>
            </a:r>
            <a:r>
              <a:rPr lang="cs-CZ" dirty="0"/>
              <a:t> </a:t>
            </a:r>
            <a:r>
              <a:rPr lang="cs-CZ" dirty="0" err="1"/>
              <a:t>Bandera</a:t>
            </a:r>
            <a:r>
              <a:rPr lang="cs-CZ" dirty="0"/>
              <a:t> tak jako malý chlapec viděl, jak se generace jeho rodičů pokouší vytvořit nezávislý ukrajinský stát, aby ho pak ztratila ve prospěch bolševiků na východě a Polska na západě.</a:t>
            </a:r>
          </a:p>
          <a:p>
            <a:pPr algn="just"/>
            <a:r>
              <a:rPr lang="cs-CZ" dirty="0"/>
              <a:t>V roce 1919 začal </a:t>
            </a:r>
            <a:r>
              <a:rPr lang="cs-CZ" dirty="0" err="1"/>
              <a:t>Stepan</a:t>
            </a:r>
            <a:r>
              <a:rPr lang="cs-CZ" dirty="0"/>
              <a:t> </a:t>
            </a:r>
            <a:r>
              <a:rPr lang="cs-CZ" dirty="0" err="1"/>
              <a:t>Bandera</a:t>
            </a:r>
            <a:r>
              <a:rPr lang="cs-CZ" dirty="0"/>
              <a:t> studovat střední školu na ukrajinském gymnáziu ve městě </a:t>
            </a:r>
            <a:r>
              <a:rPr lang="cs-CZ" dirty="0" err="1"/>
              <a:t>Stryj</a:t>
            </a:r>
            <a:r>
              <a:rPr lang="cs-CZ" dirty="0"/>
              <a:t>, kde žil jeho dědeček (jižně od Lvova). </a:t>
            </a:r>
            <a:r>
              <a:rPr lang="cs-CZ" dirty="0" err="1"/>
              <a:t>Bandera</a:t>
            </a:r>
            <a:r>
              <a:rPr lang="cs-CZ" dirty="0"/>
              <a:t> se následně připojil k ukrajinské skautské organizaci Plast. V roce 1927 </a:t>
            </a:r>
            <a:r>
              <a:rPr lang="cs-CZ" dirty="0" err="1"/>
              <a:t>Bandera</a:t>
            </a:r>
            <a:r>
              <a:rPr lang="cs-CZ" dirty="0"/>
              <a:t> dokončil středoškolská studia a přihlásil se ke studiu na Ukrajinské hospodářské akademii v Poděbradech v Československu, ale polské úřady mu odmítly vydat pas pro cestu do zahraničí. Následujícího roku se </a:t>
            </a:r>
            <a:r>
              <a:rPr lang="cs-CZ" dirty="0" err="1"/>
              <a:t>Stepan</a:t>
            </a:r>
            <a:r>
              <a:rPr lang="cs-CZ" dirty="0"/>
              <a:t> </a:t>
            </a:r>
            <a:r>
              <a:rPr lang="cs-CZ" dirty="0" err="1"/>
              <a:t>Bandera</a:t>
            </a:r>
            <a:r>
              <a:rPr lang="cs-CZ" dirty="0"/>
              <a:t> zapsal na agronomické oddělení Lvovské polytechnické univerzity. Spolu se svým otcem byl krátce zatčen Poláky za to, že vedl vzpomínkovou bohoslužbu za padlé ukrajinské vojáky </a:t>
            </a:r>
          </a:p>
          <a:p>
            <a:pPr algn="just"/>
            <a:r>
              <a:rPr lang="cs-CZ" dirty="0" err="1"/>
              <a:t>Bandera</a:t>
            </a:r>
            <a:r>
              <a:rPr lang="cs-CZ" dirty="0"/>
              <a:t> se stal aktivním členem různých ukrajinských studentských a občanských organizací, které se snažily bojovat proti násilné polonizaci a diskriminaci Ukrajinců. Již během studentských let se </a:t>
            </a:r>
            <a:r>
              <a:rPr lang="cs-CZ" dirty="0" err="1"/>
              <a:t>Bandera</a:t>
            </a:r>
            <a:r>
              <a:rPr lang="cs-CZ" dirty="0"/>
              <a:t> stal členem OUN v roce 1929 a v roce 1931 se dostal až na pozici referent propagandy </a:t>
            </a:r>
          </a:p>
          <a:p>
            <a:pPr algn="just"/>
            <a:r>
              <a:rPr lang="cs-CZ" dirty="0"/>
              <a:t>pod jeho vedením se organizace soustředila především na sociálně-propagační činnost, ale proslavila se i násilnými protesty proti genocidě hladomoru na sovětské Ukrajině a také proti pacifikaci Ukrajinců polskými úřady</a:t>
            </a:r>
          </a:p>
        </p:txBody>
      </p:sp>
      <p:pic>
        <p:nvPicPr>
          <p:cNvPr id="4" name="Obrázek 3">
            <a:extLst>
              <a:ext uri="{FF2B5EF4-FFF2-40B4-BE49-F238E27FC236}">
                <a16:creationId xmlns:a16="http://schemas.microsoft.com/office/drawing/2014/main" id="{560E5093-F33D-EE4A-5FA7-DAA0BFD013B1}"/>
              </a:ext>
            </a:extLst>
          </p:cNvPr>
          <p:cNvPicPr>
            <a:picLocks noChangeAspect="1"/>
          </p:cNvPicPr>
          <p:nvPr/>
        </p:nvPicPr>
        <p:blipFill>
          <a:blip r:embed="rId2"/>
          <a:stretch>
            <a:fillRect/>
          </a:stretch>
        </p:blipFill>
        <p:spPr>
          <a:xfrm>
            <a:off x="9089903" y="869392"/>
            <a:ext cx="3171825" cy="4819650"/>
          </a:xfrm>
          <a:prstGeom prst="rect">
            <a:avLst/>
          </a:prstGeom>
        </p:spPr>
      </p:pic>
      <p:sp>
        <p:nvSpPr>
          <p:cNvPr id="5" name="TextovéPole 4">
            <a:extLst>
              <a:ext uri="{FF2B5EF4-FFF2-40B4-BE49-F238E27FC236}">
                <a16:creationId xmlns:a16="http://schemas.microsoft.com/office/drawing/2014/main" id="{6EF210D0-C0A9-A2BD-D501-13BECF9839C5}"/>
              </a:ext>
            </a:extLst>
          </p:cNvPr>
          <p:cNvSpPr txBox="1"/>
          <p:nvPr/>
        </p:nvSpPr>
        <p:spPr>
          <a:xfrm>
            <a:off x="9151884" y="5746531"/>
            <a:ext cx="2922884" cy="923330"/>
          </a:xfrm>
          <a:prstGeom prst="rect">
            <a:avLst/>
          </a:prstGeom>
          <a:noFill/>
        </p:spPr>
        <p:txBody>
          <a:bodyPr wrap="square" rtlCol="0">
            <a:spAutoFit/>
          </a:bodyPr>
          <a:lstStyle/>
          <a:p>
            <a:pPr algn="ctr"/>
            <a:r>
              <a:rPr lang="cs-CZ" dirty="0"/>
              <a:t>zde odkazuji na skvělou </a:t>
            </a:r>
          </a:p>
          <a:p>
            <a:pPr algn="ctr"/>
            <a:r>
              <a:rPr lang="cs-CZ" dirty="0"/>
              <a:t>a vyčerpávající publikaci</a:t>
            </a:r>
          </a:p>
          <a:p>
            <a:pPr algn="ctr"/>
            <a:r>
              <a:rPr lang="cs-CZ" dirty="0"/>
              <a:t>Davida Svobody</a:t>
            </a:r>
          </a:p>
        </p:txBody>
      </p:sp>
    </p:spTree>
    <p:extLst>
      <p:ext uri="{BB962C8B-B14F-4D97-AF65-F5344CB8AC3E}">
        <p14:creationId xmlns:p14="http://schemas.microsoft.com/office/powerpoint/2010/main" val="350690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39FC94-4E3D-CFD5-DCDF-F03C4985537F}"/>
              </a:ext>
            </a:extLst>
          </p:cNvPr>
          <p:cNvSpPr>
            <a:spLocks noGrp="1"/>
          </p:cNvSpPr>
          <p:nvPr>
            <p:ph type="title"/>
          </p:nvPr>
        </p:nvSpPr>
        <p:spPr>
          <a:xfrm>
            <a:off x="677334" y="320431"/>
            <a:ext cx="8596668" cy="867507"/>
          </a:xfrm>
        </p:spPr>
        <p:txBody>
          <a:bodyPr/>
          <a:lstStyle/>
          <a:p>
            <a:pPr algn="ctr"/>
            <a:r>
              <a:rPr lang="cs-CZ" dirty="0">
                <a:solidFill>
                  <a:schemeClr val="tx1"/>
                </a:solidFill>
              </a:rPr>
              <a:t>Kořeny další radikalizace</a:t>
            </a:r>
          </a:p>
        </p:txBody>
      </p:sp>
      <p:pic>
        <p:nvPicPr>
          <p:cNvPr id="5" name="Zástupný obsah 4">
            <a:extLst>
              <a:ext uri="{FF2B5EF4-FFF2-40B4-BE49-F238E27FC236}">
                <a16:creationId xmlns:a16="http://schemas.microsoft.com/office/drawing/2014/main" id="{0D34915D-9892-C166-D24D-8269837E981D}"/>
              </a:ext>
            </a:extLst>
          </p:cNvPr>
          <p:cNvPicPr>
            <a:picLocks noGrp="1" noChangeAspect="1"/>
          </p:cNvPicPr>
          <p:nvPr>
            <p:ph idx="1"/>
          </p:nvPr>
        </p:nvPicPr>
        <p:blipFill>
          <a:blip r:embed="rId2"/>
          <a:stretch>
            <a:fillRect/>
          </a:stretch>
        </p:blipFill>
        <p:spPr>
          <a:xfrm>
            <a:off x="270935" y="1187938"/>
            <a:ext cx="5931281" cy="5158032"/>
          </a:xfrm>
        </p:spPr>
      </p:pic>
      <p:pic>
        <p:nvPicPr>
          <p:cNvPr id="7" name="Obrázek 6">
            <a:extLst>
              <a:ext uri="{FF2B5EF4-FFF2-40B4-BE49-F238E27FC236}">
                <a16:creationId xmlns:a16="http://schemas.microsoft.com/office/drawing/2014/main" id="{0AC6E8FC-83D9-000D-BF67-678065D598C3}"/>
              </a:ext>
            </a:extLst>
          </p:cNvPr>
          <p:cNvPicPr>
            <a:picLocks noChangeAspect="1"/>
          </p:cNvPicPr>
          <p:nvPr/>
        </p:nvPicPr>
        <p:blipFill>
          <a:blip r:embed="rId3"/>
          <a:stretch>
            <a:fillRect/>
          </a:stretch>
        </p:blipFill>
        <p:spPr>
          <a:xfrm>
            <a:off x="6124575" y="1187938"/>
            <a:ext cx="6067425" cy="1400175"/>
          </a:xfrm>
          <a:prstGeom prst="rect">
            <a:avLst/>
          </a:prstGeom>
        </p:spPr>
      </p:pic>
      <p:pic>
        <p:nvPicPr>
          <p:cNvPr id="9" name="Obrázek 8">
            <a:extLst>
              <a:ext uri="{FF2B5EF4-FFF2-40B4-BE49-F238E27FC236}">
                <a16:creationId xmlns:a16="http://schemas.microsoft.com/office/drawing/2014/main" id="{C54A5AE6-F89E-7304-EAD4-668DB6AC07D7}"/>
              </a:ext>
            </a:extLst>
          </p:cNvPr>
          <p:cNvPicPr>
            <a:picLocks noChangeAspect="1"/>
          </p:cNvPicPr>
          <p:nvPr/>
        </p:nvPicPr>
        <p:blipFill rotWithShape="1">
          <a:blip r:embed="rId4"/>
          <a:srcRect t="5122"/>
          <a:stretch/>
        </p:blipFill>
        <p:spPr>
          <a:xfrm>
            <a:off x="6085069" y="2560790"/>
            <a:ext cx="6124575" cy="1012153"/>
          </a:xfrm>
          <a:prstGeom prst="rect">
            <a:avLst/>
          </a:prstGeom>
        </p:spPr>
      </p:pic>
      <p:sp>
        <p:nvSpPr>
          <p:cNvPr id="10" name="TextovéPole 9">
            <a:extLst>
              <a:ext uri="{FF2B5EF4-FFF2-40B4-BE49-F238E27FC236}">
                <a16:creationId xmlns:a16="http://schemas.microsoft.com/office/drawing/2014/main" id="{A9BA37F4-60D7-AB80-40B5-BC45B592BE8F}"/>
              </a:ext>
            </a:extLst>
          </p:cNvPr>
          <p:cNvSpPr txBox="1"/>
          <p:nvPr/>
        </p:nvSpPr>
        <p:spPr>
          <a:xfrm>
            <a:off x="6124575" y="3572944"/>
            <a:ext cx="5989271" cy="3416320"/>
          </a:xfrm>
          <a:prstGeom prst="rect">
            <a:avLst/>
          </a:prstGeom>
          <a:noFill/>
        </p:spPr>
        <p:txBody>
          <a:bodyPr wrap="square" rtlCol="0">
            <a:spAutoFit/>
          </a:bodyPr>
          <a:lstStyle/>
          <a:p>
            <a:pPr algn="just"/>
            <a:r>
              <a:rPr lang="cs-CZ" dirty="0"/>
              <a:t>Členskou základnu OUN tvořili v drtivé většině studenti a mladí lidé. Spolehlivé údaje neexistují, ale odhady se </a:t>
            </a:r>
          </a:p>
          <a:p>
            <a:pPr algn="just"/>
            <a:r>
              <a:rPr lang="cs-CZ" dirty="0"/>
              <a:t>pohybují až kolem 20 000 osob (1939). Vliv OUN však výrazně převyšoval její velikost. Její duch nezištné, až fanatické oddanosti národní věci se ukázal být pro mladé lidi nesmírně přitažlivý. Lze říci, že OUN formovala politický pohled celé generace západních Ukrajinců. Důležitou publikací OUN byl časopis </a:t>
            </a:r>
            <a:r>
              <a:rPr lang="cs-CZ" dirty="0" err="1"/>
              <a:t>Rozbudova</a:t>
            </a:r>
            <a:r>
              <a:rPr lang="cs-CZ" dirty="0"/>
              <a:t> </a:t>
            </a:r>
            <a:r>
              <a:rPr lang="cs-CZ" dirty="0" err="1"/>
              <a:t>naciji</a:t>
            </a:r>
            <a:r>
              <a:rPr lang="cs-CZ" dirty="0"/>
              <a:t> – Výstavba národa legálně vydávaný od roku 1929 do roku 1934 v Praze v Československu - vydavatelem byl Mykola </a:t>
            </a:r>
            <a:r>
              <a:rPr lang="cs-CZ" dirty="0" err="1"/>
              <a:t>Sciborski</a:t>
            </a:r>
            <a:r>
              <a:rPr lang="cs-CZ" dirty="0"/>
              <a:t> </a:t>
            </a:r>
          </a:p>
          <a:p>
            <a:endParaRPr lang="cs-CZ" dirty="0"/>
          </a:p>
        </p:txBody>
      </p:sp>
    </p:spTree>
    <p:extLst>
      <p:ext uri="{BB962C8B-B14F-4D97-AF65-F5344CB8AC3E}">
        <p14:creationId xmlns:p14="http://schemas.microsoft.com/office/powerpoint/2010/main" val="2408134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D8F5EC8B-2C64-6638-F3E9-630E194C3582}"/>
              </a:ext>
            </a:extLst>
          </p:cNvPr>
          <p:cNvPicPr>
            <a:picLocks noGrp="1" noChangeAspect="1"/>
          </p:cNvPicPr>
          <p:nvPr>
            <p:ph idx="1"/>
          </p:nvPr>
        </p:nvPicPr>
        <p:blipFill>
          <a:blip r:embed="rId2"/>
          <a:stretch>
            <a:fillRect/>
          </a:stretch>
        </p:blipFill>
        <p:spPr>
          <a:xfrm>
            <a:off x="461106" y="289316"/>
            <a:ext cx="9472247" cy="5923914"/>
          </a:xfrm>
          <a:prstGeom prst="rect">
            <a:avLst/>
          </a:prstGeom>
        </p:spPr>
      </p:pic>
      <p:sp>
        <p:nvSpPr>
          <p:cNvPr id="5" name="TextovéPole 4">
            <a:extLst>
              <a:ext uri="{FF2B5EF4-FFF2-40B4-BE49-F238E27FC236}">
                <a16:creationId xmlns:a16="http://schemas.microsoft.com/office/drawing/2014/main" id="{B84BDF07-80B9-182F-F56C-C7FBEF2A3156}"/>
              </a:ext>
            </a:extLst>
          </p:cNvPr>
          <p:cNvSpPr txBox="1"/>
          <p:nvPr/>
        </p:nvSpPr>
        <p:spPr>
          <a:xfrm>
            <a:off x="1727200" y="6346092"/>
            <a:ext cx="4681415" cy="369332"/>
          </a:xfrm>
          <a:prstGeom prst="rect">
            <a:avLst/>
          </a:prstGeom>
          <a:noFill/>
        </p:spPr>
        <p:txBody>
          <a:bodyPr wrap="square" rtlCol="0">
            <a:spAutoFit/>
          </a:bodyPr>
          <a:lstStyle/>
          <a:p>
            <a:r>
              <a:rPr lang="cs-CZ" dirty="0" err="1"/>
              <a:t>Konovalec</a:t>
            </a:r>
            <a:r>
              <a:rPr lang="cs-CZ" dirty="0"/>
              <a:t> a </a:t>
            </a:r>
            <a:r>
              <a:rPr lang="cs-CZ" dirty="0" err="1"/>
              <a:t>Sciborski</a:t>
            </a:r>
            <a:r>
              <a:rPr lang="cs-CZ" dirty="0"/>
              <a:t> roku 1929 v Paříži</a:t>
            </a:r>
          </a:p>
        </p:txBody>
      </p:sp>
    </p:spTree>
    <p:extLst>
      <p:ext uri="{BB962C8B-B14F-4D97-AF65-F5344CB8AC3E}">
        <p14:creationId xmlns:p14="http://schemas.microsoft.com/office/powerpoint/2010/main" val="504940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F8B3A6-AABD-40E1-8135-DD1E2FDC43BA}"/>
              </a:ext>
            </a:extLst>
          </p:cNvPr>
          <p:cNvSpPr>
            <a:spLocks noGrp="1"/>
          </p:cNvSpPr>
          <p:nvPr>
            <p:ph type="title"/>
          </p:nvPr>
        </p:nvSpPr>
        <p:spPr>
          <a:xfrm>
            <a:off x="677334" y="238186"/>
            <a:ext cx="8596668" cy="776954"/>
          </a:xfrm>
        </p:spPr>
        <p:txBody>
          <a:bodyPr/>
          <a:lstStyle/>
          <a:p>
            <a:r>
              <a:rPr lang="cs-CZ" dirty="0">
                <a:solidFill>
                  <a:schemeClr val="tx1"/>
                </a:solidFill>
              </a:rPr>
              <a:t>Meziválečná situace v Polsku II</a:t>
            </a:r>
          </a:p>
        </p:txBody>
      </p:sp>
      <p:sp>
        <p:nvSpPr>
          <p:cNvPr id="3" name="Zástupný obsah 2">
            <a:extLst>
              <a:ext uri="{FF2B5EF4-FFF2-40B4-BE49-F238E27FC236}">
                <a16:creationId xmlns:a16="http://schemas.microsoft.com/office/drawing/2014/main" id="{4B1AB7DF-8B0F-4BBC-8AF8-25CDE4C58B89}"/>
              </a:ext>
            </a:extLst>
          </p:cNvPr>
          <p:cNvSpPr>
            <a:spLocks noGrp="1"/>
          </p:cNvSpPr>
          <p:nvPr>
            <p:ph idx="1"/>
          </p:nvPr>
        </p:nvSpPr>
        <p:spPr>
          <a:xfrm>
            <a:off x="1" y="889092"/>
            <a:ext cx="9274002" cy="5852671"/>
          </a:xfrm>
        </p:spPr>
        <p:txBody>
          <a:bodyPr>
            <a:normAutofit/>
          </a:bodyPr>
          <a:lstStyle/>
          <a:p>
            <a:pPr algn="just"/>
            <a:r>
              <a:rPr lang="cs-CZ" sz="2000" dirty="0"/>
              <a:t>obecná koncepce v přístupu k ukrajinské menšině v Polsku se ukázala chybnou. Při pacifikaci oblastí národnostních menšin jen v roce 1930 vypálily polské kárné oddíly více jak 800 ukrajinských a běloruských vesnic</a:t>
            </a:r>
          </a:p>
        </p:txBody>
      </p:sp>
      <p:pic>
        <p:nvPicPr>
          <p:cNvPr id="9" name="Obrázek 8">
            <a:extLst>
              <a:ext uri="{FF2B5EF4-FFF2-40B4-BE49-F238E27FC236}">
                <a16:creationId xmlns:a16="http://schemas.microsoft.com/office/drawing/2014/main" id="{9FD2F575-D985-427A-8995-AE87B1372BFE}"/>
              </a:ext>
            </a:extLst>
          </p:cNvPr>
          <p:cNvPicPr>
            <a:picLocks noChangeAspect="1"/>
          </p:cNvPicPr>
          <p:nvPr/>
        </p:nvPicPr>
        <p:blipFill>
          <a:blip r:embed="rId2"/>
          <a:stretch>
            <a:fillRect/>
          </a:stretch>
        </p:blipFill>
        <p:spPr>
          <a:xfrm>
            <a:off x="9239251" y="889092"/>
            <a:ext cx="2952750" cy="1933575"/>
          </a:xfrm>
          <a:prstGeom prst="rect">
            <a:avLst/>
          </a:prstGeom>
        </p:spPr>
      </p:pic>
      <p:pic>
        <p:nvPicPr>
          <p:cNvPr id="5" name="Obrázek 4">
            <a:extLst>
              <a:ext uri="{FF2B5EF4-FFF2-40B4-BE49-F238E27FC236}">
                <a16:creationId xmlns:a16="http://schemas.microsoft.com/office/drawing/2014/main" id="{82E97DE3-E26E-A828-8BFF-F426A6FFDA92}"/>
              </a:ext>
            </a:extLst>
          </p:cNvPr>
          <p:cNvPicPr>
            <a:picLocks noChangeAspect="1"/>
          </p:cNvPicPr>
          <p:nvPr/>
        </p:nvPicPr>
        <p:blipFill>
          <a:blip r:embed="rId3"/>
          <a:stretch>
            <a:fillRect/>
          </a:stretch>
        </p:blipFill>
        <p:spPr>
          <a:xfrm>
            <a:off x="976923" y="1939355"/>
            <a:ext cx="6049108" cy="4860030"/>
          </a:xfrm>
          <a:prstGeom prst="rect">
            <a:avLst/>
          </a:prstGeom>
        </p:spPr>
      </p:pic>
      <p:pic>
        <p:nvPicPr>
          <p:cNvPr id="6" name="Obrázek 5">
            <a:extLst>
              <a:ext uri="{FF2B5EF4-FFF2-40B4-BE49-F238E27FC236}">
                <a16:creationId xmlns:a16="http://schemas.microsoft.com/office/drawing/2014/main" id="{CE17F2B7-7A07-A929-6E7F-2669712710A3}"/>
              </a:ext>
            </a:extLst>
          </p:cNvPr>
          <p:cNvPicPr>
            <a:picLocks noChangeAspect="1"/>
          </p:cNvPicPr>
          <p:nvPr/>
        </p:nvPicPr>
        <p:blipFill>
          <a:blip r:embed="rId4"/>
          <a:stretch>
            <a:fillRect/>
          </a:stretch>
        </p:blipFill>
        <p:spPr>
          <a:xfrm>
            <a:off x="7393353" y="2893006"/>
            <a:ext cx="4493846" cy="3276264"/>
          </a:xfrm>
          <a:prstGeom prst="rect">
            <a:avLst/>
          </a:prstGeom>
        </p:spPr>
      </p:pic>
      <p:sp>
        <p:nvSpPr>
          <p:cNvPr id="7" name="TextovéPole 6">
            <a:extLst>
              <a:ext uri="{FF2B5EF4-FFF2-40B4-BE49-F238E27FC236}">
                <a16:creationId xmlns:a16="http://schemas.microsoft.com/office/drawing/2014/main" id="{09F7FC6D-0253-3A92-A456-8EA0C7202C3C}"/>
              </a:ext>
            </a:extLst>
          </p:cNvPr>
          <p:cNvSpPr txBox="1"/>
          <p:nvPr/>
        </p:nvSpPr>
        <p:spPr>
          <a:xfrm>
            <a:off x="7283938" y="6239609"/>
            <a:ext cx="4743939" cy="369332"/>
          </a:xfrm>
          <a:prstGeom prst="rect">
            <a:avLst/>
          </a:prstGeom>
          <a:noFill/>
        </p:spPr>
        <p:txBody>
          <a:bodyPr wrap="square" rtlCol="0">
            <a:spAutoFit/>
          </a:bodyPr>
          <a:lstStyle/>
          <a:p>
            <a:r>
              <a:rPr lang="cs-CZ" dirty="0" err="1"/>
              <a:t>Prosvita</a:t>
            </a:r>
            <a:r>
              <a:rPr lang="cs-CZ" dirty="0"/>
              <a:t> – „Osvícení“ v meziválečném Lvově</a:t>
            </a:r>
          </a:p>
        </p:txBody>
      </p:sp>
    </p:spTree>
    <p:extLst>
      <p:ext uri="{BB962C8B-B14F-4D97-AF65-F5344CB8AC3E}">
        <p14:creationId xmlns:p14="http://schemas.microsoft.com/office/powerpoint/2010/main" val="1430824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9B23E6-9D2F-4F82-A703-C00DDE94D3F7}"/>
              </a:ext>
            </a:extLst>
          </p:cNvPr>
          <p:cNvSpPr>
            <a:spLocks noGrp="1"/>
          </p:cNvSpPr>
          <p:nvPr>
            <p:ph type="title"/>
          </p:nvPr>
        </p:nvSpPr>
        <p:spPr>
          <a:xfrm>
            <a:off x="85969" y="878857"/>
            <a:ext cx="9266262" cy="5732958"/>
          </a:xfrm>
        </p:spPr>
        <p:txBody>
          <a:bodyPr>
            <a:noAutofit/>
          </a:bodyPr>
          <a:lstStyle/>
          <a:p>
            <a:r>
              <a:rPr lang="cs-CZ" sz="3000" dirty="0">
                <a:solidFill>
                  <a:schemeClr val="tx1"/>
                </a:solidFill>
              </a:rPr>
              <a:t>Vysvětlení základních pojmů a chronologie:</a:t>
            </a:r>
            <a:br>
              <a:rPr lang="cs-CZ" sz="3000" dirty="0">
                <a:solidFill>
                  <a:schemeClr val="tx1"/>
                </a:solidFill>
              </a:rPr>
            </a:br>
            <a:br>
              <a:rPr lang="cs-CZ" sz="3000" dirty="0">
                <a:solidFill>
                  <a:schemeClr val="tx1"/>
                </a:solidFill>
              </a:rPr>
            </a:br>
            <a:r>
              <a:rPr lang="cs-CZ" sz="3000" dirty="0">
                <a:solidFill>
                  <a:schemeClr val="tx1"/>
                </a:solidFill>
              </a:rPr>
              <a:t>UVO – Ukrajinská vojenská organizace (Praha 1920/1921) – Konovalec</a:t>
            </a:r>
            <a:br>
              <a:rPr lang="cs-CZ" sz="3000" dirty="0">
                <a:solidFill>
                  <a:schemeClr val="tx1"/>
                </a:solidFill>
              </a:rPr>
            </a:br>
            <a:br>
              <a:rPr lang="cs-CZ" sz="3000" dirty="0">
                <a:solidFill>
                  <a:schemeClr val="tx1"/>
                </a:solidFill>
              </a:rPr>
            </a:br>
            <a:r>
              <a:rPr lang="cs-CZ" sz="3000" dirty="0">
                <a:solidFill>
                  <a:schemeClr val="tx1"/>
                </a:solidFill>
              </a:rPr>
              <a:t>OUN – Organizace ukrajinských nacionalistů (Vídeň 1929) – předsedové postupně Konovalec, Melnyk, Bandera</a:t>
            </a:r>
            <a:br>
              <a:rPr lang="cs-CZ" sz="3000" dirty="0">
                <a:solidFill>
                  <a:schemeClr val="tx1"/>
                </a:solidFill>
              </a:rPr>
            </a:br>
            <a:br>
              <a:rPr lang="cs-CZ" sz="3000" dirty="0">
                <a:solidFill>
                  <a:schemeClr val="tx1"/>
                </a:solidFill>
              </a:rPr>
            </a:br>
            <a:r>
              <a:rPr lang="cs-CZ" sz="3000" dirty="0">
                <a:solidFill>
                  <a:schemeClr val="tx1"/>
                </a:solidFill>
              </a:rPr>
              <a:t>UPA – Ukrajinská povstalecká armáda (1942 Ukrajina) jakožto vojenská složka OUN – Šuchevyč a další</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277" y="1770078"/>
            <a:ext cx="2934581" cy="3482720"/>
          </a:xfrm>
          <a:prstGeom prst="rect">
            <a:avLst/>
          </a:prstGeom>
        </p:spPr>
      </p:pic>
      <p:sp>
        <p:nvSpPr>
          <p:cNvPr id="3" name="TextovéPole 2">
            <a:extLst>
              <a:ext uri="{FF2B5EF4-FFF2-40B4-BE49-F238E27FC236}">
                <a16:creationId xmlns:a16="http://schemas.microsoft.com/office/drawing/2014/main" id="{AAC73B8A-17BB-FFD8-5ED2-459F472944AF}"/>
              </a:ext>
            </a:extLst>
          </p:cNvPr>
          <p:cNvSpPr txBox="1"/>
          <p:nvPr/>
        </p:nvSpPr>
        <p:spPr>
          <a:xfrm>
            <a:off x="3266830" y="109415"/>
            <a:ext cx="4657969" cy="769441"/>
          </a:xfrm>
          <a:prstGeom prst="rect">
            <a:avLst/>
          </a:prstGeom>
          <a:noFill/>
        </p:spPr>
        <p:txBody>
          <a:bodyPr wrap="square" rtlCol="0">
            <a:spAutoFit/>
          </a:bodyPr>
          <a:lstStyle/>
          <a:p>
            <a:r>
              <a:rPr lang="cs-CZ" sz="4400" dirty="0"/>
              <a:t>Rekapitulace</a:t>
            </a:r>
          </a:p>
        </p:txBody>
      </p:sp>
    </p:spTree>
    <p:extLst>
      <p:ext uri="{BB962C8B-B14F-4D97-AF65-F5344CB8AC3E}">
        <p14:creationId xmlns:p14="http://schemas.microsoft.com/office/powerpoint/2010/main" val="2688350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D81EDB-C5C0-44A8-8BDA-54E14B53A3DA}"/>
              </a:ext>
            </a:extLst>
          </p:cNvPr>
          <p:cNvSpPr>
            <a:spLocks noGrp="1"/>
          </p:cNvSpPr>
          <p:nvPr>
            <p:ph type="title"/>
          </p:nvPr>
        </p:nvSpPr>
        <p:spPr>
          <a:xfrm>
            <a:off x="492369" y="210477"/>
            <a:ext cx="8781633" cy="1719923"/>
          </a:xfrm>
        </p:spPr>
        <p:txBody>
          <a:bodyPr/>
          <a:lstStyle/>
          <a:p>
            <a:r>
              <a:rPr lang="cs-CZ" sz="3500" dirty="0">
                <a:solidFill>
                  <a:schemeClr val="tx1"/>
                </a:solidFill>
              </a:rPr>
              <a:t>Národnostní složení meziválečného</a:t>
            </a:r>
            <a:r>
              <a:rPr lang="cs-CZ" dirty="0">
                <a:solidFill>
                  <a:schemeClr val="tx1"/>
                </a:solidFill>
              </a:rPr>
              <a:t> Polska</a:t>
            </a:r>
          </a:p>
        </p:txBody>
      </p:sp>
      <p:pic>
        <p:nvPicPr>
          <p:cNvPr id="4" name="Zástupný obsah 3">
            <a:extLst>
              <a:ext uri="{FF2B5EF4-FFF2-40B4-BE49-F238E27FC236}">
                <a16:creationId xmlns:a16="http://schemas.microsoft.com/office/drawing/2014/main" id="{9545B9C9-F2D7-4C7B-B150-91547802FEEB}"/>
              </a:ext>
            </a:extLst>
          </p:cNvPr>
          <p:cNvPicPr>
            <a:picLocks noGrp="1" noChangeAspect="1"/>
          </p:cNvPicPr>
          <p:nvPr>
            <p:ph idx="1"/>
          </p:nvPr>
        </p:nvPicPr>
        <p:blipFill>
          <a:blip r:embed="rId2"/>
          <a:stretch>
            <a:fillRect/>
          </a:stretch>
        </p:blipFill>
        <p:spPr>
          <a:xfrm>
            <a:off x="320431" y="898770"/>
            <a:ext cx="10013659" cy="5748754"/>
          </a:xfrm>
          <a:prstGeom prst="rect">
            <a:avLst/>
          </a:prstGeom>
        </p:spPr>
      </p:pic>
    </p:spTree>
    <p:extLst>
      <p:ext uri="{BB962C8B-B14F-4D97-AF65-F5344CB8AC3E}">
        <p14:creationId xmlns:p14="http://schemas.microsoft.com/office/powerpoint/2010/main" val="3247548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rot="10800000" flipV="1">
            <a:off x="746618" y="4941116"/>
            <a:ext cx="8849868" cy="1374843"/>
          </a:xfrm>
        </p:spPr>
        <p:txBody>
          <a:bodyPr numCol="3">
            <a:normAutofit/>
          </a:bodyPr>
          <a:lstStyle/>
          <a:p>
            <a:pPr algn="ctr"/>
            <a:r>
              <a:rPr lang="cs-CZ" dirty="0" err="1">
                <a:solidFill>
                  <a:schemeClr val="tx1"/>
                </a:solidFill>
              </a:rPr>
              <a:t>Jevhen</a:t>
            </a:r>
            <a:r>
              <a:rPr lang="cs-CZ" dirty="0">
                <a:solidFill>
                  <a:schemeClr val="tx1"/>
                </a:solidFill>
              </a:rPr>
              <a:t> </a:t>
            </a:r>
            <a:r>
              <a:rPr lang="cs-CZ" dirty="0" err="1">
                <a:solidFill>
                  <a:schemeClr val="tx1"/>
                </a:solidFill>
              </a:rPr>
              <a:t>Konovalec</a:t>
            </a:r>
            <a:br>
              <a:rPr lang="cs-CZ" dirty="0">
                <a:solidFill>
                  <a:schemeClr val="tx1"/>
                </a:solidFill>
              </a:rPr>
            </a:br>
            <a:r>
              <a:rPr lang="cs-CZ" dirty="0">
                <a:solidFill>
                  <a:schemeClr val="tx1"/>
                </a:solidFill>
              </a:rPr>
              <a:t> </a:t>
            </a:r>
            <a:r>
              <a:rPr lang="cs-CZ" dirty="0" err="1">
                <a:solidFill>
                  <a:schemeClr val="tx1"/>
                </a:solidFill>
              </a:rPr>
              <a:t>Stepan</a:t>
            </a:r>
            <a:r>
              <a:rPr lang="cs-CZ" dirty="0">
                <a:solidFill>
                  <a:schemeClr val="tx1"/>
                </a:solidFill>
              </a:rPr>
              <a:t> </a:t>
            </a:r>
            <a:r>
              <a:rPr lang="cs-CZ" dirty="0" err="1">
                <a:solidFill>
                  <a:schemeClr val="tx1"/>
                </a:solidFill>
              </a:rPr>
              <a:t>Bandera</a:t>
            </a:r>
            <a:br>
              <a:rPr lang="cs-CZ" dirty="0">
                <a:solidFill>
                  <a:schemeClr val="tx1"/>
                </a:solidFill>
              </a:rPr>
            </a:br>
            <a:r>
              <a:rPr lang="cs-CZ" dirty="0">
                <a:solidFill>
                  <a:schemeClr val="tx1"/>
                </a:solidFill>
              </a:rPr>
              <a:t>Roman </a:t>
            </a:r>
            <a:r>
              <a:rPr lang="cs-CZ" dirty="0" err="1">
                <a:solidFill>
                  <a:schemeClr val="tx1"/>
                </a:solidFill>
              </a:rPr>
              <a:t>Šuchevyč</a:t>
            </a:r>
            <a:endParaRPr lang="cs-CZ" dirty="0">
              <a:solidFill>
                <a:schemeClr val="tx1"/>
              </a:solidFill>
            </a:endParaRPr>
          </a:p>
        </p:txBody>
      </p:sp>
      <p:pic>
        <p:nvPicPr>
          <p:cNvPr id="5" name="Zástupný obsah 4">
            <a:extLst>
              <a:ext uri="{FF2B5EF4-FFF2-40B4-BE49-F238E27FC236}">
                <a16:creationId xmlns:a16="http://schemas.microsoft.com/office/drawing/2014/main" id="{5CA09AEA-9617-4232-B5CC-57EDE24B8952}"/>
              </a:ext>
            </a:extLst>
          </p:cNvPr>
          <p:cNvPicPr>
            <a:picLocks noGrp="1" noChangeAspect="1"/>
          </p:cNvPicPr>
          <p:nvPr>
            <p:ph idx="1"/>
          </p:nvPr>
        </p:nvPicPr>
        <p:blipFill>
          <a:blip r:embed="rId2"/>
          <a:stretch>
            <a:fillRect/>
          </a:stretch>
        </p:blipFill>
        <p:spPr>
          <a:xfrm>
            <a:off x="677334" y="609600"/>
            <a:ext cx="2911077" cy="3881437"/>
          </a:xfrm>
        </p:spPr>
      </p:pic>
      <p:pic>
        <p:nvPicPr>
          <p:cNvPr id="7" name="Obrázek 6">
            <a:extLst>
              <a:ext uri="{FF2B5EF4-FFF2-40B4-BE49-F238E27FC236}">
                <a16:creationId xmlns:a16="http://schemas.microsoft.com/office/drawing/2014/main" id="{D9E727C1-8F5F-4324-994F-845890DEBE70}"/>
              </a:ext>
            </a:extLst>
          </p:cNvPr>
          <p:cNvPicPr>
            <a:picLocks noChangeAspect="1"/>
          </p:cNvPicPr>
          <p:nvPr/>
        </p:nvPicPr>
        <p:blipFill>
          <a:blip r:embed="rId3"/>
          <a:stretch>
            <a:fillRect/>
          </a:stretch>
        </p:blipFill>
        <p:spPr>
          <a:xfrm>
            <a:off x="3783435" y="609600"/>
            <a:ext cx="2911077" cy="3881436"/>
          </a:xfrm>
          <a:prstGeom prst="rect">
            <a:avLst/>
          </a:prstGeom>
        </p:spPr>
      </p:pic>
      <p:pic>
        <p:nvPicPr>
          <p:cNvPr id="9" name="Obrázek 8">
            <a:extLst>
              <a:ext uri="{FF2B5EF4-FFF2-40B4-BE49-F238E27FC236}">
                <a16:creationId xmlns:a16="http://schemas.microsoft.com/office/drawing/2014/main" id="{789D0AEB-35A5-4F4A-B821-AB7957C65A16}"/>
              </a:ext>
            </a:extLst>
          </p:cNvPr>
          <p:cNvPicPr>
            <a:picLocks noChangeAspect="1"/>
          </p:cNvPicPr>
          <p:nvPr/>
        </p:nvPicPr>
        <p:blipFill>
          <a:blip r:embed="rId4"/>
          <a:stretch>
            <a:fillRect/>
          </a:stretch>
        </p:blipFill>
        <p:spPr>
          <a:xfrm>
            <a:off x="6889536" y="609600"/>
            <a:ext cx="2791359" cy="3881436"/>
          </a:xfrm>
          <a:prstGeom prst="rect">
            <a:avLst/>
          </a:prstGeom>
        </p:spPr>
      </p:pic>
    </p:spTree>
    <p:extLst>
      <p:ext uri="{BB962C8B-B14F-4D97-AF65-F5344CB8AC3E}">
        <p14:creationId xmlns:p14="http://schemas.microsoft.com/office/powerpoint/2010/main" val="771778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214976-3279-998A-F8F0-A209DB8A856D}"/>
              </a:ext>
            </a:extLst>
          </p:cNvPr>
          <p:cNvSpPr>
            <a:spLocks noGrp="1"/>
          </p:cNvSpPr>
          <p:nvPr>
            <p:ph type="title"/>
          </p:nvPr>
        </p:nvSpPr>
        <p:spPr>
          <a:xfrm>
            <a:off x="677334" y="289169"/>
            <a:ext cx="8596668" cy="773723"/>
          </a:xfrm>
        </p:spPr>
        <p:txBody>
          <a:bodyPr/>
          <a:lstStyle/>
          <a:p>
            <a:pPr algn="ctr"/>
            <a:r>
              <a:rPr lang="cs-CZ" dirty="0">
                <a:solidFill>
                  <a:schemeClr val="tx1"/>
                </a:solidFill>
              </a:rPr>
              <a:t>Opět zpět k SSSR</a:t>
            </a:r>
          </a:p>
        </p:txBody>
      </p:sp>
      <p:sp>
        <p:nvSpPr>
          <p:cNvPr id="3" name="Zástupný obsah 2">
            <a:extLst>
              <a:ext uri="{FF2B5EF4-FFF2-40B4-BE49-F238E27FC236}">
                <a16:creationId xmlns:a16="http://schemas.microsoft.com/office/drawing/2014/main" id="{A84E6506-04B5-473E-1FD2-C288B66186BE}"/>
              </a:ext>
            </a:extLst>
          </p:cNvPr>
          <p:cNvSpPr>
            <a:spLocks noGrp="1"/>
          </p:cNvSpPr>
          <p:nvPr>
            <p:ph idx="1"/>
          </p:nvPr>
        </p:nvSpPr>
        <p:spPr>
          <a:xfrm>
            <a:off x="85969" y="1211385"/>
            <a:ext cx="9188033" cy="4829977"/>
          </a:xfrm>
        </p:spPr>
        <p:txBody>
          <a:bodyPr/>
          <a:lstStyle/>
          <a:p>
            <a:pPr algn="just"/>
            <a:r>
              <a:rPr lang="cs-CZ" dirty="0"/>
              <a:t>opět se vraťme k SSSR, tam se vedlo Ukrajincům ještě mnohem hůř, byli vystaveni ještě drastičtější perzekuci a dlouhodobé rusifikaci</a:t>
            </a:r>
          </a:p>
          <a:p>
            <a:pPr algn="just"/>
            <a:r>
              <a:rPr lang="cs-CZ" dirty="0"/>
              <a:t>o ukrajinském velkém hladomoru z přelomu let 1932/1933 se dodnes vedou spory, zda se nejednalo o přímý pokus o genocidu Ukrajinců s cílem zlomit jejich odpor </a:t>
            </a:r>
          </a:p>
          <a:p>
            <a:pPr algn="just"/>
            <a:r>
              <a:rPr lang="cs-CZ" dirty="0"/>
              <a:t>již zde připomínám, tento hladomor dosáhl nejkatastrofálnějších rozměrů v roce 1933 </a:t>
            </a:r>
            <a:r>
              <a:rPr lang="cs-CZ" b="1" dirty="0"/>
              <a:t>a vyžádal si nejméně 4 miliony obětí!</a:t>
            </a:r>
          </a:p>
          <a:p>
            <a:pPr algn="just"/>
            <a:r>
              <a:rPr lang="cs-CZ" dirty="0"/>
              <a:t>a právě v této atmosféře počala vlna nejvýraznějších aktů odporu za použití teroristických metod a to jak vůči sovětským, tak polským představitelům</a:t>
            </a:r>
          </a:p>
          <a:p>
            <a:pPr algn="just"/>
            <a:r>
              <a:rPr lang="cs-CZ" dirty="0"/>
              <a:t>k hladomoru samotnému si řekneme více na dalších slidech</a:t>
            </a:r>
          </a:p>
          <a:p>
            <a:endParaRPr lang="cs-CZ" dirty="0"/>
          </a:p>
        </p:txBody>
      </p:sp>
      <p:pic>
        <p:nvPicPr>
          <p:cNvPr id="4" name="Obrázek 3">
            <a:extLst>
              <a:ext uri="{FF2B5EF4-FFF2-40B4-BE49-F238E27FC236}">
                <a16:creationId xmlns:a16="http://schemas.microsoft.com/office/drawing/2014/main" id="{79DABDF0-8221-1BAF-E8B1-B31B6CE71858}"/>
              </a:ext>
            </a:extLst>
          </p:cNvPr>
          <p:cNvPicPr>
            <a:picLocks noChangeAspect="1"/>
          </p:cNvPicPr>
          <p:nvPr/>
        </p:nvPicPr>
        <p:blipFill>
          <a:blip r:embed="rId2"/>
          <a:stretch>
            <a:fillRect/>
          </a:stretch>
        </p:blipFill>
        <p:spPr>
          <a:xfrm>
            <a:off x="9241280" y="1153245"/>
            <a:ext cx="2950720" cy="1694835"/>
          </a:xfrm>
          <a:prstGeom prst="rect">
            <a:avLst/>
          </a:prstGeom>
        </p:spPr>
      </p:pic>
      <p:pic>
        <p:nvPicPr>
          <p:cNvPr id="5" name="Obrázek 4">
            <a:extLst>
              <a:ext uri="{FF2B5EF4-FFF2-40B4-BE49-F238E27FC236}">
                <a16:creationId xmlns:a16="http://schemas.microsoft.com/office/drawing/2014/main" id="{5B3693A0-870B-B84D-8388-4469DE6F82AA}"/>
              </a:ext>
            </a:extLst>
          </p:cNvPr>
          <p:cNvPicPr>
            <a:picLocks noChangeAspect="1"/>
          </p:cNvPicPr>
          <p:nvPr/>
        </p:nvPicPr>
        <p:blipFill>
          <a:blip r:embed="rId3"/>
          <a:stretch>
            <a:fillRect/>
          </a:stretch>
        </p:blipFill>
        <p:spPr>
          <a:xfrm>
            <a:off x="9241280" y="2863232"/>
            <a:ext cx="2950720" cy="1932599"/>
          </a:xfrm>
          <a:prstGeom prst="rect">
            <a:avLst/>
          </a:prstGeom>
        </p:spPr>
      </p:pic>
    </p:spTree>
    <p:extLst>
      <p:ext uri="{BB962C8B-B14F-4D97-AF65-F5344CB8AC3E}">
        <p14:creationId xmlns:p14="http://schemas.microsoft.com/office/powerpoint/2010/main" val="482202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F6D8766-697D-7EFB-933B-C718F7E80F5A}"/>
              </a:ext>
            </a:extLst>
          </p:cNvPr>
          <p:cNvPicPr>
            <a:picLocks noChangeAspect="1"/>
          </p:cNvPicPr>
          <p:nvPr/>
        </p:nvPicPr>
        <p:blipFill>
          <a:blip r:embed="rId2"/>
          <a:stretch>
            <a:fillRect/>
          </a:stretch>
        </p:blipFill>
        <p:spPr>
          <a:xfrm>
            <a:off x="468922" y="142393"/>
            <a:ext cx="9511324" cy="6573214"/>
          </a:xfrm>
          <a:prstGeom prst="rect">
            <a:avLst/>
          </a:prstGeom>
        </p:spPr>
      </p:pic>
    </p:spTree>
    <p:extLst>
      <p:ext uri="{BB962C8B-B14F-4D97-AF65-F5344CB8AC3E}">
        <p14:creationId xmlns:p14="http://schemas.microsoft.com/office/powerpoint/2010/main" val="202557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793138-DBA6-ABE8-1BB3-B3D2BD88B44A}"/>
              </a:ext>
            </a:extLst>
          </p:cNvPr>
          <p:cNvSpPr>
            <a:spLocks noGrp="1"/>
          </p:cNvSpPr>
          <p:nvPr>
            <p:ph type="title"/>
          </p:nvPr>
        </p:nvSpPr>
        <p:spPr>
          <a:xfrm>
            <a:off x="677334" y="609600"/>
            <a:ext cx="8596668" cy="726831"/>
          </a:xfrm>
        </p:spPr>
        <p:txBody>
          <a:bodyPr/>
          <a:lstStyle/>
          <a:p>
            <a:pPr algn="just"/>
            <a:r>
              <a:rPr lang="cs-CZ" dirty="0">
                <a:solidFill>
                  <a:schemeClr val="tx1"/>
                </a:solidFill>
              </a:rPr>
              <a:t>Ukrajinský hladomor 1932/1933 I</a:t>
            </a:r>
          </a:p>
        </p:txBody>
      </p:sp>
      <p:pic>
        <p:nvPicPr>
          <p:cNvPr id="5" name="Zástupný obsah 4">
            <a:extLst>
              <a:ext uri="{FF2B5EF4-FFF2-40B4-BE49-F238E27FC236}">
                <a16:creationId xmlns:a16="http://schemas.microsoft.com/office/drawing/2014/main" id="{2922FAD7-B08C-B8F4-A274-3ED4181B6762}"/>
              </a:ext>
            </a:extLst>
          </p:cNvPr>
          <p:cNvPicPr>
            <a:picLocks noGrp="1" noChangeAspect="1"/>
          </p:cNvPicPr>
          <p:nvPr>
            <p:ph idx="1"/>
          </p:nvPr>
        </p:nvPicPr>
        <p:blipFill rotWithShape="1">
          <a:blip r:embed="rId2"/>
          <a:srcRect t="16089"/>
          <a:stretch/>
        </p:blipFill>
        <p:spPr>
          <a:xfrm>
            <a:off x="141530" y="1234831"/>
            <a:ext cx="6162675" cy="2038106"/>
          </a:xfrm>
        </p:spPr>
      </p:pic>
      <p:pic>
        <p:nvPicPr>
          <p:cNvPr id="9" name="Obrázek 8">
            <a:extLst>
              <a:ext uri="{FF2B5EF4-FFF2-40B4-BE49-F238E27FC236}">
                <a16:creationId xmlns:a16="http://schemas.microsoft.com/office/drawing/2014/main" id="{DA9791CB-B5B3-2B54-5541-4426644BBA03}"/>
              </a:ext>
            </a:extLst>
          </p:cNvPr>
          <p:cNvPicPr>
            <a:picLocks noChangeAspect="1"/>
          </p:cNvPicPr>
          <p:nvPr/>
        </p:nvPicPr>
        <p:blipFill rotWithShape="1">
          <a:blip r:embed="rId3"/>
          <a:srcRect b="2516"/>
          <a:stretch/>
        </p:blipFill>
        <p:spPr>
          <a:xfrm>
            <a:off x="141530" y="3202598"/>
            <a:ext cx="6143625" cy="2479187"/>
          </a:xfrm>
          <a:prstGeom prst="rect">
            <a:avLst/>
          </a:prstGeom>
        </p:spPr>
      </p:pic>
      <p:pic>
        <p:nvPicPr>
          <p:cNvPr id="11" name="Obrázek 10">
            <a:extLst>
              <a:ext uri="{FF2B5EF4-FFF2-40B4-BE49-F238E27FC236}">
                <a16:creationId xmlns:a16="http://schemas.microsoft.com/office/drawing/2014/main" id="{993D6CD9-7204-97C5-CE4A-2B5A2B5A32EC}"/>
              </a:ext>
            </a:extLst>
          </p:cNvPr>
          <p:cNvPicPr>
            <a:picLocks noChangeAspect="1"/>
          </p:cNvPicPr>
          <p:nvPr/>
        </p:nvPicPr>
        <p:blipFill>
          <a:blip r:embed="rId4"/>
          <a:stretch>
            <a:fillRect/>
          </a:stretch>
        </p:blipFill>
        <p:spPr>
          <a:xfrm>
            <a:off x="6256580" y="1256568"/>
            <a:ext cx="5935420" cy="2971800"/>
          </a:xfrm>
          <a:prstGeom prst="rect">
            <a:avLst/>
          </a:prstGeom>
        </p:spPr>
      </p:pic>
      <p:pic>
        <p:nvPicPr>
          <p:cNvPr id="14" name="Obrázek 13">
            <a:extLst>
              <a:ext uri="{FF2B5EF4-FFF2-40B4-BE49-F238E27FC236}">
                <a16:creationId xmlns:a16="http://schemas.microsoft.com/office/drawing/2014/main" id="{909512BE-00FD-5DA4-36BC-7459D6053FE2}"/>
              </a:ext>
            </a:extLst>
          </p:cNvPr>
          <p:cNvPicPr>
            <a:picLocks noChangeAspect="1"/>
          </p:cNvPicPr>
          <p:nvPr/>
        </p:nvPicPr>
        <p:blipFill>
          <a:blip r:embed="rId5"/>
          <a:stretch>
            <a:fillRect/>
          </a:stretch>
        </p:blipFill>
        <p:spPr>
          <a:xfrm>
            <a:off x="7127630" y="4096972"/>
            <a:ext cx="5064369" cy="2151428"/>
          </a:xfrm>
          <a:prstGeom prst="rect">
            <a:avLst/>
          </a:prstGeom>
        </p:spPr>
      </p:pic>
    </p:spTree>
    <p:extLst>
      <p:ext uri="{BB962C8B-B14F-4D97-AF65-F5344CB8AC3E}">
        <p14:creationId xmlns:p14="http://schemas.microsoft.com/office/powerpoint/2010/main" val="2160557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6F1DA0-A515-99FC-DA82-987872738EAC}"/>
              </a:ext>
            </a:extLst>
          </p:cNvPr>
          <p:cNvSpPr>
            <a:spLocks noGrp="1"/>
          </p:cNvSpPr>
          <p:nvPr>
            <p:ph type="title"/>
          </p:nvPr>
        </p:nvSpPr>
        <p:spPr>
          <a:xfrm>
            <a:off x="677334" y="195386"/>
            <a:ext cx="8596668" cy="836246"/>
          </a:xfrm>
        </p:spPr>
        <p:txBody>
          <a:bodyPr/>
          <a:lstStyle/>
          <a:p>
            <a:pPr algn="ctr"/>
            <a:r>
              <a:rPr lang="cs-CZ" dirty="0">
                <a:solidFill>
                  <a:schemeClr val="tx1"/>
                </a:solidFill>
              </a:rPr>
              <a:t>Ukrajinský hladomor 1932/1933 II</a:t>
            </a:r>
          </a:p>
        </p:txBody>
      </p:sp>
      <p:pic>
        <p:nvPicPr>
          <p:cNvPr id="4" name="Zástupný obsah 3">
            <a:extLst>
              <a:ext uri="{FF2B5EF4-FFF2-40B4-BE49-F238E27FC236}">
                <a16:creationId xmlns:a16="http://schemas.microsoft.com/office/drawing/2014/main" id="{6255734C-38D5-7479-76EE-9F4CAD58CA06}"/>
              </a:ext>
            </a:extLst>
          </p:cNvPr>
          <p:cNvPicPr>
            <a:picLocks noGrp="1" noChangeAspect="1"/>
          </p:cNvPicPr>
          <p:nvPr>
            <p:ph idx="1"/>
          </p:nvPr>
        </p:nvPicPr>
        <p:blipFill>
          <a:blip r:embed="rId2"/>
          <a:stretch>
            <a:fillRect/>
          </a:stretch>
        </p:blipFill>
        <p:spPr>
          <a:xfrm>
            <a:off x="343396" y="893982"/>
            <a:ext cx="6133108" cy="2706859"/>
          </a:xfrm>
          <a:prstGeom prst="rect">
            <a:avLst/>
          </a:prstGeom>
        </p:spPr>
      </p:pic>
      <p:pic>
        <p:nvPicPr>
          <p:cNvPr id="6" name="Obrázek 5">
            <a:extLst>
              <a:ext uri="{FF2B5EF4-FFF2-40B4-BE49-F238E27FC236}">
                <a16:creationId xmlns:a16="http://schemas.microsoft.com/office/drawing/2014/main" id="{575604CA-1F03-E0FE-1E73-3885D6141F90}"/>
              </a:ext>
            </a:extLst>
          </p:cNvPr>
          <p:cNvPicPr>
            <a:picLocks noChangeAspect="1"/>
          </p:cNvPicPr>
          <p:nvPr/>
        </p:nvPicPr>
        <p:blipFill rotWithShape="1">
          <a:blip r:embed="rId3"/>
          <a:srcRect t="5840"/>
          <a:stretch/>
        </p:blipFill>
        <p:spPr>
          <a:xfrm>
            <a:off x="304304" y="3712797"/>
            <a:ext cx="6172200" cy="968618"/>
          </a:xfrm>
          <a:prstGeom prst="rect">
            <a:avLst/>
          </a:prstGeom>
        </p:spPr>
      </p:pic>
      <p:pic>
        <p:nvPicPr>
          <p:cNvPr id="8" name="Obrázek 7">
            <a:extLst>
              <a:ext uri="{FF2B5EF4-FFF2-40B4-BE49-F238E27FC236}">
                <a16:creationId xmlns:a16="http://schemas.microsoft.com/office/drawing/2014/main" id="{54B1102D-BFA5-2709-8B81-3E2D2E7FCF5F}"/>
              </a:ext>
            </a:extLst>
          </p:cNvPr>
          <p:cNvPicPr>
            <a:picLocks noChangeAspect="1"/>
          </p:cNvPicPr>
          <p:nvPr/>
        </p:nvPicPr>
        <p:blipFill>
          <a:blip r:embed="rId4"/>
          <a:stretch>
            <a:fillRect/>
          </a:stretch>
        </p:blipFill>
        <p:spPr>
          <a:xfrm>
            <a:off x="304800" y="4681414"/>
            <a:ext cx="6210300" cy="2005525"/>
          </a:xfrm>
          <a:prstGeom prst="rect">
            <a:avLst/>
          </a:prstGeom>
        </p:spPr>
      </p:pic>
      <p:pic>
        <p:nvPicPr>
          <p:cNvPr id="10" name="Obrázek 9">
            <a:extLst>
              <a:ext uri="{FF2B5EF4-FFF2-40B4-BE49-F238E27FC236}">
                <a16:creationId xmlns:a16="http://schemas.microsoft.com/office/drawing/2014/main" id="{607CF7E9-87B8-1A57-E933-0EAE1C3F2FE1}"/>
              </a:ext>
            </a:extLst>
          </p:cNvPr>
          <p:cNvPicPr>
            <a:picLocks noChangeAspect="1"/>
          </p:cNvPicPr>
          <p:nvPr/>
        </p:nvPicPr>
        <p:blipFill>
          <a:blip r:embed="rId5"/>
          <a:stretch>
            <a:fillRect/>
          </a:stretch>
        </p:blipFill>
        <p:spPr>
          <a:xfrm>
            <a:off x="6515100" y="893982"/>
            <a:ext cx="5590250" cy="2834248"/>
          </a:xfrm>
          <a:prstGeom prst="rect">
            <a:avLst/>
          </a:prstGeom>
        </p:spPr>
      </p:pic>
      <p:pic>
        <p:nvPicPr>
          <p:cNvPr id="12" name="Obrázek 11">
            <a:extLst>
              <a:ext uri="{FF2B5EF4-FFF2-40B4-BE49-F238E27FC236}">
                <a16:creationId xmlns:a16="http://schemas.microsoft.com/office/drawing/2014/main" id="{1913067B-4545-6BF0-6F16-041B5D779851}"/>
              </a:ext>
            </a:extLst>
          </p:cNvPr>
          <p:cNvPicPr>
            <a:picLocks noChangeAspect="1"/>
          </p:cNvPicPr>
          <p:nvPr/>
        </p:nvPicPr>
        <p:blipFill>
          <a:blip r:embed="rId6"/>
          <a:stretch>
            <a:fillRect/>
          </a:stretch>
        </p:blipFill>
        <p:spPr>
          <a:xfrm>
            <a:off x="6476504" y="3658579"/>
            <a:ext cx="5590250" cy="3077405"/>
          </a:xfrm>
          <a:prstGeom prst="rect">
            <a:avLst/>
          </a:prstGeom>
        </p:spPr>
      </p:pic>
    </p:spTree>
    <p:extLst>
      <p:ext uri="{BB962C8B-B14F-4D97-AF65-F5344CB8AC3E}">
        <p14:creationId xmlns:p14="http://schemas.microsoft.com/office/powerpoint/2010/main" val="249321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E6B845-B644-A806-C6B4-C9F6977C9133}"/>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7502A2F4-3694-C6F7-6D6B-1481881F8601}"/>
              </a:ext>
            </a:extLst>
          </p:cNvPr>
          <p:cNvPicPr>
            <a:picLocks noGrp="1" noChangeAspect="1"/>
          </p:cNvPicPr>
          <p:nvPr>
            <p:ph idx="1"/>
          </p:nvPr>
        </p:nvPicPr>
        <p:blipFill>
          <a:blip r:embed="rId2"/>
          <a:stretch>
            <a:fillRect/>
          </a:stretch>
        </p:blipFill>
        <p:spPr>
          <a:xfrm>
            <a:off x="500184" y="193430"/>
            <a:ext cx="10200025" cy="6471139"/>
          </a:xfrm>
          <a:prstGeom prst="rect">
            <a:avLst/>
          </a:prstGeom>
        </p:spPr>
      </p:pic>
      <p:pic>
        <p:nvPicPr>
          <p:cNvPr id="3" name="Obrázek 2">
            <a:extLst>
              <a:ext uri="{FF2B5EF4-FFF2-40B4-BE49-F238E27FC236}">
                <a16:creationId xmlns:a16="http://schemas.microsoft.com/office/drawing/2014/main" id="{30100398-C9D8-5EBB-88E9-3486E7F3F626}"/>
              </a:ext>
            </a:extLst>
          </p:cNvPr>
          <p:cNvPicPr>
            <a:picLocks noChangeAspect="1"/>
          </p:cNvPicPr>
          <p:nvPr/>
        </p:nvPicPr>
        <p:blipFill>
          <a:blip r:embed="rId3"/>
          <a:stretch>
            <a:fillRect/>
          </a:stretch>
        </p:blipFill>
        <p:spPr>
          <a:xfrm>
            <a:off x="9274002" y="193430"/>
            <a:ext cx="2857500" cy="1600200"/>
          </a:xfrm>
          <a:prstGeom prst="rect">
            <a:avLst/>
          </a:prstGeom>
        </p:spPr>
      </p:pic>
      <p:sp>
        <p:nvSpPr>
          <p:cNvPr id="6" name="TextovéPole 5">
            <a:extLst>
              <a:ext uri="{FF2B5EF4-FFF2-40B4-BE49-F238E27FC236}">
                <a16:creationId xmlns:a16="http://schemas.microsoft.com/office/drawing/2014/main" id="{5A2A1903-A185-E2D5-347E-FB952A653A96}"/>
              </a:ext>
            </a:extLst>
          </p:cNvPr>
          <p:cNvSpPr txBox="1"/>
          <p:nvPr/>
        </p:nvSpPr>
        <p:spPr>
          <a:xfrm>
            <a:off x="10003692" y="1992923"/>
            <a:ext cx="1600118" cy="369332"/>
          </a:xfrm>
          <a:prstGeom prst="rect">
            <a:avLst/>
          </a:prstGeom>
          <a:noFill/>
        </p:spPr>
        <p:txBody>
          <a:bodyPr wrap="none" rtlCol="0">
            <a:spAutoFit/>
          </a:bodyPr>
          <a:lstStyle/>
          <a:p>
            <a:r>
              <a:rPr lang="cs-CZ" dirty="0" err="1"/>
              <a:t>Garrett</a:t>
            </a:r>
            <a:r>
              <a:rPr lang="cs-CZ" dirty="0"/>
              <a:t> Jones</a:t>
            </a:r>
          </a:p>
        </p:txBody>
      </p:sp>
    </p:spTree>
    <p:extLst>
      <p:ext uri="{BB962C8B-B14F-4D97-AF65-F5344CB8AC3E}">
        <p14:creationId xmlns:p14="http://schemas.microsoft.com/office/powerpoint/2010/main" val="375633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6D65FF-EDAB-FF71-3C7F-910AA6C8E008}"/>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8CBB70D6-DC2F-429B-B5C1-D992A4D7E10E}"/>
              </a:ext>
            </a:extLst>
          </p:cNvPr>
          <p:cNvPicPr>
            <a:picLocks noGrp="1" noChangeAspect="1"/>
          </p:cNvPicPr>
          <p:nvPr>
            <p:ph idx="1"/>
          </p:nvPr>
        </p:nvPicPr>
        <p:blipFill>
          <a:blip r:embed="rId2"/>
          <a:stretch>
            <a:fillRect/>
          </a:stretch>
        </p:blipFill>
        <p:spPr>
          <a:xfrm rot="5400000">
            <a:off x="2194101" y="-1858108"/>
            <a:ext cx="6686197" cy="10574216"/>
          </a:xfrm>
        </p:spPr>
      </p:pic>
    </p:spTree>
    <p:extLst>
      <p:ext uri="{BB962C8B-B14F-4D97-AF65-F5344CB8AC3E}">
        <p14:creationId xmlns:p14="http://schemas.microsoft.com/office/powerpoint/2010/main" val="2365460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C84B6DAB-5028-20CF-991C-8EF17F719430}"/>
              </a:ext>
            </a:extLst>
          </p:cNvPr>
          <p:cNvPicPr>
            <a:picLocks noGrp="1" noChangeAspect="1"/>
          </p:cNvPicPr>
          <p:nvPr>
            <p:ph idx="1"/>
          </p:nvPr>
        </p:nvPicPr>
        <p:blipFill>
          <a:blip r:embed="rId2"/>
          <a:stretch>
            <a:fillRect/>
          </a:stretch>
        </p:blipFill>
        <p:spPr>
          <a:xfrm>
            <a:off x="462434" y="171945"/>
            <a:ext cx="9799166" cy="6483085"/>
          </a:xfrm>
          <a:prstGeom prst="rect">
            <a:avLst/>
          </a:prstGeom>
        </p:spPr>
      </p:pic>
      <p:sp>
        <p:nvSpPr>
          <p:cNvPr id="5" name="TextovéPole 4">
            <a:extLst>
              <a:ext uri="{FF2B5EF4-FFF2-40B4-BE49-F238E27FC236}">
                <a16:creationId xmlns:a16="http://schemas.microsoft.com/office/drawing/2014/main" id="{B2BB9F64-C306-2774-02A0-EEC1170E11E9}"/>
              </a:ext>
            </a:extLst>
          </p:cNvPr>
          <p:cNvSpPr txBox="1"/>
          <p:nvPr/>
        </p:nvSpPr>
        <p:spPr>
          <a:xfrm>
            <a:off x="10363201" y="2579077"/>
            <a:ext cx="1625600" cy="369332"/>
          </a:xfrm>
          <a:prstGeom prst="rect">
            <a:avLst/>
          </a:prstGeom>
          <a:noFill/>
        </p:spPr>
        <p:txBody>
          <a:bodyPr wrap="square" rtlCol="0">
            <a:spAutoFit/>
          </a:bodyPr>
          <a:lstStyle/>
          <a:p>
            <a:r>
              <a:rPr lang="cs-CZ" dirty="0"/>
              <a:t>Charkov 1933</a:t>
            </a:r>
          </a:p>
        </p:txBody>
      </p:sp>
    </p:spTree>
    <p:extLst>
      <p:ext uri="{BB962C8B-B14F-4D97-AF65-F5344CB8AC3E}">
        <p14:creationId xmlns:p14="http://schemas.microsoft.com/office/powerpoint/2010/main" val="2732049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455F6C-075E-3BEB-04CF-32BB947249B4}"/>
              </a:ext>
            </a:extLst>
          </p:cNvPr>
          <p:cNvSpPr>
            <a:spLocks noGrp="1"/>
          </p:cNvSpPr>
          <p:nvPr>
            <p:ph type="title"/>
          </p:nvPr>
        </p:nvSpPr>
        <p:spPr>
          <a:xfrm>
            <a:off x="562708" y="554892"/>
            <a:ext cx="8711294" cy="734646"/>
          </a:xfrm>
        </p:spPr>
        <p:txBody>
          <a:bodyPr/>
          <a:lstStyle/>
          <a:p>
            <a:pPr algn="ctr"/>
            <a:r>
              <a:rPr lang="cs-CZ" dirty="0">
                <a:solidFill>
                  <a:schemeClr val="tx1"/>
                </a:solidFill>
              </a:rPr>
              <a:t>Reakce OUN na hladomor</a:t>
            </a:r>
          </a:p>
        </p:txBody>
      </p:sp>
      <p:sp>
        <p:nvSpPr>
          <p:cNvPr id="3" name="Zástupný obsah 2">
            <a:extLst>
              <a:ext uri="{FF2B5EF4-FFF2-40B4-BE49-F238E27FC236}">
                <a16:creationId xmlns:a16="http://schemas.microsoft.com/office/drawing/2014/main" id="{E2F369D8-FA06-3B9C-D7E1-67292CC72DF0}"/>
              </a:ext>
            </a:extLst>
          </p:cNvPr>
          <p:cNvSpPr>
            <a:spLocks noGrp="1"/>
          </p:cNvSpPr>
          <p:nvPr>
            <p:ph idx="1"/>
          </p:nvPr>
        </p:nvSpPr>
        <p:spPr>
          <a:xfrm>
            <a:off x="171938" y="1359877"/>
            <a:ext cx="9102064" cy="4681485"/>
          </a:xfrm>
        </p:spPr>
        <p:txBody>
          <a:bodyPr/>
          <a:lstStyle/>
          <a:p>
            <a:pPr algn="just"/>
            <a:r>
              <a:rPr lang="cs-CZ" dirty="0"/>
              <a:t>pomsta OUN za hladomor – atentát na Alekseje </a:t>
            </a:r>
            <a:r>
              <a:rPr lang="cs-CZ" dirty="0" err="1"/>
              <a:t>Majlova</a:t>
            </a:r>
            <a:r>
              <a:rPr lang="cs-CZ" dirty="0"/>
              <a:t> 21. října 1933, tajemníka sovětského konzulátu ve Lvově na území meziválečného Polska provedená tehdy 19letým Mykolou </a:t>
            </a:r>
            <a:r>
              <a:rPr lang="cs-CZ" dirty="0" err="1"/>
              <a:t>Lemykem</a:t>
            </a:r>
            <a:r>
              <a:rPr lang="cs-CZ" dirty="0"/>
              <a:t> </a:t>
            </a:r>
          </a:p>
          <a:p>
            <a:pPr algn="just"/>
            <a:r>
              <a:rPr lang="cs-CZ" dirty="0"/>
              <a:t>další osud </a:t>
            </a:r>
            <a:r>
              <a:rPr lang="cs-CZ" dirty="0" err="1"/>
              <a:t>Lemyka</a:t>
            </a:r>
            <a:r>
              <a:rPr lang="cs-CZ" dirty="0"/>
              <a:t> – původně odsouzen polským soudem k smrti, poté trest snížen na doživotní vězení, po porážce Polska propuštěn z vězení, přidává se k frakci Andrije </a:t>
            </a:r>
            <a:r>
              <a:rPr lang="cs-CZ" dirty="0" err="1"/>
              <a:t>Melnyka</a:t>
            </a:r>
            <a:r>
              <a:rPr lang="cs-CZ" dirty="0"/>
              <a:t> v OUN a působí krátce v oblastním velitelství, v říjnu 1941 zatčen a popraven gestapem v </a:t>
            </a:r>
            <a:r>
              <a:rPr lang="cs-CZ" dirty="0" err="1"/>
              <a:t>Myrhorodu</a:t>
            </a:r>
            <a:r>
              <a:rPr lang="cs-CZ" dirty="0"/>
              <a:t> (Poltavská oblast centrální Ukrajina) </a:t>
            </a:r>
          </a:p>
          <a:p>
            <a:pPr algn="just"/>
            <a:r>
              <a:rPr lang="cs-CZ" dirty="0"/>
              <a:t>smutná ironie ukrajinských dějin!</a:t>
            </a:r>
          </a:p>
          <a:p>
            <a:endParaRPr lang="cs-CZ" dirty="0"/>
          </a:p>
        </p:txBody>
      </p:sp>
      <p:pic>
        <p:nvPicPr>
          <p:cNvPr id="4" name="Obrázek 3">
            <a:extLst>
              <a:ext uri="{FF2B5EF4-FFF2-40B4-BE49-F238E27FC236}">
                <a16:creationId xmlns:a16="http://schemas.microsoft.com/office/drawing/2014/main" id="{8F587F2B-520D-3938-2DF0-A83339F1F307}"/>
              </a:ext>
            </a:extLst>
          </p:cNvPr>
          <p:cNvPicPr>
            <a:picLocks noChangeAspect="1"/>
          </p:cNvPicPr>
          <p:nvPr/>
        </p:nvPicPr>
        <p:blipFill>
          <a:blip r:embed="rId2"/>
          <a:stretch>
            <a:fillRect/>
          </a:stretch>
        </p:blipFill>
        <p:spPr>
          <a:xfrm>
            <a:off x="9453736" y="1438030"/>
            <a:ext cx="2566326" cy="4132629"/>
          </a:xfrm>
          <a:prstGeom prst="rect">
            <a:avLst/>
          </a:prstGeom>
        </p:spPr>
      </p:pic>
    </p:spTree>
    <p:extLst>
      <p:ext uri="{BB962C8B-B14F-4D97-AF65-F5344CB8AC3E}">
        <p14:creationId xmlns:p14="http://schemas.microsoft.com/office/powerpoint/2010/main" val="433936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A19161-B24C-DE38-33A4-9C99A28A3DA6}"/>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E4E24D8F-568F-44B4-56E7-688BD226CC33}"/>
              </a:ext>
            </a:extLst>
          </p:cNvPr>
          <p:cNvPicPr>
            <a:picLocks noGrp="1" noChangeAspect="1"/>
          </p:cNvPicPr>
          <p:nvPr>
            <p:ph idx="1"/>
          </p:nvPr>
        </p:nvPicPr>
        <p:blipFill>
          <a:blip r:embed="rId2"/>
          <a:stretch>
            <a:fillRect/>
          </a:stretch>
        </p:blipFill>
        <p:spPr>
          <a:xfrm>
            <a:off x="273538" y="183474"/>
            <a:ext cx="10324124" cy="6674525"/>
          </a:xfrm>
          <a:prstGeom prst="rect">
            <a:avLst/>
          </a:prstGeom>
        </p:spPr>
      </p:pic>
    </p:spTree>
    <p:extLst>
      <p:ext uri="{BB962C8B-B14F-4D97-AF65-F5344CB8AC3E}">
        <p14:creationId xmlns:p14="http://schemas.microsoft.com/office/powerpoint/2010/main" val="398336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4D6169FA-5E57-0F69-0CB8-7823FC653A31}"/>
              </a:ext>
            </a:extLst>
          </p:cNvPr>
          <p:cNvPicPr>
            <a:picLocks noGrp="1" noChangeAspect="1"/>
          </p:cNvPicPr>
          <p:nvPr>
            <p:ph idx="1"/>
          </p:nvPr>
        </p:nvPicPr>
        <p:blipFill>
          <a:blip r:embed="rId2"/>
          <a:stretch>
            <a:fillRect/>
          </a:stretch>
        </p:blipFill>
        <p:spPr>
          <a:xfrm rot="5400000">
            <a:off x="2828571" y="-2626147"/>
            <a:ext cx="6512424" cy="11841320"/>
          </a:xfrm>
        </p:spPr>
      </p:pic>
      <p:sp>
        <p:nvSpPr>
          <p:cNvPr id="7" name="TextovéPole 6">
            <a:extLst>
              <a:ext uri="{FF2B5EF4-FFF2-40B4-BE49-F238E27FC236}">
                <a16:creationId xmlns:a16="http://schemas.microsoft.com/office/drawing/2014/main" id="{CE364BFA-A523-120F-071B-258529B19390}"/>
              </a:ext>
            </a:extLst>
          </p:cNvPr>
          <p:cNvSpPr txBox="1"/>
          <p:nvPr/>
        </p:nvSpPr>
        <p:spPr>
          <a:xfrm>
            <a:off x="4048369" y="6482862"/>
            <a:ext cx="5382411" cy="369332"/>
          </a:xfrm>
          <a:prstGeom prst="rect">
            <a:avLst/>
          </a:prstGeom>
          <a:noFill/>
        </p:spPr>
        <p:txBody>
          <a:bodyPr wrap="square" rtlCol="0">
            <a:spAutoFit/>
          </a:bodyPr>
          <a:lstStyle/>
          <a:p>
            <a:r>
              <a:rPr lang="cs-CZ" dirty="0"/>
              <a:t>Ukrajinská SSR ve 30. letech</a:t>
            </a:r>
          </a:p>
        </p:txBody>
      </p:sp>
    </p:spTree>
    <p:extLst>
      <p:ext uri="{BB962C8B-B14F-4D97-AF65-F5344CB8AC3E}">
        <p14:creationId xmlns:p14="http://schemas.microsoft.com/office/powerpoint/2010/main" val="4107410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211015"/>
            <a:ext cx="8596668" cy="672123"/>
          </a:xfrm>
        </p:spPr>
        <p:txBody>
          <a:bodyPr/>
          <a:lstStyle/>
          <a:p>
            <a:pPr algn="ctr"/>
            <a:r>
              <a:rPr lang="cs-CZ" dirty="0">
                <a:solidFill>
                  <a:schemeClr val="tx1"/>
                </a:solidFill>
              </a:rPr>
              <a:t>Rok zlomu - 1934</a:t>
            </a:r>
          </a:p>
        </p:txBody>
      </p:sp>
      <p:sp>
        <p:nvSpPr>
          <p:cNvPr id="3" name="Zástupný symbol pro obsah 2"/>
          <p:cNvSpPr>
            <a:spLocks noGrp="1"/>
          </p:cNvSpPr>
          <p:nvPr>
            <p:ph idx="1"/>
          </p:nvPr>
        </p:nvSpPr>
        <p:spPr>
          <a:xfrm>
            <a:off x="78463" y="1158845"/>
            <a:ext cx="9195539" cy="4882518"/>
          </a:xfrm>
        </p:spPr>
        <p:txBody>
          <a:bodyPr>
            <a:normAutofit/>
          </a:bodyPr>
          <a:lstStyle/>
          <a:p>
            <a:pPr algn="just"/>
            <a:r>
              <a:rPr lang="cs-CZ" sz="2000" dirty="0"/>
              <a:t>atentát na polského ministra vnitra Bronisława </a:t>
            </a:r>
            <a:r>
              <a:rPr lang="cs-CZ" sz="2000" dirty="0" err="1"/>
              <a:t>Pierackého</a:t>
            </a:r>
            <a:r>
              <a:rPr lang="cs-CZ" sz="2000" dirty="0"/>
              <a:t> </a:t>
            </a:r>
            <a:r>
              <a:rPr lang="cs-CZ" sz="2000" b="1" u="sng" dirty="0"/>
              <a:t>15. června 1934</a:t>
            </a:r>
            <a:r>
              <a:rPr lang="cs-CZ" sz="2000" b="1" dirty="0"/>
              <a:t> </a:t>
            </a:r>
            <a:r>
              <a:rPr lang="cs-CZ" sz="2000" dirty="0"/>
              <a:t>ve Varšavě</a:t>
            </a:r>
          </a:p>
          <a:p>
            <a:pPr algn="just"/>
            <a:r>
              <a:rPr lang="cs-CZ" sz="2000" dirty="0"/>
              <a:t>přímým vykonavatelem byl </a:t>
            </a:r>
            <a:r>
              <a:rPr lang="cs-CZ" sz="2000" dirty="0" err="1"/>
              <a:t>Hryhorij</a:t>
            </a:r>
            <a:r>
              <a:rPr lang="cs-CZ" sz="2000" dirty="0"/>
              <a:t> </a:t>
            </a:r>
            <a:r>
              <a:rPr lang="cs-CZ" sz="2000" dirty="0" err="1"/>
              <a:t>Macejko</a:t>
            </a:r>
            <a:r>
              <a:rPr lang="cs-CZ" sz="2000" dirty="0"/>
              <a:t>, který následně uprchl do Argentiny </a:t>
            </a:r>
          </a:p>
          <a:p>
            <a:pPr algn="just"/>
            <a:r>
              <a:rPr lang="cs-CZ" sz="2000" dirty="0"/>
              <a:t>do příprav tohoto atentátu však byl zapojen i mladý Stepan </a:t>
            </a:r>
            <a:r>
              <a:rPr lang="cs-CZ" sz="2000" dirty="0" err="1"/>
              <a:t>Bandera</a:t>
            </a:r>
            <a:r>
              <a:rPr lang="cs-CZ" sz="2000" dirty="0"/>
              <a:t> (tehdy 25 let), v následném procesu byl odsouzen k trestu smrti, na nátlak veřejnosti trest zmírněn po milosti polského prezidenta na doživotní vězení </a:t>
            </a:r>
          </a:p>
          <a:p>
            <a:pPr algn="just"/>
            <a:r>
              <a:rPr lang="cs-CZ" sz="2000" dirty="0"/>
              <a:t>právě tato událost ve svém důsledku nakonec vynesla </a:t>
            </a:r>
            <a:r>
              <a:rPr lang="cs-CZ" sz="2000" dirty="0" err="1"/>
              <a:t>Stepana</a:t>
            </a:r>
            <a:r>
              <a:rPr lang="cs-CZ" sz="2000" dirty="0"/>
              <a:t> </a:t>
            </a:r>
            <a:r>
              <a:rPr lang="cs-CZ" sz="2000" dirty="0" err="1"/>
              <a:t>Banderu</a:t>
            </a:r>
            <a:r>
              <a:rPr lang="cs-CZ" sz="2000" dirty="0"/>
              <a:t> do čela OUN, protože se stal již v tak mladém věku symbolem odporu</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298977"/>
            <a:ext cx="2839535" cy="3130024"/>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002" y="3516961"/>
            <a:ext cx="2839535" cy="3130024"/>
          </a:xfrm>
          <a:prstGeom prst="rect">
            <a:avLst/>
          </a:prstGeom>
        </p:spPr>
      </p:pic>
    </p:spTree>
    <p:extLst>
      <p:ext uri="{BB962C8B-B14F-4D97-AF65-F5344CB8AC3E}">
        <p14:creationId xmlns:p14="http://schemas.microsoft.com/office/powerpoint/2010/main" val="414078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C9EA51-45DA-EADD-E4E7-57D6C3873467}"/>
              </a:ext>
            </a:extLst>
          </p:cNvPr>
          <p:cNvSpPr>
            <a:spLocks noGrp="1"/>
          </p:cNvSpPr>
          <p:nvPr>
            <p:ph type="title"/>
          </p:nvPr>
        </p:nvSpPr>
        <p:spPr>
          <a:xfrm>
            <a:off x="677334" y="242278"/>
            <a:ext cx="8596668" cy="734646"/>
          </a:xfrm>
        </p:spPr>
        <p:txBody>
          <a:bodyPr/>
          <a:lstStyle/>
          <a:p>
            <a:pPr algn="ctr"/>
            <a:r>
              <a:rPr lang="cs-CZ" dirty="0" err="1">
                <a:solidFill>
                  <a:schemeClr val="tx1"/>
                </a:solidFill>
              </a:rPr>
              <a:t>Bereza</a:t>
            </a:r>
            <a:r>
              <a:rPr lang="cs-CZ" dirty="0">
                <a:solidFill>
                  <a:schemeClr val="tx1"/>
                </a:solidFill>
              </a:rPr>
              <a:t> </a:t>
            </a:r>
            <a:r>
              <a:rPr lang="cs-CZ" dirty="0" err="1">
                <a:solidFill>
                  <a:schemeClr val="tx1"/>
                </a:solidFill>
              </a:rPr>
              <a:t>Kartuska</a:t>
            </a:r>
            <a:endParaRPr lang="cs-CZ" dirty="0">
              <a:solidFill>
                <a:schemeClr val="tx1"/>
              </a:solidFill>
            </a:endParaRPr>
          </a:p>
        </p:txBody>
      </p:sp>
      <p:sp>
        <p:nvSpPr>
          <p:cNvPr id="3" name="Zástupný obsah 2">
            <a:extLst>
              <a:ext uri="{FF2B5EF4-FFF2-40B4-BE49-F238E27FC236}">
                <a16:creationId xmlns:a16="http://schemas.microsoft.com/office/drawing/2014/main" id="{D6A047B1-C79B-7F73-B609-FAA9E4C5E06F}"/>
              </a:ext>
            </a:extLst>
          </p:cNvPr>
          <p:cNvSpPr>
            <a:spLocks noGrp="1"/>
          </p:cNvSpPr>
          <p:nvPr>
            <p:ph idx="1"/>
          </p:nvPr>
        </p:nvSpPr>
        <p:spPr>
          <a:xfrm>
            <a:off x="62523" y="883138"/>
            <a:ext cx="9211479" cy="5892799"/>
          </a:xfrm>
        </p:spPr>
        <p:txBody>
          <a:bodyPr>
            <a:normAutofit lnSpcReduction="10000"/>
          </a:bodyPr>
          <a:lstStyle/>
          <a:p>
            <a:pPr algn="just"/>
            <a:r>
              <a:rPr lang="cs-CZ" dirty="0"/>
              <a:t>věznice </a:t>
            </a:r>
            <a:r>
              <a:rPr lang="cs-CZ" dirty="0" err="1"/>
              <a:t>Bereza</a:t>
            </a:r>
            <a:r>
              <a:rPr lang="cs-CZ" dirty="0"/>
              <a:t> </a:t>
            </a:r>
            <a:r>
              <a:rPr lang="cs-CZ" dirty="0" err="1"/>
              <a:t>Kartuska</a:t>
            </a:r>
            <a:r>
              <a:rPr lang="cs-CZ" dirty="0"/>
              <a:t> byla zřízena 17. června 1934 na příkaz polského prezidenta </a:t>
            </a:r>
            <a:r>
              <a:rPr lang="cs-CZ" dirty="0" err="1"/>
              <a:t>Ignacyho</a:t>
            </a:r>
            <a:r>
              <a:rPr lang="cs-CZ" dirty="0"/>
              <a:t> </a:t>
            </a:r>
            <a:r>
              <a:rPr lang="cs-CZ" dirty="0" err="1"/>
              <a:t>Mościckéhoza</a:t>
            </a:r>
            <a:r>
              <a:rPr lang="cs-CZ" dirty="0"/>
              <a:t> účelem zadržování osob, které polský stát považoval za "hrozbu pro bezpečnost, mír a společenský řád“, případně za účelem izolace a demoralizace politických odpůrců sanační vlády, jako byli národní demokraté, komunisté, členové Polské lidové strany a ukrajinští (Roman </a:t>
            </a:r>
            <a:r>
              <a:rPr lang="cs-CZ" dirty="0" err="1"/>
              <a:t>Šuchevyč</a:t>
            </a:r>
            <a:r>
              <a:rPr lang="cs-CZ" dirty="0"/>
              <a:t> tím nejznámějším z OUN) a běloruští nacionalisté </a:t>
            </a:r>
          </a:p>
          <a:p>
            <a:pPr algn="just"/>
            <a:r>
              <a:rPr lang="cs-CZ" dirty="0"/>
              <a:t>vězni byli do tábora posíláni na základě správního rozhodnutí, bez formálního obvinění, soudní sankce nebo soudu a bez možnosti odvolání. Vězni byli zadržováni po dobu tří měsíců s možností prodloužení vazby na neurčito</a:t>
            </a:r>
          </a:p>
          <a:p>
            <a:pPr algn="just"/>
            <a:r>
              <a:rPr lang="cs-CZ" dirty="0"/>
              <a:t>od zadržených se očekávalo, že budou vykonávat trestnou práci. Často byli vězni mučeni a nejméně 13 vězňů zemřelo</a:t>
            </a:r>
          </a:p>
          <a:p>
            <a:pPr algn="just"/>
            <a:r>
              <a:rPr lang="cs-CZ" dirty="0"/>
              <a:t>k případu </a:t>
            </a:r>
            <a:r>
              <a:rPr lang="cs-CZ" dirty="0" err="1"/>
              <a:t>Šuchevyč</a:t>
            </a:r>
            <a:r>
              <a:rPr lang="cs-CZ" dirty="0"/>
              <a:t>:  ten byl zatčen 18. července 1934 po atentátu na </a:t>
            </a:r>
            <a:r>
              <a:rPr lang="cs-CZ" dirty="0" err="1"/>
              <a:t>Pierackého</a:t>
            </a:r>
            <a:r>
              <a:rPr lang="cs-CZ" dirty="0"/>
              <a:t> a internován právě zde. Pro nedostatek důkazů byl v prosinci 1935 propuštěn. Ve varšavském procesu (18. prosinec 1935 - 13. leden 1936) s příslušníky OUN byl předvolán jako svědek. Trval na svém právu hovořit ukrajinsky, za což dostal pokutu 200 zlotých. Když pozdravil soud zvoláním „</a:t>
            </a:r>
            <a:r>
              <a:rPr lang="cs-CZ" i="1" dirty="0"/>
              <a:t>Sláva Ukrajině!</a:t>
            </a:r>
            <a:r>
              <a:rPr lang="cs-CZ" dirty="0"/>
              <a:t>“, byl znovu uvězněn. Po propuštění na amnestii v roce 1937 krátce opět organizoval odboj proti polské vládě</a:t>
            </a:r>
          </a:p>
          <a:p>
            <a:pPr algn="just"/>
            <a:r>
              <a:rPr lang="cs-CZ" dirty="0"/>
              <a:t>kromě politických vězňů byli od října 1937 do tábora posíláni také recidivisté a finanční zločinci. Během německé invaze do Polska v září 1939 dozorci tábora při zprávě o německém postupu uprchli a vězni byli propuštěni</a:t>
            </a:r>
          </a:p>
        </p:txBody>
      </p:sp>
      <p:pic>
        <p:nvPicPr>
          <p:cNvPr id="6" name="Obrázek 5">
            <a:extLst>
              <a:ext uri="{FF2B5EF4-FFF2-40B4-BE49-F238E27FC236}">
                <a16:creationId xmlns:a16="http://schemas.microsoft.com/office/drawing/2014/main" id="{71AF4665-167B-7B94-AF42-90D859A466E3}"/>
              </a:ext>
            </a:extLst>
          </p:cNvPr>
          <p:cNvPicPr>
            <a:picLocks noChangeAspect="1"/>
          </p:cNvPicPr>
          <p:nvPr/>
        </p:nvPicPr>
        <p:blipFill>
          <a:blip r:embed="rId2"/>
          <a:stretch>
            <a:fillRect/>
          </a:stretch>
        </p:blipFill>
        <p:spPr>
          <a:xfrm>
            <a:off x="9359061" y="916446"/>
            <a:ext cx="2703095" cy="2836495"/>
          </a:xfrm>
          <a:prstGeom prst="rect">
            <a:avLst/>
          </a:prstGeom>
        </p:spPr>
      </p:pic>
      <p:pic>
        <p:nvPicPr>
          <p:cNvPr id="7" name="Obrázek 6">
            <a:extLst>
              <a:ext uri="{FF2B5EF4-FFF2-40B4-BE49-F238E27FC236}">
                <a16:creationId xmlns:a16="http://schemas.microsoft.com/office/drawing/2014/main" id="{72807F75-B57D-2EF5-84F4-361F31D5434F}"/>
              </a:ext>
            </a:extLst>
          </p:cNvPr>
          <p:cNvPicPr>
            <a:picLocks noChangeAspect="1"/>
          </p:cNvPicPr>
          <p:nvPr/>
        </p:nvPicPr>
        <p:blipFill>
          <a:blip r:embed="rId3"/>
          <a:stretch>
            <a:fillRect/>
          </a:stretch>
        </p:blipFill>
        <p:spPr>
          <a:xfrm>
            <a:off x="9359061" y="3917236"/>
            <a:ext cx="2703095" cy="2024318"/>
          </a:xfrm>
          <a:prstGeom prst="rect">
            <a:avLst/>
          </a:prstGeom>
        </p:spPr>
      </p:pic>
    </p:spTree>
    <p:extLst>
      <p:ext uri="{BB962C8B-B14F-4D97-AF65-F5344CB8AC3E}">
        <p14:creationId xmlns:p14="http://schemas.microsoft.com/office/powerpoint/2010/main" val="1133281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3C2A8E-ADED-4598-3070-25D914DE0DF5}"/>
              </a:ext>
            </a:extLst>
          </p:cNvPr>
          <p:cNvSpPr>
            <a:spLocks noGrp="1"/>
          </p:cNvSpPr>
          <p:nvPr>
            <p:ph type="title"/>
          </p:nvPr>
        </p:nvSpPr>
        <p:spPr>
          <a:xfrm>
            <a:off x="677334" y="609600"/>
            <a:ext cx="8596668" cy="664308"/>
          </a:xfrm>
        </p:spPr>
        <p:txBody>
          <a:bodyPr/>
          <a:lstStyle/>
          <a:p>
            <a:pPr algn="ctr"/>
            <a:r>
              <a:rPr lang="cs-CZ" dirty="0">
                <a:solidFill>
                  <a:schemeClr val="tx1"/>
                </a:solidFill>
              </a:rPr>
              <a:t>Další vývoj v OUN</a:t>
            </a:r>
          </a:p>
        </p:txBody>
      </p:sp>
      <p:sp>
        <p:nvSpPr>
          <p:cNvPr id="3" name="Zástupný obsah 2">
            <a:extLst>
              <a:ext uri="{FF2B5EF4-FFF2-40B4-BE49-F238E27FC236}">
                <a16:creationId xmlns:a16="http://schemas.microsoft.com/office/drawing/2014/main" id="{B3547EE9-30F0-7EA7-1FD1-CF0C5C0A9923}"/>
              </a:ext>
            </a:extLst>
          </p:cNvPr>
          <p:cNvSpPr>
            <a:spLocks noGrp="1"/>
          </p:cNvSpPr>
          <p:nvPr>
            <p:ph idx="1"/>
          </p:nvPr>
        </p:nvSpPr>
        <p:spPr>
          <a:xfrm>
            <a:off x="1" y="1273908"/>
            <a:ext cx="9274002" cy="5173783"/>
          </a:xfrm>
        </p:spPr>
        <p:txBody>
          <a:bodyPr/>
          <a:lstStyle/>
          <a:p>
            <a:pPr algn="just"/>
            <a:r>
              <a:rPr lang="cs-CZ" dirty="0"/>
              <a:t>mnoho haličských a volyňských aktivistů OUN bylo ve 30. letech odsouzeno polskými soudy, v roce 1937 proběhly jen v Bukovině dva procesy. V roce 1934 polská policie zatkla přední aktivisty OUN, včetně </a:t>
            </a:r>
            <a:r>
              <a:rPr lang="cs-CZ" dirty="0" err="1"/>
              <a:t>Stepana</a:t>
            </a:r>
            <a:r>
              <a:rPr lang="cs-CZ" dirty="0"/>
              <a:t> </a:t>
            </a:r>
            <a:r>
              <a:rPr lang="cs-CZ" dirty="0" err="1"/>
              <a:t>Bandery</a:t>
            </a:r>
            <a:r>
              <a:rPr lang="cs-CZ" dirty="0"/>
              <a:t> a držela je ve vězení až do vypuknutí druhé světové války </a:t>
            </a:r>
          </a:p>
          <a:p>
            <a:pPr algn="just"/>
            <a:r>
              <a:rPr lang="cs-CZ" dirty="0"/>
              <a:t>navzdory těmto neúspěchům OUN obnovila svou organizační síť. Nepodařilo se jí proniknout na sovětskou Ukrajinu, ale režim Josifa Stalina byl potenciálem OUN tak znepokojen, že nařídil násilné akce proti představitelům OUN</a:t>
            </a:r>
          </a:p>
          <a:p>
            <a:pPr algn="just"/>
            <a:r>
              <a:rPr lang="cs-CZ" dirty="0"/>
              <a:t>Stalin se i přímo obával osoby </a:t>
            </a:r>
            <a:r>
              <a:rPr lang="cs-CZ" dirty="0" err="1"/>
              <a:t>Jevhena</a:t>
            </a:r>
            <a:r>
              <a:rPr lang="cs-CZ" dirty="0"/>
              <a:t> </a:t>
            </a:r>
            <a:r>
              <a:rPr lang="cs-CZ" dirty="0" err="1"/>
              <a:t>Konovalce</a:t>
            </a:r>
            <a:r>
              <a:rPr lang="cs-CZ" dirty="0"/>
              <a:t>, proto osobně naplánoval infiltraci jeho nejbližšího okolí sovětskými agenty, což se stalo následně </a:t>
            </a:r>
            <a:r>
              <a:rPr lang="cs-CZ" dirty="0" err="1"/>
              <a:t>Konovalcovi</a:t>
            </a:r>
            <a:r>
              <a:rPr lang="cs-CZ" dirty="0"/>
              <a:t> osudné</a:t>
            </a:r>
          </a:p>
        </p:txBody>
      </p:sp>
      <p:pic>
        <p:nvPicPr>
          <p:cNvPr id="4" name="Obrázek 3">
            <a:extLst>
              <a:ext uri="{FF2B5EF4-FFF2-40B4-BE49-F238E27FC236}">
                <a16:creationId xmlns:a16="http://schemas.microsoft.com/office/drawing/2014/main" id="{A067B207-16A8-2CD3-D0D0-2B0A1EC863C4}"/>
              </a:ext>
            </a:extLst>
          </p:cNvPr>
          <p:cNvPicPr>
            <a:picLocks noChangeAspect="1"/>
          </p:cNvPicPr>
          <p:nvPr/>
        </p:nvPicPr>
        <p:blipFill>
          <a:blip r:embed="rId2"/>
          <a:stretch>
            <a:fillRect/>
          </a:stretch>
        </p:blipFill>
        <p:spPr>
          <a:xfrm>
            <a:off x="9352155" y="170718"/>
            <a:ext cx="2722613" cy="3562350"/>
          </a:xfrm>
          <a:prstGeom prst="rect">
            <a:avLst/>
          </a:prstGeom>
        </p:spPr>
      </p:pic>
      <p:pic>
        <p:nvPicPr>
          <p:cNvPr id="5" name="Obrázek 4">
            <a:extLst>
              <a:ext uri="{FF2B5EF4-FFF2-40B4-BE49-F238E27FC236}">
                <a16:creationId xmlns:a16="http://schemas.microsoft.com/office/drawing/2014/main" id="{AD1FB61D-1336-4098-D1F8-641155850096}"/>
              </a:ext>
            </a:extLst>
          </p:cNvPr>
          <p:cNvPicPr>
            <a:picLocks noChangeAspect="1"/>
          </p:cNvPicPr>
          <p:nvPr/>
        </p:nvPicPr>
        <p:blipFill>
          <a:blip r:embed="rId3"/>
          <a:stretch>
            <a:fillRect/>
          </a:stretch>
        </p:blipFill>
        <p:spPr>
          <a:xfrm>
            <a:off x="9612923" y="3616138"/>
            <a:ext cx="2063785" cy="3241862"/>
          </a:xfrm>
          <a:prstGeom prst="rect">
            <a:avLst/>
          </a:prstGeom>
        </p:spPr>
      </p:pic>
    </p:spTree>
    <p:extLst>
      <p:ext uri="{BB962C8B-B14F-4D97-AF65-F5344CB8AC3E}">
        <p14:creationId xmlns:p14="http://schemas.microsoft.com/office/powerpoint/2010/main" val="3286314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419449"/>
            <a:ext cx="8596668" cy="1510951"/>
          </a:xfrm>
        </p:spPr>
        <p:txBody>
          <a:bodyPr/>
          <a:lstStyle/>
          <a:p>
            <a:r>
              <a:rPr lang="cs-CZ" dirty="0">
                <a:solidFill>
                  <a:schemeClr val="tx1"/>
                </a:solidFill>
              </a:rPr>
              <a:t>Štěpení v OUN 1939</a:t>
            </a:r>
          </a:p>
        </p:txBody>
      </p:sp>
      <p:sp>
        <p:nvSpPr>
          <p:cNvPr id="3" name="Zástupný symbol pro obsah 2"/>
          <p:cNvSpPr>
            <a:spLocks noGrp="1"/>
          </p:cNvSpPr>
          <p:nvPr>
            <p:ph idx="1"/>
          </p:nvPr>
        </p:nvSpPr>
        <p:spPr>
          <a:xfrm>
            <a:off x="0" y="1061545"/>
            <a:ext cx="9274002" cy="5665076"/>
          </a:xfrm>
        </p:spPr>
        <p:txBody>
          <a:bodyPr>
            <a:normAutofit/>
          </a:bodyPr>
          <a:lstStyle/>
          <a:p>
            <a:pPr algn="just"/>
            <a:r>
              <a:rPr lang="cs-CZ" sz="2600" dirty="0" err="1"/>
              <a:t>vzásadní</a:t>
            </a:r>
            <a:r>
              <a:rPr lang="cs-CZ" sz="2600" dirty="0"/>
              <a:t> událostí pro další vývoj v OUN byla likvidace Jevhena Konovalce výbušninou </a:t>
            </a:r>
            <a:r>
              <a:rPr lang="cs-CZ" sz="2600" b="1" dirty="0"/>
              <a:t>23. května 1938 v Rotterdamu</a:t>
            </a:r>
            <a:r>
              <a:rPr lang="cs-CZ" sz="2600" dirty="0"/>
              <a:t>, kterou provedl agent NKVD Pavel </a:t>
            </a:r>
            <a:r>
              <a:rPr lang="cs-CZ" sz="2600" dirty="0" err="1"/>
              <a:t>Sudoplatov</a:t>
            </a:r>
            <a:r>
              <a:rPr lang="cs-CZ" sz="2600" dirty="0"/>
              <a:t>  </a:t>
            </a:r>
          </a:p>
          <a:p>
            <a:pPr algn="just"/>
            <a:r>
              <a:rPr lang="cs-CZ" sz="2600" dirty="0"/>
              <a:t>Organizace se nadále štěpila  na radikálnější mladší členy, kteří se přidali k </a:t>
            </a:r>
            <a:r>
              <a:rPr lang="cs-CZ" sz="2600" dirty="0" err="1"/>
              <a:t>Banderovi</a:t>
            </a:r>
            <a:r>
              <a:rPr lang="cs-CZ" sz="2600" dirty="0"/>
              <a:t> – od toho </a:t>
            </a:r>
            <a:r>
              <a:rPr lang="cs-CZ" sz="2600" b="1" dirty="0"/>
              <a:t>nepřesný</a:t>
            </a:r>
            <a:r>
              <a:rPr lang="cs-CZ" sz="2600" dirty="0"/>
              <a:t> název </a:t>
            </a:r>
            <a:r>
              <a:rPr lang="cs-CZ" sz="2600" b="1" dirty="0"/>
              <a:t>banderovci</a:t>
            </a:r>
            <a:endParaRPr lang="cs-CZ" sz="2600" dirty="0"/>
          </a:p>
          <a:p>
            <a:pPr algn="just"/>
            <a:r>
              <a:rPr lang="cs-CZ" sz="2600" dirty="0"/>
              <a:t>druhá frakce, tedy starší  umírnění členové – </a:t>
            </a:r>
            <a:r>
              <a:rPr lang="cs-CZ" sz="2600" b="1" dirty="0"/>
              <a:t>melnykovci</a:t>
            </a:r>
            <a:r>
              <a:rPr lang="cs-CZ" sz="2600" dirty="0"/>
              <a:t>, stále více tíhli ke spolupráci s Německem</a:t>
            </a:r>
          </a:p>
          <a:p>
            <a:pPr algn="just"/>
            <a:r>
              <a:rPr lang="cs-CZ" sz="2600" dirty="0"/>
              <a:t>rozštěpení se potvrdilo na sjezdu roku 1939 </a:t>
            </a:r>
            <a:endParaRPr lang="cs-CZ" dirty="0"/>
          </a:p>
        </p:txBody>
      </p:sp>
      <p:pic>
        <p:nvPicPr>
          <p:cNvPr id="7" name="Obrázek 6">
            <a:extLst>
              <a:ext uri="{FF2B5EF4-FFF2-40B4-BE49-F238E27FC236}">
                <a16:creationId xmlns:a16="http://schemas.microsoft.com/office/drawing/2014/main" id="{A0A451D8-A8E0-44B4-B143-38E9932C336D}"/>
              </a:ext>
            </a:extLst>
          </p:cNvPr>
          <p:cNvPicPr>
            <a:picLocks noChangeAspect="1"/>
          </p:cNvPicPr>
          <p:nvPr/>
        </p:nvPicPr>
        <p:blipFill>
          <a:blip r:embed="rId2"/>
          <a:stretch>
            <a:fillRect/>
          </a:stretch>
        </p:blipFill>
        <p:spPr>
          <a:xfrm>
            <a:off x="9668554" y="3940616"/>
            <a:ext cx="2462196" cy="2805258"/>
          </a:xfrm>
          <a:prstGeom prst="rect">
            <a:avLst/>
          </a:prstGeom>
        </p:spPr>
      </p:pic>
      <p:pic>
        <p:nvPicPr>
          <p:cNvPr id="4" name="Obrázek 3">
            <a:extLst>
              <a:ext uri="{FF2B5EF4-FFF2-40B4-BE49-F238E27FC236}">
                <a16:creationId xmlns:a16="http://schemas.microsoft.com/office/drawing/2014/main" id="{AAFE9A5B-E8B8-E88D-2200-763F1905497E}"/>
              </a:ext>
            </a:extLst>
          </p:cNvPr>
          <p:cNvPicPr>
            <a:picLocks noChangeAspect="1"/>
          </p:cNvPicPr>
          <p:nvPr/>
        </p:nvPicPr>
        <p:blipFill>
          <a:blip r:embed="rId3"/>
          <a:stretch>
            <a:fillRect/>
          </a:stretch>
        </p:blipFill>
        <p:spPr>
          <a:xfrm>
            <a:off x="7057053" y="4233944"/>
            <a:ext cx="2414225" cy="2566638"/>
          </a:xfrm>
          <a:prstGeom prst="rect">
            <a:avLst/>
          </a:prstGeom>
        </p:spPr>
      </p:pic>
      <p:pic>
        <p:nvPicPr>
          <p:cNvPr id="6" name="Obrázek 5">
            <a:extLst>
              <a:ext uri="{FF2B5EF4-FFF2-40B4-BE49-F238E27FC236}">
                <a16:creationId xmlns:a16="http://schemas.microsoft.com/office/drawing/2014/main" id="{69E97065-E4F3-728A-7D81-F9F6722FEF24}"/>
              </a:ext>
            </a:extLst>
          </p:cNvPr>
          <p:cNvPicPr>
            <a:picLocks noChangeAspect="1"/>
          </p:cNvPicPr>
          <p:nvPr/>
        </p:nvPicPr>
        <p:blipFill rotWithShape="1">
          <a:blip r:embed="rId4"/>
          <a:srcRect l="12947" t="1620" r="18687" b="8367"/>
          <a:stretch/>
        </p:blipFill>
        <p:spPr>
          <a:xfrm>
            <a:off x="9274002" y="407275"/>
            <a:ext cx="2856748" cy="3486808"/>
          </a:xfrm>
          <a:prstGeom prst="rect">
            <a:avLst/>
          </a:prstGeom>
        </p:spPr>
      </p:pic>
    </p:spTree>
    <p:extLst>
      <p:ext uri="{BB962C8B-B14F-4D97-AF65-F5344CB8AC3E}">
        <p14:creationId xmlns:p14="http://schemas.microsoft.com/office/powerpoint/2010/main" val="1972049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6BA5E6-82BA-E468-90E5-1926EF6F7D00}"/>
              </a:ext>
            </a:extLst>
          </p:cNvPr>
          <p:cNvSpPr>
            <a:spLocks noGrp="1"/>
          </p:cNvSpPr>
          <p:nvPr>
            <p:ph type="title"/>
          </p:nvPr>
        </p:nvSpPr>
        <p:spPr>
          <a:xfrm>
            <a:off x="773724" y="101600"/>
            <a:ext cx="8937836" cy="1356709"/>
          </a:xfrm>
        </p:spPr>
        <p:txBody>
          <a:bodyPr>
            <a:noAutofit/>
          </a:bodyPr>
          <a:lstStyle/>
          <a:p>
            <a:pPr algn="ctr"/>
            <a:r>
              <a:rPr lang="cs-CZ" sz="2800" dirty="0">
                <a:solidFill>
                  <a:schemeClr val="tx1"/>
                </a:solidFill>
              </a:rPr>
              <a:t>Pro připomenutí válka s Maďarskem</a:t>
            </a:r>
            <a:br>
              <a:rPr lang="cs-CZ" sz="2800" dirty="0">
                <a:solidFill>
                  <a:schemeClr val="tx1"/>
                </a:solidFill>
              </a:rPr>
            </a:br>
            <a:r>
              <a:rPr lang="cs-CZ" sz="2800" dirty="0">
                <a:solidFill>
                  <a:schemeClr val="tx1"/>
                </a:solidFill>
              </a:rPr>
              <a:t>(prosinec 1918 – červenec 1919) – dopad na Podkarpatskou Rus</a:t>
            </a:r>
          </a:p>
        </p:txBody>
      </p:sp>
      <p:pic>
        <p:nvPicPr>
          <p:cNvPr id="4" name="Zástupný obsah 3">
            <a:extLst>
              <a:ext uri="{FF2B5EF4-FFF2-40B4-BE49-F238E27FC236}">
                <a16:creationId xmlns:a16="http://schemas.microsoft.com/office/drawing/2014/main" id="{82DF8ECC-3F6D-C582-B92F-912ADEC1A2A3}"/>
              </a:ext>
            </a:extLst>
          </p:cNvPr>
          <p:cNvPicPr>
            <a:picLocks noGrp="1" noChangeAspect="1"/>
          </p:cNvPicPr>
          <p:nvPr>
            <p:ph idx="1"/>
          </p:nvPr>
        </p:nvPicPr>
        <p:blipFill>
          <a:blip r:embed="rId2"/>
          <a:stretch>
            <a:fillRect/>
          </a:stretch>
        </p:blipFill>
        <p:spPr>
          <a:xfrm>
            <a:off x="101004" y="1458308"/>
            <a:ext cx="7431036" cy="5219263"/>
          </a:xfrm>
          <a:prstGeom prst="rect">
            <a:avLst/>
          </a:prstGeom>
        </p:spPr>
      </p:pic>
      <p:pic>
        <p:nvPicPr>
          <p:cNvPr id="5" name="Obrázek 4">
            <a:extLst>
              <a:ext uri="{FF2B5EF4-FFF2-40B4-BE49-F238E27FC236}">
                <a16:creationId xmlns:a16="http://schemas.microsoft.com/office/drawing/2014/main" id="{75E50C15-96FD-FFE9-CA69-D196C1706065}"/>
              </a:ext>
            </a:extLst>
          </p:cNvPr>
          <p:cNvPicPr>
            <a:picLocks noChangeAspect="1"/>
          </p:cNvPicPr>
          <p:nvPr/>
        </p:nvPicPr>
        <p:blipFill>
          <a:blip r:embed="rId3"/>
          <a:stretch>
            <a:fillRect/>
          </a:stretch>
        </p:blipFill>
        <p:spPr>
          <a:xfrm>
            <a:off x="7693842" y="1458308"/>
            <a:ext cx="4256419" cy="3150476"/>
          </a:xfrm>
          <a:prstGeom prst="rect">
            <a:avLst/>
          </a:prstGeom>
        </p:spPr>
      </p:pic>
      <p:sp>
        <p:nvSpPr>
          <p:cNvPr id="6" name="TextovéPole 5">
            <a:extLst>
              <a:ext uri="{FF2B5EF4-FFF2-40B4-BE49-F238E27FC236}">
                <a16:creationId xmlns:a16="http://schemas.microsoft.com/office/drawing/2014/main" id="{DD4CB626-F530-1953-65D8-E7D147C56AEA}"/>
              </a:ext>
            </a:extLst>
          </p:cNvPr>
          <p:cNvSpPr txBox="1"/>
          <p:nvPr/>
        </p:nvSpPr>
        <p:spPr>
          <a:xfrm>
            <a:off x="8206154" y="4767386"/>
            <a:ext cx="4075676" cy="663780"/>
          </a:xfrm>
          <a:prstGeom prst="rect">
            <a:avLst/>
          </a:prstGeom>
          <a:noFill/>
        </p:spPr>
        <p:txBody>
          <a:bodyPr wrap="square" rtlCol="0">
            <a:spAutoFit/>
          </a:bodyPr>
          <a:lstStyle/>
          <a:p>
            <a:pPr algn="ctr"/>
            <a:r>
              <a:rPr lang="cs-CZ" dirty="0"/>
              <a:t>Plk. </a:t>
            </a:r>
            <a:r>
              <a:rPr lang="cs-CZ" dirty="0" err="1"/>
              <a:t>Šnejdárek</a:t>
            </a:r>
            <a:r>
              <a:rPr lang="cs-CZ" dirty="0"/>
              <a:t> u Banské </a:t>
            </a:r>
            <a:r>
              <a:rPr lang="cs-CZ" dirty="0" err="1"/>
              <a:t>Štiavnice</a:t>
            </a:r>
            <a:r>
              <a:rPr lang="cs-CZ" dirty="0"/>
              <a:t> </a:t>
            </a:r>
          </a:p>
          <a:p>
            <a:pPr algn="ctr"/>
            <a:r>
              <a:rPr lang="cs-CZ" dirty="0"/>
              <a:t>v červnu 1919</a:t>
            </a:r>
          </a:p>
        </p:txBody>
      </p:sp>
    </p:spTree>
    <p:extLst>
      <p:ext uri="{BB962C8B-B14F-4D97-AF65-F5344CB8AC3E}">
        <p14:creationId xmlns:p14="http://schemas.microsoft.com/office/powerpoint/2010/main" val="2795899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1E5751-EF5C-4C9A-31A0-12E819A3236B}"/>
              </a:ext>
            </a:extLst>
          </p:cNvPr>
          <p:cNvSpPr>
            <a:spLocks noGrp="1"/>
          </p:cNvSpPr>
          <p:nvPr>
            <p:ph type="title"/>
          </p:nvPr>
        </p:nvSpPr>
        <p:spPr>
          <a:xfrm>
            <a:off x="547077" y="375138"/>
            <a:ext cx="8726925" cy="844062"/>
          </a:xfrm>
        </p:spPr>
        <p:txBody>
          <a:bodyPr>
            <a:normAutofit fontScale="90000"/>
          </a:bodyPr>
          <a:lstStyle/>
          <a:p>
            <a:pPr algn="ctr"/>
            <a:r>
              <a:rPr lang="cs-CZ" dirty="0">
                <a:solidFill>
                  <a:schemeClr val="tx1"/>
                </a:solidFill>
              </a:rPr>
              <a:t>K meziválečné situaci na Podkarpatské Rusi</a:t>
            </a:r>
          </a:p>
        </p:txBody>
      </p:sp>
      <p:sp>
        <p:nvSpPr>
          <p:cNvPr id="3" name="Zástupný obsah 2">
            <a:extLst>
              <a:ext uri="{FF2B5EF4-FFF2-40B4-BE49-F238E27FC236}">
                <a16:creationId xmlns:a16="http://schemas.microsoft.com/office/drawing/2014/main" id="{7E7FF1BC-7425-B377-E1E9-0D5E3BC696C5}"/>
              </a:ext>
            </a:extLst>
          </p:cNvPr>
          <p:cNvSpPr>
            <a:spLocks noGrp="1"/>
          </p:cNvSpPr>
          <p:nvPr>
            <p:ph idx="1"/>
          </p:nvPr>
        </p:nvSpPr>
        <p:spPr>
          <a:xfrm>
            <a:off x="1" y="1039446"/>
            <a:ext cx="9274001" cy="5720861"/>
          </a:xfrm>
        </p:spPr>
        <p:txBody>
          <a:bodyPr>
            <a:normAutofit fontScale="92500" lnSpcReduction="10000"/>
          </a:bodyPr>
          <a:lstStyle/>
          <a:p>
            <a:pPr algn="just"/>
            <a:r>
              <a:rPr lang="cs-CZ" dirty="0"/>
              <a:t>celý příběh soužití obyvatel Podkarpatské Rusi s ostatními obyvateli meziválečného Československa byl ovlivněn mezinárodní situací, která se dynamicky měnila od poválečné mírové konsolidace, diplomatických snah o stabilní ukotvení nově vzniklých států přes nástup hospodářské krize, vzestup nacionalismu a revizionismu u států poražených v první světové válce. To vše postupně zasahovalo i do situace a vnímání identity obyvatel Podkarpatské Rusi. Na rozdíl od předchozích období se Rusíni a Ukrajinci zde žijící mohli svobodněji rozhodovat o svém osudu, dynamika modernizace a investic do klíčových odvětví (školství, zdravotnictví, infrastruktura) byla také vyšší. K otevřenému útlaku menšin na rozdíl od situace v okolních zemích rozhodně nedocházelo. Ani přes tyto skutečnosti, se meziválečné Československo nakonec nevydalo k trvalé úspěšné konsolidaci poměrů na svém území! </a:t>
            </a:r>
          </a:p>
          <a:p>
            <a:pPr algn="just"/>
            <a:r>
              <a:rPr lang="cs-CZ" dirty="0"/>
              <a:t>těžká sociálně-ekonomická situace 30. let ovšem posílila politickou vnímavost Rusínů k idejím OUN. S pomocí vůdců ukrajinských nacionalistů na Podkarpatské Rusi bylo rozhodnuto vytvořit vojenský štáb Karpatské Síče a naverbovat armádu pro obranu nezávislosti Podkarpatské Rusi. Ve třicátých letech se politické aktivity na Podkarpatské Rusi začaly stále více ubírat směrem k radikálnějším autonomistickým požadavkům. Začala se výrazněji aktivizovat i maďarská, polská a ukrajinská iredenta. Maďarská a polská iredenta spolupracovaly a jejich činnost byla koordinována z Budapešti a z Varšavy. Ukrajinská iredenta byla ve spojení s Berlínem</a:t>
            </a:r>
          </a:p>
          <a:p>
            <a:pPr algn="just"/>
            <a:r>
              <a:rPr lang="cs-CZ" b="1" dirty="0"/>
              <a:t>slíbenou autonomii získala Podkarpatská Rus až po mnichovských událostech teprve 16. 12. 1938! Vznikla autonomní vláda, která zavedla název Karpatská Ukrajina.</a:t>
            </a:r>
          </a:p>
        </p:txBody>
      </p:sp>
      <p:pic>
        <p:nvPicPr>
          <p:cNvPr id="4" name="Obrázek 3">
            <a:extLst>
              <a:ext uri="{FF2B5EF4-FFF2-40B4-BE49-F238E27FC236}">
                <a16:creationId xmlns:a16="http://schemas.microsoft.com/office/drawing/2014/main" id="{36BCBF54-5177-E128-7E6D-A4922BEF2685}"/>
              </a:ext>
            </a:extLst>
          </p:cNvPr>
          <p:cNvPicPr>
            <a:picLocks noChangeAspect="1"/>
          </p:cNvPicPr>
          <p:nvPr/>
        </p:nvPicPr>
        <p:blipFill>
          <a:blip r:embed="rId2"/>
          <a:stretch>
            <a:fillRect/>
          </a:stretch>
        </p:blipFill>
        <p:spPr>
          <a:xfrm>
            <a:off x="9232142" y="296984"/>
            <a:ext cx="2959858" cy="4071449"/>
          </a:xfrm>
          <a:prstGeom prst="rect">
            <a:avLst/>
          </a:prstGeom>
        </p:spPr>
      </p:pic>
      <p:sp>
        <p:nvSpPr>
          <p:cNvPr id="5" name="TextovéPole 4">
            <a:extLst>
              <a:ext uri="{FF2B5EF4-FFF2-40B4-BE49-F238E27FC236}">
                <a16:creationId xmlns:a16="http://schemas.microsoft.com/office/drawing/2014/main" id="{BAC85FF5-AD5F-0B6E-4293-DECFDA5AC7D8}"/>
              </a:ext>
            </a:extLst>
          </p:cNvPr>
          <p:cNvSpPr txBox="1"/>
          <p:nvPr/>
        </p:nvSpPr>
        <p:spPr>
          <a:xfrm>
            <a:off x="9274002" y="4477849"/>
            <a:ext cx="2917999" cy="1200329"/>
          </a:xfrm>
          <a:prstGeom prst="rect">
            <a:avLst/>
          </a:prstGeom>
          <a:noFill/>
        </p:spPr>
        <p:txBody>
          <a:bodyPr wrap="square" rtlCol="0">
            <a:spAutoFit/>
          </a:bodyPr>
          <a:lstStyle/>
          <a:p>
            <a:pPr algn="ctr"/>
            <a:r>
              <a:rPr lang="cs-CZ" dirty="0"/>
              <a:t>úředník Jan Brejcha </a:t>
            </a:r>
          </a:p>
          <a:p>
            <a:pPr algn="ctr"/>
            <a:r>
              <a:rPr lang="cs-CZ" dirty="0"/>
              <a:t>v roli de facto prvního </a:t>
            </a:r>
          </a:p>
          <a:p>
            <a:pPr algn="ctr"/>
            <a:r>
              <a:rPr lang="cs-CZ" dirty="0"/>
              <a:t>guvernéra Podkarpatské Rusi</a:t>
            </a:r>
          </a:p>
        </p:txBody>
      </p:sp>
    </p:spTree>
    <p:extLst>
      <p:ext uri="{BB962C8B-B14F-4D97-AF65-F5344CB8AC3E}">
        <p14:creationId xmlns:p14="http://schemas.microsoft.com/office/powerpoint/2010/main" val="1809744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40B0B7-7041-4B9B-12A9-BDB809ED4D4E}"/>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441F838A-64D5-FC0E-38AC-1FF507A0F71B}"/>
              </a:ext>
            </a:extLst>
          </p:cNvPr>
          <p:cNvPicPr>
            <a:picLocks noGrp="1" noChangeAspect="1"/>
          </p:cNvPicPr>
          <p:nvPr>
            <p:ph idx="1"/>
          </p:nvPr>
        </p:nvPicPr>
        <p:blipFill>
          <a:blip r:embed="rId2"/>
          <a:stretch>
            <a:fillRect/>
          </a:stretch>
        </p:blipFill>
        <p:spPr>
          <a:xfrm>
            <a:off x="422031" y="320432"/>
            <a:ext cx="10303624" cy="6314830"/>
          </a:xfrm>
          <a:prstGeom prst="rect">
            <a:avLst/>
          </a:prstGeom>
        </p:spPr>
      </p:pic>
    </p:spTree>
    <p:extLst>
      <p:ext uri="{BB962C8B-B14F-4D97-AF65-F5344CB8AC3E}">
        <p14:creationId xmlns:p14="http://schemas.microsoft.com/office/powerpoint/2010/main" val="775113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1C88AA-78D4-4DF6-BFB0-2BCC8488C749}"/>
              </a:ext>
            </a:extLst>
          </p:cNvPr>
          <p:cNvSpPr>
            <a:spLocks noGrp="1"/>
          </p:cNvSpPr>
          <p:nvPr>
            <p:ph type="title"/>
          </p:nvPr>
        </p:nvSpPr>
        <p:spPr/>
        <p:txBody>
          <a:bodyPr/>
          <a:lstStyle/>
          <a:p>
            <a:r>
              <a:rPr lang="cs-CZ" dirty="0">
                <a:solidFill>
                  <a:schemeClr val="tx1"/>
                </a:solidFill>
              </a:rPr>
              <a:t>Vpředvečer 2. světové války</a:t>
            </a:r>
          </a:p>
        </p:txBody>
      </p:sp>
      <p:sp>
        <p:nvSpPr>
          <p:cNvPr id="3" name="Zástupný obsah 2">
            <a:extLst>
              <a:ext uri="{FF2B5EF4-FFF2-40B4-BE49-F238E27FC236}">
                <a16:creationId xmlns:a16="http://schemas.microsoft.com/office/drawing/2014/main" id="{346DDA31-0225-4F3F-8E89-F14888ED930A}"/>
              </a:ext>
            </a:extLst>
          </p:cNvPr>
          <p:cNvSpPr>
            <a:spLocks noGrp="1"/>
          </p:cNvSpPr>
          <p:nvPr>
            <p:ph idx="1"/>
          </p:nvPr>
        </p:nvSpPr>
        <p:spPr>
          <a:xfrm>
            <a:off x="62523" y="1270000"/>
            <a:ext cx="9211479" cy="5427785"/>
          </a:xfrm>
        </p:spPr>
        <p:txBody>
          <a:bodyPr>
            <a:normAutofit/>
          </a:bodyPr>
          <a:lstStyle/>
          <a:p>
            <a:pPr algn="just"/>
            <a:r>
              <a:rPr lang="cs-CZ" sz="2000" dirty="0"/>
              <a:t>pro Ukrajince a Rusíny v Československu bylo důležitou, i když pozapomenutou kapitolou období (druhá republika), kdy si Československo po Mnichovské dohodě rozdělili jeho sousedé. Podkarpatská Rus byla okupována po zániku druhé republiky v březnu 1939 Maďarskem, které tam vyslalo své jednotky </a:t>
            </a:r>
          </a:p>
          <a:p>
            <a:pPr algn="just"/>
            <a:r>
              <a:rPr lang="cs-CZ" sz="2000" dirty="0"/>
              <a:t>Slovenský sněm vyhlásil v Bratislavě 14. března 1939 nezávislý Slovenský stát. Podkarpatská Rus jako autonomní součást Česko-Slovenska se tedy ocitla v politickém vakuu, kterého hodlalo využít především Maďarsko. Premiér </a:t>
            </a:r>
            <a:r>
              <a:rPr lang="cs-CZ" sz="2000" dirty="0" err="1"/>
              <a:t>Vološyn</a:t>
            </a:r>
            <a:r>
              <a:rPr lang="cs-CZ" sz="2000" dirty="0"/>
              <a:t> sdělil odpoledne v telefonickém rozhovoru prezidentu Emilu Háchovi, že v této situaci je jedinou možností vyhlášení nezávislosti Karpatské Ukrajiny. Na závěr posledního rozhovoru s prezidentem poděkoval </a:t>
            </a:r>
            <a:r>
              <a:rPr lang="cs-CZ" sz="2000" dirty="0" err="1"/>
              <a:t>Vološyn</a:t>
            </a:r>
            <a:r>
              <a:rPr lang="cs-CZ" sz="2000" dirty="0"/>
              <a:t> všem Čechům za 20 let spolupráce</a:t>
            </a:r>
          </a:p>
        </p:txBody>
      </p:sp>
      <p:pic>
        <p:nvPicPr>
          <p:cNvPr id="4" name="Obrázek 3">
            <a:extLst>
              <a:ext uri="{FF2B5EF4-FFF2-40B4-BE49-F238E27FC236}">
                <a16:creationId xmlns:a16="http://schemas.microsoft.com/office/drawing/2014/main" id="{A58635BC-A49F-F494-672C-3880362C9659}"/>
              </a:ext>
            </a:extLst>
          </p:cNvPr>
          <p:cNvPicPr>
            <a:picLocks noChangeAspect="1"/>
          </p:cNvPicPr>
          <p:nvPr/>
        </p:nvPicPr>
        <p:blipFill>
          <a:blip r:embed="rId2"/>
          <a:stretch>
            <a:fillRect/>
          </a:stretch>
        </p:blipFill>
        <p:spPr>
          <a:xfrm>
            <a:off x="9348558" y="1156817"/>
            <a:ext cx="2780919" cy="2422490"/>
          </a:xfrm>
          <a:prstGeom prst="rect">
            <a:avLst/>
          </a:prstGeom>
        </p:spPr>
      </p:pic>
      <p:sp>
        <p:nvSpPr>
          <p:cNvPr id="6" name="TextovéPole 5">
            <a:extLst>
              <a:ext uri="{FF2B5EF4-FFF2-40B4-BE49-F238E27FC236}">
                <a16:creationId xmlns:a16="http://schemas.microsoft.com/office/drawing/2014/main" id="{EE496CCF-E956-91A9-01C3-32F08C68C8D4}"/>
              </a:ext>
            </a:extLst>
          </p:cNvPr>
          <p:cNvSpPr txBox="1"/>
          <p:nvPr/>
        </p:nvSpPr>
        <p:spPr>
          <a:xfrm>
            <a:off x="9972431" y="3735754"/>
            <a:ext cx="1711879" cy="369332"/>
          </a:xfrm>
          <a:prstGeom prst="rect">
            <a:avLst/>
          </a:prstGeom>
          <a:noFill/>
        </p:spPr>
        <p:txBody>
          <a:bodyPr wrap="none" rtlCol="0">
            <a:spAutoFit/>
          </a:bodyPr>
          <a:lstStyle/>
          <a:p>
            <a:r>
              <a:rPr lang="cs-CZ" dirty="0"/>
              <a:t>August </a:t>
            </a:r>
            <a:r>
              <a:rPr lang="cs-CZ" dirty="0" err="1"/>
              <a:t>Vološyn</a:t>
            </a:r>
            <a:endParaRPr lang="cs-CZ" dirty="0"/>
          </a:p>
        </p:txBody>
      </p:sp>
    </p:spTree>
    <p:extLst>
      <p:ext uri="{BB962C8B-B14F-4D97-AF65-F5344CB8AC3E}">
        <p14:creationId xmlns:p14="http://schemas.microsoft.com/office/powerpoint/2010/main" val="945464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7AA781-F10A-ABB3-BA58-B6B068216ACC}"/>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CA294609-7AA5-056D-86C7-863D7D61E0AE}"/>
              </a:ext>
            </a:extLst>
          </p:cNvPr>
          <p:cNvPicPr>
            <a:picLocks noGrp="1" noChangeAspect="1"/>
          </p:cNvPicPr>
          <p:nvPr>
            <p:ph idx="1"/>
          </p:nvPr>
        </p:nvPicPr>
        <p:blipFill>
          <a:blip r:embed="rId2"/>
          <a:stretch>
            <a:fillRect/>
          </a:stretch>
        </p:blipFill>
        <p:spPr>
          <a:xfrm>
            <a:off x="1133229" y="271660"/>
            <a:ext cx="8596667" cy="6314679"/>
          </a:xfrm>
          <a:prstGeom prst="rect">
            <a:avLst/>
          </a:prstGeom>
        </p:spPr>
      </p:pic>
    </p:spTree>
    <p:extLst>
      <p:ext uri="{BB962C8B-B14F-4D97-AF65-F5344CB8AC3E}">
        <p14:creationId xmlns:p14="http://schemas.microsoft.com/office/powerpoint/2010/main" val="1434171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D880A2-AFDE-D995-4D30-3B9F36E9F384}"/>
              </a:ext>
            </a:extLst>
          </p:cNvPr>
          <p:cNvSpPr>
            <a:spLocks noGrp="1"/>
          </p:cNvSpPr>
          <p:nvPr>
            <p:ph type="title"/>
          </p:nvPr>
        </p:nvSpPr>
        <p:spPr>
          <a:xfrm>
            <a:off x="677334" y="328246"/>
            <a:ext cx="8596668" cy="867508"/>
          </a:xfrm>
        </p:spPr>
        <p:txBody>
          <a:bodyPr/>
          <a:lstStyle/>
          <a:p>
            <a:pPr algn="ctr"/>
            <a:r>
              <a:rPr lang="cs-CZ" dirty="0">
                <a:solidFill>
                  <a:schemeClr val="tx1"/>
                </a:solidFill>
              </a:rPr>
              <a:t>Oleg Svátek x Karpatská </a:t>
            </a:r>
            <a:r>
              <a:rPr lang="cs-CZ" dirty="0" err="1">
                <a:solidFill>
                  <a:schemeClr val="tx1"/>
                </a:solidFill>
              </a:rPr>
              <a:t>Sič</a:t>
            </a:r>
            <a:endParaRPr lang="cs-CZ" dirty="0">
              <a:solidFill>
                <a:schemeClr val="tx1"/>
              </a:solidFill>
            </a:endParaRPr>
          </a:p>
        </p:txBody>
      </p:sp>
      <p:sp>
        <p:nvSpPr>
          <p:cNvPr id="3" name="Zástupný obsah 2">
            <a:extLst>
              <a:ext uri="{FF2B5EF4-FFF2-40B4-BE49-F238E27FC236}">
                <a16:creationId xmlns:a16="http://schemas.microsoft.com/office/drawing/2014/main" id="{572C4ED6-EF8B-5164-7BA5-BF28B7114A83}"/>
              </a:ext>
            </a:extLst>
          </p:cNvPr>
          <p:cNvSpPr>
            <a:spLocks noGrp="1"/>
          </p:cNvSpPr>
          <p:nvPr>
            <p:ph idx="1"/>
          </p:nvPr>
        </p:nvSpPr>
        <p:spPr>
          <a:xfrm>
            <a:off x="-1" y="1055077"/>
            <a:ext cx="9365181" cy="5474677"/>
          </a:xfrm>
        </p:spPr>
        <p:txBody>
          <a:bodyPr>
            <a:normAutofit lnSpcReduction="10000"/>
          </a:bodyPr>
          <a:lstStyle/>
          <a:p>
            <a:pPr algn="just"/>
            <a:r>
              <a:rPr lang="cs-CZ" dirty="0"/>
              <a:t>v noci ze 13. na 14. března 1939 tzv. generální štáb Karpatské </a:t>
            </a:r>
            <a:r>
              <a:rPr lang="cs-CZ" dirty="0" err="1"/>
              <a:t>Siče</a:t>
            </a:r>
            <a:r>
              <a:rPr lang="cs-CZ" dirty="0"/>
              <a:t> v čele s Romanem </a:t>
            </a:r>
            <a:r>
              <a:rPr lang="cs-CZ" dirty="0" err="1"/>
              <a:t>Šuchevyčem</a:t>
            </a:r>
            <a:r>
              <a:rPr lang="cs-CZ" dirty="0"/>
              <a:t> zahájil puč proti autonomní </a:t>
            </a:r>
            <a:r>
              <a:rPr lang="cs-CZ" dirty="0" err="1"/>
              <a:t>Vološynově</a:t>
            </a:r>
            <a:r>
              <a:rPr lang="cs-CZ" dirty="0"/>
              <a:t> vládě a československým armádním oddílům v </a:t>
            </a:r>
            <a:r>
              <a:rPr lang="cs-CZ" dirty="0" err="1"/>
              <a:t>Chustu</a:t>
            </a:r>
            <a:r>
              <a:rPr lang="cs-CZ" dirty="0"/>
              <a:t>. </a:t>
            </a:r>
            <a:r>
              <a:rPr lang="cs-CZ" dirty="0" err="1"/>
              <a:t>Sičovcům</a:t>
            </a:r>
            <a:r>
              <a:rPr lang="cs-CZ" dirty="0"/>
              <a:t> se podařilo ukořistit zbraně z četnické stanice, zablokovat budovu vlády, policejní stanici, poštu a nádraží. Sičovci se pokusili neúspěšně zaútočit i na kasárna I. praporu 45. pěšího pluku. Okolo 20 povstalců se následně vzdalo. Většina se však zabarikádovala v hotelu na náměstí. Se zbraní v ruce bylo zajato 51 </a:t>
            </a:r>
            <a:r>
              <a:rPr lang="cs-CZ" dirty="0" err="1"/>
              <a:t>sičovců</a:t>
            </a:r>
            <a:r>
              <a:rPr lang="cs-CZ" dirty="0"/>
              <a:t>, pouze čtyři byli místní Rusíni. Skutečnými organizátory puče byly totiž německé tajné služby, které potřebovaly „fakta“ o neudržitelné situaci. Celkem bylo v </a:t>
            </a:r>
            <a:r>
              <a:rPr lang="cs-CZ" dirty="0" err="1"/>
              <a:t>Chustu</a:t>
            </a:r>
            <a:r>
              <a:rPr lang="cs-CZ" dirty="0"/>
              <a:t> nalezeno 11 mrtvých a 30 raněných povstalců. Potlačení povstání stálo československou armádu 5 mrtvých a 9 zraněných vojáků. Krátce po páté hodině ranní 14. března maďarské jednotky zahájily útok po celé délce demarkační linie na Podkarpatské Rusi</a:t>
            </a:r>
          </a:p>
          <a:p>
            <a:pPr algn="just"/>
            <a:r>
              <a:rPr lang="cs-CZ" b="1" dirty="0"/>
              <a:t>splnění snu Ukrajinců ve vytvoření jakéhokoliv ukrajinského státu rozhodně nebylo v programu jeho mocných sousedů</a:t>
            </a:r>
            <a:r>
              <a:rPr lang="cs-CZ" dirty="0"/>
              <a:t>. A to ani v případě tak malého území jako byla právě Podkarpatská Rus. Maďarské okupaci (cca 50 tisíc vojáků) se společně se statečně se bránící a spořádaně ustupující československou armádou (max. 8 tisíc vojáků) postavilo na odpor 15 tisíc nedostatečně vyzbrojených dobrovolníků organizace „</a:t>
            </a:r>
            <a:r>
              <a:rPr lang="cs-CZ" dirty="0" err="1"/>
              <a:t>Sič</a:t>
            </a:r>
            <a:r>
              <a:rPr lang="cs-CZ" dirty="0"/>
              <a:t>“, ale jejich boj byl marný. Jednotlivci a malé skupiny ustoupili hlavně na sever do Haliče, ale také do Rumunska, na Slovensko a v izolovaných případech i na české území. Podkarpatská Rus byla pak po většinu války okupována Maďarskem až do přechodu fronty v říjnu 1944 </a:t>
            </a:r>
          </a:p>
          <a:p>
            <a:endParaRPr lang="cs-CZ" dirty="0"/>
          </a:p>
        </p:txBody>
      </p:sp>
      <p:pic>
        <p:nvPicPr>
          <p:cNvPr id="4" name="Obrázek 3">
            <a:extLst>
              <a:ext uri="{FF2B5EF4-FFF2-40B4-BE49-F238E27FC236}">
                <a16:creationId xmlns:a16="http://schemas.microsoft.com/office/drawing/2014/main" id="{9D8EF091-9107-4F5F-66D8-9C65F921642E}"/>
              </a:ext>
            </a:extLst>
          </p:cNvPr>
          <p:cNvPicPr>
            <a:picLocks noChangeAspect="1"/>
          </p:cNvPicPr>
          <p:nvPr/>
        </p:nvPicPr>
        <p:blipFill>
          <a:blip r:embed="rId2"/>
          <a:stretch>
            <a:fillRect/>
          </a:stretch>
        </p:blipFill>
        <p:spPr>
          <a:xfrm>
            <a:off x="9365180" y="186347"/>
            <a:ext cx="2607987" cy="3129585"/>
          </a:xfrm>
          <a:prstGeom prst="rect">
            <a:avLst/>
          </a:prstGeom>
        </p:spPr>
      </p:pic>
      <p:sp>
        <p:nvSpPr>
          <p:cNvPr id="5" name="TextovéPole 4">
            <a:extLst>
              <a:ext uri="{FF2B5EF4-FFF2-40B4-BE49-F238E27FC236}">
                <a16:creationId xmlns:a16="http://schemas.microsoft.com/office/drawing/2014/main" id="{CA8CA3B2-CFDF-35AA-B538-F6447B425D39}"/>
              </a:ext>
            </a:extLst>
          </p:cNvPr>
          <p:cNvSpPr txBox="1"/>
          <p:nvPr/>
        </p:nvSpPr>
        <p:spPr>
          <a:xfrm>
            <a:off x="9620738" y="3315933"/>
            <a:ext cx="2212269" cy="646331"/>
          </a:xfrm>
          <a:prstGeom prst="rect">
            <a:avLst/>
          </a:prstGeom>
          <a:noFill/>
        </p:spPr>
        <p:txBody>
          <a:bodyPr wrap="square" rtlCol="0">
            <a:spAutoFit/>
          </a:bodyPr>
          <a:lstStyle/>
          <a:p>
            <a:pPr algn="ctr"/>
            <a:r>
              <a:rPr lang="cs-CZ" dirty="0"/>
              <a:t>velitel 12. divize </a:t>
            </a:r>
          </a:p>
          <a:p>
            <a:pPr algn="ctr"/>
            <a:r>
              <a:rPr lang="cs-CZ" dirty="0"/>
              <a:t>Oleg Svátek</a:t>
            </a:r>
          </a:p>
        </p:txBody>
      </p:sp>
      <p:pic>
        <p:nvPicPr>
          <p:cNvPr id="6" name="Obrázek 5">
            <a:extLst>
              <a:ext uri="{FF2B5EF4-FFF2-40B4-BE49-F238E27FC236}">
                <a16:creationId xmlns:a16="http://schemas.microsoft.com/office/drawing/2014/main" id="{8F423C7D-6733-EFE6-E554-97FAB6292E3C}"/>
              </a:ext>
            </a:extLst>
          </p:cNvPr>
          <p:cNvPicPr>
            <a:picLocks noChangeAspect="1"/>
          </p:cNvPicPr>
          <p:nvPr/>
        </p:nvPicPr>
        <p:blipFill>
          <a:blip r:embed="rId3"/>
          <a:stretch>
            <a:fillRect/>
          </a:stretch>
        </p:blipFill>
        <p:spPr>
          <a:xfrm>
            <a:off x="9365180" y="4075332"/>
            <a:ext cx="2776643" cy="1778000"/>
          </a:xfrm>
          <a:prstGeom prst="rect">
            <a:avLst/>
          </a:prstGeom>
        </p:spPr>
      </p:pic>
      <p:sp>
        <p:nvSpPr>
          <p:cNvPr id="7" name="TextovéPole 6">
            <a:extLst>
              <a:ext uri="{FF2B5EF4-FFF2-40B4-BE49-F238E27FC236}">
                <a16:creationId xmlns:a16="http://schemas.microsoft.com/office/drawing/2014/main" id="{D59D5FC9-E3E1-92FB-0C89-420D085B3222}"/>
              </a:ext>
            </a:extLst>
          </p:cNvPr>
          <p:cNvSpPr txBox="1"/>
          <p:nvPr/>
        </p:nvSpPr>
        <p:spPr>
          <a:xfrm>
            <a:off x="9274002" y="5853332"/>
            <a:ext cx="2867821" cy="646331"/>
          </a:xfrm>
          <a:prstGeom prst="rect">
            <a:avLst/>
          </a:prstGeom>
          <a:noFill/>
        </p:spPr>
        <p:txBody>
          <a:bodyPr wrap="square" rtlCol="0">
            <a:spAutoFit/>
          </a:bodyPr>
          <a:lstStyle/>
          <a:p>
            <a:pPr algn="ctr"/>
            <a:r>
              <a:rPr lang="cs-CZ" dirty="0"/>
              <a:t>maďarský voják a padlý </a:t>
            </a:r>
          </a:p>
          <a:p>
            <a:pPr algn="ctr"/>
            <a:r>
              <a:rPr lang="cs-CZ" dirty="0"/>
              <a:t>čs. tankista v březnu 1939</a:t>
            </a:r>
          </a:p>
        </p:txBody>
      </p:sp>
    </p:spTree>
    <p:extLst>
      <p:ext uri="{BB962C8B-B14F-4D97-AF65-F5344CB8AC3E}">
        <p14:creationId xmlns:p14="http://schemas.microsoft.com/office/powerpoint/2010/main" val="3838439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139E79-E9C4-39CC-039E-6A56C6181D5A}"/>
              </a:ext>
            </a:extLst>
          </p:cNvPr>
          <p:cNvSpPr>
            <a:spLocks noGrp="1"/>
          </p:cNvSpPr>
          <p:nvPr>
            <p:ph type="title"/>
          </p:nvPr>
        </p:nvSpPr>
        <p:spPr>
          <a:xfrm>
            <a:off x="677334" y="476738"/>
            <a:ext cx="8596668" cy="750277"/>
          </a:xfrm>
        </p:spPr>
        <p:txBody>
          <a:bodyPr/>
          <a:lstStyle/>
          <a:p>
            <a:pPr algn="ctr"/>
            <a:r>
              <a:rPr lang="cs-CZ" dirty="0">
                <a:solidFill>
                  <a:schemeClr val="tx1"/>
                </a:solidFill>
              </a:rPr>
              <a:t>20. Léta v SSSR</a:t>
            </a:r>
          </a:p>
        </p:txBody>
      </p:sp>
      <p:pic>
        <p:nvPicPr>
          <p:cNvPr id="9" name="Obrázek 8">
            <a:extLst>
              <a:ext uri="{FF2B5EF4-FFF2-40B4-BE49-F238E27FC236}">
                <a16:creationId xmlns:a16="http://schemas.microsoft.com/office/drawing/2014/main" id="{5E8E553B-D35E-BCBD-5534-E441B0070431}"/>
              </a:ext>
            </a:extLst>
          </p:cNvPr>
          <p:cNvPicPr>
            <a:picLocks noChangeAspect="1"/>
          </p:cNvPicPr>
          <p:nvPr/>
        </p:nvPicPr>
        <p:blipFill>
          <a:blip r:embed="rId2"/>
          <a:stretch>
            <a:fillRect/>
          </a:stretch>
        </p:blipFill>
        <p:spPr>
          <a:xfrm>
            <a:off x="0" y="1382956"/>
            <a:ext cx="6153150" cy="4467225"/>
          </a:xfrm>
          <a:prstGeom prst="rect">
            <a:avLst/>
          </a:prstGeom>
        </p:spPr>
      </p:pic>
      <p:pic>
        <p:nvPicPr>
          <p:cNvPr id="11" name="Obrázek 10">
            <a:extLst>
              <a:ext uri="{FF2B5EF4-FFF2-40B4-BE49-F238E27FC236}">
                <a16:creationId xmlns:a16="http://schemas.microsoft.com/office/drawing/2014/main" id="{5B78A9F9-1907-7632-391C-D81F9C757F33}"/>
              </a:ext>
            </a:extLst>
          </p:cNvPr>
          <p:cNvPicPr>
            <a:picLocks noChangeAspect="1"/>
          </p:cNvPicPr>
          <p:nvPr/>
        </p:nvPicPr>
        <p:blipFill>
          <a:blip r:embed="rId3"/>
          <a:stretch>
            <a:fillRect/>
          </a:stretch>
        </p:blipFill>
        <p:spPr>
          <a:xfrm>
            <a:off x="6153150" y="1445847"/>
            <a:ext cx="6038850" cy="4404334"/>
          </a:xfrm>
          <a:prstGeom prst="rect">
            <a:avLst/>
          </a:prstGeom>
        </p:spPr>
      </p:pic>
    </p:spTree>
    <p:extLst>
      <p:ext uri="{BB962C8B-B14F-4D97-AF65-F5344CB8AC3E}">
        <p14:creationId xmlns:p14="http://schemas.microsoft.com/office/powerpoint/2010/main" val="1218941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A27EFC-AB8A-8E4E-AB15-45F445CAC51D}"/>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57631AA8-F1A2-42A6-C27E-9F29756F3CA7}"/>
              </a:ext>
            </a:extLst>
          </p:cNvPr>
          <p:cNvPicPr>
            <a:picLocks noGrp="1" noChangeAspect="1"/>
          </p:cNvPicPr>
          <p:nvPr>
            <p:ph idx="1"/>
          </p:nvPr>
        </p:nvPicPr>
        <p:blipFill>
          <a:blip r:embed="rId2"/>
          <a:stretch>
            <a:fillRect/>
          </a:stretch>
        </p:blipFill>
        <p:spPr>
          <a:xfrm>
            <a:off x="449285" y="299546"/>
            <a:ext cx="11293430" cy="6408682"/>
          </a:xfrm>
          <a:prstGeom prst="rect">
            <a:avLst/>
          </a:prstGeom>
        </p:spPr>
      </p:pic>
    </p:spTree>
    <p:extLst>
      <p:ext uri="{BB962C8B-B14F-4D97-AF65-F5344CB8AC3E}">
        <p14:creationId xmlns:p14="http://schemas.microsoft.com/office/powerpoint/2010/main" val="1039068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064D7D30-81F2-5E41-5F96-0017AFCC054F}"/>
              </a:ext>
            </a:extLst>
          </p:cNvPr>
          <p:cNvPicPr>
            <a:picLocks noGrp="1" noChangeAspect="1"/>
          </p:cNvPicPr>
          <p:nvPr>
            <p:ph idx="1"/>
          </p:nvPr>
        </p:nvPicPr>
        <p:blipFill>
          <a:blip r:embed="rId2"/>
          <a:stretch>
            <a:fillRect/>
          </a:stretch>
        </p:blipFill>
        <p:spPr>
          <a:xfrm>
            <a:off x="213776" y="113416"/>
            <a:ext cx="7939329" cy="6257365"/>
          </a:xfrm>
          <a:prstGeom prst="rect">
            <a:avLst/>
          </a:prstGeom>
        </p:spPr>
      </p:pic>
      <p:pic>
        <p:nvPicPr>
          <p:cNvPr id="5" name="Obrázek 4">
            <a:extLst>
              <a:ext uri="{FF2B5EF4-FFF2-40B4-BE49-F238E27FC236}">
                <a16:creationId xmlns:a16="http://schemas.microsoft.com/office/drawing/2014/main" id="{8B684498-45D9-1FB6-2C92-BCFA41FDDC15}"/>
              </a:ext>
            </a:extLst>
          </p:cNvPr>
          <p:cNvPicPr>
            <a:picLocks noChangeAspect="1"/>
          </p:cNvPicPr>
          <p:nvPr/>
        </p:nvPicPr>
        <p:blipFill>
          <a:blip r:embed="rId3"/>
          <a:stretch>
            <a:fillRect/>
          </a:stretch>
        </p:blipFill>
        <p:spPr>
          <a:xfrm>
            <a:off x="8153106" y="113416"/>
            <a:ext cx="3885776" cy="6257365"/>
          </a:xfrm>
          <a:prstGeom prst="rect">
            <a:avLst/>
          </a:prstGeom>
        </p:spPr>
      </p:pic>
      <p:sp>
        <p:nvSpPr>
          <p:cNvPr id="6" name="TextovéPole 5">
            <a:extLst>
              <a:ext uri="{FF2B5EF4-FFF2-40B4-BE49-F238E27FC236}">
                <a16:creationId xmlns:a16="http://schemas.microsoft.com/office/drawing/2014/main" id="{EF90F042-2BD2-DA67-479E-8DE97538E9F1}"/>
              </a:ext>
            </a:extLst>
          </p:cNvPr>
          <p:cNvSpPr txBox="1"/>
          <p:nvPr/>
        </p:nvSpPr>
        <p:spPr>
          <a:xfrm>
            <a:off x="2563446" y="6447692"/>
            <a:ext cx="3657600" cy="369332"/>
          </a:xfrm>
          <a:prstGeom prst="rect">
            <a:avLst/>
          </a:prstGeom>
          <a:noFill/>
        </p:spPr>
        <p:txBody>
          <a:bodyPr wrap="square" rtlCol="0">
            <a:spAutoFit/>
          </a:bodyPr>
          <a:lstStyle/>
          <a:p>
            <a:r>
              <a:rPr lang="cs-CZ" dirty="0"/>
              <a:t>Klid před bouří – Užhorod 1938</a:t>
            </a:r>
          </a:p>
        </p:txBody>
      </p:sp>
      <p:sp>
        <p:nvSpPr>
          <p:cNvPr id="7" name="TextovéPole 6">
            <a:extLst>
              <a:ext uri="{FF2B5EF4-FFF2-40B4-BE49-F238E27FC236}">
                <a16:creationId xmlns:a16="http://schemas.microsoft.com/office/drawing/2014/main" id="{5A21CC59-1E4D-F557-FC7E-346044C3C7A9}"/>
              </a:ext>
            </a:extLst>
          </p:cNvPr>
          <p:cNvSpPr txBox="1"/>
          <p:nvPr/>
        </p:nvSpPr>
        <p:spPr>
          <a:xfrm>
            <a:off x="8153105" y="6370781"/>
            <a:ext cx="3885777" cy="523220"/>
          </a:xfrm>
          <a:prstGeom prst="rect">
            <a:avLst/>
          </a:prstGeom>
          <a:noFill/>
        </p:spPr>
        <p:txBody>
          <a:bodyPr wrap="square" rtlCol="0">
            <a:spAutoFit/>
          </a:bodyPr>
          <a:lstStyle/>
          <a:p>
            <a:pPr algn="ctr"/>
            <a:r>
              <a:rPr lang="cs-CZ" sz="1400" dirty="0"/>
              <a:t>Povýšení in memoriam na divizního </a:t>
            </a:r>
          </a:p>
          <a:p>
            <a:pPr algn="ctr"/>
            <a:r>
              <a:rPr lang="cs-CZ" sz="1400" dirty="0"/>
              <a:t>generála 26. října 1946</a:t>
            </a:r>
          </a:p>
        </p:txBody>
      </p:sp>
    </p:spTree>
    <p:extLst>
      <p:ext uri="{BB962C8B-B14F-4D97-AF65-F5344CB8AC3E}">
        <p14:creationId xmlns:p14="http://schemas.microsoft.com/office/powerpoint/2010/main" val="424323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280509-C565-AC38-C3A9-901ECA163232}"/>
              </a:ext>
            </a:extLst>
          </p:cNvPr>
          <p:cNvSpPr>
            <a:spLocks noGrp="1"/>
          </p:cNvSpPr>
          <p:nvPr>
            <p:ph type="title"/>
          </p:nvPr>
        </p:nvSpPr>
        <p:spPr>
          <a:xfrm>
            <a:off x="677334" y="492369"/>
            <a:ext cx="8596668" cy="773723"/>
          </a:xfrm>
        </p:spPr>
        <p:txBody>
          <a:bodyPr/>
          <a:lstStyle/>
          <a:p>
            <a:pPr algn="ctr"/>
            <a:r>
              <a:rPr lang="cs-CZ" dirty="0">
                <a:solidFill>
                  <a:schemeClr val="tx1"/>
                </a:solidFill>
              </a:rPr>
              <a:t>Děkuji za pozornost!</a:t>
            </a:r>
          </a:p>
        </p:txBody>
      </p:sp>
      <p:sp>
        <p:nvSpPr>
          <p:cNvPr id="3" name="Zástupný obsah 2">
            <a:extLst>
              <a:ext uri="{FF2B5EF4-FFF2-40B4-BE49-F238E27FC236}">
                <a16:creationId xmlns:a16="http://schemas.microsoft.com/office/drawing/2014/main" id="{741A4EC7-64DF-A01C-60DA-7D953F7EEA69}"/>
              </a:ext>
            </a:extLst>
          </p:cNvPr>
          <p:cNvSpPr>
            <a:spLocks noGrp="1"/>
          </p:cNvSpPr>
          <p:nvPr>
            <p:ph idx="1"/>
          </p:nvPr>
        </p:nvSpPr>
        <p:spPr>
          <a:xfrm>
            <a:off x="242277" y="1062892"/>
            <a:ext cx="2375877" cy="2141415"/>
          </a:xfrm>
        </p:spPr>
        <p:txBody>
          <a:bodyPr/>
          <a:lstStyle/>
          <a:p>
            <a:pPr algn="just"/>
            <a:r>
              <a:rPr lang="cs-CZ" dirty="0"/>
              <a:t>Příště si povíme o dopadech druhé světové války na region východní Evropy a zvláště Ukrajiny</a:t>
            </a:r>
          </a:p>
        </p:txBody>
      </p:sp>
      <p:pic>
        <p:nvPicPr>
          <p:cNvPr id="5" name="Obrázek 4">
            <a:extLst>
              <a:ext uri="{FF2B5EF4-FFF2-40B4-BE49-F238E27FC236}">
                <a16:creationId xmlns:a16="http://schemas.microsoft.com/office/drawing/2014/main" id="{0C04B78B-9FC9-53EC-869A-53A568F66C48}"/>
              </a:ext>
            </a:extLst>
          </p:cNvPr>
          <p:cNvPicPr>
            <a:picLocks noChangeAspect="1"/>
          </p:cNvPicPr>
          <p:nvPr/>
        </p:nvPicPr>
        <p:blipFill>
          <a:blip r:embed="rId2"/>
          <a:stretch>
            <a:fillRect/>
          </a:stretch>
        </p:blipFill>
        <p:spPr>
          <a:xfrm>
            <a:off x="2688492" y="1114552"/>
            <a:ext cx="8068057" cy="5743448"/>
          </a:xfrm>
          <a:prstGeom prst="rect">
            <a:avLst/>
          </a:prstGeom>
        </p:spPr>
      </p:pic>
    </p:spTree>
    <p:extLst>
      <p:ext uri="{BB962C8B-B14F-4D97-AF65-F5344CB8AC3E}">
        <p14:creationId xmlns:p14="http://schemas.microsoft.com/office/powerpoint/2010/main" val="123343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05E1930E-C0AF-0BE5-4176-1CCF2DE6CD3C}"/>
              </a:ext>
            </a:extLst>
          </p:cNvPr>
          <p:cNvPicPr>
            <a:picLocks noGrp="1" noChangeAspect="1"/>
          </p:cNvPicPr>
          <p:nvPr>
            <p:ph idx="1"/>
          </p:nvPr>
        </p:nvPicPr>
        <p:blipFill>
          <a:blip r:embed="rId2"/>
          <a:stretch>
            <a:fillRect/>
          </a:stretch>
        </p:blipFill>
        <p:spPr>
          <a:xfrm>
            <a:off x="242277" y="156308"/>
            <a:ext cx="5555089" cy="4532923"/>
          </a:xfrm>
          <a:prstGeom prst="rect">
            <a:avLst/>
          </a:prstGeom>
        </p:spPr>
      </p:pic>
      <p:pic>
        <p:nvPicPr>
          <p:cNvPr id="6" name="Obrázek 5">
            <a:extLst>
              <a:ext uri="{FF2B5EF4-FFF2-40B4-BE49-F238E27FC236}">
                <a16:creationId xmlns:a16="http://schemas.microsoft.com/office/drawing/2014/main" id="{DEE0C885-9D0F-6D57-3D14-A12696E87976}"/>
              </a:ext>
            </a:extLst>
          </p:cNvPr>
          <p:cNvPicPr>
            <a:picLocks noChangeAspect="1"/>
          </p:cNvPicPr>
          <p:nvPr/>
        </p:nvPicPr>
        <p:blipFill>
          <a:blip r:embed="rId3"/>
          <a:stretch>
            <a:fillRect/>
          </a:stretch>
        </p:blipFill>
        <p:spPr>
          <a:xfrm>
            <a:off x="5392616" y="0"/>
            <a:ext cx="6338277" cy="4753708"/>
          </a:xfrm>
          <a:prstGeom prst="rect">
            <a:avLst/>
          </a:prstGeom>
        </p:spPr>
      </p:pic>
      <p:pic>
        <p:nvPicPr>
          <p:cNvPr id="7" name="Obrázek 6">
            <a:extLst>
              <a:ext uri="{FF2B5EF4-FFF2-40B4-BE49-F238E27FC236}">
                <a16:creationId xmlns:a16="http://schemas.microsoft.com/office/drawing/2014/main" id="{660CEE18-25A1-F9A3-5F1D-4BFA815A74D1}"/>
              </a:ext>
            </a:extLst>
          </p:cNvPr>
          <p:cNvPicPr>
            <a:picLocks noChangeAspect="1"/>
          </p:cNvPicPr>
          <p:nvPr/>
        </p:nvPicPr>
        <p:blipFill>
          <a:blip r:embed="rId4"/>
          <a:stretch>
            <a:fillRect/>
          </a:stretch>
        </p:blipFill>
        <p:spPr>
          <a:xfrm>
            <a:off x="3338271" y="4325815"/>
            <a:ext cx="4939592" cy="2465754"/>
          </a:xfrm>
          <a:prstGeom prst="rect">
            <a:avLst/>
          </a:prstGeom>
        </p:spPr>
      </p:pic>
    </p:spTree>
    <p:extLst>
      <p:ext uri="{BB962C8B-B14F-4D97-AF65-F5344CB8AC3E}">
        <p14:creationId xmlns:p14="http://schemas.microsoft.com/office/powerpoint/2010/main" val="2629445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B730D4-E85A-4275-B6A9-B3162B0C7DDE}"/>
              </a:ext>
            </a:extLst>
          </p:cNvPr>
          <p:cNvSpPr>
            <a:spLocks noGrp="1"/>
          </p:cNvSpPr>
          <p:nvPr>
            <p:ph type="title"/>
          </p:nvPr>
        </p:nvSpPr>
        <p:spPr>
          <a:xfrm>
            <a:off x="677334" y="281354"/>
            <a:ext cx="8596668" cy="679938"/>
          </a:xfrm>
        </p:spPr>
        <p:txBody>
          <a:bodyPr/>
          <a:lstStyle/>
          <a:p>
            <a:pPr algn="ctr"/>
            <a:r>
              <a:rPr lang="cs-CZ" dirty="0" err="1">
                <a:solidFill>
                  <a:schemeClr val="tx1"/>
                </a:solidFill>
              </a:rPr>
              <a:t>Korenizace</a:t>
            </a:r>
            <a:endParaRPr lang="cs-CZ" dirty="0">
              <a:solidFill>
                <a:schemeClr val="tx1"/>
              </a:solidFill>
            </a:endParaRPr>
          </a:p>
        </p:txBody>
      </p:sp>
      <p:pic>
        <p:nvPicPr>
          <p:cNvPr id="5" name="Zástupný obsah 4">
            <a:extLst>
              <a:ext uri="{FF2B5EF4-FFF2-40B4-BE49-F238E27FC236}">
                <a16:creationId xmlns:a16="http://schemas.microsoft.com/office/drawing/2014/main" id="{001968E0-4399-BE24-ED25-46A4E444656B}"/>
              </a:ext>
            </a:extLst>
          </p:cNvPr>
          <p:cNvPicPr>
            <a:picLocks noGrp="1" noChangeAspect="1"/>
          </p:cNvPicPr>
          <p:nvPr>
            <p:ph idx="1"/>
          </p:nvPr>
        </p:nvPicPr>
        <p:blipFill>
          <a:blip r:embed="rId2"/>
          <a:stretch>
            <a:fillRect/>
          </a:stretch>
        </p:blipFill>
        <p:spPr>
          <a:xfrm>
            <a:off x="217548" y="961292"/>
            <a:ext cx="6096000" cy="5029200"/>
          </a:xfrm>
        </p:spPr>
      </p:pic>
      <p:pic>
        <p:nvPicPr>
          <p:cNvPr id="7" name="Obrázek 6">
            <a:extLst>
              <a:ext uri="{FF2B5EF4-FFF2-40B4-BE49-F238E27FC236}">
                <a16:creationId xmlns:a16="http://schemas.microsoft.com/office/drawing/2014/main" id="{D72A8C58-3C38-63E9-06FE-9660C146EAD4}"/>
              </a:ext>
            </a:extLst>
          </p:cNvPr>
          <p:cNvPicPr>
            <a:picLocks noChangeAspect="1"/>
          </p:cNvPicPr>
          <p:nvPr/>
        </p:nvPicPr>
        <p:blipFill>
          <a:blip r:embed="rId3"/>
          <a:stretch>
            <a:fillRect/>
          </a:stretch>
        </p:blipFill>
        <p:spPr>
          <a:xfrm>
            <a:off x="6385100" y="961292"/>
            <a:ext cx="5777803" cy="4001477"/>
          </a:xfrm>
          <a:prstGeom prst="rect">
            <a:avLst/>
          </a:prstGeom>
        </p:spPr>
      </p:pic>
      <p:sp>
        <p:nvSpPr>
          <p:cNvPr id="8" name="TextovéPole 7">
            <a:extLst>
              <a:ext uri="{FF2B5EF4-FFF2-40B4-BE49-F238E27FC236}">
                <a16:creationId xmlns:a16="http://schemas.microsoft.com/office/drawing/2014/main" id="{F7B38D3E-3F1C-AB89-6523-46191F9B49A7}"/>
              </a:ext>
            </a:extLst>
          </p:cNvPr>
          <p:cNvSpPr txBox="1"/>
          <p:nvPr/>
        </p:nvSpPr>
        <p:spPr>
          <a:xfrm>
            <a:off x="6369538" y="4962768"/>
            <a:ext cx="5721816" cy="1600438"/>
          </a:xfrm>
          <a:prstGeom prst="rect">
            <a:avLst/>
          </a:prstGeom>
          <a:noFill/>
        </p:spPr>
        <p:txBody>
          <a:bodyPr wrap="square" rtlCol="0">
            <a:spAutoFit/>
          </a:bodyPr>
          <a:lstStyle/>
          <a:p>
            <a:pPr algn="just"/>
            <a:r>
              <a:rPr lang="cs-CZ" sz="1400" dirty="0"/>
              <a:t>Tento přístup nevyhovoval Rusům žijícím na Ukrajině. Poukazovali </a:t>
            </a:r>
          </a:p>
          <a:p>
            <a:pPr algn="just"/>
            <a:r>
              <a:rPr lang="cs-CZ" sz="1400" dirty="0"/>
              <a:t>na extrémy v provádění ukrajinizace: porušování práv občanů ruské </a:t>
            </a:r>
          </a:p>
          <a:p>
            <a:pPr algn="just"/>
            <a:r>
              <a:rPr lang="cs-CZ" sz="1400" dirty="0"/>
              <a:t>národnosti, násilné omezení používání ruštiny, zejména ve výuce. </a:t>
            </a:r>
          </a:p>
          <a:p>
            <a:pPr algn="just"/>
            <a:r>
              <a:rPr lang="cs-CZ" sz="1400" dirty="0"/>
              <a:t>Ukrajinizaci považovali za ústupek ukrajinským nacionalistům. Strach Stalina (s absolutní mocí od roku 1926) znamenal zásadní obrat k rusifikaci. Národnostní kampaň poté byla zastíněna industrializací, kolektivizací a hladomorem!</a:t>
            </a:r>
          </a:p>
        </p:txBody>
      </p:sp>
    </p:spTree>
    <p:extLst>
      <p:ext uri="{BB962C8B-B14F-4D97-AF65-F5344CB8AC3E}">
        <p14:creationId xmlns:p14="http://schemas.microsoft.com/office/powerpoint/2010/main" val="1564427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4701BE56-528A-BAC5-4EFB-3027A29DEAAC}"/>
              </a:ext>
            </a:extLst>
          </p:cNvPr>
          <p:cNvPicPr>
            <a:picLocks noGrp="1" noChangeAspect="1"/>
          </p:cNvPicPr>
          <p:nvPr>
            <p:ph idx="1"/>
          </p:nvPr>
        </p:nvPicPr>
        <p:blipFill>
          <a:blip r:embed="rId2"/>
          <a:stretch>
            <a:fillRect/>
          </a:stretch>
        </p:blipFill>
        <p:spPr>
          <a:xfrm>
            <a:off x="70338" y="230244"/>
            <a:ext cx="9417539" cy="6627756"/>
          </a:xfrm>
          <a:prstGeom prst="rect">
            <a:avLst/>
          </a:prstGeom>
        </p:spPr>
      </p:pic>
      <p:sp>
        <p:nvSpPr>
          <p:cNvPr id="5" name="TextovéPole 4">
            <a:extLst>
              <a:ext uri="{FF2B5EF4-FFF2-40B4-BE49-F238E27FC236}">
                <a16:creationId xmlns:a16="http://schemas.microsoft.com/office/drawing/2014/main" id="{2CB48AA4-EE4A-6338-954F-6598AF1C780C}"/>
              </a:ext>
            </a:extLst>
          </p:cNvPr>
          <p:cNvSpPr txBox="1"/>
          <p:nvPr/>
        </p:nvSpPr>
        <p:spPr>
          <a:xfrm>
            <a:off x="9355015" y="1087821"/>
            <a:ext cx="2836986" cy="2308324"/>
          </a:xfrm>
          <a:prstGeom prst="rect">
            <a:avLst/>
          </a:prstGeom>
          <a:noFill/>
        </p:spPr>
        <p:txBody>
          <a:bodyPr wrap="square" rtlCol="0">
            <a:spAutoFit/>
          </a:bodyPr>
          <a:lstStyle/>
          <a:p>
            <a:r>
              <a:rPr lang="cs-CZ" dirty="0"/>
              <a:t>Sovětský náborový plakát </a:t>
            </a:r>
          </a:p>
          <a:p>
            <a:r>
              <a:rPr lang="cs-CZ" dirty="0"/>
              <a:t>pro vojenské školství </a:t>
            </a:r>
          </a:p>
          <a:p>
            <a:r>
              <a:rPr lang="cs-CZ" dirty="0"/>
              <a:t>z roku 1921 s tématem </a:t>
            </a:r>
          </a:p>
          <a:p>
            <a:r>
              <a:rPr lang="cs-CZ" dirty="0"/>
              <a:t>ukrajinizace. Text zní: </a:t>
            </a:r>
          </a:p>
          <a:p>
            <a:r>
              <a:rPr lang="cs-CZ" dirty="0"/>
              <a:t>"Synu! Zapiš se do školy </a:t>
            </a:r>
          </a:p>
          <a:p>
            <a:r>
              <a:rPr lang="cs-CZ" dirty="0"/>
              <a:t>rudých velitelů, a obrana </a:t>
            </a:r>
          </a:p>
          <a:p>
            <a:r>
              <a:rPr lang="cs-CZ" dirty="0"/>
              <a:t>sovětské Ukrajiny bude </a:t>
            </a:r>
          </a:p>
          <a:p>
            <a:r>
              <a:rPr lang="cs-CZ" dirty="0"/>
              <a:t>zajištěna." </a:t>
            </a:r>
          </a:p>
        </p:txBody>
      </p:sp>
    </p:spTree>
    <p:extLst>
      <p:ext uri="{BB962C8B-B14F-4D97-AF65-F5344CB8AC3E}">
        <p14:creationId xmlns:p14="http://schemas.microsoft.com/office/powerpoint/2010/main" val="60096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FBBE92-D1CF-ADA7-B25B-1A8BD7527A60}"/>
              </a:ext>
            </a:extLst>
          </p:cNvPr>
          <p:cNvSpPr>
            <a:spLocks noGrp="1"/>
          </p:cNvSpPr>
          <p:nvPr>
            <p:ph type="title"/>
          </p:nvPr>
        </p:nvSpPr>
        <p:spPr>
          <a:xfrm>
            <a:off x="677334" y="359508"/>
            <a:ext cx="8596668" cy="703384"/>
          </a:xfrm>
        </p:spPr>
        <p:txBody>
          <a:bodyPr/>
          <a:lstStyle/>
          <a:p>
            <a:pPr algn="ctr"/>
            <a:r>
              <a:rPr lang="cs-CZ" dirty="0">
                <a:solidFill>
                  <a:schemeClr val="tx1"/>
                </a:solidFill>
              </a:rPr>
              <a:t>Zneužití </a:t>
            </a:r>
            <a:r>
              <a:rPr lang="cs-CZ" dirty="0" err="1">
                <a:solidFill>
                  <a:schemeClr val="tx1"/>
                </a:solidFill>
              </a:rPr>
              <a:t>korenizace</a:t>
            </a:r>
            <a:r>
              <a:rPr lang="cs-CZ" dirty="0">
                <a:solidFill>
                  <a:schemeClr val="tx1"/>
                </a:solidFill>
              </a:rPr>
              <a:t> ze strany V. Putina</a:t>
            </a:r>
          </a:p>
        </p:txBody>
      </p:sp>
      <p:sp>
        <p:nvSpPr>
          <p:cNvPr id="3" name="Zástupný obsah 2">
            <a:extLst>
              <a:ext uri="{FF2B5EF4-FFF2-40B4-BE49-F238E27FC236}">
                <a16:creationId xmlns:a16="http://schemas.microsoft.com/office/drawing/2014/main" id="{989DBA55-91D2-AA1E-3C8C-FD01A05383CB}"/>
              </a:ext>
            </a:extLst>
          </p:cNvPr>
          <p:cNvSpPr>
            <a:spLocks noGrp="1"/>
          </p:cNvSpPr>
          <p:nvPr>
            <p:ph idx="1"/>
          </p:nvPr>
        </p:nvSpPr>
        <p:spPr>
          <a:xfrm>
            <a:off x="677334" y="1062892"/>
            <a:ext cx="8596668" cy="5087815"/>
          </a:xfrm>
        </p:spPr>
        <p:txBody>
          <a:bodyPr/>
          <a:lstStyle/>
          <a:p>
            <a:pPr algn="just"/>
            <a:r>
              <a:rPr lang="cs-CZ" dirty="0"/>
              <a:t>V proslovu z 21. (22.) února 2022, kdy „uznal“ samostatnost </a:t>
            </a:r>
            <a:r>
              <a:rPr lang="cs-CZ" dirty="0" err="1"/>
              <a:t>pseudorepublik</a:t>
            </a:r>
            <a:r>
              <a:rPr lang="cs-CZ" dirty="0"/>
              <a:t> na Donbasu se obšírně, demagogicky a ahistoricky vyjádřil i k ukrajinským dějinám s tvrzením, že tvůrcem Ukrajiny byl Lenin, a to i právě s odkazem na politiku </a:t>
            </a:r>
            <a:r>
              <a:rPr lang="cs-CZ" dirty="0" err="1"/>
              <a:t>korenizace</a:t>
            </a:r>
            <a:r>
              <a:rPr lang="cs-CZ" dirty="0"/>
              <a:t>, kdy zdůraznil, že jihovýchod současné Ukrajiny býval historicky součástí Ruska a že současná Ukrajina byla úplně vytvořena Ruskem, ruskými komunisty. Vůdce ruských bolševiků Lenin a jeho soudruzi tak podle Putina činili na účet Ruska, </a:t>
            </a:r>
            <a:r>
              <a:rPr lang="cs-CZ" dirty="0" err="1"/>
              <a:t>odrtržením</a:t>
            </a:r>
            <a:r>
              <a:rPr lang="cs-CZ" dirty="0"/>
              <a:t> historických ruských území, a to i s ruským obyvatelstvem. „</a:t>
            </a:r>
            <a:r>
              <a:rPr lang="cs-CZ" i="1" dirty="0"/>
              <a:t>Sovětská Ukrajina vznikla v důsledku bolševické politiky, tvůrcem Ukrajiny je Lenin</a:t>
            </a:r>
            <a:r>
              <a:rPr lang="cs-CZ" dirty="0"/>
              <a:t>.“</a:t>
            </a:r>
          </a:p>
        </p:txBody>
      </p:sp>
      <p:pic>
        <p:nvPicPr>
          <p:cNvPr id="4" name="Obrázek 3">
            <a:extLst>
              <a:ext uri="{FF2B5EF4-FFF2-40B4-BE49-F238E27FC236}">
                <a16:creationId xmlns:a16="http://schemas.microsoft.com/office/drawing/2014/main" id="{D7EAE0E3-B3FE-AE85-E88B-DAA36A83B15A}"/>
              </a:ext>
            </a:extLst>
          </p:cNvPr>
          <p:cNvPicPr>
            <a:picLocks noChangeAspect="1"/>
          </p:cNvPicPr>
          <p:nvPr/>
        </p:nvPicPr>
        <p:blipFill>
          <a:blip r:embed="rId2"/>
          <a:stretch>
            <a:fillRect/>
          </a:stretch>
        </p:blipFill>
        <p:spPr>
          <a:xfrm>
            <a:off x="2086708" y="3974453"/>
            <a:ext cx="5523156" cy="2267963"/>
          </a:xfrm>
          <a:prstGeom prst="rect">
            <a:avLst/>
          </a:prstGeom>
        </p:spPr>
      </p:pic>
    </p:spTree>
    <p:extLst>
      <p:ext uri="{BB962C8B-B14F-4D97-AF65-F5344CB8AC3E}">
        <p14:creationId xmlns:p14="http://schemas.microsoft.com/office/powerpoint/2010/main" val="311444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F385F3-35BB-D402-3FA6-D3E187D17EA6}"/>
              </a:ext>
            </a:extLst>
          </p:cNvPr>
          <p:cNvSpPr>
            <a:spLocks noGrp="1"/>
          </p:cNvSpPr>
          <p:nvPr>
            <p:ph type="title"/>
          </p:nvPr>
        </p:nvSpPr>
        <p:spPr>
          <a:xfrm>
            <a:off x="677334" y="359508"/>
            <a:ext cx="8596668" cy="836246"/>
          </a:xfrm>
        </p:spPr>
        <p:txBody>
          <a:bodyPr/>
          <a:lstStyle/>
          <a:p>
            <a:pPr algn="ctr"/>
            <a:r>
              <a:rPr lang="cs-CZ" dirty="0">
                <a:solidFill>
                  <a:schemeClr val="tx1"/>
                </a:solidFill>
              </a:rPr>
              <a:t>Stalin naplno u moci</a:t>
            </a:r>
          </a:p>
        </p:txBody>
      </p:sp>
      <p:pic>
        <p:nvPicPr>
          <p:cNvPr id="7" name="Zástupný obsah 6">
            <a:extLst>
              <a:ext uri="{FF2B5EF4-FFF2-40B4-BE49-F238E27FC236}">
                <a16:creationId xmlns:a16="http://schemas.microsoft.com/office/drawing/2014/main" id="{A8106D4B-C883-87FE-4FAE-4B2C4435DA7F}"/>
              </a:ext>
            </a:extLst>
          </p:cNvPr>
          <p:cNvPicPr>
            <a:picLocks noGrp="1" noChangeAspect="1"/>
          </p:cNvPicPr>
          <p:nvPr>
            <p:ph idx="1"/>
          </p:nvPr>
        </p:nvPicPr>
        <p:blipFill>
          <a:blip r:embed="rId2"/>
          <a:stretch>
            <a:fillRect/>
          </a:stretch>
        </p:blipFill>
        <p:spPr>
          <a:xfrm>
            <a:off x="5934310" y="1062893"/>
            <a:ext cx="6268489" cy="5136173"/>
          </a:xfrm>
        </p:spPr>
      </p:pic>
      <p:pic>
        <p:nvPicPr>
          <p:cNvPr id="5" name="Obrázek 4">
            <a:extLst>
              <a:ext uri="{FF2B5EF4-FFF2-40B4-BE49-F238E27FC236}">
                <a16:creationId xmlns:a16="http://schemas.microsoft.com/office/drawing/2014/main" id="{16F72402-9B0E-8D12-3C3E-CD0BC416EB56}"/>
              </a:ext>
            </a:extLst>
          </p:cNvPr>
          <p:cNvPicPr>
            <a:picLocks noChangeAspect="1"/>
          </p:cNvPicPr>
          <p:nvPr/>
        </p:nvPicPr>
        <p:blipFill>
          <a:blip r:embed="rId3"/>
          <a:stretch>
            <a:fillRect/>
          </a:stretch>
        </p:blipFill>
        <p:spPr>
          <a:xfrm>
            <a:off x="117230" y="1062893"/>
            <a:ext cx="5720861" cy="5580184"/>
          </a:xfrm>
          <a:prstGeom prst="rect">
            <a:avLst/>
          </a:prstGeom>
        </p:spPr>
      </p:pic>
    </p:spTree>
    <p:extLst>
      <p:ext uri="{BB962C8B-B14F-4D97-AF65-F5344CB8AC3E}">
        <p14:creationId xmlns:p14="http://schemas.microsoft.com/office/powerpoint/2010/main" val="2778593514"/>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z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5627</TotalTime>
  <Words>2708</Words>
  <Application>Microsoft Office PowerPoint</Application>
  <PresentationFormat>Širokoúhlá obrazovka</PresentationFormat>
  <Paragraphs>114</Paragraphs>
  <Slides>42</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42</vt:i4>
      </vt:variant>
    </vt:vector>
  </HeadingPairs>
  <TitlesOfParts>
    <vt:vector size="47" baseType="lpstr">
      <vt:lpstr>Arial</vt:lpstr>
      <vt:lpstr>Trebuchet MS</vt:lpstr>
      <vt:lpstr>Wingdings 3</vt:lpstr>
      <vt:lpstr>Fazeta</vt:lpstr>
      <vt:lpstr>1_Fazeta</vt:lpstr>
      <vt:lpstr>Ukrajina – její místo v dějinách a ve sférách vlivu  Ukrajinští nacionalisté (OUN) v boji za ukrajinskou nezávislost v meziválečném období</vt:lpstr>
      <vt:lpstr>Národnostní složení meziválečného Polska</vt:lpstr>
      <vt:lpstr>Prezentace aplikace PowerPoint</vt:lpstr>
      <vt:lpstr>20. Léta v SSSR</vt:lpstr>
      <vt:lpstr>Prezentace aplikace PowerPoint</vt:lpstr>
      <vt:lpstr>Korenizace</vt:lpstr>
      <vt:lpstr>Prezentace aplikace PowerPoint</vt:lpstr>
      <vt:lpstr>Zneužití korenizace ze strany V. Putina</vt:lpstr>
      <vt:lpstr>Stalin naplno u moci</vt:lpstr>
      <vt:lpstr>Prezentace aplikace PowerPoint</vt:lpstr>
      <vt:lpstr>OUN na scéně - 1929</vt:lpstr>
      <vt:lpstr>Dále k OUN</vt:lpstr>
      <vt:lpstr>Prezentace aplikace PowerPoint</vt:lpstr>
      <vt:lpstr>Meziválečná situace v Polsku I</vt:lpstr>
      <vt:lpstr>Pár slov přímo k Banderovi a jeho ideologickému zázemí</vt:lpstr>
      <vt:lpstr>Kořeny další radikalizace</vt:lpstr>
      <vt:lpstr>Prezentace aplikace PowerPoint</vt:lpstr>
      <vt:lpstr>Meziválečná situace v Polsku II</vt:lpstr>
      <vt:lpstr>Vysvětlení základních pojmů a chronologie:  UVO – Ukrajinská vojenská organizace (Praha 1920/1921) – Konovalec  OUN – Organizace ukrajinských nacionalistů (Vídeň 1929) – předsedové postupně Konovalec, Melnyk, Bandera  UPA – Ukrajinská povstalecká armáda (1942 Ukrajina) jakožto vojenská složka OUN – Šuchevyč a další</vt:lpstr>
      <vt:lpstr>Jevhen Konovalec  Stepan Bandera Roman Šuchevyč</vt:lpstr>
      <vt:lpstr>Opět zpět k SSSR</vt:lpstr>
      <vt:lpstr>Prezentace aplikace PowerPoint</vt:lpstr>
      <vt:lpstr>Ukrajinský hladomor 1932/1933 I</vt:lpstr>
      <vt:lpstr>Ukrajinský hladomor 1932/1933 II</vt:lpstr>
      <vt:lpstr>Prezentace aplikace PowerPoint</vt:lpstr>
      <vt:lpstr>Prezentace aplikace PowerPoint</vt:lpstr>
      <vt:lpstr>Prezentace aplikace PowerPoint</vt:lpstr>
      <vt:lpstr>Reakce OUN na hladomor</vt:lpstr>
      <vt:lpstr>Prezentace aplikace PowerPoint</vt:lpstr>
      <vt:lpstr>Rok zlomu - 1934</vt:lpstr>
      <vt:lpstr>Bereza Kartuska</vt:lpstr>
      <vt:lpstr>Další vývoj v OUN</vt:lpstr>
      <vt:lpstr>Štěpení v OUN 1939</vt:lpstr>
      <vt:lpstr>Pro připomenutí válka s Maďarskem (prosinec 1918 – červenec 1919) – dopad na Podkarpatskou Rus</vt:lpstr>
      <vt:lpstr>K meziválečné situaci na Podkarpatské Rusi</vt:lpstr>
      <vt:lpstr>Prezentace aplikace PowerPoint</vt:lpstr>
      <vt:lpstr>Vpředvečer 2. světové války</vt:lpstr>
      <vt:lpstr>Prezentace aplikace PowerPoint</vt:lpstr>
      <vt:lpstr>Oleg Svátek x Karpatská Sič</vt:lpstr>
      <vt:lpstr>Prezentace aplikace PowerPoint</vt:lpstr>
      <vt:lpstr>Prezentace aplikace PowerPoint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MVZb2104 Ukrajina na křižovatkách dějin a zájmů mocností   Seznámení s předmětem, popis dostupné vhodné literatury   Úvod do studia dějin Ukrajiny</dc:title>
  <dc:creator>Tomáš Řepa</dc:creator>
  <cp:lastModifiedBy>Tomáš Řepa</cp:lastModifiedBy>
  <cp:revision>596</cp:revision>
  <dcterms:created xsi:type="dcterms:W3CDTF">2023-02-13T19:09:27Z</dcterms:created>
  <dcterms:modified xsi:type="dcterms:W3CDTF">2025-10-15T20:57:15Z</dcterms:modified>
</cp:coreProperties>
</file>