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sldIdLst>
    <p:sldId id="256" r:id="rId3"/>
    <p:sldId id="360" r:id="rId4"/>
    <p:sldId id="263" r:id="rId5"/>
    <p:sldId id="364" r:id="rId6"/>
    <p:sldId id="362" r:id="rId7"/>
    <p:sldId id="389" r:id="rId8"/>
    <p:sldId id="372" r:id="rId9"/>
    <p:sldId id="373" r:id="rId10"/>
    <p:sldId id="374" r:id="rId11"/>
    <p:sldId id="375" r:id="rId12"/>
    <p:sldId id="376" r:id="rId13"/>
    <p:sldId id="390" r:id="rId14"/>
    <p:sldId id="378" r:id="rId15"/>
    <p:sldId id="386" r:id="rId16"/>
    <p:sldId id="366" r:id="rId17"/>
    <p:sldId id="380" r:id="rId18"/>
    <p:sldId id="361" r:id="rId19"/>
    <p:sldId id="381" r:id="rId20"/>
    <p:sldId id="367" r:id="rId21"/>
    <p:sldId id="365" r:id="rId22"/>
    <p:sldId id="382" r:id="rId23"/>
    <p:sldId id="384" r:id="rId24"/>
    <p:sldId id="385" r:id="rId25"/>
    <p:sldId id="383" r:id="rId26"/>
    <p:sldId id="391" r:id="rId27"/>
    <p:sldId id="368" r:id="rId28"/>
    <p:sldId id="370" r:id="rId29"/>
    <p:sldId id="369" r:id="rId30"/>
    <p:sldId id="379" r:id="rId31"/>
    <p:sldId id="392" r:id="rId32"/>
    <p:sldId id="371" r:id="rId33"/>
    <p:sldId id="387" r:id="rId34"/>
    <p:sldId id="393" r:id="rId35"/>
    <p:sldId id="266" r:id="rId36"/>
    <p:sldId id="388" r:id="rId37"/>
    <p:sldId id="264" r:id="rId38"/>
    <p:sldId id="269" r:id="rId39"/>
    <p:sldId id="36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áš Řepa" initials="TŘ" lastIdx="2" clrIdx="0">
    <p:extLst>
      <p:ext uri="{19B8F6BF-5375-455C-9EA6-DF929625EA0E}">
        <p15:presenceInfo xmlns:p15="http://schemas.microsoft.com/office/powerpoint/2012/main" userId="fa8b40f954ee15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99652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05921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5152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02387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085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250914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3587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14930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995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5627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048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435829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4020921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3966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8978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1186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2A54C80-263E-416B-A8E0-580EDEADCBDC}" type="datetimeFigureOut">
              <a:rPr lang="en-US" dirty="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838329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0511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6581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25816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932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838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89521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4698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062477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170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C56AF2B-83CF-412E-A0AC-4E4EBD2FEFD4}" type="datetimeFigureOut">
              <a:rPr lang="cs-CZ" smtClean="0"/>
              <a:t>15.10.2025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82934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C56AF2B-83CF-412E-A0AC-4E4EBD2FEFD4}" type="datetimeFigureOut">
              <a:rPr lang="cs-CZ" smtClean="0"/>
              <a:t>15.10.2025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3623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C56AF2B-83CF-412E-A0AC-4E4EBD2FEFD4}" type="datetimeFigureOut">
              <a:rPr lang="cs-CZ" smtClean="0"/>
              <a:t>15.10.2025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6229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6AF2B-83CF-412E-A0AC-4E4EBD2FEFD4}" type="datetimeFigureOut">
              <a:rPr lang="cs-CZ" smtClean="0"/>
              <a:t>15.10.2025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04208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15.10.2025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27784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15.10.2025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2024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56AF2B-83CF-412E-A0AC-4E4EBD2FEFD4}" type="datetimeFigureOut">
              <a:rPr lang="cs-CZ" smtClean="0"/>
              <a:t>15.10.2025</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B96047D-1E84-4B98-AE9E-16B43D599C1F}" type="slidenum">
              <a:rPr lang="cs-CZ" smtClean="0"/>
              <a:t>‹#›</a:t>
            </a:fld>
            <a:endParaRPr lang="cs-CZ"/>
          </a:p>
        </p:txBody>
      </p:sp>
    </p:spTree>
    <p:extLst>
      <p:ext uri="{BB962C8B-B14F-4D97-AF65-F5344CB8AC3E}">
        <p14:creationId xmlns:p14="http://schemas.microsoft.com/office/powerpoint/2010/main" val="637019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407234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cs.wikipedia.org/wiki/Ukrajinsk%C3%BD_st%C3%A1t" TargetMode="Externa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85EC5C-464F-3A73-E70D-6C92DC407497}"/>
              </a:ext>
            </a:extLst>
          </p:cNvPr>
          <p:cNvSpPr>
            <a:spLocks noGrp="1"/>
          </p:cNvSpPr>
          <p:nvPr>
            <p:ph type="ctrTitle"/>
          </p:nvPr>
        </p:nvSpPr>
        <p:spPr>
          <a:xfrm>
            <a:off x="218831" y="156307"/>
            <a:ext cx="11175999" cy="3415323"/>
          </a:xfrm>
        </p:spPr>
        <p:txBody>
          <a:bodyPr/>
          <a:lstStyle/>
          <a:p>
            <a:pPr algn="ctr"/>
            <a:r>
              <a:rPr lang="cs-CZ" sz="4800" dirty="0">
                <a:solidFill>
                  <a:schemeClr val="tx1"/>
                </a:solidFill>
              </a:rPr>
              <a:t>Ukrajina – její místo v dějinách a ve sférách vlivu</a:t>
            </a:r>
            <a:br>
              <a:rPr lang="cs-CZ" sz="4800" dirty="0">
                <a:solidFill>
                  <a:schemeClr val="tx1"/>
                </a:solidFill>
              </a:rPr>
            </a:br>
            <a:br>
              <a:rPr lang="cs-CZ" sz="4000" dirty="0">
                <a:solidFill>
                  <a:schemeClr val="tx1"/>
                </a:solidFill>
              </a:rPr>
            </a:br>
            <a:r>
              <a:rPr lang="cs-CZ" sz="3200" dirty="0">
                <a:solidFill>
                  <a:schemeClr val="tx1"/>
                </a:solidFill>
              </a:rPr>
              <a:t>Situace po první světové válce, marné snahy o ukrajinskou nezávislost</a:t>
            </a:r>
            <a:endParaRPr lang="cs-CZ" sz="4000" dirty="0">
              <a:solidFill>
                <a:schemeClr val="tx1"/>
              </a:solidFill>
            </a:endParaRPr>
          </a:p>
        </p:txBody>
      </p:sp>
      <p:sp>
        <p:nvSpPr>
          <p:cNvPr id="3" name="Podnadpis 2">
            <a:extLst>
              <a:ext uri="{FF2B5EF4-FFF2-40B4-BE49-F238E27FC236}">
                <a16:creationId xmlns:a16="http://schemas.microsoft.com/office/drawing/2014/main" id="{2C129828-512B-B59D-F845-6E5660F08935}"/>
              </a:ext>
            </a:extLst>
          </p:cNvPr>
          <p:cNvSpPr>
            <a:spLocks noGrp="1"/>
          </p:cNvSpPr>
          <p:nvPr>
            <p:ph type="subTitle" idx="1"/>
          </p:nvPr>
        </p:nvSpPr>
        <p:spPr>
          <a:xfrm>
            <a:off x="2486025" y="3892062"/>
            <a:ext cx="6787978" cy="515816"/>
          </a:xfrm>
        </p:spPr>
        <p:txBody>
          <a:bodyPr/>
          <a:lstStyle/>
          <a:p>
            <a:pPr algn="ctr"/>
            <a:r>
              <a:rPr lang="cs-CZ" dirty="0"/>
              <a:t>Mgr. Bc. Tomáš Řepa, Ph.D.</a:t>
            </a:r>
          </a:p>
        </p:txBody>
      </p:sp>
      <p:pic>
        <p:nvPicPr>
          <p:cNvPr id="1026" name="Picture 2" descr="Česko má novou univerzitu. Prestižní statut získala Vysoká škola CEVRO">
            <a:extLst>
              <a:ext uri="{FF2B5EF4-FFF2-40B4-BE49-F238E27FC236}">
                <a16:creationId xmlns:a16="http://schemas.microsoft.com/office/drawing/2014/main" id="{698456A2-D453-E196-2DCA-3BD11BDBB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626" y="4407878"/>
            <a:ext cx="4676775" cy="233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4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98D137-91DB-113F-CB0A-E26E78CB3A97}"/>
              </a:ext>
            </a:extLst>
          </p:cNvPr>
          <p:cNvSpPr>
            <a:spLocks noGrp="1"/>
          </p:cNvSpPr>
          <p:nvPr>
            <p:ph type="title"/>
          </p:nvPr>
        </p:nvSpPr>
        <p:spPr>
          <a:xfrm>
            <a:off x="609600" y="123092"/>
            <a:ext cx="8664402" cy="861646"/>
          </a:xfrm>
        </p:spPr>
        <p:txBody>
          <a:bodyPr/>
          <a:lstStyle/>
          <a:p>
            <a:pPr algn="ctr"/>
            <a:r>
              <a:rPr lang="cs-CZ" dirty="0">
                <a:solidFill>
                  <a:schemeClr val="tx1"/>
                </a:solidFill>
              </a:rPr>
              <a:t>Bolševické pokrytectví</a:t>
            </a:r>
          </a:p>
        </p:txBody>
      </p:sp>
      <p:pic>
        <p:nvPicPr>
          <p:cNvPr id="5" name="Zástupný obsah 4">
            <a:extLst>
              <a:ext uri="{FF2B5EF4-FFF2-40B4-BE49-F238E27FC236}">
                <a16:creationId xmlns:a16="http://schemas.microsoft.com/office/drawing/2014/main" id="{2D6620A7-DB77-F7AE-F73C-E7B95C57C865}"/>
              </a:ext>
            </a:extLst>
          </p:cNvPr>
          <p:cNvPicPr>
            <a:picLocks noGrp="1" noChangeAspect="1"/>
          </p:cNvPicPr>
          <p:nvPr>
            <p:ph idx="1"/>
          </p:nvPr>
        </p:nvPicPr>
        <p:blipFill>
          <a:blip r:embed="rId2"/>
          <a:stretch>
            <a:fillRect/>
          </a:stretch>
        </p:blipFill>
        <p:spPr>
          <a:xfrm>
            <a:off x="140677" y="789355"/>
            <a:ext cx="7033846" cy="5945554"/>
          </a:xfrm>
        </p:spPr>
      </p:pic>
      <p:pic>
        <p:nvPicPr>
          <p:cNvPr id="3" name="Obrázek 2">
            <a:extLst>
              <a:ext uri="{FF2B5EF4-FFF2-40B4-BE49-F238E27FC236}">
                <a16:creationId xmlns:a16="http://schemas.microsoft.com/office/drawing/2014/main" id="{982DDD3A-950C-0874-FBAB-58AFD12BA341}"/>
              </a:ext>
            </a:extLst>
          </p:cNvPr>
          <p:cNvPicPr>
            <a:picLocks noChangeAspect="1"/>
          </p:cNvPicPr>
          <p:nvPr/>
        </p:nvPicPr>
        <p:blipFill>
          <a:blip r:embed="rId3"/>
          <a:stretch>
            <a:fillRect/>
          </a:stretch>
        </p:blipFill>
        <p:spPr>
          <a:xfrm>
            <a:off x="7229231" y="3429000"/>
            <a:ext cx="4822092" cy="3032368"/>
          </a:xfrm>
          <a:prstGeom prst="rect">
            <a:avLst/>
          </a:prstGeom>
        </p:spPr>
      </p:pic>
      <p:pic>
        <p:nvPicPr>
          <p:cNvPr id="4" name="Obrázek 3">
            <a:extLst>
              <a:ext uri="{FF2B5EF4-FFF2-40B4-BE49-F238E27FC236}">
                <a16:creationId xmlns:a16="http://schemas.microsoft.com/office/drawing/2014/main" id="{C5642A19-D9FB-F380-74D8-D18357DCC720}"/>
              </a:ext>
            </a:extLst>
          </p:cNvPr>
          <p:cNvPicPr>
            <a:picLocks noChangeAspect="1"/>
          </p:cNvPicPr>
          <p:nvPr/>
        </p:nvPicPr>
        <p:blipFill>
          <a:blip r:embed="rId4"/>
          <a:stretch>
            <a:fillRect/>
          </a:stretch>
        </p:blipFill>
        <p:spPr>
          <a:xfrm>
            <a:off x="8639684" y="328246"/>
            <a:ext cx="2294039" cy="3102707"/>
          </a:xfrm>
          <a:prstGeom prst="rect">
            <a:avLst/>
          </a:prstGeom>
        </p:spPr>
      </p:pic>
    </p:spTree>
    <p:extLst>
      <p:ext uri="{BB962C8B-B14F-4D97-AF65-F5344CB8AC3E}">
        <p14:creationId xmlns:p14="http://schemas.microsoft.com/office/powerpoint/2010/main" val="2329882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D8160E-1F13-D0B0-AED5-55FFDE0745BF}"/>
              </a:ext>
            </a:extLst>
          </p:cNvPr>
          <p:cNvSpPr>
            <a:spLocks noGrp="1"/>
          </p:cNvSpPr>
          <p:nvPr>
            <p:ph type="title"/>
          </p:nvPr>
        </p:nvSpPr>
        <p:spPr>
          <a:xfrm>
            <a:off x="677334" y="242277"/>
            <a:ext cx="8596668" cy="695569"/>
          </a:xfrm>
        </p:spPr>
        <p:txBody>
          <a:bodyPr/>
          <a:lstStyle/>
          <a:p>
            <a:pPr algn="ctr"/>
            <a:r>
              <a:rPr lang="cs-CZ" dirty="0">
                <a:solidFill>
                  <a:schemeClr val="tx1"/>
                </a:solidFill>
              </a:rPr>
              <a:t>Další vojenská konfrontace</a:t>
            </a:r>
          </a:p>
        </p:txBody>
      </p:sp>
      <p:sp>
        <p:nvSpPr>
          <p:cNvPr id="3" name="Zástupný obsah 2">
            <a:extLst>
              <a:ext uri="{FF2B5EF4-FFF2-40B4-BE49-F238E27FC236}">
                <a16:creationId xmlns:a16="http://schemas.microsoft.com/office/drawing/2014/main" id="{1B866796-C122-BC79-A5A3-F6164DD5E890}"/>
              </a:ext>
            </a:extLst>
          </p:cNvPr>
          <p:cNvSpPr>
            <a:spLocks noGrp="1"/>
          </p:cNvSpPr>
          <p:nvPr>
            <p:ph idx="1"/>
          </p:nvPr>
        </p:nvSpPr>
        <p:spPr>
          <a:xfrm>
            <a:off x="85969" y="797169"/>
            <a:ext cx="9188033" cy="5924062"/>
          </a:xfrm>
        </p:spPr>
        <p:txBody>
          <a:bodyPr>
            <a:normAutofit/>
          </a:bodyPr>
          <a:lstStyle/>
          <a:p>
            <a:pPr algn="just"/>
            <a:r>
              <a:rPr lang="cs-CZ" dirty="0"/>
              <a:t>UCR vzápětí po bolševické revoluci v Petrohradu vydala III. universál, ve kterém vyhlásila vytvoření Ukrajinské lidové republiky (UNR) a znovu odsoudila bolševický převrat v Petrohradu</a:t>
            </a:r>
          </a:p>
          <a:p>
            <a:pPr algn="just"/>
            <a:r>
              <a:rPr lang="cs-CZ" dirty="0"/>
              <a:t>v lednu 1918 </a:t>
            </a:r>
            <a:r>
              <a:rPr lang="cs-CZ" dirty="0" err="1"/>
              <a:t>Hruševskyj</a:t>
            </a:r>
            <a:r>
              <a:rPr lang="cs-CZ" dirty="0"/>
              <a:t> vydal IV. universál UCR, kterým vyhlásil nezávislost UNR. Hlavním cílem se stalo odmítnutí bolševické diktatury</a:t>
            </a:r>
          </a:p>
          <a:p>
            <a:pPr algn="just"/>
            <a:r>
              <a:rPr lang="cs-CZ" dirty="0"/>
              <a:t>i </a:t>
            </a:r>
            <a:r>
              <a:rPr lang="cs-CZ" dirty="0" err="1"/>
              <a:t>Vynnyčenko</a:t>
            </a:r>
            <a:r>
              <a:rPr lang="cs-CZ" dirty="0"/>
              <a:t> byl podobně jako </a:t>
            </a:r>
            <a:r>
              <a:rPr lang="cs-CZ" dirty="0" err="1"/>
              <a:t>Hruševskyj</a:t>
            </a:r>
            <a:r>
              <a:rPr lang="cs-CZ" dirty="0"/>
              <a:t> příznivcem spíše umírněného, demokratického socialismu, zatímco bolševismus importovaný z Moskvy odmítali</a:t>
            </a:r>
          </a:p>
          <a:p>
            <a:pPr algn="just"/>
            <a:r>
              <a:rPr lang="cs-CZ" dirty="0"/>
              <a:t>bolševická vláda v Petrohradě se rozhodla obsadit Ukrajinu vojensky! Armády se znovu pohnuly směrem na Ukrajinu</a:t>
            </a:r>
          </a:p>
          <a:p>
            <a:pPr algn="just"/>
            <a:r>
              <a:rPr lang="cs-CZ" dirty="0"/>
              <a:t>jako umírněný socialista čelil </a:t>
            </a:r>
            <a:r>
              <a:rPr lang="cs-CZ" dirty="0" err="1"/>
              <a:t>Hruševskyj</a:t>
            </a:r>
            <a:r>
              <a:rPr lang="cs-CZ" dirty="0"/>
              <a:t> a UCR na Ukrajině jak ultranacionalistům, tak bolševikům – to nakonec vedlo ke kolapsu celého postavení UCR</a:t>
            </a:r>
          </a:p>
          <a:p>
            <a:pPr algn="just"/>
            <a:endParaRPr lang="cs-CZ" dirty="0"/>
          </a:p>
          <a:p>
            <a:endParaRPr lang="cs-CZ" dirty="0"/>
          </a:p>
        </p:txBody>
      </p:sp>
      <p:pic>
        <p:nvPicPr>
          <p:cNvPr id="5" name="Obrázek 4">
            <a:extLst>
              <a:ext uri="{FF2B5EF4-FFF2-40B4-BE49-F238E27FC236}">
                <a16:creationId xmlns:a16="http://schemas.microsoft.com/office/drawing/2014/main" id="{91F9F1CE-A00E-1D77-7563-3849AF85DBE8}"/>
              </a:ext>
            </a:extLst>
          </p:cNvPr>
          <p:cNvPicPr>
            <a:picLocks noChangeAspect="1"/>
          </p:cNvPicPr>
          <p:nvPr/>
        </p:nvPicPr>
        <p:blipFill>
          <a:blip r:embed="rId2"/>
          <a:stretch>
            <a:fillRect/>
          </a:stretch>
        </p:blipFill>
        <p:spPr>
          <a:xfrm>
            <a:off x="9348340" y="719015"/>
            <a:ext cx="2843660" cy="1949938"/>
          </a:xfrm>
          <a:prstGeom prst="rect">
            <a:avLst/>
          </a:prstGeom>
        </p:spPr>
      </p:pic>
      <p:pic>
        <p:nvPicPr>
          <p:cNvPr id="7" name="Obrázek 6">
            <a:extLst>
              <a:ext uri="{FF2B5EF4-FFF2-40B4-BE49-F238E27FC236}">
                <a16:creationId xmlns:a16="http://schemas.microsoft.com/office/drawing/2014/main" id="{AC636CA3-579F-1664-4BF4-D374242F26CB}"/>
              </a:ext>
            </a:extLst>
          </p:cNvPr>
          <p:cNvPicPr>
            <a:picLocks noChangeAspect="1"/>
          </p:cNvPicPr>
          <p:nvPr/>
        </p:nvPicPr>
        <p:blipFill>
          <a:blip r:embed="rId3"/>
          <a:stretch>
            <a:fillRect/>
          </a:stretch>
        </p:blipFill>
        <p:spPr>
          <a:xfrm>
            <a:off x="9348340" y="2668953"/>
            <a:ext cx="2843660" cy="2004647"/>
          </a:xfrm>
          <a:prstGeom prst="rect">
            <a:avLst/>
          </a:prstGeom>
        </p:spPr>
      </p:pic>
      <p:pic>
        <p:nvPicPr>
          <p:cNvPr id="6" name="Obrázek 5">
            <a:extLst>
              <a:ext uri="{FF2B5EF4-FFF2-40B4-BE49-F238E27FC236}">
                <a16:creationId xmlns:a16="http://schemas.microsoft.com/office/drawing/2014/main" id="{DBF0D07D-1499-92AA-B4DA-7442FE1A0998}"/>
              </a:ext>
            </a:extLst>
          </p:cNvPr>
          <p:cNvPicPr>
            <a:picLocks noChangeAspect="1"/>
          </p:cNvPicPr>
          <p:nvPr/>
        </p:nvPicPr>
        <p:blipFill>
          <a:blip r:embed="rId4"/>
          <a:stretch>
            <a:fillRect/>
          </a:stretch>
        </p:blipFill>
        <p:spPr>
          <a:xfrm>
            <a:off x="317827" y="4450862"/>
            <a:ext cx="7309987" cy="2270369"/>
          </a:xfrm>
          <a:prstGeom prst="rect">
            <a:avLst/>
          </a:prstGeom>
        </p:spPr>
      </p:pic>
    </p:spTree>
    <p:extLst>
      <p:ext uri="{BB962C8B-B14F-4D97-AF65-F5344CB8AC3E}">
        <p14:creationId xmlns:p14="http://schemas.microsoft.com/office/powerpoint/2010/main" val="375819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4A46AC-FBFA-E1D3-BDFD-E0E0DAA00999}"/>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9C18146E-7657-B728-E17C-E53533FB3CFE}"/>
              </a:ext>
            </a:extLst>
          </p:cNvPr>
          <p:cNvPicPr>
            <a:picLocks noGrp="1" noChangeAspect="1"/>
          </p:cNvPicPr>
          <p:nvPr>
            <p:ph idx="1"/>
          </p:nvPr>
        </p:nvPicPr>
        <p:blipFill>
          <a:blip r:embed="rId2"/>
          <a:stretch>
            <a:fillRect/>
          </a:stretch>
        </p:blipFill>
        <p:spPr>
          <a:xfrm>
            <a:off x="304798" y="85946"/>
            <a:ext cx="10214709" cy="6028317"/>
          </a:xfrm>
          <a:prstGeom prst="rect">
            <a:avLst/>
          </a:prstGeom>
        </p:spPr>
      </p:pic>
      <p:sp>
        <p:nvSpPr>
          <p:cNvPr id="5" name="TextovéPole 4">
            <a:extLst>
              <a:ext uri="{FF2B5EF4-FFF2-40B4-BE49-F238E27FC236}">
                <a16:creationId xmlns:a16="http://schemas.microsoft.com/office/drawing/2014/main" id="{5618C31D-1E49-FC5F-506D-49186BFAD749}"/>
              </a:ext>
            </a:extLst>
          </p:cNvPr>
          <p:cNvSpPr txBox="1"/>
          <p:nvPr/>
        </p:nvSpPr>
        <p:spPr>
          <a:xfrm>
            <a:off x="1789723" y="6236677"/>
            <a:ext cx="5521448" cy="369332"/>
          </a:xfrm>
          <a:prstGeom prst="rect">
            <a:avLst/>
          </a:prstGeom>
          <a:noFill/>
        </p:spPr>
        <p:txBody>
          <a:bodyPr wrap="none" rtlCol="0">
            <a:spAutoFit/>
          </a:bodyPr>
          <a:lstStyle/>
          <a:p>
            <a:r>
              <a:rPr lang="cs-CZ"/>
              <a:t>Propagandistický plakát Ukrajinské lidové republiky</a:t>
            </a:r>
            <a:endParaRPr lang="cs-CZ" dirty="0"/>
          </a:p>
        </p:txBody>
      </p:sp>
    </p:spTree>
    <p:extLst>
      <p:ext uri="{BB962C8B-B14F-4D97-AF65-F5344CB8AC3E}">
        <p14:creationId xmlns:p14="http://schemas.microsoft.com/office/powerpoint/2010/main" val="196484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111C83-E3B9-9FA8-1B9B-E6E4EEF444FA}"/>
              </a:ext>
            </a:extLst>
          </p:cNvPr>
          <p:cNvSpPr>
            <a:spLocks noGrp="1"/>
          </p:cNvSpPr>
          <p:nvPr>
            <p:ph type="title"/>
          </p:nvPr>
        </p:nvSpPr>
        <p:spPr>
          <a:xfrm>
            <a:off x="554892" y="226646"/>
            <a:ext cx="8719110" cy="812800"/>
          </a:xfrm>
        </p:spPr>
        <p:txBody>
          <a:bodyPr/>
          <a:lstStyle/>
          <a:p>
            <a:pPr algn="ctr"/>
            <a:r>
              <a:rPr lang="cs-CZ" dirty="0">
                <a:solidFill>
                  <a:schemeClr val="tx1"/>
                </a:solidFill>
              </a:rPr>
              <a:t>Situace po Brestlitevském míru</a:t>
            </a:r>
          </a:p>
        </p:txBody>
      </p:sp>
      <p:sp>
        <p:nvSpPr>
          <p:cNvPr id="7" name="Zástupný obsah 6">
            <a:extLst>
              <a:ext uri="{FF2B5EF4-FFF2-40B4-BE49-F238E27FC236}">
                <a16:creationId xmlns:a16="http://schemas.microsoft.com/office/drawing/2014/main" id="{BDBE4D43-F58D-FC2B-7C23-A345A183E1CA}"/>
              </a:ext>
            </a:extLst>
          </p:cNvPr>
          <p:cNvSpPr>
            <a:spLocks noGrp="1"/>
          </p:cNvSpPr>
          <p:nvPr>
            <p:ph idx="1"/>
          </p:nvPr>
        </p:nvSpPr>
        <p:spPr>
          <a:xfrm>
            <a:off x="0" y="851877"/>
            <a:ext cx="8182708" cy="5877169"/>
          </a:xfrm>
        </p:spPr>
        <p:txBody>
          <a:bodyPr>
            <a:normAutofit/>
          </a:bodyPr>
          <a:lstStyle/>
          <a:p>
            <a:endParaRPr lang="cs-CZ" dirty="0"/>
          </a:p>
          <a:p>
            <a:r>
              <a:rPr lang="cs-CZ" dirty="0"/>
              <a:t> </a:t>
            </a:r>
          </a:p>
        </p:txBody>
      </p:sp>
      <p:pic>
        <p:nvPicPr>
          <p:cNvPr id="8" name="Obrázek 7">
            <a:extLst>
              <a:ext uri="{FF2B5EF4-FFF2-40B4-BE49-F238E27FC236}">
                <a16:creationId xmlns:a16="http://schemas.microsoft.com/office/drawing/2014/main" id="{750634A6-FF3A-D97D-56D9-335A946B4F75}"/>
              </a:ext>
            </a:extLst>
          </p:cNvPr>
          <p:cNvPicPr>
            <a:picLocks noChangeAspect="1"/>
          </p:cNvPicPr>
          <p:nvPr/>
        </p:nvPicPr>
        <p:blipFill>
          <a:blip r:embed="rId2"/>
          <a:stretch>
            <a:fillRect/>
          </a:stretch>
        </p:blipFill>
        <p:spPr>
          <a:xfrm>
            <a:off x="8182708" y="428324"/>
            <a:ext cx="4009292" cy="6300722"/>
          </a:xfrm>
          <a:prstGeom prst="rect">
            <a:avLst/>
          </a:prstGeom>
        </p:spPr>
      </p:pic>
      <p:pic>
        <p:nvPicPr>
          <p:cNvPr id="3" name="Obrázek 2">
            <a:extLst>
              <a:ext uri="{FF2B5EF4-FFF2-40B4-BE49-F238E27FC236}">
                <a16:creationId xmlns:a16="http://schemas.microsoft.com/office/drawing/2014/main" id="{634048D7-9A80-8783-E00B-F49C8296622A}"/>
              </a:ext>
            </a:extLst>
          </p:cNvPr>
          <p:cNvPicPr>
            <a:picLocks noChangeAspect="1"/>
          </p:cNvPicPr>
          <p:nvPr/>
        </p:nvPicPr>
        <p:blipFill>
          <a:blip r:embed="rId3"/>
          <a:stretch>
            <a:fillRect/>
          </a:stretch>
        </p:blipFill>
        <p:spPr>
          <a:xfrm>
            <a:off x="328246" y="1039446"/>
            <a:ext cx="7408985" cy="3829539"/>
          </a:xfrm>
          <a:prstGeom prst="rect">
            <a:avLst/>
          </a:prstGeom>
        </p:spPr>
      </p:pic>
    </p:spTree>
    <p:extLst>
      <p:ext uri="{BB962C8B-B14F-4D97-AF65-F5344CB8AC3E}">
        <p14:creationId xmlns:p14="http://schemas.microsoft.com/office/powerpoint/2010/main" val="1693065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100D7-2D92-36AC-F6BB-1C65B4D00F4D}"/>
              </a:ext>
            </a:extLst>
          </p:cNvPr>
          <p:cNvSpPr>
            <a:spLocks noGrp="1"/>
          </p:cNvSpPr>
          <p:nvPr>
            <p:ph type="title"/>
          </p:nvPr>
        </p:nvSpPr>
        <p:spPr>
          <a:xfrm>
            <a:off x="716411" y="257908"/>
            <a:ext cx="8596668" cy="898768"/>
          </a:xfrm>
        </p:spPr>
        <p:txBody>
          <a:bodyPr/>
          <a:lstStyle/>
          <a:p>
            <a:pPr algn="ctr"/>
            <a:r>
              <a:rPr lang="cs-CZ" dirty="0">
                <a:solidFill>
                  <a:schemeClr val="tx1"/>
                </a:solidFill>
              </a:rPr>
              <a:t>Převrat proti UCR</a:t>
            </a:r>
          </a:p>
        </p:txBody>
      </p:sp>
      <p:pic>
        <p:nvPicPr>
          <p:cNvPr id="5" name="Zástupný obsah 4">
            <a:extLst>
              <a:ext uri="{FF2B5EF4-FFF2-40B4-BE49-F238E27FC236}">
                <a16:creationId xmlns:a16="http://schemas.microsoft.com/office/drawing/2014/main" id="{E72AA5C8-5B87-82F1-FF2F-21BE576715B8}"/>
              </a:ext>
            </a:extLst>
          </p:cNvPr>
          <p:cNvPicPr>
            <a:picLocks noGrp="1" noChangeAspect="1"/>
          </p:cNvPicPr>
          <p:nvPr>
            <p:ph idx="1"/>
          </p:nvPr>
        </p:nvPicPr>
        <p:blipFill>
          <a:blip r:embed="rId2"/>
          <a:stretch>
            <a:fillRect/>
          </a:stretch>
        </p:blipFill>
        <p:spPr>
          <a:xfrm>
            <a:off x="716412" y="1039445"/>
            <a:ext cx="7267240" cy="5560647"/>
          </a:xfrm>
        </p:spPr>
      </p:pic>
      <p:pic>
        <p:nvPicPr>
          <p:cNvPr id="6" name="Obrázek 5">
            <a:extLst>
              <a:ext uri="{FF2B5EF4-FFF2-40B4-BE49-F238E27FC236}">
                <a16:creationId xmlns:a16="http://schemas.microsoft.com/office/drawing/2014/main" id="{CF4FA222-4B86-51AC-A11A-AE2063E127CD}"/>
              </a:ext>
            </a:extLst>
          </p:cNvPr>
          <p:cNvPicPr>
            <a:picLocks noChangeAspect="1"/>
          </p:cNvPicPr>
          <p:nvPr/>
        </p:nvPicPr>
        <p:blipFill rotWithShape="1">
          <a:blip r:embed="rId3"/>
          <a:srcRect l="42023" t="16866" b="5812"/>
          <a:stretch/>
        </p:blipFill>
        <p:spPr>
          <a:xfrm>
            <a:off x="8586166" y="1039445"/>
            <a:ext cx="2783254" cy="5302740"/>
          </a:xfrm>
          <a:prstGeom prst="rect">
            <a:avLst/>
          </a:prstGeom>
        </p:spPr>
      </p:pic>
      <p:sp>
        <p:nvSpPr>
          <p:cNvPr id="3" name="TextovéPole 2">
            <a:extLst>
              <a:ext uri="{FF2B5EF4-FFF2-40B4-BE49-F238E27FC236}">
                <a16:creationId xmlns:a16="http://schemas.microsoft.com/office/drawing/2014/main" id="{F58CBA0B-20E7-665C-C22C-8B987E4DECD1}"/>
              </a:ext>
            </a:extLst>
          </p:cNvPr>
          <p:cNvSpPr txBox="1"/>
          <p:nvPr/>
        </p:nvSpPr>
        <p:spPr>
          <a:xfrm>
            <a:off x="8995508" y="6447692"/>
            <a:ext cx="1805366" cy="369332"/>
          </a:xfrm>
          <a:prstGeom prst="rect">
            <a:avLst/>
          </a:prstGeom>
          <a:noFill/>
        </p:spPr>
        <p:txBody>
          <a:bodyPr wrap="none" rtlCol="0">
            <a:spAutoFit/>
          </a:bodyPr>
          <a:lstStyle/>
          <a:p>
            <a:r>
              <a:rPr lang="cs-CZ" dirty="0"/>
              <a:t>Wilhelm </a:t>
            </a:r>
            <a:r>
              <a:rPr lang="cs-CZ" dirty="0" err="1"/>
              <a:t>Gröner</a:t>
            </a:r>
            <a:endParaRPr lang="cs-CZ" dirty="0"/>
          </a:p>
        </p:txBody>
      </p:sp>
    </p:spTree>
    <p:extLst>
      <p:ext uri="{BB962C8B-B14F-4D97-AF65-F5344CB8AC3E}">
        <p14:creationId xmlns:p14="http://schemas.microsoft.com/office/powerpoint/2010/main" val="811453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D3C92C-0017-74EA-5469-2C4A86726613}"/>
              </a:ext>
            </a:extLst>
          </p:cNvPr>
          <p:cNvSpPr>
            <a:spLocks noGrp="1"/>
          </p:cNvSpPr>
          <p:nvPr>
            <p:ph type="title"/>
          </p:nvPr>
        </p:nvSpPr>
        <p:spPr>
          <a:xfrm>
            <a:off x="677334" y="265724"/>
            <a:ext cx="8596668" cy="742462"/>
          </a:xfrm>
        </p:spPr>
        <p:txBody>
          <a:bodyPr>
            <a:normAutofit/>
          </a:bodyPr>
          <a:lstStyle/>
          <a:p>
            <a:pPr algn="ctr"/>
            <a:r>
              <a:rPr lang="cs-CZ" dirty="0" err="1">
                <a:solidFill>
                  <a:schemeClr val="tx1"/>
                </a:solidFill>
              </a:rPr>
              <a:t>Hetmanát</a:t>
            </a:r>
            <a:r>
              <a:rPr lang="cs-CZ" dirty="0">
                <a:solidFill>
                  <a:schemeClr val="tx1"/>
                </a:solidFill>
              </a:rPr>
              <a:t> - </a:t>
            </a:r>
            <a:r>
              <a:rPr lang="cs-CZ" dirty="0" err="1">
                <a:solidFill>
                  <a:schemeClr val="tx1"/>
                </a:solidFill>
              </a:rPr>
              <a:t>Skoropadskyj</a:t>
            </a:r>
            <a:endParaRPr lang="cs-CZ" dirty="0">
              <a:solidFill>
                <a:schemeClr val="tx1"/>
              </a:solidFill>
            </a:endParaRPr>
          </a:p>
        </p:txBody>
      </p:sp>
      <p:sp>
        <p:nvSpPr>
          <p:cNvPr id="3" name="Zástupný obsah 2">
            <a:extLst>
              <a:ext uri="{FF2B5EF4-FFF2-40B4-BE49-F238E27FC236}">
                <a16:creationId xmlns:a16="http://schemas.microsoft.com/office/drawing/2014/main" id="{CF677D03-783D-230C-3B4E-91FC8D60A907}"/>
              </a:ext>
            </a:extLst>
          </p:cNvPr>
          <p:cNvSpPr>
            <a:spLocks noGrp="1"/>
          </p:cNvSpPr>
          <p:nvPr>
            <p:ph idx="1"/>
          </p:nvPr>
        </p:nvSpPr>
        <p:spPr>
          <a:xfrm>
            <a:off x="195385" y="1008185"/>
            <a:ext cx="9078617" cy="5584091"/>
          </a:xfrm>
        </p:spPr>
        <p:txBody>
          <a:bodyPr/>
          <a:lstStyle/>
          <a:p>
            <a:pPr algn="just"/>
            <a:r>
              <a:rPr lang="cs-CZ" b="0" i="0" dirty="0">
                <a:solidFill>
                  <a:srgbClr val="000000"/>
                </a:solidFill>
                <a:effectLst/>
                <a:latin typeface="Arial" panose="020B0604020202020204" pitchFamily="34" charset="0"/>
              </a:rPr>
              <a:t>od 18. února 1918 německá a rakousko-uherská vojska napadla a obsadila Ukrajinu. S podporou těchto mocností se vláda UNR, která předtím musela uprchnout před postupujícími rudými jednotkami, mohla vrátit do Kyjeva</a:t>
            </a:r>
          </a:p>
          <a:p>
            <a:pPr algn="just"/>
            <a:r>
              <a:rPr lang="cs-CZ" b="0" i="0" dirty="0">
                <a:solidFill>
                  <a:srgbClr val="000000"/>
                </a:solidFill>
                <a:effectLst/>
                <a:latin typeface="Arial" panose="020B0604020202020204" pitchFamily="34" charset="0"/>
              </a:rPr>
              <a:t>postupem času se však ukázalo, že Ukrajinská lidová republika není schopna ani ochotna spolupracovat s okupačními vojsky v požadované míře</a:t>
            </a:r>
          </a:p>
          <a:p>
            <a:pPr algn="just"/>
            <a:r>
              <a:rPr lang="cs-CZ" b="0" i="0" dirty="0" err="1">
                <a:solidFill>
                  <a:srgbClr val="000000"/>
                </a:solidFill>
                <a:effectLst/>
                <a:latin typeface="Arial" panose="020B0604020202020204" pitchFamily="34" charset="0"/>
              </a:rPr>
              <a:t>Hetmanát</a:t>
            </a:r>
            <a:r>
              <a:rPr lang="cs-CZ" b="0" i="0" dirty="0">
                <a:solidFill>
                  <a:srgbClr val="000000"/>
                </a:solidFill>
                <a:effectLst/>
                <a:latin typeface="Arial" panose="020B0604020202020204" pitchFamily="34" charset="0"/>
              </a:rPr>
              <a:t> vznikl 29. dubna 1918 s podporou ústředních mocností poté, co rozpustily UCR Ukrajinské lidové republiky</a:t>
            </a:r>
          </a:p>
          <a:p>
            <a:pPr algn="just"/>
            <a:r>
              <a:rPr lang="cs-CZ" b="0" i="0" dirty="0">
                <a:solidFill>
                  <a:srgbClr val="000000"/>
                </a:solidFill>
                <a:effectLst/>
                <a:latin typeface="Arial" panose="020B0604020202020204" pitchFamily="34" charset="0"/>
              </a:rPr>
              <a:t>de facto šlo o „carismus bez cara“</a:t>
            </a:r>
          </a:p>
          <a:p>
            <a:pPr algn="just"/>
            <a:r>
              <a:rPr lang="cs-CZ" b="0" i="0" dirty="0">
                <a:solidFill>
                  <a:srgbClr val="000000"/>
                </a:solidFill>
                <a:effectLst/>
                <a:latin typeface="Arial" panose="020B0604020202020204" pitchFamily="34" charset="0"/>
              </a:rPr>
              <a:t>přítomnost okupačních vojsk centrálních mocností přispěla ke vzniku další revoluční situace na Ukrajině. Posílila se aktivita sociálních skupin, které vyžadovaly respektování osobního vlastnictví, likvidaci chaosu a anarchismu </a:t>
            </a:r>
          </a:p>
          <a:p>
            <a:pPr algn="just"/>
            <a:r>
              <a:rPr lang="cs-CZ" b="0" i="0" dirty="0">
                <a:solidFill>
                  <a:srgbClr val="000000"/>
                </a:solidFill>
                <a:effectLst/>
                <a:latin typeface="Arial" panose="020B0604020202020204" pitchFamily="34" charset="0"/>
              </a:rPr>
              <a:t>bývalý carista generál Pavel </a:t>
            </a:r>
            <a:r>
              <a:rPr lang="cs-CZ" b="0" i="0" dirty="0" err="1">
                <a:solidFill>
                  <a:srgbClr val="000000"/>
                </a:solidFill>
                <a:effectLst/>
                <a:latin typeface="Arial" panose="020B0604020202020204" pitchFamily="34" charset="0"/>
              </a:rPr>
              <a:t>Skoropadskij</a:t>
            </a:r>
            <a:r>
              <a:rPr lang="cs-CZ" b="0" i="0" dirty="0">
                <a:solidFill>
                  <a:srgbClr val="000000"/>
                </a:solidFill>
                <a:effectLst/>
                <a:latin typeface="Arial" panose="020B0604020202020204" pitchFamily="34" charset="0"/>
              </a:rPr>
              <a:t> využil tyto nálady po příchodu k moci, když byl prohlášen </a:t>
            </a:r>
            <a:r>
              <a:rPr lang="cs-CZ" b="0" i="0" dirty="0" err="1">
                <a:solidFill>
                  <a:srgbClr val="000000"/>
                </a:solidFill>
                <a:effectLst/>
                <a:latin typeface="Arial" panose="020B0604020202020204" pitchFamily="34" charset="0"/>
              </a:rPr>
              <a:t>hetmanem</a:t>
            </a:r>
            <a:r>
              <a:rPr lang="cs-CZ" b="0" i="0" dirty="0">
                <a:solidFill>
                  <a:srgbClr val="000000"/>
                </a:solidFill>
                <a:effectLst/>
                <a:latin typeface="Arial" panose="020B0604020202020204" pitchFamily="34" charset="0"/>
              </a:rPr>
              <a:t> Ukrajinského státu, který nahradil </a:t>
            </a:r>
            <a:r>
              <a:rPr lang="cs-CZ" dirty="0">
                <a:solidFill>
                  <a:srgbClr val="000000"/>
                </a:solidFill>
                <a:latin typeface="Arial" panose="020B0604020202020204" pitchFamily="34" charset="0"/>
              </a:rPr>
              <a:t>režim </a:t>
            </a:r>
            <a:r>
              <a:rPr lang="cs-CZ" b="0" i="0" dirty="0">
                <a:solidFill>
                  <a:srgbClr val="000000"/>
                </a:solidFill>
                <a:effectLst/>
                <a:latin typeface="Arial" panose="020B0604020202020204" pitchFamily="34" charset="0"/>
              </a:rPr>
              <a:t>UNR. Do svolání parlamentu se v jeho rukách soustředily všechny státní pravomoci</a:t>
            </a:r>
            <a:endParaRPr lang="cs-CZ" dirty="0">
              <a:solidFill>
                <a:srgbClr val="99CA3C"/>
              </a:solidFill>
              <a:hlinkClick r:id="rId2">
                <a:extLst>
                  <a:ext uri="{A12FA001-AC4F-418D-AE19-62706E023703}">
                    <ahyp:hlinkClr xmlns:ahyp="http://schemas.microsoft.com/office/drawing/2018/hyperlinkcolor" val="tx"/>
                  </a:ext>
                </a:extLst>
              </a:hlinkClick>
            </a:endParaRPr>
          </a:p>
        </p:txBody>
      </p:sp>
      <p:pic>
        <p:nvPicPr>
          <p:cNvPr id="6" name="Obrázek 5">
            <a:extLst>
              <a:ext uri="{FF2B5EF4-FFF2-40B4-BE49-F238E27FC236}">
                <a16:creationId xmlns:a16="http://schemas.microsoft.com/office/drawing/2014/main" id="{10AB3D4A-ED94-3D08-F6C0-2D609D6081B4}"/>
              </a:ext>
            </a:extLst>
          </p:cNvPr>
          <p:cNvPicPr>
            <a:picLocks noChangeAspect="1"/>
          </p:cNvPicPr>
          <p:nvPr/>
        </p:nvPicPr>
        <p:blipFill>
          <a:blip r:embed="rId3"/>
          <a:stretch>
            <a:fillRect/>
          </a:stretch>
        </p:blipFill>
        <p:spPr>
          <a:xfrm>
            <a:off x="9274002" y="431842"/>
            <a:ext cx="2854687" cy="2723661"/>
          </a:xfrm>
          <a:prstGeom prst="rect">
            <a:avLst/>
          </a:prstGeom>
        </p:spPr>
      </p:pic>
      <p:pic>
        <p:nvPicPr>
          <p:cNvPr id="7" name="Obrázek 6">
            <a:extLst>
              <a:ext uri="{FF2B5EF4-FFF2-40B4-BE49-F238E27FC236}">
                <a16:creationId xmlns:a16="http://schemas.microsoft.com/office/drawing/2014/main" id="{4D73E3F7-A348-49B2-BBA7-581E87EA836B}"/>
              </a:ext>
            </a:extLst>
          </p:cNvPr>
          <p:cNvPicPr>
            <a:picLocks noChangeAspect="1"/>
          </p:cNvPicPr>
          <p:nvPr/>
        </p:nvPicPr>
        <p:blipFill>
          <a:blip r:embed="rId4"/>
          <a:stretch>
            <a:fillRect/>
          </a:stretch>
        </p:blipFill>
        <p:spPr>
          <a:xfrm>
            <a:off x="9274002" y="3155503"/>
            <a:ext cx="2854687" cy="3270655"/>
          </a:xfrm>
          <a:prstGeom prst="rect">
            <a:avLst/>
          </a:prstGeom>
        </p:spPr>
      </p:pic>
      <p:sp>
        <p:nvSpPr>
          <p:cNvPr id="4" name="TextovéPole 3">
            <a:extLst>
              <a:ext uri="{FF2B5EF4-FFF2-40B4-BE49-F238E27FC236}">
                <a16:creationId xmlns:a16="http://schemas.microsoft.com/office/drawing/2014/main" id="{58735E10-27FA-E56D-D5AF-5F4149F8CC05}"/>
              </a:ext>
            </a:extLst>
          </p:cNvPr>
          <p:cNvSpPr txBox="1"/>
          <p:nvPr/>
        </p:nvSpPr>
        <p:spPr>
          <a:xfrm>
            <a:off x="9558214" y="6426158"/>
            <a:ext cx="2305539" cy="369332"/>
          </a:xfrm>
          <a:prstGeom prst="rect">
            <a:avLst/>
          </a:prstGeom>
          <a:noFill/>
        </p:spPr>
        <p:txBody>
          <a:bodyPr wrap="square" rtlCol="0">
            <a:spAutoFit/>
          </a:bodyPr>
          <a:lstStyle/>
          <a:p>
            <a:r>
              <a:rPr lang="cs-CZ" b="0" i="0" dirty="0">
                <a:solidFill>
                  <a:srgbClr val="000000"/>
                </a:solidFill>
                <a:effectLst/>
                <a:latin typeface="Arial" panose="020B0604020202020204" pitchFamily="34" charset="0"/>
              </a:rPr>
              <a:t>Pavel </a:t>
            </a:r>
            <a:r>
              <a:rPr lang="cs-CZ" b="0" i="0" dirty="0" err="1">
                <a:solidFill>
                  <a:srgbClr val="000000"/>
                </a:solidFill>
                <a:effectLst/>
                <a:latin typeface="Arial" panose="020B0604020202020204" pitchFamily="34" charset="0"/>
              </a:rPr>
              <a:t>Skoropadskij</a:t>
            </a:r>
            <a:endParaRPr lang="cs-CZ" dirty="0"/>
          </a:p>
        </p:txBody>
      </p:sp>
    </p:spTree>
    <p:extLst>
      <p:ext uri="{BB962C8B-B14F-4D97-AF65-F5344CB8AC3E}">
        <p14:creationId xmlns:p14="http://schemas.microsoft.com/office/powerpoint/2010/main" val="1871847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4739DB-0A26-CC44-7ECF-AAFE971F0636}"/>
              </a:ext>
            </a:extLst>
          </p:cNvPr>
          <p:cNvSpPr>
            <a:spLocks noGrp="1"/>
          </p:cNvSpPr>
          <p:nvPr>
            <p:ph type="title"/>
          </p:nvPr>
        </p:nvSpPr>
        <p:spPr>
          <a:xfrm>
            <a:off x="677334" y="164123"/>
            <a:ext cx="8596668" cy="652515"/>
          </a:xfrm>
        </p:spPr>
        <p:txBody>
          <a:bodyPr/>
          <a:lstStyle/>
          <a:p>
            <a:pPr algn="ctr"/>
            <a:r>
              <a:rPr lang="cs-CZ" dirty="0">
                <a:solidFill>
                  <a:schemeClr val="tx1"/>
                </a:solidFill>
              </a:rPr>
              <a:t>Ještě pár slov k </a:t>
            </a:r>
            <a:r>
              <a:rPr lang="cs-CZ" dirty="0" err="1">
                <a:solidFill>
                  <a:schemeClr val="tx1"/>
                </a:solidFill>
              </a:rPr>
              <a:t>hetmanátu</a:t>
            </a:r>
            <a:endParaRPr lang="cs-CZ" dirty="0">
              <a:solidFill>
                <a:schemeClr val="tx1"/>
              </a:solidFill>
            </a:endParaRPr>
          </a:p>
        </p:txBody>
      </p:sp>
      <p:sp>
        <p:nvSpPr>
          <p:cNvPr id="3" name="Zástupný obsah 2">
            <a:extLst>
              <a:ext uri="{FF2B5EF4-FFF2-40B4-BE49-F238E27FC236}">
                <a16:creationId xmlns:a16="http://schemas.microsoft.com/office/drawing/2014/main" id="{1E9D298F-9AC2-77D2-94FD-308EAC5AF9E3}"/>
              </a:ext>
            </a:extLst>
          </p:cNvPr>
          <p:cNvSpPr>
            <a:spLocks noGrp="1"/>
          </p:cNvSpPr>
          <p:nvPr>
            <p:ph idx="1"/>
          </p:nvPr>
        </p:nvSpPr>
        <p:spPr>
          <a:xfrm>
            <a:off x="226646" y="816638"/>
            <a:ext cx="9047356" cy="6041361"/>
          </a:xfrm>
        </p:spPr>
        <p:txBody>
          <a:bodyPr>
            <a:normAutofit lnSpcReduction="10000"/>
          </a:bodyPr>
          <a:lstStyle/>
          <a:p>
            <a:pPr algn="just"/>
            <a:r>
              <a:rPr lang="cs-CZ" dirty="0"/>
              <a:t>označením hlavy státu za </a:t>
            </a:r>
            <a:r>
              <a:rPr lang="cs-CZ" dirty="0" err="1"/>
              <a:t>hetmana</a:t>
            </a:r>
            <a:r>
              <a:rPr lang="cs-CZ" dirty="0"/>
              <a:t> se doufalo, že napojení na národní kozácké tradice získá v očích obyvatelstva legitimitu </a:t>
            </a:r>
          </a:p>
          <a:p>
            <a:pPr algn="just"/>
            <a:endParaRPr lang="cs-CZ" dirty="0"/>
          </a:p>
          <a:p>
            <a:pPr algn="just"/>
            <a:endParaRPr lang="cs-CZ" dirty="0"/>
          </a:p>
          <a:p>
            <a:pPr algn="just"/>
            <a:endParaRPr lang="cs-CZ" dirty="0"/>
          </a:p>
          <a:p>
            <a:pPr algn="just"/>
            <a:endParaRPr lang="cs-CZ" dirty="0"/>
          </a:p>
          <a:p>
            <a:pPr algn="just"/>
            <a:endParaRPr lang="cs-CZ" dirty="0"/>
          </a:p>
          <a:p>
            <a:pPr algn="just"/>
            <a:endParaRPr lang="cs-CZ" dirty="0"/>
          </a:p>
          <a:p>
            <a:pPr algn="just"/>
            <a:endParaRPr lang="cs-CZ" dirty="0"/>
          </a:p>
          <a:p>
            <a:pPr algn="just"/>
            <a:r>
              <a:rPr lang="cs-CZ" dirty="0"/>
              <a:t>kromě toho byl přejmenován stát na Ukrajinský stát. Byl vydán manifest, ve kterém bylo slíbeno vytvoření vlasti pro všechny Ukrajince a předložil provizorní ústavu, vláda </a:t>
            </a:r>
            <a:r>
              <a:rPr lang="cs-CZ" dirty="0" err="1"/>
              <a:t>Skoropadského</a:t>
            </a:r>
            <a:r>
              <a:rPr lang="cs-CZ" dirty="0"/>
              <a:t> byla de facto diktaturou převážně ruských statkářů, obchodníků, podnikatelů a správců podporovaných německými vojsky </a:t>
            </a:r>
          </a:p>
          <a:p>
            <a:pPr algn="just"/>
            <a:r>
              <a:rPr lang="cs-CZ" dirty="0"/>
              <a:t>proti nim byl velký odpor, zejména na venkově. Německá armáda byla opakovaně používána k potlačení nepokojů a regionálních rolnických povstání</a:t>
            </a:r>
          </a:p>
          <a:p>
            <a:pPr algn="just"/>
            <a:r>
              <a:rPr lang="cs-CZ" dirty="0"/>
              <a:t>velitel německých jednotek Hermann von </a:t>
            </a:r>
            <a:r>
              <a:rPr lang="cs-CZ" dirty="0" err="1"/>
              <a:t>Eichhorn</a:t>
            </a:r>
            <a:r>
              <a:rPr lang="cs-CZ" dirty="0"/>
              <a:t> byl 30. července 1918 v Kyjevě zavražděn radikálním socialistou Borisem </a:t>
            </a:r>
            <a:r>
              <a:rPr lang="cs-CZ" dirty="0" err="1"/>
              <a:t>Donskojem</a:t>
            </a:r>
            <a:r>
              <a:rPr lang="cs-CZ" dirty="0"/>
              <a:t> (ten za trest pověšen 10. srpna 1918)</a:t>
            </a:r>
          </a:p>
          <a:p>
            <a:pPr algn="just"/>
            <a:endParaRPr lang="cs-CZ" dirty="0"/>
          </a:p>
        </p:txBody>
      </p:sp>
      <p:pic>
        <p:nvPicPr>
          <p:cNvPr id="4" name="Obrázek 3">
            <a:extLst>
              <a:ext uri="{FF2B5EF4-FFF2-40B4-BE49-F238E27FC236}">
                <a16:creationId xmlns:a16="http://schemas.microsoft.com/office/drawing/2014/main" id="{7F770EAF-E9FE-AD1F-575C-3879B2776767}"/>
              </a:ext>
            </a:extLst>
          </p:cNvPr>
          <p:cNvPicPr>
            <a:picLocks noChangeAspect="1"/>
          </p:cNvPicPr>
          <p:nvPr/>
        </p:nvPicPr>
        <p:blipFill>
          <a:blip r:embed="rId2"/>
          <a:stretch>
            <a:fillRect/>
          </a:stretch>
        </p:blipFill>
        <p:spPr>
          <a:xfrm>
            <a:off x="9274002" y="283863"/>
            <a:ext cx="2920083" cy="4021198"/>
          </a:xfrm>
          <a:prstGeom prst="rect">
            <a:avLst/>
          </a:prstGeom>
        </p:spPr>
      </p:pic>
      <p:pic>
        <p:nvPicPr>
          <p:cNvPr id="6" name="Obrázek 5">
            <a:extLst>
              <a:ext uri="{FF2B5EF4-FFF2-40B4-BE49-F238E27FC236}">
                <a16:creationId xmlns:a16="http://schemas.microsoft.com/office/drawing/2014/main" id="{039EFF97-3BFD-6B24-B192-2E4DA284E9FD}"/>
              </a:ext>
            </a:extLst>
          </p:cNvPr>
          <p:cNvPicPr>
            <a:picLocks noChangeAspect="1"/>
          </p:cNvPicPr>
          <p:nvPr/>
        </p:nvPicPr>
        <p:blipFill rotWithShape="1">
          <a:blip r:embed="rId3"/>
          <a:srcRect b="2106"/>
          <a:stretch/>
        </p:blipFill>
        <p:spPr>
          <a:xfrm>
            <a:off x="617416" y="1349413"/>
            <a:ext cx="6213230" cy="2698956"/>
          </a:xfrm>
          <a:prstGeom prst="rect">
            <a:avLst/>
          </a:prstGeom>
        </p:spPr>
      </p:pic>
      <p:sp>
        <p:nvSpPr>
          <p:cNvPr id="5" name="TextovéPole 4">
            <a:extLst>
              <a:ext uri="{FF2B5EF4-FFF2-40B4-BE49-F238E27FC236}">
                <a16:creationId xmlns:a16="http://schemas.microsoft.com/office/drawing/2014/main" id="{0016CC12-126D-F3A2-1FFD-705A5536D4FF}"/>
              </a:ext>
            </a:extLst>
          </p:cNvPr>
          <p:cNvSpPr txBox="1"/>
          <p:nvPr/>
        </p:nvSpPr>
        <p:spPr>
          <a:xfrm>
            <a:off x="9464431" y="4424801"/>
            <a:ext cx="2649415" cy="369332"/>
          </a:xfrm>
          <a:prstGeom prst="rect">
            <a:avLst/>
          </a:prstGeom>
          <a:noFill/>
        </p:spPr>
        <p:txBody>
          <a:bodyPr wrap="square" rtlCol="0">
            <a:spAutoFit/>
          </a:bodyPr>
          <a:lstStyle/>
          <a:p>
            <a:r>
              <a:rPr lang="cs-CZ" dirty="0"/>
              <a:t>Hermann von </a:t>
            </a:r>
            <a:r>
              <a:rPr lang="cs-CZ" dirty="0" err="1"/>
              <a:t>Eichhorn</a:t>
            </a:r>
            <a:endParaRPr lang="cs-CZ" dirty="0"/>
          </a:p>
        </p:txBody>
      </p:sp>
    </p:spTree>
    <p:extLst>
      <p:ext uri="{BB962C8B-B14F-4D97-AF65-F5344CB8AC3E}">
        <p14:creationId xmlns:p14="http://schemas.microsoft.com/office/powerpoint/2010/main" val="3951939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8CB322-B7C9-9548-B0ED-01D50B2E9914}"/>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7A2B42C7-BCEF-503F-49EA-7EB801C82C9F}"/>
              </a:ext>
            </a:extLst>
          </p:cNvPr>
          <p:cNvPicPr>
            <a:picLocks noGrp="1" noChangeAspect="1"/>
          </p:cNvPicPr>
          <p:nvPr>
            <p:ph idx="1"/>
          </p:nvPr>
        </p:nvPicPr>
        <p:blipFill>
          <a:blip r:embed="rId2"/>
          <a:stretch>
            <a:fillRect/>
          </a:stretch>
        </p:blipFill>
        <p:spPr>
          <a:xfrm>
            <a:off x="281354" y="57586"/>
            <a:ext cx="10113108" cy="6679276"/>
          </a:xfrm>
        </p:spPr>
      </p:pic>
    </p:spTree>
    <p:extLst>
      <p:ext uri="{BB962C8B-B14F-4D97-AF65-F5344CB8AC3E}">
        <p14:creationId xmlns:p14="http://schemas.microsoft.com/office/powerpoint/2010/main" val="225899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8926B-CBC8-E58F-D930-1B4C3EE57EA9}"/>
              </a:ext>
            </a:extLst>
          </p:cNvPr>
          <p:cNvSpPr>
            <a:spLocks noGrp="1"/>
          </p:cNvSpPr>
          <p:nvPr>
            <p:ph type="title"/>
          </p:nvPr>
        </p:nvSpPr>
        <p:spPr>
          <a:xfrm>
            <a:off x="677334" y="218832"/>
            <a:ext cx="8596668" cy="711200"/>
          </a:xfrm>
        </p:spPr>
        <p:txBody>
          <a:bodyPr/>
          <a:lstStyle/>
          <a:p>
            <a:pPr algn="ctr"/>
            <a:r>
              <a:rPr lang="cs-CZ" dirty="0">
                <a:solidFill>
                  <a:schemeClr val="tx1"/>
                </a:solidFill>
              </a:rPr>
              <a:t>Další turbulence</a:t>
            </a:r>
          </a:p>
        </p:txBody>
      </p:sp>
      <p:pic>
        <p:nvPicPr>
          <p:cNvPr id="7" name="Obrázek 6">
            <a:extLst>
              <a:ext uri="{FF2B5EF4-FFF2-40B4-BE49-F238E27FC236}">
                <a16:creationId xmlns:a16="http://schemas.microsoft.com/office/drawing/2014/main" id="{B86E6FB4-C06A-BCF0-D3DF-40A0BA15AB98}"/>
              </a:ext>
            </a:extLst>
          </p:cNvPr>
          <p:cNvPicPr>
            <a:picLocks noChangeAspect="1"/>
          </p:cNvPicPr>
          <p:nvPr/>
        </p:nvPicPr>
        <p:blipFill>
          <a:blip r:embed="rId2"/>
          <a:stretch>
            <a:fillRect/>
          </a:stretch>
        </p:blipFill>
        <p:spPr>
          <a:xfrm>
            <a:off x="506290" y="825378"/>
            <a:ext cx="6115050" cy="1971675"/>
          </a:xfrm>
          <a:prstGeom prst="rect">
            <a:avLst/>
          </a:prstGeom>
        </p:spPr>
      </p:pic>
      <p:pic>
        <p:nvPicPr>
          <p:cNvPr id="9" name="Obrázek 8">
            <a:extLst>
              <a:ext uri="{FF2B5EF4-FFF2-40B4-BE49-F238E27FC236}">
                <a16:creationId xmlns:a16="http://schemas.microsoft.com/office/drawing/2014/main" id="{87C7D641-904B-D89B-3685-5F6A6FF0F218}"/>
              </a:ext>
            </a:extLst>
          </p:cNvPr>
          <p:cNvPicPr>
            <a:picLocks noChangeAspect="1"/>
          </p:cNvPicPr>
          <p:nvPr/>
        </p:nvPicPr>
        <p:blipFill>
          <a:blip r:embed="rId3"/>
          <a:stretch>
            <a:fillRect/>
          </a:stretch>
        </p:blipFill>
        <p:spPr>
          <a:xfrm>
            <a:off x="506290" y="2797053"/>
            <a:ext cx="6230572" cy="3963255"/>
          </a:xfrm>
          <a:prstGeom prst="rect">
            <a:avLst/>
          </a:prstGeom>
        </p:spPr>
      </p:pic>
      <p:pic>
        <p:nvPicPr>
          <p:cNvPr id="10" name="Obrázek 9">
            <a:extLst>
              <a:ext uri="{FF2B5EF4-FFF2-40B4-BE49-F238E27FC236}">
                <a16:creationId xmlns:a16="http://schemas.microsoft.com/office/drawing/2014/main" id="{996D5BC6-0879-6D3B-2899-A3C4D62DB298}"/>
              </a:ext>
            </a:extLst>
          </p:cNvPr>
          <p:cNvPicPr>
            <a:picLocks noChangeAspect="1"/>
          </p:cNvPicPr>
          <p:nvPr/>
        </p:nvPicPr>
        <p:blipFill>
          <a:blip r:embed="rId4"/>
          <a:stretch>
            <a:fillRect/>
          </a:stretch>
        </p:blipFill>
        <p:spPr>
          <a:xfrm>
            <a:off x="6792384" y="328246"/>
            <a:ext cx="4182125" cy="4884616"/>
          </a:xfrm>
          <a:prstGeom prst="rect">
            <a:avLst/>
          </a:prstGeom>
        </p:spPr>
      </p:pic>
      <p:pic>
        <p:nvPicPr>
          <p:cNvPr id="11" name="Obrázek 10">
            <a:extLst>
              <a:ext uri="{FF2B5EF4-FFF2-40B4-BE49-F238E27FC236}">
                <a16:creationId xmlns:a16="http://schemas.microsoft.com/office/drawing/2014/main" id="{A8AEFF9B-88B5-7CB4-7CFE-AC6C5114D9E7}"/>
              </a:ext>
            </a:extLst>
          </p:cNvPr>
          <p:cNvPicPr>
            <a:picLocks noChangeAspect="1"/>
          </p:cNvPicPr>
          <p:nvPr/>
        </p:nvPicPr>
        <p:blipFill>
          <a:blip r:embed="rId5"/>
          <a:stretch>
            <a:fillRect/>
          </a:stretch>
        </p:blipFill>
        <p:spPr>
          <a:xfrm>
            <a:off x="10492544" y="4478216"/>
            <a:ext cx="1550963" cy="2297723"/>
          </a:xfrm>
          <a:prstGeom prst="rect">
            <a:avLst/>
          </a:prstGeom>
        </p:spPr>
      </p:pic>
      <p:sp>
        <p:nvSpPr>
          <p:cNvPr id="3" name="TextovéPole 2">
            <a:extLst>
              <a:ext uri="{FF2B5EF4-FFF2-40B4-BE49-F238E27FC236}">
                <a16:creationId xmlns:a16="http://schemas.microsoft.com/office/drawing/2014/main" id="{4DD1E495-8772-276C-05FC-6A1CB2A1B58E}"/>
              </a:ext>
            </a:extLst>
          </p:cNvPr>
          <p:cNvSpPr txBox="1"/>
          <p:nvPr/>
        </p:nvSpPr>
        <p:spPr>
          <a:xfrm>
            <a:off x="9620737" y="6260123"/>
            <a:ext cx="871807" cy="369332"/>
          </a:xfrm>
          <a:prstGeom prst="rect">
            <a:avLst/>
          </a:prstGeom>
          <a:noFill/>
        </p:spPr>
        <p:txBody>
          <a:bodyPr wrap="square" rtlCol="0">
            <a:spAutoFit/>
          </a:bodyPr>
          <a:lstStyle/>
          <a:p>
            <a:r>
              <a:rPr lang="cs-CZ" dirty="0" err="1"/>
              <a:t>Kolčak</a:t>
            </a:r>
            <a:endParaRPr lang="cs-CZ" dirty="0"/>
          </a:p>
        </p:txBody>
      </p:sp>
    </p:spTree>
    <p:extLst>
      <p:ext uri="{BB962C8B-B14F-4D97-AF65-F5344CB8AC3E}">
        <p14:creationId xmlns:p14="http://schemas.microsoft.com/office/powerpoint/2010/main" val="2068116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42F36A-0CF8-BC06-1483-DD35888CE9C4}"/>
              </a:ext>
            </a:extLst>
          </p:cNvPr>
          <p:cNvSpPr>
            <a:spLocks noGrp="1"/>
          </p:cNvSpPr>
          <p:nvPr>
            <p:ph type="title"/>
          </p:nvPr>
        </p:nvSpPr>
        <p:spPr>
          <a:xfrm>
            <a:off x="677334" y="85970"/>
            <a:ext cx="8596668" cy="633045"/>
          </a:xfrm>
        </p:spPr>
        <p:txBody>
          <a:bodyPr>
            <a:normAutofit fontScale="90000"/>
          </a:bodyPr>
          <a:lstStyle/>
          <a:p>
            <a:pPr algn="ctr"/>
            <a:r>
              <a:rPr lang="cs-CZ" dirty="0">
                <a:solidFill>
                  <a:schemeClr val="tx1"/>
                </a:solidFill>
              </a:rPr>
              <a:t>Pád </a:t>
            </a:r>
            <a:r>
              <a:rPr lang="cs-CZ" dirty="0" err="1">
                <a:solidFill>
                  <a:schemeClr val="tx1"/>
                </a:solidFill>
              </a:rPr>
              <a:t>hetmanátu</a:t>
            </a:r>
            <a:endParaRPr lang="cs-CZ" dirty="0">
              <a:solidFill>
                <a:schemeClr val="tx1"/>
              </a:solidFill>
            </a:endParaRPr>
          </a:p>
        </p:txBody>
      </p:sp>
      <p:sp>
        <p:nvSpPr>
          <p:cNvPr id="3" name="Zástupný obsah 2">
            <a:extLst>
              <a:ext uri="{FF2B5EF4-FFF2-40B4-BE49-F238E27FC236}">
                <a16:creationId xmlns:a16="http://schemas.microsoft.com/office/drawing/2014/main" id="{1D6BB9C6-ED9B-DA8C-B7EA-B8C35D157B68}"/>
              </a:ext>
            </a:extLst>
          </p:cNvPr>
          <p:cNvSpPr>
            <a:spLocks noGrp="1"/>
          </p:cNvSpPr>
          <p:nvPr>
            <p:ph idx="1"/>
          </p:nvPr>
        </p:nvSpPr>
        <p:spPr>
          <a:xfrm>
            <a:off x="148492" y="562708"/>
            <a:ext cx="9125510" cy="6295292"/>
          </a:xfrm>
        </p:spPr>
        <p:txBody>
          <a:bodyPr/>
          <a:lstStyle/>
          <a:p>
            <a:pPr algn="just"/>
            <a:r>
              <a:rPr lang="cs-CZ" b="0" i="0" dirty="0">
                <a:solidFill>
                  <a:srgbClr val="202122"/>
                </a:solidFill>
                <a:effectLst/>
                <a:latin typeface="Arial" panose="020B0604020202020204" pitchFamily="34" charset="0"/>
              </a:rPr>
              <a:t>16. listopadu 1918 vypuklo ve městě Bila </a:t>
            </a:r>
            <a:r>
              <a:rPr lang="cs-CZ" b="0" i="0" dirty="0" err="1">
                <a:solidFill>
                  <a:srgbClr val="202122"/>
                </a:solidFill>
                <a:effectLst/>
                <a:latin typeface="Arial" panose="020B0604020202020204" pitchFamily="34" charset="0"/>
              </a:rPr>
              <a:t>Cerkva</a:t>
            </a:r>
            <a:r>
              <a:rPr lang="cs-CZ" b="0" i="0" dirty="0">
                <a:solidFill>
                  <a:srgbClr val="202122"/>
                </a:solidFill>
                <a:effectLst/>
                <a:latin typeface="Arial" panose="020B0604020202020204" pitchFamily="34" charset="0"/>
              </a:rPr>
              <a:t> u Kyjeva otevřené lidové povstání proti </a:t>
            </a:r>
            <a:r>
              <a:rPr lang="cs-CZ" b="0" i="0" dirty="0" err="1">
                <a:solidFill>
                  <a:srgbClr val="202122"/>
                </a:solidFill>
                <a:effectLst/>
                <a:latin typeface="Arial" panose="020B0604020202020204" pitchFamily="34" charset="0"/>
              </a:rPr>
              <a:t>Skoropadského</a:t>
            </a:r>
            <a:r>
              <a:rPr lang="cs-CZ" b="0" i="0" dirty="0">
                <a:solidFill>
                  <a:srgbClr val="202122"/>
                </a:solidFill>
                <a:effectLst/>
                <a:latin typeface="Arial" panose="020B0604020202020204" pitchFamily="34" charset="0"/>
              </a:rPr>
              <a:t> vládě </a:t>
            </a:r>
          </a:p>
          <a:p>
            <a:pPr algn="just"/>
            <a:endParaRPr lang="cs-CZ" b="0" i="0" dirty="0">
              <a:solidFill>
                <a:srgbClr val="202122"/>
              </a:solidFill>
              <a:effectLst/>
              <a:latin typeface="Arial" panose="020B0604020202020204" pitchFamily="34" charset="0"/>
            </a:endParaRPr>
          </a:p>
          <a:p>
            <a:pPr algn="just"/>
            <a:endParaRPr lang="cs-CZ" dirty="0">
              <a:solidFill>
                <a:srgbClr val="202122"/>
              </a:solidFill>
              <a:latin typeface="Arial" panose="020B0604020202020204" pitchFamily="34" charset="0"/>
            </a:endParaRPr>
          </a:p>
          <a:p>
            <a:pPr algn="just"/>
            <a:endParaRPr lang="cs-CZ" b="0" i="0" dirty="0">
              <a:solidFill>
                <a:srgbClr val="202122"/>
              </a:solidFill>
              <a:effectLst/>
              <a:latin typeface="Arial" panose="020B0604020202020204" pitchFamily="34" charset="0"/>
            </a:endParaRPr>
          </a:p>
          <a:p>
            <a:pPr algn="just"/>
            <a:endParaRPr lang="cs-CZ" dirty="0">
              <a:solidFill>
                <a:srgbClr val="202122"/>
              </a:solidFill>
              <a:latin typeface="Arial" panose="020B0604020202020204" pitchFamily="34" charset="0"/>
            </a:endParaRPr>
          </a:p>
          <a:p>
            <a:pPr algn="just"/>
            <a:endParaRPr lang="cs-CZ" b="0" i="0" dirty="0">
              <a:solidFill>
                <a:srgbClr val="202122"/>
              </a:solidFill>
              <a:effectLst/>
              <a:latin typeface="Arial" panose="020B0604020202020204" pitchFamily="34" charset="0"/>
            </a:endParaRPr>
          </a:p>
          <a:p>
            <a:pPr algn="just"/>
            <a:endParaRPr lang="cs-CZ" dirty="0">
              <a:solidFill>
                <a:srgbClr val="202122"/>
              </a:solidFill>
              <a:latin typeface="Arial" panose="020B0604020202020204" pitchFamily="34" charset="0"/>
            </a:endParaRPr>
          </a:p>
          <a:p>
            <a:pPr algn="just"/>
            <a:endParaRPr lang="cs-CZ" b="0" i="0" dirty="0">
              <a:solidFill>
                <a:srgbClr val="202122"/>
              </a:solidFill>
              <a:effectLst/>
              <a:latin typeface="Arial" panose="020B0604020202020204" pitchFamily="34" charset="0"/>
            </a:endParaRPr>
          </a:p>
          <a:p>
            <a:pPr algn="just"/>
            <a:r>
              <a:rPr lang="cs-CZ" b="0" i="0" dirty="0">
                <a:solidFill>
                  <a:srgbClr val="202122"/>
                </a:solidFill>
                <a:effectLst/>
                <a:latin typeface="Arial" panose="020B0604020202020204" pitchFamily="34" charset="0"/>
              </a:rPr>
              <a:t>povstalci se nakonec prosadili a 14. prosince 1918, kdy Ukrajinská lidová armáda dobyla Kyjev, dokázali přinutit </a:t>
            </a:r>
            <a:r>
              <a:rPr lang="cs-CZ" b="0" i="0" dirty="0" err="1">
                <a:solidFill>
                  <a:srgbClr val="202122"/>
                </a:solidFill>
                <a:effectLst/>
                <a:latin typeface="Arial" panose="020B0604020202020204" pitchFamily="34" charset="0"/>
              </a:rPr>
              <a:t>Skoropadského</a:t>
            </a:r>
            <a:r>
              <a:rPr lang="cs-CZ" b="0" i="0" dirty="0">
                <a:solidFill>
                  <a:srgbClr val="202122"/>
                </a:solidFill>
                <a:effectLst/>
                <a:latin typeface="Arial" panose="020B0604020202020204" pitchFamily="34" charset="0"/>
              </a:rPr>
              <a:t> k útěku z Kyjeva</a:t>
            </a:r>
          </a:p>
          <a:p>
            <a:pPr algn="just"/>
            <a:r>
              <a:rPr lang="cs-CZ" b="0" i="0" dirty="0">
                <a:solidFill>
                  <a:srgbClr val="202122"/>
                </a:solidFill>
                <a:effectLst/>
                <a:latin typeface="Arial" panose="020B0604020202020204" pitchFamily="34" charset="0"/>
              </a:rPr>
              <a:t>vojska centrálních mocností se sice v době občanské války stále nacházela v zemi, ale po příměří v </a:t>
            </a:r>
            <a:r>
              <a:rPr lang="cs-CZ" b="0" i="0" dirty="0" err="1">
                <a:solidFill>
                  <a:srgbClr val="202122"/>
                </a:solidFill>
                <a:effectLst/>
                <a:latin typeface="Arial" panose="020B0604020202020204" pitchFamily="34" charset="0"/>
              </a:rPr>
              <a:t>Compiègne</a:t>
            </a:r>
            <a:r>
              <a:rPr lang="cs-CZ" b="0" i="0" dirty="0">
                <a:solidFill>
                  <a:srgbClr val="202122"/>
                </a:solidFill>
                <a:effectLst/>
                <a:latin typeface="Arial" panose="020B0604020202020204" pitchFamily="34" charset="0"/>
              </a:rPr>
              <a:t> již neměla žádný zájem zasahovat do vnitřních záležitostí země </a:t>
            </a:r>
          </a:p>
          <a:p>
            <a:pPr algn="just"/>
            <a:r>
              <a:rPr lang="cs-CZ" dirty="0">
                <a:solidFill>
                  <a:srgbClr val="202122"/>
                </a:solidFill>
                <a:latin typeface="Arial" panose="020B0604020202020204" pitchFamily="34" charset="0"/>
              </a:rPr>
              <a:t>t</a:t>
            </a:r>
            <a:r>
              <a:rPr lang="cs-CZ" b="0" i="0" dirty="0">
                <a:solidFill>
                  <a:srgbClr val="202122"/>
                </a:solidFill>
                <a:effectLst/>
                <a:latin typeface="Arial" panose="020B0604020202020204" pitchFamily="34" charset="0"/>
              </a:rPr>
              <a:t>aké ruské bílé jednotky pod vedením Antona </a:t>
            </a:r>
            <a:r>
              <a:rPr lang="cs-CZ" b="0" i="0" dirty="0" err="1">
                <a:solidFill>
                  <a:srgbClr val="202122"/>
                </a:solidFill>
                <a:effectLst/>
                <a:latin typeface="Arial" panose="020B0604020202020204" pitchFamily="34" charset="0"/>
              </a:rPr>
              <a:t>Děnikina</a:t>
            </a:r>
            <a:r>
              <a:rPr lang="cs-CZ" b="0" i="0" dirty="0">
                <a:solidFill>
                  <a:srgbClr val="202122"/>
                </a:solidFill>
                <a:effectLst/>
                <a:latin typeface="Arial" panose="020B0604020202020204" pitchFamily="34" charset="0"/>
              </a:rPr>
              <a:t>, které byly mezitím ve velkém počtu na Ukrajině a mocnosti Dohody zasahující na Ukrajině od prosince 1918 již nebyly schopny zvrátit další konflikt s prvky občanské války</a:t>
            </a:r>
          </a:p>
        </p:txBody>
      </p:sp>
      <p:pic>
        <p:nvPicPr>
          <p:cNvPr id="4" name="Obrázek 3">
            <a:extLst>
              <a:ext uri="{FF2B5EF4-FFF2-40B4-BE49-F238E27FC236}">
                <a16:creationId xmlns:a16="http://schemas.microsoft.com/office/drawing/2014/main" id="{4F42F6ED-AF3A-5E49-591B-7AB24A16ADF8}"/>
              </a:ext>
            </a:extLst>
          </p:cNvPr>
          <p:cNvPicPr>
            <a:picLocks noChangeAspect="1"/>
          </p:cNvPicPr>
          <p:nvPr/>
        </p:nvPicPr>
        <p:blipFill>
          <a:blip r:embed="rId2"/>
          <a:stretch>
            <a:fillRect/>
          </a:stretch>
        </p:blipFill>
        <p:spPr>
          <a:xfrm>
            <a:off x="9386116" y="652584"/>
            <a:ext cx="2657392" cy="4068762"/>
          </a:xfrm>
          <a:prstGeom prst="rect">
            <a:avLst/>
          </a:prstGeom>
        </p:spPr>
      </p:pic>
      <p:pic>
        <p:nvPicPr>
          <p:cNvPr id="6" name="Obrázek 5">
            <a:extLst>
              <a:ext uri="{FF2B5EF4-FFF2-40B4-BE49-F238E27FC236}">
                <a16:creationId xmlns:a16="http://schemas.microsoft.com/office/drawing/2014/main" id="{82013768-55E3-547B-B90C-8C6755224064}"/>
              </a:ext>
            </a:extLst>
          </p:cNvPr>
          <p:cNvPicPr>
            <a:picLocks noChangeAspect="1"/>
          </p:cNvPicPr>
          <p:nvPr/>
        </p:nvPicPr>
        <p:blipFill rotWithShape="1">
          <a:blip r:embed="rId3"/>
          <a:srcRect t="19204"/>
          <a:stretch/>
        </p:blipFill>
        <p:spPr>
          <a:xfrm>
            <a:off x="513212" y="1195753"/>
            <a:ext cx="6919219" cy="2891692"/>
          </a:xfrm>
          <a:prstGeom prst="rect">
            <a:avLst/>
          </a:prstGeom>
        </p:spPr>
      </p:pic>
      <p:sp>
        <p:nvSpPr>
          <p:cNvPr id="7" name="Obdélník 6">
            <a:extLst>
              <a:ext uri="{FF2B5EF4-FFF2-40B4-BE49-F238E27FC236}">
                <a16:creationId xmlns:a16="http://schemas.microsoft.com/office/drawing/2014/main" id="{55AC25F8-7206-6D1B-F3C6-94C48875898B}"/>
              </a:ext>
            </a:extLst>
          </p:cNvPr>
          <p:cNvSpPr/>
          <p:nvPr/>
        </p:nvSpPr>
        <p:spPr>
          <a:xfrm>
            <a:off x="513212" y="1195753"/>
            <a:ext cx="1667280" cy="179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6D591465-B7A9-57E1-3B91-058CEA7E25D6}"/>
              </a:ext>
            </a:extLst>
          </p:cNvPr>
          <p:cNvSpPr txBox="1"/>
          <p:nvPr/>
        </p:nvSpPr>
        <p:spPr>
          <a:xfrm>
            <a:off x="10183446" y="4806462"/>
            <a:ext cx="1117600" cy="369332"/>
          </a:xfrm>
          <a:prstGeom prst="rect">
            <a:avLst/>
          </a:prstGeom>
          <a:noFill/>
        </p:spPr>
        <p:txBody>
          <a:bodyPr wrap="square" rtlCol="0">
            <a:spAutoFit/>
          </a:bodyPr>
          <a:lstStyle/>
          <a:p>
            <a:r>
              <a:rPr lang="cs-CZ" dirty="0" err="1"/>
              <a:t>Děnikin</a:t>
            </a:r>
            <a:endParaRPr lang="cs-CZ" dirty="0"/>
          </a:p>
        </p:txBody>
      </p:sp>
    </p:spTree>
    <p:extLst>
      <p:ext uri="{BB962C8B-B14F-4D97-AF65-F5344CB8AC3E}">
        <p14:creationId xmlns:p14="http://schemas.microsoft.com/office/powerpoint/2010/main" val="1353266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59FED8E-FF0A-39FA-FE3D-C09D5E45F9DE}"/>
              </a:ext>
            </a:extLst>
          </p:cNvPr>
          <p:cNvPicPr>
            <a:picLocks noChangeAspect="1"/>
          </p:cNvPicPr>
          <p:nvPr/>
        </p:nvPicPr>
        <p:blipFill>
          <a:blip r:embed="rId2"/>
          <a:stretch>
            <a:fillRect/>
          </a:stretch>
        </p:blipFill>
        <p:spPr>
          <a:xfrm>
            <a:off x="171938" y="132862"/>
            <a:ext cx="11824678" cy="6541477"/>
          </a:xfrm>
          <a:prstGeom prst="rect">
            <a:avLst/>
          </a:prstGeom>
        </p:spPr>
      </p:pic>
    </p:spTree>
    <p:extLst>
      <p:ext uri="{BB962C8B-B14F-4D97-AF65-F5344CB8AC3E}">
        <p14:creationId xmlns:p14="http://schemas.microsoft.com/office/powerpoint/2010/main" val="3174625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85A4F1-8073-BAA2-C8D4-DE914B988992}"/>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0C9A272F-24AC-3A73-A119-FEFB8B9351DC}"/>
              </a:ext>
            </a:extLst>
          </p:cNvPr>
          <p:cNvPicPr>
            <a:picLocks noGrp="1" noChangeAspect="1"/>
          </p:cNvPicPr>
          <p:nvPr>
            <p:ph idx="1"/>
          </p:nvPr>
        </p:nvPicPr>
        <p:blipFill>
          <a:blip r:embed="rId2"/>
          <a:stretch>
            <a:fillRect/>
          </a:stretch>
        </p:blipFill>
        <p:spPr>
          <a:xfrm>
            <a:off x="280298" y="267677"/>
            <a:ext cx="9942896" cy="6322646"/>
          </a:xfrm>
        </p:spPr>
      </p:pic>
    </p:spTree>
    <p:extLst>
      <p:ext uri="{BB962C8B-B14F-4D97-AF65-F5344CB8AC3E}">
        <p14:creationId xmlns:p14="http://schemas.microsoft.com/office/powerpoint/2010/main" val="33399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EC2864-B9F3-8047-FA0B-CF68EEAD8C0C}"/>
              </a:ext>
            </a:extLst>
          </p:cNvPr>
          <p:cNvSpPr>
            <a:spLocks noGrp="1"/>
          </p:cNvSpPr>
          <p:nvPr>
            <p:ph type="title"/>
          </p:nvPr>
        </p:nvSpPr>
        <p:spPr>
          <a:xfrm>
            <a:off x="677334" y="437663"/>
            <a:ext cx="8596668" cy="648676"/>
          </a:xfrm>
        </p:spPr>
        <p:txBody>
          <a:bodyPr/>
          <a:lstStyle/>
          <a:p>
            <a:pPr algn="ctr"/>
            <a:r>
              <a:rPr lang="cs-CZ" dirty="0">
                <a:solidFill>
                  <a:schemeClr val="tx1"/>
                </a:solidFill>
              </a:rPr>
              <a:t>Direktorium (ULR/UNR) - </a:t>
            </a:r>
            <a:r>
              <a:rPr lang="cs-CZ" dirty="0" err="1">
                <a:solidFill>
                  <a:schemeClr val="tx1"/>
                </a:solidFill>
              </a:rPr>
              <a:t>Petljura</a:t>
            </a:r>
            <a:endParaRPr lang="cs-CZ" dirty="0"/>
          </a:p>
        </p:txBody>
      </p:sp>
      <p:sp>
        <p:nvSpPr>
          <p:cNvPr id="3" name="Zástupný obsah 2">
            <a:extLst>
              <a:ext uri="{FF2B5EF4-FFF2-40B4-BE49-F238E27FC236}">
                <a16:creationId xmlns:a16="http://schemas.microsoft.com/office/drawing/2014/main" id="{D4869B91-58FC-F68E-6AC3-73149D59B308}"/>
              </a:ext>
            </a:extLst>
          </p:cNvPr>
          <p:cNvSpPr>
            <a:spLocks noGrp="1"/>
          </p:cNvSpPr>
          <p:nvPr>
            <p:ph idx="1"/>
          </p:nvPr>
        </p:nvSpPr>
        <p:spPr>
          <a:xfrm>
            <a:off x="265723" y="1086339"/>
            <a:ext cx="9008279" cy="5548923"/>
          </a:xfrm>
        </p:spPr>
        <p:txBody>
          <a:bodyPr/>
          <a:lstStyle/>
          <a:p>
            <a:pPr algn="just"/>
            <a:r>
              <a:rPr lang="cs-CZ" dirty="0"/>
              <a:t>v lednu 1919, když začaly opětovné boje mezi sovětským Ruskem a Ukrajinou, se stal </a:t>
            </a:r>
            <a:r>
              <a:rPr lang="cs-CZ" dirty="0" err="1"/>
              <a:t>Petljura</a:t>
            </a:r>
            <a:r>
              <a:rPr lang="cs-CZ" dirty="0"/>
              <a:t> vůdčí postavou Direktoria </a:t>
            </a:r>
          </a:p>
          <a:p>
            <a:pPr algn="just"/>
            <a:r>
              <a:rPr lang="cs-CZ" dirty="0"/>
              <a:t>v občanské válce bojoval jak proti bolševikům, tak proti Polsku (pak ale i ve spojení s ním), </a:t>
            </a:r>
            <a:r>
              <a:rPr lang="cs-CZ" dirty="0" err="1"/>
              <a:t>Děnikinovi</a:t>
            </a:r>
            <a:r>
              <a:rPr lang="cs-CZ" dirty="0"/>
              <a:t>, s nímž ovšem na čas spolupracoval, německým vojskům a Ukrajincům vedeným </a:t>
            </a:r>
            <a:r>
              <a:rPr lang="cs-CZ" dirty="0" err="1"/>
              <a:t>Skoropadským</a:t>
            </a:r>
            <a:endParaRPr lang="cs-CZ" dirty="0"/>
          </a:p>
          <a:p>
            <a:pPr marL="0" indent="0">
              <a:buNone/>
            </a:pPr>
            <a:endParaRPr lang="cs-CZ" dirty="0"/>
          </a:p>
          <a:p>
            <a:r>
              <a:rPr lang="cs-CZ" dirty="0"/>
              <a:t> </a:t>
            </a:r>
          </a:p>
          <a:p>
            <a:endParaRPr lang="cs-CZ" dirty="0"/>
          </a:p>
        </p:txBody>
      </p:sp>
      <p:pic>
        <p:nvPicPr>
          <p:cNvPr id="5" name="Obrázek 4">
            <a:extLst>
              <a:ext uri="{FF2B5EF4-FFF2-40B4-BE49-F238E27FC236}">
                <a16:creationId xmlns:a16="http://schemas.microsoft.com/office/drawing/2014/main" id="{EB2514FC-9BEB-4214-7AFA-6A378F9AE2C6}"/>
              </a:ext>
            </a:extLst>
          </p:cNvPr>
          <p:cNvPicPr>
            <a:picLocks noChangeAspect="1"/>
          </p:cNvPicPr>
          <p:nvPr/>
        </p:nvPicPr>
        <p:blipFill>
          <a:blip r:embed="rId2"/>
          <a:stretch>
            <a:fillRect/>
          </a:stretch>
        </p:blipFill>
        <p:spPr>
          <a:xfrm>
            <a:off x="6096000" y="2948082"/>
            <a:ext cx="6067425" cy="2905125"/>
          </a:xfrm>
          <a:prstGeom prst="rect">
            <a:avLst/>
          </a:prstGeom>
        </p:spPr>
      </p:pic>
      <p:pic>
        <p:nvPicPr>
          <p:cNvPr id="7" name="Obrázek 6">
            <a:extLst>
              <a:ext uri="{FF2B5EF4-FFF2-40B4-BE49-F238E27FC236}">
                <a16:creationId xmlns:a16="http://schemas.microsoft.com/office/drawing/2014/main" id="{5FBC79F1-99A9-059A-B916-B270727DA3F7}"/>
              </a:ext>
            </a:extLst>
          </p:cNvPr>
          <p:cNvPicPr>
            <a:picLocks noChangeAspect="1"/>
          </p:cNvPicPr>
          <p:nvPr/>
        </p:nvPicPr>
        <p:blipFill>
          <a:blip r:embed="rId3"/>
          <a:stretch>
            <a:fillRect/>
          </a:stretch>
        </p:blipFill>
        <p:spPr>
          <a:xfrm>
            <a:off x="327244" y="2895585"/>
            <a:ext cx="5611446" cy="3010118"/>
          </a:xfrm>
          <a:prstGeom prst="rect">
            <a:avLst/>
          </a:prstGeom>
        </p:spPr>
      </p:pic>
      <p:pic>
        <p:nvPicPr>
          <p:cNvPr id="8" name="Obrázek 7">
            <a:extLst>
              <a:ext uri="{FF2B5EF4-FFF2-40B4-BE49-F238E27FC236}">
                <a16:creationId xmlns:a16="http://schemas.microsoft.com/office/drawing/2014/main" id="{F9047811-3A6A-E3C9-CFBE-5D00F9943BFF}"/>
              </a:ext>
            </a:extLst>
          </p:cNvPr>
          <p:cNvPicPr>
            <a:picLocks noChangeAspect="1"/>
          </p:cNvPicPr>
          <p:nvPr/>
        </p:nvPicPr>
        <p:blipFill>
          <a:blip r:embed="rId4"/>
          <a:stretch>
            <a:fillRect/>
          </a:stretch>
        </p:blipFill>
        <p:spPr>
          <a:xfrm>
            <a:off x="9588622" y="171015"/>
            <a:ext cx="1993778" cy="2672074"/>
          </a:xfrm>
          <a:prstGeom prst="rect">
            <a:avLst/>
          </a:prstGeom>
        </p:spPr>
      </p:pic>
    </p:spTree>
    <p:extLst>
      <p:ext uri="{BB962C8B-B14F-4D97-AF65-F5344CB8AC3E}">
        <p14:creationId xmlns:p14="http://schemas.microsoft.com/office/powerpoint/2010/main" val="1264981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28C9C4-58F5-F92A-A577-611C32C671DB}"/>
              </a:ext>
            </a:extLst>
          </p:cNvPr>
          <p:cNvSpPr>
            <a:spLocks noGrp="1"/>
          </p:cNvSpPr>
          <p:nvPr>
            <p:ph type="title"/>
          </p:nvPr>
        </p:nvSpPr>
        <p:spPr>
          <a:xfrm>
            <a:off x="677334" y="257908"/>
            <a:ext cx="8596668" cy="742461"/>
          </a:xfrm>
        </p:spPr>
        <p:txBody>
          <a:bodyPr/>
          <a:lstStyle/>
          <a:p>
            <a:pPr algn="ctr"/>
            <a:r>
              <a:rPr lang="cs-CZ" dirty="0">
                <a:solidFill>
                  <a:schemeClr val="tx1"/>
                </a:solidFill>
              </a:rPr>
              <a:t>Konec Direktoria a osud </a:t>
            </a:r>
            <a:r>
              <a:rPr lang="cs-CZ" dirty="0" err="1">
                <a:solidFill>
                  <a:schemeClr val="tx1"/>
                </a:solidFill>
              </a:rPr>
              <a:t>Petljury</a:t>
            </a:r>
            <a:endParaRPr lang="cs-CZ" dirty="0">
              <a:solidFill>
                <a:schemeClr val="tx1"/>
              </a:solidFill>
            </a:endParaRPr>
          </a:p>
        </p:txBody>
      </p:sp>
      <p:sp>
        <p:nvSpPr>
          <p:cNvPr id="3" name="Zástupný obsah 2">
            <a:extLst>
              <a:ext uri="{FF2B5EF4-FFF2-40B4-BE49-F238E27FC236}">
                <a16:creationId xmlns:a16="http://schemas.microsoft.com/office/drawing/2014/main" id="{C091B91F-BEBE-E12B-4038-3AEFA122EC0F}"/>
              </a:ext>
            </a:extLst>
          </p:cNvPr>
          <p:cNvSpPr>
            <a:spLocks noGrp="1"/>
          </p:cNvSpPr>
          <p:nvPr>
            <p:ph idx="1"/>
          </p:nvPr>
        </p:nvSpPr>
        <p:spPr>
          <a:xfrm>
            <a:off x="226646" y="906585"/>
            <a:ext cx="9047356" cy="5822461"/>
          </a:xfrm>
        </p:spPr>
        <p:txBody>
          <a:bodyPr>
            <a:normAutofit lnSpcReduction="10000"/>
          </a:bodyPr>
          <a:lstStyle/>
          <a:p>
            <a:pPr algn="just"/>
            <a:r>
              <a:rPr lang="cs-CZ" dirty="0"/>
              <a:t>na konci roku 1919 uzavřel </a:t>
            </a:r>
            <a:r>
              <a:rPr lang="cs-CZ" dirty="0" err="1"/>
              <a:t>Petljura</a:t>
            </a:r>
            <a:r>
              <a:rPr lang="cs-CZ" dirty="0"/>
              <a:t> účelové spojenectví s Polskem, které uznalo jeho vládu jako legitimní vládu Ukrajiny. V dubnu 1920 podepsal ve Varšavě s polskou vládou dohodu, že Polsku připadne Lvov a oblast Haliče výměnou za pomoc s dobytím zbytku země </a:t>
            </a:r>
          </a:p>
          <a:p>
            <a:pPr algn="just"/>
            <a:r>
              <a:rPr lang="cs-CZ" dirty="0" err="1"/>
              <a:t>Petljurova</a:t>
            </a:r>
            <a:r>
              <a:rPr lang="cs-CZ" dirty="0"/>
              <a:t> (cca 15 tisíc mužů) a polská vojska dosáhla v rámci sovětsko-polské války určitých úspěchů, mimo jiné i dobytí Kyjeva, ale nakonec byla donucena k ústupu. Rižský mír 1921 rozdělil Ukrajinu mezi Polsko a Rusko a </a:t>
            </a:r>
            <a:r>
              <a:rPr lang="cs-CZ" dirty="0" err="1"/>
              <a:t>Petljura</a:t>
            </a:r>
            <a:r>
              <a:rPr lang="cs-CZ" dirty="0"/>
              <a:t> se stal hlavou ukrajinské exilové vlády sídlící v </a:t>
            </a:r>
            <a:r>
              <a:rPr lang="cs-CZ" dirty="0" err="1"/>
              <a:t>Tarnówě</a:t>
            </a:r>
            <a:r>
              <a:rPr lang="cs-CZ" dirty="0"/>
              <a:t> a posléze ve Varšavě </a:t>
            </a:r>
          </a:p>
          <a:p>
            <a:pPr algn="just"/>
            <a:r>
              <a:rPr lang="cs-CZ" dirty="0"/>
              <a:t>nakonec jako mnoho jiných významných postav boje Ukrajinců za vlastní stát zamířil do západního exilu (Francie)</a:t>
            </a:r>
          </a:p>
          <a:p>
            <a:pPr algn="just"/>
            <a:r>
              <a:rPr lang="cs-CZ" dirty="0"/>
              <a:t>další tragický osud – 25. května 1926 </a:t>
            </a:r>
            <a:r>
              <a:rPr lang="cs-CZ" dirty="0" err="1"/>
              <a:t>Petljuru</a:t>
            </a:r>
            <a:r>
              <a:rPr lang="cs-CZ" dirty="0"/>
              <a:t> zastavil na pařížském bulváru Saint-Michel židovský anarchista </a:t>
            </a:r>
            <a:r>
              <a:rPr lang="cs-CZ" dirty="0" err="1"/>
              <a:t>Sholom</a:t>
            </a:r>
            <a:r>
              <a:rPr lang="cs-CZ" dirty="0"/>
              <a:t> </a:t>
            </a:r>
            <a:r>
              <a:rPr lang="cs-CZ" dirty="0" err="1"/>
              <a:t>Schwartzbard</a:t>
            </a:r>
            <a:r>
              <a:rPr lang="cs-CZ" dirty="0"/>
              <a:t>, který se jej nejprve zeptal na to, zda je dotyčný </a:t>
            </a:r>
            <a:r>
              <a:rPr lang="cs-CZ" dirty="0" err="1"/>
              <a:t>Petljura</a:t>
            </a:r>
            <a:r>
              <a:rPr lang="cs-CZ" dirty="0"/>
              <a:t>, a když se mu dostalo kladné odpovědi, vykřikl: „</a:t>
            </a:r>
            <a:r>
              <a:rPr lang="cs-CZ" i="1" dirty="0"/>
              <a:t>Braň se, bandito!</a:t>
            </a:r>
            <a:r>
              <a:rPr lang="cs-CZ" dirty="0"/>
              <a:t>“ </a:t>
            </a:r>
          </a:p>
          <a:p>
            <a:pPr algn="just"/>
            <a:r>
              <a:rPr lang="cs-CZ" dirty="0" err="1"/>
              <a:t>Petljuru</a:t>
            </a:r>
            <a:r>
              <a:rPr lang="cs-CZ" dirty="0"/>
              <a:t>, který se snažil bránit svou holí, třikrát střelil z revolveru. Posléze počkal na příjezd policie a nechal se zatknout</a:t>
            </a:r>
          </a:p>
          <a:p>
            <a:pPr algn="just"/>
            <a:r>
              <a:rPr lang="cs-CZ" dirty="0"/>
              <a:t>údajným důvodem atentátu bylo to, že řada </a:t>
            </a:r>
            <a:r>
              <a:rPr lang="cs-CZ" dirty="0" err="1"/>
              <a:t>Schwartzbardových</a:t>
            </a:r>
            <a:r>
              <a:rPr lang="cs-CZ" dirty="0"/>
              <a:t> příbuzných na Ukrajině zahynula při pogromech </a:t>
            </a:r>
          </a:p>
          <a:p>
            <a:pPr algn="just"/>
            <a:r>
              <a:rPr lang="cs-CZ" dirty="0" err="1"/>
              <a:t>Schwartzbard</a:t>
            </a:r>
            <a:r>
              <a:rPr lang="cs-CZ" dirty="0"/>
              <a:t> na tomto motivu postavil svou obhajobu a byl porotou osvobozen. </a:t>
            </a:r>
            <a:r>
              <a:rPr lang="cs-CZ" b="1" dirty="0"/>
              <a:t>Podle pozdějších odhalení však byl </a:t>
            </a:r>
            <a:r>
              <a:rPr lang="cs-CZ" b="1" dirty="0" err="1"/>
              <a:t>Schwartzbard</a:t>
            </a:r>
            <a:r>
              <a:rPr lang="cs-CZ" b="1" dirty="0"/>
              <a:t> agentem SSSR!</a:t>
            </a:r>
          </a:p>
        </p:txBody>
      </p:sp>
      <p:pic>
        <p:nvPicPr>
          <p:cNvPr id="4" name="Obrázek 3">
            <a:extLst>
              <a:ext uri="{FF2B5EF4-FFF2-40B4-BE49-F238E27FC236}">
                <a16:creationId xmlns:a16="http://schemas.microsoft.com/office/drawing/2014/main" id="{C0F37C8B-CF12-DCFB-5F09-DD59A113B8CD}"/>
              </a:ext>
            </a:extLst>
          </p:cNvPr>
          <p:cNvPicPr>
            <a:picLocks noChangeAspect="1"/>
          </p:cNvPicPr>
          <p:nvPr/>
        </p:nvPicPr>
        <p:blipFill>
          <a:blip r:embed="rId2"/>
          <a:stretch>
            <a:fillRect/>
          </a:stretch>
        </p:blipFill>
        <p:spPr>
          <a:xfrm>
            <a:off x="9309223" y="633046"/>
            <a:ext cx="2882777" cy="4284784"/>
          </a:xfrm>
          <a:prstGeom prst="rect">
            <a:avLst/>
          </a:prstGeom>
        </p:spPr>
      </p:pic>
      <p:sp>
        <p:nvSpPr>
          <p:cNvPr id="5" name="TextovéPole 4">
            <a:extLst>
              <a:ext uri="{FF2B5EF4-FFF2-40B4-BE49-F238E27FC236}">
                <a16:creationId xmlns:a16="http://schemas.microsoft.com/office/drawing/2014/main" id="{991E85E2-7729-7E77-C650-F2206B399DB5}"/>
              </a:ext>
            </a:extLst>
          </p:cNvPr>
          <p:cNvSpPr txBox="1"/>
          <p:nvPr/>
        </p:nvSpPr>
        <p:spPr>
          <a:xfrm>
            <a:off x="10191262" y="5111262"/>
            <a:ext cx="1010598" cy="369332"/>
          </a:xfrm>
          <a:prstGeom prst="rect">
            <a:avLst/>
          </a:prstGeom>
          <a:noFill/>
        </p:spPr>
        <p:txBody>
          <a:bodyPr wrap="none" rtlCol="0">
            <a:spAutoFit/>
          </a:bodyPr>
          <a:lstStyle/>
          <a:p>
            <a:r>
              <a:rPr lang="cs-CZ" dirty="0" err="1"/>
              <a:t>Petljura</a:t>
            </a:r>
            <a:endParaRPr lang="cs-CZ" dirty="0"/>
          </a:p>
        </p:txBody>
      </p:sp>
    </p:spTree>
    <p:extLst>
      <p:ext uri="{BB962C8B-B14F-4D97-AF65-F5344CB8AC3E}">
        <p14:creationId xmlns:p14="http://schemas.microsoft.com/office/powerpoint/2010/main" val="1918180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CF3C06-A728-ACE7-2D15-6FC57D076D9B}"/>
              </a:ext>
            </a:extLst>
          </p:cNvPr>
          <p:cNvSpPr>
            <a:spLocks noGrp="1"/>
          </p:cNvSpPr>
          <p:nvPr>
            <p:ph type="title"/>
          </p:nvPr>
        </p:nvSpPr>
        <p:spPr/>
        <p:txBody>
          <a:bodyPr/>
          <a:lstStyle/>
          <a:p>
            <a:endParaRPr lang="cs-CZ"/>
          </a:p>
        </p:txBody>
      </p:sp>
      <p:pic>
        <p:nvPicPr>
          <p:cNvPr id="7" name="Zástupný obsah 6">
            <a:extLst>
              <a:ext uri="{FF2B5EF4-FFF2-40B4-BE49-F238E27FC236}">
                <a16:creationId xmlns:a16="http://schemas.microsoft.com/office/drawing/2014/main" id="{011972EE-AC08-B404-7E40-8D614656D748}"/>
              </a:ext>
            </a:extLst>
          </p:cNvPr>
          <p:cNvPicPr>
            <a:picLocks noGrp="1" noChangeAspect="1"/>
          </p:cNvPicPr>
          <p:nvPr>
            <p:ph idx="1"/>
          </p:nvPr>
        </p:nvPicPr>
        <p:blipFill>
          <a:blip r:embed="rId2"/>
          <a:stretch>
            <a:fillRect/>
          </a:stretch>
        </p:blipFill>
        <p:spPr>
          <a:xfrm>
            <a:off x="156308" y="273539"/>
            <a:ext cx="8958630" cy="6160943"/>
          </a:xfrm>
          <a:prstGeom prst="rect">
            <a:avLst/>
          </a:prstGeom>
        </p:spPr>
      </p:pic>
      <p:pic>
        <p:nvPicPr>
          <p:cNvPr id="3" name="Obrázek 2">
            <a:extLst>
              <a:ext uri="{FF2B5EF4-FFF2-40B4-BE49-F238E27FC236}">
                <a16:creationId xmlns:a16="http://schemas.microsoft.com/office/drawing/2014/main" id="{371660B8-A636-9167-A8EC-CFFA676BBD0D}"/>
              </a:ext>
            </a:extLst>
          </p:cNvPr>
          <p:cNvPicPr>
            <a:picLocks noChangeAspect="1"/>
          </p:cNvPicPr>
          <p:nvPr/>
        </p:nvPicPr>
        <p:blipFill>
          <a:blip r:embed="rId3"/>
          <a:stretch>
            <a:fillRect/>
          </a:stretch>
        </p:blipFill>
        <p:spPr>
          <a:xfrm>
            <a:off x="9197732" y="2119658"/>
            <a:ext cx="2994268" cy="2293337"/>
          </a:xfrm>
          <a:prstGeom prst="rect">
            <a:avLst/>
          </a:prstGeom>
        </p:spPr>
      </p:pic>
      <p:sp>
        <p:nvSpPr>
          <p:cNvPr id="4" name="TextovéPole 3">
            <a:extLst>
              <a:ext uri="{FF2B5EF4-FFF2-40B4-BE49-F238E27FC236}">
                <a16:creationId xmlns:a16="http://schemas.microsoft.com/office/drawing/2014/main" id="{BE85346D-E033-131E-B74E-C2E40EDB1531}"/>
              </a:ext>
            </a:extLst>
          </p:cNvPr>
          <p:cNvSpPr txBox="1"/>
          <p:nvPr/>
        </p:nvSpPr>
        <p:spPr>
          <a:xfrm>
            <a:off x="10613292" y="4477205"/>
            <a:ext cx="1422400" cy="369332"/>
          </a:xfrm>
          <a:prstGeom prst="rect">
            <a:avLst/>
          </a:prstGeom>
          <a:noFill/>
        </p:spPr>
        <p:txBody>
          <a:bodyPr wrap="square" rtlCol="0">
            <a:spAutoFit/>
          </a:bodyPr>
          <a:lstStyle/>
          <a:p>
            <a:r>
              <a:rPr lang="cs-CZ" dirty="0"/>
              <a:t>Kyjev 1920</a:t>
            </a:r>
          </a:p>
        </p:txBody>
      </p:sp>
      <p:sp>
        <p:nvSpPr>
          <p:cNvPr id="5" name="TextovéPole 4">
            <a:extLst>
              <a:ext uri="{FF2B5EF4-FFF2-40B4-BE49-F238E27FC236}">
                <a16:creationId xmlns:a16="http://schemas.microsoft.com/office/drawing/2014/main" id="{D4D8C36F-6ABB-A1EF-9917-1ADBAC5A0A15}"/>
              </a:ext>
            </a:extLst>
          </p:cNvPr>
          <p:cNvSpPr txBox="1"/>
          <p:nvPr/>
        </p:nvSpPr>
        <p:spPr>
          <a:xfrm>
            <a:off x="2915137" y="6434482"/>
            <a:ext cx="4189047" cy="369332"/>
          </a:xfrm>
          <a:prstGeom prst="rect">
            <a:avLst/>
          </a:prstGeom>
          <a:noFill/>
        </p:spPr>
        <p:txBody>
          <a:bodyPr wrap="square" rtlCol="0">
            <a:spAutoFit/>
          </a:bodyPr>
          <a:lstStyle/>
          <a:p>
            <a:pPr algn="l"/>
            <a:r>
              <a:rPr lang="cs-CZ" b="0" i="0" dirty="0">
                <a:solidFill>
                  <a:srgbClr val="000000"/>
                </a:solidFill>
                <a:effectLst/>
                <a:latin typeface="Linux Libertine"/>
              </a:rPr>
              <a:t>Ivano-</a:t>
            </a:r>
            <a:r>
              <a:rPr lang="cs-CZ" b="0" i="0" dirty="0" err="1">
                <a:solidFill>
                  <a:srgbClr val="000000"/>
                </a:solidFill>
                <a:effectLst/>
                <a:latin typeface="Linux Libertine"/>
              </a:rPr>
              <a:t>Frankivsk</a:t>
            </a:r>
            <a:r>
              <a:rPr lang="cs-CZ" b="0" i="0" dirty="0">
                <a:solidFill>
                  <a:srgbClr val="000000"/>
                </a:solidFill>
                <a:effectLst/>
                <a:latin typeface="Linux Libertine"/>
              </a:rPr>
              <a:t> (</a:t>
            </a:r>
            <a:r>
              <a:rPr lang="cs-CZ" b="0" i="0" dirty="0" err="1">
                <a:solidFill>
                  <a:srgbClr val="000000"/>
                </a:solidFill>
                <a:effectLst/>
                <a:latin typeface="Linux Libertine"/>
              </a:rPr>
              <a:t>Stanisławów</a:t>
            </a:r>
            <a:r>
              <a:rPr lang="cs-CZ" b="0" i="0" dirty="0">
                <a:solidFill>
                  <a:srgbClr val="000000"/>
                </a:solidFill>
                <a:effectLst/>
                <a:latin typeface="Linux Libertine"/>
              </a:rPr>
              <a:t>) 1920</a:t>
            </a:r>
          </a:p>
        </p:txBody>
      </p:sp>
    </p:spTree>
    <p:extLst>
      <p:ext uri="{BB962C8B-B14F-4D97-AF65-F5344CB8AC3E}">
        <p14:creationId xmlns:p14="http://schemas.microsoft.com/office/powerpoint/2010/main" val="1126716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86A94D-6EEC-F794-C770-354324E598B4}"/>
              </a:ext>
            </a:extLst>
          </p:cNvPr>
          <p:cNvSpPr>
            <a:spLocks noGrp="1"/>
          </p:cNvSpPr>
          <p:nvPr>
            <p:ph type="title"/>
          </p:nvPr>
        </p:nvSpPr>
        <p:spPr>
          <a:xfrm>
            <a:off x="677334" y="250092"/>
            <a:ext cx="8596668" cy="656493"/>
          </a:xfrm>
        </p:spPr>
        <p:txBody>
          <a:bodyPr/>
          <a:lstStyle/>
          <a:p>
            <a:pPr algn="ctr"/>
            <a:r>
              <a:rPr lang="cs-CZ" dirty="0">
                <a:solidFill>
                  <a:schemeClr val="tx1"/>
                </a:solidFill>
              </a:rPr>
              <a:t>Nestor Machno - anarchismus</a:t>
            </a:r>
          </a:p>
        </p:txBody>
      </p:sp>
      <p:sp>
        <p:nvSpPr>
          <p:cNvPr id="3" name="Zástupný obsah 2">
            <a:extLst>
              <a:ext uri="{FF2B5EF4-FFF2-40B4-BE49-F238E27FC236}">
                <a16:creationId xmlns:a16="http://schemas.microsoft.com/office/drawing/2014/main" id="{5CDB5AB5-3D72-88D6-6A00-AA58D56B6AB7}"/>
              </a:ext>
            </a:extLst>
          </p:cNvPr>
          <p:cNvSpPr>
            <a:spLocks noGrp="1"/>
          </p:cNvSpPr>
          <p:nvPr>
            <p:ph idx="1"/>
          </p:nvPr>
        </p:nvSpPr>
        <p:spPr>
          <a:xfrm>
            <a:off x="0" y="906586"/>
            <a:ext cx="9274002" cy="5869352"/>
          </a:xfrm>
        </p:spPr>
        <p:txBody>
          <a:bodyPr>
            <a:normAutofit fontScale="92500"/>
          </a:bodyPr>
          <a:lstStyle/>
          <a:p>
            <a:pPr algn="just"/>
            <a:r>
              <a:rPr lang="cs-CZ" b="0" i="0" dirty="0">
                <a:solidFill>
                  <a:srgbClr val="202122"/>
                </a:solidFill>
                <a:effectLst/>
                <a:latin typeface="Arial" panose="020B0604020202020204" pitchFamily="34" charset="0"/>
              </a:rPr>
              <a:t>rodiště </a:t>
            </a:r>
            <a:r>
              <a:rPr lang="cs-CZ" b="0" i="0" dirty="0" err="1">
                <a:solidFill>
                  <a:srgbClr val="202122"/>
                </a:solidFill>
                <a:effectLst/>
                <a:latin typeface="Arial" panose="020B0604020202020204" pitchFamily="34" charset="0"/>
              </a:rPr>
              <a:t>Huljajpole</a:t>
            </a:r>
            <a:r>
              <a:rPr lang="cs-CZ" b="0" i="0" dirty="0">
                <a:solidFill>
                  <a:srgbClr val="202122"/>
                </a:solidFill>
                <a:effectLst/>
                <a:latin typeface="Arial" panose="020B0604020202020204" pitchFamily="34" charset="0"/>
              </a:rPr>
              <a:t> v Záporožské oblasti</a:t>
            </a:r>
          </a:p>
          <a:p>
            <a:pPr algn="just"/>
            <a:r>
              <a:rPr lang="cs-CZ" dirty="0">
                <a:solidFill>
                  <a:srgbClr val="202122"/>
                </a:solidFill>
                <a:latin typeface="Arial" panose="020B0604020202020204" pitchFamily="34" charset="0"/>
              </a:rPr>
              <a:t>po únorové revoluci 1917 propuštěn z carského vězení</a:t>
            </a:r>
          </a:p>
          <a:p>
            <a:pPr algn="just"/>
            <a:r>
              <a:rPr lang="cs-CZ" b="0" i="0" dirty="0">
                <a:solidFill>
                  <a:srgbClr val="202122"/>
                </a:solidFill>
                <a:effectLst/>
                <a:latin typeface="Arial" panose="020B0604020202020204" pitchFamily="34" charset="0"/>
              </a:rPr>
              <a:t>Machno z pověření </a:t>
            </a:r>
            <a:r>
              <a:rPr lang="cs-CZ" b="0" i="0" dirty="0" err="1">
                <a:solidFill>
                  <a:srgbClr val="202122"/>
                </a:solidFill>
                <a:effectLst/>
                <a:latin typeface="Arial" panose="020B0604020202020204" pitchFamily="34" charset="0"/>
              </a:rPr>
              <a:t>huljajpolského</a:t>
            </a:r>
            <a:r>
              <a:rPr lang="cs-CZ" b="0" i="0" dirty="0">
                <a:solidFill>
                  <a:srgbClr val="202122"/>
                </a:solidFill>
                <a:effectLst/>
                <a:latin typeface="Arial" panose="020B0604020202020204" pitchFamily="34" charset="0"/>
              </a:rPr>
              <a:t> sovětu sestavil partyzánskou jednotku ozbrojených rolníků za účelem vyvlastnění pozemků velkostatkářů</a:t>
            </a:r>
          </a:p>
          <a:p>
            <a:pPr algn="just"/>
            <a:r>
              <a:rPr lang="cs-CZ" b="0" i="0" dirty="0">
                <a:solidFill>
                  <a:srgbClr val="202122"/>
                </a:solidFill>
                <a:effectLst/>
                <a:latin typeface="Arial" panose="020B0604020202020204" pitchFamily="34" charset="0"/>
              </a:rPr>
              <a:t>po tvrdém boji se značnou přesilou z 30. 9. 1918 u vesnice </a:t>
            </a:r>
            <a:r>
              <a:rPr lang="cs-CZ" b="0" i="0" dirty="0" err="1">
                <a:solidFill>
                  <a:srgbClr val="202122"/>
                </a:solidFill>
                <a:effectLst/>
                <a:latin typeface="Arial" panose="020B0604020202020204" pitchFamily="34" charset="0"/>
              </a:rPr>
              <a:t>Dibrivky</a:t>
            </a:r>
            <a:r>
              <a:rPr lang="cs-CZ" b="0" i="0" dirty="0">
                <a:solidFill>
                  <a:srgbClr val="202122"/>
                </a:solidFill>
                <a:effectLst/>
                <a:latin typeface="Arial" panose="020B0604020202020204" pitchFamily="34" charset="0"/>
              </a:rPr>
              <a:t>, který skončil vítězstvím partyzánů, přijal od spolubojovníků neoficiální kozácký titul </a:t>
            </a:r>
            <a:r>
              <a:rPr lang="cs-CZ" b="0" i="1" dirty="0" err="1">
                <a:solidFill>
                  <a:srgbClr val="202122"/>
                </a:solidFill>
                <a:effectLst/>
                <a:latin typeface="Arial" panose="020B0604020202020204" pitchFamily="34" charset="0"/>
              </a:rPr>
              <a:t>baťko</a:t>
            </a:r>
            <a:r>
              <a:rPr lang="cs-CZ" b="0" i="1"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a stal se jedním z velitelů útvaru, který se postupně začal označovat jako Revoluční povstalecká armáda Ukrajiny </a:t>
            </a:r>
          </a:p>
          <a:p>
            <a:pPr algn="just"/>
            <a:r>
              <a:rPr lang="cs-CZ" dirty="0">
                <a:solidFill>
                  <a:srgbClr val="202122"/>
                </a:solidFill>
                <a:latin typeface="Arial" panose="020B0604020202020204" pitchFamily="34" charset="0"/>
              </a:rPr>
              <a:t>j</a:t>
            </a:r>
            <a:r>
              <a:rPr lang="cs-CZ" b="0" i="0" dirty="0">
                <a:solidFill>
                  <a:srgbClr val="202122"/>
                </a:solidFill>
                <a:effectLst/>
                <a:latin typeface="Arial" panose="020B0604020202020204" pitchFamily="34" charset="0"/>
              </a:rPr>
              <a:t>ejí ideologií byl anarchismus a zřízení městských i venkovských „svobodných rad“, zbavených nadvlády politických stran. „Svobodné rady“ byly orgány místní ekonomické a sociální samosprávy, které se podle potřeb federativně sdružovaly ve větší celky</a:t>
            </a:r>
          </a:p>
          <a:p>
            <a:pPr algn="just"/>
            <a:r>
              <a:rPr lang="cs-CZ" dirty="0">
                <a:solidFill>
                  <a:srgbClr val="202122"/>
                </a:solidFill>
                <a:latin typeface="Arial" panose="020B0604020202020204" pitchFamily="34" charset="0"/>
              </a:rPr>
              <a:t>n</a:t>
            </a:r>
            <a:r>
              <a:rPr lang="cs-CZ" b="0" i="0" dirty="0">
                <a:solidFill>
                  <a:srgbClr val="202122"/>
                </a:solidFill>
                <a:effectLst/>
                <a:latin typeface="Arial" panose="020B0604020202020204" pitchFamily="34" charset="0"/>
              </a:rPr>
              <a:t>a jaře 1919 se s Ukrajinskou revoluční povstaleckou armádou (Černá armáda) – URPA, čítající 35 až 50 tisíc mužů, propůjčil do služeb ruským bolševikům a bojoval proti armádě Direktoria a bílým - </a:t>
            </a:r>
            <a:r>
              <a:rPr lang="cs-CZ" b="0" i="0" dirty="0" err="1">
                <a:solidFill>
                  <a:srgbClr val="202122"/>
                </a:solidFill>
                <a:effectLst/>
                <a:latin typeface="Arial" panose="020B0604020202020204" pitchFamily="34" charset="0"/>
              </a:rPr>
              <a:t>Děnikinovi</a:t>
            </a:r>
            <a:endParaRPr lang="cs-CZ" b="0" i="0" dirty="0">
              <a:solidFill>
                <a:srgbClr val="202122"/>
              </a:solidFill>
              <a:effectLst/>
              <a:latin typeface="Arial" panose="020B0604020202020204" pitchFamily="34" charset="0"/>
            </a:endParaRPr>
          </a:p>
          <a:p>
            <a:pPr algn="just"/>
            <a:r>
              <a:rPr lang="cs-CZ" b="0" i="0" dirty="0">
                <a:solidFill>
                  <a:srgbClr val="202122"/>
                </a:solidFill>
                <a:effectLst/>
                <a:latin typeface="Arial" panose="020B0604020202020204" pitchFamily="34" charset="0"/>
              </a:rPr>
              <a:t>anarchista Machno, neuznávající jakoukoliv vládu, tím spíš diktaturu proletariátu, představoval pro bolševiky nevítanou překážku a hrozbu</a:t>
            </a:r>
          </a:p>
          <a:p>
            <a:pPr algn="just"/>
            <a:r>
              <a:rPr lang="cs-CZ" dirty="0">
                <a:solidFill>
                  <a:srgbClr val="202122"/>
                </a:solidFill>
                <a:latin typeface="Arial" panose="020B0604020202020204" pitchFamily="34" charset="0"/>
              </a:rPr>
              <a:t>po pár měsících tedy přišlo rozčarování a zklamání, následoval boj proti bolševikům a jejich ruskému imperialismu, </a:t>
            </a:r>
            <a:r>
              <a:rPr lang="cs-CZ" dirty="0" err="1">
                <a:solidFill>
                  <a:srgbClr val="202122"/>
                </a:solidFill>
                <a:latin typeface="Arial" panose="020B0604020202020204" pitchFamily="34" charset="0"/>
              </a:rPr>
              <a:t>Machnovci</a:t>
            </a:r>
            <a:r>
              <a:rPr lang="cs-CZ" dirty="0">
                <a:solidFill>
                  <a:srgbClr val="202122"/>
                </a:solidFill>
                <a:latin typeface="Arial" panose="020B0604020202020204" pitchFamily="34" charset="0"/>
              </a:rPr>
              <a:t> nakonec poraženi a Machno odchází do emigrace</a:t>
            </a:r>
            <a:endParaRPr lang="cs-CZ" b="0" i="0" dirty="0">
              <a:solidFill>
                <a:srgbClr val="202122"/>
              </a:solidFill>
              <a:effectLst/>
              <a:latin typeface="Arial" panose="020B0604020202020204" pitchFamily="34" charset="0"/>
            </a:endParaRPr>
          </a:p>
        </p:txBody>
      </p:sp>
      <p:pic>
        <p:nvPicPr>
          <p:cNvPr id="4" name="Obrázek 3">
            <a:extLst>
              <a:ext uri="{FF2B5EF4-FFF2-40B4-BE49-F238E27FC236}">
                <a16:creationId xmlns:a16="http://schemas.microsoft.com/office/drawing/2014/main" id="{D3F15412-AE8A-4A4F-1D67-801B60EF2EB7}"/>
              </a:ext>
            </a:extLst>
          </p:cNvPr>
          <p:cNvPicPr>
            <a:picLocks noChangeAspect="1"/>
          </p:cNvPicPr>
          <p:nvPr/>
        </p:nvPicPr>
        <p:blipFill>
          <a:blip r:embed="rId2"/>
          <a:stretch>
            <a:fillRect/>
          </a:stretch>
        </p:blipFill>
        <p:spPr>
          <a:xfrm>
            <a:off x="9274003" y="588374"/>
            <a:ext cx="2855474" cy="4343134"/>
          </a:xfrm>
          <a:prstGeom prst="rect">
            <a:avLst/>
          </a:prstGeom>
        </p:spPr>
      </p:pic>
      <p:sp>
        <p:nvSpPr>
          <p:cNvPr id="5" name="TextovéPole 4">
            <a:extLst>
              <a:ext uri="{FF2B5EF4-FFF2-40B4-BE49-F238E27FC236}">
                <a16:creationId xmlns:a16="http://schemas.microsoft.com/office/drawing/2014/main" id="{0A3337A3-2BDC-D8D7-DB69-4A7A0A0F2BA7}"/>
              </a:ext>
            </a:extLst>
          </p:cNvPr>
          <p:cNvSpPr txBox="1"/>
          <p:nvPr/>
        </p:nvSpPr>
        <p:spPr>
          <a:xfrm>
            <a:off x="10316308" y="5181600"/>
            <a:ext cx="960519" cy="369332"/>
          </a:xfrm>
          <a:prstGeom prst="rect">
            <a:avLst/>
          </a:prstGeom>
          <a:noFill/>
        </p:spPr>
        <p:txBody>
          <a:bodyPr wrap="none" rtlCol="0">
            <a:spAutoFit/>
          </a:bodyPr>
          <a:lstStyle/>
          <a:p>
            <a:r>
              <a:rPr lang="cs-CZ" dirty="0"/>
              <a:t>Machno</a:t>
            </a:r>
          </a:p>
        </p:txBody>
      </p:sp>
    </p:spTree>
    <p:extLst>
      <p:ext uri="{BB962C8B-B14F-4D97-AF65-F5344CB8AC3E}">
        <p14:creationId xmlns:p14="http://schemas.microsoft.com/office/powerpoint/2010/main" val="1981033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5A23E0C6-7DB2-C4DB-CEE6-82A2C7583418}"/>
              </a:ext>
            </a:extLst>
          </p:cNvPr>
          <p:cNvPicPr>
            <a:picLocks noGrp="1" noChangeAspect="1"/>
          </p:cNvPicPr>
          <p:nvPr>
            <p:ph idx="1"/>
          </p:nvPr>
        </p:nvPicPr>
        <p:blipFill>
          <a:blip r:embed="rId2"/>
          <a:stretch>
            <a:fillRect/>
          </a:stretch>
        </p:blipFill>
        <p:spPr>
          <a:xfrm>
            <a:off x="179754" y="125946"/>
            <a:ext cx="9612923" cy="6606107"/>
          </a:xfrm>
          <a:prstGeom prst="rect">
            <a:avLst/>
          </a:prstGeom>
        </p:spPr>
      </p:pic>
      <p:sp>
        <p:nvSpPr>
          <p:cNvPr id="5" name="TextovéPole 4">
            <a:extLst>
              <a:ext uri="{FF2B5EF4-FFF2-40B4-BE49-F238E27FC236}">
                <a16:creationId xmlns:a16="http://schemas.microsoft.com/office/drawing/2014/main" id="{BF96A202-0B90-7CA0-A587-8B566B64259B}"/>
              </a:ext>
            </a:extLst>
          </p:cNvPr>
          <p:cNvSpPr txBox="1"/>
          <p:nvPr/>
        </p:nvSpPr>
        <p:spPr>
          <a:xfrm>
            <a:off x="9792677" y="2680137"/>
            <a:ext cx="2219569" cy="923330"/>
          </a:xfrm>
          <a:prstGeom prst="rect">
            <a:avLst/>
          </a:prstGeom>
          <a:noFill/>
        </p:spPr>
        <p:txBody>
          <a:bodyPr wrap="square" rtlCol="0">
            <a:spAutoFit/>
          </a:bodyPr>
          <a:lstStyle/>
          <a:p>
            <a:pPr algn="ctr"/>
            <a:r>
              <a:rPr lang="cs-CZ" b="0" i="0" dirty="0">
                <a:solidFill>
                  <a:srgbClr val="202122"/>
                </a:solidFill>
                <a:effectLst/>
                <a:latin typeface="Arial" panose="020B0604020202020204" pitchFamily="34" charset="0"/>
              </a:rPr>
              <a:t>v</a:t>
            </a:r>
            <a:r>
              <a:rPr lang="pt-BR" b="0" i="0" dirty="0">
                <a:solidFill>
                  <a:srgbClr val="202122"/>
                </a:solidFill>
                <a:effectLst/>
                <a:latin typeface="Arial" panose="020B0604020202020204" pitchFamily="34" charset="0"/>
              </a:rPr>
              <a:t>elitelé URPA v roce 1919</a:t>
            </a:r>
            <a:r>
              <a:rPr lang="cs-CZ" b="0" i="0" dirty="0">
                <a:solidFill>
                  <a:srgbClr val="202122"/>
                </a:solidFill>
                <a:effectLst/>
                <a:latin typeface="Arial" panose="020B0604020202020204" pitchFamily="34" charset="0"/>
              </a:rPr>
              <a:t>, Machno uprostřed</a:t>
            </a:r>
            <a:endParaRPr lang="cs-CZ" dirty="0"/>
          </a:p>
        </p:txBody>
      </p:sp>
    </p:spTree>
    <p:extLst>
      <p:ext uri="{BB962C8B-B14F-4D97-AF65-F5344CB8AC3E}">
        <p14:creationId xmlns:p14="http://schemas.microsoft.com/office/powerpoint/2010/main" val="4113558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4F38E5-F9F4-7FA1-ED95-CB7F769D4C67}"/>
              </a:ext>
            </a:extLst>
          </p:cNvPr>
          <p:cNvSpPr>
            <a:spLocks noGrp="1"/>
          </p:cNvSpPr>
          <p:nvPr>
            <p:ph type="title"/>
          </p:nvPr>
        </p:nvSpPr>
        <p:spPr>
          <a:xfrm>
            <a:off x="508000" y="218831"/>
            <a:ext cx="8964246" cy="922215"/>
          </a:xfrm>
        </p:spPr>
        <p:txBody>
          <a:bodyPr/>
          <a:lstStyle/>
          <a:p>
            <a:pPr algn="ctr"/>
            <a:r>
              <a:rPr lang="cs-CZ" dirty="0">
                <a:solidFill>
                  <a:schemeClr val="tx1"/>
                </a:solidFill>
              </a:rPr>
              <a:t>Západoukrajinská lidová republika</a:t>
            </a:r>
          </a:p>
        </p:txBody>
      </p:sp>
      <p:sp>
        <p:nvSpPr>
          <p:cNvPr id="3" name="Zástupný obsah 2">
            <a:extLst>
              <a:ext uri="{FF2B5EF4-FFF2-40B4-BE49-F238E27FC236}">
                <a16:creationId xmlns:a16="http://schemas.microsoft.com/office/drawing/2014/main" id="{CF0AADB5-2936-3F45-7417-522CFE9D31CB}"/>
              </a:ext>
            </a:extLst>
          </p:cNvPr>
          <p:cNvSpPr>
            <a:spLocks noGrp="1"/>
          </p:cNvSpPr>
          <p:nvPr>
            <p:ph idx="1"/>
          </p:nvPr>
        </p:nvSpPr>
        <p:spPr>
          <a:xfrm>
            <a:off x="132862" y="844062"/>
            <a:ext cx="9141140" cy="6013938"/>
          </a:xfrm>
        </p:spPr>
        <p:txBody>
          <a:bodyPr>
            <a:normAutofit fontScale="92500" lnSpcReduction="10000"/>
          </a:bodyPr>
          <a:lstStyle/>
          <a:p>
            <a:pPr algn="just"/>
            <a:r>
              <a:rPr lang="cs-CZ" dirty="0"/>
              <a:t>Západoukrajinská republika (ZULR) vyhlásila nezávislost </a:t>
            </a:r>
            <a:r>
              <a:rPr lang="cs-CZ" b="1" dirty="0"/>
              <a:t>1. listopadu 1918</a:t>
            </a:r>
            <a:r>
              <a:rPr lang="cs-CZ" dirty="0"/>
              <a:t>, a to pár dní před vyhlášením nezávislosti Polska </a:t>
            </a:r>
          </a:p>
          <a:p>
            <a:pPr algn="just"/>
            <a:r>
              <a:rPr lang="cs-CZ" dirty="0"/>
              <a:t>Ukrajinská Národní rada, která se skládala z poslanců oblastí Haliče a Bukoviny z obou komor rozpadlého rakouského parlamentu (důležitý především </a:t>
            </a:r>
            <a:r>
              <a:rPr lang="cs-CZ" dirty="0" err="1"/>
              <a:t>Jevhen</a:t>
            </a:r>
            <a:r>
              <a:rPr lang="cs-CZ" dirty="0"/>
              <a:t> </a:t>
            </a:r>
            <a:r>
              <a:rPr lang="cs-CZ" dirty="0" err="1"/>
              <a:t>Petruševyč</a:t>
            </a:r>
            <a:r>
              <a:rPr lang="cs-CZ" dirty="0"/>
              <a:t> + Andrij </a:t>
            </a:r>
            <a:r>
              <a:rPr lang="cs-CZ" dirty="0" err="1"/>
              <a:t>Šeptyckyj</a:t>
            </a:r>
            <a:r>
              <a:rPr lang="cs-CZ" dirty="0"/>
              <a:t> – pozdější metropolita lvovský), plánovala vyhlásit nezávislost o dva dny později, avšak informace o přesunu tzv. Polské likvidační komise z Krakova do Lvova události uspíšily </a:t>
            </a:r>
          </a:p>
          <a:p>
            <a:pPr algn="just"/>
            <a:r>
              <a:rPr lang="cs-CZ" dirty="0"/>
              <a:t>Polská likvidační komise byla instituce polské vlády, která měla udržet pořádek na územích, které byla před trojím dělením Polska součástí polského státu a připravit je na přičlenění k nově vzniklé polské republice</a:t>
            </a:r>
          </a:p>
          <a:p>
            <a:pPr algn="just"/>
            <a:r>
              <a:rPr lang="cs-CZ" dirty="0"/>
              <a:t>krátce po vyhlášení nezávislosti vypuklo ve Lvově lidové povstání vedené místními Poláky. Polská většina ve Lvově odmítla přičlenění k nepolskému státu </a:t>
            </a:r>
          </a:p>
          <a:p>
            <a:pPr algn="just"/>
            <a:r>
              <a:rPr lang="cs-CZ" dirty="0"/>
              <a:t>pár týdnů po povstání přispěchaly na pomoc vzbouřencům jednotky z Polska. Poláci tak udrželi kontrolu nad městem a železnicí spojující Lvov s Polskem. Zbytek východní Haliče zůstal v rukou ZULR, bojovala zde UHA – Ukrajinská haličská armáda</a:t>
            </a:r>
          </a:p>
          <a:p>
            <a:pPr algn="just"/>
            <a:r>
              <a:rPr lang="cs-CZ" dirty="0"/>
              <a:t>v době krátké existence ZULR se </a:t>
            </a:r>
            <a:r>
              <a:rPr lang="cs-CZ" dirty="0" err="1"/>
              <a:t>Petruševyč</a:t>
            </a:r>
            <a:r>
              <a:rPr lang="cs-CZ" dirty="0"/>
              <a:t> stal „prezidentem“ tohoto státního útvaru. Od června 1919 mu byl udělen titul „diktátora“ a byl tak zároveň prezidentem i předsedou vlády této republiky. V roce 1920 podnikl cestu do Paříže a Londýna a pokoušel o mezinárodní uznání ukrajinského státu</a:t>
            </a:r>
          </a:p>
          <a:p>
            <a:pPr algn="just"/>
            <a:r>
              <a:rPr lang="cs-CZ" dirty="0"/>
              <a:t>po obsazení území ZULR Polskem (červenec 1919) působil jako předák exilové ukrajinské vlády ve Vídni. Po tlaku polské vlády musel opustil Rakousko a Československo a odešel do Německa. Po rozpuštění exilové vlády byl nadále aktivní v ukrajinském hnutí</a:t>
            </a:r>
          </a:p>
        </p:txBody>
      </p:sp>
      <p:pic>
        <p:nvPicPr>
          <p:cNvPr id="4" name="Obrázek 3">
            <a:extLst>
              <a:ext uri="{FF2B5EF4-FFF2-40B4-BE49-F238E27FC236}">
                <a16:creationId xmlns:a16="http://schemas.microsoft.com/office/drawing/2014/main" id="{3C5786E6-F1E2-666D-3851-FD072CB20DB3}"/>
              </a:ext>
            </a:extLst>
          </p:cNvPr>
          <p:cNvPicPr>
            <a:picLocks noChangeAspect="1"/>
          </p:cNvPicPr>
          <p:nvPr/>
        </p:nvPicPr>
        <p:blipFill>
          <a:blip r:embed="rId2"/>
          <a:stretch>
            <a:fillRect/>
          </a:stretch>
        </p:blipFill>
        <p:spPr>
          <a:xfrm>
            <a:off x="9796217" y="1690318"/>
            <a:ext cx="2044456" cy="2430829"/>
          </a:xfrm>
          <a:prstGeom prst="rect">
            <a:avLst/>
          </a:prstGeom>
        </p:spPr>
      </p:pic>
      <p:pic>
        <p:nvPicPr>
          <p:cNvPr id="5" name="Obrázek 4">
            <a:extLst>
              <a:ext uri="{FF2B5EF4-FFF2-40B4-BE49-F238E27FC236}">
                <a16:creationId xmlns:a16="http://schemas.microsoft.com/office/drawing/2014/main" id="{1B3774F9-8CDF-BFC8-7C70-F7515F4D37B0}"/>
              </a:ext>
            </a:extLst>
          </p:cNvPr>
          <p:cNvPicPr>
            <a:picLocks noChangeAspect="1"/>
          </p:cNvPicPr>
          <p:nvPr/>
        </p:nvPicPr>
        <p:blipFill>
          <a:blip r:embed="rId3"/>
          <a:stretch>
            <a:fillRect/>
          </a:stretch>
        </p:blipFill>
        <p:spPr>
          <a:xfrm>
            <a:off x="9675445" y="84257"/>
            <a:ext cx="2286000" cy="1524000"/>
          </a:xfrm>
          <a:prstGeom prst="rect">
            <a:avLst/>
          </a:prstGeom>
        </p:spPr>
      </p:pic>
      <p:pic>
        <p:nvPicPr>
          <p:cNvPr id="6" name="Obrázek 5">
            <a:extLst>
              <a:ext uri="{FF2B5EF4-FFF2-40B4-BE49-F238E27FC236}">
                <a16:creationId xmlns:a16="http://schemas.microsoft.com/office/drawing/2014/main" id="{CE235806-178C-6833-E0BB-911914F77300}"/>
              </a:ext>
            </a:extLst>
          </p:cNvPr>
          <p:cNvPicPr>
            <a:picLocks noChangeAspect="1"/>
          </p:cNvPicPr>
          <p:nvPr/>
        </p:nvPicPr>
        <p:blipFill rotWithShape="1">
          <a:blip r:embed="rId4"/>
          <a:srcRect l="-313" t="2636" r="8763" b="29526"/>
          <a:stretch/>
        </p:blipFill>
        <p:spPr>
          <a:xfrm>
            <a:off x="9851972" y="4121148"/>
            <a:ext cx="1932946" cy="2060822"/>
          </a:xfrm>
          <a:prstGeom prst="rect">
            <a:avLst/>
          </a:prstGeom>
        </p:spPr>
      </p:pic>
      <p:sp>
        <p:nvSpPr>
          <p:cNvPr id="7" name="TextovéPole 6">
            <a:extLst>
              <a:ext uri="{FF2B5EF4-FFF2-40B4-BE49-F238E27FC236}">
                <a16:creationId xmlns:a16="http://schemas.microsoft.com/office/drawing/2014/main" id="{EF75BA33-E002-E639-990E-79CE2BBF0DAD}"/>
              </a:ext>
            </a:extLst>
          </p:cNvPr>
          <p:cNvSpPr txBox="1"/>
          <p:nvPr/>
        </p:nvSpPr>
        <p:spPr>
          <a:xfrm>
            <a:off x="10269415" y="6346092"/>
            <a:ext cx="1297535" cy="369332"/>
          </a:xfrm>
          <a:prstGeom prst="rect">
            <a:avLst/>
          </a:prstGeom>
          <a:noFill/>
        </p:spPr>
        <p:txBody>
          <a:bodyPr wrap="none" rtlCol="0">
            <a:spAutoFit/>
          </a:bodyPr>
          <a:lstStyle/>
          <a:p>
            <a:r>
              <a:rPr lang="cs-CZ" dirty="0" err="1"/>
              <a:t>Petruševyč</a:t>
            </a:r>
            <a:endParaRPr lang="cs-CZ" dirty="0"/>
          </a:p>
        </p:txBody>
      </p:sp>
    </p:spTree>
    <p:extLst>
      <p:ext uri="{BB962C8B-B14F-4D97-AF65-F5344CB8AC3E}">
        <p14:creationId xmlns:p14="http://schemas.microsoft.com/office/powerpoint/2010/main" val="3986540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22E568-703A-670B-7812-240B5713DB13}"/>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D6B5C971-85A9-ECED-EE6E-C8E3AD8F2F7E}"/>
              </a:ext>
            </a:extLst>
          </p:cNvPr>
          <p:cNvPicPr>
            <a:picLocks noGrp="1" noChangeAspect="1"/>
          </p:cNvPicPr>
          <p:nvPr>
            <p:ph idx="1"/>
          </p:nvPr>
        </p:nvPicPr>
        <p:blipFill>
          <a:blip r:embed="rId2"/>
          <a:stretch>
            <a:fillRect/>
          </a:stretch>
        </p:blipFill>
        <p:spPr>
          <a:xfrm>
            <a:off x="359508" y="211264"/>
            <a:ext cx="8995507" cy="6435472"/>
          </a:xfrm>
        </p:spPr>
      </p:pic>
      <p:pic>
        <p:nvPicPr>
          <p:cNvPr id="6" name="Obrázek 5">
            <a:extLst>
              <a:ext uri="{FF2B5EF4-FFF2-40B4-BE49-F238E27FC236}">
                <a16:creationId xmlns:a16="http://schemas.microsoft.com/office/drawing/2014/main" id="{762AA552-952F-A462-1C3B-4F8B8FCADC98}"/>
              </a:ext>
            </a:extLst>
          </p:cNvPr>
          <p:cNvPicPr>
            <a:picLocks noChangeAspect="1"/>
          </p:cNvPicPr>
          <p:nvPr/>
        </p:nvPicPr>
        <p:blipFill rotWithShape="1">
          <a:blip r:embed="rId3"/>
          <a:srcRect l="3065" t="23921" r="34879"/>
          <a:stretch/>
        </p:blipFill>
        <p:spPr>
          <a:xfrm>
            <a:off x="8823569" y="1443828"/>
            <a:ext cx="3368431" cy="3261034"/>
          </a:xfrm>
          <a:prstGeom prst="rect">
            <a:avLst/>
          </a:prstGeom>
        </p:spPr>
      </p:pic>
    </p:spTree>
    <p:extLst>
      <p:ext uri="{BB962C8B-B14F-4D97-AF65-F5344CB8AC3E}">
        <p14:creationId xmlns:p14="http://schemas.microsoft.com/office/powerpoint/2010/main" val="4253815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A80D00-8824-9804-C67C-0943A151F71E}"/>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38489F1B-2D28-EA92-5581-75066A9B2A9D}"/>
              </a:ext>
            </a:extLst>
          </p:cNvPr>
          <p:cNvPicPr>
            <a:picLocks noGrp="1" noChangeAspect="1"/>
          </p:cNvPicPr>
          <p:nvPr>
            <p:ph idx="1"/>
          </p:nvPr>
        </p:nvPicPr>
        <p:blipFill>
          <a:blip r:embed="rId2"/>
          <a:stretch>
            <a:fillRect/>
          </a:stretch>
        </p:blipFill>
        <p:spPr>
          <a:xfrm>
            <a:off x="97825" y="132861"/>
            <a:ext cx="9515098" cy="6666523"/>
          </a:xfrm>
        </p:spPr>
      </p:pic>
    </p:spTree>
    <p:extLst>
      <p:ext uri="{BB962C8B-B14F-4D97-AF65-F5344CB8AC3E}">
        <p14:creationId xmlns:p14="http://schemas.microsoft.com/office/powerpoint/2010/main" val="1298917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9E59E2-9A9C-7726-1B30-216353D224D5}"/>
              </a:ext>
            </a:extLst>
          </p:cNvPr>
          <p:cNvSpPr>
            <a:spLocks noGrp="1"/>
          </p:cNvSpPr>
          <p:nvPr>
            <p:ph type="title"/>
          </p:nvPr>
        </p:nvSpPr>
        <p:spPr>
          <a:xfrm>
            <a:off x="677334" y="156309"/>
            <a:ext cx="8596668" cy="930030"/>
          </a:xfrm>
        </p:spPr>
        <p:txBody>
          <a:bodyPr/>
          <a:lstStyle/>
          <a:p>
            <a:pPr algn="ctr"/>
            <a:r>
              <a:rPr lang="cs-CZ" dirty="0">
                <a:solidFill>
                  <a:schemeClr val="tx1"/>
                </a:solidFill>
              </a:rPr>
              <a:t>Symbolické sjednocení</a:t>
            </a:r>
          </a:p>
        </p:txBody>
      </p:sp>
      <p:sp>
        <p:nvSpPr>
          <p:cNvPr id="3" name="Zástupný obsah 2">
            <a:extLst>
              <a:ext uri="{FF2B5EF4-FFF2-40B4-BE49-F238E27FC236}">
                <a16:creationId xmlns:a16="http://schemas.microsoft.com/office/drawing/2014/main" id="{9E7E7FE6-BF82-DD93-BF37-E369A7AC90CF}"/>
              </a:ext>
            </a:extLst>
          </p:cNvPr>
          <p:cNvSpPr>
            <a:spLocks noGrp="1"/>
          </p:cNvSpPr>
          <p:nvPr>
            <p:ph idx="1"/>
          </p:nvPr>
        </p:nvSpPr>
        <p:spPr>
          <a:xfrm>
            <a:off x="0" y="748958"/>
            <a:ext cx="8401538" cy="6109042"/>
          </a:xfrm>
        </p:spPr>
        <p:txBody>
          <a:bodyPr>
            <a:normAutofit fontScale="92500" lnSpcReduction="10000"/>
          </a:bodyPr>
          <a:lstStyle/>
          <a:p>
            <a:pPr algn="just"/>
            <a:r>
              <a:rPr lang="cs-CZ" dirty="0"/>
              <a:t>Západoukrajinská lidová republika byla nevelké území s velmi omezenými možnostmi, proto se chtěla spojit s Ukrajinskou lidovou republikou (UNR/ULR). Poláci z východní Haliče – kteří byli soustředěni hlavně ve Lvově – však chtěli být součástí polské republiky - obě strany se vůči sobě stavěly čím dál více nepřátelsky </a:t>
            </a:r>
          </a:p>
          <a:p>
            <a:pPr algn="just"/>
            <a:r>
              <a:rPr lang="cs-CZ" dirty="0"/>
              <a:t>i proto </a:t>
            </a:r>
            <a:r>
              <a:rPr lang="cs-CZ" b="1" dirty="0"/>
              <a:t>22. ledna 1919 </a:t>
            </a:r>
            <a:r>
              <a:rPr lang="cs-CZ" dirty="0"/>
              <a:t>Západoukrajinská lidová republika a Ukrajinská lidová republika podepsaly v Kyjevě Smlouvu o sjednocení (Akt </a:t>
            </a:r>
            <a:r>
              <a:rPr lang="cs-CZ" dirty="0" err="1"/>
              <a:t>zluky</a:t>
            </a:r>
            <a:r>
              <a:rPr lang="cs-CZ" dirty="0"/>
              <a:t>) – šlo skutečně pouze o symbolický akt sjednocení </a:t>
            </a:r>
          </a:p>
          <a:p>
            <a:pPr algn="just"/>
            <a:r>
              <a:rPr lang="cs-CZ" dirty="0"/>
              <a:t>obě vlády si ponechaly vlastní samostatné armády, správu i vládní strukturu, navíc už v prosinci tento akt jednostranně vypověděl</a:t>
            </a:r>
          </a:p>
          <a:p>
            <a:pPr algn="just"/>
            <a:r>
              <a:rPr lang="cs-CZ"/>
              <a:t>v červenci </a:t>
            </a:r>
            <a:r>
              <a:rPr lang="cs-CZ" dirty="0"/>
              <a:t>1919 byla západoukrajinská armáda poražena polskými silami a Halič byla připojena k Polsku </a:t>
            </a:r>
          </a:p>
          <a:p>
            <a:pPr algn="just"/>
            <a:r>
              <a:rPr lang="cs-CZ" dirty="0"/>
              <a:t>Pařížská mírová konference v roce 1919 přitom přiřkla Halič Polsku na 25 let</a:t>
            </a:r>
          </a:p>
          <a:p>
            <a:pPr algn="just"/>
            <a:r>
              <a:rPr lang="cs-CZ" dirty="0"/>
              <a:t>v dubnu 1920 byla podepsána zmíněná smlouva ve Varšavě mezi Polskem a Ukrajinou se sídlem v Kyjevě. Smlouva definovala polsko-ukrajinskou hranici na řece </a:t>
            </a:r>
            <a:r>
              <a:rPr lang="cs-CZ" dirty="0" err="1"/>
              <a:t>Zbruč</a:t>
            </a:r>
            <a:r>
              <a:rPr lang="cs-CZ" dirty="0"/>
              <a:t>, a tak celá východní část Haliče připadla Polsku. Tato smlouva vyvolala velkou nespokojenost mezi haličskými Ukrajinci</a:t>
            </a:r>
          </a:p>
          <a:p>
            <a:pPr algn="just"/>
            <a:r>
              <a:rPr lang="cs-CZ" dirty="0"/>
              <a:t>událost předchozího sjednocení však měla znovu ohlas v lednu 1990, kdy 300 tisíc Ukrajinců vytvořilo 482 km dlouhý lidský řetěz (inspirováno Baltským řetězem) spojující Kyjev a Lvov, tedy pomyslně východ a západ Ukrajiny</a:t>
            </a:r>
          </a:p>
          <a:p>
            <a:pPr algn="just"/>
            <a:r>
              <a:rPr lang="pl-PL" dirty="0"/>
              <a:t>od roku 1999 je 22. leden na Ukrajině slaven jako Den jednoty Ukrajiny</a:t>
            </a:r>
            <a:endParaRPr lang="cs-CZ" dirty="0"/>
          </a:p>
        </p:txBody>
      </p:sp>
      <p:pic>
        <p:nvPicPr>
          <p:cNvPr id="4" name="Obrázek 3">
            <a:extLst>
              <a:ext uri="{FF2B5EF4-FFF2-40B4-BE49-F238E27FC236}">
                <a16:creationId xmlns:a16="http://schemas.microsoft.com/office/drawing/2014/main" id="{31EAAF38-8E18-BACA-6190-676AEBB81D87}"/>
              </a:ext>
            </a:extLst>
          </p:cNvPr>
          <p:cNvPicPr>
            <a:picLocks noChangeAspect="1"/>
          </p:cNvPicPr>
          <p:nvPr/>
        </p:nvPicPr>
        <p:blipFill>
          <a:blip r:embed="rId2"/>
          <a:stretch>
            <a:fillRect/>
          </a:stretch>
        </p:blipFill>
        <p:spPr>
          <a:xfrm>
            <a:off x="8401538" y="748958"/>
            <a:ext cx="3790462" cy="5741719"/>
          </a:xfrm>
          <a:prstGeom prst="rect">
            <a:avLst/>
          </a:prstGeom>
        </p:spPr>
      </p:pic>
    </p:spTree>
    <p:extLst>
      <p:ext uri="{BB962C8B-B14F-4D97-AF65-F5344CB8AC3E}">
        <p14:creationId xmlns:p14="http://schemas.microsoft.com/office/powerpoint/2010/main" val="2791518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A4777E-D722-47DD-99B1-308476289845}"/>
              </a:ext>
            </a:extLst>
          </p:cNvPr>
          <p:cNvSpPr>
            <a:spLocks noGrp="1"/>
          </p:cNvSpPr>
          <p:nvPr>
            <p:ph type="title"/>
          </p:nvPr>
        </p:nvSpPr>
        <p:spPr/>
        <p:txBody>
          <a:bodyPr/>
          <a:lstStyle/>
          <a:p>
            <a:r>
              <a:rPr lang="cs-CZ" dirty="0">
                <a:solidFill>
                  <a:schemeClr val="tx1"/>
                </a:solidFill>
              </a:rPr>
              <a:t>Vzestup nacionalismu a 1. světová válka</a:t>
            </a:r>
          </a:p>
        </p:txBody>
      </p:sp>
      <p:sp>
        <p:nvSpPr>
          <p:cNvPr id="3" name="Zástupný obsah 2">
            <a:extLst>
              <a:ext uri="{FF2B5EF4-FFF2-40B4-BE49-F238E27FC236}">
                <a16:creationId xmlns:a16="http://schemas.microsoft.com/office/drawing/2014/main" id="{B45125CC-2A9D-4A7A-88F5-BA23FF127561}"/>
              </a:ext>
            </a:extLst>
          </p:cNvPr>
          <p:cNvSpPr>
            <a:spLocks noGrp="1"/>
          </p:cNvSpPr>
          <p:nvPr>
            <p:ph idx="1"/>
          </p:nvPr>
        </p:nvSpPr>
        <p:spPr>
          <a:xfrm>
            <a:off x="93785" y="1367406"/>
            <a:ext cx="9180217" cy="5103732"/>
          </a:xfrm>
        </p:spPr>
        <p:txBody>
          <a:bodyPr>
            <a:normAutofit/>
          </a:bodyPr>
          <a:lstStyle/>
          <a:p>
            <a:pPr algn="just"/>
            <a:r>
              <a:rPr lang="cs-CZ" sz="2000" dirty="0"/>
              <a:t>jedno z ukrajinských specifik z hlediska rozvoje nacionalismu byl i fakt, že v různých částech této velké země byly jeho projevy navázané s dalšími rysy místní kultury. Příkladem může být i spojení nacionalismu a řeckokatolického vyznání na západě Ukrajiny </a:t>
            </a:r>
          </a:p>
          <a:p>
            <a:pPr algn="just"/>
            <a:r>
              <a:rPr lang="cs-CZ" sz="2000" dirty="0"/>
              <a:t>rozdíly mezi západem a východem Ukrajiny významně ovlivnil výsledek první světové války. Situace z hlediska ukrajinských osvobozeneckých snah, nemohla skončit hůře, uvážíme-li, že nad původní nesmělou ochotou Dohody uznat Ukrajinu de facto nakonec zvítězila neznalost reálné situace na východě, energická polská protiukrajinská propaganda a bolševická agrese</a:t>
            </a:r>
          </a:p>
          <a:p>
            <a:pPr algn="just"/>
            <a:r>
              <a:rPr lang="cs-CZ" sz="2000" dirty="0"/>
              <a:t>příznačná je poznámka diplomata Arnolda </a:t>
            </a:r>
            <a:r>
              <a:rPr lang="cs-CZ" sz="2000" dirty="0" err="1"/>
              <a:t>Margolina</a:t>
            </a:r>
            <a:r>
              <a:rPr lang="cs-CZ" sz="2000" dirty="0"/>
              <a:t> jakožto respektovaného zastánce ukrajinské věci: </a:t>
            </a:r>
            <a:r>
              <a:rPr lang="cs-CZ" sz="2000" i="1" dirty="0"/>
              <a:t>„</a:t>
            </a:r>
            <a:r>
              <a:rPr lang="cs-CZ" sz="2000" b="1" i="1" dirty="0"/>
              <a:t>Američané měli vesměs o Ukrajincích tak slabé povědomí jako průměrný Evropan o četných afrických kmenech.</a:t>
            </a:r>
            <a:r>
              <a:rPr lang="cs-CZ" sz="2000" i="1" dirty="0"/>
              <a:t>“</a:t>
            </a:r>
            <a:r>
              <a:rPr lang="cs-CZ" sz="2000" dirty="0"/>
              <a:t> Zůstává tedy faktem v dějinách diplomacie, že ukrajinskou státnost ve své době uznaly pouze Ústřední mocnosti </a:t>
            </a:r>
          </a:p>
        </p:txBody>
      </p:sp>
      <p:pic>
        <p:nvPicPr>
          <p:cNvPr id="5" name="Obrázek 4">
            <a:extLst>
              <a:ext uri="{FF2B5EF4-FFF2-40B4-BE49-F238E27FC236}">
                <a16:creationId xmlns:a16="http://schemas.microsoft.com/office/drawing/2014/main" id="{69DFCD18-14EF-432A-8C10-B004CEEE4412}"/>
              </a:ext>
            </a:extLst>
          </p:cNvPr>
          <p:cNvPicPr>
            <a:picLocks noChangeAspect="1"/>
          </p:cNvPicPr>
          <p:nvPr/>
        </p:nvPicPr>
        <p:blipFill>
          <a:blip r:embed="rId2"/>
          <a:stretch>
            <a:fillRect/>
          </a:stretch>
        </p:blipFill>
        <p:spPr>
          <a:xfrm>
            <a:off x="9274002" y="2196985"/>
            <a:ext cx="2499919" cy="2730616"/>
          </a:xfrm>
          <a:prstGeom prst="rect">
            <a:avLst/>
          </a:prstGeom>
        </p:spPr>
      </p:pic>
    </p:spTree>
    <p:extLst>
      <p:ext uri="{BB962C8B-B14F-4D97-AF65-F5344CB8AC3E}">
        <p14:creationId xmlns:p14="http://schemas.microsoft.com/office/powerpoint/2010/main" val="1267591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E185209-E507-1DEE-ACFC-A1FDDA6D60DD}"/>
              </a:ext>
            </a:extLst>
          </p:cNvPr>
          <p:cNvPicPr>
            <a:picLocks noChangeAspect="1"/>
          </p:cNvPicPr>
          <p:nvPr/>
        </p:nvPicPr>
        <p:blipFill rotWithShape="1">
          <a:blip r:embed="rId2"/>
          <a:srcRect l="23628" t="18157"/>
          <a:stretch/>
        </p:blipFill>
        <p:spPr>
          <a:xfrm>
            <a:off x="6361726" y="261955"/>
            <a:ext cx="5673965" cy="5209327"/>
          </a:xfrm>
          <a:prstGeom prst="rect">
            <a:avLst/>
          </a:prstGeom>
        </p:spPr>
      </p:pic>
      <p:sp>
        <p:nvSpPr>
          <p:cNvPr id="6" name="TextovéPole 5">
            <a:extLst>
              <a:ext uri="{FF2B5EF4-FFF2-40B4-BE49-F238E27FC236}">
                <a16:creationId xmlns:a16="http://schemas.microsoft.com/office/drawing/2014/main" id="{F4790894-252E-C219-AFDC-7D5030DB54C9}"/>
              </a:ext>
            </a:extLst>
          </p:cNvPr>
          <p:cNvSpPr txBox="1"/>
          <p:nvPr/>
        </p:nvSpPr>
        <p:spPr>
          <a:xfrm>
            <a:off x="2117969" y="5705231"/>
            <a:ext cx="712054" cy="369332"/>
          </a:xfrm>
          <a:prstGeom prst="rect">
            <a:avLst/>
          </a:prstGeom>
          <a:noFill/>
        </p:spPr>
        <p:txBody>
          <a:bodyPr wrap="none" rtlCol="0">
            <a:spAutoFit/>
          </a:bodyPr>
          <a:lstStyle/>
          <a:p>
            <a:r>
              <a:rPr lang="cs-CZ" dirty="0"/>
              <a:t>ZULR</a:t>
            </a:r>
          </a:p>
        </p:txBody>
      </p:sp>
      <p:sp>
        <p:nvSpPr>
          <p:cNvPr id="7" name="TextovéPole 6">
            <a:extLst>
              <a:ext uri="{FF2B5EF4-FFF2-40B4-BE49-F238E27FC236}">
                <a16:creationId xmlns:a16="http://schemas.microsoft.com/office/drawing/2014/main" id="{B03AC5A7-FDD1-B1CB-0F2A-08FD503DECE6}"/>
              </a:ext>
            </a:extLst>
          </p:cNvPr>
          <p:cNvSpPr txBox="1"/>
          <p:nvPr/>
        </p:nvSpPr>
        <p:spPr>
          <a:xfrm>
            <a:off x="8659446" y="5705231"/>
            <a:ext cx="1138453" cy="369332"/>
          </a:xfrm>
          <a:prstGeom prst="rect">
            <a:avLst/>
          </a:prstGeom>
          <a:noFill/>
        </p:spPr>
        <p:txBody>
          <a:bodyPr wrap="none" rtlCol="0">
            <a:spAutoFit/>
          </a:bodyPr>
          <a:lstStyle/>
          <a:p>
            <a:r>
              <a:rPr lang="cs-CZ" dirty="0"/>
              <a:t>UNR/ULR</a:t>
            </a:r>
          </a:p>
        </p:txBody>
      </p:sp>
      <p:pic>
        <p:nvPicPr>
          <p:cNvPr id="10" name="Obrázek 9">
            <a:extLst>
              <a:ext uri="{FF2B5EF4-FFF2-40B4-BE49-F238E27FC236}">
                <a16:creationId xmlns:a16="http://schemas.microsoft.com/office/drawing/2014/main" id="{15A77DCB-4AAE-D079-F3FC-B62752865901}"/>
              </a:ext>
            </a:extLst>
          </p:cNvPr>
          <p:cNvPicPr>
            <a:picLocks noChangeAspect="1"/>
          </p:cNvPicPr>
          <p:nvPr/>
        </p:nvPicPr>
        <p:blipFill>
          <a:blip r:embed="rId3"/>
          <a:stretch>
            <a:fillRect/>
          </a:stretch>
        </p:blipFill>
        <p:spPr>
          <a:xfrm>
            <a:off x="523631" y="261955"/>
            <a:ext cx="5572369" cy="5209327"/>
          </a:xfrm>
          <a:prstGeom prst="rect">
            <a:avLst/>
          </a:prstGeom>
        </p:spPr>
      </p:pic>
    </p:spTree>
    <p:extLst>
      <p:ext uri="{BB962C8B-B14F-4D97-AF65-F5344CB8AC3E}">
        <p14:creationId xmlns:p14="http://schemas.microsoft.com/office/powerpoint/2010/main" val="3898074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4F79D-3D7A-FD5E-F4CA-4F7F73D650D6}"/>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582F28D6-682D-7341-687F-83B42E658825}"/>
              </a:ext>
            </a:extLst>
          </p:cNvPr>
          <p:cNvPicPr>
            <a:picLocks noGrp="1" noChangeAspect="1"/>
          </p:cNvPicPr>
          <p:nvPr>
            <p:ph idx="1"/>
          </p:nvPr>
        </p:nvPicPr>
        <p:blipFill>
          <a:blip r:embed="rId2"/>
          <a:stretch>
            <a:fillRect/>
          </a:stretch>
        </p:blipFill>
        <p:spPr>
          <a:xfrm rot="5400000">
            <a:off x="1781906" y="-1281720"/>
            <a:ext cx="6432063" cy="9573846"/>
          </a:xfrm>
        </p:spPr>
      </p:pic>
    </p:spTree>
    <p:extLst>
      <p:ext uri="{BB962C8B-B14F-4D97-AF65-F5344CB8AC3E}">
        <p14:creationId xmlns:p14="http://schemas.microsoft.com/office/powerpoint/2010/main" val="2269726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1C5136-A645-101E-9E81-19D12CAD00C8}"/>
              </a:ext>
            </a:extLst>
          </p:cNvPr>
          <p:cNvSpPr>
            <a:spLocks noGrp="1"/>
          </p:cNvSpPr>
          <p:nvPr>
            <p:ph type="title"/>
          </p:nvPr>
        </p:nvSpPr>
        <p:spPr>
          <a:xfrm>
            <a:off x="677334" y="164123"/>
            <a:ext cx="8596668" cy="726831"/>
          </a:xfrm>
        </p:spPr>
        <p:txBody>
          <a:bodyPr/>
          <a:lstStyle/>
          <a:p>
            <a:pPr algn="ctr"/>
            <a:r>
              <a:rPr lang="cs-CZ" dirty="0">
                <a:solidFill>
                  <a:schemeClr val="tx1"/>
                </a:solidFill>
              </a:rPr>
              <a:t>Sovětsko-polská válka</a:t>
            </a:r>
          </a:p>
        </p:txBody>
      </p:sp>
      <p:sp>
        <p:nvSpPr>
          <p:cNvPr id="3" name="Zástupný obsah 2">
            <a:extLst>
              <a:ext uri="{FF2B5EF4-FFF2-40B4-BE49-F238E27FC236}">
                <a16:creationId xmlns:a16="http://schemas.microsoft.com/office/drawing/2014/main" id="{399A543B-B87C-D1F3-B04C-E46922FA8130}"/>
              </a:ext>
            </a:extLst>
          </p:cNvPr>
          <p:cNvSpPr>
            <a:spLocks noGrp="1"/>
          </p:cNvSpPr>
          <p:nvPr>
            <p:ph idx="1"/>
          </p:nvPr>
        </p:nvSpPr>
        <p:spPr>
          <a:xfrm>
            <a:off x="1" y="797170"/>
            <a:ext cx="9274002" cy="6060830"/>
          </a:xfrm>
        </p:spPr>
        <p:txBody>
          <a:bodyPr>
            <a:normAutofit lnSpcReduction="10000"/>
          </a:bodyPr>
          <a:lstStyle/>
          <a:p>
            <a:pPr algn="just"/>
            <a:r>
              <a:rPr lang="cs-CZ" dirty="0"/>
              <a:t>první krok učinili Poláci, zatímco Rusové byli zaneprázdnění stále probíhající ruskou občanskou válkou</a:t>
            </a:r>
          </a:p>
          <a:p>
            <a:pPr algn="just"/>
            <a:r>
              <a:rPr lang="cs-CZ" dirty="0"/>
              <a:t>v dubnu 1920 Józef </a:t>
            </a:r>
            <a:r>
              <a:rPr lang="cs-CZ" dirty="0" err="1"/>
              <a:t>Piłsudski</a:t>
            </a:r>
            <a:r>
              <a:rPr lang="cs-CZ" dirty="0"/>
              <a:t> a </a:t>
            </a:r>
            <a:r>
              <a:rPr lang="cs-CZ" dirty="0" err="1"/>
              <a:t>Symon</a:t>
            </a:r>
            <a:r>
              <a:rPr lang="cs-CZ" dirty="0"/>
              <a:t> </a:t>
            </a:r>
            <a:r>
              <a:rPr lang="cs-CZ" dirty="0" err="1"/>
              <a:t>Petljura</a:t>
            </a:r>
            <a:r>
              <a:rPr lang="cs-CZ" dirty="0"/>
              <a:t> podepsali ve Varšavě vojenskou dohodu o boji proti bolševikům. Stejně jako dřívější spojenectví s Německem, i tento krok částečně ukrajoval část z ukrajinské suverenity: </a:t>
            </a:r>
            <a:r>
              <a:rPr lang="cs-CZ" dirty="0" err="1"/>
              <a:t>Petljura</a:t>
            </a:r>
            <a:r>
              <a:rPr lang="cs-CZ" dirty="0"/>
              <a:t> uznal polskou anexi Haliče a souhlasil s rolí Ukrajiny v </a:t>
            </a:r>
            <a:r>
              <a:rPr lang="cs-CZ" dirty="0" err="1"/>
              <a:t>Piłsudského</a:t>
            </a:r>
            <a:r>
              <a:rPr lang="cs-CZ" dirty="0"/>
              <a:t> snu o federaci pod vedením Polska ve střední a východní Evropě</a:t>
            </a:r>
          </a:p>
          <a:p>
            <a:pPr algn="just"/>
            <a:r>
              <a:rPr lang="cs-CZ" dirty="0"/>
              <a:t>ihned po podpisu aliance se polské síly připojily k ukrajinské armádě a zahájily kyjevskou ofenzívu. Dobyly střední a jižní Ukrajinu. Kyjev dobyly 7. května 1920. Polsko-ukrajinská kampaň však byla Pyrrhovým vítězstvím: koncem května uskutečnila Rudá armáda vedená Michailem Tuchačevským velkou protiofenzívu jižně od </a:t>
            </a:r>
            <a:r>
              <a:rPr lang="cs-CZ" dirty="0" err="1"/>
              <a:t>Žitomyru</a:t>
            </a:r>
            <a:r>
              <a:rPr lang="cs-CZ" dirty="0"/>
              <a:t>, která vytlačila polskou armádu téměř úplně z ukrajinského území. Ukrajinci a Poláci udrželi jen Lvov a okolí</a:t>
            </a:r>
          </a:p>
          <a:p>
            <a:pPr algn="just"/>
            <a:r>
              <a:rPr lang="cs-CZ" dirty="0"/>
              <a:t>v dalším zvratu byla v srpnu 1920 Rudá armáda poražena u Varšavy a nucena ustoupit. Bílé síly, nyní pod velením generála </a:t>
            </a:r>
            <a:r>
              <a:rPr lang="cs-CZ" dirty="0" err="1"/>
              <a:t>Pjotra</a:t>
            </a:r>
            <a:r>
              <a:rPr lang="cs-CZ" dirty="0"/>
              <a:t> Nikolajeviče </a:t>
            </a:r>
            <a:r>
              <a:rPr lang="cs-CZ" dirty="0" err="1"/>
              <a:t>Wrangela</a:t>
            </a:r>
            <a:r>
              <a:rPr lang="cs-CZ" dirty="0"/>
              <a:t>, využily situace a zahájily novou ofenzívu na jihu Ukrajiny. To donutilo bolševiky k hledání kompromisu s Polskem</a:t>
            </a:r>
          </a:p>
          <a:p>
            <a:pPr algn="just"/>
            <a:r>
              <a:rPr lang="cs-CZ" b="1" dirty="0"/>
              <a:t>18. března 1921 </a:t>
            </a:r>
            <a:r>
              <a:rPr lang="cs-CZ" dirty="0"/>
              <a:t>Polsko podepsalo konečnou mírovou smlouvu se sovětským Ruskem a sovětskou Ukrajinou v lotyšské Rize. Tím fakticky skončily alianční závazky Polska a </a:t>
            </a:r>
            <a:r>
              <a:rPr lang="cs-CZ" dirty="0" err="1"/>
              <a:t>Petljurova</a:t>
            </a:r>
            <a:r>
              <a:rPr lang="cs-CZ" dirty="0"/>
              <a:t> Direktoria. Podle této smlouvy bolševici uznali polskou kontrolu nad Haličí a západní Volyní (dnes západní Ukrajina), zatímco Polsko uznalo centrální, východní a jižní část ukrajinského území jako sovětské</a:t>
            </a:r>
          </a:p>
          <a:p>
            <a:pPr algn="just"/>
            <a:endParaRPr lang="cs-CZ" dirty="0"/>
          </a:p>
        </p:txBody>
      </p:sp>
      <p:pic>
        <p:nvPicPr>
          <p:cNvPr id="4" name="Obrázek 3">
            <a:extLst>
              <a:ext uri="{FF2B5EF4-FFF2-40B4-BE49-F238E27FC236}">
                <a16:creationId xmlns:a16="http://schemas.microsoft.com/office/drawing/2014/main" id="{BCC63162-DCDF-E15A-7622-1F33D1CC5FE2}"/>
              </a:ext>
            </a:extLst>
          </p:cNvPr>
          <p:cNvPicPr>
            <a:picLocks noChangeAspect="1"/>
          </p:cNvPicPr>
          <p:nvPr/>
        </p:nvPicPr>
        <p:blipFill>
          <a:blip r:embed="rId2"/>
          <a:stretch>
            <a:fillRect/>
          </a:stretch>
        </p:blipFill>
        <p:spPr>
          <a:xfrm>
            <a:off x="9219985" y="976923"/>
            <a:ext cx="2949243" cy="5220677"/>
          </a:xfrm>
          <a:prstGeom prst="rect">
            <a:avLst/>
          </a:prstGeom>
        </p:spPr>
      </p:pic>
    </p:spTree>
    <p:extLst>
      <p:ext uri="{BB962C8B-B14F-4D97-AF65-F5344CB8AC3E}">
        <p14:creationId xmlns:p14="http://schemas.microsoft.com/office/powerpoint/2010/main" val="51741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CD7B0B-291F-7F5F-2216-1D5A2995E140}"/>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03948C0A-5322-9A3B-5F62-379EDA6DE158}"/>
              </a:ext>
            </a:extLst>
          </p:cNvPr>
          <p:cNvPicPr>
            <a:picLocks noGrp="1" noChangeAspect="1"/>
          </p:cNvPicPr>
          <p:nvPr>
            <p:ph idx="1"/>
          </p:nvPr>
        </p:nvPicPr>
        <p:blipFill>
          <a:blip r:embed="rId2"/>
          <a:stretch>
            <a:fillRect/>
          </a:stretch>
        </p:blipFill>
        <p:spPr>
          <a:xfrm>
            <a:off x="370150" y="292712"/>
            <a:ext cx="5194404" cy="3717544"/>
          </a:xfrm>
          <a:prstGeom prst="rect">
            <a:avLst/>
          </a:prstGeom>
        </p:spPr>
      </p:pic>
      <p:pic>
        <p:nvPicPr>
          <p:cNvPr id="5" name="Obrázek 4">
            <a:extLst>
              <a:ext uri="{FF2B5EF4-FFF2-40B4-BE49-F238E27FC236}">
                <a16:creationId xmlns:a16="http://schemas.microsoft.com/office/drawing/2014/main" id="{86461141-2CD9-EC1D-6C83-02D3C0B95CEB}"/>
              </a:ext>
            </a:extLst>
          </p:cNvPr>
          <p:cNvPicPr>
            <a:picLocks noChangeAspect="1"/>
          </p:cNvPicPr>
          <p:nvPr/>
        </p:nvPicPr>
        <p:blipFill rotWithShape="1">
          <a:blip r:embed="rId3"/>
          <a:srcRect t="9983" b="8870"/>
          <a:stretch/>
        </p:blipFill>
        <p:spPr>
          <a:xfrm>
            <a:off x="7041662" y="2678512"/>
            <a:ext cx="4863123" cy="4179488"/>
          </a:xfrm>
          <a:prstGeom prst="rect">
            <a:avLst/>
          </a:prstGeom>
        </p:spPr>
      </p:pic>
      <p:pic>
        <p:nvPicPr>
          <p:cNvPr id="6" name="Obrázek 5">
            <a:extLst>
              <a:ext uri="{FF2B5EF4-FFF2-40B4-BE49-F238E27FC236}">
                <a16:creationId xmlns:a16="http://schemas.microsoft.com/office/drawing/2014/main" id="{A627FB1F-42C4-3BD0-0338-4AD21131377E}"/>
              </a:ext>
            </a:extLst>
          </p:cNvPr>
          <p:cNvPicPr>
            <a:picLocks noChangeAspect="1"/>
          </p:cNvPicPr>
          <p:nvPr/>
        </p:nvPicPr>
        <p:blipFill>
          <a:blip r:embed="rId4"/>
          <a:stretch>
            <a:fillRect/>
          </a:stretch>
        </p:blipFill>
        <p:spPr>
          <a:xfrm>
            <a:off x="370150" y="4010255"/>
            <a:ext cx="6608989" cy="2847745"/>
          </a:xfrm>
          <a:prstGeom prst="rect">
            <a:avLst/>
          </a:prstGeom>
        </p:spPr>
      </p:pic>
      <p:pic>
        <p:nvPicPr>
          <p:cNvPr id="7" name="Obrázek 6">
            <a:extLst>
              <a:ext uri="{FF2B5EF4-FFF2-40B4-BE49-F238E27FC236}">
                <a16:creationId xmlns:a16="http://schemas.microsoft.com/office/drawing/2014/main" id="{7B608269-85D3-2FA4-1EF9-352E6EDA3DC2}"/>
              </a:ext>
            </a:extLst>
          </p:cNvPr>
          <p:cNvPicPr>
            <a:picLocks noChangeAspect="1"/>
          </p:cNvPicPr>
          <p:nvPr/>
        </p:nvPicPr>
        <p:blipFill>
          <a:blip r:embed="rId5"/>
          <a:stretch>
            <a:fillRect/>
          </a:stretch>
        </p:blipFill>
        <p:spPr>
          <a:xfrm>
            <a:off x="7776308" y="169618"/>
            <a:ext cx="4191000" cy="3248025"/>
          </a:xfrm>
          <a:prstGeom prst="rect">
            <a:avLst/>
          </a:prstGeom>
        </p:spPr>
      </p:pic>
      <p:pic>
        <p:nvPicPr>
          <p:cNvPr id="8" name="Obrázek 7">
            <a:extLst>
              <a:ext uri="{FF2B5EF4-FFF2-40B4-BE49-F238E27FC236}">
                <a16:creationId xmlns:a16="http://schemas.microsoft.com/office/drawing/2014/main" id="{35A718F5-31B0-57B8-6A4A-7F3517C32B2D}"/>
              </a:ext>
            </a:extLst>
          </p:cNvPr>
          <p:cNvPicPr>
            <a:picLocks noChangeAspect="1"/>
          </p:cNvPicPr>
          <p:nvPr/>
        </p:nvPicPr>
        <p:blipFill>
          <a:blip r:embed="rId6"/>
          <a:stretch>
            <a:fillRect/>
          </a:stretch>
        </p:blipFill>
        <p:spPr>
          <a:xfrm>
            <a:off x="4850330" y="125812"/>
            <a:ext cx="3171286" cy="2073398"/>
          </a:xfrm>
          <a:prstGeom prst="rect">
            <a:avLst/>
          </a:prstGeom>
        </p:spPr>
      </p:pic>
      <p:pic>
        <p:nvPicPr>
          <p:cNvPr id="9" name="Obrázek 8">
            <a:extLst>
              <a:ext uri="{FF2B5EF4-FFF2-40B4-BE49-F238E27FC236}">
                <a16:creationId xmlns:a16="http://schemas.microsoft.com/office/drawing/2014/main" id="{BD4EA5B2-C93C-554A-F304-F9C3E21E3067}"/>
              </a:ext>
            </a:extLst>
          </p:cNvPr>
          <p:cNvPicPr>
            <a:picLocks noChangeAspect="1"/>
          </p:cNvPicPr>
          <p:nvPr/>
        </p:nvPicPr>
        <p:blipFill>
          <a:blip r:embed="rId7"/>
          <a:stretch>
            <a:fillRect/>
          </a:stretch>
        </p:blipFill>
        <p:spPr>
          <a:xfrm>
            <a:off x="5150339" y="2199210"/>
            <a:ext cx="2775438" cy="2018500"/>
          </a:xfrm>
          <a:prstGeom prst="rect">
            <a:avLst/>
          </a:prstGeom>
        </p:spPr>
      </p:pic>
    </p:spTree>
    <p:extLst>
      <p:ext uri="{BB962C8B-B14F-4D97-AF65-F5344CB8AC3E}">
        <p14:creationId xmlns:p14="http://schemas.microsoft.com/office/powerpoint/2010/main" val="855773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EDE8BE-C712-44BF-B332-7244F9ABF8B6}"/>
              </a:ext>
            </a:extLst>
          </p:cNvPr>
          <p:cNvSpPr>
            <a:spLocks noGrp="1"/>
          </p:cNvSpPr>
          <p:nvPr>
            <p:ph type="title"/>
          </p:nvPr>
        </p:nvSpPr>
        <p:spPr>
          <a:xfrm>
            <a:off x="677334" y="92279"/>
            <a:ext cx="8596668" cy="1838121"/>
          </a:xfrm>
        </p:spPr>
        <p:txBody>
          <a:bodyPr/>
          <a:lstStyle/>
          <a:p>
            <a:r>
              <a:rPr lang="cs-CZ" dirty="0">
                <a:solidFill>
                  <a:schemeClr val="tx1"/>
                </a:solidFill>
              </a:rPr>
              <a:t>Situace na mapě 1918-1923</a:t>
            </a:r>
          </a:p>
        </p:txBody>
      </p:sp>
      <p:pic>
        <p:nvPicPr>
          <p:cNvPr id="5" name="Zástupný obsah 4">
            <a:extLst>
              <a:ext uri="{FF2B5EF4-FFF2-40B4-BE49-F238E27FC236}">
                <a16:creationId xmlns:a16="http://schemas.microsoft.com/office/drawing/2014/main" id="{BB00E250-14FA-483D-BF4D-BF51F33414C2}"/>
              </a:ext>
            </a:extLst>
          </p:cNvPr>
          <p:cNvPicPr>
            <a:picLocks noGrp="1" noChangeAspect="1"/>
          </p:cNvPicPr>
          <p:nvPr>
            <p:ph idx="1"/>
          </p:nvPr>
        </p:nvPicPr>
        <p:blipFill>
          <a:blip r:embed="rId2"/>
          <a:stretch>
            <a:fillRect/>
          </a:stretch>
        </p:blipFill>
        <p:spPr>
          <a:xfrm>
            <a:off x="468924" y="696286"/>
            <a:ext cx="9847384" cy="5978052"/>
          </a:xfrm>
        </p:spPr>
      </p:pic>
    </p:spTree>
    <p:extLst>
      <p:ext uri="{BB962C8B-B14F-4D97-AF65-F5344CB8AC3E}">
        <p14:creationId xmlns:p14="http://schemas.microsoft.com/office/powerpoint/2010/main" val="1972957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0D94BE-6857-B3E5-4D82-601A56E44BCE}"/>
              </a:ext>
            </a:extLst>
          </p:cNvPr>
          <p:cNvSpPr>
            <a:spLocks noGrp="1"/>
          </p:cNvSpPr>
          <p:nvPr>
            <p:ph type="title"/>
          </p:nvPr>
        </p:nvSpPr>
        <p:spPr>
          <a:xfrm>
            <a:off x="265723" y="429846"/>
            <a:ext cx="9008279" cy="820616"/>
          </a:xfrm>
        </p:spPr>
        <p:txBody>
          <a:bodyPr/>
          <a:lstStyle/>
          <a:p>
            <a:pPr algn="ctr"/>
            <a:r>
              <a:rPr lang="cs-CZ" dirty="0">
                <a:solidFill>
                  <a:schemeClr val="tx1"/>
                </a:solidFill>
              </a:rPr>
              <a:t>Rozuzlení (dočasné) pro celý region</a:t>
            </a:r>
          </a:p>
        </p:txBody>
      </p:sp>
      <p:pic>
        <p:nvPicPr>
          <p:cNvPr id="9" name="Zástupný obsah 8">
            <a:extLst>
              <a:ext uri="{FF2B5EF4-FFF2-40B4-BE49-F238E27FC236}">
                <a16:creationId xmlns:a16="http://schemas.microsoft.com/office/drawing/2014/main" id="{20A6358C-4D85-6DAC-DC77-955BB114065C}"/>
              </a:ext>
            </a:extLst>
          </p:cNvPr>
          <p:cNvPicPr>
            <a:picLocks noGrp="1" noChangeAspect="1"/>
          </p:cNvPicPr>
          <p:nvPr>
            <p:ph idx="1"/>
          </p:nvPr>
        </p:nvPicPr>
        <p:blipFill rotWithShape="1">
          <a:blip r:embed="rId2"/>
          <a:srcRect t="5749"/>
          <a:stretch/>
        </p:blipFill>
        <p:spPr>
          <a:xfrm>
            <a:off x="491026" y="3410429"/>
            <a:ext cx="8377700" cy="1398521"/>
          </a:xfrm>
        </p:spPr>
      </p:pic>
      <p:pic>
        <p:nvPicPr>
          <p:cNvPr id="4" name="Obrázek 3">
            <a:extLst>
              <a:ext uri="{FF2B5EF4-FFF2-40B4-BE49-F238E27FC236}">
                <a16:creationId xmlns:a16="http://schemas.microsoft.com/office/drawing/2014/main" id="{169EF7DC-26FD-4892-8C36-901978F58F71}"/>
              </a:ext>
            </a:extLst>
          </p:cNvPr>
          <p:cNvPicPr>
            <a:picLocks noChangeAspect="1"/>
          </p:cNvPicPr>
          <p:nvPr/>
        </p:nvPicPr>
        <p:blipFill>
          <a:blip r:embed="rId3"/>
          <a:stretch>
            <a:fillRect/>
          </a:stretch>
        </p:blipFill>
        <p:spPr>
          <a:xfrm>
            <a:off x="9274002" y="101600"/>
            <a:ext cx="2893099" cy="3880773"/>
          </a:xfrm>
          <a:prstGeom prst="rect">
            <a:avLst/>
          </a:prstGeom>
        </p:spPr>
      </p:pic>
      <p:pic>
        <p:nvPicPr>
          <p:cNvPr id="5" name="Obrázek 4">
            <a:extLst>
              <a:ext uri="{FF2B5EF4-FFF2-40B4-BE49-F238E27FC236}">
                <a16:creationId xmlns:a16="http://schemas.microsoft.com/office/drawing/2014/main" id="{FCE23BC5-D3BF-6C4B-5D2A-685C2AACF040}"/>
              </a:ext>
            </a:extLst>
          </p:cNvPr>
          <p:cNvPicPr>
            <a:picLocks noChangeAspect="1"/>
          </p:cNvPicPr>
          <p:nvPr/>
        </p:nvPicPr>
        <p:blipFill>
          <a:blip r:embed="rId4"/>
          <a:stretch>
            <a:fillRect/>
          </a:stretch>
        </p:blipFill>
        <p:spPr>
          <a:xfrm>
            <a:off x="9274001" y="3982373"/>
            <a:ext cx="2893099" cy="2774027"/>
          </a:xfrm>
          <a:prstGeom prst="rect">
            <a:avLst/>
          </a:prstGeom>
        </p:spPr>
      </p:pic>
      <p:pic>
        <p:nvPicPr>
          <p:cNvPr id="7" name="Obrázek 6">
            <a:extLst>
              <a:ext uri="{FF2B5EF4-FFF2-40B4-BE49-F238E27FC236}">
                <a16:creationId xmlns:a16="http://schemas.microsoft.com/office/drawing/2014/main" id="{B874E76D-90D9-328C-10A7-D440D5C8C719}"/>
              </a:ext>
            </a:extLst>
          </p:cNvPr>
          <p:cNvPicPr>
            <a:picLocks noChangeAspect="1"/>
          </p:cNvPicPr>
          <p:nvPr/>
        </p:nvPicPr>
        <p:blipFill rotWithShape="1">
          <a:blip r:embed="rId5"/>
          <a:srcRect t="3096"/>
          <a:stretch/>
        </p:blipFill>
        <p:spPr>
          <a:xfrm>
            <a:off x="491026" y="1243790"/>
            <a:ext cx="7988666" cy="2065985"/>
          </a:xfrm>
          <a:prstGeom prst="rect">
            <a:avLst/>
          </a:prstGeom>
        </p:spPr>
      </p:pic>
      <p:pic>
        <p:nvPicPr>
          <p:cNvPr id="10" name="Obrázek 9">
            <a:extLst>
              <a:ext uri="{FF2B5EF4-FFF2-40B4-BE49-F238E27FC236}">
                <a16:creationId xmlns:a16="http://schemas.microsoft.com/office/drawing/2014/main" id="{945E5AC0-0512-F199-1B60-055A239B128F}"/>
              </a:ext>
            </a:extLst>
          </p:cNvPr>
          <p:cNvPicPr>
            <a:picLocks noChangeAspect="1"/>
          </p:cNvPicPr>
          <p:nvPr/>
        </p:nvPicPr>
        <p:blipFill>
          <a:blip r:embed="rId6"/>
          <a:stretch>
            <a:fillRect/>
          </a:stretch>
        </p:blipFill>
        <p:spPr>
          <a:xfrm>
            <a:off x="5710360" y="4996520"/>
            <a:ext cx="3238408" cy="1619204"/>
          </a:xfrm>
          <a:prstGeom prst="rect">
            <a:avLst/>
          </a:prstGeom>
        </p:spPr>
      </p:pic>
      <p:pic>
        <p:nvPicPr>
          <p:cNvPr id="11" name="Obrázek 10">
            <a:extLst>
              <a:ext uri="{FF2B5EF4-FFF2-40B4-BE49-F238E27FC236}">
                <a16:creationId xmlns:a16="http://schemas.microsoft.com/office/drawing/2014/main" id="{6544D7F5-03A9-31B7-A6C3-8BE1D4185F35}"/>
              </a:ext>
            </a:extLst>
          </p:cNvPr>
          <p:cNvPicPr>
            <a:picLocks noChangeAspect="1"/>
          </p:cNvPicPr>
          <p:nvPr/>
        </p:nvPicPr>
        <p:blipFill>
          <a:blip r:embed="rId7"/>
          <a:stretch>
            <a:fillRect/>
          </a:stretch>
        </p:blipFill>
        <p:spPr>
          <a:xfrm>
            <a:off x="3299802" y="4663886"/>
            <a:ext cx="1809750" cy="2019300"/>
          </a:xfrm>
          <a:prstGeom prst="rect">
            <a:avLst/>
          </a:prstGeom>
        </p:spPr>
      </p:pic>
      <p:pic>
        <p:nvPicPr>
          <p:cNvPr id="12" name="Obrázek 11">
            <a:extLst>
              <a:ext uri="{FF2B5EF4-FFF2-40B4-BE49-F238E27FC236}">
                <a16:creationId xmlns:a16="http://schemas.microsoft.com/office/drawing/2014/main" id="{1606CE58-4D0C-B922-BC94-C600F2F14B49}"/>
              </a:ext>
            </a:extLst>
          </p:cNvPr>
          <p:cNvPicPr>
            <a:picLocks noChangeAspect="1"/>
          </p:cNvPicPr>
          <p:nvPr/>
        </p:nvPicPr>
        <p:blipFill>
          <a:blip r:embed="rId8"/>
          <a:stretch>
            <a:fillRect/>
          </a:stretch>
        </p:blipFill>
        <p:spPr>
          <a:xfrm>
            <a:off x="265723" y="4909604"/>
            <a:ext cx="2831441" cy="1773582"/>
          </a:xfrm>
          <a:prstGeom prst="rect">
            <a:avLst/>
          </a:prstGeom>
        </p:spPr>
      </p:pic>
    </p:spTree>
    <p:extLst>
      <p:ext uri="{BB962C8B-B14F-4D97-AF65-F5344CB8AC3E}">
        <p14:creationId xmlns:p14="http://schemas.microsoft.com/office/powerpoint/2010/main" val="2251515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F1F75E-666A-4CA8-A846-06AE1CD2CE5E}"/>
              </a:ext>
            </a:extLst>
          </p:cNvPr>
          <p:cNvSpPr>
            <a:spLocks noGrp="1"/>
          </p:cNvSpPr>
          <p:nvPr>
            <p:ph type="title"/>
          </p:nvPr>
        </p:nvSpPr>
        <p:spPr>
          <a:xfrm>
            <a:off x="336062" y="226646"/>
            <a:ext cx="8937940" cy="1703754"/>
          </a:xfrm>
        </p:spPr>
        <p:txBody>
          <a:bodyPr/>
          <a:lstStyle/>
          <a:p>
            <a:pPr algn="ctr"/>
            <a:r>
              <a:rPr lang="cs-CZ" dirty="0">
                <a:solidFill>
                  <a:schemeClr val="tx1"/>
                </a:solidFill>
              </a:rPr>
              <a:t>Dozvuky války – souhrnná rekapitulace</a:t>
            </a:r>
          </a:p>
        </p:txBody>
      </p:sp>
      <p:sp>
        <p:nvSpPr>
          <p:cNvPr id="3" name="Zástupný obsah 2">
            <a:extLst>
              <a:ext uri="{FF2B5EF4-FFF2-40B4-BE49-F238E27FC236}">
                <a16:creationId xmlns:a16="http://schemas.microsoft.com/office/drawing/2014/main" id="{B53E09A0-B392-4361-9451-FD1A4ED59D51}"/>
              </a:ext>
            </a:extLst>
          </p:cNvPr>
          <p:cNvSpPr>
            <a:spLocks noGrp="1"/>
          </p:cNvSpPr>
          <p:nvPr>
            <p:ph idx="1"/>
          </p:nvPr>
        </p:nvSpPr>
        <p:spPr>
          <a:xfrm>
            <a:off x="-1" y="894682"/>
            <a:ext cx="9386277" cy="5498303"/>
          </a:xfrm>
        </p:spPr>
        <p:txBody>
          <a:bodyPr>
            <a:normAutofit lnSpcReduction="10000"/>
          </a:bodyPr>
          <a:lstStyle/>
          <a:p>
            <a:pPr algn="just"/>
            <a:r>
              <a:rPr lang="cs-CZ" sz="2000" dirty="0"/>
              <a:t>od pádu carismu roku 1917 probíhaly i boje Ukrajinců (UCR, UNR/ULR – ukrajinská lidová republika) na území bývalého carského Ruska proti bolševikům, významnými postavami postupně Pavlo </a:t>
            </a:r>
            <a:r>
              <a:rPr lang="cs-CZ" sz="2000" dirty="0" err="1"/>
              <a:t>Skoropadskyj</a:t>
            </a:r>
            <a:r>
              <a:rPr lang="cs-CZ" sz="2000" dirty="0"/>
              <a:t> (hlava </a:t>
            </a:r>
            <a:r>
              <a:rPr lang="cs-CZ" sz="2000" dirty="0" err="1"/>
              <a:t>hetmanátu</a:t>
            </a:r>
            <a:r>
              <a:rPr lang="cs-CZ" sz="2000" dirty="0"/>
              <a:t>) a následně </a:t>
            </a:r>
            <a:r>
              <a:rPr lang="cs-CZ" sz="2000" dirty="0" err="1"/>
              <a:t>Symon</a:t>
            </a:r>
            <a:r>
              <a:rPr lang="cs-CZ" sz="2000" dirty="0"/>
              <a:t> </a:t>
            </a:r>
            <a:r>
              <a:rPr lang="cs-CZ" sz="2000" dirty="0" err="1"/>
              <a:t>Petljura</a:t>
            </a:r>
            <a:r>
              <a:rPr lang="cs-CZ" sz="2000" dirty="0"/>
              <a:t> (hlava Direktoriátu), důležitým i Nestor Machno (anarchismus)</a:t>
            </a:r>
          </a:p>
          <a:p>
            <a:pPr algn="just"/>
            <a:r>
              <a:rPr lang="cs-CZ" sz="2000" dirty="0"/>
              <a:t>po rozpadu Rakouska-Uherska a konci 1. světové války vypukla rovněž válka mezi Ukrajinci (ZULR - Západoukrajinská lidová republika) a Poláky v Haliči, Ukrajinci dokázali proti polské přesile vzdorovat 9 měsíců bez jakékoliv další vojenské podpory, jablkem sváru bylo především město Lvov, v tu dobu většinově polské </a:t>
            </a:r>
          </a:p>
          <a:p>
            <a:pPr algn="just"/>
            <a:r>
              <a:rPr lang="cs-CZ" sz="2000" dirty="0"/>
              <a:t>obě ukrajinské republiky spolu volnou formou spolupracovaly a symbolicky byly i sloučeny v lednu 1919, ale postupně se jejich cíle od sebe vzdalovaly, </a:t>
            </a:r>
            <a:r>
              <a:rPr lang="cs-CZ" sz="2000" dirty="0">
                <a:solidFill>
                  <a:srgbClr val="222222"/>
                </a:solidFill>
              </a:rPr>
              <a:t>nakonec obě části státu bojovaly nezávisle na sobě své vlastní války a vytvářely vlastní aliance, obě nakonec byly pohlceny Polskem a SSSR, které mezitím (1919–1921) vedly válku i mezi sebou, kdy nakonec po porážce Sovětů u Varšavy zvítězilo Polsko! </a:t>
            </a:r>
          </a:p>
          <a:p>
            <a:pPr algn="just"/>
            <a:r>
              <a:rPr lang="cs-CZ" sz="2000" dirty="0">
                <a:solidFill>
                  <a:srgbClr val="222222"/>
                </a:solidFill>
              </a:rPr>
              <a:t> </a:t>
            </a:r>
            <a:endParaRPr lang="cs-CZ" sz="2000" dirty="0"/>
          </a:p>
        </p:txBody>
      </p:sp>
      <p:pic>
        <p:nvPicPr>
          <p:cNvPr id="5" name="Obrázek 4">
            <a:extLst>
              <a:ext uri="{FF2B5EF4-FFF2-40B4-BE49-F238E27FC236}">
                <a16:creationId xmlns:a16="http://schemas.microsoft.com/office/drawing/2014/main" id="{26BDCBC7-9FAD-4CAF-ABA5-C4CE23A31F38}"/>
              </a:ext>
            </a:extLst>
          </p:cNvPr>
          <p:cNvPicPr>
            <a:picLocks noChangeAspect="1"/>
          </p:cNvPicPr>
          <p:nvPr/>
        </p:nvPicPr>
        <p:blipFill rotWithShape="1">
          <a:blip r:embed="rId2"/>
          <a:srcRect b="8802"/>
          <a:stretch/>
        </p:blipFill>
        <p:spPr>
          <a:xfrm>
            <a:off x="9452383" y="2399323"/>
            <a:ext cx="2600586" cy="3204308"/>
          </a:xfrm>
          <a:prstGeom prst="rect">
            <a:avLst/>
          </a:prstGeom>
        </p:spPr>
      </p:pic>
      <p:pic>
        <p:nvPicPr>
          <p:cNvPr id="7" name="Obrázek 6">
            <a:extLst>
              <a:ext uri="{FF2B5EF4-FFF2-40B4-BE49-F238E27FC236}">
                <a16:creationId xmlns:a16="http://schemas.microsoft.com/office/drawing/2014/main" id="{30997B48-2FAA-45CE-A1D7-8C034761A785}"/>
              </a:ext>
            </a:extLst>
          </p:cNvPr>
          <p:cNvPicPr>
            <a:picLocks noChangeAspect="1"/>
          </p:cNvPicPr>
          <p:nvPr/>
        </p:nvPicPr>
        <p:blipFill>
          <a:blip r:embed="rId3"/>
          <a:stretch>
            <a:fillRect/>
          </a:stretch>
        </p:blipFill>
        <p:spPr>
          <a:xfrm>
            <a:off x="9452383" y="167851"/>
            <a:ext cx="2600586" cy="2231472"/>
          </a:xfrm>
          <a:prstGeom prst="rect">
            <a:avLst/>
          </a:prstGeom>
        </p:spPr>
      </p:pic>
    </p:spTree>
    <p:extLst>
      <p:ext uri="{BB962C8B-B14F-4D97-AF65-F5344CB8AC3E}">
        <p14:creationId xmlns:p14="http://schemas.microsoft.com/office/powerpoint/2010/main" val="3591868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D81EDB-C5C0-44A8-8BDA-54E14B53A3DA}"/>
              </a:ext>
            </a:extLst>
          </p:cNvPr>
          <p:cNvSpPr>
            <a:spLocks noGrp="1"/>
          </p:cNvSpPr>
          <p:nvPr>
            <p:ph type="title"/>
          </p:nvPr>
        </p:nvSpPr>
        <p:spPr>
          <a:xfrm>
            <a:off x="492369" y="210477"/>
            <a:ext cx="8781633" cy="1719923"/>
          </a:xfrm>
        </p:spPr>
        <p:txBody>
          <a:bodyPr/>
          <a:lstStyle/>
          <a:p>
            <a:r>
              <a:rPr lang="cs-CZ" sz="3500" dirty="0">
                <a:solidFill>
                  <a:schemeClr val="tx1"/>
                </a:solidFill>
              </a:rPr>
              <a:t>Národnostní složení meziválečného</a:t>
            </a:r>
            <a:r>
              <a:rPr lang="cs-CZ" dirty="0">
                <a:solidFill>
                  <a:schemeClr val="tx1"/>
                </a:solidFill>
              </a:rPr>
              <a:t> Polska</a:t>
            </a:r>
          </a:p>
        </p:txBody>
      </p:sp>
      <p:pic>
        <p:nvPicPr>
          <p:cNvPr id="4" name="Zástupný obsah 3">
            <a:extLst>
              <a:ext uri="{FF2B5EF4-FFF2-40B4-BE49-F238E27FC236}">
                <a16:creationId xmlns:a16="http://schemas.microsoft.com/office/drawing/2014/main" id="{9545B9C9-F2D7-4C7B-B150-91547802FEEB}"/>
              </a:ext>
            </a:extLst>
          </p:cNvPr>
          <p:cNvPicPr>
            <a:picLocks noGrp="1" noChangeAspect="1"/>
          </p:cNvPicPr>
          <p:nvPr>
            <p:ph idx="1"/>
          </p:nvPr>
        </p:nvPicPr>
        <p:blipFill>
          <a:blip r:embed="rId2"/>
          <a:stretch>
            <a:fillRect/>
          </a:stretch>
        </p:blipFill>
        <p:spPr>
          <a:xfrm>
            <a:off x="320431" y="898770"/>
            <a:ext cx="10013659" cy="5748754"/>
          </a:xfrm>
          <a:prstGeom prst="rect">
            <a:avLst/>
          </a:prstGeom>
        </p:spPr>
      </p:pic>
    </p:spTree>
    <p:extLst>
      <p:ext uri="{BB962C8B-B14F-4D97-AF65-F5344CB8AC3E}">
        <p14:creationId xmlns:p14="http://schemas.microsoft.com/office/powerpoint/2010/main" val="3247548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ED78B5-D4CC-E2E7-0792-CE96443E2F39}"/>
              </a:ext>
            </a:extLst>
          </p:cNvPr>
          <p:cNvSpPr>
            <a:spLocks noGrp="1"/>
          </p:cNvSpPr>
          <p:nvPr>
            <p:ph type="title"/>
          </p:nvPr>
        </p:nvSpPr>
        <p:spPr>
          <a:xfrm>
            <a:off x="677334" y="375138"/>
            <a:ext cx="8596668" cy="758093"/>
          </a:xfrm>
        </p:spPr>
        <p:txBody>
          <a:bodyPr/>
          <a:lstStyle/>
          <a:p>
            <a:pPr algn="ctr"/>
            <a:r>
              <a:rPr lang="cs-CZ" dirty="0">
                <a:solidFill>
                  <a:schemeClr val="tx1"/>
                </a:solidFill>
              </a:rPr>
              <a:t>Děkuji za pozornost!</a:t>
            </a:r>
          </a:p>
        </p:txBody>
      </p:sp>
      <p:pic>
        <p:nvPicPr>
          <p:cNvPr id="5" name="Zástupný obsah 4">
            <a:extLst>
              <a:ext uri="{FF2B5EF4-FFF2-40B4-BE49-F238E27FC236}">
                <a16:creationId xmlns:a16="http://schemas.microsoft.com/office/drawing/2014/main" id="{4D6169FA-5E57-0F69-0CB8-7823FC653A31}"/>
              </a:ext>
            </a:extLst>
          </p:cNvPr>
          <p:cNvPicPr>
            <a:picLocks noGrp="1" noChangeAspect="1"/>
          </p:cNvPicPr>
          <p:nvPr>
            <p:ph idx="1"/>
          </p:nvPr>
        </p:nvPicPr>
        <p:blipFill>
          <a:blip r:embed="rId2"/>
          <a:stretch>
            <a:fillRect/>
          </a:stretch>
        </p:blipFill>
        <p:spPr>
          <a:xfrm rot="5400000">
            <a:off x="4688207" y="-766512"/>
            <a:ext cx="5547027" cy="9087445"/>
          </a:xfrm>
        </p:spPr>
      </p:pic>
      <p:sp>
        <p:nvSpPr>
          <p:cNvPr id="6" name="TextovéPole 5">
            <a:extLst>
              <a:ext uri="{FF2B5EF4-FFF2-40B4-BE49-F238E27FC236}">
                <a16:creationId xmlns:a16="http://schemas.microsoft.com/office/drawing/2014/main" id="{8C94B73D-F00D-2CC4-8475-39AC465C7F28}"/>
              </a:ext>
            </a:extLst>
          </p:cNvPr>
          <p:cNvSpPr txBox="1"/>
          <p:nvPr/>
        </p:nvSpPr>
        <p:spPr>
          <a:xfrm>
            <a:off x="0" y="1316421"/>
            <a:ext cx="3074275" cy="1754326"/>
          </a:xfrm>
          <a:prstGeom prst="rect">
            <a:avLst/>
          </a:prstGeom>
          <a:noFill/>
        </p:spPr>
        <p:txBody>
          <a:bodyPr wrap="square" rtlCol="0">
            <a:spAutoFit/>
          </a:bodyPr>
          <a:lstStyle/>
          <a:p>
            <a:r>
              <a:rPr lang="cs-CZ" dirty="0"/>
              <a:t>Příště si povíme o boji</a:t>
            </a:r>
          </a:p>
          <a:p>
            <a:r>
              <a:rPr lang="cs-CZ" dirty="0"/>
              <a:t>ukrajinských nacionalistů </a:t>
            </a:r>
          </a:p>
          <a:p>
            <a:r>
              <a:rPr lang="cs-CZ" dirty="0"/>
              <a:t>známých pod zkratkou OUN v boji za ukrajinskou </a:t>
            </a:r>
          </a:p>
          <a:p>
            <a:r>
              <a:rPr lang="cs-CZ" dirty="0"/>
              <a:t>nezávislost v meziválečném </a:t>
            </a:r>
          </a:p>
          <a:p>
            <a:r>
              <a:rPr lang="cs-CZ" dirty="0"/>
              <a:t>období</a:t>
            </a:r>
          </a:p>
        </p:txBody>
      </p:sp>
      <p:sp>
        <p:nvSpPr>
          <p:cNvPr id="7" name="TextovéPole 6">
            <a:extLst>
              <a:ext uri="{FF2B5EF4-FFF2-40B4-BE49-F238E27FC236}">
                <a16:creationId xmlns:a16="http://schemas.microsoft.com/office/drawing/2014/main" id="{CE364BFA-A523-120F-071B-258529B19390}"/>
              </a:ext>
            </a:extLst>
          </p:cNvPr>
          <p:cNvSpPr txBox="1"/>
          <p:nvPr/>
        </p:nvSpPr>
        <p:spPr>
          <a:xfrm>
            <a:off x="6298324" y="6482862"/>
            <a:ext cx="3132456" cy="369332"/>
          </a:xfrm>
          <a:prstGeom prst="rect">
            <a:avLst/>
          </a:prstGeom>
          <a:noFill/>
        </p:spPr>
        <p:txBody>
          <a:bodyPr wrap="square" rtlCol="0">
            <a:spAutoFit/>
          </a:bodyPr>
          <a:lstStyle/>
          <a:p>
            <a:r>
              <a:rPr lang="cs-CZ" dirty="0"/>
              <a:t>Ukrajinská SSR ve 30. letech</a:t>
            </a:r>
          </a:p>
        </p:txBody>
      </p:sp>
    </p:spTree>
    <p:extLst>
      <p:ext uri="{BB962C8B-B14F-4D97-AF65-F5344CB8AC3E}">
        <p14:creationId xmlns:p14="http://schemas.microsoft.com/office/powerpoint/2010/main" val="4107410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3BE901-3123-16BD-6EEF-D416B739342D}"/>
              </a:ext>
            </a:extLst>
          </p:cNvPr>
          <p:cNvSpPr>
            <a:spLocks noGrp="1"/>
          </p:cNvSpPr>
          <p:nvPr>
            <p:ph type="title"/>
          </p:nvPr>
        </p:nvSpPr>
        <p:spPr>
          <a:xfrm>
            <a:off x="677334" y="195386"/>
            <a:ext cx="8596668" cy="828430"/>
          </a:xfrm>
        </p:spPr>
        <p:txBody>
          <a:bodyPr/>
          <a:lstStyle/>
          <a:p>
            <a:pPr algn="ctr"/>
            <a:r>
              <a:rPr lang="cs-CZ" dirty="0">
                <a:solidFill>
                  <a:schemeClr val="tx1"/>
                </a:solidFill>
              </a:rPr>
              <a:t>Ukrajina po pádu carismu 1917</a:t>
            </a:r>
          </a:p>
        </p:txBody>
      </p:sp>
      <p:pic>
        <p:nvPicPr>
          <p:cNvPr id="4" name="Zástupný obsah 3">
            <a:extLst>
              <a:ext uri="{FF2B5EF4-FFF2-40B4-BE49-F238E27FC236}">
                <a16:creationId xmlns:a16="http://schemas.microsoft.com/office/drawing/2014/main" id="{17D2F59D-FFCF-83EB-0244-A65AB231FBD9}"/>
              </a:ext>
            </a:extLst>
          </p:cNvPr>
          <p:cNvPicPr>
            <a:picLocks noGrp="1" noChangeAspect="1"/>
          </p:cNvPicPr>
          <p:nvPr>
            <p:ph idx="1"/>
          </p:nvPr>
        </p:nvPicPr>
        <p:blipFill>
          <a:blip r:embed="rId2"/>
          <a:stretch>
            <a:fillRect/>
          </a:stretch>
        </p:blipFill>
        <p:spPr>
          <a:xfrm>
            <a:off x="1203569" y="739275"/>
            <a:ext cx="7596553" cy="6052294"/>
          </a:xfrm>
          <a:prstGeom prst="rect">
            <a:avLst/>
          </a:prstGeom>
        </p:spPr>
      </p:pic>
      <p:pic>
        <p:nvPicPr>
          <p:cNvPr id="3" name="Obrázek 2">
            <a:extLst>
              <a:ext uri="{FF2B5EF4-FFF2-40B4-BE49-F238E27FC236}">
                <a16:creationId xmlns:a16="http://schemas.microsoft.com/office/drawing/2014/main" id="{BFA65C45-A52B-0DE9-DF63-F52C6B326408}"/>
              </a:ext>
            </a:extLst>
          </p:cNvPr>
          <p:cNvPicPr>
            <a:picLocks noChangeAspect="1"/>
          </p:cNvPicPr>
          <p:nvPr/>
        </p:nvPicPr>
        <p:blipFill>
          <a:blip r:embed="rId3"/>
          <a:stretch>
            <a:fillRect/>
          </a:stretch>
        </p:blipFill>
        <p:spPr>
          <a:xfrm>
            <a:off x="8890292" y="922215"/>
            <a:ext cx="3207923" cy="4255844"/>
          </a:xfrm>
          <a:prstGeom prst="rect">
            <a:avLst/>
          </a:prstGeom>
        </p:spPr>
      </p:pic>
      <p:sp>
        <p:nvSpPr>
          <p:cNvPr id="5" name="TextovéPole 4">
            <a:extLst>
              <a:ext uri="{FF2B5EF4-FFF2-40B4-BE49-F238E27FC236}">
                <a16:creationId xmlns:a16="http://schemas.microsoft.com/office/drawing/2014/main" id="{AC45FAEC-B561-FDAB-678F-FA9A79BC4D91}"/>
              </a:ext>
            </a:extLst>
          </p:cNvPr>
          <p:cNvSpPr txBox="1"/>
          <p:nvPr/>
        </p:nvSpPr>
        <p:spPr>
          <a:xfrm>
            <a:off x="9808307" y="5447323"/>
            <a:ext cx="1180123" cy="369332"/>
          </a:xfrm>
          <a:prstGeom prst="rect">
            <a:avLst/>
          </a:prstGeom>
          <a:noFill/>
        </p:spPr>
        <p:txBody>
          <a:bodyPr wrap="square" rtlCol="0">
            <a:spAutoFit/>
          </a:bodyPr>
          <a:lstStyle/>
          <a:p>
            <a:r>
              <a:rPr lang="cs-CZ" dirty="0" err="1"/>
              <a:t>Kerenskij</a:t>
            </a:r>
            <a:endParaRPr lang="cs-CZ" dirty="0"/>
          </a:p>
        </p:txBody>
      </p:sp>
    </p:spTree>
    <p:extLst>
      <p:ext uri="{BB962C8B-B14F-4D97-AF65-F5344CB8AC3E}">
        <p14:creationId xmlns:p14="http://schemas.microsoft.com/office/powerpoint/2010/main" val="45673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111C83-E3B9-9FA8-1B9B-E6E4EEF444FA}"/>
              </a:ext>
            </a:extLst>
          </p:cNvPr>
          <p:cNvSpPr>
            <a:spLocks noGrp="1"/>
          </p:cNvSpPr>
          <p:nvPr>
            <p:ph type="title"/>
          </p:nvPr>
        </p:nvSpPr>
        <p:spPr>
          <a:xfrm>
            <a:off x="554892" y="226646"/>
            <a:ext cx="8719110" cy="812800"/>
          </a:xfrm>
        </p:spPr>
        <p:txBody>
          <a:bodyPr/>
          <a:lstStyle/>
          <a:p>
            <a:pPr algn="ctr"/>
            <a:r>
              <a:rPr lang="cs-CZ" dirty="0">
                <a:solidFill>
                  <a:schemeClr val="tx1"/>
                </a:solidFill>
              </a:rPr>
              <a:t>Ukrajinská centrální rada – UCR</a:t>
            </a:r>
          </a:p>
        </p:txBody>
      </p:sp>
      <p:sp>
        <p:nvSpPr>
          <p:cNvPr id="7" name="Zástupný obsah 6">
            <a:extLst>
              <a:ext uri="{FF2B5EF4-FFF2-40B4-BE49-F238E27FC236}">
                <a16:creationId xmlns:a16="http://schemas.microsoft.com/office/drawing/2014/main" id="{BDBE4D43-F58D-FC2B-7C23-A345A183E1CA}"/>
              </a:ext>
            </a:extLst>
          </p:cNvPr>
          <p:cNvSpPr>
            <a:spLocks noGrp="1"/>
          </p:cNvSpPr>
          <p:nvPr>
            <p:ph idx="1"/>
          </p:nvPr>
        </p:nvSpPr>
        <p:spPr>
          <a:xfrm>
            <a:off x="-1" y="851877"/>
            <a:ext cx="8542215" cy="5931877"/>
          </a:xfrm>
        </p:spPr>
        <p:txBody>
          <a:bodyPr>
            <a:normAutofit fontScale="92500" lnSpcReduction="10000"/>
          </a:bodyPr>
          <a:lstStyle/>
          <a:p>
            <a:pPr algn="just"/>
            <a:r>
              <a:rPr lang="cs-CZ" sz="1900" dirty="0"/>
              <a:t>po pádu carismu se představitelé vlády v regionech obrátili na společenské organizace, v nichž vedoucí pozice zaujímali zástupci průmyslových a obchodních kruhů a administrativní byrokracie. Většina z nich patřila k ústavním demokratům (kadetům)</a:t>
            </a:r>
          </a:p>
          <a:p>
            <a:pPr algn="just"/>
            <a:r>
              <a:rPr lang="cs-CZ" sz="1900" dirty="0"/>
              <a:t>výkonná moc byla předána komisařům Prozatímní vlády. Do té doby náležela gubernátorům a policejním důstojníkům. Hlavy regionálních a oblastních administrací se staly komisaři. Ve vládách místo stanovených úředních osob začaly fungovat volené komitéty</a:t>
            </a:r>
          </a:p>
          <a:p>
            <a:pPr algn="just"/>
            <a:r>
              <a:rPr lang="cs-CZ" sz="1900" dirty="0"/>
              <a:t>4. března 1917 vznikl specifický ukrajinský národní orgán, tedy </a:t>
            </a:r>
            <a:r>
              <a:rPr lang="cs-CZ" sz="1900" b="1" dirty="0"/>
              <a:t>Ukrajinská centrální rada </a:t>
            </a:r>
            <a:r>
              <a:rPr lang="cs-CZ" sz="1900" dirty="0"/>
              <a:t>– UCR – v čele </a:t>
            </a:r>
            <a:r>
              <a:rPr lang="cs-CZ" sz="1900" dirty="0" err="1"/>
              <a:t>Michajlo</a:t>
            </a:r>
            <a:r>
              <a:rPr lang="cs-CZ" sz="1900" dirty="0"/>
              <a:t> </a:t>
            </a:r>
            <a:r>
              <a:rPr lang="cs-CZ" sz="1900" dirty="0" err="1"/>
              <a:t>Hruševskyj</a:t>
            </a:r>
            <a:r>
              <a:rPr lang="cs-CZ" sz="1900" dirty="0"/>
              <a:t>, ti sice uznali legitimitu Prozatímní vlády v Rusku, ale zároveň odmítali plnit její příkazy</a:t>
            </a:r>
          </a:p>
          <a:p>
            <a:pPr algn="just"/>
            <a:r>
              <a:rPr lang="cs-CZ" sz="1900" dirty="0"/>
              <a:t>v roli jakéhosi samostatného zákonodárného i výkonného pro Ukrajinu a její správu</a:t>
            </a:r>
          </a:p>
          <a:p>
            <a:pPr algn="just"/>
            <a:r>
              <a:rPr lang="cs-CZ" sz="1900" dirty="0"/>
              <a:t>v UCR byli většinově levicově orientované politické síly (např. Ukrajinská sociálně demokratická strana dělnická – </a:t>
            </a:r>
            <a:r>
              <a:rPr lang="cs-CZ" sz="1900" dirty="0" err="1"/>
              <a:t>Vynnyčenko</a:t>
            </a:r>
            <a:r>
              <a:rPr lang="cs-CZ" sz="1900" dirty="0"/>
              <a:t>, </a:t>
            </a:r>
            <a:r>
              <a:rPr lang="cs-CZ" sz="1900" dirty="0" err="1"/>
              <a:t>Porš</a:t>
            </a:r>
            <a:r>
              <a:rPr lang="cs-CZ" sz="1900" dirty="0"/>
              <a:t>, </a:t>
            </a:r>
            <a:r>
              <a:rPr lang="cs-CZ" sz="1900" dirty="0" err="1"/>
              <a:t>Petljura</a:t>
            </a:r>
            <a:r>
              <a:rPr lang="cs-CZ" sz="1900" dirty="0"/>
              <a:t>), dále Ukrajinská sociálně revoluční strana – odnož ruských </a:t>
            </a:r>
            <a:r>
              <a:rPr lang="cs-CZ" sz="1900" dirty="0" err="1"/>
              <a:t>eserů</a:t>
            </a:r>
            <a:r>
              <a:rPr lang="cs-CZ" sz="1900" dirty="0"/>
              <a:t> (ochrana zájmů venkova – </a:t>
            </a:r>
            <a:r>
              <a:rPr lang="cs-CZ" sz="1900" dirty="0" err="1"/>
              <a:t>Hruševskyj</a:t>
            </a:r>
            <a:r>
              <a:rPr lang="cs-CZ" sz="1900" dirty="0"/>
              <a:t> a jiní) nebo Ukrajinská socialistická federativní strana (Dmytro </a:t>
            </a:r>
            <a:r>
              <a:rPr lang="cs-CZ" sz="1900" dirty="0" err="1"/>
              <a:t>Dorošenko</a:t>
            </a:r>
            <a:r>
              <a:rPr lang="cs-CZ" sz="1900" dirty="0"/>
              <a:t>)</a:t>
            </a:r>
          </a:p>
          <a:p>
            <a:endParaRPr lang="cs-CZ" dirty="0"/>
          </a:p>
          <a:p>
            <a:r>
              <a:rPr lang="cs-CZ" dirty="0"/>
              <a:t> </a:t>
            </a:r>
          </a:p>
        </p:txBody>
      </p:sp>
      <p:pic>
        <p:nvPicPr>
          <p:cNvPr id="3" name="Obrázek 2">
            <a:extLst>
              <a:ext uri="{FF2B5EF4-FFF2-40B4-BE49-F238E27FC236}">
                <a16:creationId xmlns:a16="http://schemas.microsoft.com/office/drawing/2014/main" id="{23B4E28A-541B-A72F-045D-836FD7966FBE}"/>
              </a:ext>
            </a:extLst>
          </p:cNvPr>
          <p:cNvPicPr>
            <a:picLocks noChangeAspect="1"/>
          </p:cNvPicPr>
          <p:nvPr/>
        </p:nvPicPr>
        <p:blipFill>
          <a:blip r:embed="rId2"/>
          <a:stretch>
            <a:fillRect/>
          </a:stretch>
        </p:blipFill>
        <p:spPr>
          <a:xfrm>
            <a:off x="8918820" y="682624"/>
            <a:ext cx="2857500" cy="3228975"/>
          </a:xfrm>
          <a:prstGeom prst="rect">
            <a:avLst/>
          </a:prstGeom>
        </p:spPr>
      </p:pic>
      <p:pic>
        <p:nvPicPr>
          <p:cNvPr id="4" name="Obrázek 3">
            <a:extLst>
              <a:ext uri="{FF2B5EF4-FFF2-40B4-BE49-F238E27FC236}">
                <a16:creationId xmlns:a16="http://schemas.microsoft.com/office/drawing/2014/main" id="{99A1A249-A8D6-BAE9-EAB0-36C6A92F16F8}"/>
              </a:ext>
            </a:extLst>
          </p:cNvPr>
          <p:cNvPicPr>
            <a:picLocks noChangeAspect="1"/>
          </p:cNvPicPr>
          <p:nvPr/>
        </p:nvPicPr>
        <p:blipFill>
          <a:blip r:embed="rId3"/>
          <a:stretch>
            <a:fillRect/>
          </a:stretch>
        </p:blipFill>
        <p:spPr>
          <a:xfrm>
            <a:off x="8918820" y="4194231"/>
            <a:ext cx="3062654" cy="1596114"/>
          </a:xfrm>
          <a:prstGeom prst="rect">
            <a:avLst/>
          </a:prstGeom>
        </p:spPr>
      </p:pic>
      <p:sp>
        <p:nvSpPr>
          <p:cNvPr id="5" name="TextovéPole 4">
            <a:extLst>
              <a:ext uri="{FF2B5EF4-FFF2-40B4-BE49-F238E27FC236}">
                <a16:creationId xmlns:a16="http://schemas.microsoft.com/office/drawing/2014/main" id="{4045502C-1386-CED5-3B2E-FA916798E368}"/>
              </a:ext>
            </a:extLst>
          </p:cNvPr>
          <p:cNvSpPr txBox="1"/>
          <p:nvPr/>
        </p:nvSpPr>
        <p:spPr>
          <a:xfrm>
            <a:off x="9011138" y="5916246"/>
            <a:ext cx="2984343" cy="369332"/>
          </a:xfrm>
          <a:prstGeom prst="rect">
            <a:avLst/>
          </a:prstGeom>
          <a:noFill/>
        </p:spPr>
        <p:txBody>
          <a:bodyPr wrap="square" rtlCol="0">
            <a:spAutoFit/>
          </a:bodyPr>
          <a:lstStyle/>
          <a:p>
            <a:r>
              <a:rPr lang="cs-CZ" dirty="0"/>
              <a:t>Sídlo UCR – Dům učitelů</a:t>
            </a:r>
          </a:p>
        </p:txBody>
      </p:sp>
    </p:spTree>
    <p:extLst>
      <p:ext uri="{BB962C8B-B14F-4D97-AF65-F5344CB8AC3E}">
        <p14:creationId xmlns:p14="http://schemas.microsoft.com/office/powerpoint/2010/main" val="138618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D1BC2E-A2F0-6B01-E5F5-A832DE9C668C}"/>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B6057188-21E3-3F00-6E6D-0215F2ECC58B}"/>
              </a:ext>
            </a:extLst>
          </p:cNvPr>
          <p:cNvPicPr>
            <a:picLocks noGrp="1" noChangeAspect="1"/>
          </p:cNvPicPr>
          <p:nvPr>
            <p:ph idx="1"/>
          </p:nvPr>
        </p:nvPicPr>
        <p:blipFill>
          <a:blip r:embed="rId2"/>
          <a:stretch>
            <a:fillRect/>
          </a:stretch>
        </p:blipFill>
        <p:spPr>
          <a:xfrm>
            <a:off x="164123" y="85969"/>
            <a:ext cx="9972431" cy="6299200"/>
          </a:xfrm>
          <a:prstGeom prst="rect">
            <a:avLst/>
          </a:prstGeom>
        </p:spPr>
      </p:pic>
      <p:sp>
        <p:nvSpPr>
          <p:cNvPr id="5" name="TextovéPole 4">
            <a:extLst>
              <a:ext uri="{FF2B5EF4-FFF2-40B4-BE49-F238E27FC236}">
                <a16:creationId xmlns:a16="http://schemas.microsoft.com/office/drawing/2014/main" id="{BC7C1493-824E-F3D9-05D0-90956997DEA5}"/>
              </a:ext>
            </a:extLst>
          </p:cNvPr>
          <p:cNvSpPr txBox="1"/>
          <p:nvPr/>
        </p:nvSpPr>
        <p:spPr>
          <a:xfrm>
            <a:off x="3118337" y="6447692"/>
            <a:ext cx="3391877" cy="369332"/>
          </a:xfrm>
          <a:prstGeom prst="rect">
            <a:avLst/>
          </a:prstGeom>
          <a:noFill/>
        </p:spPr>
        <p:txBody>
          <a:bodyPr wrap="square" rtlCol="0">
            <a:spAutoFit/>
          </a:bodyPr>
          <a:lstStyle/>
          <a:p>
            <a:r>
              <a:rPr lang="cs-CZ" dirty="0"/>
              <a:t>Demonstrace v Kyjevě 1917</a:t>
            </a:r>
          </a:p>
        </p:txBody>
      </p:sp>
    </p:spTree>
    <p:extLst>
      <p:ext uri="{BB962C8B-B14F-4D97-AF65-F5344CB8AC3E}">
        <p14:creationId xmlns:p14="http://schemas.microsoft.com/office/powerpoint/2010/main" val="160143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3DEA99-0B82-B45F-8D6D-A83CD2F0318F}"/>
              </a:ext>
            </a:extLst>
          </p:cNvPr>
          <p:cNvSpPr>
            <a:spLocks noGrp="1"/>
          </p:cNvSpPr>
          <p:nvPr>
            <p:ph type="title"/>
          </p:nvPr>
        </p:nvSpPr>
        <p:spPr>
          <a:xfrm>
            <a:off x="677334" y="406401"/>
            <a:ext cx="8596668" cy="633046"/>
          </a:xfrm>
        </p:spPr>
        <p:txBody>
          <a:bodyPr>
            <a:normAutofit fontScale="90000"/>
          </a:bodyPr>
          <a:lstStyle/>
          <a:p>
            <a:pPr algn="ctr"/>
            <a:r>
              <a:rPr lang="cs-CZ" dirty="0">
                <a:solidFill>
                  <a:schemeClr val="tx1"/>
                </a:solidFill>
              </a:rPr>
              <a:t>Další vývoj</a:t>
            </a:r>
          </a:p>
        </p:txBody>
      </p:sp>
      <p:sp>
        <p:nvSpPr>
          <p:cNvPr id="3" name="Zástupný obsah 2">
            <a:extLst>
              <a:ext uri="{FF2B5EF4-FFF2-40B4-BE49-F238E27FC236}">
                <a16:creationId xmlns:a16="http://schemas.microsoft.com/office/drawing/2014/main" id="{09E10DE4-6B3F-EEAF-F805-C2AD72FEFA30}"/>
              </a:ext>
            </a:extLst>
          </p:cNvPr>
          <p:cNvSpPr>
            <a:spLocks noGrp="1"/>
          </p:cNvSpPr>
          <p:nvPr>
            <p:ph idx="1"/>
          </p:nvPr>
        </p:nvSpPr>
        <p:spPr>
          <a:xfrm>
            <a:off x="211015" y="1039447"/>
            <a:ext cx="9062987" cy="5603630"/>
          </a:xfrm>
        </p:spPr>
        <p:txBody>
          <a:bodyPr/>
          <a:lstStyle/>
          <a:p>
            <a:pPr algn="just"/>
            <a:r>
              <a:rPr lang="cs-CZ" dirty="0"/>
              <a:t>UCR jakožto zastupující demokratický orgán vznikl na vlně revolučního hnutí proto, aby se postavil do čela národně-osvobozeneckého hnutí na všech ukrajinských zemích </a:t>
            </a:r>
          </a:p>
          <a:p>
            <a:pPr algn="just"/>
            <a:r>
              <a:rPr lang="cs-CZ" dirty="0"/>
              <a:t>do tohoto sovětu – rady (pro osvětlení a připomenutí známého pojmu uvádím, že šlo o organizaci vojáků, zemědělců nebo pracujících) vstoupili zástupci nejrůznějších společností, pravoslavné církve, pokrokových ukrajinských sociálních demokratů a hlavy kulturně-vzdělávacích, vojenských, studentských a vědeckých organizací, spolků a útvarů </a:t>
            </a:r>
          </a:p>
          <a:p>
            <a:pPr algn="just"/>
            <a:r>
              <a:rPr lang="cs-CZ" dirty="0" err="1"/>
              <a:t>Michajlo</a:t>
            </a:r>
            <a:r>
              <a:rPr lang="cs-CZ" dirty="0"/>
              <a:t> </a:t>
            </a:r>
            <a:r>
              <a:rPr lang="cs-CZ" dirty="0" err="1"/>
              <a:t>Hruševskyj</a:t>
            </a:r>
            <a:r>
              <a:rPr lang="cs-CZ" dirty="0"/>
              <a:t> uznávaný lídr ukrajinského osvobozeneckého hnutí byl v době, kdy byl zvolen hlavou UCR (často se užívá termín prezidentem) čerstvě propuštěn z carské internace a týden po svém zvolení dorazil do Kyjeva</a:t>
            </a:r>
          </a:p>
        </p:txBody>
      </p:sp>
      <p:pic>
        <p:nvPicPr>
          <p:cNvPr id="5" name="Obrázek 4">
            <a:extLst>
              <a:ext uri="{FF2B5EF4-FFF2-40B4-BE49-F238E27FC236}">
                <a16:creationId xmlns:a16="http://schemas.microsoft.com/office/drawing/2014/main" id="{E7FE97BB-A7C0-52EE-89E9-95368CCB1135}"/>
              </a:ext>
            </a:extLst>
          </p:cNvPr>
          <p:cNvPicPr>
            <a:picLocks noChangeAspect="1"/>
          </p:cNvPicPr>
          <p:nvPr/>
        </p:nvPicPr>
        <p:blipFill>
          <a:blip r:embed="rId2"/>
          <a:stretch>
            <a:fillRect/>
          </a:stretch>
        </p:blipFill>
        <p:spPr>
          <a:xfrm>
            <a:off x="9269362" y="722924"/>
            <a:ext cx="2922638" cy="4165600"/>
          </a:xfrm>
          <a:prstGeom prst="rect">
            <a:avLst/>
          </a:prstGeom>
        </p:spPr>
      </p:pic>
      <p:pic>
        <p:nvPicPr>
          <p:cNvPr id="6" name="Obrázek 5">
            <a:extLst>
              <a:ext uri="{FF2B5EF4-FFF2-40B4-BE49-F238E27FC236}">
                <a16:creationId xmlns:a16="http://schemas.microsoft.com/office/drawing/2014/main" id="{3D7CF63D-D9C7-2699-F856-35D5EBE647C3}"/>
              </a:ext>
            </a:extLst>
          </p:cNvPr>
          <p:cNvPicPr>
            <a:picLocks noChangeAspect="1"/>
          </p:cNvPicPr>
          <p:nvPr/>
        </p:nvPicPr>
        <p:blipFill>
          <a:blip r:embed="rId3"/>
          <a:stretch>
            <a:fillRect/>
          </a:stretch>
        </p:blipFill>
        <p:spPr>
          <a:xfrm>
            <a:off x="620765" y="4439137"/>
            <a:ext cx="7480440" cy="2278185"/>
          </a:xfrm>
          <a:prstGeom prst="rect">
            <a:avLst/>
          </a:prstGeom>
        </p:spPr>
      </p:pic>
      <p:sp>
        <p:nvSpPr>
          <p:cNvPr id="4" name="TextovéPole 3">
            <a:extLst>
              <a:ext uri="{FF2B5EF4-FFF2-40B4-BE49-F238E27FC236}">
                <a16:creationId xmlns:a16="http://schemas.microsoft.com/office/drawing/2014/main" id="{15840A2E-4872-3DF7-0B12-378690B12806}"/>
              </a:ext>
            </a:extLst>
          </p:cNvPr>
          <p:cNvSpPr txBox="1"/>
          <p:nvPr/>
        </p:nvSpPr>
        <p:spPr>
          <a:xfrm>
            <a:off x="10245969" y="5033108"/>
            <a:ext cx="1325265" cy="369332"/>
          </a:xfrm>
          <a:prstGeom prst="rect">
            <a:avLst/>
          </a:prstGeom>
          <a:noFill/>
        </p:spPr>
        <p:txBody>
          <a:bodyPr wrap="square" rtlCol="0">
            <a:spAutoFit/>
          </a:bodyPr>
          <a:lstStyle/>
          <a:p>
            <a:r>
              <a:rPr lang="cs-CZ" dirty="0" err="1"/>
              <a:t>Hruševskyj</a:t>
            </a:r>
            <a:endParaRPr lang="cs-CZ" dirty="0"/>
          </a:p>
        </p:txBody>
      </p:sp>
    </p:spTree>
    <p:extLst>
      <p:ext uri="{BB962C8B-B14F-4D97-AF65-F5344CB8AC3E}">
        <p14:creationId xmlns:p14="http://schemas.microsoft.com/office/powerpoint/2010/main" val="4096682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5E6DBF-F364-930F-96BF-592065B6F0A7}"/>
              </a:ext>
            </a:extLst>
          </p:cNvPr>
          <p:cNvSpPr>
            <a:spLocks noGrp="1"/>
          </p:cNvSpPr>
          <p:nvPr>
            <p:ph type="title"/>
          </p:nvPr>
        </p:nvSpPr>
        <p:spPr>
          <a:xfrm>
            <a:off x="677334" y="250092"/>
            <a:ext cx="8596668" cy="734646"/>
          </a:xfrm>
        </p:spPr>
        <p:txBody>
          <a:bodyPr/>
          <a:lstStyle/>
          <a:p>
            <a:pPr algn="ctr"/>
            <a:r>
              <a:rPr lang="cs-CZ" dirty="0">
                <a:solidFill>
                  <a:schemeClr val="tx1"/>
                </a:solidFill>
              </a:rPr>
              <a:t>Dělnické rady</a:t>
            </a:r>
          </a:p>
        </p:txBody>
      </p:sp>
      <p:sp>
        <p:nvSpPr>
          <p:cNvPr id="3" name="Zástupný obsah 2">
            <a:extLst>
              <a:ext uri="{FF2B5EF4-FFF2-40B4-BE49-F238E27FC236}">
                <a16:creationId xmlns:a16="http://schemas.microsoft.com/office/drawing/2014/main" id="{FB3F688E-DB54-31D8-0A4A-D4336DC04E0F}"/>
              </a:ext>
            </a:extLst>
          </p:cNvPr>
          <p:cNvSpPr>
            <a:spLocks noGrp="1"/>
          </p:cNvSpPr>
          <p:nvPr>
            <p:ph idx="1"/>
          </p:nvPr>
        </p:nvSpPr>
        <p:spPr>
          <a:xfrm>
            <a:off x="203200" y="898769"/>
            <a:ext cx="9070802" cy="5869354"/>
          </a:xfrm>
        </p:spPr>
        <p:txBody>
          <a:bodyPr>
            <a:normAutofit/>
          </a:bodyPr>
          <a:lstStyle/>
          <a:p>
            <a:pPr algn="just"/>
            <a:r>
              <a:rPr lang="cs-CZ" dirty="0"/>
              <a:t>ihned po svržení monarchie se začaly v ukrajinských průmyslových centrech vytvářet dělnické rady a v posádkách a na frontě – vojenské rady. Dělnické rady byly vytvořeny v Charkově, </a:t>
            </a:r>
            <a:r>
              <a:rPr lang="cs-CZ" dirty="0" err="1"/>
              <a:t>Katerynoslavu</a:t>
            </a:r>
            <a:r>
              <a:rPr lang="cs-CZ" dirty="0"/>
              <a:t> a v </a:t>
            </a:r>
            <a:r>
              <a:rPr lang="cs-CZ" dirty="0" err="1"/>
              <a:t>Kremenčuhu</a:t>
            </a:r>
            <a:r>
              <a:rPr lang="cs-CZ" dirty="0"/>
              <a:t> </a:t>
            </a:r>
          </a:p>
          <a:p>
            <a:pPr algn="just"/>
            <a:r>
              <a:rPr lang="cs-CZ" dirty="0"/>
              <a:t>rady byly nestranickými organizacemi, které měly časově omezenou tradici. Poprvé vznikly v průběhu revoluce v roce 1905 (a bezprostředně poté) a potom - v roce 1917 jako potvrzení nedůvěry k jakýmkoliv státním institucím</a:t>
            </a:r>
          </a:p>
          <a:p>
            <a:pPr algn="just"/>
            <a:r>
              <a:rPr lang="cs-CZ" dirty="0"/>
              <a:t>výzva k expropriaci (znárodnění) výrobních prostředků byla nejpopulárnější myšlenkou mezi členy těchto rad. V polovině roku 1917 bylo v 9 ukrajinských oblastech založeno 252 rad, z toho 180 – v Donbasu</a:t>
            </a:r>
          </a:p>
          <a:p>
            <a:pPr algn="just"/>
            <a:r>
              <a:rPr lang="cs-CZ" dirty="0"/>
              <a:t>dne 23. června 1917 UCR vydala v Kyjevě na kongresu delegátů ukrajinských útvarů carské armády tzv. univerzál (prohlášení ke všem obyvatelům mající závaznost zákona), kterým vyhlásila autonomní ukrajinský stát na demokratickém základu. Několik dní poté na uzavřeném zasedání UCR byl založen orgán výkonné moci – Generální sekretariát, v jehož čele stanul Volodymyr </a:t>
            </a:r>
            <a:r>
              <a:rPr lang="cs-CZ" dirty="0" err="1"/>
              <a:t>Vynnyčenko</a:t>
            </a:r>
            <a:endParaRPr lang="cs-CZ" dirty="0"/>
          </a:p>
          <a:p>
            <a:pPr algn="just"/>
            <a:r>
              <a:rPr lang="cs-CZ" dirty="0"/>
              <a:t>Prozatímní vláda musela uznat UCR státním orgánem. Po takovém úspěchu UCR přijala II. universál, ve kterém se oznamovalo vytvoření Generálního Sekretariátu a rozvoj zákonodárného upevnění ukrajinské autonomie</a:t>
            </a:r>
          </a:p>
        </p:txBody>
      </p:sp>
      <p:pic>
        <p:nvPicPr>
          <p:cNvPr id="5" name="Obrázek 4">
            <a:extLst>
              <a:ext uri="{FF2B5EF4-FFF2-40B4-BE49-F238E27FC236}">
                <a16:creationId xmlns:a16="http://schemas.microsoft.com/office/drawing/2014/main" id="{2036CDB0-B922-236B-ED79-7480EDF01B3F}"/>
              </a:ext>
            </a:extLst>
          </p:cNvPr>
          <p:cNvPicPr>
            <a:picLocks noChangeAspect="1"/>
          </p:cNvPicPr>
          <p:nvPr/>
        </p:nvPicPr>
        <p:blipFill>
          <a:blip r:embed="rId2"/>
          <a:stretch>
            <a:fillRect/>
          </a:stretch>
        </p:blipFill>
        <p:spPr>
          <a:xfrm>
            <a:off x="9274002" y="812800"/>
            <a:ext cx="2859389" cy="3864708"/>
          </a:xfrm>
          <a:prstGeom prst="rect">
            <a:avLst/>
          </a:prstGeom>
        </p:spPr>
      </p:pic>
      <p:sp>
        <p:nvSpPr>
          <p:cNvPr id="4" name="TextovéPole 3">
            <a:extLst>
              <a:ext uri="{FF2B5EF4-FFF2-40B4-BE49-F238E27FC236}">
                <a16:creationId xmlns:a16="http://schemas.microsoft.com/office/drawing/2014/main" id="{113663A5-EFC9-E8A3-E5F8-AFC12DEF8D7A}"/>
              </a:ext>
            </a:extLst>
          </p:cNvPr>
          <p:cNvSpPr txBox="1"/>
          <p:nvPr/>
        </p:nvSpPr>
        <p:spPr>
          <a:xfrm>
            <a:off x="9995877" y="4767386"/>
            <a:ext cx="1609969" cy="646331"/>
          </a:xfrm>
          <a:prstGeom prst="rect">
            <a:avLst/>
          </a:prstGeom>
          <a:noFill/>
        </p:spPr>
        <p:txBody>
          <a:bodyPr wrap="square" rtlCol="0">
            <a:spAutoFit/>
          </a:bodyPr>
          <a:lstStyle/>
          <a:p>
            <a:r>
              <a:rPr lang="cs-CZ" dirty="0" err="1"/>
              <a:t>Vynnyčenko</a:t>
            </a:r>
            <a:endParaRPr lang="cs-CZ" dirty="0"/>
          </a:p>
          <a:p>
            <a:endParaRPr lang="cs-CZ" dirty="0"/>
          </a:p>
        </p:txBody>
      </p:sp>
    </p:spTree>
    <p:extLst>
      <p:ext uri="{BB962C8B-B14F-4D97-AF65-F5344CB8AC3E}">
        <p14:creationId xmlns:p14="http://schemas.microsoft.com/office/powerpoint/2010/main" val="308256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6D600B-8EB9-D0A3-4637-A2277530001C}"/>
              </a:ext>
            </a:extLst>
          </p:cNvPr>
          <p:cNvSpPr>
            <a:spLocks noGrp="1"/>
          </p:cNvSpPr>
          <p:nvPr>
            <p:ph type="title"/>
          </p:nvPr>
        </p:nvSpPr>
        <p:spPr>
          <a:xfrm>
            <a:off x="677334" y="273538"/>
            <a:ext cx="8596668" cy="687754"/>
          </a:xfrm>
        </p:spPr>
        <p:txBody>
          <a:bodyPr/>
          <a:lstStyle/>
          <a:p>
            <a:pPr algn="ctr"/>
            <a:r>
              <a:rPr lang="cs-CZ" dirty="0">
                <a:solidFill>
                  <a:schemeClr val="tx1"/>
                </a:solidFill>
              </a:rPr>
              <a:t>Negativní obrat</a:t>
            </a:r>
          </a:p>
        </p:txBody>
      </p:sp>
      <p:sp>
        <p:nvSpPr>
          <p:cNvPr id="3" name="Zástupný obsah 2">
            <a:extLst>
              <a:ext uri="{FF2B5EF4-FFF2-40B4-BE49-F238E27FC236}">
                <a16:creationId xmlns:a16="http://schemas.microsoft.com/office/drawing/2014/main" id="{5FD395B7-AD95-7243-DD4C-95CC91A0AF9F}"/>
              </a:ext>
            </a:extLst>
          </p:cNvPr>
          <p:cNvSpPr>
            <a:spLocks noGrp="1"/>
          </p:cNvSpPr>
          <p:nvPr>
            <p:ph idx="1"/>
          </p:nvPr>
        </p:nvSpPr>
        <p:spPr>
          <a:xfrm>
            <a:off x="179754" y="961292"/>
            <a:ext cx="9094248" cy="5623169"/>
          </a:xfrm>
        </p:spPr>
        <p:txBody>
          <a:bodyPr/>
          <a:lstStyle/>
          <a:p>
            <a:pPr algn="just"/>
            <a:r>
              <a:rPr lang="cs-CZ" dirty="0"/>
              <a:t>další zintenzivnění sociální a ekonomické krize a pokračující války se projevovalo u materiálních podmínek dělníků a pracujících. Za těchto podmínek se extremistická provolání leninského proudu stávaly stále populárnějšími </a:t>
            </a:r>
          </a:p>
          <a:p>
            <a:pPr algn="just"/>
            <a:r>
              <a:rPr lang="cs-CZ" dirty="0"/>
              <a:t>počet bolševiků na Ukrajině dosáhl 33 tisíc osob. Nicméně svým počtem strana Lenina nijak nedominovala, avšak lišila se svojí disciplinovaností a agresivitou. Postupem času nakonec bolševici a jejich stoupenci začali převažovat v řadách dělnických a vojenských poslanců </a:t>
            </a:r>
          </a:p>
          <a:p>
            <a:pPr algn="just"/>
            <a:r>
              <a:rPr lang="cs-CZ" dirty="0"/>
              <a:t>po bolševické revoluci a svržení Prozatímní vlády v říjnu/listopadu 1917 bolševici vytvořili vlastní vládu v čele s Leninem</a:t>
            </a:r>
          </a:p>
          <a:p>
            <a:pPr algn="just"/>
            <a:r>
              <a:rPr lang="cs-CZ" dirty="0"/>
              <a:t>UCR bolševický převrat odsoudila, toto prohlášení bylo určeno zejména kyjevskému sovětu o jehož úmyslech si nikdo v UCR nedělal iluze! </a:t>
            </a:r>
          </a:p>
          <a:p>
            <a:pPr algn="just"/>
            <a:r>
              <a:rPr lang="cs-CZ" dirty="0"/>
              <a:t>8. listopadu se i tak pokusilo Kyjevský sovět (např. Georgij </a:t>
            </a:r>
            <a:r>
              <a:rPr lang="cs-CZ" dirty="0" err="1"/>
              <a:t>Pjatakov</a:t>
            </a:r>
            <a:r>
              <a:rPr lang="cs-CZ" dirty="0"/>
              <a:t>) o převrat, ale neuspěl</a:t>
            </a:r>
          </a:p>
        </p:txBody>
      </p:sp>
      <p:pic>
        <p:nvPicPr>
          <p:cNvPr id="4" name="Obrázek 3">
            <a:extLst>
              <a:ext uri="{FF2B5EF4-FFF2-40B4-BE49-F238E27FC236}">
                <a16:creationId xmlns:a16="http://schemas.microsoft.com/office/drawing/2014/main" id="{82F4AF9A-6B9A-5A6F-C157-EA2C2FB9973C}"/>
              </a:ext>
            </a:extLst>
          </p:cNvPr>
          <p:cNvPicPr>
            <a:picLocks noChangeAspect="1"/>
          </p:cNvPicPr>
          <p:nvPr/>
        </p:nvPicPr>
        <p:blipFill rotWithShape="1">
          <a:blip r:embed="rId2"/>
          <a:srcRect l="8890" t="3670" r="5770" b="11678"/>
          <a:stretch/>
        </p:blipFill>
        <p:spPr>
          <a:xfrm>
            <a:off x="9274002" y="2962031"/>
            <a:ext cx="2917998" cy="2824696"/>
          </a:xfrm>
          <a:prstGeom prst="rect">
            <a:avLst/>
          </a:prstGeom>
        </p:spPr>
      </p:pic>
      <p:pic>
        <p:nvPicPr>
          <p:cNvPr id="5" name="Obrázek 4">
            <a:extLst>
              <a:ext uri="{FF2B5EF4-FFF2-40B4-BE49-F238E27FC236}">
                <a16:creationId xmlns:a16="http://schemas.microsoft.com/office/drawing/2014/main" id="{C79246CA-63CB-2B05-209F-4222AE6FC5EC}"/>
              </a:ext>
            </a:extLst>
          </p:cNvPr>
          <p:cNvPicPr>
            <a:picLocks noChangeAspect="1"/>
          </p:cNvPicPr>
          <p:nvPr/>
        </p:nvPicPr>
        <p:blipFill>
          <a:blip r:embed="rId3"/>
          <a:stretch>
            <a:fillRect/>
          </a:stretch>
        </p:blipFill>
        <p:spPr>
          <a:xfrm>
            <a:off x="9274002" y="1055077"/>
            <a:ext cx="2917998" cy="1906954"/>
          </a:xfrm>
          <a:prstGeom prst="rect">
            <a:avLst/>
          </a:prstGeom>
        </p:spPr>
      </p:pic>
    </p:spTree>
    <p:extLst>
      <p:ext uri="{BB962C8B-B14F-4D97-AF65-F5344CB8AC3E}">
        <p14:creationId xmlns:p14="http://schemas.microsoft.com/office/powerpoint/2010/main" val="3871513300"/>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z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4812</TotalTime>
  <Words>2815</Words>
  <Application>Microsoft Office PowerPoint</Application>
  <PresentationFormat>Širokoúhlá obrazovka</PresentationFormat>
  <Paragraphs>153</Paragraphs>
  <Slides>38</Slides>
  <Notes>0</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38</vt:i4>
      </vt:variant>
    </vt:vector>
  </HeadingPairs>
  <TitlesOfParts>
    <vt:vector size="44" baseType="lpstr">
      <vt:lpstr>Arial</vt:lpstr>
      <vt:lpstr>Linux Libertine</vt:lpstr>
      <vt:lpstr>Trebuchet MS</vt:lpstr>
      <vt:lpstr>Wingdings 3</vt:lpstr>
      <vt:lpstr>Fazeta</vt:lpstr>
      <vt:lpstr>1_Fazeta</vt:lpstr>
      <vt:lpstr>Ukrajina – její místo v dějinách a ve sférách vlivu  Situace po první světové válce, marné snahy o ukrajinskou nezávislost</vt:lpstr>
      <vt:lpstr>Prezentace aplikace PowerPoint</vt:lpstr>
      <vt:lpstr>Vzestup nacionalismu a 1. světová válka</vt:lpstr>
      <vt:lpstr>Ukrajina po pádu carismu 1917</vt:lpstr>
      <vt:lpstr>Ukrajinská centrální rada – UCR</vt:lpstr>
      <vt:lpstr>Prezentace aplikace PowerPoint</vt:lpstr>
      <vt:lpstr>Další vývoj</vt:lpstr>
      <vt:lpstr>Dělnické rady</vt:lpstr>
      <vt:lpstr>Negativní obrat</vt:lpstr>
      <vt:lpstr>Bolševické pokrytectví</vt:lpstr>
      <vt:lpstr>Další vojenská konfrontace</vt:lpstr>
      <vt:lpstr>Prezentace aplikace PowerPoint</vt:lpstr>
      <vt:lpstr>Situace po Brestlitevském míru</vt:lpstr>
      <vt:lpstr>Převrat proti UCR</vt:lpstr>
      <vt:lpstr>Hetmanát - Skoropadskyj</vt:lpstr>
      <vt:lpstr>Ještě pár slov k hetmanátu</vt:lpstr>
      <vt:lpstr>Prezentace aplikace PowerPoint</vt:lpstr>
      <vt:lpstr>Další turbulence</vt:lpstr>
      <vt:lpstr>Pád hetmanátu</vt:lpstr>
      <vt:lpstr>Prezentace aplikace PowerPoint</vt:lpstr>
      <vt:lpstr>Direktorium (ULR/UNR) - Petljura</vt:lpstr>
      <vt:lpstr>Konec Direktoria a osud Petljury</vt:lpstr>
      <vt:lpstr>Prezentace aplikace PowerPoint</vt:lpstr>
      <vt:lpstr>Nestor Machno - anarchismus</vt:lpstr>
      <vt:lpstr>Prezentace aplikace PowerPoint</vt:lpstr>
      <vt:lpstr>Západoukrajinská lidová republika</vt:lpstr>
      <vt:lpstr>Prezentace aplikace PowerPoint</vt:lpstr>
      <vt:lpstr>Prezentace aplikace PowerPoint</vt:lpstr>
      <vt:lpstr>Symbolické sjednocení</vt:lpstr>
      <vt:lpstr>Prezentace aplikace PowerPoint</vt:lpstr>
      <vt:lpstr>Prezentace aplikace PowerPoint</vt:lpstr>
      <vt:lpstr>Sovětsko-polská válka</vt:lpstr>
      <vt:lpstr>Prezentace aplikace PowerPoint</vt:lpstr>
      <vt:lpstr>Situace na mapě 1918-1923</vt:lpstr>
      <vt:lpstr>Rozuzlení (dočasné) pro celý region</vt:lpstr>
      <vt:lpstr>Dozvuky války – souhrnná rekapitulace</vt:lpstr>
      <vt:lpstr>Národnostní složení meziválečného Polska</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MVZb2104 Ukrajina na křižovatkách dějin a zájmů mocností   Seznámení s předmětem, popis dostupné vhodné literatury   Úvod do studia dějin Ukrajiny</dc:title>
  <dc:creator>Tomáš Řepa</dc:creator>
  <cp:lastModifiedBy>Tomáš Řepa</cp:lastModifiedBy>
  <cp:revision>499</cp:revision>
  <dcterms:created xsi:type="dcterms:W3CDTF">2023-02-13T19:09:27Z</dcterms:created>
  <dcterms:modified xsi:type="dcterms:W3CDTF">2025-10-15T20:56:17Z</dcterms:modified>
</cp:coreProperties>
</file>