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3" r:id="rId3"/>
    <p:sldId id="355" r:id="rId4"/>
    <p:sldId id="357" r:id="rId5"/>
    <p:sldId id="356" r:id="rId6"/>
    <p:sldId id="289" r:id="rId7"/>
    <p:sldId id="294" r:id="rId8"/>
    <p:sldId id="293" r:id="rId9"/>
    <p:sldId id="354" r:id="rId10"/>
    <p:sldId id="295" r:id="rId11"/>
    <p:sldId id="296" r:id="rId12"/>
    <p:sldId id="290" r:id="rId13"/>
    <p:sldId id="297" r:id="rId14"/>
    <p:sldId id="284" r:id="rId15"/>
    <p:sldId id="299" r:id="rId16"/>
    <p:sldId id="302" r:id="rId17"/>
    <p:sldId id="338" r:id="rId18"/>
    <p:sldId id="340" r:id="rId19"/>
    <p:sldId id="342" r:id="rId20"/>
    <p:sldId id="343" r:id="rId21"/>
    <p:sldId id="345" r:id="rId22"/>
    <p:sldId id="339" r:id="rId23"/>
    <p:sldId id="341" r:id="rId24"/>
    <p:sldId id="349" r:id="rId25"/>
    <p:sldId id="361" r:id="rId26"/>
    <p:sldId id="362" r:id="rId27"/>
    <p:sldId id="358" r:id="rId28"/>
    <p:sldId id="351" r:id="rId29"/>
    <p:sldId id="363" r:id="rId30"/>
    <p:sldId id="364" r:id="rId31"/>
    <p:sldId id="365" r:id="rId32"/>
    <p:sldId id="366" r:id="rId33"/>
    <p:sldId id="367" r:id="rId34"/>
    <p:sldId id="266" r:id="rId35"/>
    <p:sldId id="369" r:id="rId36"/>
    <p:sldId id="370" r:id="rId37"/>
    <p:sldId id="333" r:id="rId38"/>
    <p:sldId id="36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Řepa" initials="TŘ" lastIdx="1" clrIdx="0">
    <p:extLst>
      <p:ext uri="{19B8F6BF-5375-455C-9EA6-DF929625EA0E}">
        <p15:presenceInfo xmlns:p15="http://schemas.microsoft.com/office/powerpoint/2012/main" userId="fa8b40f954ee15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3141784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Ukrajina – její místo v dějinách a ve sférách vlivu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První světová válka a její dopad na region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892062"/>
            <a:ext cx="7766936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1026" name="Picture 2" descr="Česko má novou univerzitu. Prestižní statut získala Vysoká škola CEVRO">
            <a:extLst>
              <a:ext uri="{FF2B5EF4-FFF2-40B4-BE49-F238E27FC236}">
                <a16:creationId xmlns:a16="http://schemas.microsoft.com/office/drawing/2014/main" id="{A3C29D07-FFB9-40DF-AE90-F87A5E3A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79" y="4613336"/>
            <a:ext cx="4176712" cy="20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4C374-409A-4747-8887-CE083A8A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8782"/>
            <a:ext cx="8596668" cy="704675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Rozbuška: atentát v Sarajevu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0145D8-34D5-4751-97B1-77875609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5" y="956345"/>
            <a:ext cx="9089293" cy="5901654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28. června 1914 byl v Sarajevu na následníka rakousko-uherského trůnu arcivévodu Františka Ferdinanda d'Este a jeho manželku vévodkyni Žofii z </a:t>
            </a:r>
            <a:r>
              <a:rPr lang="cs-CZ" dirty="0" err="1"/>
              <a:t>Hohenbergu</a:t>
            </a:r>
            <a:r>
              <a:rPr lang="cs-CZ" dirty="0"/>
              <a:t> spáchán atentát, kterému oba manželé podlehli</a:t>
            </a:r>
          </a:p>
          <a:p>
            <a:pPr algn="just"/>
            <a:r>
              <a:rPr lang="cs-CZ" dirty="0"/>
              <a:t>atentát spáchal po předchozím nezdařeném bombovém útoku na kolonu vozů bosenskosrbský politický aktivista </a:t>
            </a:r>
            <a:r>
              <a:rPr lang="cs-CZ" dirty="0" err="1"/>
              <a:t>Gavrilo</a:t>
            </a:r>
            <a:r>
              <a:rPr lang="cs-CZ" dirty="0"/>
              <a:t> Princip (člen organizace Mladá Bosna usilující o nezávislost Bosny), který se náhodně ocitnul na místě kudy jel arcivévodův vůz na únikové cestě. Útok byl spoluorganizován srbskou rozvědkou a další organizací s názvem Černá ruka založenou srbskými nacionalisty</a:t>
            </a:r>
          </a:p>
          <a:p>
            <a:pPr algn="just"/>
            <a:r>
              <a:rPr lang="cs-CZ" dirty="0"/>
              <a:t>za měsíc poté, 28. července 1914, vyhlásilo Rakousko-Uhersko po předchozím ultimátu s nesplnitelnými podmínkami (zejména bod č. 6: zavede soudní vyšetřování proti těm účastníkům spiknutí z 28. června, kteří se zdržují na území Srbska, a svolí, aby orgány delegované c. a k. vládou se zúčastnily příslušného vyšetřování – tento bod považovalo Srbsko za nepřijatelné vměšování) válku Srbsku jako odvetu za atentát </a:t>
            </a:r>
          </a:p>
          <a:p>
            <a:pPr algn="just"/>
            <a:r>
              <a:rPr lang="cs-CZ" dirty="0"/>
              <a:t>na základě předchozích smluv následovala řetězová reakce ostatních států a během zhruba čtyř týdnů se ve válečném konfliktu ocitla většina Evropy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D7210C-240F-4215-8C55-D3F96BE6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278" y="0"/>
            <a:ext cx="2923722" cy="35779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446183-8262-432D-A859-C9D74EB4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3577904"/>
            <a:ext cx="2915175" cy="32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CC3ECA3-7CFA-488A-BF6A-194745196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04" y="159392"/>
            <a:ext cx="7516535" cy="66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0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E2437B-F6C7-4BAE-B561-D7D02F175BD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1" y="226503"/>
            <a:ext cx="11387097" cy="637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47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E186F-00CC-425C-8CD7-A5B2FB49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8782"/>
            <a:ext cx="8596668" cy="85567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Srbská a balkánská fronta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4F806-CF3F-4EDC-B935-83BBC89FD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1847"/>
            <a:ext cx="7891782" cy="5612234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I přes úpornou snahu Rakouska-Uherska se mu nepodařilo Srby porazit, výsledky tří rakousko-uherských ofenziv však byly naprosto minimální územní zisky, přičemž srbská armáda přešla 3. prosince 1914 do protiútoku a během dvou následujících týdnů vytlačila rakousko-uherská vojska ze svého území</a:t>
            </a:r>
          </a:p>
          <a:p>
            <a:pPr algn="just"/>
            <a:r>
              <a:rPr lang="cs-CZ" dirty="0"/>
              <a:t>Nový útok na Srbsko začal poté až 6. října 1915. Pro rozhodující útok byly vyčleněny dvě rakousko-uherské armády a především, připojila se armáda bulharská, celkem kolem 682 tisíc vojáků. Bulhaři vedli útok údolím Moravy</a:t>
            </a:r>
          </a:p>
          <a:p>
            <a:pPr algn="just"/>
            <a:r>
              <a:rPr lang="cs-CZ" dirty="0"/>
              <a:t>Rakousko-uherské vojsko zaútočilo na Bělehrad. Srbové velké přesile nedokázali odolat a stahovali se k Jaderskému moři a poté na řecký ostrov Korfu – Srbsko utrpělo obrovské oběti na životech. Království Srbsko ztratilo během války 1 100 000 obyvatel, z toho bylo zhruba 450 tisíc vojáků a 650 tisíc civilistů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CE96AA-D109-4842-9EFC-D036EFF4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82" y="109058"/>
            <a:ext cx="4229960" cy="38586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6911C8-7B14-49C5-8A7A-4F0193B1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782" y="3967712"/>
            <a:ext cx="4229960" cy="28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947" y="159391"/>
            <a:ext cx="11316748" cy="1771009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Boje ve východním Prusku, bitva u </a:t>
            </a:r>
            <a:r>
              <a:rPr lang="cs-CZ" b="1" dirty="0" err="1">
                <a:solidFill>
                  <a:schemeClr val="tx1"/>
                </a:solidFill>
              </a:rPr>
              <a:t>Tannenbergu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6" y="796954"/>
            <a:ext cx="5442454" cy="58135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954"/>
            <a:ext cx="6749545" cy="58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AE737-FA8C-4AD1-A3AB-72E20A2A6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890" y="109058"/>
            <a:ext cx="9555062" cy="674894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Velké boje na východě začaly 15. srpna 1914 ruskou ofenzívou do východního Pruska, což vyvolalo v německém generálním štábu překvapení, protože Rusové mobilizovali a přešli do útoku mnohem rychleji, než předpokládal německý plán. Vzhledem k početní slabosti německých sil postupovala ruská armáda zpočátku vpřed, ale již 17. srpna byla zastavena u </a:t>
            </a:r>
            <a:r>
              <a:rPr lang="cs-CZ" dirty="0" err="1"/>
              <a:t>Stalluponen</a:t>
            </a:r>
            <a:r>
              <a:rPr lang="cs-CZ" dirty="0"/>
              <a:t>. O tři dny později se Rusům podařilo zvítězit nad Němci u </a:t>
            </a:r>
            <a:r>
              <a:rPr lang="cs-CZ" dirty="0" err="1"/>
              <a:t>Gumbinnenu</a:t>
            </a:r>
            <a:r>
              <a:rPr lang="cs-CZ" dirty="0"/>
              <a:t>. To vyvolalo změny a novým velitelem byl jmenován generál pěchoty Paul von Hindenburg, jehož zástupcem se stal generálmajor Erich </a:t>
            </a:r>
            <a:r>
              <a:rPr lang="cs-CZ" dirty="0" err="1"/>
              <a:t>Ludendorff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Po jejich příjezdu do </a:t>
            </a:r>
            <a:r>
              <a:rPr lang="cs-CZ" dirty="0" err="1"/>
              <a:t>Malborku</a:t>
            </a:r>
            <a:r>
              <a:rPr lang="cs-CZ" dirty="0"/>
              <a:t> si vyslechli nápad podplukovníka Hoffmanna, který navrhoval využití výhod vnitřní linie a možnosti železnice. Chtěl přisunout jako posilu jen 1. sbor Gen Francoise. </a:t>
            </a:r>
            <a:r>
              <a:rPr lang="cs-CZ" dirty="0" err="1"/>
              <a:t>Ludendorff</a:t>
            </a:r>
            <a:r>
              <a:rPr lang="cs-CZ" dirty="0"/>
              <a:t> a </a:t>
            </a:r>
            <a:r>
              <a:rPr lang="cs-CZ" dirty="0" err="1"/>
              <a:t>Hindeburg</a:t>
            </a:r>
            <a:r>
              <a:rPr lang="cs-CZ" dirty="0"/>
              <a:t> se však rozhodli pro stáhnutí i dalších dvou sborů - </a:t>
            </a:r>
            <a:r>
              <a:rPr lang="cs-CZ" dirty="0" err="1"/>
              <a:t>Belowa</a:t>
            </a:r>
            <a:r>
              <a:rPr lang="cs-CZ" dirty="0"/>
              <a:t> a </a:t>
            </a:r>
            <a:r>
              <a:rPr lang="cs-CZ" dirty="0" err="1"/>
              <a:t>Mackensena</a:t>
            </a:r>
            <a:r>
              <a:rPr lang="cs-CZ" dirty="0"/>
              <a:t> z fronty proti </a:t>
            </a:r>
            <a:r>
              <a:rPr lang="cs-CZ" dirty="0" err="1"/>
              <a:t>Rennenkampfovi</a:t>
            </a:r>
            <a:r>
              <a:rPr lang="cs-CZ" dirty="0"/>
              <a:t> a nechat proti němu jen slabou jezdeckou clonu - jedinou jezdeckou divizi. To byla základní myšlenka bitvy </a:t>
            </a:r>
          </a:p>
          <a:p>
            <a:pPr algn="just"/>
            <a:r>
              <a:rPr lang="cs-CZ" dirty="0"/>
              <a:t>Vše záviselo na tom, jestli </a:t>
            </a:r>
            <a:r>
              <a:rPr lang="cs-CZ" dirty="0" err="1"/>
              <a:t>Rennenkampf</a:t>
            </a:r>
            <a:r>
              <a:rPr lang="cs-CZ" dirty="0"/>
              <a:t> přijde na pomoc Samsonovi. Hoffmann však oba ujistil, že </a:t>
            </a:r>
            <a:r>
              <a:rPr lang="cs-CZ" dirty="0" err="1"/>
              <a:t>Rennenkampf</a:t>
            </a:r>
            <a:r>
              <a:rPr lang="cs-CZ" dirty="0"/>
              <a:t> nepřijde … </a:t>
            </a:r>
            <a:r>
              <a:rPr lang="cs-CZ" dirty="0" err="1"/>
              <a:t>Rennenkampf</a:t>
            </a:r>
            <a:r>
              <a:rPr lang="cs-CZ" dirty="0"/>
              <a:t> se se </a:t>
            </a:r>
            <a:r>
              <a:rPr lang="cs-CZ" dirty="0" err="1"/>
              <a:t>Samsonovem</a:t>
            </a:r>
            <a:r>
              <a:rPr lang="cs-CZ" dirty="0"/>
              <a:t> nenáviděli. Původ byl v Rusko-Japonské válce v letech 1904–1905, kdy </a:t>
            </a:r>
            <a:r>
              <a:rPr lang="cs-CZ" dirty="0" err="1"/>
              <a:t>Rennenkampf</a:t>
            </a:r>
            <a:r>
              <a:rPr lang="cs-CZ" dirty="0"/>
              <a:t> dostal přísný rozkaz v případě potřeby přijít okamžitě na pomoc Samsonovi. On však rozkaz nesplnil a </a:t>
            </a:r>
            <a:r>
              <a:rPr lang="cs-CZ" dirty="0" err="1"/>
              <a:t>Samsonov</a:t>
            </a:r>
            <a:r>
              <a:rPr lang="cs-CZ" dirty="0"/>
              <a:t> utrpěl těžké ztráty. </a:t>
            </a:r>
            <a:r>
              <a:rPr lang="cs-CZ" dirty="0" err="1"/>
              <a:t>Samsonov</a:t>
            </a:r>
            <a:r>
              <a:rPr lang="cs-CZ" dirty="0"/>
              <a:t> potom napadl </a:t>
            </a:r>
            <a:r>
              <a:rPr lang="cs-CZ" dirty="0" err="1"/>
              <a:t>Rennenkampfa</a:t>
            </a:r>
            <a:r>
              <a:rPr lang="cs-CZ" dirty="0"/>
              <a:t> na nádraží v </a:t>
            </a:r>
            <a:r>
              <a:rPr lang="cs-CZ" dirty="0" err="1"/>
              <a:t>Mukdenu</a:t>
            </a:r>
            <a:r>
              <a:rPr lang="cs-CZ" dirty="0"/>
              <a:t>, kde mu pořádně rozbil ústa </a:t>
            </a:r>
          </a:p>
          <a:p>
            <a:pPr algn="just"/>
            <a:r>
              <a:rPr lang="cs-CZ" dirty="0"/>
              <a:t>Bitva u </a:t>
            </a:r>
            <a:r>
              <a:rPr lang="cs-CZ" dirty="0" err="1"/>
              <a:t>Tannenbergu</a:t>
            </a:r>
            <a:r>
              <a:rPr lang="cs-CZ" dirty="0"/>
              <a:t> </a:t>
            </a:r>
            <a:r>
              <a:rPr lang="pl-PL" dirty="0"/>
              <a:t>probíhala od 20. srpna do 31. srpna </a:t>
            </a:r>
            <a:r>
              <a:rPr lang="cs-CZ" dirty="0"/>
              <a:t>a ruská armáda byla tvrdě poražena. Bylo zabito či zraněno 30 tisíc ruských vojáků (sám </a:t>
            </a:r>
            <a:r>
              <a:rPr lang="cs-CZ" dirty="0" err="1"/>
              <a:t>Samsonov</a:t>
            </a:r>
            <a:r>
              <a:rPr lang="cs-CZ" dirty="0"/>
              <a:t> se v obklíčení zastřelil) a mnoho elitních důstojníků, 92 tisíc jich skončilo v zajetí, probít z obklíčení se podařilo pouze 15 tisícům mužů. Německé ztráty činily 20 tisíc mrtvých a raněných</a:t>
            </a:r>
          </a:p>
          <a:p>
            <a:pPr algn="just"/>
            <a:r>
              <a:rPr lang="cs-CZ" dirty="0"/>
              <a:t>Následovala další ruská porážka u Mazurských jezer (bitva probíhala ve dnech pátého až 13. září 1914) a ještě jedna na </a:t>
            </a:r>
            <a:r>
              <a:rPr lang="cs-CZ" dirty="0" err="1"/>
              <a:t>Němenu</a:t>
            </a:r>
            <a:r>
              <a:rPr lang="cs-CZ" dirty="0"/>
              <a:t> (26. až 28. září 1914). Tato série německých vítězství stála Rusko dvě kompletní armády a zachránila Prusko před okupací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A5B324-FF86-4AC8-B3A2-51FA17E1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172" y="3428999"/>
            <a:ext cx="2720827" cy="19818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D3B042-8394-454C-8AAA-592CF725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172" y="1501632"/>
            <a:ext cx="2720828" cy="19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280116-D373-4CD8-9D29-07F6A00E4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51" y="260058"/>
            <a:ext cx="6368449" cy="63252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DFA56B-7548-477C-B869-3F7AE211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D4B4F8B-2713-4405-BFBC-2AD034922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0058"/>
            <a:ext cx="6434356" cy="63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10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5691B-E11D-4B09-A562-4F11B182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336"/>
            <a:ext cx="8596668" cy="679508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Východní fronta v Haliči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8467A-90FD-46D5-8F13-41D63C3D7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2" y="880844"/>
            <a:ext cx="9890620" cy="5775819"/>
          </a:xfrm>
        </p:spPr>
        <p:txBody>
          <a:bodyPr/>
          <a:lstStyle/>
          <a:p>
            <a:pPr algn="just"/>
            <a:r>
              <a:rPr lang="cs-CZ" dirty="0"/>
              <a:t>Na jižním úseku východní fronty stály proti sobě armády Ruska a Rakousko-Uherska. Rakousko-Uherské velení se dopustilo strategické chyby, když většinu sil soustředilo na srbské frontě. Větší boje se zde odehrály ve dnech 23. srpna až 25. srpna u </a:t>
            </a:r>
            <a:r>
              <a:rPr lang="cs-CZ" dirty="0" err="1"/>
              <a:t>Krasniku</a:t>
            </a:r>
            <a:r>
              <a:rPr lang="cs-CZ" dirty="0"/>
              <a:t> a o den později následovala další bitva u </a:t>
            </a:r>
            <a:r>
              <a:rPr lang="cs-CZ" dirty="0" err="1"/>
              <a:t>Komarowa</a:t>
            </a:r>
            <a:r>
              <a:rPr lang="cs-CZ" dirty="0"/>
              <a:t>. V těchto bitvách měla rakousko-uherská armáda převahu a podařilo se jí zatlačit ruské jednotky na východ o desítky kilometrů </a:t>
            </a:r>
          </a:p>
          <a:p>
            <a:pPr algn="just"/>
            <a:r>
              <a:rPr lang="cs-CZ" dirty="0"/>
              <a:t>Po tomto počátečním úspěchu však přišlo brzy vystřízlivění, neboť o několik dní později byl rakousko-uherský útok poražen u </a:t>
            </a:r>
            <a:r>
              <a:rPr lang="cs-CZ" dirty="0" err="1"/>
              <a:t>Zoločiva</a:t>
            </a:r>
            <a:r>
              <a:rPr lang="cs-CZ" dirty="0"/>
              <a:t> a 29. srpna utrpěli Rakušané velké ztráty mezi řekami </a:t>
            </a:r>
            <a:r>
              <a:rPr lang="cs-CZ" dirty="0" err="1"/>
              <a:t>Lipa</a:t>
            </a:r>
            <a:r>
              <a:rPr lang="cs-CZ" dirty="0"/>
              <a:t>. I přes tyto neúspěchy rakousko-uherská ofenziva pokračovala, ale Rusové přešli do protiútoku, který se zastavil 50 km východě od </a:t>
            </a:r>
            <a:r>
              <a:rPr lang="cs-CZ" dirty="0" err="1"/>
              <a:t>Krakowa</a:t>
            </a:r>
            <a:r>
              <a:rPr lang="cs-CZ" dirty="0"/>
              <a:t>, čímž Rusové ohrozili Slezsko a vytvořili si dobré nástupiště k útoku do Uher </a:t>
            </a:r>
          </a:p>
          <a:p>
            <a:pPr algn="just"/>
            <a:r>
              <a:rPr lang="cs-CZ" dirty="0"/>
              <a:t>Ztráty rakousko-uherské armády dosáhly 400 000 mužů a na pomoc musely být povolány německé jednotky. Následovala série bitev o Varšavu, které skončily 26. října. V těchto bitvách se Rusům vedlo o něco lépe, ale ani jedna strana nedosáhla zamýšlených cílů ani velkých územních zisků a podobný výsledek měly další boje, které se zde do konce roku 1914 odehrály</a:t>
            </a:r>
          </a:p>
        </p:txBody>
      </p:sp>
    </p:spTree>
    <p:extLst>
      <p:ext uri="{BB962C8B-B14F-4D97-AF65-F5344CB8AC3E}">
        <p14:creationId xmlns:p14="http://schemas.microsoft.com/office/powerpoint/2010/main" val="3134142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E27871E-C760-4A35-AE8E-61AB0C42E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484"/>
            <a:ext cx="12063369" cy="6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2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31708-5EB9-4ABD-ABFE-2778A3A1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8723"/>
            <a:ext cx="8596668" cy="822121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Vstup Turecka do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B5937-54E0-4CDE-A0E2-961D74E5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111" y="704675"/>
            <a:ext cx="9731228" cy="61533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Do války se v říjnu 1914 zapojila také Osmanská říše, která se díky vlivu ministra války Envera Paši přidala na stranu Ústředních mocností. 29. října napadlo osmanské loďstvo spolu s německými křižníky SMS </a:t>
            </a:r>
            <a:r>
              <a:rPr lang="cs-CZ" dirty="0" err="1"/>
              <a:t>Breslau</a:t>
            </a:r>
            <a:r>
              <a:rPr lang="cs-CZ" dirty="0"/>
              <a:t> a SMS </a:t>
            </a:r>
            <a:r>
              <a:rPr lang="cs-CZ" dirty="0" err="1"/>
              <a:t>Goeben</a:t>
            </a:r>
            <a:r>
              <a:rPr lang="cs-CZ" dirty="0"/>
              <a:t> ruské černomořské přístavy, načež Rusko 1. listopadu vypovědělo Osmanské říši válku a stejný krok udělali v listopadu také Britové a Francouzi.</a:t>
            </a:r>
          </a:p>
          <a:p>
            <a:pPr algn="just"/>
            <a:r>
              <a:rPr lang="cs-CZ" dirty="0"/>
              <a:t>Vstup Osmanů do války proti Dohodě otevřel množství nových bojišť. Na Kavkaze se boje mezi Rusy a Turky záhy rozhořely na kavkazské frontě. Britové se s Osmany střetli v bojích o Sinaj, v Persii a Mezopotámii. Britové a Francouzi se obávali, že sultán </a:t>
            </a:r>
            <a:r>
              <a:rPr lang="cs-CZ" dirty="0" err="1"/>
              <a:t>Mehmed</a:t>
            </a:r>
            <a:r>
              <a:rPr lang="cs-CZ" dirty="0"/>
              <a:t> V. může jako chalífa a duchovní hlava muslimů ohrozit vyhlášením džihádu pozice dohodových mocností v koloniích, především v severní Africe a Indii. Pro Rusko navíc vstup Osmanské říše do války znamenal přerušení jejich hlavní zásobovací trasy, neboť Turci uzavřeli možnost dohodových lodí zásobovat Rusy přes Černé moře. </a:t>
            </a:r>
          </a:p>
          <a:p>
            <a:pPr algn="just"/>
            <a:r>
              <a:rPr lang="cs-CZ" dirty="0"/>
              <a:t>V listopadu 1914 zahájily ruské síly pod velením generála </a:t>
            </a:r>
            <a:r>
              <a:rPr lang="cs-CZ" dirty="0" err="1"/>
              <a:t>Berchmana</a:t>
            </a:r>
            <a:r>
              <a:rPr lang="cs-CZ" dirty="0"/>
              <a:t> první ofenzívu na Kavkaze, avšak v polovině listopadu spustila osmanská 3. armáda vedená Enverem Pašou protiútok a zatlačila ruská vojska zpět za hranice směrem k městu </a:t>
            </a:r>
            <a:r>
              <a:rPr lang="cs-CZ" dirty="0" err="1"/>
              <a:t>Kars</a:t>
            </a:r>
            <a:r>
              <a:rPr lang="cs-CZ" dirty="0"/>
              <a:t>. Osmanská armáda nepřipravená na zimní tažení ve vysokohorském terénu však utrpěla obrovské ztráty během sněhových bouří, načež byla Rusy na přelomu roku 1914 a 1915 poražena v bitvě u </a:t>
            </a:r>
            <a:r>
              <a:rPr lang="cs-CZ" dirty="0" err="1"/>
              <a:t>Sarikamiše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Následoval kolaps a ústup Osmanů, takže z původních 100 000 vojáků většina padla, dezertovala nebo zemřela v horách na následky podchlazení a z tažení se vrátilo jen 18 000 mužů. Válka se pro Turky nevyvíjela dobře ani na Blízkém východě, protože po vstupu Osmanské říše do války se Britové rozhodli chránit své pozice v Perském zálivu. Nejprve uznali suverenitu Kuvajtu a 7. listopadu 1914 se pak 6. indická divize přeplavená nejprve do Bahrajnu vylodila v Mezopotámii. Zde britské síly napadly Osmany bránící pevnosti při ústí Eufratu. Britové se během Mezopotámského tažení zmocnili 9. prosince Basry a následně pokračovali v postupu směrem na Bagdád</a:t>
            </a:r>
          </a:p>
        </p:txBody>
      </p:sp>
    </p:spTree>
    <p:extLst>
      <p:ext uri="{BB962C8B-B14F-4D97-AF65-F5344CB8AC3E}">
        <p14:creationId xmlns:p14="http://schemas.microsoft.com/office/powerpoint/2010/main" val="66379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18F918-DF66-2263-FEA6-805EDB4B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6586"/>
            <a:ext cx="3970215" cy="5478584"/>
          </a:xfrm>
        </p:spPr>
        <p:txBody>
          <a:bodyPr/>
          <a:lstStyle/>
          <a:p>
            <a:pPr algn="just"/>
            <a:r>
              <a:rPr lang="cs-CZ" b="1" dirty="0"/>
              <a:t>první světová válka a její ničivý dopad na celý region zcela změnil politické a mocenské poměry a vedl ke kolapsu starých říší a s tím spjatým přepisováním hranic!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942BC2-BE3D-DAEE-5EBF-CFD935579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62"/>
          <a:stretch/>
        </p:blipFill>
        <p:spPr>
          <a:xfrm>
            <a:off x="3906262" y="351692"/>
            <a:ext cx="8137245" cy="57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2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D2B912-8275-4894-852C-439399EC3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03" y="75501"/>
            <a:ext cx="11601973" cy="67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E6E23-871A-4B7E-BE44-6978A64C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1" y="192947"/>
            <a:ext cx="11518083" cy="1737453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Leden 1915 – všechna tehdejší evropská válčiště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C757CAC-6243-4DC6-96F6-E98E3B2BC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91" y="771788"/>
            <a:ext cx="11518083" cy="60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82E68-0B95-4A99-9A8C-1CC04525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4863"/>
            <a:ext cx="8596668" cy="876649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Dobytí </a:t>
            </a:r>
            <a:r>
              <a:rPr lang="cs-CZ" b="1" dirty="0" err="1">
                <a:solidFill>
                  <a:schemeClr val="tx1"/>
                </a:solidFill>
              </a:rPr>
              <a:t>Přemyšlu</a:t>
            </a:r>
            <a:r>
              <a:rPr lang="cs-CZ" b="1" dirty="0">
                <a:solidFill>
                  <a:schemeClr val="tx1"/>
                </a:solidFill>
              </a:rPr>
              <a:t> 1915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537C8-2620-40AC-B5D9-A1F73ACEC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788"/>
            <a:ext cx="7963073" cy="60862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Po vypuknutí války ruské armády rychle postoupily do německého Východního Pruska a rakouské Haliče. Němcům se v bitvách u </a:t>
            </a:r>
            <a:r>
              <a:rPr lang="cs-CZ" dirty="0" err="1"/>
              <a:t>Tannenbergu</a:t>
            </a:r>
            <a:r>
              <a:rPr lang="cs-CZ" dirty="0"/>
              <a:t> a Mazurských jezer podařilo Rusy porazit, avšak Rakušané prohráli v srpnu a září 1914 v bitvě o Halič, načež byli v září nuceni vyklidit Lvov a ustoupit až o 160 km ke hřebenům Karpat</a:t>
            </a:r>
          </a:p>
          <a:p>
            <a:pPr algn="just"/>
            <a:r>
              <a:rPr lang="cs-CZ" dirty="0"/>
              <a:t>Myšlenka na výstavbu pevnosti </a:t>
            </a:r>
            <a:r>
              <a:rPr lang="cs-CZ" dirty="0" err="1"/>
              <a:t>Přemyšl</a:t>
            </a:r>
            <a:r>
              <a:rPr lang="cs-CZ" dirty="0"/>
              <a:t> padla během Krymské války, kdy se výrazně zhoršily vztahy mezi Rakouskou monarchií a Ruskem. V roce 1871 došlo ke konečnému rozhodnutí o zbudování pevnosti. První fáze výstavby probíhala do roku 1896 a do roku 1914 byly zbudovány tři prstence opevnění. Projekt však nebyl z finančních důvodů nikdy zcela dokončen</a:t>
            </a:r>
          </a:p>
          <a:p>
            <a:pPr algn="just"/>
            <a:r>
              <a:rPr lang="cs-CZ" dirty="0"/>
              <a:t>První obležení pevnosti začalo 17. září 1914, podílelo se na něm zhruba 92 tisíc ruských vojáků. Rusové bezúspěšně útočili až do 10. října, přičemž bylo zabito přibližně 10 tisíc ruských a 4 tisíce rakousko-uherských vojáků</a:t>
            </a:r>
          </a:p>
          <a:p>
            <a:pPr algn="just"/>
            <a:r>
              <a:rPr lang="cs-CZ" dirty="0"/>
              <a:t>26. srpna 1914 zahájila ruská vojska úspěšnou bitvu o Halič a do listopadu postupovala dále do nitra Rakouska-Uherska. Dne 5. listopadu začala ruská vojska druhé obléhání. Vzhledem k tomu, že se pevnost nacházela již hluboko v ruském zázemí, bylo nemožné, aby byla vojska vyproštěna. V zimě 1914–1915 došlo k rychlému vyčerpání zásob, postupně byly snižovány příděly potravin, poráželi se koně </a:t>
            </a:r>
          </a:p>
          <a:p>
            <a:pPr algn="just"/>
            <a:r>
              <a:rPr lang="cs-CZ" dirty="0"/>
              <a:t>22. března 1915 posádka kapitulovala. Do ruského zajetí padlo 120 000 rakousko-uherských vojáků včetně 9 generálů. Již 3. června 1915 však pevnost opět padla do rakouských rukou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01A379-25A3-4240-AC91-5A606B9A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72" y="0"/>
            <a:ext cx="4228927" cy="23038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ABAEBB-D759-436B-8BC4-77781D50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071" y="2303883"/>
            <a:ext cx="4228928" cy="24275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2F0FC7-C2C3-426A-B2EA-6DCB73AA0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071" y="4387442"/>
            <a:ext cx="4228929" cy="24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0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134AD-0196-4AB9-90D0-76D591E8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826" y="167780"/>
            <a:ext cx="6806175" cy="176262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Ruský velký ústup v roce 1915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21E4B1A-1528-4E24-81CE-7B4F42E5E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13" y="775734"/>
            <a:ext cx="11920756" cy="60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63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11E7B-2FD1-482B-8CAF-1A49234F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2" y="142613"/>
            <a:ext cx="9630561" cy="6610525"/>
          </a:xfrm>
        </p:spPr>
        <p:txBody>
          <a:bodyPr/>
          <a:lstStyle/>
          <a:p>
            <a:pPr algn="just"/>
            <a:r>
              <a:rPr lang="cs-CZ" dirty="0"/>
              <a:t>Německé hlavní velení se kvůli patové situaci na západě a po vítězství v druhé bitvě u Mazurských jezer začátkem roku 1915 rozhodlo změnit strategický plán vedení války a na nátlak Hindenburga a </a:t>
            </a:r>
            <a:r>
              <a:rPr lang="cs-CZ" dirty="0" err="1"/>
              <a:t>Ludendorffa</a:t>
            </a:r>
            <a:r>
              <a:rPr lang="cs-CZ" dirty="0"/>
              <a:t> se v tomto roce zaměřilo na uskutečnění velkého průlomu na východní frontě</a:t>
            </a:r>
          </a:p>
          <a:p>
            <a:pPr algn="just"/>
            <a:r>
              <a:rPr lang="cs-CZ" dirty="0"/>
              <a:t>Rakušané díky podpoře německé 11. armády pod velením generála Augusta von </a:t>
            </a:r>
            <a:r>
              <a:rPr lang="cs-CZ" dirty="0" err="1"/>
              <a:t>Mackensena</a:t>
            </a:r>
            <a:r>
              <a:rPr lang="cs-CZ" dirty="0"/>
              <a:t> v květnu 1915 drtivě porazili ruskou armádu v bitvě u </a:t>
            </a:r>
            <a:r>
              <a:rPr lang="cs-CZ" dirty="0" err="1"/>
              <a:t>Gorlice</a:t>
            </a:r>
            <a:r>
              <a:rPr lang="cs-CZ" dirty="0"/>
              <a:t>. Rusové tlačení ofenzívou Ústředních mocností byli donuceni ustoupit téměř 500 km na východ. Ruská armáda byla vytlačena z Polska, z Litvy a z části Lotyšska a Běloruska. Vojska Ústředních mocností tehdy mimo jiné obsadila Lvov, Varšavu a Vilnius</a:t>
            </a:r>
          </a:p>
          <a:p>
            <a:pPr algn="just"/>
            <a:r>
              <a:rPr lang="cs-CZ" dirty="0"/>
              <a:t>V roce 1915 začali Němci tajně finančně podporovat ruské exilové bolševické revolucionáře. Počítali, že pokud padne carský režim v Rusku, zbaví se jednoho nepřítele a uvolněné vojáky budou moci přesunout z východní fronty na západ. V důsledku těžké porážky car Mikuláš 21. srpna 1915 odvolal z pozice nejvyššího ruského velitele velkoknížete Nikolaje Nikolajeviče </a:t>
            </a:r>
            <a:r>
              <a:rPr lang="cs-CZ" dirty="0" err="1"/>
              <a:t>Romanovova</a:t>
            </a:r>
            <a:r>
              <a:rPr lang="cs-CZ" dirty="0"/>
              <a:t> a sám se postavil na jeho místo</a:t>
            </a:r>
          </a:p>
          <a:p>
            <a:pPr algn="just"/>
            <a:r>
              <a:rPr lang="cs-CZ" dirty="0"/>
              <a:t>Carův bratranec Nikolaj byl pověřen převzetím velení ruské armády na kavkazské frontě, kde po porážce Osmanů u </a:t>
            </a:r>
            <a:r>
              <a:rPr lang="cs-CZ" dirty="0" err="1"/>
              <a:t>Sarikamiše</a:t>
            </a:r>
            <a:r>
              <a:rPr lang="cs-CZ" dirty="0"/>
              <a:t> docházelo k dalším srážkám především v okolí jezera Van a </a:t>
            </a:r>
            <a:r>
              <a:rPr lang="cs-CZ" dirty="0" err="1"/>
              <a:t>Urmijského</a:t>
            </a:r>
            <a:r>
              <a:rPr lang="cs-CZ" dirty="0"/>
              <a:t> jezera při hranici s Persií, kde se Turci přechodně zmocnili města Tabríz</a:t>
            </a:r>
          </a:p>
        </p:txBody>
      </p:sp>
    </p:spTree>
    <p:extLst>
      <p:ext uri="{BB962C8B-B14F-4D97-AF65-F5344CB8AC3E}">
        <p14:creationId xmlns:p14="http://schemas.microsoft.com/office/powerpoint/2010/main" val="62768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F3E5F-B57D-4146-AAD3-C6421C46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45" y="83890"/>
            <a:ext cx="8596668" cy="838899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Východní fronta 1916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5FBDF-DDFC-4F86-9096-1DDCEB1BB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7563"/>
            <a:ext cx="9664117" cy="5403799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Na žádost Francie a Velké Británie spustilo Rusko sérii útoků ve snaze upoutat co nejvíce německých divizí a odlehčit tak západní a italské frontě. Dne 17. března zaútočili Rusové ve východní Litvě, kde 14. dubna byli poraženi v bitvě u jezera </a:t>
            </a:r>
            <a:r>
              <a:rPr lang="cs-CZ" dirty="0" err="1"/>
              <a:t>Narocz</a:t>
            </a:r>
            <a:r>
              <a:rPr lang="cs-CZ" dirty="0"/>
              <a:t>. Dne 4. června 1916 zahájil ruský generál Alexej </a:t>
            </a:r>
            <a:r>
              <a:rPr lang="cs-CZ" dirty="0" err="1"/>
              <a:t>Brusilov</a:t>
            </a:r>
            <a:r>
              <a:rPr lang="cs-CZ" dirty="0"/>
              <a:t> ofenzívu proti armádě Rakousko-Uherska na severozápadní Ukrajině. Tato ofenzíva trvala do 20. září 1916 </a:t>
            </a:r>
          </a:p>
          <a:p>
            <a:pPr algn="just"/>
            <a:r>
              <a:rPr lang="cs-CZ" dirty="0" err="1"/>
              <a:t>Brusilova</a:t>
            </a:r>
            <a:r>
              <a:rPr lang="cs-CZ" dirty="0"/>
              <a:t> ofenzíva zatlačila jednotky Trojspolku až o 100 kilometrů na západ. V těchto bojích však ztratilo Rusko dle některých odhadů až 1 400 000 mužů, Rakousko-Uhersko 750 000 mužů a Německo 350 000. Tyto obrovské ztráty dále podlomily morálku ruské armády  </a:t>
            </a:r>
          </a:p>
          <a:p>
            <a:pPr algn="just"/>
            <a:r>
              <a:rPr lang="cs-CZ" dirty="0"/>
              <a:t>Velký úspěch zaznamenala ofenzíva hlavně na jihozápadě fronty, kde se Rusové probili do východní Haliče a zpět ke Karpatům a pod vedením generála </a:t>
            </a:r>
            <a:r>
              <a:rPr lang="cs-CZ" dirty="0" err="1"/>
              <a:t>Lešického</a:t>
            </a:r>
            <a:r>
              <a:rPr lang="cs-CZ" dirty="0"/>
              <a:t> obsadili prakticky celou Bukovinu. </a:t>
            </a:r>
            <a:r>
              <a:rPr lang="cs-CZ" dirty="0" err="1"/>
              <a:t>Brusilovovu</a:t>
            </a:r>
            <a:r>
              <a:rPr lang="cs-CZ" dirty="0"/>
              <a:t> ofenzívu se Ústředním mocnostem podařilo zastavit jen díky přesunutí části sil ze západní a italské fronty, avšak do ruského zajetí padlo během června 350 000 vojáků</a:t>
            </a:r>
          </a:p>
          <a:p>
            <a:pPr algn="just"/>
            <a:r>
              <a:rPr lang="cs-CZ" dirty="0" err="1"/>
              <a:t>Brusilova</a:t>
            </a:r>
            <a:r>
              <a:rPr lang="cs-CZ" dirty="0"/>
              <a:t> ofenzíva byla největším vítězstvím Dohody v roce 1916 a přesvědčila svět především o slabosti rakouské armády, vyvolala změny i v německém vrchním velení - von </a:t>
            </a:r>
            <a:r>
              <a:rPr lang="cs-CZ" dirty="0" err="1"/>
              <a:t>Falkenhayn</a:t>
            </a:r>
            <a:r>
              <a:rPr lang="cs-CZ" dirty="0"/>
              <a:t> byl nahrazen von Hindenburgem a změny v celém vedení východní fronty  - Německo převzalo odpovědnost za celou východní frontu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04CB67-31F0-4AE8-AC8A-C3DD10DE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117" y="570452"/>
            <a:ext cx="2506419" cy="39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68E564-A964-4AE6-8DEA-58E5C7D61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80" y="58723"/>
            <a:ext cx="11409027" cy="6799277"/>
          </a:xfrm>
        </p:spPr>
      </p:pic>
    </p:spTree>
    <p:extLst>
      <p:ext uri="{BB962C8B-B14F-4D97-AF65-F5344CB8AC3E}">
        <p14:creationId xmlns:p14="http://schemas.microsoft.com/office/powerpoint/2010/main" val="225267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37B6A-CD69-BBF7-032A-8D3B4BDB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2DFDD1-FA5E-D5A1-E2C1-D3992503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D8C701-0A81-C6D1-EE74-FB821285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77" y="171938"/>
            <a:ext cx="9300308" cy="65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63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E700D-1795-42BC-93C6-1B3FA4C2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4224"/>
            <a:ext cx="8596668" cy="77178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Další vývoj na Balkáně 1916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79CA2-F66D-4377-A34E-0D6196B02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06011"/>
            <a:ext cx="10024844" cy="595198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Soustředěný nápor armáda Trojspolku na Srbsko měl za následek vytlačení srbské armády z území Srbska, čímž Srbská fronta skončila. Vystřídala ji o něco jižněji fronta Soluňská. Roku 1916 tak byly srbské jednotky přepraveny do Řecka na Soluňskou frontu </a:t>
            </a:r>
          </a:p>
          <a:p>
            <a:pPr algn="just"/>
            <a:r>
              <a:rPr lang="cs-CZ" dirty="0"/>
              <a:t>Počátky válečných aktivit v oblasti Egejského moře a Řecka se datují již od roku 1915, kdy v souvislosti s přípravami na Dardanelskou operaci zabrala francouzská a britská armáda některá území tehdy neutrálního Řecka, která byla použita jako odrazový můstek k útoku na Dardanely a k zásobování srbské armády. Když jednotky Trojspolku dorazily počátkem března 1916 na Srbsko-řecké hranice, čelili jim zde Francouzi a Britové. V průběhu roku 1916 zde bylo svedeno několik bitev, ale po zbytek války byla tato fronta vedlejší a neprobíhaly na ní velké pohyby</a:t>
            </a:r>
          </a:p>
          <a:p>
            <a:pPr algn="just"/>
            <a:r>
              <a:rPr lang="cs-CZ" dirty="0"/>
              <a:t>Rumunsko povzbuzeno ruským postupem do Bukoviny vyhlásilo na základě Bukurešťské smlouvy 27. srpna válku Ústředním mocnostem, přičemž plánovalo zaútočit na Rakousko-Uhersko v prostoru Karpat</a:t>
            </a:r>
          </a:p>
          <a:p>
            <a:pPr algn="just"/>
            <a:r>
              <a:rPr lang="cs-CZ" dirty="0"/>
              <a:t>Vstup Rumunů do války však </a:t>
            </a:r>
            <a:r>
              <a:rPr lang="cs-CZ" dirty="0" err="1"/>
              <a:t>Brusilovově</a:t>
            </a:r>
            <a:r>
              <a:rPr lang="cs-CZ" dirty="0"/>
              <a:t> ofenzívě nepomohl, protože frontová linie se roztáhla do šířky a zpomalující ruský postup se pak zcela zastavil. Rumunská vojska zahájila útok na rakousko-uherské území a Rumunům se podařilo proniknout zhruba 80 km do uherského Sedmihradska</a:t>
            </a:r>
          </a:p>
          <a:p>
            <a:pPr algn="just"/>
            <a:r>
              <a:rPr lang="cs-CZ" dirty="0"/>
              <a:t>Ústřední mocnosti však měly v oblasti dostatek sil a záhy provedly zdrcující protiútok. Bulhaři s německou a osmanskou podporou postoupili 1. září do Dobrudži a 18. září 1916 podnikli v Karpatech protiútok také Rakušané podporovaní Němci. Když se pak 21. listopadu armáda Ústředních mocností přepravila u </a:t>
            </a:r>
            <a:r>
              <a:rPr lang="cs-CZ" dirty="0" err="1"/>
              <a:t>Svištova</a:t>
            </a:r>
            <a:r>
              <a:rPr lang="cs-CZ" dirty="0"/>
              <a:t> přes Dunaj, rumunská obrana se začala hroutit. Vojska Ústředních mocností obsadila 6. prosince Bukurešť a zbývající se rumunské síly se musely stáhnout do Moldávie, kde pokračovaly v odporu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589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11279F7-1875-4359-8D2E-A5E76426C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14" y="182460"/>
            <a:ext cx="11702642" cy="66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CDE7B-7D74-8787-1D09-2D0BA408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071E1B-C91C-73A0-3C2F-BF29305B5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97016" y="-2035904"/>
            <a:ext cx="6432063" cy="11160372"/>
          </a:xfrm>
        </p:spPr>
      </p:pic>
    </p:spTree>
    <p:extLst>
      <p:ext uri="{BB962C8B-B14F-4D97-AF65-F5344CB8AC3E}">
        <p14:creationId xmlns:p14="http://schemas.microsoft.com/office/powerpoint/2010/main" val="286505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76C54-06B0-4F0B-9EFE-83441285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59391"/>
            <a:ext cx="9154563" cy="80534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Další vývoj na frontách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114A1-1E41-46AE-8968-F9A64FD9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55009"/>
            <a:ext cx="9697673" cy="6014907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21. listopadu 1916 zemřel starý císař </a:t>
            </a:r>
            <a:r>
              <a:rPr lang="cs-CZ" b="1" dirty="0"/>
              <a:t>František Josef I.</a:t>
            </a:r>
            <a:r>
              <a:rPr lang="cs-CZ" dirty="0"/>
              <a:t>, který představoval největší oporu válkou oslabené rakousko-uherské monarchie. Na trůn po něm nastoupil jeho prasynovec </a:t>
            </a:r>
            <a:r>
              <a:rPr lang="cs-CZ" b="1" dirty="0"/>
              <a:t>Karel I.</a:t>
            </a:r>
            <a:r>
              <a:rPr lang="cs-CZ" dirty="0"/>
              <a:t>, který se 2. prosince 1916 ujmul i vrchního velení armády monarchie a věděl, že mocnářství válku na tolika frontách už dlouho nevydrží. Jeho vláda byla poznamenána neustálou snahou o zastavení zuřící první světové války, na jejímž vypuknutí neměl žádný podíl. Mírová jednání byla stejně neúspěšná jako jeho úsilí o národnostní smír v monarchii</a:t>
            </a:r>
          </a:p>
          <a:p>
            <a:pPr algn="just"/>
            <a:r>
              <a:rPr lang="cs-CZ" dirty="0"/>
              <a:t>Vedle náporu Rusů na východní frontě museli Rakušané v roce 1916 navíc nadále čelit i těžkým bojům s italskou armádou. V květnu provedla rakouská vojska nečekaný útok v </a:t>
            </a:r>
            <a:r>
              <a:rPr lang="cs-CZ" dirty="0" err="1"/>
              <a:t>Tridentsku</a:t>
            </a:r>
            <a:r>
              <a:rPr lang="cs-CZ" dirty="0"/>
              <a:t> u </a:t>
            </a:r>
            <a:r>
              <a:rPr lang="cs-CZ" dirty="0" err="1"/>
              <a:t>Rovereta</a:t>
            </a:r>
            <a:r>
              <a:rPr lang="cs-CZ" dirty="0"/>
              <a:t>. Po příchodu italských posil a vyslání části rakouských oddílů na východ, kde bylo potřeba podpořit obranu fronty proti </a:t>
            </a:r>
            <a:r>
              <a:rPr lang="cs-CZ" dirty="0" err="1"/>
              <a:t>Brusilovově</a:t>
            </a:r>
            <a:r>
              <a:rPr lang="cs-CZ" dirty="0"/>
              <a:t> útoku, byla však tato rakouská ofenzíva v červenci zastavena. Boje mezitím pokračovaly i v údolí řeky Soči, kde se během roku uskutečnilo dalších pět bitev</a:t>
            </a:r>
          </a:p>
          <a:p>
            <a:pPr algn="just"/>
            <a:r>
              <a:rPr lang="cs-CZ" dirty="0"/>
              <a:t>Ofenzívy na italské frontě byly velmi časté. Mezi květnem 1915 a srpnem 1917 probíhala zhruba jednou za tři měsíce nová ofenzíva italských vojsk, což bylo podstatně častěji než u armád bojujících na západní frontě ve Francii a Belgii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DCA742-B8B6-4F42-8AEE-F810C7A7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672" y="3244443"/>
            <a:ext cx="2432809" cy="29194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7E6A8A-7B16-4E8F-87A5-27544257B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989"/>
          <a:stretch/>
        </p:blipFill>
        <p:spPr>
          <a:xfrm>
            <a:off x="9697671" y="695763"/>
            <a:ext cx="2432809" cy="25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4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B807D-465B-4CC6-874C-024017BA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1" y="318782"/>
            <a:ext cx="10654017" cy="750814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Situace v Evropě po kapitulaci Rumunska 1916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0ABAE7-F871-4911-A49E-6195B401E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79" y="1069596"/>
            <a:ext cx="11098635" cy="57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5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B0485-1B37-4EC7-A8DA-23121493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9392"/>
            <a:ext cx="8596668" cy="74662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Rok 1917 a velké změny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D3895-80C6-4219-A3DA-0308E30C7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8" y="771787"/>
            <a:ext cx="9278224" cy="5989740"/>
          </a:xfrm>
        </p:spPr>
        <p:txBody>
          <a:bodyPr/>
          <a:lstStyle/>
          <a:p>
            <a:pPr algn="just"/>
            <a:r>
              <a:rPr lang="cs-CZ" dirty="0"/>
              <a:t>Rok 1917 znamenal obrat ve válce, neboť právě tento rok se východní fronta zhroutila a Německo zapojilo téměř všechny své divize do bojů na západě. V bojujících zemích se stále silněji projevovaly příznaky vyčerpanosti. Inflace a hroutící se ekonomika nejsilněji zasáhly Rusko, kde se situace během tvrdé zimy na počátku roku 1917 stala kritickou. Nedostatečné zásobování měst potravinami a palivem vedlo k obrovským protestům a demonstracím proti carskému režimu </a:t>
            </a:r>
          </a:p>
          <a:p>
            <a:pPr algn="just"/>
            <a:r>
              <a:rPr lang="cs-CZ" dirty="0"/>
              <a:t>V Petrohradu se 8. března pochod k uctění Mezinárodního dne žen proměnil v masové demonstrace a následujícího dne v ulicích protestovalo na 200 000 dělníků. Vzhledem k dlouhotrvající nespokojenosti s carskou vládou a těžkým ztrátám ruské armády na bojištích vypukla v Rusku revoluce</a:t>
            </a:r>
          </a:p>
          <a:p>
            <a:pPr algn="just"/>
            <a:r>
              <a:rPr lang="cs-CZ" dirty="0"/>
              <a:t>Car Mikuláš II. z rodu Romanovců, který vládl v Rusku od roku 1613, se vzdal 27. února 1917 vlády a moc se postupně ocitla v rukou Prozatímního výboru Dumy, pak v rukou Prozatímní vlády knížete Lvova až se po jejím pádu dne 7. července 1917 dostala do rukou vlády v jejímž čele stál Alexandr Kerenský. Tato vláda chtěla dál pokračovat ve válce s Německem, Rakousko-Uherskem a Osmanskou říší </a:t>
            </a:r>
          </a:p>
          <a:p>
            <a:pPr algn="just"/>
            <a:r>
              <a:rPr lang="cs-CZ" dirty="0"/>
              <a:t>Na její pokyn ruská vojska podnikla </a:t>
            </a:r>
            <a:r>
              <a:rPr lang="cs-CZ" b="1" dirty="0"/>
              <a:t>Kerenského ofenzívu</a:t>
            </a:r>
            <a:r>
              <a:rPr lang="cs-CZ" dirty="0"/>
              <a:t>, kterou ani přes počáteční úspěch nedokázala dotáhnout do vítězného konce, protože ruskou armádu v té době už velmi poškozovala demoralizace a dezerce. Rusko sice po většinu roku ještě pokračovalo ve válce, ale nebylo schopno útoků strategického charakteru, </a:t>
            </a:r>
            <a:r>
              <a:rPr lang="cs-CZ" b="1" dirty="0"/>
              <a:t>ruská armáda měla odhadem 2 miliony zběhů!</a:t>
            </a:r>
          </a:p>
        </p:txBody>
      </p:sp>
    </p:spTree>
    <p:extLst>
      <p:ext uri="{BB962C8B-B14F-4D97-AF65-F5344CB8AC3E}">
        <p14:creationId xmlns:p14="http://schemas.microsoft.com/office/powerpoint/2010/main" val="1958973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0784194-17EF-497B-B35B-704A36BD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02" y="234892"/>
            <a:ext cx="6778305" cy="65434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6D1371-E343-4C6E-9DAA-ECA5E459F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06" y="234891"/>
            <a:ext cx="4874003" cy="34814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BA0051-6862-4B93-9BA6-71624590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05" y="3716322"/>
            <a:ext cx="4874002" cy="29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57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677334" y="109057"/>
            <a:ext cx="8596668" cy="1821343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chemeClr val="tx1"/>
                </a:solidFill>
              </a:rPr>
              <a:t>Zborov 2. 7. 1917</a:t>
            </a:r>
          </a:p>
        </p:txBody>
      </p:sp>
      <p:pic>
        <p:nvPicPr>
          <p:cNvPr id="2457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" y="788566"/>
            <a:ext cx="10444294" cy="58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089225F-05D6-9854-082D-17B4048CA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3"/>
          <a:stretch/>
        </p:blipFill>
        <p:spPr>
          <a:xfrm>
            <a:off x="0" y="5065271"/>
            <a:ext cx="2883877" cy="17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5CEE9-943B-4342-A228-701FFFC6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2947"/>
            <a:ext cx="9680895" cy="704675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Velká říjnová revoluce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B1E0F1-E3F6-4D22-950E-5297AD68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35" y="838899"/>
            <a:ext cx="9680895" cy="5914239"/>
          </a:xfrm>
        </p:spPr>
        <p:txBody>
          <a:bodyPr/>
          <a:lstStyle/>
          <a:p>
            <a:pPr algn="just"/>
            <a:r>
              <a:rPr lang="cs-CZ" dirty="0"/>
              <a:t>3. dubna 1917 se po letech strávených v exilu vrací do Petrohradu V. I. </a:t>
            </a:r>
            <a:r>
              <a:rPr lang="cs-CZ" dirty="0" err="1"/>
              <a:t>Uljanov</a:t>
            </a:r>
            <a:r>
              <a:rPr lang="cs-CZ" dirty="0"/>
              <a:t>, který si dal přezdívku Lenin. Jeho návrat organizovala a sponzorovala německá vláda, která doufala, že odhodlaný revolucionář dokáže podlomit ruskou bojeschopnost. Němci převezli Lenina v zaplombovaném vagonu ze Švýcarska až na hranice Ruska a dále podporovali jeho aktivity</a:t>
            </a:r>
          </a:p>
          <a:p>
            <a:pPr algn="just"/>
            <a:r>
              <a:rPr lang="cs-CZ" dirty="0"/>
              <a:t>Podle námi užívaného kalendáře dne 7. listopadu 1917 proběhla v Rusku říjnová revoluce, během níž se v chaotické situaci dostali k moci právě bolševici. Nová bolševická vláda v čele s Vladimirem Iljičem Leninem se jedním ze svých prvních dekretů – Dekretem o míru – obrátila na všechny bojující strany s výzvou uzavřít demokratický mír bez anexí a placení válečných náhrad</a:t>
            </a:r>
          </a:p>
          <a:p>
            <a:pPr algn="just"/>
            <a:r>
              <a:rPr lang="cs-CZ" dirty="0"/>
              <a:t>Ústřední mocnosti obdržely 26. listopadu žádost o příměří a jednání o něm byla mezi oběma stranami zahájena v Brestu. K uzavření příměří došlo 15. prosince, načež se začalo jednat o mírové smlouvě. V Rusku však došlo k rozpoutání nového krvavého konfliktu mezi bolševiky a jejich odpůrci, kteří se střetli v několik let trvající občanské válce. Východní fronta první světové války však po říjnové revoluci prakticky přestala existovat a německé velení tak mohlo z východu odvelet 80 uvolněných divizí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016E00-08AA-467D-A07A-D2248384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00" y="800756"/>
            <a:ext cx="2352300" cy="29952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DC8284-ED03-4FD1-AA84-18B897AF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700" y="3796018"/>
            <a:ext cx="2340004" cy="17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3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A0B37-9298-4AC0-8179-215FF676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2" y="125835"/>
            <a:ext cx="8070208" cy="906011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Brestlitevský mír 1918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2FF4A-D3FF-44F7-A10E-993271610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899"/>
            <a:ext cx="8229600" cy="6019102"/>
          </a:xfrm>
        </p:spPr>
        <p:txBody>
          <a:bodyPr/>
          <a:lstStyle/>
          <a:p>
            <a:pPr algn="just"/>
            <a:r>
              <a:rPr lang="cs-CZ" dirty="0"/>
              <a:t>Ruská delegace se snažila jednání v Brestu prodlužovat, Němci se snažili rychle uzavřít mír. Tyto rozdílné snahy vygradovaly v ukončení příměří a obnovení německého postupu v Pobaltí na začátku roku 1918, čímž si Němci vynutili rychlý podpis mírové smlouvy </a:t>
            </a:r>
          </a:p>
          <a:p>
            <a:pPr algn="just"/>
            <a:r>
              <a:rPr lang="cs-CZ" dirty="0"/>
              <a:t>tato jednání měla ještě jeden efekt a tím bylo uzavření příměří mezi Rumunskem a státy Trojspolku dne devátého prosince 1917. Rumunská armáda byla totiž převážně vytlačena ze svého území a bez ruské pomoci nemohla pokračovat v boji</a:t>
            </a:r>
          </a:p>
          <a:p>
            <a:pPr algn="just"/>
            <a:r>
              <a:rPr lang="cs-CZ" dirty="0"/>
              <a:t>Sovětská vláda byla 3. března 1918 v Brestu Litevském v dnešním Bělorusku nucena podepsat smlouvu o daleko nevýhodnějším příměří, než jaké jí bylo původně navrhováno. V ní Rusko uznalo právo ústředních mocností na nově získaná území. Německé armády byly přesunuty na západní frontu, kde se schylovalo k rozhodujícím bojům první světové války </a:t>
            </a:r>
          </a:p>
          <a:p>
            <a:pPr algn="just"/>
            <a:r>
              <a:rPr lang="cs-CZ" dirty="0"/>
              <a:t>Smlouva také zavazovala Sověty, aby na svém území nestrpěli vojenské oddíly nepřátelské ústředním mocnostem. To se mimo jiné týkalo i československých legionářů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461EF8-B992-4125-A74E-2D80028A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71974"/>
            <a:ext cx="3962400" cy="65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37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912A0CF-1467-4714-AC7F-72336833B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216" y="0"/>
            <a:ext cx="55645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4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6E75F-2B5A-5F98-DFD7-0DC5CCAF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2954"/>
            <a:ext cx="8596668" cy="742461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7612D-44B9-9195-926D-23E781A79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6093"/>
            <a:ext cx="2917998" cy="4775270"/>
          </a:xfrm>
        </p:spPr>
        <p:txBody>
          <a:bodyPr/>
          <a:lstStyle/>
          <a:p>
            <a:r>
              <a:rPr lang="cs-CZ" dirty="0"/>
              <a:t>Příště nás čeká situace po první světové válce, marné snahy o ukrajinskou nezávislost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9FED8E-FF0A-39FA-FE3D-C09D5E45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992113"/>
            <a:ext cx="9089617" cy="56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86606-3A3C-2B71-5647-2110BF9C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15D08-CB19-929E-DFA1-987085266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BA16C3-81DB-9C0B-E9F4-91DF41F6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1476" y="-2348522"/>
            <a:ext cx="6580557" cy="114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9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D1600-6020-A61C-E8D3-6E87DCA3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4261218-7F2A-52B6-B4A5-2F4C6F25F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09801" y="-1951893"/>
            <a:ext cx="6717322" cy="10902464"/>
          </a:xfrm>
        </p:spPr>
      </p:pic>
    </p:spTree>
    <p:extLst>
      <p:ext uri="{BB962C8B-B14F-4D97-AF65-F5344CB8AC3E}">
        <p14:creationId xmlns:p14="http://schemas.microsoft.com/office/powerpoint/2010/main" val="415556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01D9A-604D-4A6E-BE27-AFF8C1D1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4892"/>
            <a:ext cx="8596668" cy="77178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Příčiny a okolnosti vypuknutí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52B96B-C5DD-48FE-9CDC-8BB4B69B9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8" y="822121"/>
            <a:ext cx="8212822" cy="5800987"/>
          </a:xfrm>
        </p:spPr>
        <p:txBody>
          <a:bodyPr>
            <a:normAutofit/>
          </a:bodyPr>
          <a:lstStyle/>
          <a:p>
            <a:r>
              <a:rPr lang="cs-CZ" dirty="0"/>
              <a:t>Souboj dvou koalic: Dohoda x Trojspolek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542440-E535-4551-811D-2B06ABBE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0" y="1266738"/>
            <a:ext cx="9680895" cy="55199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8D4BE0-AD46-452F-81AE-36651B11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20" y="939567"/>
            <a:ext cx="4795980" cy="26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7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22D8624-DB9B-45B2-956E-FB6F3168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89" y="151002"/>
            <a:ext cx="7290033" cy="65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4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53B06B-BBC3-4BE0-B50A-3356564B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9" y="221903"/>
            <a:ext cx="10091956" cy="61285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6275A6B-6835-40C7-B561-58FDC9ED9FB3}"/>
              </a:ext>
            </a:extLst>
          </p:cNvPr>
          <p:cNvSpPr txBox="1"/>
          <p:nvPr/>
        </p:nvSpPr>
        <p:spPr>
          <a:xfrm>
            <a:off x="4202884" y="6417578"/>
            <a:ext cx="387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„Spojené síly vedou k cíli“</a:t>
            </a:r>
          </a:p>
        </p:txBody>
      </p:sp>
    </p:spTree>
    <p:extLst>
      <p:ext uri="{BB962C8B-B14F-4D97-AF65-F5344CB8AC3E}">
        <p14:creationId xmlns:p14="http://schemas.microsoft.com/office/powerpoint/2010/main" val="411590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425FA-AA44-F8EB-2343-C1CB7903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FBB3B-BB24-B58C-FAEC-AFD5AAD7C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5D95A0-1C37-62A4-71B9-BCE43603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7" y="154353"/>
            <a:ext cx="11170789" cy="654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2435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2985</TotalTime>
  <Words>3208</Words>
  <Application>Microsoft Office PowerPoint</Application>
  <PresentationFormat>Širokoúhlá obrazovka</PresentationFormat>
  <Paragraphs>75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Trebuchet MS</vt:lpstr>
      <vt:lpstr>Wingdings 3</vt:lpstr>
      <vt:lpstr>Fazeta</vt:lpstr>
      <vt:lpstr>Ukrajina – její místo v dějinách a ve sférách vlivu  První světová válka a její dopad na region</vt:lpstr>
      <vt:lpstr>Prezentace aplikace PowerPoint</vt:lpstr>
      <vt:lpstr>Prezentace aplikace PowerPoint</vt:lpstr>
      <vt:lpstr>Prezentace aplikace PowerPoint</vt:lpstr>
      <vt:lpstr>Prezentace aplikace PowerPoint</vt:lpstr>
      <vt:lpstr>Příčiny a okolnosti vypuknutí války</vt:lpstr>
      <vt:lpstr>Prezentace aplikace PowerPoint</vt:lpstr>
      <vt:lpstr>Prezentace aplikace PowerPoint</vt:lpstr>
      <vt:lpstr>Prezentace aplikace PowerPoint</vt:lpstr>
      <vt:lpstr>Rozbuška: atentát v Sarajevu</vt:lpstr>
      <vt:lpstr>Prezentace aplikace PowerPoint</vt:lpstr>
      <vt:lpstr>Prezentace aplikace PowerPoint</vt:lpstr>
      <vt:lpstr>Srbská a balkánská fronta</vt:lpstr>
      <vt:lpstr>Boje ve východním Prusku, bitva u Tannenbergu</vt:lpstr>
      <vt:lpstr>Prezentace aplikace PowerPoint</vt:lpstr>
      <vt:lpstr>Prezentace aplikace PowerPoint</vt:lpstr>
      <vt:lpstr>Východní fronta v Haliči</vt:lpstr>
      <vt:lpstr>Prezentace aplikace PowerPoint</vt:lpstr>
      <vt:lpstr>Vstup Turecka do války</vt:lpstr>
      <vt:lpstr>Prezentace aplikace PowerPoint</vt:lpstr>
      <vt:lpstr>Leden 1915 – všechna tehdejší evropská válčiště</vt:lpstr>
      <vt:lpstr>Dobytí Přemyšlu 1915</vt:lpstr>
      <vt:lpstr>Ruský velký ústup v roce 1915</vt:lpstr>
      <vt:lpstr>Prezentace aplikace PowerPoint</vt:lpstr>
      <vt:lpstr>Východní fronta 1916</vt:lpstr>
      <vt:lpstr>Prezentace aplikace PowerPoint</vt:lpstr>
      <vt:lpstr>Prezentace aplikace PowerPoint</vt:lpstr>
      <vt:lpstr>Další vývoj na Balkáně 1916</vt:lpstr>
      <vt:lpstr>Prezentace aplikace PowerPoint</vt:lpstr>
      <vt:lpstr>Další vývoj na frontách</vt:lpstr>
      <vt:lpstr>Situace v Evropě po kapitulaci Rumunska 1916 </vt:lpstr>
      <vt:lpstr>Rok 1917 a velké změny</vt:lpstr>
      <vt:lpstr>Prezentace aplikace PowerPoint</vt:lpstr>
      <vt:lpstr>Zborov 2. 7. 1917</vt:lpstr>
      <vt:lpstr>Velká říjnová revoluce </vt:lpstr>
      <vt:lpstr>Brestlitevský mír 1918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380</cp:revision>
  <dcterms:created xsi:type="dcterms:W3CDTF">2023-02-13T19:09:27Z</dcterms:created>
  <dcterms:modified xsi:type="dcterms:W3CDTF">2025-10-12T23:07:48Z</dcterms:modified>
</cp:coreProperties>
</file>