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5" r:id="rId3"/>
    <p:sldId id="302" r:id="rId4"/>
    <p:sldId id="304" r:id="rId5"/>
    <p:sldId id="311" r:id="rId6"/>
    <p:sldId id="309" r:id="rId7"/>
    <p:sldId id="303" r:id="rId8"/>
    <p:sldId id="310" r:id="rId9"/>
    <p:sldId id="306" r:id="rId10"/>
    <p:sldId id="307" r:id="rId11"/>
    <p:sldId id="312" r:id="rId12"/>
    <p:sldId id="314" r:id="rId13"/>
    <p:sldId id="308" r:id="rId14"/>
    <p:sldId id="313" r:id="rId15"/>
    <p:sldId id="315" r:id="rId16"/>
    <p:sldId id="319" r:id="rId17"/>
    <p:sldId id="316" r:id="rId18"/>
    <p:sldId id="322" r:id="rId19"/>
    <p:sldId id="320" r:id="rId20"/>
    <p:sldId id="321" r:id="rId21"/>
    <p:sldId id="317" r:id="rId22"/>
    <p:sldId id="318" r:id="rId23"/>
    <p:sldId id="324" r:id="rId24"/>
    <p:sldId id="323" r:id="rId25"/>
    <p:sldId id="352" r:id="rId26"/>
    <p:sldId id="327" r:id="rId27"/>
    <p:sldId id="347" r:id="rId28"/>
    <p:sldId id="348" r:id="rId29"/>
    <p:sldId id="350" r:id="rId30"/>
    <p:sldId id="351" r:id="rId31"/>
    <p:sldId id="325" r:id="rId32"/>
    <p:sldId id="354" r:id="rId33"/>
    <p:sldId id="326" r:id="rId34"/>
    <p:sldId id="355" r:id="rId35"/>
    <p:sldId id="356" r:id="rId36"/>
    <p:sldId id="353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áš Řepa" initials="TŘ" lastIdx="1" clrIdx="0">
    <p:extLst>
      <p:ext uri="{19B8F6BF-5375-455C-9EA6-DF929625EA0E}">
        <p15:presenceInfo xmlns:p15="http://schemas.microsoft.com/office/powerpoint/2012/main" userId="fa8b40f954ee15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8T12:50:32.23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52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21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524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870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0850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914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87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30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82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21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34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3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9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08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84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24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6AF2B-83CF-412E-A0AC-4E4EBD2FEFD4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01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85EC5C-464F-3A73-E70D-6C92DC407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831" y="156308"/>
            <a:ext cx="11175999" cy="3141784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tx1"/>
                </a:solidFill>
              </a:rPr>
              <a:t>Ukrajina – její místo v dějinách a ve sférách vlivu</a:t>
            </a:r>
            <a:br>
              <a:rPr lang="cs-CZ" sz="4000" dirty="0">
                <a:solidFill>
                  <a:schemeClr val="tx1"/>
                </a:solidFill>
              </a:rPr>
            </a:br>
            <a:br>
              <a:rPr lang="cs-CZ" sz="40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>Ukrajina jako součást několika státních útvarů</a:t>
            </a:r>
            <a:br>
              <a:rPr lang="cs-CZ" sz="32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> od 17. do 19. století 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129828-512B-B59D-F845-6E5660F0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3892062"/>
            <a:ext cx="7766936" cy="515816"/>
          </a:xfrm>
        </p:spPr>
        <p:txBody>
          <a:bodyPr/>
          <a:lstStyle/>
          <a:p>
            <a:pPr algn="ctr"/>
            <a:r>
              <a:rPr lang="cs-CZ" dirty="0"/>
              <a:t>Mgr. Bc. Tomáš Řepa, Ph.D.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91EC0F-6F0A-E626-8B39-FFC9A6DEC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4407878"/>
            <a:ext cx="4573342" cy="228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4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99BA8-49CE-D87E-588F-69DAD279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4800"/>
            <a:ext cx="8596668" cy="758092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2"/>
                </a:solidFill>
              </a:rPr>
              <a:t>Ivan </a:t>
            </a:r>
            <a:r>
              <a:rPr lang="cs-CZ" dirty="0" err="1">
                <a:solidFill>
                  <a:schemeClr val="tx2"/>
                </a:solidFill>
              </a:rPr>
              <a:t>Mazepa</a:t>
            </a:r>
            <a:r>
              <a:rPr lang="cs-CZ" dirty="0">
                <a:solidFill>
                  <a:schemeClr val="tx2"/>
                </a:solidFill>
              </a:rPr>
              <a:t> 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52C891-FBB3-E0F8-CB80-033840B59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917" y="1000369"/>
            <a:ext cx="2420322" cy="307265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881A10-C775-1365-D4D0-D48BDF60A5CA}"/>
              </a:ext>
            </a:extLst>
          </p:cNvPr>
          <p:cNvSpPr txBox="1"/>
          <p:nvPr/>
        </p:nvSpPr>
        <p:spPr>
          <a:xfrm>
            <a:off x="9496916" y="4073019"/>
            <a:ext cx="235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hetman</a:t>
            </a:r>
            <a:r>
              <a:rPr lang="cs-CZ" dirty="0"/>
              <a:t> Ivan </a:t>
            </a:r>
            <a:r>
              <a:rPr lang="cs-CZ" dirty="0" err="1"/>
              <a:t>Mazepa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70A926E-41A1-00C8-CDD2-712D386BA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" y="986998"/>
            <a:ext cx="7743364" cy="19203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4FDDB4A-FF38-A6FC-B488-469505C6FB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47"/>
          <a:stretch/>
        </p:blipFill>
        <p:spPr>
          <a:xfrm>
            <a:off x="677333" y="3099476"/>
            <a:ext cx="7743364" cy="277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22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AD97D-F6DF-1127-586C-7E471621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53292"/>
            <a:ext cx="8596668" cy="797170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Ivan </a:t>
            </a:r>
            <a:r>
              <a:rPr lang="cs-CZ" dirty="0" err="1">
                <a:solidFill>
                  <a:schemeClr val="tx1"/>
                </a:solidFill>
              </a:rPr>
              <a:t>Mazepa</a:t>
            </a:r>
            <a:r>
              <a:rPr lang="cs-CZ" dirty="0">
                <a:solidFill>
                  <a:schemeClr val="tx1"/>
                </a:solidFill>
              </a:rPr>
              <a:t> II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5363EF-CA39-C854-D811-0AE0776D3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54" y="1058985"/>
            <a:ext cx="8284307" cy="291122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3524572-FAB9-FC96-F793-57CEBDF19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324" y="256646"/>
            <a:ext cx="2675721" cy="3356318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06A5630-9509-6FD5-2F3E-5F80ABBC7154}"/>
              </a:ext>
            </a:extLst>
          </p:cNvPr>
          <p:cNvSpPr txBox="1"/>
          <p:nvPr/>
        </p:nvSpPr>
        <p:spPr>
          <a:xfrm rot="10800000" flipV="1">
            <a:off x="476738" y="4032739"/>
            <a:ext cx="8673119" cy="2749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cs-CZ" dirty="0" err="1"/>
              <a:t>Mazepa</a:t>
            </a:r>
            <a:r>
              <a:rPr lang="cs-CZ" dirty="0"/>
              <a:t> byl dlouhou dobu v roli </a:t>
            </a:r>
            <a:r>
              <a:rPr lang="cs-CZ" dirty="0" err="1"/>
              <a:t>hetmana</a:t>
            </a:r>
            <a:r>
              <a:rPr lang="cs-CZ" dirty="0"/>
              <a:t> (od roku 1687) loajální vůči Moskvě (car Petr I. Veliký od roku 1682), nakonec si ale vybral spojenectví se Švédskem (a vyjednával i s polským králem Stanislavem I. </a:t>
            </a:r>
            <a:r>
              <a:rPr lang="cs-CZ" dirty="0" err="1"/>
              <a:t>Leszczyńskim</a:t>
            </a:r>
            <a:r>
              <a:rPr lang="cs-CZ" dirty="0"/>
              <a:t>), které určilo jak jeho další osud, tak výsledek bitvy u Poltavy i další směřování Ukrajiny</a:t>
            </a:r>
          </a:p>
          <a:p>
            <a:pPr algn="just"/>
            <a:r>
              <a:rPr lang="cs-CZ" dirty="0"/>
              <a:t>za hlavní důvody odchodu z moskevského protektorátu Ivan </a:t>
            </a:r>
            <a:r>
              <a:rPr lang="cs-CZ" dirty="0" err="1"/>
              <a:t>Mazepa</a:t>
            </a:r>
            <a:r>
              <a:rPr lang="cs-CZ" dirty="0"/>
              <a:t> označil neschopnost ruského cara poskytovat vojenskou ochranu ukrajinských území před přímými nepřáteli – především Tatary, Osmany, případně i Poláky a narušení ukrajinské správní autonomie a plány na reorganizaci sociálního a </a:t>
            </a:r>
            <a:r>
              <a:rPr lang="cs-CZ" dirty="0" err="1"/>
              <a:t>politicko</a:t>
            </a:r>
            <a:r>
              <a:rPr lang="cs-CZ" dirty="0"/>
              <a:t>–administrativního systému a nucené přemístění Ukrajinců do jiných zemí</a:t>
            </a:r>
          </a:p>
        </p:txBody>
      </p:sp>
    </p:spTree>
    <p:extLst>
      <p:ext uri="{BB962C8B-B14F-4D97-AF65-F5344CB8AC3E}">
        <p14:creationId xmlns:p14="http://schemas.microsoft.com/office/powerpoint/2010/main" val="4045781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FEC749-BE86-079D-A8AC-DC348C21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36062"/>
            <a:ext cx="8596668" cy="58810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Poltava 1709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FA74F9-7115-C011-4179-DB9FE1CE2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4170"/>
            <a:ext cx="8780988" cy="593383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roku 1700 začala tzv. Severní válka mezi Ruskem, Dánskem, Polskem a Saskem na jedné straně a Švédskem, které po jistou dobu podporovala Osmanská říše, na straně druhé – Švédové nakonec vyřadili z války všechny s výjimkou Ruska</a:t>
            </a:r>
          </a:p>
          <a:p>
            <a:pPr algn="just"/>
            <a:r>
              <a:rPr lang="cs-CZ" dirty="0"/>
              <a:t>30. listopadu roku 1700 utrpěla ruská vojska porážku v bitvě u </a:t>
            </a:r>
            <a:r>
              <a:rPr lang="cs-CZ" dirty="0" err="1"/>
              <a:t>Narvy</a:t>
            </a:r>
            <a:r>
              <a:rPr lang="cs-CZ" dirty="0"/>
              <a:t> a Rusko se nadlouho z bojových akcí stáhlo. Car Petr I. však zahájil modernizaci, a to jak ve výzbroji, tak i v taktice vedení boje</a:t>
            </a:r>
          </a:p>
          <a:p>
            <a:pPr algn="just"/>
            <a:r>
              <a:rPr lang="cs-CZ" dirty="0"/>
              <a:t>v srpnu roku 1707 zahájil švédský král Karel XII. pozvolné tažení do Ruska; později se k němu přidal záporožský hejtman Ivan </a:t>
            </a:r>
            <a:r>
              <a:rPr lang="cs-CZ" dirty="0" err="1"/>
              <a:t>Mazepa</a:t>
            </a:r>
            <a:r>
              <a:rPr lang="cs-CZ" dirty="0"/>
              <a:t> s částí kozáků, pod příslibem záporožské nezávislosti</a:t>
            </a:r>
          </a:p>
          <a:p>
            <a:pPr algn="just"/>
            <a:r>
              <a:rPr lang="cs-CZ" dirty="0"/>
              <a:t>Švédský král utrpěl v předchozím boji zranění, 8. července 1709 se švédští vojáci čelící přesile (i přes účast cca 7 tisíc kozáků na jejich straně) nedokázali prosadit při útoku na ruský opevněný tábor a začali ustupovat</a:t>
            </a:r>
          </a:p>
          <a:p>
            <a:pPr algn="just"/>
            <a:r>
              <a:rPr lang="cs-CZ" dirty="0"/>
              <a:t>po těžkém boji byly zbytky švédské armády zahnány na útěk na břeh Dněpru, k místu zvanému </a:t>
            </a:r>
            <a:r>
              <a:rPr lang="cs-CZ" dirty="0" err="1"/>
              <a:t>Perevoločna</a:t>
            </a:r>
            <a:endParaRPr lang="cs-CZ" dirty="0"/>
          </a:p>
          <a:p>
            <a:pPr algn="just"/>
            <a:r>
              <a:rPr lang="cs-CZ" dirty="0"/>
              <a:t>bitva u Poltavy znamenala přelom: Rusko získalo převahu nad Švédskem a stalo se tak skutečnou evropskou velmocí (s přístupem k Baltu), zatímco Švédsko („lev na severu“) po století, kdy výrazně určovalo evropské dějiny, čekal úpadek</a:t>
            </a:r>
          </a:p>
          <a:p>
            <a:pPr algn="just"/>
            <a:r>
              <a:rPr lang="cs-CZ" dirty="0"/>
              <a:t>král Karel XII. za pomoci Ivana </a:t>
            </a:r>
            <a:r>
              <a:rPr lang="cs-CZ" dirty="0" err="1"/>
              <a:t>Mazepy</a:t>
            </a:r>
            <a:r>
              <a:rPr lang="cs-CZ" dirty="0"/>
              <a:t> mohl prchnout s několika tisíci muži do moldavské pevnosti </a:t>
            </a:r>
            <a:r>
              <a:rPr lang="cs-CZ" dirty="0" err="1"/>
              <a:t>Bendery</a:t>
            </a:r>
            <a:r>
              <a:rPr lang="cs-CZ" dirty="0"/>
              <a:t>, tehdy součásti Osmanské říše. Válka skončila roku 1721 konečnou porážkou Švédska. </a:t>
            </a:r>
            <a:r>
              <a:rPr lang="cs-CZ" dirty="0" err="1"/>
              <a:t>Mazepa</a:t>
            </a:r>
            <a:r>
              <a:rPr lang="cs-CZ" dirty="0"/>
              <a:t> ještě roku 1709 ve věku 71 let v exilu umírá, Karel XII. padl v boji roku 1718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291C27-DD7F-5C50-6851-547FA323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988" y="3677325"/>
            <a:ext cx="3250798" cy="21644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A2F3A34-D818-DCD7-F642-B4439CE2E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988" y="1428995"/>
            <a:ext cx="3184366" cy="200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26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6634E3D-5D6A-D78C-D80A-55078B5C5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738" y="125046"/>
            <a:ext cx="9612923" cy="586153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B66FDB-7D75-0BC3-BEEB-53FAE3F886F8}"/>
              </a:ext>
            </a:extLst>
          </p:cNvPr>
          <p:cNvSpPr txBox="1"/>
          <p:nvPr/>
        </p:nvSpPr>
        <p:spPr>
          <a:xfrm>
            <a:off x="1250462" y="5986585"/>
            <a:ext cx="698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Ivan </a:t>
            </a:r>
            <a:r>
              <a:rPr lang="cs-CZ" dirty="0" err="1"/>
              <a:t>Mazepa</a:t>
            </a:r>
            <a:r>
              <a:rPr lang="cs-CZ" dirty="0"/>
              <a:t> a švédský král Karel XII. po bitvě u Poltavy roku 1709</a:t>
            </a:r>
          </a:p>
        </p:txBody>
      </p:sp>
    </p:spTree>
    <p:extLst>
      <p:ext uri="{BB962C8B-B14F-4D97-AF65-F5344CB8AC3E}">
        <p14:creationId xmlns:p14="http://schemas.microsoft.com/office/powerpoint/2010/main" val="1866762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5952D3-A19C-DE65-2B0D-C9C6574C9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79D9C38-8469-5660-58B3-F79A71F6D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04867" y="-1987063"/>
            <a:ext cx="6407132" cy="11066587"/>
          </a:xfrm>
        </p:spPr>
      </p:pic>
    </p:spTree>
    <p:extLst>
      <p:ext uri="{BB962C8B-B14F-4D97-AF65-F5344CB8AC3E}">
        <p14:creationId xmlns:p14="http://schemas.microsoft.com/office/powerpoint/2010/main" val="2292664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E4329-5A6B-1A77-EDC9-85F7968A9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61108"/>
            <a:ext cx="8596668" cy="812800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Ukrajina po Ivanu </a:t>
            </a:r>
            <a:r>
              <a:rPr lang="cs-CZ" dirty="0" err="1">
                <a:solidFill>
                  <a:schemeClr val="tx1"/>
                </a:solidFill>
              </a:rPr>
              <a:t>Mazepovi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903934-67C8-AFBE-5763-B80120ED0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723" y="1070708"/>
            <a:ext cx="9008279" cy="5611445"/>
          </a:xfrm>
        </p:spPr>
        <p:txBody>
          <a:bodyPr/>
          <a:lstStyle/>
          <a:p>
            <a:r>
              <a:rPr lang="cs-CZ" dirty="0"/>
              <a:t>majetek rozdán od přívrženců </a:t>
            </a:r>
            <a:r>
              <a:rPr lang="cs-CZ" dirty="0" err="1"/>
              <a:t>Mazepy</a:t>
            </a:r>
            <a:r>
              <a:rPr lang="cs-CZ" dirty="0"/>
              <a:t> rozdán těm, kteří zůstali loajální carovi</a:t>
            </a:r>
          </a:p>
          <a:p>
            <a:r>
              <a:rPr lang="cs-CZ" dirty="0"/>
              <a:t>novým </a:t>
            </a:r>
            <a:r>
              <a:rPr lang="cs-CZ" dirty="0" err="1"/>
              <a:t>hetmanem</a:t>
            </a:r>
            <a:r>
              <a:rPr lang="cs-CZ" dirty="0"/>
              <a:t> zvolen 62letý Ivan </a:t>
            </a:r>
            <a:r>
              <a:rPr lang="cs-CZ" dirty="0" err="1"/>
              <a:t>Skoropadskij</a:t>
            </a:r>
            <a:endParaRPr lang="cs-CZ" dirty="0"/>
          </a:p>
          <a:p>
            <a:r>
              <a:rPr lang="cs-CZ" dirty="0"/>
              <a:t>příslušníci kozácké staršiny lákáni do carských služeb a štědře odměňováni s cílem získat jejich loajalitu</a:t>
            </a:r>
          </a:p>
          <a:p>
            <a:r>
              <a:rPr lang="cs-CZ" dirty="0"/>
              <a:t>naopak dvojznačný postoj vůči kultuře na Ukrajině, která je pod přísným drobnohledem a vnímána po otočce Ivana </a:t>
            </a:r>
            <a:r>
              <a:rPr lang="cs-CZ" dirty="0" err="1"/>
              <a:t>Mazepy</a:t>
            </a:r>
            <a:r>
              <a:rPr lang="cs-CZ" dirty="0"/>
              <a:t> s velkou nedůvěrou</a:t>
            </a:r>
          </a:p>
          <a:p>
            <a:r>
              <a:rPr lang="cs-CZ" dirty="0"/>
              <a:t>ukrajinští učenci sice mohou cestovat do carského Ruska a pomáhat u reforem Petra Velikého, ale např. knihy mohou být vydávány jen se stejným textem jako knihy v Moskvě a Petrohradu (založeném roku 1703 a hlavním městě od roku 1712)</a:t>
            </a:r>
          </a:p>
          <a:p>
            <a:r>
              <a:rPr lang="cs-CZ" dirty="0"/>
              <a:t>tyto zákazy byly v souladu s pojetím Moskvy, že Ukrajina je starou „ruskou“ zemí, což narušilo možnost odlišného jazykového a kulturního vývoje Ukrajiny</a:t>
            </a:r>
          </a:p>
          <a:p>
            <a:r>
              <a:rPr lang="cs-CZ" dirty="0"/>
              <a:t>zřízeno „maloruské kolegium“, funkce </a:t>
            </a:r>
            <a:r>
              <a:rPr lang="cs-CZ" dirty="0" err="1"/>
              <a:t>hetmana</a:t>
            </a:r>
            <a:r>
              <a:rPr lang="cs-CZ" dirty="0"/>
              <a:t> nakonec postupně zcela zrušena</a:t>
            </a:r>
          </a:p>
          <a:p>
            <a:r>
              <a:rPr lang="cs-CZ" dirty="0"/>
              <a:t>roku 1721 zrušena i kyjevská metropolie, nově pouhé arcibiskupství</a:t>
            </a:r>
          </a:p>
          <a:p>
            <a:r>
              <a:rPr lang="cs-CZ" dirty="0"/>
              <a:t>definitivní likvidace kozácké autonomie za Kateřiny Veliké roku 1775, kdy je Záporožská </a:t>
            </a:r>
            <a:r>
              <a:rPr lang="cs-CZ" dirty="0" err="1"/>
              <a:t>Sič</a:t>
            </a:r>
            <a:r>
              <a:rPr lang="cs-CZ" dirty="0"/>
              <a:t> obsazena carským vojskem a zrušena i funkce košového atamana (tím posledním, který umírá v ruské internaci je Petro </a:t>
            </a:r>
            <a:r>
              <a:rPr lang="cs-CZ" dirty="0" err="1"/>
              <a:t>Kalmyševskyj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4CDD94-677C-8E38-4F3C-E9A2F7E5F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002" y="653463"/>
            <a:ext cx="2805539" cy="434816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B85D949-754C-A6A4-50A8-88771F2AD043}"/>
              </a:ext>
            </a:extLst>
          </p:cNvPr>
          <p:cNvSpPr txBox="1"/>
          <p:nvPr/>
        </p:nvSpPr>
        <p:spPr>
          <a:xfrm>
            <a:off x="8954814" y="5001625"/>
            <a:ext cx="3124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poslední záporožský </a:t>
            </a:r>
            <a:r>
              <a:rPr lang="cs-CZ" dirty="0" err="1"/>
              <a:t>hetman</a:t>
            </a:r>
            <a:endParaRPr lang="cs-CZ" dirty="0"/>
          </a:p>
          <a:p>
            <a:r>
              <a:rPr lang="cs-CZ" dirty="0"/>
              <a:t>jmenovaný carevnou Annou</a:t>
            </a:r>
          </a:p>
          <a:p>
            <a:r>
              <a:rPr lang="cs-CZ" dirty="0" err="1"/>
              <a:t>Petrovnou</a:t>
            </a:r>
            <a:r>
              <a:rPr lang="cs-CZ" dirty="0"/>
              <a:t> roku 1750 do roku </a:t>
            </a:r>
          </a:p>
          <a:p>
            <a:r>
              <a:rPr lang="cs-CZ" dirty="0"/>
              <a:t>1764, poté už jen polní maršál carské armády</a:t>
            </a:r>
          </a:p>
        </p:txBody>
      </p:sp>
    </p:spTree>
    <p:extLst>
      <p:ext uri="{BB962C8B-B14F-4D97-AF65-F5344CB8AC3E}">
        <p14:creationId xmlns:p14="http://schemas.microsoft.com/office/powerpoint/2010/main" val="2185089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22971A-AF56-F2D5-03D4-1F2C5FDA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8DBE400-3ECB-B0CE-641B-88BDF5C65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31474" y="-2450120"/>
            <a:ext cx="6604004" cy="11769969"/>
          </a:xfrm>
        </p:spPr>
      </p:pic>
    </p:spTree>
    <p:extLst>
      <p:ext uri="{BB962C8B-B14F-4D97-AF65-F5344CB8AC3E}">
        <p14:creationId xmlns:p14="http://schemas.microsoft.com/office/powerpoint/2010/main" val="903799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A95ACE-1571-1F08-C57A-1CB1BCA9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9508"/>
            <a:ext cx="8596668" cy="656492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Trojí dělení Polska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98716A-D839-0ECA-C409-1F8CDA7D5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69" y="953477"/>
            <a:ext cx="8883233" cy="5439508"/>
          </a:xfrm>
        </p:spPr>
        <p:txBody>
          <a:bodyPr/>
          <a:lstStyle/>
          <a:p>
            <a:pPr algn="just"/>
            <a:r>
              <a:rPr lang="cs-CZ" dirty="0"/>
              <a:t>Polsko postupem času již pouze objektem a ne subjektem mezinárodní politiky, a to zejména kvůli vnitřní slabosti stavovské či šlechtické monarchie</a:t>
            </a:r>
          </a:p>
          <a:p>
            <a:pPr algn="just"/>
            <a:r>
              <a:rPr lang="cs-CZ" dirty="0"/>
              <a:t>i díky právu veta každého poslance zasedajícího v Sejmu a s tím spjaté zásady jednomyslnosti („zlatá svoboda polské šlechty“) při rozhodování docházelo k rozkladu státu a totálnímu chaosu</a:t>
            </a:r>
          </a:p>
          <a:p>
            <a:pPr algn="just"/>
            <a:r>
              <a:rPr lang="cs-CZ" dirty="0"/>
              <a:t>tato slabost Polska všem jeho sousedům pochopitelně vyhovovala a měla dopad i na pravobřežní Ukrajinu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4C69C2-F729-9A64-5A5C-8196730D2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90" y="3242652"/>
            <a:ext cx="8325989" cy="35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86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B04E46-A825-66F1-C655-4DCCF608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802B96E-3481-C99E-794A-5A5EEC948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32571" y="-2018354"/>
            <a:ext cx="6537508" cy="10871204"/>
          </a:xfrm>
        </p:spPr>
      </p:pic>
    </p:spTree>
    <p:extLst>
      <p:ext uri="{BB962C8B-B14F-4D97-AF65-F5344CB8AC3E}">
        <p14:creationId xmlns:p14="http://schemas.microsoft.com/office/powerpoint/2010/main" val="2784611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4AD694-F5FE-BC03-8656-30C7C1DB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6432"/>
            <a:ext cx="8596668" cy="863599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Dopady dělení Polska na Ukrajinu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B5C265-B229-A4E5-E971-556215E1C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43" y="2742650"/>
            <a:ext cx="8596668" cy="404891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>
                <a:solidFill>
                  <a:schemeClr val="tx1"/>
                </a:solidFill>
              </a:rPr>
              <a:t>Výsledkem zmíněné severní války, bylo pro Polsko i to, že země byla zcela zpustošená s obrovskými ztrátami na životech a zejména vítězné Rusko zemi vojensky obsadilo svou armádou 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tohoto stavu Rusko využilo k politickému ovládnutí Polska. Pod hrozbou užití vojska si Rusko vynutilo snížení stavu polské armády na pouhých 24 000 vojáků a v praxi Polsko-litevskou republiku přeměnilo v něco, co by se dalo nazvat protektorátem 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Rusko se od této doby trvale vměšovalo do vnitřních záležitostí Polska a uzurpovalo si právo stát se ochráncem vybraných politických uskupení v Polsku (např. pravoslavných). Vlivné postavení mělo i ruské velvyslanectví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stabilitu Polska narušilo i Rusy vyprovokované selské povstání na Ukrajině roku 1768 (tzv. </a:t>
            </a:r>
            <a:r>
              <a:rPr lang="cs-CZ" dirty="0" err="1">
                <a:solidFill>
                  <a:schemeClr val="tx1"/>
                </a:solidFill>
              </a:rPr>
              <a:t>Kolijivščyna</a:t>
            </a:r>
            <a:r>
              <a:rPr lang="cs-CZ" dirty="0">
                <a:solidFill>
                  <a:schemeClr val="tx1"/>
                </a:solidFill>
              </a:rPr>
              <a:t>), které bylo zaměřeno proti Polákům, Židům, katolíkům a uniatům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samotné dělení i přes odpor Poláků proběhlo roku 1772, 1793 a 1795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F05C5EF-4AB8-6724-3534-9F31A3603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70" y="782575"/>
            <a:ext cx="6994770" cy="19600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2235273-9EBF-B7DF-35C4-B1C10815C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3" y="1237700"/>
            <a:ext cx="2833068" cy="344475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4BFF778-7903-896B-AB4C-819FBF572CBC}"/>
              </a:ext>
            </a:extLst>
          </p:cNvPr>
          <p:cNvSpPr txBox="1"/>
          <p:nvPr/>
        </p:nvSpPr>
        <p:spPr>
          <a:xfrm>
            <a:off x="9425354" y="4798646"/>
            <a:ext cx="2681717" cy="65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Tadeusz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Kościuszko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–</a:t>
            </a:r>
          </a:p>
          <a:p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povstání roku 1794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689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9106CA-8913-68EC-6F5B-9BDC7485E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1578709"/>
            <a:ext cx="9045883" cy="4462654"/>
          </a:xfrm>
        </p:spPr>
        <p:txBody>
          <a:bodyPr/>
          <a:lstStyle/>
          <a:p>
            <a:pPr algn="just"/>
            <a:r>
              <a:rPr lang="cs-CZ" dirty="0"/>
              <a:t>„</a:t>
            </a:r>
            <a:r>
              <a:rPr lang="cs-CZ" sz="2400" i="1" dirty="0"/>
              <a:t>Švédové jsou lidé čestní: slíbili nám přátelství a svaz, oni drží slovo. Car však uzavřel s Poláky mírovou smlouvu a chce nás obětovat do jejich rukou</a:t>
            </a:r>
            <a:r>
              <a:rPr lang="cs-CZ" sz="2400" dirty="0"/>
              <a:t>.“</a:t>
            </a:r>
          </a:p>
          <a:p>
            <a:endParaRPr lang="cs-CZ" dirty="0"/>
          </a:p>
          <a:p>
            <a:r>
              <a:rPr lang="cs-CZ" dirty="0"/>
              <a:t>Bohdan </a:t>
            </a:r>
            <a:r>
              <a:rPr lang="cs-CZ" dirty="0" err="1"/>
              <a:t>Chmelnickyj</a:t>
            </a:r>
            <a:r>
              <a:rPr lang="cs-CZ" dirty="0"/>
              <a:t> v dopisu carovi z roku 1656 v narážce na to, že byli svévolně obětování (Rusové a Poláci uzavřeli na čas mír bez konzultace s kozáky)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B76D20-1E0F-10BB-950F-99BB2F06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60" y="1391138"/>
            <a:ext cx="3005440" cy="36651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107C0CF-AF6C-158E-2379-ECA98BB00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438" y="4279289"/>
            <a:ext cx="41910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34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1BA8D2-0434-D8E5-5F47-A03FD16F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367554E-47D2-30F5-B938-E65403CAC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904" y="148492"/>
            <a:ext cx="10061003" cy="542253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B8835C3-0595-E567-5383-BC95A4D0A77A}"/>
              </a:ext>
            </a:extLst>
          </p:cNvPr>
          <p:cNvSpPr txBox="1"/>
          <p:nvPr/>
        </p:nvSpPr>
        <p:spPr>
          <a:xfrm>
            <a:off x="356904" y="5681786"/>
            <a:ext cx="10146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Tadeusz </a:t>
            </a:r>
            <a:r>
              <a:rPr lang="cs-CZ" dirty="0" err="1"/>
              <a:t>Rejtan</a:t>
            </a:r>
            <a:r>
              <a:rPr lang="cs-CZ" dirty="0"/>
              <a:t> (vpravo dole) se v září 1773 pokusil zabránit legalizaci prvního dělení Polska tím, </a:t>
            </a:r>
          </a:p>
          <a:p>
            <a:r>
              <a:rPr lang="cs-CZ" dirty="0"/>
              <a:t>že zabránil poslancům Sejmu opustit sněmovnu</a:t>
            </a:r>
          </a:p>
          <a:p>
            <a:r>
              <a:rPr lang="cs-CZ" dirty="0"/>
              <a:t>novým a zároveň posledním polským králem (ve skutečnosti ruskou loutkou) se stal nakonec za asistence ruských expedičních vojsk Stanisław (II.) August </a:t>
            </a:r>
            <a:r>
              <a:rPr lang="cs-CZ" dirty="0" err="1"/>
              <a:t>Poniatowski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8918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C683311-AAAD-8D18-421D-F9FCC6BC4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019" y="218831"/>
            <a:ext cx="7307382" cy="54942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D124F48-F956-E3B9-82FB-E4B1C7716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661" y="2055444"/>
            <a:ext cx="4939320" cy="467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61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D7D234-52A2-968B-5597-54C926F8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0432"/>
            <a:ext cx="8596668" cy="60178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Závěr 18.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426BFC-FB02-1FFC-26C8-5DBD49F39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" y="922216"/>
            <a:ext cx="9047356" cy="5845907"/>
          </a:xfrm>
        </p:spPr>
        <p:txBody>
          <a:bodyPr/>
          <a:lstStyle/>
          <a:p>
            <a:pPr algn="just"/>
            <a:r>
              <a:rPr lang="cs-CZ" dirty="0"/>
              <a:t>vpředvečer napoleonských válek Rusko dále expanduje, nejen na základě trojího dělení Polska, ze kterého vytěžilo nejvíce a přičleňuje i celou pravobřežní Ukrajinu</a:t>
            </a:r>
          </a:p>
          <a:p>
            <a:pPr algn="just"/>
            <a:r>
              <a:rPr lang="cs-CZ" dirty="0"/>
              <a:t>Krym je definitivně přičleněn k carském Rusku roku 1783</a:t>
            </a:r>
          </a:p>
          <a:p>
            <a:pPr algn="just"/>
            <a:r>
              <a:rPr lang="cs-CZ" dirty="0"/>
              <a:t>specifikum tehdejší ukrajinské architektury – většina staveb ze dřeva</a:t>
            </a:r>
          </a:p>
          <a:p>
            <a:pPr algn="just"/>
            <a:r>
              <a:rPr lang="cs-CZ" dirty="0"/>
              <a:t>jednou z výjimek v barokním slohu je kyjevský chrám svaté Sofie</a:t>
            </a:r>
          </a:p>
          <a:p>
            <a:pPr algn="just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0D1AF0-A239-7E96-B2BF-7E2D9804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692" y="3126155"/>
            <a:ext cx="4130049" cy="34114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325365-1DEB-0CBA-EE53-7DAFE5551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08" y="3126155"/>
            <a:ext cx="5533291" cy="369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36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56B894-0F24-CE7E-1005-DAE7E9D2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4938D8A-5A39-829B-C5E4-D539A7E51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831" y="289170"/>
            <a:ext cx="11043137" cy="640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06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C32DA2-C6F3-5803-6394-BCE5C1641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9416"/>
            <a:ext cx="8664402" cy="961292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Napoleonské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5FEB7-64DD-106C-49A7-4B56E9A18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86" y="836247"/>
            <a:ext cx="9487876" cy="5912338"/>
          </a:xfrm>
        </p:spPr>
        <p:txBody>
          <a:bodyPr/>
          <a:lstStyle/>
          <a:p>
            <a:pPr algn="just"/>
            <a:r>
              <a:rPr lang="cs-CZ" dirty="0"/>
              <a:t>napoleonských válek se účastnilo i velké množství odvedenců z dnešní Ukrajiny včetně nepravidelných jednotek kozáků</a:t>
            </a:r>
          </a:p>
          <a:p>
            <a:pPr algn="just"/>
            <a:r>
              <a:rPr lang="cs-CZ" dirty="0"/>
              <a:t>ještě v rámci revolučních válek při italském tažení vojevůdce </a:t>
            </a:r>
            <a:r>
              <a:rPr lang="cs-CZ" dirty="0" err="1"/>
              <a:t>Suvorova</a:t>
            </a:r>
            <a:r>
              <a:rPr lang="cs-CZ" dirty="0"/>
              <a:t> (z cca asi 60 bitev neprohrál žádnou) se mnozí z nich vyznamenali</a:t>
            </a:r>
          </a:p>
          <a:p>
            <a:pPr algn="just"/>
            <a:r>
              <a:rPr lang="cs-CZ" dirty="0"/>
              <a:t>carské Rusko se účastnilo drtivé většiny protifrancouzských koalic včetně nasazení kontingentů branců z nynější Ukrajiny (např. Podolská armáda během tažení třetí koalice před bitvou u Slavkova)</a:t>
            </a:r>
          </a:p>
          <a:p>
            <a:pPr algn="just"/>
            <a:r>
              <a:rPr lang="cs-CZ" dirty="0"/>
              <a:t>válka třetí koalice skončila drtivou porážkou u Slavkova 2. prosince 1805</a:t>
            </a:r>
          </a:p>
          <a:p>
            <a:pPr algn="just"/>
            <a:r>
              <a:rPr lang="cs-CZ" dirty="0"/>
              <a:t>válku čtvrté koalice po krvavé remíze u Pruského Jílového 8. února 1807 rozhodla drtivá ruská porážka u </a:t>
            </a:r>
            <a:r>
              <a:rPr lang="cs-CZ" dirty="0" err="1"/>
              <a:t>Friedlandu</a:t>
            </a:r>
            <a:r>
              <a:rPr lang="cs-CZ" dirty="0"/>
              <a:t> 14. června 1807</a:t>
            </a:r>
          </a:p>
          <a:p>
            <a:pPr algn="just"/>
            <a:r>
              <a:rPr lang="cs-CZ" dirty="0"/>
              <a:t>Rusko poté Napoleon donuceno uzavřít </a:t>
            </a:r>
            <a:r>
              <a:rPr lang="cs-CZ" dirty="0" err="1"/>
              <a:t>Tylžský</a:t>
            </a:r>
            <a:r>
              <a:rPr lang="cs-CZ" dirty="0"/>
              <a:t> mír, stává se </a:t>
            </a:r>
          </a:p>
          <a:p>
            <a:pPr marL="0" indent="0" algn="just">
              <a:buNone/>
            </a:pPr>
            <a:r>
              <a:rPr lang="cs-CZ" dirty="0"/>
              <a:t>francouzským spojencem a je přinuceno připojit se k systému</a:t>
            </a:r>
          </a:p>
          <a:p>
            <a:pPr marL="0" indent="0" algn="just">
              <a:buNone/>
            </a:pPr>
            <a:r>
              <a:rPr lang="cs-CZ" dirty="0"/>
              <a:t>Kontinentální blokády proti Velké Británii</a:t>
            </a:r>
          </a:p>
          <a:p>
            <a:pPr marL="0" indent="0" algn="just">
              <a:buNone/>
            </a:pPr>
            <a:r>
              <a:rPr lang="cs-CZ" dirty="0"/>
              <a:t>Napoleon je v tento moment na vrcholu moci!</a:t>
            </a:r>
          </a:p>
          <a:p>
            <a:pPr algn="just"/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3472CE-948A-DE0A-86BE-AE97F09B3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320430"/>
            <a:ext cx="2365334" cy="33215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80D4B5C-A79D-0CEA-CD92-D0ED804B2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276" y="4017108"/>
            <a:ext cx="4636337" cy="27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88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0D5BCA-A6E2-F340-5A69-B11FE951F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046429C-DF91-7828-660D-0AADCCC0F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62" y="211015"/>
            <a:ext cx="10624489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71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FB7EBB-575A-40BE-8A6E-1FC07BC1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6715"/>
            <a:ext cx="8596668" cy="88802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Ruské tažení a katastrofa roku 1812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76EC3F-E8EF-4E96-913A-F330A1162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2" y="677008"/>
            <a:ext cx="10753970" cy="6180991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24. června 1812 Napoleon s 600 tisíci muži, z nichž asi jen polovina byli Francouzi, překročil řeku </a:t>
            </a:r>
            <a:r>
              <a:rPr lang="cs-CZ" dirty="0" err="1"/>
              <a:t>Němen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Rusové proti nim mohli postavit zatím jen 220 tisíc mužů, proto začali ustupovat podle plánu velitele 1. armády </a:t>
            </a:r>
            <a:r>
              <a:rPr lang="cs-CZ" dirty="0" err="1"/>
              <a:t>Barclaye</a:t>
            </a:r>
            <a:r>
              <a:rPr lang="cs-CZ" dirty="0"/>
              <a:t> de </a:t>
            </a:r>
            <a:r>
              <a:rPr lang="cs-CZ" dirty="0" err="1"/>
              <a:t>Tollyho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Teprve u Smolenska 16.–17. srpna došlo k větší bitvě, ale skončila jen pochybným úspěchem Francouzů. Utrpěli mnohem vyšší ztráty než Rusové, získali jen kus zničeného města, a navíc ruská armáda byla stále bojeschopná </a:t>
            </a:r>
          </a:p>
          <a:p>
            <a:pPr algn="just"/>
            <a:r>
              <a:rPr lang="cs-CZ" dirty="0"/>
              <a:t>29. srpna převzal velení armády generál </a:t>
            </a:r>
            <a:r>
              <a:rPr lang="cs-CZ" dirty="0" err="1"/>
              <a:t>Kutuzov</a:t>
            </a:r>
            <a:r>
              <a:rPr lang="cs-CZ" dirty="0"/>
              <a:t>, který proti Napoleonovi bojoval už během třetí koaliční války. Brzy poté se Rusové u vesnice </a:t>
            </a:r>
            <a:r>
              <a:rPr lang="cs-CZ" dirty="0" err="1"/>
              <a:t>Borodino</a:t>
            </a:r>
            <a:r>
              <a:rPr lang="cs-CZ" dirty="0"/>
              <a:t> v rychlosti opevnili </a:t>
            </a:r>
          </a:p>
          <a:p>
            <a:pPr algn="just"/>
            <a:r>
              <a:rPr lang="cs-CZ" dirty="0"/>
              <a:t>Bitva u </a:t>
            </a:r>
            <a:r>
              <a:rPr lang="cs-CZ" dirty="0" err="1"/>
              <a:t>Borodina</a:t>
            </a:r>
            <a:r>
              <a:rPr lang="cs-CZ" dirty="0"/>
              <a:t> 7. září známá také jako bitva u řeky Moskvy neskončila rozhodným vítězstvím ani jedné strany a obě navíc utrpěly ohromné ztráty. Padl v ní ruský generál </a:t>
            </a:r>
            <a:r>
              <a:rPr lang="cs-CZ" dirty="0" err="1"/>
              <a:t>Bagration</a:t>
            </a:r>
            <a:endParaRPr lang="cs-CZ" dirty="0"/>
          </a:p>
          <a:p>
            <a:pPr algn="just"/>
            <a:r>
              <a:rPr lang="cs-CZ" dirty="0"/>
              <a:t>Rusové ale den po bitvě ustoupili a vydali Francouzům Moskvu, kterou podpálili</a:t>
            </a:r>
          </a:p>
          <a:p>
            <a:pPr algn="just"/>
            <a:r>
              <a:rPr lang="cs-CZ" dirty="0"/>
              <a:t>Napoleon byl nakonec nucen se z Moskvy stáhnout</a:t>
            </a:r>
          </a:p>
          <a:p>
            <a:pPr algn="just"/>
            <a:r>
              <a:rPr lang="cs-CZ" dirty="0"/>
              <a:t>Následné ruské ofenzívy, kterých se účastnili i partyzáni, způsobily Francouzům ohromné ztráty, které byly znásobeny i mrazy, jež poprvé udeřily již 5. listopadu, nakonec se francouzské armádě povedlo stáhnout se za řeku </a:t>
            </a:r>
            <a:r>
              <a:rPr lang="cs-CZ" dirty="0" err="1"/>
              <a:t>Berezinu</a:t>
            </a:r>
            <a:r>
              <a:rPr lang="cs-CZ" dirty="0"/>
              <a:t> </a:t>
            </a:r>
          </a:p>
          <a:p>
            <a:pPr algn="just"/>
            <a:r>
              <a:rPr lang="cs-CZ" dirty="0"/>
              <a:t>V Litvě u Vilniusu byl nalezen hromadný hrob více než 3000 vojáků. Výzkumem pozůstatků bylo zjištěno, že šlo o vojáky více než 40 pluků a většina z nich zemřela hladem</a:t>
            </a:r>
          </a:p>
          <a:p>
            <a:pPr algn="just"/>
            <a:r>
              <a:rPr lang="cs-CZ" dirty="0"/>
              <a:t>Zachránilo se sotva 30 tisíc mužů. Tažení skončilo katastrofou nedozírných následků </a:t>
            </a:r>
          </a:p>
        </p:txBody>
      </p:sp>
    </p:spTree>
    <p:extLst>
      <p:ext uri="{BB962C8B-B14F-4D97-AF65-F5344CB8AC3E}">
        <p14:creationId xmlns:p14="http://schemas.microsoft.com/office/powerpoint/2010/main" val="4053900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32" y="164123"/>
            <a:ext cx="11397074" cy="65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38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832" y="171938"/>
            <a:ext cx="10947372" cy="64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00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6784" y="153910"/>
            <a:ext cx="8229600" cy="769544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Výsledky Vídeňského kongresu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24" y="923455"/>
            <a:ext cx="8393722" cy="568836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konal se od 1. října 1814 do 9. června 1815</a:t>
            </a:r>
          </a:p>
          <a:p>
            <a:pPr algn="just"/>
            <a:r>
              <a:rPr lang="cs-CZ" dirty="0"/>
              <a:t>nové územní uspořádání v Evropě, největší územní změny ve  prospěch vítězných mocností – Pruska, Rakouska a Ruska</a:t>
            </a:r>
          </a:p>
          <a:p>
            <a:pPr algn="just"/>
            <a:r>
              <a:rPr lang="cs-CZ" dirty="0"/>
              <a:t>snaha o nastolení poměrů v Evropě před Velkou francouzskou revolucí, dosadit na trůny původní panovnické rody</a:t>
            </a:r>
          </a:p>
          <a:p>
            <a:pPr algn="just"/>
            <a:r>
              <a:rPr lang="cs-CZ" dirty="0"/>
              <a:t>zabránit válkám a revolucím v Evropě za každou cenu!</a:t>
            </a:r>
          </a:p>
          <a:p>
            <a:pPr algn="just"/>
            <a:r>
              <a:rPr lang="cs-CZ" dirty="0"/>
              <a:t>vytvoření Svaté aliance – Prusko, Rakousko a Rusko</a:t>
            </a:r>
          </a:p>
          <a:p>
            <a:pPr algn="just"/>
            <a:r>
              <a:rPr lang="cs-CZ" dirty="0"/>
              <a:t>tyto velmoci měly garantovat klidný vývoj v Evropě – politika rovnováhy. Toto období označováno jako koncert velmocí.</a:t>
            </a:r>
          </a:p>
          <a:p>
            <a:pPr algn="just"/>
            <a:r>
              <a:rPr lang="cs-CZ" dirty="0"/>
              <a:t>několik desetiletí se skutečně podařilo udržet vývoj v Evropě  bez větších ozbrojených konfliktů.</a:t>
            </a:r>
          </a:p>
          <a:p>
            <a:pPr algn="just"/>
            <a:r>
              <a:rPr lang="cs-CZ" dirty="0"/>
              <a:t>Územní změny: </a:t>
            </a:r>
          </a:p>
          <a:p>
            <a:pPr algn="just"/>
            <a:r>
              <a:rPr lang="cs-CZ" dirty="0"/>
              <a:t>Francie: hranice se vrátily k roku 1792 </a:t>
            </a:r>
          </a:p>
          <a:p>
            <a:pPr algn="just"/>
            <a:r>
              <a:rPr lang="cs-CZ" dirty="0"/>
              <a:t>Rakousko: připojeno Benátsko, Terst, Tyrolsko, Lombardie a Dalmácie, ztratilo Belgii </a:t>
            </a:r>
          </a:p>
          <a:p>
            <a:pPr algn="just"/>
            <a:r>
              <a:rPr lang="cs-CZ" dirty="0"/>
              <a:t>Prusko: Porýní a část Saska, Gdaňsk, </a:t>
            </a:r>
            <a:r>
              <a:rPr lang="cs-CZ" dirty="0" err="1"/>
              <a:t>Poznaňsko</a:t>
            </a:r>
            <a:r>
              <a:rPr lang="cs-CZ" dirty="0"/>
              <a:t> a švédské Pomořany </a:t>
            </a:r>
          </a:p>
          <a:p>
            <a:pPr algn="just"/>
            <a:r>
              <a:rPr lang="cs-CZ" dirty="0"/>
              <a:t>Rusko: Besarábie a Finsko, z Varšavského knížectví Polské království (kongresovka) = personální unie s Ruskem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FF00E9-057B-C5C2-FDA2-06A45C1AD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246" y="852587"/>
            <a:ext cx="3629571" cy="29150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DC369FB-9747-CB36-375D-3EC2285A0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246" y="3767634"/>
            <a:ext cx="3629571" cy="27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6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68966-AC46-68A4-0E3E-5C764A3F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8" y="89878"/>
            <a:ext cx="8594064" cy="949568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Po povstání Chmelnického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1D06EE-6DB3-C726-CF05-5C34961B7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3" y="765908"/>
            <a:ext cx="9185173" cy="6174154"/>
          </a:xfrm>
        </p:spPr>
        <p:txBody>
          <a:bodyPr/>
          <a:lstStyle/>
          <a:p>
            <a:r>
              <a:rPr lang="pl-PL" dirty="0"/>
              <a:t>následovala rusko-polská válka v letech 1654–1667</a:t>
            </a:r>
          </a:p>
          <a:p>
            <a:r>
              <a:rPr lang="pl-PL" dirty="0"/>
              <a:t>toto období v Polsku známé také jako „potopa“ nebo „rusko-švédská potopa“</a:t>
            </a:r>
          </a:p>
          <a:p>
            <a:r>
              <a:rPr lang="pl-PL" dirty="0"/>
              <a:t>mezi lety 1655 až 1660 bylo Polsko napadeno také Švédskem</a:t>
            </a:r>
          </a:p>
          <a:p>
            <a:r>
              <a:rPr lang="pl-PL" dirty="0"/>
              <a:t>Rusko dosáhlo významných územních zisků, získalo oblasti Smolenska, Černihivu a Starodubu, celou levobřežní Ukrajinu i Kyjev</a:t>
            </a:r>
          </a:p>
          <a:p>
            <a:r>
              <a:rPr lang="pl-PL" dirty="0"/>
              <a:t>Polsko nuceno podepsat nevýhodný Andrusovský mír, kterým ztrácí značná území</a:t>
            </a:r>
          </a:p>
          <a:p>
            <a:r>
              <a:rPr lang="cs-CZ" dirty="0"/>
              <a:t>tato válka tak znamenala začátek vzestupu Ruska jako velmoci ve východní Evropě</a:t>
            </a:r>
          </a:p>
          <a:p>
            <a:r>
              <a:rPr lang="cs-CZ" dirty="0"/>
              <a:t>Záporožská </a:t>
            </a:r>
            <a:r>
              <a:rPr lang="cs-CZ" dirty="0" err="1"/>
              <a:t>Sič</a:t>
            </a:r>
            <a:r>
              <a:rPr lang="cs-CZ" dirty="0"/>
              <a:t> měla být pod společnou správou (přičemž zástupci Kozáckého </a:t>
            </a:r>
            <a:r>
              <a:rPr lang="cs-CZ" dirty="0" err="1"/>
              <a:t>hetmanátu</a:t>
            </a:r>
            <a:r>
              <a:rPr lang="cs-CZ" dirty="0"/>
              <a:t> se na dohodě nepodíleli)</a:t>
            </a:r>
          </a:p>
          <a:p>
            <a:r>
              <a:rPr lang="cs-CZ" dirty="0"/>
              <a:t>pro vyčerpanou Ukrajinu to skončilo rozdělením na západní část stále pod patronací Polska a východní pod patronací Moskvy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99DCD3B-BD7A-2E8C-DFF4-0CE40FAF3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020" y="664308"/>
            <a:ext cx="2751091" cy="341459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8DE9B1-D7F6-6004-F15C-59FFC3661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32" y="4878147"/>
            <a:ext cx="6691780" cy="188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6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47975D-7744-1AB2-F607-8D0E3B5FF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FDF6ABA-5C58-81E7-3167-82C267157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86" y="109415"/>
            <a:ext cx="8917352" cy="665089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741E70-C0B4-B18D-F37F-BED6D7954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862" y="1594954"/>
            <a:ext cx="3931138" cy="52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60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91BD72-C795-DE95-9F3D-9C598982D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1692"/>
            <a:ext cx="8596668" cy="1219200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19. století – Ukrajina součástí několika státních útvarů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232192-ED0F-8A38-CE1F-D9C5D22F4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9292"/>
            <a:ext cx="9136186" cy="5197231"/>
          </a:xfrm>
        </p:spPr>
        <p:txBody>
          <a:bodyPr/>
          <a:lstStyle/>
          <a:p>
            <a:r>
              <a:rPr lang="cs-CZ" dirty="0"/>
              <a:t>Ukrajinci jsou po napoleonských válkách součástí rakouské a ruské říše</a:t>
            </a:r>
          </a:p>
          <a:p>
            <a:r>
              <a:rPr lang="cs-CZ" dirty="0"/>
              <a:t>významné je i povstání děkabristů roku 1825 nebo krymská 1853–1856</a:t>
            </a:r>
          </a:p>
          <a:p>
            <a:r>
              <a:rPr lang="cs-CZ" dirty="0"/>
              <a:t>nevolnictví v Rusku zrušeno až roku 1861! </a:t>
            </a:r>
          </a:p>
          <a:p>
            <a:r>
              <a:rPr lang="cs-CZ" dirty="0"/>
              <a:t>oproti tomu v Rakousku už tolerančním patentem 1781!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0C26142-753E-A834-4BE2-1031535B0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96" b="2334"/>
          <a:stretch/>
        </p:blipFill>
        <p:spPr>
          <a:xfrm>
            <a:off x="218832" y="3224701"/>
            <a:ext cx="6076950" cy="193345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36A9286-231B-82E1-7EE1-2D5ECFECF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6"/>
          <a:stretch/>
        </p:blipFill>
        <p:spPr>
          <a:xfrm>
            <a:off x="287459" y="5287107"/>
            <a:ext cx="6115050" cy="152009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7C239BC-1A91-DF02-A788-B2D9623FB9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3" t="2119" r="4777" b="6185"/>
          <a:stretch/>
        </p:blipFill>
        <p:spPr>
          <a:xfrm>
            <a:off x="6295782" y="2164862"/>
            <a:ext cx="5896217" cy="46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96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88CD12-D165-AFC3-881B-B2C3801A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0EA1ECD-5515-2175-945B-0E56F043A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512646" y="-2379785"/>
            <a:ext cx="6729048" cy="11613665"/>
          </a:xfrm>
        </p:spPr>
      </p:pic>
    </p:spTree>
    <p:extLst>
      <p:ext uri="{BB962C8B-B14F-4D97-AF65-F5344CB8AC3E}">
        <p14:creationId xmlns:p14="http://schemas.microsoft.com/office/powerpoint/2010/main" val="2664078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82E24-6AEC-671C-9345-3EA0954C1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77" y="109415"/>
            <a:ext cx="10378831" cy="1289539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Počátek „národního obrození“ na Ukrajině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BE4BAA-A1F3-FD70-CAD5-AD9AEB648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4368800"/>
            <a:ext cx="9274002" cy="24892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i v ukrajinském prostředí spjato s řadou myslitelů a buditelů, kteří nakonec jsou schopni formulovat i politický program</a:t>
            </a:r>
          </a:p>
          <a:p>
            <a:pPr algn="just"/>
            <a:r>
              <a:rPr lang="cs-CZ" dirty="0"/>
              <a:t>v západoukrajinské tradici tehdejšího Rakouska-Uherska, kdy se mohli i Ukrajinci podílet na výkonu moci v rámci volených říšských orgánů, nastala tato emancipace dříve! A rezonuje už během revoluce 1848, v 90. letech 19. století první politické strany</a:t>
            </a:r>
          </a:p>
          <a:p>
            <a:pPr algn="just"/>
            <a:r>
              <a:rPr lang="cs-CZ" dirty="0"/>
              <a:t>v Haličském zemském sněmu roku 1890 poslanci </a:t>
            </a:r>
            <a:r>
              <a:rPr lang="cs-CZ" dirty="0" err="1"/>
              <a:t>Romančuk</a:t>
            </a:r>
            <a:r>
              <a:rPr lang="cs-CZ" dirty="0"/>
              <a:t> a </a:t>
            </a:r>
            <a:r>
              <a:rPr lang="cs-CZ" dirty="0" err="1"/>
              <a:t>Vachnjanin</a:t>
            </a:r>
            <a:r>
              <a:rPr lang="cs-CZ" dirty="0"/>
              <a:t> prohlásili, že „</a:t>
            </a:r>
            <a:r>
              <a:rPr lang="cs-CZ" i="1" dirty="0"/>
              <a:t>pravoslavně-</a:t>
            </a:r>
            <a:r>
              <a:rPr lang="cs-CZ" i="1" dirty="0" err="1"/>
              <a:t>uniatitští</a:t>
            </a:r>
            <a:r>
              <a:rPr lang="cs-CZ" i="1" dirty="0"/>
              <a:t> obyvatelé Haličské Rusi, kteří sami sebe nazývají Rusíny, nemají nic společného s ruským lidem</a:t>
            </a:r>
            <a:r>
              <a:rPr lang="cs-CZ" dirty="0"/>
              <a:t>“ – jsou to Ukrajinci!</a:t>
            </a:r>
          </a:p>
          <a:p>
            <a:pPr algn="just"/>
            <a:r>
              <a:rPr lang="cs-CZ" dirty="0"/>
              <a:t>to má pak další konsekvence vpředvečer první světové války, během ní a po 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93C2A2-2CDC-D469-C520-D2FBAC187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31" y="875324"/>
            <a:ext cx="7682522" cy="337624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EA026D4-FDBD-6FD4-F46C-B49744ED1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841" y="1117600"/>
            <a:ext cx="2909744" cy="540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13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F7F07-710F-2D69-5BCC-DE9DF31F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8831"/>
            <a:ext cx="8596668" cy="828431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Národní obrození - pokračování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A944F4-71B5-EC5C-4FD1-26A4E405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9" y="1047262"/>
            <a:ext cx="8791247" cy="5810737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Ukrajinské národní obrození bylo sociální a politické hnutí vzniklé na území Ruského impéria a Rakouské monarchie, které se zasazovalo o národní a kulturní obrození a formování ukrajinského národa </a:t>
            </a:r>
          </a:p>
          <a:p>
            <a:pPr algn="just"/>
            <a:r>
              <a:rPr lang="cs-CZ" dirty="0"/>
              <a:t>první náznaky ukrajinského národního obrození se objevily mezi kozáky na konci 18. století v Ruské říši. V polovině 19. století ruská velmocenská politika vedla k vzestupu ukrajinského národního hnutí, které na počátku 20. století přešlo v aktivní boj Ukrajinců za jejich kulturní a politická práva. Se vznikem ukrajinských stran bylo řešení národnostní otázky v Rusku spojeno s řešením politických problémů:</a:t>
            </a:r>
          </a:p>
          <a:p>
            <a:pPr algn="just"/>
            <a:r>
              <a:rPr lang="cs-CZ" dirty="0"/>
              <a:t>odstranění autokracie, nastolení parlamentarismu a udělení demokratických svobod</a:t>
            </a:r>
          </a:p>
          <a:p>
            <a:pPr algn="just"/>
            <a:r>
              <a:rPr lang="cs-CZ" dirty="0"/>
              <a:t>Bratrstvo </a:t>
            </a:r>
            <a:r>
              <a:rPr lang="cs-CZ" dirty="0" err="1"/>
              <a:t>Tarasovců</a:t>
            </a:r>
            <a:r>
              <a:rPr lang="cs-CZ" dirty="0"/>
              <a:t> (ukrajinsky: </a:t>
            </a:r>
            <a:r>
              <a:rPr lang="uk-UA" dirty="0"/>
              <a:t>Братство тарасівців) </a:t>
            </a:r>
            <a:r>
              <a:rPr lang="cs-CZ" dirty="0"/>
              <a:t>byla tajná organizace ukrajinských národně orientovaných studentů – vznikla v roce 1891 nad hrobem Tarase Ševčenka v </a:t>
            </a:r>
            <a:r>
              <a:rPr lang="cs-CZ" dirty="0" err="1"/>
              <a:t>Kanivu</a:t>
            </a:r>
            <a:endParaRPr lang="cs-CZ" dirty="0"/>
          </a:p>
          <a:p>
            <a:pPr algn="just"/>
            <a:r>
              <a:rPr lang="cs-CZ" dirty="0"/>
              <a:t>v roce 1900 vznikla z popudu mladší generace </a:t>
            </a:r>
            <a:r>
              <a:rPr lang="cs-CZ" dirty="0" err="1"/>
              <a:t>Tarasovců</a:t>
            </a:r>
            <a:r>
              <a:rPr lang="cs-CZ" dirty="0"/>
              <a:t> v Charkově první politická strana – Revoluční ukrajinská strana (RUP)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C89A837-BD5D-316A-BF58-865FA5E40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956" y="406401"/>
            <a:ext cx="3346044" cy="218195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DAB3BBC-B204-DF48-05AB-90DE5BFC9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646" y="2588359"/>
            <a:ext cx="2407139" cy="289804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FAA5B88-72A1-F686-7478-28EFC212CEBB}"/>
              </a:ext>
            </a:extLst>
          </p:cNvPr>
          <p:cNvSpPr txBox="1"/>
          <p:nvPr/>
        </p:nvSpPr>
        <p:spPr>
          <a:xfrm>
            <a:off x="9183077" y="5673969"/>
            <a:ext cx="310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Tarasovec</a:t>
            </a:r>
            <a:r>
              <a:rPr lang="cs-CZ" dirty="0"/>
              <a:t> </a:t>
            </a:r>
            <a:r>
              <a:rPr lang="cs-CZ" dirty="0" err="1"/>
              <a:t>Borys</a:t>
            </a:r>
            <a:r>
              <a:rPr lang="cs-CZ" dirty="0"/>
              <a:t> </a:t>
            </a:r>
            <a:r>
              <a:rPr lang="cs-CZ" dirty="0" err="1"/>
              <a:t>Hrinčenko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8464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E924B-720D-0AA9-365A-48109E874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6646"/>
            <a:ext cx="8596668" cy="71901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Taras Ševčenko (1814–1861)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BB48F-BFB8-26DA-4B10-3FF339F7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58092"/>
            <a:ext cx="9274002" cy="6099907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ukrajinský básník, výtvarný umělec, folklorista a etnograf</a:t>
            </a:r>
          </a:p>
          <a:p>
            <a:pPr algn="just"/>
            <a:r>
              <a:rPr lang="cs-CZ" dirty="0"/>
              <a:t>vedle Ivana </a:t>
            </a:r>
            <a:r>
              <a:rPr lang="cs-CZ" dirty="0" err="1"/>
              <a:t>Kotljarevského</a:t>
            </a:r>
            <a:r>
              <a:rPr lang="cs-CZ" dirty="0"/>
              <a:t> zakladatel moderní národní ukrajinské literatury, symbol země a ukrajinské kultury, jeho pomníky stojí v mnoha ukrajinských i světových městech </a:t>
            </a:r>
          </a:p>
          <a:p>
            <a:pPr algn="just"/>
            <a:r>
              <a:rPr lang="cs-CZ" dirty="0"/>
              <a:t>za psaní v ukrajinštině a obhajobu ukrajinské nezávislosti byl v roce 1847 uvězněn, svým dílem šířil mezi lidi myšlenky na svobodu a nezávislost</a:t>
            </a:r>
          </a:p>
          <a:p>
            <a:pPr algn="just"/>
            <a:r>
              <a:rPr lang="cs-CZ" dirty="0"/>
              <a:t>Ivan Franko o Ševčenkovi řekl, že s ním „do evropské literatury vstoupil prostý mužik z vesnice“; Ševčenko popisoval lidový život Ukrajiny – tehdy téměř výhradně venkovské a také vlastní prožitky z cest ve vyhnanství </a:t>
            </a:r>
          </a:p>
          <a:p>
            <a:pPr algn="just"/>
            <a:r>
              <a:rPr lang="cs-CZ" dirty="0"/>
              <a:t>jeho velkým tématem byla národní </a:t>
            </a:r>
            <a:r>
              <a:rPr lang="cs-CZ" dirty="0" err="1"/>
              <a:t>poroba</a:t>
            </a:r>
            <a:r>
              <a:rPr lang="cs-CZ" dirty="0"/>
              <a:t> Ukrajinců ze strany Ruska (dříve též Polska), obecněji pak soucit s lidským utrpením a nesplněnými touhami vůbec</a:t>
            </a:r>
          </a:p>
          <a:p>
            <a:pPr algn="just"/>
            <a:r>
              <a:rPr lang="cs-CZ" dirty="0"/>
              <a:t>nejvýznamnější díla: první sbírka básní s názvem </a:t>
            </a:r>
            <a:r>
              <a:rPr lang="cs-CZ" i="1" dirty="0"/>
              <a:t>Kobzar</a:t>
            </a:r>
            <a:r>
              <a:rPr lang="cs-CZ" dirty="0"/>
              <a:t> (ukrajinský výraz pro lidového pěvce, hráče na banduru), která obsahovala 8 básní a rezonovala zvláště na Ukrajině; dále básně (romanticko-revoluční verše) – </a:t>
            </a:r>
            <a:r>
              <a:rPr lang="cs-CZ" i="1" dirty="0"/>
              <a:t>Sen</a:t>
            </a:r>
            <a:r>
              <a:rPr lang="cs-CZ" dirty="0"/>
              <a:t>, </a:t>
            </a:r>
            <a:r>
              <a:rPr lang="cs-CZ" i="1" dirty="0"/>
              <a:t>Sova</a:t>
            </a:r>
            <a:r>
              <a:rPr lang="cs-CZ" dirty="0"/>
              <a:t>, </a:t>
            </a:r>
            <a:r>
              <a:rPr lang="cs-CZ" i="1" dirty="0"/>
              <a:t>Kateřina</a:t>
            </a:r>
            <a:r>
              <a:rPr lang="cs-CZ" dirty="0"/>
              <a:t>; poema </a:t>
            </a:r>
            <a:r>
              <a:rPr lang="cs-CZ" i="1" dirty="0" err="1"/>
              <a:t>Hajdamáci</a:t>
            </a:r>
            <a:r>
              <a:rPr lang="cs-CZ" dirty="0"/>
              <a:t>, ve které vylíčil utrpení ukrajinských kozáků a okolnosti jejich povstání proti polské šlechtě; další významné básně </a:t>
            </a:r>
            <a:r>
              <a:rPr lang="cs-CZ" i="1" dirty="0"/>
              <a:t>Kavkaz</a:t>
            </a:r>
            <a:r>
              <a:rPr lang="cs-CZ" dirty="0"/>
              <a:t>, </a:t>
            </a:r>
            <a:r>
              <a:rPr lang="cs-CZ" i="1" dirty="0"/>
              <a:t>Kacíř</a:t>
            </a:r>
            <a:r>
              <a:rPr lang="cs-CZ" dirty="0"/>
              <a:t> a </a:t>
            </a:r>
            <a:r>
              <a:rPr lang="cs-CZ" i="1" dirty="0"/>
              <a:t>Testament</a:t>
            </a:r>
            <a:r>
              <a:rPr lang="cs-CZ" dirty="0"/>
              <a:t> (</a:t>
            </a:r>
            <a:r>
              <a:rPr lang="cs-CZ" i="1" dirty="0"/>
              <a:t>Má závěť</a:t>
            </a:r>
            <a:r>
              <a:rPr lang="cs-CZ" dirty="0"/>
              <a:t>)</a:t>
            </a:r>
          </a:p>
          <a:p>
            <a:pPr algn="just"/>
            <a:r>
              <a:rPr lang="cs-CZ" dirty="0"/>
              <a:t>jeho zdraví bylo oslabeno vlivem těžkých podmínek během vyhnanství, po smrti ostatky převezeny na Ukrajinu</a:t>
            </a:r>
          </a:p>
          <a:p>
            <a:pPr algn="just"/>
            <a:r>
              <a:rPr lang="cs-CZ" dirty="0"/>
              <a:t>ze 47 let svého života prožil Ševčenko 24 let jako nevolník, 9 let na svobodě, 10 let ve vyhnanství a 4 roky pod policejním dohledem!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46CA44E-49D5-70B1-C388-05D0E3280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569" y="254000"/>
            <a:ext cx="2743200" cy="33536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60D75C5-9B7F-CFF8-8E1C-2A69FECD6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569" y="3607621"/>
            <a:ext cx="2743200" cy="3118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2E3F0B1-96A5-1930-E29F-A4B8E88596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62"/>
          <a:stretch/>
        </p:blipFill>
        <p:spPr>
          <a:xfrm>
            <a:off x="9729149" y="2920573"/>
            <a:ext cx="1876697" cy="101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23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17AC61-ED75-9FED-AE01-5BD9D128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1692"/>
            <a:ext cx="8596668" cy="679939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Děkuji za pozornost!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18F918-DF66-2263-FEA6-805EDB4BA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3" y="1094155"/>
            <a:ext cx="3962400" cy="5291014"/>
          </a:xfrm>
        </p:spPr>
        <p:txBody>
          <a:bodyPr/>
          <a:lstStyle/>
          <a:p>
            <a:pPr algn="just"/>
            <a:r>
              <a:rPr lang="cs-CZ" dirty="0"/>
              <a:t>příště nás společně čeká první světová válka a její ničivý dopad na celý region, který zcela změnil politické a mocenské poměry a vedl ke kolapsu starých říší a s tím spjatým přepisováním hranic!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942BC2-BE3D-DAEE-5EBF-CFD935579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62"/>
          <a:stretch/>
        </p:blipFill>
        <p:spPr>
          <a:xfrm>
            <a:off x="4243753" y="1140123"/>
            <a:ext cx="7408985" cy="51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42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417AD1-BC9E-C04F-4FA4-09543EE8B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46" y="93786"/>
            <a:ext cx="8844156" cy="1266092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2"/>
                </a:solidFill>
              </a:rPr>
              <a:t>Další vývoj na Ukrajině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4A2B02-CAA7-6F20-2930-FA5C4FAFA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45" y="844063"/>
            <a:ext cx="9206523" cy="5861538"/>
          </a:xfrm>
        </p:spPr>
        <p:txBody>
          <a:bodyPr/>
          <a:lstStyle/>
          <a:p>
            <a:r>
              <a:rPr lang="cs-CZ" dirty="0"/>
              <a:t>mezi kozáky nakonec vypukla i „občanská válka“ (např. 1658 </a:t>
            </a:r>
            <a:r>
              <a:rPr lang="cs-CZ" dirty="0" err="1"/>
              <a:t>Vyhovskyj</a:t>
            </a:r>
            <a:r>
              <a:rPr lang="cs-CZ" dirty="0"/>
              <a:t> x </a:t>
            </a:r>
            <a:r>
              <a:rPr lang="cs-CZ" dirty="0" err="1"/>
              <a:t>Puškar</a:t>
            </a:r>
            <a:r>
              <a:rPr lang="cs-CZ" dirty="0"/>
              <a:t>)</a:t>
            </a:r>
          </a:p>
          <a:p>
            <a:r>
              <a:rPr lang="cs-CZ" dirty="0"/>
              <a:t>krátce </a:t>
            </a:r>
            <a:r>
              <a:rPr lang="cs-CZ" dirty="0" err="1"/>
              <a:t>hetmanem</a:t>
            </a:r>
            <a:r>
              <a:rPr lang="cs-CZ" dirty="0"/>
              <a:t> i syn Bohdana Chmelnického Jurij</a:t>
            </a:r>
          </a:p>
          <a:p>
            <a:r>
              <a:rPr lang="cs-CZ" dirty="0"/>
              <a:t>odkaz svého otce nedokázal naplnit, po právu vnímán jako slabý </a:t>
            </a:r>
            <a:r>
              <a:rPr lang="cs-CZ" dirty="0" err="1"/>
              <a:t>hetman</a:t>
            </a:r>
            <a:endParaRPr lang="cs-CZ" dirty="0"/>
          </a:p>
          <a:p>
            <a:r>
              <a:rPr lang="cs-CZ" dirty="0"/>
              <a:t>do ukrajinských záležitostí nakonec zasahuje i Turecko</a:t>
            </a:r>
          </a:p>
          <a:p>
            <a:r>
              <a:rPr lang="cs-CZ" dirty="0"/>
              <a:t>na rozdíl od svého otce nebyl Jurij schopen zvládnout velmi složitou situaci na Ukrajině a stal se loutkou cizích mocností</a:t>
            </a:r>
          </a:p>
          <a:p>
            <a:r>
              <a:rPr lang="cs-CZ" dirty="0"/>
              <a:t>Hadačská smlouva! (měla anulovat </a:t>
            </a:r>
            <a:r>
              <a:rPr lang="cs-CZ" dirty="0" err="1"/>
              <a:t>Perejaslavkou</a:t>
            </a:r>
            <a:r>
              <a:rPr lang="cs-CZ" dirty="0"/>
              <a:t> dohodu s ruským carem, ale nakonec nerealizováno)</a:t>
            </a:r>
          </a:p>
          <a:p>
            <a:r>
              <a:rPr lang="cs-CZ" dirty="0"/>
              <a:t>kozáci vydíráni Moskvou a její armádou, nakonec to vede i k pokračování rusko-polské války do 1667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929CECB-B8AF-E501-974E-64E7F3525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901" y="161437"/>
            <a:ext cx="2583054" cy="32675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15C065-47C6-3BF5-8D5B-ABB5A7A1E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305" y="3852984"/>
            <a:ext cx="1826245" cy="239846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2AB4E2A-D594-029C-88C4-94665A75F29B}"/>
              </a:ext>
            </a:extLst>
          </p:cNvPr>
          <p:cNvSpPr txBox="1"/>
          <p:nvPr/>
        </p:nvSpPr>
        <p:spPr>
          <a:xfrm>
            <a:off x="10152185" y="6408615"/>
            <a:ext cx="119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Vyhovskyj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BC898C7-24BF-C0BF-8427-FA820D9C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432" y="4470723"/>
            <a:ext cx="5399702" cy="23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39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B5864EF-F27F-314A-9D36-966737A95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2786" y="212110"/>
            <a:ext cx="6400800" cy="654604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660EBE0-6AAA-1A26-4624-DF8DF00FAAF5}"/>
              </a:ext>
            </a:extLst>
          </p:cNvPr>
          <p:cNvSpPr txBox="1"/>
          <p:nvPr/>
        </p:nvSpPr>
        <p:spPr>
          <a:xfrm>
            <a:off x="8723586" y="2280745"/>
            <a:ext cx="3258207" cy="65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Takto měla vypadat realizace </a:t>
            </a:r>
          </a:p>
          <a:p>
            <a:r>
              <a:rPr lang="cs-CZ" dirty="0"/>
              <a:t>Hadačské smlouvy</a:t>
            </a:r>
          </a:p>
        </p:txBody>
      </p:sp>
    </p:spTree>
    <p:extLst>
      <p:ext uri="{BB962C8B-B14F-4D97-AF65-F5344CB8AC3E}">
        <p14:creationId xmlns:p14="http://schemas.microsoft.com/office/powerpoint/2010/main" val="1162257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C4434E-F5E5-7B3C-46C7-66B3DF96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6985"/>
            <a:ext cx="8596668" cy="875323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Další následky povstání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DA5A29-D8A2-3598-90E4-7A2FC975A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938" y="984738"/>
            <a:ext cx="9102064" cy="5720861"/>
          </a:xfrm>
        </p:spPr>
        <p:txBody>
          <a:bodyPr/>
          <a:lstStyle/>
          <a:p>
            <a:pPr algn="just"/>
            <a:r>
              <a:rPr lang="cs-CZ" dirty="0"/>
              <a:t>Ukrajina měla v 60. letech 17. století několikrát i dva </a:t>
            </a:r>
            <a:r>
              <a:rPr lang="cs-CZ" dirty="0" err="1"/>
              <a:t>hetmany</a:t>
            </a:r>
            <a:r>
              <a:rPr lang="cs-CZ" dirty="0"/>
              <a:t> (např. </a:t>
            </a:r>
            <a:r>
              <a:rPr lang="cs-CZ" dirty="0" err="1"/>
              <a:t>Brjuchoveckyj</a:t>
            </a:r>
            <a:r>
              <a:rPr lang="cs-CZ" dirty="0"/>
              <a:t> x </a:t>
            </a:r>
            <a:r>
              <a:rPr lang="cs-CZ" dirty="0" err="1"/>
              <a:t>Tetera</a:t>
            </a:r>
            <a:r>
              <a:rPr lang="cs-CZ" dirty="0"/>
              <a:t>), do bojů zasahovala jak Moskva, tak Polsko, tak i Tataři, nepřímo i Švédsko a Turecko (opět se to pak opakovalo i v 70. letech)</a:t>
            </a:r>
          </a:p>
          <a:p>
            <a:pPr algn="just"/>
            <a:r>
              <a:rPr lang="cs-CZ" dirty="0"/>
              <a:t>závěr této etapy přinesl až </a:t>
            </a:r>
            <a:r>
              <a:rPr lang="cs-CZ" dirty="0" err="1"/>
              <a:t>Andrusovký</a:t>
            </a:r>
            <a:r>
              <a:rPr lang="cs-CZ" dirty="0"/>
              <a:t> či </a:t>
            </a:r>
            <a:r>
              <a:rPr lang="cs-CZ" dirty="0" err="1"/>
              <a:t>Andrušovský</a:t>
            </a:r>
            <a:r>
              <a:rPr lang="cs-CZ" dirty="0"/>
              <a:t> mír roku 1667, který Ukrajinu rozdělil na dvě sféry vlivu západní polskou a východní ruskou - (Kyjev zůstal pod Moskvou, Kyjevské vojvodství však zůstalo Polsku)</a:t>
            </a:r>
          </a:p>
          <a:p>
            <a:pPr algn="just"/>
            <a:r>
              <a:rPr lang="cs-CZ" dirty="0"/>
              <a:t>nová hranice vedena v zásadě podle toku řeky Dněpr</a:t>
            </a:r>
          </a:p>
          <a:p>
            <a:pPr algn="just"/>
            <a:r>
              <a:rPr lang="cs-CZ" dirty="0"/>
              <a:t>historický příběh kozáků zahrnuje – kromě oné dominantní vyprávěcí linky dychtivých válečníků i poněkud upozaděné osudy pozoruhodných myslitelů a zdatných diplomatů, kteří se tváří v tvář nešťastné mocenské situaci snažili o malý zázrak: vytvořit na východě Evropy vlastní identitu i státnost a uhájit její suverenitu pokud možno proti všem</a:t>
            </a:r>
          </a:p>
          <a:p>
            <a:pPr algn="just"/>
            <a:r>
              <a:rPr lang="cs-CZ" dirty="0"/>
              <a:t>hledá-li současný svět odpověď na otázky, kdo jsou to Ukrajinci a „jaké jsou historické kořeny jejich národní identity“, představují kozácké sny o nezávislosti z poloviny 17. století jeden z prvních momentů, kdy se na mapě Evropy rodí myšlenka svobodné Ukrajiny!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60D626-9FB4-777D-93A2-2B6F330C6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240" y="3739055"/>
            <a:ext cx="2286000" cy="1524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5DAC66-287A-18B5-643D-0EEE7933A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240" y="1594945"/>
            <a:ext cx="24765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6537F1-9677-5267-E999-42E46E2AC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37CB266-BD0B-5C35-9E6D-BB6F47180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24" y="85968"/>
            <a:ext cx="10050584" cy="60256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3B4F1C7-F086-6142-9250-0D3006D4E542}"/>
              </a:ext>
            </a:extLst>
          </p:cNvPr>
          <p:cNvSpPr txBox="1"/>
          <p:nvPr/>
        </p:nvSpPr>
        <p:spPr>
          <a:xfrm>
            <a:off x="969108" y="6291385"/>
            <a:ext cx="506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Andrusovský</a:t>
            </a:r>
            <a:r>
              <a:rPr lang="cs-CZ" dirty="0"/>
              <a:t> mír a velké územní ústupky Polska</a:t>
            </a:r>
          </a:p>
        </p:txBody>
      </p:sp>
    </p:spTree>
    <p:extLst>
      <p:ext uri="{BB962C8B-B14F-4D97-AF65-F5344CB8AC3E}">
        <p14:creationId xmlns:p14="http://schemas.microsoft.com/office/powerpoint/2010/main" val="3212173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826EAC-72C5-30B9-20EE-12013C25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2248"/>
            <a:ext cx="8596668" cy="81980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17. století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A954E7-2BD1-6130-4679-793FB93B2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90" y="945931"/>
            <a:ext cx="8979712" cy="5559972"/>
          </a:xfrm>
        </p:spPr>
        <p:txBody>
          <a:bodyPr/>
          <a:lstStyle/>
          <a:p>
            <a:pPr algn="just"/>
            <a:r>
              <a:rPr lang="cs-CZ" dirty="0"/>
              <a:t>v Polsku slabého krále Michala </a:t>
            </a:r>
            <a:r>
              <a:rPr lang="cs-CZ" dirty="0" err="1"/>
              <a:t>Wisniowieckého</a:t>
            </a:r>
            <a:r>
              <a:rPr lang="cs-CZ" dirty="0"/>
              <a:t> (který vděčil za své zvolení králem především odkazu svého slavného otce Jeremiáše) nahradil roku 1673 Jan III. </a:t>
            </a:r>
            <a:r>
              <a:rPr lang="cs-CZ" dirty="0" err="1"/>
              <a:t>Sobieski</a:t>
            </a:r>
            <a:endParaRPr lang="cs-CZ" dirty="0"/>
          </a:p>
          <a:p>
            <a:pPr algn="just"/>
            <a:r>
              <a:rPr lang="cs-CZ" dirty="0"/>
              <a:t>o rok dříve roku 1672 Polsko podepsalo nevýhodný mír po válce s Osmanskou říší, kdy čelilo obrovské armádě sultána </a:t>
            </a:r>
            <a:r>
              <a:rPr lang="cs-CZ" dirty="0" err="1"/>
              <a:t>Mehmeda</a:t>
            </a:r>
            <a:r>
              <a:rPr lang="cs-CZ" dirty="0"/>
              <a:t> IV. a odevzdalo Turecku celé Podolí</a:t>
            </a:r>
          </a:p>
          <a:p>
            <a:pPr algn="just"/>
            <a:r>
              <a:rPr lang="cs-CZ" dirty="0"/>
              <a:t>negativní role </a:t>
            </a:r>
            <a:r>
              <a:rPr lang="cs-CZ" dirty="0" err="1"/>
              <a:t>hetmana</a:t>
            </a:r>
            <a:r>
              <a:rPr lang="cs-CZ" dirty="0"/>
              <a:t> </a:t>
            </a:r>
            <a:r>
              <a:rPr lang="cs-CZ" dirty="0" err="1"/>
              <a:t>Dorošenka</a:t>
            </a:r>
            <a:r>
              <a:rPr lang="cs-CZ" dirty="0"/>
              <a:t> - vazala Turků (boj na straně „pohanů“ krajně nepopulární), řada kostelů přeměněna na mešity, rabování, odvádění do otroctví</a:t>
            </a:r>
          </a:p>
          <a:p>
            <a:pPr algn="just"/>
            <a:r>
              <a:rPr lang="cs-CZ" dirty="0"/>
              <a:t>Jurije Chmelnického, který byl roku 1678 prohlášen znovu </a:t>
            </a:r>
            <a:r>
              <a:rPr lang="cs-CZ" dirty="0" err="1"/>
              <a:t>hetmanem</a:t>
            </a:r>
            <a:r>
              <a:rPr lang="cs-CZ" dirty="0"/>
              <a:t>, roku 1685 Turci zajali a nechali uškrtit v Kamenci Podolském (ten byl Turky dobyt roku 1672)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7A29C3B-2858-95EF-6AE1-34566F2A1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95" y="3895574"/>
            <a:ext cx="6162675" cy="287655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7057359-C6E1-10D0-7655-D88BEA9F3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405" y="4001477"/>
            <a:ext cx="4250867" cy="277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55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EF5058B1-21F5-3445-D0FF-8F0A0C217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422" y="75726"/>
            <a:ext cx="10964916" cy="628357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F8C4769-1B66-A390-779F-958C33C73561}"/>
              </a:ext>
            </a:extLst>
          </p:cNvPr>
          <p:cNvSpPr txBox="1"/>
          <p:nvPr/>
        </p:nvSpPr>
        <p:spPr>
          <a:xfrm>
            <a:off x="3373822" y="6359296"/>
            <a:ext cx="536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Vídeň 1683 a polská jízda Jana III. Sobieského</a:t>
            </a:r>
          </a:p>
        </p:txBody>
      </p:sp>
    </p:spTree>
    <p:extLst>
      <p:ext uri="{BB962C8B-B14F-4D97-AF65-F5344CB8AC3E}">
        <p14:creationId xmlns:p14="http://schemas.microsoft.com/office/powerpoint/2010/main" val="3060486340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2595</TotalTime>
  <Words>2747</Words>
  <Application>Microsoft Office PowerPoint</Application>
  <PresentationFormat>Širokoúhlá obrazovka</PresentationFormat>
  <Paragraphs>152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Trebuchet MS</vt:lpstr>
      <vt:lpstr>Wingdings 3</vt:lpstr>
      <vt:lpstr>Fazeta</vt:lpstr>
      <vt:lpstr>Ukrajina – její místo v dějinách a ve sférách vlivu  Ukrajina jako součást několika státních útvarů  od 17. do 19. století </vt:lpstr>
      <vt:lpstr>Prezentace aplikace PowerPoint</vt:lpstr>
      <vt:lpstr>Po povstání Chmelnického</vt:lpstr>
      <vt:lpstr>Další vývoj na Ukrajině</vt:lpstr>
      <vt:lpstr>Prezentace aplikace PowerPoint</vt:lpstr>
      <vt:lpstr>Další následky povstání</vt:lpstr>
      <vt:lpstr>Prezentace aplikace PowerPoint</vt:lpstr>
      <vt:lpstr>17. století</vt:lpstr>
      <vt:lpstr>Prezentace aplikace PowerPoint</vt:lpstr>
      <vt:lpstr>Ivan Mazepa I</vt:lpstr>
      <vt:lpstr>Ivan Mazepa II</vt:lpstr>
      <vt:lpstr>Poltava 1709</vt:lpstr>
      <vt:lpstr>Prezentace aplikace PowerPoint</vt:lpstr>
      <vt:lpstr>Prezentace aplikace PowerPoint</vt:lpstr>
      <vt:lpstr>Ukrajina po Ivanu Mazepovi</vt:lpstr>
      <vt:lpstr>Prezentace aplikace PowerPoint</vt:lpstr>
      <vt:lpstr>Trojí dělení Polska</vt:lpstr>
      <vt:lpstr>Prezentace aplikace PowerPoint</vt:lpstr>
      <vt:lpstr>Dopady dělení Polska na Ukrajinu</vt:lpstr>
      <vt:lpstr>Prezentace aplikace PowerPoint</vt:lpstr>
      <vt:lpstr>Prezentace aplikace PowerPoint</vt:lpstr>
      <vt:lpstr>Závěr 18. století</vt:lpstr>
      <vt:lpstr>Prezentace aplikace PowerPoint</vt:lpstr>
      <vt:lpstr>Napoleonské války</vt:lpstr>
      <vt:lpstr>Prezentace aplikace PowerPoint</vt:lpstr>
      <vt:lpstr>Ruské tažení a katastrofa roku 1812</vt:lpstr>
      <vt:lpstr>Prezentace aplikace PowerPoint</vt:lpstr>
      <vt:lpstr>Prezentace aplikace PowerPoint</vt:lpstr>
      <vt:lpstr>Výsledky Vídeňského kongresu</vt:lpstr>
      <vt:lpstr>Prezentace aplikace PowerPoint</vt:lpstr>
      <vt:lpstr>19. století – Ukrajina součástí několika státních útvarů</vt:lpstr>
      <vt:lpstr>Prezentace aplikace PowerPoint</vt:lpstr>
      <vt:lpstr>Počátek „národního obrození“ na Ukrajině</vt:lpstr>
      <vt:lpstr>Národní obrození - pokračování</vt:lpstr>
      <vt:lpstr>Taras Ševčenko (1814–1861)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MVZb2104 Ukrajina na křižovatkách dějin a zájmů mocností   Seznámení s předmětem, popis dostupné vhodné literatury   Úvod do studia dějin Ukrajiny</dc:title>
  <dc:creator>Tomáš Řepa</dc:creator>
  <cp:lastModifiedBy>Tomáš Řepa</cp:lastModifiedBy>
  <cp:revision>371</cp:revision>
  <dcterms:created xsi:type="dcterms:W3CDTF">2023-02-13T19:09:27Z</dcterms:created>
  <dcterms:modified xsi:type="dcterms:W3CDTF">2025-10-15T20:32:40Z</dcterms:modified>
</cp:coreProperties>
</file>