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82" r:id="rId4"/>
    <p:sldId id="284" r:id="rId5"/>
    <p:sldId id="283" r:id="rId6"/>
    <p:sldId id="286" r:id="rId7"/>
    <p:sldId id="285" r:id="rId8"/>
    <p:sldId id="287" r:id="rId9"/>
    <p:sldId id="288" r:id="rId10"/>
    <p:sldId id="291" r:id="rId11"/>
    <p:sldId id="289" r:id="rId12"/>
    <p:sldId id="290" r:id="rId13"/>
    <p:sldId id="292" r:id="rId14"/>
    <p:sldId id="281" r:id="rId15"/>
    <p:sldId id="294" r:id="rId16"/>
    <p:sldId id="295" r:id="rId17"/>
    <p:sldId id="296" r:id="rId18"/>
    <p:sldId id="297" r:id="rId19"/>
    <p:sldId id="298" r:id="rId20"/>
    <p:sldId id="299" r:id="rId21"/>
    <p:sldId id="304" r:id="rId22"/>
    <p:sldId id="300" r:id="rId23"/>
    <p:sldId id="293" r:id="rId24"/>
    <p:sldId id="301" r:id="rId25"/>
    <p:sldId id="302" r:id="rId26"/>
    <p:sldId id="30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3141784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Ukrajina – její místo v dějinách a ve sférách vlivu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Povstání Bohdana Chmelnického a jeho následky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892062"/>
            <a:ext cx="7766936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99A4C-3CFB-6149-E4F1-E7DD88D1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538" y="3774126"/>
            <a:ext cx="2041525" cy="26948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D8D9EB-6C0F-5FDC-2FDF-E698D692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10" y="4596912"/>
            <a:ext cx="43624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596EC-F347-C96D-1B6D-B9CD520E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D678EF9-7393-F19C-1EE0-3A69C8D2D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39" y="609601"/>
            <a:ext cx="5645568" cy="58886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2BA2E3-43E5-BAAD-9B8F-34E325370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06" y="609599"/>
            <a:ext cx="6096000" cy="58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4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800F0-7A4B-86D5-A9AD-3E02204F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D82217-FFA6-72BA-F951-D38E17552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92478" y="-1598694"/>
            <a:ext cx="6858000" cy="10055388"/>
          </a:xfrm>
        </p:spPr>
      </p:pic>
    </p:spTree>
    <p:extLst>
      <p:ext uri="{BB962C8B-B14F-4D97-AF65-F5344CB8AC3E}">
        <p14:creationId xmlns:p14="http://schemas.microsoft.com/office/powerpoint/2010/main" val="40913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2A155D-3B5F-4511-0ECD-905C37F1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" y="304800"/>
            <a:ext cx="8227549" cy="6553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5B66B7-3AD9-BF27-35B4-48C45DD58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45" y="2212314"/>
            <a:ext cx="3735754" cy="21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6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04273FB-22CF-8B65-69D5-B313D103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1169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1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D2F9B-E727-A01C-4AD8-DEC7E94B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1938"/>
            <a:ext cx="8596668" cy="74246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Kdo to byli kozáci?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43DC3-807C-DD51-9705-0D5BC6AE7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9" y="844062"/>
            <a:ext cx="8831385" cy="601393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prvopočátky tohoto zvláštního společenství spadají snad až do 14. století, avšak významnou silou dalšího vývoje se stávají až v 16. století, kdy se tato divoká a nezávislá bratrstva válečníků a dobrodruhů začínají vojensky organizovat</a:t>
            </a:r>
          </a:p>
          <a:p>
            <a:pPr algn="just"/>
            <a:r>
              <a:rPr lang="cs-CZ" dirty="0"/>
              <a:t>jejich základní složku tvořila chudina, prchající před svou vrchností i carskou mocí - nebo na Ukrajině před polsko-litevskými magnáty - na „volné pole“, do polopustých stepí na jihu a jihovýchodě říše. Směřovali především na Don, dolní tok Volhy, k řece </a:t>
            </a:r>
            <a:r>
              <a:rPr lang="cs-CZ" dirty="0" err="1"/>
              <a:t>Jajiku</a:t>
            </a:r>
            <a:r>
              <a:rPr lang="cs-CZ" dirty="0"/>
              <a:t> (dnes Ural) a k dněperským prahům. Zde se v 15. a 16. století utvářelo donské, volžské a </a:t>
            </a:r>
            <a:r>
              <a:rPr lang="cs-CZ" dirty="0" err="1"/>
              <a:t>jajické</a:t>
            </a:r>
            <a:r>
              <a:rPr lang="cs-CZ" dirty="0"/>
              <a:t> (uralské) kozáctvo a na dolním toku Dněpru kozáctvo záporožské</a:t>
            </a:r>
          </a:p>
          <a:p>
            <a:pPr algn="just"/>
            <a:r>
              <a:rPr lang="cs-CZ" dirty="0"/>
              <a:t>historii vzniku záporožských kozáků lze sledovat zhruba od 16. století, kdy si na ostrově </a:t>
            </a:r>
            <a:r>
              <a:rPr lang="cs-CZ" dirty="0" err="1"/>
              <a:t>Chortici</a:t>
            </a:r>
            <a:r>
              <a:rPr lang="cs-CZ" dirty="0"/>
              <a:t>, poblíž dněperských prahů, stavějí tábor, opevněný dřevěnými záseky (</a:t>
            </a:r>
            <a:r>
              <a:rPr lang="cs-CZ" dirty="0" err="1"/>
              <a:t>sičí</a:t>
            </a:r>
            <a:r>
              <a:rPr lang="cs-CZ" dirty="0"/>
              <a:t> či sečí) - Záporožskou </a:t>
            </a:r>
            <a:r>
              <a:rPr lang="cs-CZ" dirty="0" err="1"/>
              <a:t>Sič</a:t>
            </a:r>
            <a:r>
              <a:rPr lang="cs-CZ" dirty="0"/>
              <a:t>. Později se </a:t>
            </a:r>
            <a:r>
              <a:rPr lang="cs-CZ" dirty="0" err="1"/>
              <a:t>Sič</a:t>
            </a:r>
            <a:r>
              <a:rPr lang="cs-CZ" dirty="0"/>
              <a:t> přemísťovala na další ostrovy na Dněpru. Toto společenství chudiny (snad nejlépe je vystihuje dobový ukrajinský název - holota) se živilo „kozáckým chlebem“ - především nájezdy proti krymským Tatarům</a:t>
            </a:r>
          </a:p>
          <a:p>
            <a:pPr algn="just"/>
            <a:r>
              <a:rPr lang="cs-CZ" dirty="0"/>
              <a:t>přepadávali jejich jurty ve stepi a čekali na ně, když se vraceli obtíženi kořistí a otroky ze svých loupežných výprav (jak na Ukrajinu či Litvy, tak do Moskevské Rusi)</a:t>
            </a:r>
          </a:p>
          <a:p>
            <a:pPr algn="just"/>
            <a:r>
              <a:rPr lang="cs-CZ" dirty="0"/>
              <a:t>jen nemnozí pěstovali obilí a měli trvalejší sídla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0249A1-3DCC-7C20-68AB-64AFE15C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977" y="484553"/>
            <a:ext cx="2681887" cy="42672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C47E4D-33AA-1B87-A31F-F1F1C88882D5}"/>
              </a:ext>
            </a:extLst>
          </p:cNvPr>
          <p:cNvSpPr txBox="1"/>
          <p:nvPr/>
        </p:nvSpPr>
        <p:spPr>
          <a:xfrm>
            <a:off x="8917354" y="4879428"/>
            <a:ext cx="318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Zvaný </a:t>
            </a:r>
            <a:r>
              <a:rPr lang="cs-CZ" dirty="0" err="1"/>
              <a:t>Bajda</a:t>
            </a:r>
            <a:r>
              <a:rPr lang="cs-CZ" dirty="0"/>
              <a:t>, popraven v Cařihradu 1563</a:t>
            </a:r>
          </a:p>
        </p:txBody>
      </p:sp>
    </p:spTree>
    <p:extLst>
      <p:ext uri="{BB962C8B-B14F-4D97-AF65-F5344CB8AC3E}">
        <p14:creationId xmlns:p14="http://schemas.microsoft.com/office/powerpoint/2010/main" val="3454458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1BE76-4827-A3A5-A5FA-0D4BCBED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1478"/>
            <a:ext cx="8596668" cy="8636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Kozáci a jejich postavení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877E0-CAE0-A43D-97C5-189B7007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922215"/>
            <a:ext cx="9057664" cy="574430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Záporožští kozáci byli nejlépe organizovanou, ale zároveň i nejhůře ovladatelnou částí ukrajinského kozáctva, rozsetého převážně po městečkách při jihovýchodní hranici Ukrajiny</a:t>
            </a:r>
          </a:p>
          <a:p>
            <a:pPr algn="just"/>
            <a:r>
              <a:rPr lang="cs-CZ" dirty="0"/>
              <a:t>loupeživý a nespoutaný kozácký živel měl pro polskou korunu sice význam v tom, že stál v cestě nájezdům krymských Tatarů, ale byl zároveň zdrojem mnoha obtíží </a:t>
            </a:r>
          </a:p>
          <a:p>
            <a:pPr algn="just"/>
            <a:r>
              <a:rPr lang="cs-CZ" dirty="0"/>
              <a:t>Záporoží bylo útočištěm, kam nesahala moc magnátů a královských komisařů, kozáci nezřídka loupili i na panstvích šlechty, a podnikali nájezdy až k Bosporu a Cařihradu a vyvolávali tak konflikty mezi Tureckem a Polskem (1624)</a:t>
            </a:r>
          </a:p>
          <a:p>
            <a:r>
              <a:rPr lang="cs-CZ" dirty="0"/>
              <a:t>až do </a:t>
            </a:r>
            <a:r>
              <a:rPr lang="cs-CZ" dirty="0" err="1"/>
              <a:t>Chmelnickéhho</a:t>
            </a:r>
            <a:r>
              <a:rPr lang="cs-CZ" dirty="0"/>
              <a:t> povstání se kozáci přes všechny výhrady vždy považovali za poddané polského krále. V mnoha válkách bojovali na straně Polska, např. 1621 u </a:t>
            </a:r>
            <a:r>
              <a:rPr lang="cs-CZ" dirty="0" err="1"/>
              <a:t>Chotinu</a:t>
            </a:r>
            <a:r>
              <a:rPr lang="cs-CZ" dirty="0"/>
              <a:t>. Zároveň se ovšem považovali za zvláštní součást svobodného obyvatelstva a opakovaně žádali, aby toto jejich postavení bylo uznáno </a:t>
            </a:r>
          </a:p>
          <a:p>
            <a:r>
              <a:rPr lang="cs-CZ" dirty="0"/>
              <a:t>protože se tak nestalo, neváhali kozáci proti polskému státu opakovaně povstat. Vždy přitom zdůrazňovali, že nejde o povstání proti panovníkovi, ale na obranu svých práv a později o pravoslaví</a:t>
            </a:r>
          </a:p>
          <a:p>
            <a:r>
              <a:rPr lang="cs-CZ" dirty="0"/>
              <a:t>první povstání už roku 1591 (</a:t>
            </a:r>
            <a:r>
              <a:rPr lang="cs-CZ" dirty="0" err="1"/>
              <a:t>hetman</a:t>
            </a:r>
            <a:r>
              <a:rPr lang="cs-CZ" dirty="0"/>
              <a:t> </a:t>
            </a:r>
            <a:r>
              <a:rPr lang="cs-CZ" dirty="0" err="1"/>
              <a:t>Kosynskyj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699032-92AC-0465-FBDE-C3D28892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5" y="286238"/>
            <a:ext cx="30956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3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DCD0D-9DC7-17E3-DAAE-395A63BF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0FCABC-555D-70B1-D0D4-85F47B694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47107" y="-2489200"/>
            <a:ext cx="6596185" cy="11918462"/>
          </a:xfrm>
        </p:spPr>
      </p:pic>
    </p:spTree>
    <p:extLst>
      <p:ext uri="{BB962C8B-B14F-4D97-AF65-F5344CB8AC3E}">
        <p14:creationId xmlns:p14="http://schemas.microsoft.com/office/powerpoint/2010/main" val="1780603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3E3F6-A0E8-EDBC-15C7-3A89E67E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08" y="274568"/>
            <a:ext cx="7898494" cy="85084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Kozáci a obrana pravoslaví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576B6E-2140-E044-F20B-85513709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" y="922215"/>
            <a:ext cx="9197845" cy="5877170"/>
          </a:xfrm>
        </p:spPr>
        <p:txBody>
          <a:bodyPr/>
          <a:lstStyle/>
          <a:p>
            <a:r>
              <a:rPr lang="cs-CZ" dirty="0"/>
              <a:t>obrovský rozdíl v postavení polské šlechty a té pravoslavné (např. i u soudů)</a:t>
            </a:r>
          </a:p>
          <a:p>
            <a:r>
              <a:rPr lang="cs-CZ" dirty="0"/>
              <a:t>polský Sejm volil krále, místní sejmy zase v lokální správě a představitele, nic z toho pravoslavní nemohli</a:t>
            </a:r>
          </a:p>
          <a:p>
            <a:r>
              <a:rPr lang="cs-CZ" dirty="0"/>
              <a:t>velký rozdíl i u možností vzdělávání, u katolíků velké množství škol, zejména vedených Jezuity, možnost přestoupení na katolickou víru vás velmi zvýhodňovala</a:t>
            </a:r>
          </a:p>
          <a:p>
            <a:r>
              <a:rPr lang="cs-CZ" dirty="0"/>
              <a:t>postupem času čím dál větší napětí ze strany pravoslavných</a:t>
            </a:r>
          </a:p>
          <a:p>
            <a:r>
              <a:rPr lang="cs-CZ" dirty="0"/>
              <a:t>zlom 1596 brestlitevská unie a další rozdělení na původní pravoslavnou a uniatskou (řeckokatolickou církev)</a:t>
            </a:r>
          </a:p>
          <a:p>
            <a:r>
              <a:rPr lang="cs-CZ" dirty="0"/>
              <a:t>ve svém důsledku vedla brestlitevská unie k rozštěpení pravoslavného obyvatelstva v Litvě a Polsku a k jejich rozmíškám, uniaté zvýhodňováni!</a:t>
            </a:r>
          </a:p>
          <a:p>
            <a:r>
              <a:rPr lang="cs-CZ" dirty="0"/>
              <a:t>Petro Mohyla (viz spodní obrázek) se snažil se snažil přebudovat pravoslavnou církev tak, aby získala pevnou organizační strukturu a dokázala čelit katolickému tlaku</a:t>
            </a:r>
          </a:p>
          <a:p>
            <a:r>
              <a:rPr lang="cs-CZ" dirty="0"/>
              <a:t>pro kozáky to vše představovalo velký problém také, náboženská tolerance se vytrácí, pravoslavní čelí velkým ústrkům, včetně komplikovaného ustanovování pravoslavných hodnostářů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8FAA1C-4908-5ECB-AEC3-34B42F029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54" y="51655"/>
            <a:ext cx="2883876" cy="33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499A82-94C5-EB6B-66F9-A566C4BC9AC2}"/>
              </a:ext>
            </a:extLst>
          </p:cNvPr>
          <p:cNvSpPr txBox="1"/>
          <p:nvPr/>
        </p:nvSpPr>
        <p:spPr>
          <a:xfrm>
            <a:off x="10003691" y="3429000"/>
            <a:ext cx="2125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zahynul na zranění </a:t>
            </a:r>
          </a:p>
          <a:p>
            <a:r>
              <a:rPr lang="cs-CZ" dirty="0"/>
              <a:t>utrpěná v bitvě </a:t>
            </a:r>
          </a:p>
          <a:p>
            <a:r>
              <a:rPr lang="cs-CZ" dirty="0"/>
              <a:t>u </a:t>
            </a:r>
            <a:r>
              <a:rPr lang="cs-CZ" dirty="0" err="1"/>
              <a:t>Chotinu</a:t>
            </a:r>
            <a:r>
              <a:rPr lang="cs-CZ" dirty="0"/>
              <a:t> 1621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C51772-7254-B29A-8EC9-446DFEAFE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969" y="4603469"/>
            <a:ext cx="1924626" cy="2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B05D2-1757-D02A-F64C-EA643B3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308"/>
            <a:ext cx="8596668" cy="66033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Předpoklady povstání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42AC63-75FA-CF0A-E20F-363ABD6EC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" y="816638"/>
            <a:ext cx="9203664" cy="5885053"/>
          </a:xfrm>
        </p:spPr>
        <p:txBody>
          <a:bodyPr/>
          <a:lstStyle/>
          <a:p>
            <a:pPr algn="just"/>
            <a:r>
              <a:rPr lang="cs-CZ" dirty="0"/>
              <a:t>kozáci se vždy považovali za svobodné (což mělo velký odraz i v legendách a umění), skutečnost byla trochu odlišná, vždy záleželo z jaké jejich vrstvy člověk pocházel</a:t>
            </a:r>
          </a:p>
          <a:p>
            <a:pPr algn="just"/>
            <a:r>
              <a:rPr lang="cs-CZ" dirty="0"/>
              <a:t>kozácká staršina (něco jako kozácká šlechta), častokrát si zabírali sami od sebe půdu i s poddanými – časté spory s polskými šlechtici (to i v případě Chmelnického)</a:t>
            </a:r>
          </a:p>
          <a:p>
            <a:r>
              <a:rPr lang="cs-CZ" dirty="0"/>
              <a:t>prostí kozáci – kozácká čerň, osobně byli svobodnými (tedy nebyli poddanými), ovšem byli závislí na kozácké </a:t>
            </a:r>
            <a:r>
              <a:rPr lang="cs-CZ" dirty="0" err="1"/>
              <a:t>staršině</a:t>
            </a:r>
            <a:endParaRPr lang="cs-CZ" dirty="0"/>
          </a:p>
          <a:p>
            <a:r>
              <a:rPr lang="cs-CZ" dirty="0"/>
              <a:t>od 1572 existovali i registrovaní kozáci pobírající žold od krále (původně jen cca 400), roku 1637 už 8 tisíc, žold vyplácen většinou se zpožděním</a:t>
            </a:r>
          </a:p>
          <a:p>
            <a:r>
              <a:rPr lang="cs-CZ" dirty="0"/>
              <a:t>mnoho kozáckých povstání na počátku 17. století, </a:t>
            </a:r>
            <a:r>
              <a:rPr lang="cs-CZ" dirty="0" err="1"/>
              <a:t>Loboda</a:t>
            </a:r>
            <a:r>
              <a:rPr lang="cs-CZ" dirty="0"/>
              <a:t>, </a:t>
            </a:r>
            <a:r>
              <a:rPr lang="cs-CZ" dirty="0" err="1"/>
              <a:t>Nalyvajko</a:t>
            </a:r>
            <a:r>
              <a:rPr lang="cs-CZ" dirty="0"/>
              <a:t> apod.</a:t>
            </a:r>
          </a:p>
          <a:p>
            <a:r>
              <a:rPr lang="cs-CZ" dirty="0"/>
              <a:t>pevnost Kodak na obrázku vybudována kvůli kontrole kozáků, vzbouření kozáci ji však zbořili (</a:t>
            </a:r>
            <a:r>
              <a:rPr lang="cs-CZ" dirty="0" err="1"/>
              <a:t>hetman</a:t>
            </a:r>
            <a:r>
              <a:rPr lang="cs-CZ" dirty="0"/>
              <a:t> </a:t>
            </a:r>
            <a:r>
              <a:rPr lang="cs-CZ" dirty="0" err="1"/>
              <a:t>Sulyma</a:t>
            </a:r>
            <a:r>
              <a:rPr lang="cs-CZ" dirty="0"/>
              <a:t>), poté vydán a popraven ve Varšavě</a:t>
            </a:r>
          </a:p>
          <a:p>
            <a:r>
              <a:rPr lang="cs-CZ" dirty="0"/>
              <a:t>poté počet registrovaných kozáků 7 tisíc</a:t>
            </a:r>
          </a:p>
          <a:p>
            <a:r>
              <a:rPr lang="cs-CZ" dirty="0"/>
              <a:t>zvláštní královská komise vedená Adamem </a:t>
            </a:r>
            <a:r>
              <a:rPr lang="cs-CZ" dirty="0" err="1"/>
              <a:t>Kiselem</a:t>
            </a:r>
            <a:r>
              <a:rPr lang="cs-CZ" dirty="0"/>
              <a:t> – hledání kompromisu</a:t>
            </a:r>
          </a:p>
          <a:p>
            <a:r>
              <a:rPr lang="cs-CZ" dirty="0"/>
              <a:t>pro staršinu v tento moment přijatelné, nikoliv pro kozáckou čerň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D4D556-0596-C27D-97DB-335DA2029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17" y="816638"/>
            <a:ext cx="2910183" cy="29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7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F2971-DA21-B284-CB12-1EE4A6D7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5385"/>
            <a:ext cx="8596668" cy="719015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Počátek povstání 1648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0009C-169F-ED0E-30A1-E5C057E59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09" y="914401"/>
            <a:ext cx="9117694" cy="574821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Bohdan </a:t>
            </a:r>
            <a:r>
              <a:rPr lang="cs-CZ" dirty="0" err="1"/>
              <a:t>Chmelnickij</a:t>
            </a:r>
            <a:r>
              <a:rPr lang="cs-CZ" dirty="0"/>
              <a:t> (1595–1657) byl zakladatel prvního státu kozáků</a:t>
            </a:r>
          </a:p>
          <a:p>
            <a:r>
              <a:rPr lang="cs-CZ" dirty="0"/>
              <a:t>povstání (už spíše velká revolta) vypuklo roku 1648, kdy je právě tento kozácký hejtman Bohdan </a:t>
            </a:r>
            <a:r>
              <a:rPr lang="cs-CZ" dirty="0" err="1"/>
              <a:t>Chmelnickij</a:t>
            </a:r>
            <a:r>
              <a:rPr lang="cs-CZ" dirty="0"/>
              <a:t> </a:t>
            </a:r>
          </a:p>
          <a:p>
            <a:r>
              <a:rPr lang="cs-CZ" dirty="0"/>
              <a:t>velmi živelné a krvavé, motivované porušováním kozácké autonomie, šlo i o osobní spory mezi Chmelnickým a polskými šlechtici (</a:t>
            </a:r>
            <a:r>
              <a:rPr lang="cs-CZ" dirty="0" err="1"/>
              <a:t>Csapliński</a:t>
            </a:r>
            <a:r>
              <a:rPr lang="cs-CZ" dirty="0"/>
              <a:t>), kdy poté vzal spravedlnost do svých rukou (Poláci nazýváni nenávistně Lachy!)</a:t>
            </a:r>
          </a:p>
          <a:p>
            <a:r>
              <a:rPr lang="cs-CZ" dirty="0"/>
              <a:t>kozáci se spojili s krymskými Tatary vedenými </a:t>
            </a:r>
            <a:r>
              <a:rPr lang="cs-CZ" dirty="0" err="1"/>
              <a:t>Tuhaj</a:t>
            </a:r>
            <a:r>
              <a:rPr lang="cs-CZ" dirty="0"/>
              <a:t> bejem a dosáhli překvapivých vítězství v bitvách u </a:t>
            </a:r>
            <a:r>
              <a:rPr lang="cs-CZ" dirty="0" err="1"/>
              <a:t>Korsuně</a:t>
            </a:r>
            <a:r>
              <a:rPr lang="cs-CZ" dirty="0"/>
              <a:t> a Žlutých vod (král Vladislav IV. mezitím umírá)</a:t>
            </a:r>
          </a:p>
          <a:p>
            <a:r>
              <a:rPr lang="cs-CZ" dirty="0"/>
              <a:t>proti kozákům se postavil vojevůdce Jeremiáš </a:t>
            </a:r>
            <a:r>
              <a:rPr lang="cs-CZ" dirty="0" err="1"/>
              <a:t>Wiśniowiecki</a:t>
            </a:r>
            <a:r>
              <a:rPr lang="cs-CZ" dirty="0"/>
              <a:t>, který proti nim vedl poměrně úspěšnou ofenzivu a zabránil tomu, aby se povstání rozšířilo dál na sever</a:t>
            </a:r>
          </a:p>
          <a:p>
            <a:r>
              <a:rPr lang="cs-CZ" dirty="0"/>
              <a:t>vojenská převaha kozáků vedla roku 1649 k uzavření zborovské dohody, v níž polský král Jan II. Kazimír a jeho kancléř Adam </a:t>
            </a:r>
            <a:r>
              <a:rPr lang="cs-CZ" dirty="0" err="1"/>
              <a:t>Kisel</a:t>
            </a:r>
            <a:r>
              <a:rPr lang="cs-CZ" dirty="0"/>
              <a:t> uznali Chmelnického kozáckým hejtmanem a potvrdili uznání kozáckých práv v plném rozsahu</a:t>
            </a:r>
          </a:p>
          <a:p>
            <a:r>
              <a:rPr lang="cs-CZ" dirty="0"/>
              <a:t>velmi problematické násilí vůči polské šlechtě i Židům</a:t>
            </a:r>
          </a:p>
          <a:p>
            <a:r>
              <a:rPr lang="cs-CZ" dirty="0"/>
              <a:t>masakry zajatců prováděli Chmelnického podřízení, jedním z nejkrutějších byl plukovník Maxim </a:t>
            </a:r>
            <a:r>
              <a:rPr lang="cs-CZ" dirty="0" err="1"/>
              <a:t>Kryvonos</a:t>
            </a:r>
            <a:r>
              <a:rPr lang="cs-CZ" dirty="0"/>
              <a:t>. Mezi oběťmi masakrů byli i významní polští šlechtici, např. Marek </a:t>
            </a:r>
            <a:r>
              <a:rPr lang="cs-CZ" dirty="0" err="1"/>
              <a:t>Sobieski</a:t>
            </a:r>
            <a:r>
              <a:rPr lang="cs-CZ" dirty="0"/>
              <a:t>, bratr pozdějšího krále Jana III. Sobieského</a:t>
            </a:r>
          </a:p>
          <a:p>
            <a:r>
              <a:rPr lang="cs-CZ" dirty="0"/>
              <a:t>válka tak pokračuje dále!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76B651-E82F-42D8-6D5A-D9F59B3FB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000" y="914400"/>
            <a:ext cx="2852889" cy="41074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FE093F-D6D7-120E-ABE7-6CC9645D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483" y="5048250"/>
            <a:ext cx="2784407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9D7FE-A93E-B298-297D-34E9B5DE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862"/>
            <a:ext cx="8596668" cy="1543538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14.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CC042-0D96-02A8-4AE7-D1E4FA0D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27015"/>
            <a:ext cx="7298284" cy="5244123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po samostatném období prvního státního útvaru východních Slovanů – Kyjevské Rusi, které skončilo obdobím nejednoty, chaosu a nakonec mongolských vpádů – nastalo období vlády, Polska a Litvy. Předchůdci Ukrajinců a veškeré tehdejší místní obyvatelstvo se tak na několik staletí ocitlo pod dalším typem nadvlády</a:t>
            </a:r>
          </a:p>
          <a:p>
            <a:pPr algn="just"/>
            <a:r>
              <a:rPr lang="cs-CZ" dirty="0"/>
              <a:t>polská anexe území obývaného ukrajinským obyvatelstvem byla v konečném důsledku důležitým bodem zvratu v dějinách obou národů</a:t>
            </a:r>
          </a:p>
          <a:p>
            <a:pPr algn="just"/>
            <a:r>
              <a:rPr lang="cs-CZ" dirty="0"/>
              <a:t>pro Poláky totiž znamenala počátek stálé orientace směrem na východ na rozdíl od orientace na západ, která přetrvávala v dřívějším období. Tato změna měla za následek dalekosáhlou změnu politických a sociálně-ekonomických hledisek v budoucím Polsku i na Ukrajině</a:t>
            </a:r>
          </a:p>
          <a:p>
            <a:pPr algn="just"/>
            <a:r>
              <a:rPr lang="cs-CZ" dirty="0"/>
              <a:t>také počátek nepokoje i mezi přívrženci katolicismu a pravoslaví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890B8E-9C7F-B71D-556F-43D03FF8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46" y="695569"/>
            <a:ext cx="4426080" cy="39383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9AA119-4D4B-3D36-0D43-F68E6FCC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31" y="4727563"/>
            <a:ext cx="1644987" cy="19428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099F0A-A3D7-743F-DD5D-DB278767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477" y="4727562"/>
            <a:ext cx="1547445" cy="19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5C546-8E4C-75F9-242E-4FBCF0B4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1C41D5-76A0-AC37-7482-593741E78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43199" y="-2680675"/>
            <a:ext cx="6580556" cy="12066954"/>
          </a:xfrm>
        </p:spPr>
      </p:pic>
    </p:spTree>
    <p:extLst>
      <p:ext uri="{BB962C8B-B14F-4D97-AF65-F5344CB8AC3E}">
        <p14:creationId xmlns:p14="http://schemas.microsoft.com/office/powerpoint/2010/main" val="1587599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536704-15F5-F111-39CD-8B107A8D4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01" y="355480"/>
            <a:ext cx="6227099" cy="625633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4348C5-3079-6B6F-BA74-B5D5DD43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986" y="898768"/>
            <a:ext cx="5712413" cy="46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1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71CA7-7810-4977-676C-758E8AF4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7908"/>
            <a:ext cx="8596668" cy="71859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Další průběh povstání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FD3D4B-045C-4214-B530-498390D9C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2" y="976505"/>
            <a:ext cx="8728082" cy="5760357"/>
          </a:xfrm>
        </p:spPr>
        <p:txBody>
          <a:bodyPr/>
          <a:lstStyle/>
          <a:p>
            <a:r>
              <a:rPr lang="cs-CZ" dirty="0"/>
              <a:t>když se do čela polských vojsk postavil kníže Jeremiáš </a:t>
            </a:r>
            <a:r>
              <a:rPr lang="cs-CZ" dirty="0" err="1"/>
              <a:t>Wisniowiecki</a:t>
            </a:r>
            <a:r>
              <a:rPr lang="cs-CZ" dirty="0"/>
              <a:t>, postup kozáků byl zastaven roku 1649 v bitvách u </a:t>
            </a:r>
            <a:r>
              <a:rPr lang="cs-CZ" dirty="0" err="1"/>
              <a:t>Zbaraže</a:t>
            </a:r>
            <a:r>
              <a:rPr lang="cs-CZ" dirty="0"/>
              <a:t> a u Zborova </a:t>
            </a:r>
          </a:p>
          <a:p>
            <a:r>
              <a:rPr lang="cs-CZ" dirty="0" err="1"/>
              <a:t>Wiśniowiecki</a:t>
            </a:r>
            <a:r>
              <a:rPr lang="cs-CZ" dirty="0"/>
              <a:t> proti kozákům postupoval systematicky a tvrdě potíral jakékoli známky odporu mezi vesničany </a:t>
            </a:r>
          </a:p>
          <a:p>
            <a:r>
              <a:rPr lang="cs-CZ" dirty="0"/>
              <a:t>nakonec kozáky rozdrtil roku 1651 v bitvě u </a:t>
            </a:r>
            <a:r>
              <a:rPr lang="cs-CZ" dirty="0" err="1"/>
              <a:t>Berestečka</a:t>
            </a:r>
            <a:r>
              <a:rPr lang="cs-CZ" dirty="0"/>
              <a:t> (zde byl smrtelně raněn </a:t>
            </a:r>
            <a:r>
              <a:rPr lang="cs-CZ" dirty="0" err="1"/>
              <a:t>Tuhaj</a:t>
            </a:r>
            <a:r>
              <a:rPr lang="cs-CZ" dirty="0"/>
              <a:t> Bej) a následně u Bílé Cerekve </a:t>
            </a:r>
          </a:p>
          <a:p>
            <a:r>
              <a:rPr lang="cs-CZ" dirty="0"/>
              <a:t>při potlačování povstání se rovněž polské vojsko dopouštělo násilí a zajatí kozáci bývali často mučeni a bez soudu popravováni </a:t>
            </a:r>
          </a:p>
          <a:p>
            <a:r>
              <a:rPr lang="cs-CZ" dirty="0"/>
              <a:t>Chmelnický byl vytlačen z Ukrajiny a nucen hledat ochranu nejprve na Krymu u chána </a:t>
            </a:r>
            <a:r>
              <a:rPr lang="cs-CZ" dirty="0" err="1"/>
              <a:t>Islama</a:t>
            </a:r>
            <a:r>
              <a:rPr lang="cs-CZ" dirty="0"/>
              <a:t> </a:t>
            </a:r>
            <a:r>
              <a:rPr lang="cs-CZ" dirty="0" err="1"/>
              <a:t>Gireje</a:t>
            </a:r>
            <a:r>
              <a:rPr lang="cs-CZ" dirty="0"/>
              <a:t> a posléze u ruského cara Alexeje Michajloviče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03B3FE-C248-C602-F032-88BE5A374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313" y="976505"/>
            <a:ext cx="3346687" cy="50648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3E4A71-E139-5FAA-3BA7-2CB0BB67E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41" y="4514850"/>
            <a:ext cx="6153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503D9-06EB-FD8A-C43D-BEF1F03E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93" y="62523"/>
            <a:ext cx="8820710" cy="68780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Kozácký </a:t>
            </a:r>
            <a:r>
              <a:rPr lang="cs-CZ" dirty="0" err="1">
                <a:solidFill>
                  <a:schemeClr val="tx1"/>
                </a:solidFill>
              </a:rPr>
              <a:t>hetmanát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70C4306-A2DD-2FEF-D25A-0982162C8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0332"/>
            <a:ext cx="6583158" cy="61076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2EFB840-6285-B823-E6E2-F334A1E40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" t="2047" r="1533"/>
          <a:stretch/>
        </p:blipFill>
        <p:spPr>
          <a:xfrm>
            <a:off x="6583158" y="750332"/>
            <a:ext cx="5608842" cy="61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77CD1-F56D-CD25-B281-C219F409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3538"/>
            <a:ext cx="8596668" cy="742462"/>
          </a:xfrm>
        </p:spPr>
        <p:txBody>
          <a:bodyPr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Perejaslavská</a:t>
            </a:r>
            <a:r>
              <a:rPr lang="cs-CZ" dirty="0">
                <a:solidFill>
                  <a:schemeClr val="tx1"/>
                </a:solidFill>
              </a:rPr>
              <a:t> rada 1654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6DBF2F7-A586-80C3-AA1D-7F976B235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538" y="846608"/>
            <a:ext cx="5301333" cy="5970117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4A1669-5906-275A-6107-EC7B5F90E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91" y="1016000"/>
            <a:ext cx="2936511" cy="50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3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68966-AC46-68A4-0E3E-5C764A3F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9170"/>
            <a:ext cx="8596668" cy="7502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Následky pro Ukrajinu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D06EE-6DB3-C726-CF05-5C34961B7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62" y="875323"/>
            <a:ext cx="9141140" cy="5900615"/>
          </a:xfrm>
        </p:spPr>
        <p:txBody>
          <a:bodyPr/>
          <a:lstStyle/>
          <a:p>
            <a:r>
              <a:rPr lang="cs-CZ" dirty="0"/>
              <a:t>konec zlatého věku </a:t>
            </a:r>
            <a:r>
              <a:rPr lang="cs-CZ" dirty="0" err="1"/>
              <a:t>Rzeczypospolité</a:t>
            </a:r>
            <a:r>
              <a:rPr lang="cs-CZ" dirty="0"/>
              <a:t>! I proto Poláky vnímán negativně</a:t>
            </a:r>
          </a:p>
          <a:p>
            <a:r>
              <a:rPr lang="cs-CZ" dirty="0"/>
              <a:t>část Ukrajiny zůstala pod Polsko-litevskou unií a část pod Moskvou</a:t>
            </a:r>
          </a:p>
          <a:p>
            <a:r>
              <a:rPr lang="cs-CZ" dirty="0"/>
              <a:t>Chmelnického role je zásadní v osudech celé východní Evropy </a:t>
            </a:r>
          </a:p>
          <a:p>
            <a:r>
              <a:rPr lang="cs-CZ" dirty="0"/>
              <a:t>právě na tomto území způsobil značnou změnu v rovnováze sil a určil další dějinné směřování celé Ukrajiny </a:t>
            </a:r>
          </a:p>
          <a:p>
            <a:r>
              <a:rPr lang="cs-CZ" dirty="0"/>
              <a:t>Chmelnický byl už svými současníky vnímán velmi odlišně, což je postoj, který mezi historiky přetrvává i dodnes </a:t>
            </a:r>
          </a:p>
          <a:p>
            <a:r>
              <a:rPr lang="cs-CZ" dirty="0"/>
              <a:t>Chmelnický tak patří mezi nejkontroverznější osobnosti Evropy v raném novověku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5C1F7A-3370-8946-9CD1-6CDB3C32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875323"/>
            <a:ext cx="2917998" cy="36178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BAF223-2142-7214-DB3E-CD517C38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35" y="4043728"/>
            <a:ext cx="7622726" cy="25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6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C05A6-6596-0C01-4C5D-B3B5359C8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308"/>
            <a:ext cx="8596668" cy="59396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4181A4B-2D82-18F6-455A-5745CFA7B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8745" y="794205"/>
            <a:ext cx="6458033" cy="590748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E10FF2-CF1F-82BC-4974-CCA7A8C6DB56}"/>
              </a:ext>
            </a:extLst>
          </p:cNvPr>
          <p:cNvSpPr txBox="1"/>
          <p:nvPr/>
        </p:nvSpPr>
        <p:spPr>
          <a:xfrm>
            <a:off x="405222" y="1130885"/>
            <a:ext cx="4299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příště nás čekají etapy Ukrajiny jako součásti několika státních útvarů od vlády </a:t>
            </a:r>
            <a:r>
              <a:rPr lang="cs-CZ" dirty="0" err="1"/>
              <a:t>Hetmana</a:t>
            </a:r>
            <a:r>
              <a:rPr lang="cs-CZ" dirty="0"/>
              <a:t> Ivana </a:t>
            </a:r>
            <a:r>
              <a:rPr lang="cs-CZ" dirty="0" err="1"/>
              <a:t>Mazepy</a:t>
            </a:r>
            <a:r>
              <a:rPr lang="cs-CZ" dirty="0"/>
              <a:t> 1687–1708 </a:t>
            </a:r>
          </a:p>
          <a:p>
            <a:pPr algn="just"/>
            <a:r>
              <a:rPr lang="cs-CZ" dirty="0"/>
              <a:t>přes ukrajinské národní obrození po </a:t>
            </a:r>
          </a:p>
          <a:p>
            <a:pPr algn="just"/>
            <a:r>
              <a:rPr lang="cs-CZ" dirty="0"/>
              <a:t>předvečer první světové války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EF79D3-EC94-6195-C5D4-529EAC2A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616" y="2790267"/>
            <a:ext cx="2418882" cy="30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6B9EB-1E93-95C1-B86C-1E9CD8D7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8" y="391792"/>
            <a:ext cx="7609612" cy="91337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Vzestup Litvy a přičlenění části Ukrajiny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97082-F63C-61EF-1A89-38AA174F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05168"/>
            <a:ext cx="7995139" cy="5552832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Litva převzala kontrolu nad územím Volyně na severu a severozápadě Ukrajiny, včetně regionu okolo Kyjeva (Rus) a litevští panovníci poté přijali titul vládce Rusi</a:t>
            </a:r>
          </a:p>
          <a:p>
            <a:pPr algn="just"/>
            <a:r>
              <a:rPr lang="cs-CZ" dirty="0"/>
              <a:t>prvním králem byl od roku 1251 na základě přechozího křtu korunován papežem </a:t>
            </a:r>
            <a:r>
              <a:rPr lang="cs-CZ" dirty="0" err="1"/>
              <a:t>Mindaugas</a:t>
            </a:r>
            <a:r>
              <a:rPr lang="cs-CZ" dirty="0"/>
              <a:t>, Litva postupně dále expandovala a obezřetně se vyhýbala přímému střetnutí s Mongoly</a:t>
            </a:r>
          </a:p>
          <a:p>
            <a:pPr algn="just"/>
            <a:r>
              <a:rPr lang="cs-CZ" dirty="0"/>
              <a:t>nástupci </a:t>
            </a:r>
            <a:r>
              <a:rPr lang="cs-CZ" dirty="0" err="1"/>
              <a:t>Mindaugase</a:t>
            </a:r>
            <a:r>
              <a:rPr lang="cs-CZ" dirty="0"/>
              <a:t> křest nepřijali a tak nepoužívali titul krále</a:t>
            </a:r>
          </a:p>
          <a:p>
            <a:pPr algn="just"/>
            <a:r>
              <a:rPr lang="cs-CZ" dirty="0"/>
              <a:t>Litva byla místními na územích bývalé Kyjevské Rusi přijímána jako jistá ochrana před Mongoly, proto její expanze velký odpor nevzbuzovala</a:t>
            </a:r>
          </a:p>
          <a:p>
            <a:pPr algn="just"/>
            <a:r>
              <a:rPr lang="cs-CZ" dirty="0"/>
              <a:t>pomyslné heslo </a:t>
            </a:r>
            <a:r>
              <a:rPr lang="cs-CZ" dirty="0" err="1"/>
              <a:t>Litevcu</a:t>
            </a:r>
            <a:r>
              <a:rPr lang="cs-CZ" dirty="0"/>
              <a:t>: „staré pořádky nerušíme a nové nezavádíme“</a:t>
            </a:r>
          </a:p>
          <a:p>
            <a:pPr algn="just"/>
            <a:r>
              <a:rPr lang="cs-CZ" dirty="0"/>
              <a:t>v roce 1362 obsadil </a:t>
            </a:r>
            <a:r>
              <a:rPr lang="cs-CZ" dirty="0" err="1"/>
              <a:t>Algirdas</a:t>
            </a:r>
            <a:r>
              <a:rPr lang="cs-CZ" dirty="0"/>
              <a:t> definitivně Kyjev</a:t>
            </a:r>
          </a:p>
          <a:p>
            <a:pPr algn="just"/>
            <a:r>
              <a:rPr lang="cs-CZ" dirty="0"/>
              <a:t>po smrti </a:t>
            </a:r>
            <a:r>
              <a:rPr lang="cs-CZ" dirty="0" err="1"/>
              <a:t>Algirdase</a:t>
            </a:r>
            <a:r>
              <a:rPr lang="cs-CZ" dirty="0"/>
              <a:t> se velkým knížetem stal důležitý </a:t>
            </a:r>
            <a:r>
              <a:rPr lang="cs-CZ" dirty="0" err="1"/>
              <a:t>Jagiello</a:t>
            </a:r>
            <a:r>
              <a:rPr lang="cs-CZ" dirty="0"/>
              <a:t> (litevsky </a:t>
            </a:r>
            <a:r>
              <a:rPr lang="cs-CZ" dirty="0" err="1"/>
              <a:t>Jogaila</a:t>
            </a:r>
            <a:r>
              <a:rPr lang="cs-CZ" dirty="0"/>
              <a:t>)</a:t>
            </a:r>
          </a:p>
          <a:p>
            <a:pPr algn="just"/>
            <a:r>
              <a:rPr lang="cs-CZ" dirty="0"/>
              <a:t>Pro zajímavost, mor v Evropě se rozšířil od roku 1347 po obléhání </a:t>
            </a:r>
            <a:r>
              <a:rPr lang="cs-CZ" dirty="0" err="1"/>
              <a:t>Kaffy</a:t>
            </a:r>
            <a:r>
              <a:rPr lang="cs-CZ" dirty="0"/>
              <a:t> na Krymu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A54258-263F-42A9-0750-DAC39DD8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28" y="140675"/>
            <a:ext cx="4269771" cy="46394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B7631C-8C6D-A763-74D5-BF732536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092" y="4329721"/>
            <a:ext cx="1957908" cy="25282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86315D-32B0-029B-550A-2E7C5B69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227" y="4780132"/>
            <a:ext cx="2311864" cy="207786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D9B8FDD-308A-5C8E-B15A-A67FF2B897FF}"/>
              </a:ext>
            </a:extLst>
          </p:cNvPr>
          <p:cNvSpPr txBox="1"/>
          <p:nvPr/>
        </p:nvSpPr>
        <p:spPr>
          <a:xfrm>
            <a:off x="8401538" y="5306646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mor v Evropě</a:t>
            </a:r>
          </a:p>
        </p:txBody>
      </p:sp>
    </p:spTree>
    <p:extLst>
      <p:ext uri="{BB962C8B-B14F-4D97-AF65-F5344CB8AC3E}">
        <p14:creationId xmlns:p14="http://schemas.microsoft.com/office/powerpoint/2010/main" val="81132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F1B56-207A-BCEF-A77E-AEAA3C66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567606A-F5E4-65FA-6602-9F2CE624D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67671" y="-1630606"/>
            <a:ext cx="6434260" cy="10347573"/>
          </a:xfrm>
        </p:spPr>
      </p:pic>
    </p:spTree>
    <p:extLst>
      <p:ext uri="{BB962C8B-B14F-4D97-AF65-F5344CB8AC3E}">
        <p14:creationId xmlns:p14="http://schemas.microsoft.com/office/powerpoint/2010/main" val="177798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E4436-2BA4-41E6-2BF4-33423704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120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Vznik a vývoj polsko-litevské unie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520EB4-6496-865D-6699-1B763A180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0800"/>
            <a:ext cx="8906092" cy="5408245"/>
          </a:xfrm>
        </p:spPr>
        <p:txBody>
          <a:bodyPr/>
          <a:lstStyle/>
          <a:p>
            <a:pPr algn="just"/>
            <a:r>
              <a:rPr lang="cs-CZ" dirty="0" err="1"/>
              <a:t>Jagiello</a:t>
            </a:r>
            <a:r>
              <a:rPr lang="cs-CZ" dirty="0"/>
              <a:t> si uvědomoval, že situace mocné Litvy, které zůstávala poslední pohanskou zemí Evropy (což dávalo Řádu německých rytířů záminku k výpadům) je neúnosná</a:t>
            </a:r>
          </a:p>
          <a:p>
            <a:pPr algn="just"/>
            <a:r>
              <a:rPr lang="cs-CZ" dirty="0"/>
              <a:t>hledal proto spojence kterého našel v sousedním Polsku</a:t>
            </a:r>
          </a:p>
          <a:p>
            <a:pPr algn="just"/>
            <a:r>
              <a:rPr lang="cs-CZ" dirty="0"/>
              <a:t>36 letému </a:t>
            </a:r>
            <a:r>
              <a:rPr lang="cs-CZ" dirty="0" err="1"/>
              <a:t>Jagiellovi</a:t>
            </a:r>
            <a:r>
              <a:rPr lang="cs-CZ" dirty="0"/>
              <a:t> byl nabídnut polský trůn výměnou za přivtělení Litvy k Polsku, přijetí křtu a sňatek s 12letou polskou princeznou Hedvikou, což bylo přijato</a:t>
            </a:r>
          </a:p>
          <a:p>
            <a:pPr algn="just"/>
            <a:r>
              <a:rPr lang="cs-CZ" dirty="0"/>
              <a:t>1385 – vzniká </a:t>
            </a:r>
            <a:r>
              <a:rPr lang="cs-CZ" dirty="0" err="1"/>
              <a:t>krévská</a:t>
            </a:r>
            <a:r>
              <a:rPr lang="cs-CZ" dirty="0"/>
              <a:t> unie – </a:t>
            </a:r>
            <a:r>
              <a:rPr lang="pl-PL" dirty="0"/>
              <a:t>personální spojení Polska a Litvy, Jagiello získal při křtu jméno Vladislav</a:t>
            </a:r>
          </a:p>
          <a:p>
            <a:pPr algn="just"/>
            <a:r>
              <a:rPr lang="cs-CZ" dirty="0"/>
              <a:t>katolictví expanduje – již v roce 1375 vzniklo ve městě Lvov v Haliči, kterou Poláci přičlenili, první katolické arcibiskupství</a:t>
            </a:r>
          </a:p>
          <a:p>
            <a:pPr algn="just"/>
            <a:r>
              <a:rPr lang="cs-CZ" dirty="0" err="1"/>
              <a:t>Krévskou</a:t>
            </a:r>
            <a:r>
              <a:rPr lang="cs-CZ" dirty="0"/>
              <a:t> unií bylo ukrajinské území „na věky věčné“ připojeno k Polsku</a:t>
            </a:r>
          </a:p>
          <a:p>
            <a:pPr algn="just"/>
            <a:r>
              <a:rPr lang="cs-CZ" dirty="0"/>
              <a:t>samotné Litevské velkoknížectví si i díky silné pozici velkoknížete Vitolda (bratranec </a:t>
            </a:r>
            <a:r>
              <a:rPr lang="cs-CZ" dirty="0" err="1"/>
              <a:t>Jagiella</a:t>
            </a:r>
            <a:r>
              <a:rPr lang="cs-CZ" dirty="0"/>
              <a:t>) zachovalo nezávislost </a:t>
            </a:r>
          </a:p>
          <a:p>
            <a:pPr algn="just"/>
            <a:r>
              <a:rPr lang="cs-CZ" dirty="0"/>
              <a:t>postupně se však stupňovaly nepokoje i mezi přívrženci katolicismu a pravoslaví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08B90C-FFD6-A487-DBE3-E76B4F7B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3"/>
          <a:stretch/>
        </p:blipFill>
        <p:spPr>
          <a:xfrm>
            <a:off x="8906092" y="781537"/>
            <a:ext cx="3229300" cy="31496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E3F28D-9F03-E08F-593B-20AE7606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307" y="3931138"/>
            <a:ext cx="2170777" cy="22095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2F0D57-CB80-6B02-8C78-F965DABB7C60}"/>
              </a:ext>
            </a:extLst>
          </p:cNvPr>
          <p:cNvSpPr txBox="1"/>
          <p:nvPr/>
        </p:nvSpPr>
        <p:spPr>
          <a:xfrm>
            <a:off x="8753231" y="6140670"/>
            <a:ext cx="332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Hedvika je patronkou všech </a:t>
            </a:r>
          </a:p>
          <a:p>
            <a:r>
              <a:rPr lang="cs-CZ" dirty="0"/>
              <a:t>královen a sjednocené Evropy</a:t>
            </a:r>
          </a:p>
        </p:txBody>
      </p:sp>
    </p:spTree>
    <p:extLst>
      <p:ext uri="{BB962C8B-B14F-4D97-AF65-F5344CB8AC3E}">
        <p14:creationId xmlns:p14="http://schemas.microsoft.com/office/powerpoint/2010/main" val="96922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CD3939C-48CA-7BC9-4291-1797793CA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53" y="96089"/>
            <a:ext cx="8596924" cy="66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4D97A-A06B-A683-5C4E-5967DEDE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8246"/>
            <a:ext cx="8596668" cy="66430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Další vývoj na východě Evropy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7C95C-172A-9584-7625-6CF9C315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2555"/>
            <a:ext cx="8471877" cy="5775568"/>
          </a:xfrm>
        </p:spPr>
        <p:txBody>
          <a:bodyPr/>
          <a:lstStyle/>
          <a:p>
            <a:pPr algn="just"/>
            <a:r>
              <a:rPr lang="cs-CZ" dirty="0"/>
              <a:t>1380 bitva na </a:t>
            </a:r>
            <a:r>
              <a:rPr lang="cs-CZ" dirty="0" err="1"/>
              <a:t>Kulikově</a:t>
            </a:r>
            <a:r>
              <a:rPr lang="cs-CZ" dirty="0"/>
              <a:t> Poli, Dmitrij Donský poráží mongolské vojsko chána </a:t>
            </a:r>
            <a:r>
              <a:rPr lang="cs-CZ" dirty="0" err="1"/>
              <a:t>Mamaje</a:t>
            </a:r>
            <a:endParaRPr lang="cs-CZ" dirty="0"/>
          </a:p>
          <a:p>
            <a:pPr algn="just"/>
            <a:r>
              <a:rPr lang="cs-CZ" dirty="0"/>
              <a:t>1410 bitva u </a:t>
            </a:r>
            <a:r>
              <a:rPr lang="cs-CZ" dirty="0" err="1"/>
              <a:t>Grunwaldu</a:t>
            </a:r>
            <a:r>
              <a:rPr lang="cs-CZ" dirty="0"/>
              <a:t> – drtivá porážka řádu německých rytířů od polského krále </a:t>
            </a:r>
            <a:r>
              <a:rPr lang="cs-CZ" dirty="0" err="1"/>
              <a:t>Vladisla</a:t>
            </a:r>
            <a:r>
              <a:rPr lang="cs-CZ" dirty="0"/>
              <a:t> </a:t>
            </a:r>
            <a:r>
              <a:rPr lang="cs-CZ" dirty="0" err="1"/>
              <a:t>Jagiella</a:t>
            </a:r>
            <a:r>
              <a:rPr lang="cs-CZ" dirty="0"/>
              <a:t> (Jagellonského) a litevského velkoknížete Vitolda</a:t>
            </a:r>
          </a:p>
          <a:p>
            <a:pPr algn="just"/>
            <a:r>
              <a:rPr lang="cs-CZ" dirty="0"/>
              <a:t>1480 stání na </a:t>
            </a:r>
            <a:r>
              <a:rPr lang="cs-CZ" dirty="0" err="1"/>
              <a:t>Ugře</a:t>
            </a:r>
            <a:r>
              <a:rPr lang="cs-CZ" dirty="0"/>
              <a:t> – Moskva začíná expandovat poté, co se definitivně zbavila mongolského jha (Ivan III. si vzal neteř posledního byzantské císaře Konstantina XI. Sofii </a:t>
            </a:r>
            <a:r>
              <a:rPr lang="cs-CZ" dirty="0" err="1"/>
              <a:t>Palaiologovnu</a:t>
            </a:r>
            <a:r>
              <a:rPr lang="cs-CZ" dirty="0"/>
              <a:t> – konstrukce „třetího Říma“ a nechal se titulovat jako car) – chán </a:t>
            </a:r>
            <a:r>
              <a:rPr lang="cs-CZ" dirty="0" err="1"/>
              <a:t>Achmat</a:t>
            </a:r>
            <a:r>
              <a:rPr lang="cs-CZ" dirty="0"/>
              <a:t> musel ustoupit a Velká horda byla oslabena</a:t>
            </a:r>
          </a:p>
          <a:p>
            <a:pPr algn="just"/>
            <a:r>
              <a:rPr lang="cs-CZ" dirty="0"/>
              <a:t>úpadek hordy v 15. století umožnil založení Krymského Chanátu, který zabíral pobřeží Černého moře a jižní stepi na Ukrajině, ten nadále ztrpčoval život lidem na Ukrajině</a:t>
            </a:r>
          </a:p>
          <a:p>
            <a:pPr algn="just"/>
            <a:r>
              <a:rPr lang="cs-CZ" dirty="0"/>
              <a:t>první kozácká výprava proti Krymským Tatarům vyslána roku 1556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7F2981-5A28-F66F-B26D-C54624616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3" y="2875451"/>
            <a:ext cx="3763626" cy="3982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2158DB-792B-18D4-08C6-016F0EAA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853" y="246184"/>
            <a:ext cx="3763626" cy="26956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66AE78-DE90-FA2C-27E4-0FC1EF4B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780" y="4946650"/>
            <a:ext cx="3102219" cy="18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4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1AC28-0051-4CBC-988A-D54CE31B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11F72-A257-EE39-33CA-4FECCF8A4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B5D08C-03F8-D53C-4C96-80003BBE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132862"/>
            <a:ext cx="6408615" cy="67251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9F1986-CC6D-14F9-E88D-9609F44A4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692" y="132861"/>
            <a:ext cx="5829096" cy="67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DE3C9-4FFC-862A-B220-B15C991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4888"/>
            <a:ext cx="8596668" cy="85926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Stávající poměry a další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D703E-1F1E-52BA-D9A5-74502F75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247"/>
            <a:ext cx="6096000" cy="5900616"/>
          </a:xfrm>
        </p:spPr>
        <p:txBody>
          <a:bodyPr/>
          <a:lstStyle/>
          <a:p>
            <a:r>
              <a:rPr lang="cs-CZ" dirty="0"/>
              <a:t>po předchozích zmíněných bitvách expanduje Polsko-litevská unie i Moskva, větší část Ukrajiny pod unií, čeká se na další zlom</a:t>
            </a:r>
          </a:p>
          <a:p>
            <a:r>
              <a:rPr lang="cs-CZ" dirty="0"/>
              <a:t>i na Ukrajině se dále poměry komplikují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ABA939-133B-4A1A-0AC0-2EE7BA37C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"/>
          <a:stretch/>
        </p:blipFill>
        <p:spPr>
          <a:xfrm>
            <a:off x="78155" y="2157046"/>
            <a:ext cx="6166338" cy="45798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EB47C4-045A-B62E-2CBE-ACECD55D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3"/>
          <a:stretch/>
        </p:blipFill>
        <p:spPr>
          <a:xfrm>
            <a:off x="6244493" y="1207904"/>
            <a:ext cx="5806830" cy="54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5088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2056</TotalTime>
  <Words>1802</Words>
  <Application>Microsoft Office PowerPoint</Application>
  <PresentationFormat>Širokoúhlá obrazovka</PresentationFormat>
  <Paragraphs>102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Fazeta</vt:lpstr>
      <vt:lpstr>Ukrajina – její místo v dějinách a ve sférách vlivu  Povstání Bohdana Chmelnického a jeho následky</vt:lpstr>
      <vt:lpstr>14. století</vt:lpstr>
      <vt:lpstr>Vzestup Litvy a přičlenění části Ukrajiny</vt:lpstr>
      <vt:lpstr>Prezentace aplikace PowerPoint</vt:lpstr>
      <vt:lpstr>Vznik a vývoj polsko-litevské unie</vt:lpstr>
      <vt:lpstr>Prezentace aplikace PowerPoint</vt:lpstr>
      <vt:lpstr>Další vývoj na východě Evropy</vt:lpstr>
      <vt:lpstr>Prezentace aplikace PowerPoint</vt:lpstr>
      <vt:lpstr>Stávající poměry a další vývoj</vt:lpstr>
      <vt:lpstr>Prezentace aplikace PowerPoint</vt:lpstr>
      <vt:lpstr>Prezentace aplikace PowerPoint</vt:lpstr>
      <vt:lpstr>Prezentace aplikace PowerPoint</vt:lpstr>
      <vt:lpstr>Prezentace aplikace PowerPoint</vt:lpstr>
      <vt:lpstr>Kdo to byli kozáci?</vt:lpstr>
      <vt:lpstr>Kozáci a jejich postavení</vt:lpstr>
      <vt:lpstr>Prezentace aplikace PowerPoint</vt:lpstr>
      <vt:lpstr>Kozáci a obrana pravoslaví</vt:lpstr>
      <vt:lpstr>Předpoklady povstání</vt:lpstr>
      <vt:lpstr>Počátek povstání 1648</vt:lpstr>
      <vt:lpstr>Prezentace aplikace PowerPoint</vt:lpstr>
      <vt:lpstr>Prezentace aplikace PowerPoint</vt:lpstr>
      <vt:lpstr>Další průběh povstání</vt:lpstr>
      <vt:lpstr>Kozácký hetmanát</vt:lpstr>
      <vt:lpstr>Perejaslavská rada 1654</vt:lpstr>
      <vt:lpstr>Následky pro Ukrajinu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241</cp:revision>
  <dcterms:created xsi:type="dcterms:W3CDTF">2023-02-13T19:09:27Z</dcterms:created>
  <dcterms:modified xsi:type="dcterms:W3CDTF">2025-10-12T23:06:16Z</dcterms:modified>
</cp:coreProperties>
</file>