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notesMasterIdLst>
    <p:notesMasterId r:id="rId50"/>
  </p:notesMasterIdLst>
  <p:sldIdLst>
    <p:sldId id="256" r:id="rId3"/>
    <p:sldId id="749" r:id="rId4"/>
    <p:sldId id="765" r:id="rId5"/>
    <p:sldId id="766" r:id="rId6"/>
    <p:sldId id="789" r:id="rId7"/>
    <p:sldId id="788" r:id="rId8"/>
    <p:sldId id="750" r:id="rId9"/>
    <p:sldId id="790" r:id="rId10"/>
    <p:sldId id="767" r:id="rId11"/>
    <p:sldId id="768" r:id="rId12"/>
    <p:sldId id="791" r:id="rId13"/>
    <p:sldId id="771" r:id="rId14"/>
    <p:sldId id="773" r:id="rId15"/>
    <p:sldId id="769" r:id="rId16"/>
    <p:sldId id="792" r:id="rId17"/>
    <p:sldId id="794" r:id="rId18"/>
    <p:sldId id="770" r:id="rId19"/>
    <p:sldId id="793" r:id="rId20"/>
    <p:sldId id="772" r:id="rId21"/>
    <p:sldId id="795" r:id="rId22"/>
    <p:sldId id="774" r:id="rId23"/>
    <p:sldId id="796" r:id="rId24"/>
    <p:sldId id="775" r:id="rId25"/>
    <p:sldId id="797" r:id="rId26"/>
    <p:sldId id="779" r:id="rId27"/>
    <p:sldId id="776" r:id="rId28"/>
    <p:sldId id="777" r:id="rId29"/>
    <p:sldId id="803" r:id="rId30"/>
    <p:sldId id="778" r:id="rId31"/>
    <p:sldId id="798" r:id="rId32"/>
    <p:sldId id="780" r:id="rId33"/>
    <p:sldId id="800" r:id="rId34"/>
    <p:sldId id="801" r:id="rId35"/>
    <p:sldId id="781" r:id="rId36"/>
    <p:sldId id="787" r:id="rId37"/>
    <p:sldId id="805" r:id="rId38"/>
    <p:sldId id="782" r:id="rId39"/>
    <p:sldId id="784" r:id="rId40"/>
    <p:sldId id="806" r:id="rId41"/>
    <p:sldId id="783" r:id="rId42"/>
    <p:sldId id="807" r:id="rId43"/>
    <p:sldId id="799" r:id="rId44"/>
    <p:sldId id="785" r:id="rId45"/>
    <p:sldId id="802" r:id="rId46"/>
    <p:sldId id="786" r:id="rId47"/>
    <p:sldId id="804" r:id="rId48"/>
    <p:sldId id="748"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máš Řepa" initials="TŘ" lastIdx="2" clrIdx="0">
    <p:extLst>
      <p:ext uri="{19B8F6BF-5375-455C-9EA6-DF929625EA0E}">
        <p15:presenceInfo xmlns:p15="http://schemas.microsoft.com/office/powerpoint/2012/main" userId="fa8b40f954ee15a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96" y="11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commentAuthors" Target="commentAuthors.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B95592-75E5-49E6-A834-C49FF455B000}" type="datetimeFigureOut">
              <a:rPr lang="cs-CZ" smtClean="0"/>
              <a:t>13.10.2025</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E8AA36-796C-40BC-8A4F-57570C394317}" type="slidenum">
              <a:rPr lang="cs-CZ" smtClean="0"/>
              <a:t>‹#›</a:t>
            </a:fld>
            <a:endParaRPr lang="cs-CZ"/>
          </a:p>
        </p:txBody>
      </p:sp>
    </p:spTree>
    <p:extLst>
      <p:ext uri="{BB962C8B-B14F-4D97-AF65-F5344CB8AC3E}">
        <p14:creationId xmlns:p14="http://schemas.microsoft.com/office/powerpoint/2010/main" val="913394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74E8AA36-796C-40BC-8A4F-57570C394317}" type="slidenum">
              <a:rPr lang="cs-CZ" smtClean="0"/>
              <a:t>26</a:t>
            </a:fld>
            <a:endParaRPr lang="cs-CZ"/>
          </a:p>
        </p:txBody>
      </p:sp>
    </p:spTree>
    <p:extLst>
      <p:ext uri="{BB962C8B-B14F-4D97-AF65-F5344CB8AC3E}">
        <p14:creationId xmlns:p14="http://schemas.microsoft.com/office/powerpoint/2010/main" val="208653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cs-CZ"/>
              <a:t>Kliknutím lze upravit styl.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CC56AF2B-83CF-412E-A0AC-4E4EBD2FEFD4}" type="datetimeFigureOut">
              <a:rPr lang="cs-CZ" smtClean="0"/>
              <a:t>13.10.2025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2996524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C56AF2B-83CF-412E-A0AC-4E4EBD2FEFD4}" type="datetimeFigureOut">
              <a:rPr lang="cs-CZ" smtClean="0"/>
              <a:t>13.10.2025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4059219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C56AF2B-83CF-412E-A0AC-4E4EBD2FEFD4}" type="datetimeFigureOut">
              <a:rPr lang="cs-CZ" smtClean="0"/>
              <a:t>13.10.2025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451524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C56AF2B-83CF-412E-A0AC-4E4EBD2FEFD4}" type="datetimeFigureOut">
              <a:rPr lang="cs-CZ" smtClean="0"/>
              <a:t>13.10.2025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30238709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C56AF2B-83CF-412E-A0AC-4E4EBD2FEFD4}" type="datetimeFigureOut">
              <a:rPr lang="cs-CZ" smtClean="0"/>
              <a:t>13.10.2025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100850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C56AF2B-83CF-412E-A0AC-4E4EBD2FEFD4}" type="datetimeFigureOut">
              <a:rPr lang="cs-CZ" smtClean="0"/>
              <a:t>13.10.2025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22509147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CC56AF2B-83CF-412E-A0AC-4E4EBD2FEFD4}" type="datetimeFigureOut">
              <a:rPr lang="cs-CZ" smtClean="0"/>
              <a:t>13.10.2025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253587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cs-CZ"/>
              <a:t>Kliknutím lze upravit styl.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CC56AF2B-83CF-412E-A0AC-4E4EBD2FEFD4}" type="datetimeFigureOut">
              <a:rPr lang="cs-CZ" smtClean="0"/>
              <a:t>13.10.2025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4149308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cs-CZ"/>
              <a:t>Kliknutím lze upravit styl.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29958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55627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10/13/2025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00487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CC56AF2B-83CF-412E-A0AC-4E4EBD2FEFD4}" type="datetimeFigureOut">
              <a:rPr lang="cs-CZ" smtClean="0"/>
              <a:t>13.10.2025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14358290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10/13/2025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extLst>
      <p:ext uri="{BB962C8B-B14F-4D97-AF65-F5344CB8AC3E}">
        <p14:creationId xmlns:p14="http://schemas.microsoft.com/office/powerpoint/2010/main" val="40209214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10/13/2025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63966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10/13/2025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089789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411864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cs-CZ"/>
              <a:t>Kliknutím lze upravit styl.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42A54C80-263E-416B-A8E0-580EDEADCBDC}" type="datetimeFigureOut">
              <a:rPr lang="en-US" dirty="0"/>
              <a:t>10/13/2025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38383293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10/13/2025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905115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10/13/2025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965810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Upravte styly předlohy textu.</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10/13/2025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3258164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10/13/2025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69320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Upravte styly předlohy textu.</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10/13/2025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48387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C56AF2B-83CF-412E-A0AC-4E4EBD2FEFD4}" type="datetimeFigureOut">
              <a:rPr lang="cs-CZ" smtClean="0"/>
              <a:t>13.10.2025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28952176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Upravte styly předlohy textu.</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10/13/2025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346981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10/13/2025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extLst>
      <p:ext uri="{BB962C8B-B14F-4D97-AF65-F5344CB8AC3E}">
        <p14:creationId xmlns:p14="http://schemas.microsoft.com/office/powerpoint/2010/main" val="10624773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cs-CZ"/>
              <a:t>Kliknutím lze upravit styl.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01702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CC56AF2B-83CF-412E-A0AC-4E4EBD2FEFD4}" type="datetimeFigureOut">
              <a:rPr lang="cs-CZ" smtClean="0"/>
              <a:t>13.10.2025</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3829346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CC56AF2B-83CF-412E-A0AC-4E4EBD2FEFD4}" type="datetimeFigureOut">
              <a:rPr lang="cs-CZ" smtClean="0"/>
              <a:t>13.10.2025</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136233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CC56AF2B-83CF-412E-A0AC-4E4EBD2FEFD4}" type="datetimeFigureOut">
              <a:rPr lang="cs-CZ" smtClean="0"/>
              <a:t>13.10.2025</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362297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56AF2B-83CF-412E-A0AC-4E4EBD2FEFD4}" type="datetimeFigureOut">
              <a:rPr lang="cs-CZ" smtClean="0"/>
              <a:t>13.10.2025</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1042086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cs-CZ"/>
              <a:t>Kliknutím lze upravit styl.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CC56AF2B-83CF-412E-A0AC-4E4EBD2FEFD4}" type="datetimeFigureOut">
              <a:rPr lang="cs-CZ" smtClean="0"/>
              <a:t>13.10.2025</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4277849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CC56AF2B-83CF-412E-A0AC-4E4EBD2FEFD4}" type="datetimeFigureOut">
              <a:rPr lang="cs-CZ" smtClean="0"/>
              <a:t>13.10.2025</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2520242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56AF2B-83CF-412E-A0AC-4E4EBD2FEFD4}" type="datetimeFigureOut">
              <a:rPr lang="cs-CZ" smtClean="0"/>
              <a:t>13.10.2025</a:t>
            </a:fld>
            <a:endParaRPr lang="cs-CZ"/>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B96047D-1E84-4B98-AE9E-16B43D599C1F}" type="slidenum">
              <a:rPr lang="cs-CZ" smtClean="0"/>
              <a:t>‹#›</a:t>
            </a:fld>
            <a:endParaRPr lang="cs-CZ"/>
          </a:p>
        </p:txBody>
      </p:sp>
    </p:spTree>
    <p:extLst>
      <p:ext uri="{BB962C8B-B14F-4D97-AF65-F5344CB8AC3E}">
        <p14:creationId xmlns:p14="http://schemas.microsoft.com/office/powerpoint/2010/main" val="6370198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10/13/2025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9407234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4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85EC5C-464F-3A73-E70D-6C92DC407497}"/>
              </a:ext>
            </a:extLst>
          </p:cNvPr>
          <p:cNvSpPr>
            <a:spLocks noGrp="1"/>
          </p:cNvSpPr>
          <p:nvPr>
            <p:ph type="ctrTitle"/>
          </p:nvPr>
        </p:nvSpPr>
        <p:spPr>
          <a:xfrm>
            <a:off x="218831" y="156307"/>
            <a:ext cx="11480800" cy="3415323"/>
          </a:xfrm>
        </p:spPr>
        <p:txBody>
          <a:bodyPr/>
          <a:lstStyle/>
          <a:p>
            <a:pPr algn="ctr"/>
            <a:r>
              <a:rPr lang="cs-CZ" sz="4800" dirty="0">
                <a:solidFill>
                  <a:schemeClr val="tx1"/>
                </a:solidFill>
              </a:rPr>
              <a:t>Ukrajina – její místo v dějinách a ve sférách vlivu </a:t>
            </a:r>
            <a:br>
              <a:rPr lang="cs-CZ" sz="4000" dirty="0">
                <a:solidFill>
                  <a:schemeClr val="tx1"/>
                </a:solidFill>
              </a:rPr>
            </a:br>
            <a:br>
              <a:rPr lang="cs-CZ" sz="4000" dirty="0">
                <a:solidFill>
                  <a:schemeClr val="tx1"/>
                </a:solidFill>
              </a:rPr>
            </a:br>
            <a:r>
              <a:rPr lang="pl-PL" sz="3200" dirty="0">
                <a:solidFill>
                  <a:schemeClr val="tx1"/>
                </a:solidFill>
              </a:rPr>
              <a:t>Protesty na Majdanu, anexe Krymu a začátek války na Donbasu v roce 2014</a:t>
            </a:r>
            <a:endParaRPr lang="cs-CZ" sz="4000" dirty="0">
              <a:solidFill>
                <a:schemeClr val="tx1"/>
              </a:solidFill>
            </a:endParaRPr>
          </a:p>
        </p:txBody>
      </p:sp>
      <p:sp>
        <p:nvSpPr>
          <p:cNvPr id="3" name="Podnadpis 2">
            <a:extLst>
              <a:ext uri="{FF2B5EF4-FFF2-40B4-BE49-F238E27FC236}">
                <a16:creationId xmlns:a16="http://schemas.microsoft.com/office/drawing/2014/main" id="{2C129828-512B-B59D-F845-6E5660F08935}"/>
              </a:ext>
            </a:extLst>
          </p:cNvPr>
          <p:cNvSpPr>
            <a:spLocks noGrp="1"/>
          </p:cNvSpPr>
          <p:nvPr>
            <p:ph type="subTitle" idx="1"/>
          </p:nvPr>
        </p:nvSpPr>
        <p:spPr>
          <a:xfrm>
            <a:off x="1891323" y="3892062"/>
            <a:ext cx="7382680" cy="515816"/>
          </a:xfrm>
        </p:spPr>
        <p:txBody>
          <a:bodyPr/>
          <a:lstStyle/>
          <a:p>
            <a:pPr algn="ctr"/>
            <a:r>
              <a:rPr lang="cs-CZ" dirty="0"/>
              <a:t>Mgr. Bc. Tomáš Řepa, Ph.D.</a:t>
            </a:r>
          </a:p>
        </p:txBody>
      </p:sp>
      <p:pic>
        <p:nvPicPr>
          <p:cNvPr id="1026" name="Picture 2" descr="Česko má novou univerzitu. Prestižní statut získala Vysoká škola CEVRO">
            <a:extLst>
              <a:ext uri="{FF2B5EF4-FFF2-40B4-BE49-F238E27FC236}">
                <a16:creationId xmlns:a16="http://schemas.microsoft.com/office/drawing/2014/main" id="{7470151D-64AD-13AA-2D46-C9F1D9CA02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8550" y="4433887"/>
            <a:ext cx="4848225" cy="2424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644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8A0306-F05F-8171-625A-CDCC22307A51}"/>
              </a:ext>
            </a:extLst>
          </p:cNvPr>
          <p:cNvSpPr>
            <a:spLocks noGrp="1"/>
          </p:cNvSpPr>
          <p:nvPr>
            <p:ph type="title"/>
          </p:nvPr>
        </p:nvSpPr>
        <p:spPr>
          <a:xfrm>
            <a:off x="609601" y="125047"/>
            <a:ext cx="8664402" cy="562707"/>
          </a:xfrm>
        </p:spPr>
        <p:txBody>
          <a:bodyPr>
            <a:normAutofit fontScale="90000"/>
          </a:bodyPr>
          <a:lstStyle/>
          <a:p>
            <a:pPr algn="ctr"/>
            <a:r>
              <a:rPr lang="cs-CZ" dirty="0">
                <a:solidFill>
                  <a:schemeClr val="tx1"/>
                </a:solidFill>
              </a:rPr>
              <a:t>Další vývoj na </a:t>
            </a:r>
            <a:r>
              <a:rPr lang="cs-CZ" dirty="0" err="1">
                <a:solidFill>
                  <a:schemeClr val="tx1"/>
                </a:solidFill>
              </a:rPr>
              <a:t>Majdanu</a:t>
            </a:r>
            <a:endParaRPr lang="cs-CZ" dirty="0">
              <a:solidFill>
                <a:schemeClr val="tx1"/>
              </a:solidFill>
            </a:endParaRPr>
          </a:p>
        </p:txBody>
      </p:sp>
      <p:sp>
        <p:nvSpPr>
          <p:cNvPr id="3" name="Zástupný obsah 2">
            <a:extLst>
              <a:ext uri="{FF2B5EF4-FFF2-40B4-BE49-F238E27FC236}">
                <a16:creationId xmlns:a16="http://schemas.microsoft.com/office/drawing/2014/main" id="{2FCDCA66-866B-018D-4AB1-14A6291271A5}"/>
              </a:ext>
            </a:extLst>
          </p:cNvPr>
          <p:cNvSpPr>
            <a:spLocks noGrp="1"/>
          </p:cNvSpPr>
          <p:nvPr>
            <p:ph idx="1"/>
          </p:nvPr>
        </p:nvSpPr>
        <p:spPr>
          <a:xfrm>
            <a:off x="62523" y="687754"/>
            <a:ext cx="9581661" cy="5353609"/>
          </a:xfrm>
        </p:spPr>
        <p:txBody>
          <a:bodyPr/>
          <a:lstStyle/>
          <a:p>
            <a:pPr algn="just"/>
            <a:r>
              <a:rPr lang="cs-CZ" dirty="0"/>
              <a:t>V brzkých ranních hodinách 30. listopadu 2013 bylo shromáždění přibližně 1000 pokojně protestujících demonstrantů na Náměstí nezávislosti v Kyjevě napadeno bezpečnostními složkami, které se pokusily demonstranty násilně rozehnat</a:t>
            </a:r>
          </a:p>
          <a:p>
            <a:pPr algn="just"/>
            <a:r>
              <a:rPr lang="cs-CZ" dirty="0"/>
              <a:t>Krvavý zásah, během kterého byla řada demonstrantů i náhodných kolemjdoucích, jak na náměstí, tak i v přilehlém okolí, fyzicky napadena a zraněna, vyvolal masové demonstrace, které se odehrály 1. prosince 2013</a:t>
            </a:r>
          </a:p>
          <a:p>
            <a:pPr algn="just"/>
            <a:r>
              <a:rPr lang="cs-CZ" dirty="0"/>
              <a:t>Důsledkem násilného zákroku byl velký nárůst účastníků demonstrací, zintenzivnění jejich úsilí a do popředí prostupovaly požadavky na rezignaci prezidenta </a:t>
            </a:r>
            <a:r>
              <a:rPr lang="cs-CZ" dirty="0" err="1"/>
              <a:t>Janukovyče</a:t>
            </a:r>
            <a:r>
              <a:rPr lang="cs-CZ" dirty="0"/>
              <a:t> a jeho vlády s následným uspořádáním předčasných voleb. Dle různých odhadů se těchto protestů zúčastnilo 100 000 až 500 000 lidí</a:t>
            </a:r>
          </a:p>
        </p:txBody>
      </p:sp>
      <p:pic>
        <p:nvPicPr>
          <p:cNvPr id="4" name="Obrázek 3">
            <a:extLst>
              <a:ext uri="{FF2B5EF4-FFF2-40B4-BE49-F238E27FC236}">
                <a16:creationId xmlns:a16="http://schemas.microsoft.com/office/drawing/2014/main" id="{16597B72-C3A4-E1FF-4B1B-B987407B7F3F}"/>
              </a:ext>
            </a:extLst>
          </p:cNvPr>
          <p:cNvPicPr>
            <a:picLocks noChangeAspect="1"/>
          </p:cNvPicPr>
          <p:nvPr/>
        </p:nvPicPr>
        <p:blipFill>
          <a:blip r:embed="rId2"/>
          <a:stretch>
            <a:fillRect/>
          </a:stretch>
        </p:blipFill>
        <p:spPr>
          <a:xfrm>
            <a:off x="1332610" y="3876430"/>
            <a:ext cx="4505482" cy="2981569"/>
          </a:xfrm>
          <a:prstGeom prst="rect">
            <a:avLst/>
          </a:prstGeom>
        </p:spPr>
      </p:pic>
      <p:pic>
        <p:nvPicPr>
          <p:cNvPr id="5" name="Obrázek 4">
            <a:extLst>
              <a:ext uri="{FF2B5EF4-FFF2-40B4-BE49-F238E27FC236}">
                <a16:creationId xmlns:a16="http://schemas.microsoft.com/office/drawing/2014/main" id="{8AF6B960-2488-37B6-CF66-BD7238519C18}"/>
              </a:ext>
            </a:extLst>
          </p:cNvPr>
          <p:cNvPicPr>
            <a:picLocks noChangeAspect="1"/>
          </p:cNvPicPr>
          <p:nvPr/>
        </p:nvPicPr>
        <p:blipFill>
          <a:blip r:embed="rId3"/>
          <a:stretch>
            <a:fillRect/>
          </a:stretch>
        </p:blipFill>
        <p:spPr>
          <a:xfrm>
            <a:off x="6096000" y="3876429"/>
            <a:ext cx="4870784" cy="2981569"/>
          </a:xfrm>
          <a:prstGeom prst="rect">
            <a:avLst/>
          </a:prstGeom>
        </p:spPr>
      </p:pic>
    </p:spTree>
    <p:extLst>
      <p:ext uri="{BB962C8B-B14F-4D97-AF65-F5344CB8AC3E}">
        <p14:creationId xmlns:p14="http://schemas.microsoft.com/office/powerpoint/2010/main" val="1878500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4CC5AE4B-9CD5-EA66-A011-F3DC41A12072}"/>
              </a:ext>
            </a:extLst>
          </p:cNvPr>
          <p:cNvPicPr>
            <a:picLocks noGrp="1" noChangeAspect="1"/>
          </p:cNvPicPr>
          <p:nvPr>
            <p:ph idx="1"/>
          </p:nvPr>
        </p:nvPicPr>
        <p:blipFill>
          <a:blip r:embed="rId2"/>
          <a:stretch>
            <a:fillRect/>
          </a:stretch>
        </p:blipFill>
        <p:spPr>
          <a:xfrm>
            <a:off x="281976" y="175480"/>
            <a:ext cx="10370393" cy="5592273"/>
          </a:xfrm>
          <a:prstGeom prst="rect">
            <a:avLst/>
          </a:prstGeom>
        </p:spPr>
      </p:pic>
      <p:sp>
        <p:nvSpPr>
          <p:cNvPr id="5" name="TextovéPole 4">
            <a:extLst>
              <a:ext uri="{FF2B5EF4-FFF2-40B4-BE49-F238E27FC236}">
                <a16:creationId xmlns:a16="http://schemas.microsoft.com/office/drawing/2014/main" id="{BA3E11B4-5B23-4DC4-3202-8EC6AFC63F82}"/>
              </a:ext>
            </a:extLst>
          </p:cNvPr>
          <p:cNvSpPr txBox="1"/>
          <p:nvPr/>
        </p:nvSpPr>
        <p:spPr>
          <a:xfrm>
            <a:off x="1109785" y="6049108"/>
            <a:ext cx="6027997" cy="369332"/>
          </a:xfrm>
          <a:prstGeom prst="rect">
            <a:avLst/>
          </a:prstGeom>
          <a:noFill/>
        </p:spPr>
        <p:txBody>
          <a:bodyPr wrap="none" rtlCol="0">
            <a:spAutoFit/>
          </a:bodyPr>
          <a:lstStyle/>
          <a:p>
            <a:r>
              <a:rPr lang="cs-CZ" dirty="0"/>
              <a:t>Počet demonstrujících v jednotlivých oblastech Ukrajiny</a:t>
            </a:r>
          </a:p>
        </p:txBody>
      </p:sp>
    </p:spTree>
    <p:extLst>
      <p:ext uri="{BB962C8B-B14F-4D97-AF65-F5344CB8AC3E}">
        <p14:creationId xmlns:p14="http://schemas.microsoft.com/office/powerpoint/2010/main" val="2811399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7BFE09D-ACFE-8C9B-6FCD-10F51FFE6EBF}"/>
              </a:ext>
            </a:extLst>
          </p:cNvPr>
          <p:cNvSpPr>
            <a:spLocks noGrp="1"/>
          </p:cNvSpPr>
          <p:nvPr>
            <p:ph type="title"/>
          </p:nvPr>
        </p:nvSpPr>
        <p:spPr>
          <a:xfrm>
            <a:off x="677334" y="234462"/>
            <a:ext cx="8596668" cy="758092"/>
          </a:xfrm>
        </p:spPr>
        <p:txBody>
          <a:bodyPr/>
          <a:lstStyle/>
          <a:p>
            <a:pPr algn="ctr"/>
            <a:r>
              <a:rPr lang="cs-CZ" dirty="0">
                <a:solidFill>
                  <a:schemeClr val="tx1"/>
                </a:solidFill>
              </a:rPr>
              <a:t>Zásahy zvnějšku</a:t>
            </a:r>
          </a:p>
        </p:txBody>
      </p:sp>
      <p:sp>
        <p:nvSpPr>
          <p:cNvPr id="3" name="Zástupný obsah 2">
            <a:extLst>
              <a:ext uri="{FF2B5EF4-FFF2-40B4-BE49-F238E27FC236}">
                <a16:creationId xmlns:a16="http://schemas.microsoft.com/office/drawing/2014/main" id="{3C858F3C-6A52-6C77-72A0-CBA715AA7828}"/>
              </a:ext>
            </a:extLst>
          </p:cNvPr>
          <p:cNvSpPr>
            <a:spLocks noGrp="1"/>
          </p:cNvSpPr>
          <p:nvPr>
            <p:ph idx="1"/>
          </p:nvPr>
        </p:nvSpPr>
        <p:spPr>
          <a:xfrm>
            <a:off x="70339" y="992555"/>
            <a:ext cx="9203664" cy="5048808"/>
          </a:xfrm>
        </p:spPr>
        <p:txBody>
          <a:bodyPr/>
          <a:lstStyle/>
          <a:p>
            <a:pPr algn="just"/>
            <a:r>
              <a:rPr lang="cs-CZ" dirty="0"/>
              <a:t>Můžeme hovořit o jakési přetahované o Ukrajinu, na </a:t>
            </a:r>
            <a:r>
              <a:rPr lang="cs-CZ" dirty="0" err="1"/>
              <a:t>Majdan</a:t>
            </a:r>
            <a:r>
              <a:rPr lang="cs-CZ" dirty="0"/>
              <a:t> se sjížděly delegace politiků ze západu (zejména země EU a USA) a vyjadřovali podporu Ukrajině při jejích snahách při volbě budoucího směřování, naopak Moskva využívala faktor strachu z možného vojenského zásahu a vydírání přes nabídnutou výhodnou cenu plynu a také půjčku dvou miliard dolarů učiněnou </a:t>
            </a:r>
            <a:r>
              <a:rPr lang="cs-CZ" dirty="0" err="1"/>
              <a:t>Janukovyčovi</a:t>
            </a:r>
            <a:endParaRPr lang="cs-CZ" dirty="0"/>
          </a:p>
          <a:p>
            <a:pPr algn="just"/>
            <a:r>
              <a:rPr lang="cs-CZ" dirty="0"/>
              <a:t>Zde je ale zásadní především posuzovat věci v kontextu, s odstupem času po </a:t>
            </a:r>
            <a:r>
              <a:rPr lang="cs-CZ" dirty="0" err="1"/>
              <a:t>Majdanu</a:t>
            </a:r>
            <a:r>
              <a:rPr lang="cs-CZ" dirty="0"/>
              <a:t> byl </a:t>
            </a:r>
            <a:r>
              <a:rPr lang="cs-CZ" dirty="0" err="1"/>
              <a:t>Janukovyč</a:t>
            </a:r>
            <a:r>
              <a:rPr lang="cs-CZ" dirty="0"/>
              <a:t> souzen za velezradu i na základě zachycené mailové komunikace, kdy žádal Moskvu o pomoc při poskytnutí svých represivních složek a speciálních sil, ty na Ukrajině rozhodně nějakou roli sehrály a také pomohly </a:t>
            </a:r>
            <a:r>
              <a:rPr lang="cs-CZ" dirty="0" err="1"/>
              <a:t>Janukovyčovi</a:t>
            </a:r>
            <a:r>
              <a:rPr lang="cs-CZ" dirty="0"/>
              <a:t> při útěku ze země v momentě, kdy situace už byla neudržitelná</a:t>
            </a:r>
          </a:p>
        </p:txBody>
      </p:sp>
      <p:pic>
        <p:nvPicPr>
          <p:cNvPr id="4" name="Obrázek 3">
            <a:extLst>
              <a:ext uri="{FF2B5EF4-FFF2-40B4-BE49-F238E27FC236}">
                <a16:creationId xmlns:a16="http://schemas.microsoft.com/office/drawing/2014/main" id="{843C8E56-2407-FD1F-B496-4BE40A97BC31}"/>
              </a:ext>
            </a:extLst>
          </p:cNvPr>
          <p:cNvPicPr>
            <a:picLocks noChangeAspect="1"/>
          </p:cNvPicPr>
          <p:nvPr/>
        </p:nvPicPr>
        <p:blipFill>
          <a:blip r:embed="rId2"/>
          <a:stretch>
            <a:fillRect/>
          </a:stretch>
        </p:blipFill>
        <p:spPr>
          <a:xfrm>
            <a:off x="677334" y="4307324"/>
            <a:ext cx="2601059" cy="1734039"/>
          </a:xfrm>
          <a:prstGeom prst="rect">
            <a:avLst/>
          </a:prstGeom>
        </p:spPr>
      </p:pic>
      <p:pic>
        <p:nvPicPr>
          <p:cNvPr id="5" name="Obrázek 4">
            <a:extLst>
              <a:ext uri="{FF2B5EF4-FFF2-40B4-BE49-F238E27FC236}">
                <a16:creationId xmlns:a16="http://schemas.microsoft.com/office/drawing/2014/main" id="{3757EC06-2D1B-C6EF-65A1-432BC892423A}"/>
              </a:ext>
            </a:extLst>
          </p:cNvPr>
          <p:cNvPicPr>
            <a:picLocks noChangeAspect="1"/>
          </p:cNvPicPr>
          <p:nvPr/>
        </p:nvPicPr>
        <p:blipFill rotWithShape="1">
          <a:blip r:embed="rId3"/>
          <a:srcRect l="3019" t="2349" r="2027" b="3119"/>
          <a:stretch/>
        </p:blipFill>
        <p:spPr>
          <a:xfrm>
            <a:off x="6973420" y="4279096"/>
            <a:ext cx="2414954" cy="1734040"/>
          </a:xfrm>
          <a:prstGeom prst="rect">
            <a:avLst/>
          </a:prstGeom>
        </p:spPr>
      </p:pic>
      <p:pic>
        <p:nvPicPr>
          <p:cNvPr id="6" name="Obrázek 5">
            <a:extLst>
              <a:ext uri="{FF2B5EF4-FFF2-40B4-BE49-F238E27FC236}">
                <a16:creationId xmlns:a16="http://schemas.microsoft.com/office/drawing/2014/main" id="{50C8FCC3-A6B0-DA66-4B2C-BF78DF14D1D0}"/>
              </a:ext>
            </a:extLst>
          </p:cNvPr>
          <p:cNvPicPr>
            <a:picLocks noChangeAspect="1"/>
          </p:cNvPicPr>
          <p:nvPr/>
        </p:nvPicPr>
        <p:blipFill>
          <a:blip r:embed="rId4"/>
          <a:stretch>
            <a:fillRect/>
          </a:stretch>
        </p:blipFill>
        <p:spPr>
          <a:xfrm>
            <a:off x="3572324" y="4000850"/>
            <a:ext cx="3057980" cy="2290533"/>
          </a:xfrm>
          <a:prstGeom prst="rect">
            <a:avLst/>
          </a:prstGeom>
        </p:spPr>
      </p:pic>
    </p:spTree>
    <p:extLst>
      <p:ext uri="{BB962C8B-B14F-4D97-AF65-F5344CB8AC3E}">
        <p14:creationId xmlns:p14="http://schemas.microsoft.com/office/powerpoint/2010/main" val="2620157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DECD55-2DAB-F542-1890-04DD84127C21}"/>
              </a:ext>
            </a:extLst>
          </p:cNvPr>
          <p:cNvSpPr>
            <a:spLocks noGrp="1"/>
          </p:cNvSpPr>
          <p:nvPr>
            <p:ph type="title"/>
          </p:nvPr>
        </p:nvSpPr>
        <p:spPr>
          <a:xfrm>
            <a:off x="677334" y="367324"/>
            <a:ext cx="8596668" cy="711200"/>
          </a:xfrm>
        </p:spPr>
        <p:txBody>
          <a:bodyPr/>
          <a:lstStyle/>
          <a:p>
            <a:pPr algn="ctr"/>
            <a:r>
              <a:rPr lang="cs-CZ" dirty="0">
                <a:solidFill>
                  <a:schemeClr val="tx1"/>
                </a:solidFill>
              </a:rPr>
              <a:t>Role radikálů při protestech?</a:t>
            </a:r>
          </a:p>
        </p:txBody>
      </p:sp>
      <p:sp>
        <p:nvSpPr>
          <p:cNvPr id="3" name="Zástupný obsah 2">
            <a:extLst>
              <a:ext uri="{FF2B5EF4-FFF2-40B4-BE49-F238E27FC236}">
                <a16:creationId xmlns:a16="http://schemas.microsoft.com/office/drawing/2014/main" id="{FBB02E11-C7FF-4C32-3278-C08B888A62C4}"/>
              </a:ext>
            </a:extLst>
          </p:cNvPr>
          <p:cNvSpPr>
            <a:spLocks noGrp="1"/>
          </p:cNvSpPr>
          <p:nvPr>
            <p:ph idx="1"/>
          </p:nvPr>
        </p:nvSpPr>
        <p:spPr>
          <a:xfrm>
            <a:off x="55179" y="992554"/>
            <a:ext cx="8923283" cy="5684143"/>
          </a:xfrm>
        </p:spPr>
        <p:txBody>
          <a:bodyPr>
            <a:normAutofit lnSpcReduction="10000"/>
          </a:bodyPr>
          <a:lstStyle/>
          <a:p>
            <a:pPr algn="just"/>
            <a:r>
              <a:rPr lang="cs-CZ" dirty="0"/>
              <a:t>Účast radikálů obou stran, jednak některých navázaných na formace tíhnoucí k ideologii ukrajinského nacionalismu (v březnu 2014 byl i na tomto základě oficiálně založen Pravý sektor, který se formoval však již dříve a zejména na </a:t>
            </a:r>
            <a:r>
              <a:rPr lang="cs-CZ" dirty="0" err="1"/>
              <a:t>Majdanu</a:t>
            </a:r>
            <a:r>
              <a:rPr lang="cs-CZ" dirty="0"/>
              <a:t>) – proto i opět symbolika </a:t>
            </a:r>
            <a:r>
              <a:rPr lang="cs-CZ" dirty="0" err="1"/>
              <a:t>Bandery</a:t>
            </a:r>
            <a:r>
              <a:rPr lang="cs-CZ" dirty="0"/>
              <a:t> jako člověka nesoucího v sobě protiruskou konotaci a záměrně dráždícího Moskvu, jejíž média pak o protestujících naprosto nemístně hovořila jako o „banderovcích a fašistech z Kyjeva“</a:t>
            </a:r>
          </a:p>
          <a:p>
            <a:pPr algn="just"/>
            <a:r>
              <a:rPr lang="cs-CZ" dirty="0"/>
              <a:t>S nacionální rétorikou pracovaly více i některé menší krajně pravicové ukrajinské politické strany jako např. strana Svoboda (Oleh </a:t>
            </a:r>
            <a:r>
              <a:rPr lang="cs-CZ" dirty="0" err="1"/>
              <a:t>Ťahnybok</a:t>
            </a:r>
            <a:r>
              <a:rPr lang="cs-CZ" dirty="0"/>
              <a:t>)</a:t>
            </a:r>
          </a:p>
          <a:p>
            <a:pPr algn="just"/>
            <a:r>
              <a:rPr lang="cs-CZ" dirty="0"/>
              <a:t>Při protestech však viz foto dole působily i tzv. </a:t>
            </a:r>
            <a:r>
              <a:rPr lang="cs-CZ" dirty="0" err="1"/>
              <a:t>tituški</a:t>
            </a:r>
            <a:r>
              <a:rPr lang="cs-CZ" dirty="0"/>
              <a:t> (podle Vadima </a:t>
            </a:r>
            <a:r>
              <a:rPr lang="cs-CZ" dirty="0" err="1"/>
              <a:t>Tituška</a:t>
            </a:r>
            <a:r>
              <a:rPr lang="cs-CZ" dirty="0"/>
              <a:t>, což měl být údajně „sportovec“, který napadal novináře), tedy i najatí rváči a provokatéři často složení z etnických Rusů či fotbalových chuligánů z velkých měst na východě Ukrajiny</a:t>
            </a:r>
          </a:p>
          <a:p>
            <a:pPr algn="just"/>
            <a:r>
              <a:rPr lang="cs-CZ" dirty="0"/>
              <a:t>Radikálové rozhodně nějakou roli při </a:t>
            </a:r>
            <a:r>
              <a:rPr lang="cs-CZ" dirty="0" err="1"/>
              <a:t>Majdanu</a:t>
            </a:r>
            <a:r>
              <a:rPr lang="cs-CZ" dirty="0"/>
              <a:t> 2013-2014 sehrály, původně pokojné protesty se však vyhrotily až poté, co </a:t>
            </a:r>
            <a:r>
              <a:rPr lang="cs-CZ" dirty="0" err="1"/>
              <a:t>Janukovyč</a:t>
            </a:r>
            <a:r>
              <a:rPr lang="cs-CZ" dirty="0"/>
              <a:t> a tehdejší ukrajinská vláda nebyla ochotna nabídnout protestujícím smysluplné řešení a naopak nasadila policii a zaváděla represivní opatření (např. zákaz shromažďování), která jen přilila olej do ohně</a:t>
            </a:r>
          </a:p>
          <a:p>
            <a:pPr algn="just"/>
            <a:r>
              <a:rPr lang="cs-CZ" b="1" dirty="0"/>
              <a:t>Podobně jako u jiných velkých revolucí a povstání v minulosti se tak situace v jistý moment (únor 2014) dostala do bodu, kde už nebylo cesty zpět</a:t>
            </a:r>
          </a:p>
        </p:txBody>
      </p:sp>
      <p:pic>
        <p:nvPicPr>
          <p:cNvPr id="4" name="Obrázek 3">
            <a:extLst>
              <a:ext uri="{FF2B5EF4-FFF2-40B4-BE49-F238E27FC236}">
                <a16:creationId xmlns:a16="http://schemas.microsoft.com/office/drawing/2014/main" id="{CA10CC60-35DC-4418-11A6-A4C64BF9396C}"/>
              </a:ext>
            </a:extLst>
          </p:cNvPr>
          <p:cNvPicPr>
            <a:picLocks noChangeAspect="1"/>
          </p:cNvPicPr>
          <p:nvPr/>
        </p:nvPicPr>
        <p:blipFill>
          <a:blip r:embed="rId2"/>
          <a:stretch>
            <a:fillRect/>
          </a:stretch>
        </p:blipFill>
        <p:spPr>
          <a:xfrm>
            <a:off x="8994812" y="275895"/>
            <a:ext cx="3206096" cy="2128345"/>
          </a:xfrm>
          <a:prstGeom prst="rect">
            <a:avLst/>
          </a:prstGeom>
        </p:spPr>
      </p:pic>
      <p:pic>
        <p:nvPicPr>
          <p:cNvPr id="5" name="Obrázek 4">
            <a:extLst>
              <a:ext uri="{FF2B5EF4-FFF2-40B4-BE49-F238E27FC236}">
                <a16:creationId xmlns:a16="http://schemas.microsoft.com/office/drawing/2014/main" id="{BA085F7B-7B6D-494B-DF1A-B673B77BA21B}"/>
              </a:ext>
            </a:extLst>
          </p:cNvPr>
          <p:cNvPicPr>
            <a:picLocks noChangeAspect="1"/>
          </p:cNvPicPr>
          <p:nvPr/>
        </p:nvPicPr>
        <p:blipFill>
          <a:blip r:embed="rId3"/>
          <a:stretch>
            <a:fillRect/>
          </a:stretch>
        </p:blipFill>
        <p:spPr>
          <a:xfrm>
            <a:off x="8994812" y="2495669"/>
            <a:ext cx="3222446" cy="1947039"/>
          </a:xfrm>
          <a:prstGeom prst="rect">
            <a:avLst/>
          </a:prstGeom>
        </p:spPr>
      </p:pic>
      <p:pic>
        <p:nvPicPr>
          <p:cNvPr id="7" name="Obrázek 6">
            <a:extLst>
              <a:ext uri="{FF2B5EF4-FFF2-40B4-BE49-F238E27FC236}">
                <a16:creationId xmlns:a16="http://schemas.microsoft.com/office/drawing/2014/main" id="{BC354F71-C394-A612-840A-7C429DC63B87}"/>
              </a:ext>
            </a:extLst>
          </p:cNvPr>
          <p:cNvPicPr>
            <a:picLocks noChangeAspect="1"/>
          </p:cNvPicPr>
          <p:nvPr/>
        </p:nvPicPr>
        <p:blipFill>
          <a:blip r:embed="rId4"/>
          <a:stretch>
            <a:fillRect/>
          </a:stretch>
        </p:blipFill>
        <p:spPr>
          <a:xfrm>
            <a:off x="8994812" y="4534137"/>
            <a:ext cx="3197188" cy="1800225"/>
          </a:xfrm>
          <a:prstGeom prst="rect">
            <a:avLst/>
          </a:prstGeom>
        </p:spPr>
      </p:pic>
    </p:spTree>
    <p:extLst>
      <p:ext uri="{BB962C8B-B14F-4D97-AF65-F5344CB8AC3E}">
        <p14:creationId xmlns:p14="http://schemas.microsoft.com/office/powerpoint/2010/main" val="7192161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B21A81-45D7-8E25-0090-F1EF237DE8DD}"/>
              </a:ext>
            </a:extLst>
          </p:cNvPr>
          <p:cNvSpPr>
            <a:spLocks noGrp="1"/>
          </p:cNvSpPr>
          <p:nvPr>
            <p:ph type="title"/>
          </p:nvPr>
        </p:nvSpPr>
        <p:spPr>
          <a:xfrm>
            <a:off x="677334" y="343878"/>
            <a:ext cx="8596668" cy="758092"/>
          </a:xfrm>
        </p:spPr>
        <p:txBody>
          <a:bodyPr/>
          <a:lstStyle/>
          <a:p>
            <a:pPr algn="ctr"/>
            <a:r>
              <a:rPr lang="cs-CZ" dirty="0">
                <a:solidFill>
                  <a:schemeClr val="tx1"/>
                </a:solidFill>
              </a:rPr>
              <a:t>Krvavé rozuzlení krize</a:t>
            </a:r>
          </a:p>
        </p:txBody>
      </p:sp>
      <p:sp>
        <p:nvSpPr>
          <p:cNvPr id="3" name="Zástupný obsah 2">
            <a:extLst>
              <a:ext uri="{FF2B5EF4-FFF2-40B4-BE49-F238E27FC236}">
                <a16:creationId xmlns:a16="http://schemas.microsoft.com/office/drawing/2014/main" id="{77FD19C9-5E46-3F78-5581-83B8B2C0EE51}"/>
              </a:ext>
            </a:extLst>
          </p:cNvPr>
          <p:cNvSpPr>
            <a:spLocks noGrp="1"/>
          </p:cNvSpPr>
          <p:nvPr>
            <p:ph idx="1"/>
          </p:nvPr>
        </p:nvSpPr>
        <p:spPr>
          <a:xfrm>
            <a:off x="53732" y="1101970"/>
            <a:ext cx="6057900" cy="5658338"/>
          </a:xfrm>
        </p:spPr>
        <p:txBody>
          <a:bodyPr>
            <a:normAutofit lnSpcReduction="10000"/>
          </a:bodyPr>
          <a:lstStyle/>
          <a:p>
            <a:pPr algn="just"/>
            <a:r>
              <a:rPr lang="cs-CZ" dirty="0"/>
              <a:t>Protesty šly až tak daleko, že </a:t>
            </a:r>
            <a:r>
              <a:rPr lang="cs-CZ" dirty="0" err="1"/>
              <a:t>Janukovyč</a:t>
            </a:r>
            <a:r>
              <a:rPr lang="cs-CZ" dirty="0"/>
              <a:t> povolal v únoru 2014 policejní složky na „protiteroristickou operaci“ proti ozbrojeným protestujícím </a:t>
            </a:r>
          </a:p>
          <a:p>
            <a:pPr algn="just"/>
            <a:r>
              <a:rPr lang="cs-CZ" dirty="0"/>
              <a:t>Při těchto střetech zemřelo nejméně 80 lidí, z toho 13 policistů (na pasáži od pana profesora vedle vidíte, že i počet odhadu obětí se značně liší, tam se hovoří minimálně o 200)</a:t>
            </a:r>
          </a:p>
          <a:p>
            <a:pPr algn="just"/>
            <a:r>
              <a:rPr lang="cs-CZ" dirty="0"/>
              <a:t>Dne 21. února </a:t>
            </a:r>
            <a:r>
              <a:rPr lang="cs-CZ" dirty="0" err="1"/>
              <a:t>Janukovyč</a:t>
            </a:r>
            <a:r>
              <a:rPr lang="cs-CZ" dirty="0"/>
              <a:t> pod tlakem evropských států podepsal spolu se třemi předsedy opozičních stran a ministry zahraničních věcí Německa, Francie a Polska dohodu o vyřešení krize, podle níž se obě strany měly zdržet násilných akcí, parlament měl odhlasovat návrat k ústavě z roku 2004, mělo být zahájeno nezávislé vyšetření násilností, sestavena vláda národní jednoty a do prosince 2014 provedeny předčasné prezidentské volby</a:t>
            </a:r>
          </a:p>
          <a:p>
            <a:pPr algn="just"/>
            <a:r>
              <a:rPr lang="cs-CZ" dirty="0"/>
              <a:t>To už však demonstrantům v tento moment nestačilo, </a:t>
            </a:r>
            <a:r>
              <a:rPr lang="cs-CZ" dirty="0" err="1"/>
              <a:t>Janukovyč</a:t>
            </a:r>
            <a:r>
              <a:rPr lang="cs-CZ" dirty="0"/>
              <a:t> následně uprchl do Ruska a byl sesazen (nutno podotknout, že protiústavně) parlamentem Ukrajiny z funkce prezidenta, tím prozatímním naopak zvolen Oleksandr </a:t>
            </a:r>
            <a:r>
              <a:rPr lang="cs-CZ" dirty="0" err="1"/>
              <a:t>Turčynov</a:t>
            </a:r>
            <a:endParaRPr lang="cs-CZ" dirty="0"/>
          </a:p>
        </p:txBody>
      </p:sp>
      <p:pic>
        <p:nvPicPr>
          <p:cNvPr id="5" name="Obrázek 4">
            <a:extLst>
              <a:ext uri="{FF2B5EF4-FFF2-40B4-BE49-F238E27FC236}">
                <a16:creationId xmlns:a16="http://schemas.microsoft.com/office/drawing/2014/main" id="{5C50F392-0C72-C8DA-C335-A1AE24F53A15}"/>
              </a:ext>
            </a:extLst>
          </p:cNvPr>
          <p:cNvPicPr>
            <a:picLocks noChangeAspect="1"/>
          </p:cNvPicPr>
          <p:nvPr/>
        </p:nvPicPr>
        <p:blipFill>
          <a:blip r:embed="rId2"/>
          <a:stretch>
            <a:fillRect/>
          </a:stretch>
        </p:blipFill>
        <p:spPr>
          <a:xfrm>
            <a:off x="6080369" y="1101970"/>
            <a:ext cx="6057900" cy="5581650"/>
          </a:xfrm>
          <a:prstGeom prst="rect">
            <a:avLst/>
          </a:prstGeom>
        </p:spPr>
      </p:pic>
    </p:spTree>
    <p:extLst>
      <p:ext uri="{BB962C8B-B14F-4D97-AF65-F5344CB8AC3E}">
        <p14:creationId xmlns:p14="http://schemas.microsoft.com/office/powerpoint/2010/main" val="135075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786239EF-A1DE-79CD-57B5-0245F5AFA785}"/>
              </a:ext>
            </a:extLst>
          </p:cNvPr>
          <p:cNvPicPr>
            <a:picLocks noGrp="1" noChangeAspect="1"/>
          </p:cNvPicPr>
          <p:nvPr>
            <p:ph idx="1"/>
          </p:nvPr>
        </p:nvPicPr>
        <p:blipFill>
          <a:blip r:embed="rId2"/>
          <a:stretch>
            <a:fillRect/>
          </a:stretch>
        </p:blipFill>
        <p:spPr>
          <a:xfrm>
            <a:off x="226646" y="211015"/>
            <a:ext cx="10308492" cy="6377353"/>
          </a:xfrm>
          <a:prstGeom prst="rect">
            <a:avLst/>
          </a:prstGeom>
        </p:spPr>
      </p:pic>
    </p:spTree>
    <p:extLst>
      <p:ext uri="{BB962C8B-B14F-4D97-AF65-F5344CB8AC3E}">
        <p14:creationId xmlns:p14="http://schemas.microsoft.com/office/powerpoint/2010/main" val="1467236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D0CA45-052A-B2D2-5DE7-9B5C9707A4FB}"/>
              </a:ext>
            </a:extLst>
          </p:cNvPr>
          <p:cNvSpPr>
            <a:spLocks noGrp="1"/>
          </p:cNvSpPr>
          <p:nvPr>
            <p:ph type="title"/>
          </p:nvPr>
        </p:nvSpPr>
        <p:spPr/>
        <p:txBody>
          <a:bodyPr/>
          <a:lstStyle/>
          <a:p>
            <a:endParaRPr lang="cs-CZ"/>
          </a:p>
        </p:txBody>
      </p:sp>
      <p:pic>
        <p:nvPicPr>
          <p:cNvPr id="4" name="Zástupný obsah 3">
            <a:extLst>
              <a:ext uri="{FF2B5EF4-FFF2-40B4-BE49-F238E27FC236}">
                <a16:creationId xmlns:a16="http://schemas.microsoft.com/office/drawing/2014/main" id="{8CD05604-8E63-4117-A43D-EA3ED10606E2}"/>
              </a:ext>
            </a:extLst>
          </p:cNvPr>
          <p:cNvPicPr>
            <a:picLocks noGrp="1" noChangeAspect="1"/>
          </p:cNvPicPr>
          <p:nvPr>
            <p:ph idx="1"/>
          </p:nvPr>
        </p:nvPicPr>
        <p:blipFill>
          <a:blip r:embed="rId2"/>
          <a:stretch>
            <a:fillRect/>
          </a:stretch>
        </p:blipFill>
        <p:spPr>
          <a:xfrm>
            <a:off x="124069" y="105509"/>
            <a:ext cx="4970780" cy="3536460"/>
          </a:xfrm>
          <a:prstGeom prst="rect">
            <a:avLst/>
          </a:prstGeom>
        </p:spPr>
      </p:pic>
      <p:pic>
        <p:nvPicPr>
          <p:cNvPr id="5" name="Obrázek 4">
            <a:extLst>
              <a:ext uri="{FF2B5EF4-FFF2-40B4-BE49-F238E27FC236}">
                <a16:creationId xmlns:a16="http://schemas.microsoft.com/office/drawing/2014/main" id="{9EF80F2A-020C-B0FA-F8AA-78CF830BB97E}"/>
              </a:ext>
            </a:extLst>
          </p:cNvPr>
          <p:cNvPicPr>
            <a:picLocks noChangeAspect="1"/>
          </p:cNvPicPr>
          <p:nvPr/>
        </p:nvPicPr>
        <p:blipFill>
          <a:blip r:embed="rId3"/>
          <a:stretch>
            <a:fillRect/>
          </a:stretch>
        </p:blipFill>
        <p:spPr>
          <a:xfrm>
            <a:off x="8510954" y="105509"/>
            <a:ext cx="3556977" cy="2528641"/>
          </a:xfrm>
          <a:prstGeom prst="rect">
            <a:avLst/>
          </a:prstGeom>
        </p:spPr>
      </p:pic>
      <p:pic>
        <p:nvPicPr>
          <p:cNvPr id="6" name="Obrázek 5">
            <a:extLst>
              <a:ext uri="{FF2B5EF4-FFF2-40B4-BE49-F238E27FC236}">
                <a16:creationId xmlns:a16="http://schemas.microsoft.com/office/drawing/2014/main" id="{9DF19658-C137-41D4-F10A-B64C504A1F83}"/>
              </a:ext>
            </a:extLst>
          </p:cNvPr>
          <p:cNvPicPr>
            <a:picLocks noChangeAspect="1"/>
          </p:cNvPicPr>
          <p:nvPr/>
        </p:nvPicPr>
        <p:blipFill>
          <a:blip r:embed="rId4"/>
          <a:stretch>
            <a:fillRect/>
          </a:stretch>
        </p:blipFill>
        <p:spPr>
          <a:xfrm>
            <a:off x="124069" y="3600739"/>
            <a:ext cx="5346700" cy="3248269"/>
          </a:xfrm>
          <a:prstGeom prst="rect">
            <a:avLst/>
          </a:prstGeom>
        </p:spPr>
      </p:pic>
      <p:pic>
        <p:nvPicPr>
          <p:cNvPr id="7" name="Obrázek 6">
            <a:extLst>
              <a:ext uri="{FF2B5EF4-FFF2-40B4-BE49-F238E27FC236}">
                <a16:creationId xmlns:a16="http://schemas.microsoft.com/office/drawing/2014/main" id="{9D14CC33-E256-1686-312E-546B4E2523B8}"/>
              </a:ext>
            </a:extLst>
          </p:cNvPr>
          <p:cNvPicPr>
            <a:picLocks noChangeAspect="1"/>
          </p:cNvPicPr>
          <p:nvPr/>
        </p:nvPicPr>
        <p:blipFill>
          <a:blip r:embed="rId5"/>
          <a:stretch>
            <a:fillRect/>
          </a:stretch>
        </p:blipFill>
        <p:spPr>
          <a:xfrm>
            <a:off x="8581292" y="4511080"/>
            <a:ext cx="3486639" cy="2313412"/>
          </a:xfrm>
          <a:prstGeom prst="rect">
            <a:avLst/>
          </a:prstGeom>
        </p:spPr>
      </p:pic>
      <p:pic>
        <p:nvPicPr>
          <p:cNvPr id="8" name="Obrázek 7">
            <a:extLst>
              <a:ext uri="{FF2B5EF4-FFF2-40B4-BE49-F238E27FC236}">
                <a16:creationId xmlns:a16="http://schemas.microsoft.com/office/drawing/2014/main" id="{E33DCBB2-13FA-778B-B3BC-66438AB9A292}"/>
              </a:ext>
            </a:extLst>
          </p:cNvPr>
          <p:cNvPicPr>
            <a:picLocks noChangeAspect="1"/>
          </p:cNvPicPr>
          <p:nvPr/>
        </p:nvPicPr>
        <p:blipFill>
          <a:blip r:embed="rId6"/>
          <a:stretch>
            <a:fillRect/>
          </a:stretch>
        </p:blipFill>
        <p:spPr>
          <a:xfrm>
            <a:off x="5094849" y="105509"/>
            <a:ext cx="3416105" cy="2210316"/>
          </a:xfrm>
          <a:prstGeom prst="rect">
            <a:avLst/>
          </a:prstGeom>
        </p:spPr>
      </p:pic>
      <p:pic>
        <p:nvPicPr>
          <p:cNvPr id="9" name="Obrázek 8">
            <a:extLst>
              <a:ext uri="{FF2B5EF4-FFF2-40B4-BE49-F238E27FC236}">
                <a16:creationId xmlns:a16="http://schemas.microsoft.com/office/drawing/2014/main" id="{609878D7-EBB9-B212-8D98-63424EFBACCC}"/>
              </a:ext>
            </a:extLst>
          </p:cNvPr>
          <p:cNvPicPr>
            <a:picLocks noChangeAspect="1"/>
          </p:cNvPicPr>
          <p:nvPr/>
        </p:nvPicPr>
        <p:blipFill>
          <a:blip r:embed="rId7"/>
          <a:stretch>
            <a:fillRect/>
          </a:stretch>
        </p:blipFill>
        <p:spPr>
          <a:xfrm>
            <a:off x="5094849" y="2228765"/>
            <a:ext cx="4124276" cy="2313412"/>
          </a:xfrm>
          <a:prstGeom prst="rect">
            <a:avLst/>
          </a:prstGeom>
        </p:spPr>
      </p:pic>
      <p:pic>
        <p:nvPicPr>
          <p:cNvPr id="10" name="Obrázek 9">
            <a:extLst>
              <a:ext uri="{FF2B5EF4-FFF2-40B4-BE49-F238E27FC236}">
                <a16:creationId xmlns:a16="http://schemas.microsoft.com/office/drawing/2014/main" id="{BBBDC426-A216-D822-ABD8-88B017B80337}"/>
              </a:ext>
            </a:extLst>
          </p:cNvPr>
          <p:cNvPicPr>
            <a:picLocks noChangeAspect="1"/>
          </p:cNvPicPr>
          <p:nvPr/>
        </p:nvPicPr>
        <p:blipFill>
          <a:blip r:embed="rId8"/>
          <a:stretch>
            <a:fillRect/>
          </a:stretch>
        </p:blipFill>
        <p:spPr>
          <a:xfrm>
            <a:off x="5264245" y="4542177"/>
            <a:ext cx="3785484" cy="2313412"/>
          </a:xfrm>
          <a:prstGeom prst="rect">
            <a:avLst/>
          </a:prstGeom>
        </p:spPr>
      </p:pic>
      <p:pic>
        <p:nvPicPr>
          <p:cNvPr id="11" name="Obrázek 10">
            <a:extLst>
              <a:ext uri="{FF2B5EF4-FFF2-40B4-BE49-F238E27FC236}">
                <a16:creationId xmlns:a16="http://schemas.microsoft.com/office/drawing/2014/main" id="{393CA3DE-553A-70A0-1BD6-DFB9C04960F5}"/>
              </a:ext>
            </a:extLst>
          </p:cNvPr>
          <p:cNvPicPr>
            <a:picLocks noChangeAspect="1"/>
          </p:cNvPicPr>
          <p:nvPr/>
        </p:nvPicPr>
        <p:blipFill>
          <a:blip r:embed="rId9"/>
          <a:stretch>
            <a:fillRect/>
          </a:stretch>
        </p:blipFill>
        <p:spPr>
          <a:xfrm>
            <a:off x="9049729" y="2634150"/>
            <a:ext cx="3018202" cy="1908026"/>
          </a:xfrm>
          <a:prstGeom prst="rect">
            <a:avLst/>
          </a:prstGeom>
        </p:spPr>
      </p:pic>
    </p:spTree>
    <p:extLst>
      <p:ext uri="{BB962C8B-B14F-4D97-AF65-F5344CB8AC3E}">
        <p14:creationId xmlns:p14="http://schemas.microsoft.com/office/powerpoint/2010/main" val="22782310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442C01-0187-3F76-0554-EC3D99C922F8}"/>
              </a:ext>
            </a:extLst>
          </p:cNvPr>
          <p:cNvSpPr>
            <a:spLocks noGrp="1"/>
          </p:cNvSpPr>
          <p:nvPr>
            <p:ph type="title"/>
          </p:nvPr>
        </p:nvSpPr>
        <p:spPr>
          <a:xfrm>
            <a:off x="677334" y="265724"/>
            <a:ext cx="8596668" cy="758092"/>
          </a:xfrm>
        </p:spPr>
        <p:txBody>
          <a:bodyPr/>
          <a:lstStyle/>
          <a:p>
            <a:pPr algn="ctr"/>
            <a:r>
              <a:rPr lang="cs-CZ" dirty="0">
                <a:solidFill>
                  <a:schemeClr val="tx1"/>
                </a:solidFill>
              </a:rPr>
              <a:t>Následky </a:t>
            </a:r>
            <a:r>
              <a:rPr lang="cs-CZ" dirty="0" err="1">
                <a:solidFill>
                  <a:schemeClr val="tx1"/>
                </a:solidFill>
              </a:rPr>
              <a:t>Majdanu</a:t>
            </a:r>
            <a:endParaRPr lang="cs-CZ" dirty="0">
              <a:solidFill>
                <a:schemeClr val="tx1"/>
              </a:solidFill>
            </a:endParaRPr>
          </a:p>
        </p:txBody>
      </p:sp>
      <p:sp>
        <p:nvSpPr>
          <p:cNvPr id="3" name="Zástupný obsah 2">
            <a:extLst>
              <a:ext uri="{FF2B5EF4-FFF2-40B4-BE49-F238E27FC236}">
                <a16:creationId xmlns:a16="http://schemas.microsoft.com/office/drawing/2014/main" id="{8AFCACCF-AB57-0094-7809-71C56361429E}"/>
              </a:ext>
            </a:extLst>
          </p:cNvPr>
          <p:cNvSpPr>
            <a:spLocks noGrp="1"/>
          </p:cNvSpPr>
          <p:nvPr>
            <p:ph idx="1"/>
          </p:nvPr>
        </p:nvSpPr>
        <p:spPr>
          <a:xfrm>
            <a:off x="0" y="953476"/>
            <a:ext cx="5814646" cy="5638799"/>
          </a:xfrm>
        </p:spPr>
        <p:txBody>
          <a:bodyPr/>
          <a:lstStyle/>
          <a:p>
            <a:pPr algn="just"/>
            <a:r>
              <a:rPr lang="cs-CZ" dirty="0"/>
              <a:t>Protesty odstartovaly </a:t>
            </a:r>
            <a:r>
              <a:rPr lang="cs-CZ" dirty="0" err="1"/>
              <a:t>celoukrajinskou</a:t>
            </a:r>
            <a:r>
              <a:rPr lang="cs-CZ" dirty="0"/>
              <a:t> krizi. Místo konsolidace a nových prezidentských voleb po útěku a sesazení </a:t>
            </a:r>
            <a:r>
              <a:rPr lang="cs-CZ" dirty="0" err="1"/>
              <a:t>Janukovyče</a:t>
            </a:r>
            <a:r>
              <a:rPr lang="cs-CZ" dirty="0"/>
              <a:t> se země nemohla ani po několikaměsíčních střetech nadechnout a vrátit k normálním pořádkům</a:t>
            </a:r>
          </a:p>
          <a:p>
            <a:pPr algn="just"/>
            <a:r>
              <a:rPr lang="cs-CZ" dirty="0"/>
              <a:t>Rusko považovalo </a:t>
            </a:r>
            <a:r>
              <a:rPr lang="cs-CZ" dirty="0" err="1"/>
              <a:t>Euromajdan</a:t>
            </a:r>
            <a:r>
              <a:rPr lang="cs-CZ" dirty="0"/>
              <a:t> za „fašistickou“ barevnou revoluci a napomohlo i působením ruskojazyčných médií napojených na Kreml rozjitřit obavy ruské menšiny před ukrajinským nacionalismem </a:t>
            </a:r>
          </a:p>
          <a:p>
            <a:pPr algn="just"/>
            <a:r>
              <a:rPr lang="cs-CZ" dirty="0"/>
              <a:t>Tyto obavy místních a přímé vměšování následně vedly k sérii protestů a demonstrací, někdy i za podpory ruských neoznačených ozbrojenců na územích obývaných ruskojazyčnou menšinou a k postupnému vyhlášení několika samozvaných republik</a:t>
            </a:r>
          </a:p>
        </p:txBody>
      </p:sp>
      <p:pic>
        <p:nvPicPr>
          <p:cNvPr id="4" name="Obrázek 3">
            <a:extLst>
              <a:ext uri="{FF2B5EF4-FFF2-40B4-BE49-F238E27FC236}">
                <a16:creationId xmlns:a16="http://schemas.microsoft.com/office/drawing/2014/main" id="{783A2FB7-C659-8F6F-9E7D-D13B527796F1}"/>
              </a:ext>
            </a:extLst>
          </p:cNvPr>
          <p:cNvPicPr>
            <a:picLocks noChangeAspect="1"/>
          </p:cNvPicPr>
          <p:nvPr/>
        </p:nvPicPr>
        <p:blipFill>
          <a:blip r:embed="rId2"/>
          <a:stretch>
            <a:fillRect/>
          </a:stretch>
        </p:blipFill>
        <p:spPr>
          <a:xfrm>
            <a:off x="5814646" y="953477"/>
            <a:ext cx="6377354" cy="5048738"/>
          </a:xfrm>
          <a:prstGeom prst="rect">
            <a:avLst/>
          </a:prstGeom>
        </p:spPr>
      </p:pic>
      <p:sp>
        <p:nvSpPr>
          <p:cNvPr id="5" name="TextovéPole 4">
            <a:extLst>
              <a:ext uri="{FF2B5EF4-FFF2-40B4-BE49-F238E27FC236}">
                <a16:creationId xmlns:a16="http://schemas.microsoft.com/office/drawing/2014/main" id="{02D1A127-F850-EE4F-990F-FEA36BC2D010}"/>
              </a:ext>
            </a:extLst>
          </p:cNvPr>
          <p:cNvSpPr txBox="1"/>
          <p:nvPr/>
        </p:nvSpPr>
        <p:spPr>
          <a:xfrm>
            <a:off x="6955692" y="6002215"/>
            <a:ext cx="4367286" cy="369332"/>
          </a:xfrm>
          <a:prstGeom prst="rect">
            <a:avLst/>
          </a:prstGeom>
          <a:noFill/>
        </p:spPr>
        <p:txBody>
          <a:bodyPr wrap="none" rtlCol="0">
            <a:spAutoFit/>
          </a:bodyPr>
          <a:lstStyle/>
          <a:p>
            <a:r>
              <a:rPr lang="cs-CZ" dirty="0"/>
              <a:t>Proruské nepokoje od začátku roku 2014</a:t>
            </a:r>
          </a:p>
        </p:txBody>
      </p:sp>
    </p:spTree>
    <p:extLst>
      <p:ext uri="{BB962C8B-B14F-4D97-AF65-F5344CB8AC3E}">
        <p14:creationId xmlns:p14="http://schemas.microsoft.com/office/powerpoint/2010/main" val="36921727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5614C04B-529F-B14F-4478-414718D642A6}"/>
              </a:ext>
            </a:extLst>
          </p:cNvPr>
          <p:cNvPicPr>
            <a:picLocks noGrp="1" noChangeAspect="1"/>
          </p:cNvPicPr>
          <p:nvPr>
            <p:ph idx="1"/>
          </p:nvPr>
        </p:nvPicPr>
        <p:blipFill>
          <a:blip r:embed="rId2"/>
          <a:stretch>
            <a:fillRect/>
          </a:stretch>
        </p:blipFill>
        <p:spPr>
          <a:xfrm>
            <a:off x="547077" y="341923"/>
            <a:ext cx="10464799" cy="6174154"/>
          </a:xfrm>
          <a:prstGeom prst="rect">
            <a:avLst/>
          </a:prstGeom>
        </p:spPr>
      </p:pic>
    </p:spTree>
    <p:extLst>
      <p:ext uri="{BB962C8B-B14F-4D97-AF65-F5344CB8AC3E}">
        <p14:creationId xmlns:p14="http://schemas.microsoft.com/office/powerpoint/2010/main" val="16220152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383386B-D527-699E-9089-07F8E0836145}"/>
              </a:ext>
            </a:extLst>
          </p:cNvPr>
          <p:cNvSpPr>
            <a:spLocks noGrp="1"/>
          </p:cNvSpPr>
          <p:nvPr>
            <p:ph type="title"/>
          </p:nvPr>
        </p:nvSpPr>
        <p:spPr>
          <a:xfrm>
            <a:off x="677334" y="265724"/>
            <a:ext cx="8596668" cy="836246"/>
          </a:xfrm>
        </p:spPr>
        <p:txBody>
          <a:bodyPr/>
          <a:lstStyle/>
          <a:p>
            <a:pPr algn="ctr"/>
            <a:r>
              <a:rPr lang="cs-CZ" dirty="0">
                <a:solidFill>
                  <a:schemeClr val="tx1"/>
                </a:solidFill>
              </a:rPr>
              <a:t>Ruská reakce – anexe Krymu</a:t>
            </a:r>
          </a:p>
        </p:txBody>
      </p:sp>
      <p:sp>
        <p:nvSpPr>
          <p:cNvPr id="3" name="Zástupný obsah 2">
            <a:extLst>
              <a:ext uri="{FF2B5EF4-FFF2-40B4-BE49-F238E27FC236}">
                <a16:creationId xmlns:a16="http://schemas.microsoft.com/office/drawing/2014/main" id="{2560FBE2-2FDB-790B-D034-55FFBAAE665F}"/>
              </a:ext>
            </a:extLst>
          </p:cNvPr>
          <p:cNvSpPr>
            <a:spLocks noGrp="1"/>
          </p:cNvSpPr>
          <p:nvPr>
            <p:ph idx="1"/>
          </p:nvPr>
        </p:nvSpPr>
        <p:spPr>
          <a:xfrm>
            <a:off x="132863" y="992555"/>
            <a:ext cx="8698522" cy="5033107"/>
          </a:xfrm>
        </p:spPr>
        <p:txBody>
          <a:bodyPr/>
          <a:lstStyle/>
          <a:p>
            <a:pPr algn="just"/>
            <a:r>
              <a:rPr lang="cs-CZ" dirty="0"/>
              <a:t>Nejzávažnějším počinem, který nastolil situaci vedoucí až k válečné konfrontaci vedoucí dodnes bylo jednoznačně flagrantní porušení mezinárodního práva při anexi Krymu s počátkem operace již od 23. února 2014 a samotnou finální realizací anexe v březnu 2014!</a:t>
            </a:r>
          </a:p>
          <a:p>
            <a:pPr algn="just"/>
            <a:r>
              <a:rPr lang="cs-CZ" dirty="0"/>
              <a:t>Akce nebyla spontánní, ale dobře připravená a logisticky naplánovaná!</a:t>
            </a:r>
          </a:p>
        </p:txBody>
      </p:sp>
      <p:pic>
        <p:nvPicPr>
          <p:cNvPr id="4" name="Obrázek 3">
            <a:extLst>
              <a:ext uri="{FF2B5EF4-FFF2-40B4-BE49-F238E27FC236}">
                <a16:creationId xmlns:a16="http://schemas.microsoft.com/office/drawing/2014/main" id="{92518705-9192-29C2-5CD3-4737EDE456CE}"/>
              </a:ext>
            </a:extLst>
          </p:cNvPr>
          <p:cNvPicPr>
            <a:picLocks noChangeAspect="1"/>
          </p:cNvPicPr>
          <p:nvPr/>
        </p:nvPicPr>
        <p:blipFill>
          <a:blip r:embed="rId2"/>
          <a:stretch>
            <a:fillRect/>
          </a:stretch>
        </p:blipFill>
        <p:spPr>
          <a:xfrm>
            <a:off x="31261" y="2595359"/>
            <a:ext cx="6174153" cy="4262641"/>
          </a:xfrm>
          <a:prstGeom prst="rect">
            <a:avLst/>
          </a:prstGeom>
        </p:spPr>
      </p:pic>
      <p:pic>
        <p:nvPicPr>
          <p:cNvPr id="5" name="Obrázek 4">
            <a:extLst>
              <a:ext uri="{FF2B5EF4-FFF2-40B4-BE49-F238E27FC236}">
                <a16:creationId xmlns:a16="http://schemas.microsoft.com/office/drawing/2014/main" id="{CBE95CD0-D32F-AA3A-7099-083C984A2E4C}"/>
              </a:ext>
            </a:extLst>
          </p:cNvPr>
          <p:cNvPicPr>
            <a:picLocks noChangeAspect="1"/>
          </p:cNvPicPr>
          <p:nvPr/>
        </p:nvPicPr>
        <p:blipFill>
          <a:blip r:embed="rId3"/>
          <a:stretch>
            <a:fillRect/>
          </a:stretch>
        </p:blipFill>
        <p:spPr>
          <a:xfrm>
            <a:off x="6205415" y="2595359"/>
            <a:ext cx="5986586" cy="4262641"/>
          </a:xfrm>
          <a:prstGeom prst="rect">
            <a:avLst/>
          </a:prstGeom>
        </p:spPr>
      </p:pic>
      <p:pic>
        <p:nvPicPr>
          <p:cNvPr id="6" name="Obrázek 5">
            <a:extLst>
              <a:ext uri="{FF2B5EF4-FFF2-40B4-BE49-F238E27FC236}">
                <a16:creationId xmlns:a16="http://schemas.microsoft.com/office/drawing/2014/main" id="{3BE0D8CB-07E1-CDA7-DBFF-DFFC60D1ABCD}"/>
              </a:ext>
            </a:extLst>
          </p:cNvPr>
          <p:cNvPicPr>
            <a:picLocks noChangeAspect="1"/>
          </p:cNvPicPr>
          <p:nvPr/>
        </p:nvPicPr>
        <p:blipFill>
          <a:blip r:embed="rId4"/>
          <a:stretch>
            <a:fillRect/>
          </a:stretch>
        </p:blipFill>
        <p:spPr>
          <a:xfrm>
            <a:off x="8831384" y="380879"/>
            <a:ext cx="3360616" cy="2214480"/>
          </a:xfrm>
          <a:prstGeom prst="rect">
            <a:avLst/>
          </a:prstGeom>
        </p:spPr>
      </p:pic>
    </p:spTree>
    <p:extLst>
      <p:ext uri="{BB962C8B-B14F-4D97-AF65-F5344CB8AC3E}">
        <p14:creationId xmlns:p14="http://schemas.microsoft.com/office/powerpoint/2010/main" val="1862749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F17CE09F-847F-0A00-7604-1BAF86DDF838}"/>
              </a:ext>
            </a:extLst>
          </p:cNvPr>
          <p:cNvPicPr>
            <a:picLocks noGrp="1" noChangeAspect="1"/>
          </p:cNvPicPr>
          <p:nvPr>
            <p:ph idx="1"/>
          </p:nvPr>
        </p:nvPicPr>
        <p:blipFill>
          <a:blip r:embed="rId2"/>
          <a:stretch>
            <a:fillRect/>
          </a:stretch>
        </p:blipFill>
        <p:spPr>
          <a:xfrm>
            <a:off x="242277" y="242277"/>
            <a:ext cx="10409745" cy="6471138"/>
          </a:xfrm>
          <a:prstGeom prst="rect">
            <a:avLst/>
          </a:prstGeom>
        </p:spPr>
      </p:pic>
    </p:spTree>
    <p:extLst>
      <p:ext uri="{BB962C8B-B14F-4D97-AF65-F5344CB8AC3E}">
        <p14:creationId xmlns:p14="http://schemas.microsoft.com/office/powerpoint/2010/main" val="37021300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C133EA2-2A42-D327-C8AE-B9B06C179C2A}"/>
              </a:ext>
            </a:extLst>
          </p:cNvPr>
          <p:cNvSpPr>
            <a:spLocks noGrp="1"/>
          </p:cNvSpPr>
          <p:nvPr>
            <p:ph type="title"/>
          </p:nvPr>
        </p:nvSpPr>
        <p:spPr/>
        <p:txBody>
          <a:bodyPr/>
          <a:lstStyle/>
          <a:p>
            <a:endParaRPr lang="cs-CZ"/>
          </a:p>
        </p:txBody>
      </p:sp>
      <p:pic>
        <p:nvPicPr>
          <p:cNvPr id="4" name="Zástupný obsah 3">
            <a:extLst>
              <a:ext uri="{FF2B5EF4-FFF2-40B4-BE49-F238E27FC236}">
                <a16:creationId xmlns:a16="http://schemas.microsoft.com/office/drawing/2014/main" id="{10DF5DE9-BB83-71E3-BD66-6CE84EBACFA1}"/>
              </a:ext>
            </a:extLst>
          </p:cNvPr>
          <p:cNvPicPr>
            <a:picLocks noGrp="1" noChangeAspect="1"/>
          </p:cNvPicPr>
          <p:nvPr>
            <p:ph idx="1"/>
          </p:nvPr>
        </p:nvPicPr>
        <p:blipFill>
          <a:blip r:embed="rId2"/>
          <a:stretch>
            <a:fillRect/>
          </a:stretch>
        </p:blipFill>
        <p:spPr>
          <a:xfrm>
            <a:off x="0" y="3351508"/>
            <a:ext cx="6228862" cy="3516811"/>
          </a:xfrm>
          <a:prstGeom prst="rect">
            <a:avLst/>
          </a:prstGeom>
        </p:spPr>
      </p:pic>
      <p:pic>
        <p:nvPicPr>
          <p:cNvPr id="5" name="Obrázek 4">
            <a:extLst>
              <a:ext uri="{FF2B5EF4-FFF2-40B4-BE49-F238E27FC236}">
                <a16:creationId xmlns:a16="http://schemas.microsoft.com/office/drawing/2014/main" id="{3EA0DE4E-E192-D353-CF82-8E10C5910490}"/>
              </a:ext>
            </a:extLst>
          </p:cNvPr>
          <p:cNvPicPr>
            <a:picLocks noChangeAspect="1"/>
          </p:cNvPicPr>
          <p:nvPr/>
        </p:nvPicPr>
        <p:blipFill>
          <a:blip r:embed="rId3"/>
          <a:stretch>
            <a:fillRect/>
          </a:stretch>
        </p:blipFill>
        <p:spPr>
          <a:xfrm>
            <a:off x="6228862" y="3351508"/>
            <a:ext cx="5963138" cy="3516811"/>
          </a:xfrm>
          <a:prstGeom prst="rect">
            <a:avLst/>
          </a:prstGeom>
        </p:spPr>
      </p:pic>
      <p:pic>
        <p:nvPicPr>
          <p:cNvPr id="6" name="Obrázek 5">
            <a:extLst>
              <a:ext uri="{FF2B5EF4-FFF2-40B4-BE49-F238E27FC236}">
                <a16:creationId xmlns:a16="http://schemas.microsoft.com/office/drawing/2014/main" id="{B3272210-B3D2-5647-CF69-D7C05AFA33C4}"/>
              </a:ext>
            </a:extLst>
          </p:cNvPr>
          <p:cNvPicPr>
            <a:picLocks noChangeAspect="1"/>
          </p:cNvPicPr>
          <p:nvPr/>
        </p:nvPicPr>
        <p:blipFill>
          <a:blip r:embed="rId4"/>
          <a:stretch>
            <a:fillRect/>
          </a:stretch>
        </p:blipFill>
        <p:spPr>
          <a:xfrm>
            <a:off x="0" y="0"/>
            <a:ext cx="6228862" cy="3516811"/>
          </a:xfrm>
          <a:prstGeom prst="rect">
            <a:avLst/>
          </a:prstGeom>
        </p:spPr>
      </p:pic>
      <p:pic>
        <p:nvPicPr>
          <p:cNvPr id="7" name="Obrázek 6">
            <a:extLst>
              <a:ext uri="{FF2B5EF4-FFF2-40B4-BE49-F238E27FC236}">
                <a16:creationId xmlns:a16="http://schemas.microsoft.com/office/drawing/2014/main" id="{E42820B3-2ACA-65F2-ADA4-71A89CDC6638}"/>
              </a:ext>
            </a:extLst>
          </p:cNvPr>
          <p:cNvPicPr>
            <a:picLocks noChangeAspect="1"/>
          </p:cNvPicPr>
          <p:nvPr/>
        </p:nvPicPr>
        <p:blipFill>
          <a:blip r:embed="rId5"/>
          <a:stretch>
            <a:fillRect/>
          </a:stretch>
        </p:blipFill>
        <p:spPr>
          <a:xfrm>
            <a:off x="6228862" y="0"/>
            <a:ext cx="5963138" cy="3516811"/>
          </a:xfrm>
          <a:prstGeom prst="rect">
            <a:avLst/>
          </a:prstGeom>
        </p:spPr>
      </p:pic>
    </p:spTree>
    <p:extLst>
      <p:ext uri="{BB962C8B-B14F-4D97-AF65-F5344CB8AC3E}">
        <p14:creationId xmlns:p14="http://schemas.microsoft.com/office/powerpoint/2010/main" val="9447531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E731828-6EBB-772B-44AA-0891EF77ACBC}"/>
              </a:ext>
            </a:extLst>
          </p:cNvPr>
          <p:cNvSpPr>
            <a:spLocks noGrp="1"/>
          </p:cNvSpPr>
          <p:nvPr>
            <p:ph type="title"/>
          </p:nvPr>
        </p:nvSpPr>
        <p:spPr>
          <a:xfrm>
            <a:off x="484554" y="289170"/>
            <a:ext cx="8789448" cy="820616"/>
          </a:xfrm>
        </p:spPr>
        <p:txBody>
          <a:bodyPr/>
          <a:lstStyle/>
          <a:p>
            <a:pPr algn="ctr"/>
            <a:r>
              <a:rPr lang="cs-CZ" dirty="0">
                <a:solidFill>
                  <a:schemeClr val="tx1"/>
                </a:solidFill>
              </a:rPr>
              <a:t>Krym – průběh anexe</a:t>
            </a:r>
          </a:p>
        </p:txBody>
      </p:sp>
      <p:pic>
        <p:nvPicPr>
          <p:cNvPr id="4" name="Zástupný obsah 3">
            <a:extLst>
              <a:ext uri="{FF2B5EF4-FFF2-40B4-BE49-F238E27FC236}">
                <a16:creationId xmlns:a16="http://schemas.microsoft.com/office/drawing/2014/main" id="{3CE0E0D3-37AF-BF78-67D4-40BE7F828432}"/>
              </a:ext>
            </a:extLst>
          </p:cNvPr>
          <p:cNvPicPr>
            <a:picLocks noGrp="1" noChangeAspect="1"/>
          </p:cNvPicPr>
          <p:nvPr>
            <p:ph idx="1"/>
          </p:nvPr>
        </p:nvPicPr>
        <p:blipFill>
          <a:blip r:embed="rId2"/>
          <a:stretch>
            <a:fillRect/>
          </a:stretch>
        </p:blipFill>
        <p:spPr>
          <a:xfrm>
            <a:off x="250092" y="961291"/>
            <a:ext cx="9956799" cy="5838094"/>
          </a:xfrm>
          <a:prstGeom prst="rect">
            <a:avLst/>
          </a:prstGeom>
        </p:spPr>
      </p:pic>
    </p:spTree>
    <p:extLst>
      <p:ext uri="{BB962C8B-B14F-4D97-AF65-F5344CB8AC3E}">
        <p14:creationId xmlns:p14="http://schemas.microsoft.com/office/powerpoint/2010/main" val="37154724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3D4ACF90-9018-F016-91DF-FC4925D27896}"/>
              </a:ext>
            </a:extLst>
          </p:cNvPr>
          <p:cNvPicPr>
            <a:picLocks noGrp="1" noChangeAspect="1"/>
          </p:cNvPicPr>
          <p:nvPr>
            <p:ph idx="1"/>
          </p:nvPr>
        </p:nvPicPr>
        <p:blipFill>
          <a:blip r:embed="rId2"/>
          <a:stretch>
            <a:fillRect/>
          </a:stretch>
        </p:blipFill>
        <p:spPr>
          <a:xfrm>
            <a:off x="398585" y="10650"/>
            <a:ext cx="10058399" cy="6847350"/>
          </a:xfrm>
          <a:prstGeom prst="rect">
            <a:avLst/>
          </a:prstGeom>
        </p:spPr>
      </p:pic>
    </p:spTree>
    <p:extLst>
      <p:ext uri="{BB962C8B-B14F-4D97-AF65-F5344CB8AC3E}">
        <p14:creationId xmlns:p14="http://schemas.microsoft.com/office/powerpoint/2010/main" val="12658956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E9A857-2D7D-7959-5257-1B47AD603694}"/>
              </a:ext>
            </a:extLst>
          </p:cNvPr>
          <p:cNvSpPr>
            <a:spLocks noGrp="1"/>
          </p:cNvSpPr>
          <p:nvPr>
            <p:ph type="title"/>
          </p:nvPr>
        </p:nvSpPr>
        <p:spPr>
          <a:xfrm>
            <a:off x="677334" y="375138"/>
            <a:ext cx="8596668" cy="765908"/>
          </a:xfrm>
        </p:spPr>
        <p:txBody>
          <a:bodyPr/>
          <a:lstStyle/>
          <a:p>
            <a:pPr algn="ctr"/>
            <a:r>
              <a:rPr lang="cs-CZ" dirty="0">
                <a:solidFill>
                  <a:schemeClr val="tx1"/>
                </a:solidFill>
              </a:rPr>
              <a:t>Následky anexe a mezinárodní reakce</a:t>
            </a:r>
          </a:p>
        </p:txBody>
      </p:sp>
      <p:sp>
        <p:nvSpPr>
          <p:cNvPr id="3" name="Zástupný obsah 2">
            <a:extLst>
              <a:ext uri="{FF2B5EF4-FFF2-40B4-BE49-F238E27FC236}">
                <a16:creationId xmlns:a16="http://schemas.microsoft.com/office/drawing/2014/main" id="{D927EEE9-4C03-4CDA-3588-5AE56ED01186}"/>
              </a:ext>
            </a:extLst>
          </p:cNvPr>
          <p:cNvSpPr>
            <a:spLocks noGrp="1"/>
          </p:cNvSpPr>
          <p:nvPr>
            <p:ph idx="1"/>
          </p:nvPr>
        </p:nvSpPr>
        <p:spPr>
          <a:xfrm>
            <a:off x="84505" y="1062893"/>
            <a:ext cx="9189497" cy="4978470"/>
          </a:xfrm>
        </p:spPr>
        <p:txBody>
          <a:bodyPr/>
          <a:lstStyle/>
          <a:p>
            <a:pPr algn="just"/>
            <a:r>
              <a:rPr lang="cs-CZ" dirty="0"/>
              <a:t>Referendum o připojení Krymu k Rusku bylo na mezinárodní scéně odsouzeno a většinově označeno za frašku</a:t>
            </a:r>
          </a:p>
          <a:p>
            <a:pPr algn="just"/>
            <a:r>
              <a:rPr lang="cs-CZ" dirty="0"/>
              <a:t>27. března 2014 byla přijata Rezoluce Valného shromáždění OSN č. 68/262 potvrzující územní celistvost Ukrajiny a zdůrazňující neplatnost referenda o nezávislosti Krymu.</a:t>
            </a:r>
          </a:p>
          <a:p>
            <a:pPr algn="just"/>
            <a:r>
              <a:rPr lang="cs-CZ" dirty="0"/>
              <a:t>Když zde trochu budu předbíhat, tak musím konstatovat, že ani nátlak z Moskvy i v podobě anexe ukrajinského území na Krymu v rozporu s vlastními garancemi (Budapešťské memorandum!), navíc už od počátku i s nepřiznanou ruskou vojenskou  přítomností a konfrontace s prvky občanské války nedonutil Kyjev rezignovat na budoucí prozápadní směřování!</a:t>
            </a:r>
          </a:p>
          <a:p>
            <a:pPr algn="just"/>
            <a:r>
              <a:rPr lang="cs-CZ" dirty="0"/>
              <a:t>Mezinárodní reakce spíše symbolická, různé druhy proklamací a mírných sankcí (např. z Krymu odešly mezinárodní společnosti a nebyly možné platby kartou)</a:t>
            </a:r>
          </a:p>
          <a:p>
            <a:pPr algn="just"/>
            <a:r>
              <a:rPr lang="cs-CZ" dirty="0"/>
              <a:t>Ukrajina sama o Krym nebojovala, situace se změnila až v rámci konfrontace na Donbasu</a:t>
            </a:r>
          </a:p>
        </p:txBody>
      </p:sp>
      <p:pic>
        <p:nvPicPr>
          <p:cNvPr id="4" name="Obrázek 3">
            <a:extLst>
              <a:ext uri="{FF2B5EF4-FFF2-40B4-BE49-F238E27FC236}">
                <a16:creationId xmlns:a16="http://schemas.microsoft.com/office/drawing/2014/main" id="{C443C3FF-85DF-C915-45A0-2997930E5357}"/>
              </a:ext>
            </a:extLst>
          </p:cNvPr>
          <p:cNvPicPr>
            <a:picLocks noChangeAspect="1"/>
          </p:cNvPicPr>
          <p:nvPr/>
        </p:nvPicPr>
        <p:blipFill>
          <a:blip r:embed="rId2"/>
          <a:stretch>
            <a:fillRect/>
          </a:stretch>
        </p:blipFill>
        <p:spPr>
          <a:xfrm>
            <a:off x="9328824" y="883138"/>
            <a:ext cx="2778671" cy="3048366"/>
          </a:xfrm>
          <a:prstGeom prst="rect">
            <a:avLst/>
          </a:prstGeom>
        </p:spPr>
      </p:pic>
    </p:spTree>
    <p:extLst>
      <p:ext uri="{BB962C8B-B14F-4D97-AF65-F5344CB8AC3E}">
        <p14:creationId xmlns:p14="http://schemas.microsoft.com/office/powerpoint/2010/main" val="36309914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10D95286-66F1-8EB9-9C28-F85DC6C0AB11}"/>
              </a:ext>
            </a:extLst>
          </p:cNvPr>
          <p:cNvPicPr>
            <a:picLocks noGrp="1" noChangeAspect="1"/>
          </p:cNvPicPr>
          <p:nvPr>
            <p:ph idx="1"/>
          </p:nvPr>
        </p:nvPicPr>
        <p:blipFill>
          <a:blip r:embed="rId2"/>
          <a:stretch>
            <a:fillRect/>
          </a:stretch>
        </p:blipFill>
        <p:spPr>
          <a:xfrm>
            <a:off x="226646" y="156307"/>
            <a:ext cx="10105293" cy="6557107"/>
          </a:xfrm>
          <a:prstGeom prst="rect">
            <a:avLst/>
          </a:prstGeom>
        </p:spPr>
      </p:pic>
    </p:spTree>
    <p:extLst>
      <p:ext uri="{BB962C8B-B14F-4D97-AF65-F5344CB8AC3E}">
        <p14:creationId xmlns:p14="http://schemas.microsoft.com/office/powerpoint/2010/main" val="39948598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A39993-6BB4-7523-EC97-3789814B47DA}"/>
              </a:ext>
            </a:extLst>
          </p:cNvPr>
          <p:cNvSpPr>
            <a:spLocks noGrp="1"/>
          </p:cNvSpPr>
          <p:nvPr>
            <p:ph type="title"/>
          </p:nvPr>
        </p:nvSpPr>
        <p:spPr>
          <a:xfrm>
            <a:off x="677334" y="156308"/>
            <a:ext cx="8596668" cy="758092"/>
          </a:xfrm>
        </p:spPr>
        <p:txBody>
          <a:bodyPr/>
          <a:lstStyle/>
          <a:p>
            <a:pPr algn="ctr"/>
            <a:r>
              <a:rPr lang="cs-CZ" dirty="0">
                <a:solidFill>
                  <a:schemeClr val="tx1"/>
                </a:solidFill>
              </a:rPr>
              <a:t>Příčiny napětí na Donbase</a:t>
            </a:r>
          </a:p>
        </p:txBody>
      </p:sp>
      <p:sp>
        <p:nvSpPr>
          <p:cNvPr id="3" name="Zástupný obsah 2">
            <a:extLst>
              <a:ext uri="{FF2B5EF4-FFF2-40B4-BE49-F238E27FC236}">
                <a16:creationId xmlns:a16="http://schemas.microsoft.com/office/drawing/2014/main" id="{E106FC1C-564F-C5A0-16C9-A4F77CBF86E6}"/>
              </a:ext>
            </a:extLst>
          </p:cNvPr>
          <p:cNvSpPr>
            <a:spLocks noGrp="1"/>
          </p:cNvSpPr>
          <p:nvPr>
            <p:ph idx="1"/>
          </p:nvPr>
        </p:nvSpPr>
        <p:spPr>
          <a:xfrm>
            <a:off x="0" y="844063"/>
            <a:ext cx="9274002" cy="5197300"/>
          </a:xfrm>
        </p:spPr>
        <p:txBody>
          <a:bodyPr/>
          <a:lstStyle/>
          <a:p>
            <a:pPr algn="just"/>
            <a:r>
              <a:rPr lang="cs-CZ" dirty="0"/>
              <a:t>Donbas se už od stalinských hladomorů ve 30. letech a po nové kolonizaci přistěhovalci většinově z centrálního Ruska poněkud lišil od ostatních částí Ukrajiny</a:t>
            </a:r>
          </a:p>
          <a:p>
            <a:pPr algn="just"/>
            <a:r>
              <a:rPr lang="cs-CZ" dirty="0"/>
              <a:t>Napětí po </a:t>
            </a:r>
            <a:r>
              <a:rPr lang="cs-CZ" dirty="0" err="1"/>
              <a:t>Majdanu</a:t>
            </a:r>
            <a:r>
              <a:rPr lang="cs-CZ" dirty="0"/>
              <a:t> bylo patrné, i na výsledcích voleb v minulosti bylo znát, že ne všem proevropské směřování vyhovuje – to byla ideální živná půda pro ruské vměšování, navíc za situace, kdy byla ukrajinská armáda prakticky na kolenou a téměř nebojeschopná</a:t>
            </a:r>
          </a:p>
          <a:p>
            <a:pPr algn="just"/>
            <a:r>
              <a:rPr lang="cs-CZ" dirty="0"/>
              <a:t>Sne 1. března 2014 navíc odeslal sesazený ukrajinský prezident na útěku Viktor </a:t>
            </a:r>
            <a:r>
              <a:rPr lang="cs-CZ" dirty="0" err="1"/>
              <a:t>Janukovyč</a:t>
            </a:r>
            <a:r>
              <a:rPr lang="cs-CZ" dirty="0"/>
              <a:t> dopis prezidentu Ruské Federace Vladimiru Putinovi s prosbou, „aby byly použity ozbrojené síly Ruské Federace k nastolení zákonnosti, míru, práva a pořádku, stability a ochrany obyvatelstva Ukrajiny.“ – pověstný zvací dopis</a:t>
            </a:r>
          </a:p>
          <a:p>
            <a:pPr algn="just"/>
            <a:r>
              <a:rPr lang="cs-CZ" dirty="0"/>
              <a:t>V dubnu proruské demonstrace ve východních regionech zesílily a v některých městech především na východě, ale i jihu Ukrajiny se protestující zmocnili zbraní. Demonstrace začaly být častější a v některých městech docházelo k obsazování úřadů vzbouřenci. Byly vyhlášeny nezávislé republiky a došlo zde k ozbrojeným střetům mezi ukrajinskou armádou a povstalci</a:t>
            </a:r>
          </a:p>
        </p:txBody>
      </p:sp>
      <p:pic>
        <p:nvPicPr>
          <p:cNvPr id="4" name="Obrázek 3">
            <a:extLst>
              <a:ext uri="{FF2B5EF4-FFF2-40B4-BE49-F238E27FC236}">
                <a16:creationId xmlns:a16="http://schemas.microsoft.com/office/drawing/2014/main" id="{34DDEEBD-2EDD-C94B-8D79-3A519EDB03DA}"/>
              </a:ext>
            </a:extLst>
          </p:cNvPr>
          <p:cNvPicPr>
            <a:picLocks noChangeAspect="1"/>
          </p:cNvPicPr>
          <p:nvPr/>
        </p:nvPicPr>
        <p:blipFill rotWithShape="1">
          <a:blip r:embed="rId2"/>
          <a:srcRect l="12353" t="5240" r="11629" b="17614"/>
          <a:stretch/>
        </p:blipFill>
        <p:spPr>
          <a:xfrm>
            <a:off x="9274002" y="370285"/>
            <a:ext cx="2829170" cy="3107596"/>
          </a:xfrm>
          <a:prstGeom prst="rect">
            <a:avLst/>
          </a:prstGeom>
        </p:spPr>
      </p:pic>
      <p:pic>
        <p:nvPicPr>
          <p:cNvPr id="5" name="Obrázek 4">
            <a:extLst>
              <a:ext uri="{FF2B5EF4-FFF2-40B4-BE49-F238E27FC236}">
                <a16:creationId xmlns:a16="http://schemas.microsoft.com/office/drawing/2014/main" id="{621BDB84-22E5-CA2F-329A-86AE4934182C}"/>
              </a:ext>
            </a:extLst>
          </p:cNvPr>
          <p:cNvPicPr>
            <a:picLocks noChangeAspect="1"/>
          </p:cNvPicPr>
          <p:nvPr/>
        </p:nvPicPr>
        <p:blipFill>
          <a:blip r:embed="rId3"/>
          <a:stretch>
            <a:fillRect/>
          </a:stretch>
        </p:blipFill>
        <p:spPr>
          <a:xfrm>
            <a:off x="9299619" y="3691858"/>
            <a:ext cx="2777935" cy="1837225"/>
          </a:xfrm>
          <a:prstGeom prst="rect">
            <a:avLst/>
          </a:prstGeom>
        </p:spPr>
      </p:pic>
    </p:spTree>
    <p:extLst>
      <p:ext uri="{BB962C8B-B14F-4D97-AF65-F5344CB8AC3E}">
        <p14:creationId xmlns:p14="http://schemas.microsoft.com/office/powerpoint/2010/main" val="24232526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85D349F-3F29-14D6-9B1E-14A1B26B245A}"/>
              </a:ext>
            </a:extLst>
          </p:cNvPr>
          <p:cNvSpPr>
            <a:spLocks noGrp="1"/>
          </p:cNvSpPr>
          <p:nvPr>
            <p:ph type="title"/>
          </p:nvPr>
        </p:nvSpPr>
        <p:spPr>
          <a:xfrm>
            <a:off x="351692" y="343877"/>
            <a:ext cx="8922310" cy="695569"/>
          </a:xfrm>
        </p:spPr>
        <p:txBody>
          <a:bodyPr/>
          <a:lstStyle/>
          <a:p>
            <a:pPr algn="ctr"/>
            <a:r>
              <a:rPr lang="cs-CZ" dirty="0">
                <a:solidFill>
                  <a:schemeClr val="tx1"/>
                </a:solidFill>
              </a:rPr>
              <a:t>Počátky války na Donbase 2014</a:t>
            </a:r>
          </a:p>
        </p:txBody>
      </p:sp>
      <p:sp>
        <p:nvSpPr>
          <p:cNvPr id="3" name="Zástupný obsah 2">
            <a:extLst>
              <a:ext uri="{FF2B5EF4-FFF2-40B4-BE49-F238E27FC236}">
                <a16:creationId xmlns:a16="http://schemas.microsoft.com/office/drawing/2014/main" id="{0A5F52B1-8D0E-6587-44CC-F1654ED96C1D}"/>
              </a:ext>
            </a:extLst>
          </p:cNvPr>
          <p:cNvSpPr>
            <a:spLocks noGrp="1"/>
          </p:cNvSpPr>
          <p:nvPr>
            <p:ph idx="1"/>
          </p:nvPr>
        </p:nvSpPr>
        <p:spPr>
          <a:xfrm>
            <a:off x="23445" y="969108"/>
            <a:ext cx="8190525" cy="5666153"/>
          </a:xfrm>
        </p:spPr>
        <p:txBody>
          <a:bodyPr/>
          <a:lstStyle/>
          <a:p>
            <a:pPr algn="just"/>
            <a:r>
              <a:rPr lang="cs-CZ" dirty="0"/>
              <a:t>Při proruské demonstraci 7. dubna v Doněcku bylo dobyto sídlo oblastní správy a demonstranti si zvolili vlastní parlament, který vyhlásil nezávislou Doněckou lidovou republiku a okamžitě také požádal Rusko o pomoc. Podobné události se odehrály také v Charkově a </a:t>
            </a:r>
            <a:r>
              <a:rPr lang="cs-CZ" dirty="0" err="1"/>
              <a:t>Luhansku</a:t>
            </a:r>
            <a:r>
              <a:rPr lang="cs-CZ" dirty="0"/>
              <a:t> </a:t>
            </a:r>
          </a:p>
          <a:p>
            <a:pPr algn="just"/>
            <a:r>
              <a:rPr lang="cs-CZ" dirty="0"/>
              <a:t>Žádná z těchto </a:t>
            </a:r>
            <a:r>
              <a:rPr lang="cs-CZ" dirty="0" err="1"/>
              <a:t>pseudorepublik</a:t>
            </a:r>
            <a:r>
              <a:rPr lang="cs-CZ" dirty="0"/>
              <a:t> nedostala okamžitě podporu, v Charkově se dokonce podařilo demonstranty zneškodnit, ale 12. dubna začala nová vlna protestů a navíc se v oblasti začali objevovat neznámí ozbrojenci hlásící se k „Doněcké milici“ a začali přepadat radnice a policejní stanice v Doněcké oblasti, zároveň je třeba zmínit, že se zde konaly i protiruské demonstrace, byť účast lidí na nich nebyla masivní</a:t>
            </a:r>
          </a:p>
          <a:p>
            <a:pPr algn="just"/>
            <a:r>
              <a:rPr lang="cs-CZ" dirty="0"/>
              <a:t>Ráno 12. dubna zaútočilo 6 ozbrojenců na sklad zbraní ve městě </a:t>
            </a:r>
            <a:r>
              <a:rPr lang="cs-CZ" dirty="0" err="1"/>
              <a:t>Slavjansk</a:t>
            </a:r>
            <a:r>
              <a:rPr lang="cs-CZ" dirty="0"/>
              <a:t>, který obsadili a zbraně rozdali proruským demonstrantům. Později zde dav obsadil také radnici a policejní stanici. Ozbrojence podpořila také starostka města a prohlásila, že se ve městě bude konat referendum o připojení k Rusku</a:t>
            </a:r>
          </a:p>
          <a:p>
            <a:pPr algn="just"/>
            <a:r>
              <a:rPr lang="cs-CZ" dirty="0"/>
              <a:t>Protiútok armády </a:t>
            </a:r>
            <a:r>
              <a:rPr lang="cs-CZ" b="1" dirty="0"/>
              <a:t>začal 15. dubna 2014 </a:t>
            </a:r>
            <a:r>
              <a:rPr lang="cs-CZ" dirty="0"/>
              <a:t>v </a:t>
            </a:r>
            <a:r>
              <a:rPr lang="cs-CZ" dirty="0" err="1"/>
              <a:t>Kramatorsku</a:t>
            </a:r>
            <a:r>
              <a:rPr lang="cs-CZ" dirty="0"/>
              <a:t>, kde povstalci pod tlakem opustili policejní stanici, ale později téhož dne napadli místní letiště, které se armádě podařilo uhájit</a:t>
            </a:r>
          </a:p>
          <a:p>
            <a:pPr algn="just"/>
            <a:endParaRPr lang="cs-CZ" dirty="0"/>
          </a:p>
        </p:txBody>
      </p:sp>
      <p:pic>
        <p:nvPicPr>
          <p:cNvPr id="4" name="Obrázek 3">
            <a:extLst>
              <a:ext uri="{FF2B5EF4-FFF2-40B4-BE49-F238E27FC236}">
                <a16:creationId xmlns:a16="http://schemas.microsoft.com/office/drawing/2014/main" id="{B7B99072-7922-3EA1-9BCA-DD72920BF43D}"/>
              </a:ext>
            </a:extLst>
          </p:cNvPr>
          <p:cNvPicPr>
            <a:picLocks noChangeAspect="1"/>
          </p:cNvPicPr>
          <p:nvPr/>
        </p:nvPicPr>
        <p:blipFill>
          <a:blip r:embed="rId3"/>
          <a:stretch>
            <a:fillRect/>
          </a:stretch>
        </p:blipFill>
        <p:spPr>
          <a:xfrm>
            <a:off x="8213971" y="1039446"/>
            <a:ext cx="3978030" cy="2559539"/>
          </a:xfrm>
          <a:prstGeom prst="rect">
            <a:avLst/>
          </a:prstGeom>
        </p:spPr>
      </p:pic>
      <p:pic>
        <p:nvPicPr>
          <p:cNvPr id="5" name="Obrázek 4">
            <a:extLst>
              <a:ext uri="{FF2B5EF4-FFF2-40B4-BE49-F238E27FC236}">
                <a16:creationId xmlns:a16="http://schemas.microsoft.com/office/drawing/2014/main" id="{5C9073CA-32FF-F29F-8138-F7B54DE07728}"/>
              </a:ext>
            </a:extLst>
          </p:cNvPr>
          <p:cNvPicPr>
            <a:picLocks noChangeAspect="1"/>
          </p:cNvPicPr>
          <p:nvPr/>
        </p:nvPicPr>
        <p:blipFill>
          <a:blip r:embed="rId4"/>
          <a:stretch>
            <a:fillRect/>
          </a:stretch>
        </p:blipFill>
        <p:spPr>
          <a:xfrm>
            <a:off x="8213971" y="3802185"/>
            <a:ext cx="3954584" cy="2450124"/>
          </a:xfrm>
          <a:prstGeom prst="rect">
            <a:avLst/>
          </a:prstGeom>
        </p:spPr>
      </p:pic>
    </p:spTree>
    <p:extLst>
      <p:ext uri="{BB962C8B-B14F-4D97-AF65-F5344CB8AC3E}">
        <p14:creationId xmlns:p14="http://schemas.microsoft.com/office/powerpoint/2010/main" val="22166692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367D83F-E20F-E801-CE5E-8C97CE61DA50}"/>
              </a:ext>
            </a:extLst>
          </p:cNvPr>
          <p:cNvSpPr>
            <a:spLocks noGrp="1"/>
          </p:cNvSpPr>
          <p:nvPr>
            <p:ph type="title"/>
          </p:nvPr>
        </p:nvSpPr>
        <p:spPr>
          <a:xfrm>
            <a:off x="218831" y="203200"/>
            <a:ext cx="9055171" cy="742462"/>
          </a:xfrm>
        </p:spPr>
        <p:txBody>
          <a:bodyPr/>
          <a:lstStyle/>
          <a:p>
            <a:pPr algn="ctr"/>
            <a:r>
              <a:rPr lang="cs-CZ" dirty="0">
                <a:solidFill>
                  <a:schemeClr val="tx1"/>
                </a:solidFill>
              </a:rPr>
              <a:t>K průběhu bojů</a:t>
            </a:r>
          </a:p>
        </p:txBody>
      </p:sp>
      <p:sp>
        <p:nvSpPr>
          <p:cNvPr id="3" name="Zástupný obsah 2">
            <a:extLst>
              <a:ext uri="{FF2B5EF4-FFF2-40B4-BE49-F238E27FC236}">
                <a16:creationId xmlns:a16="http://schemas.microsoft.com/office/drawing/2014/main" id="{130245C6-3778-AF3D-A04B-44AAB4FC284D}"/>
              </a:ext>
            </a:extLst>
          </p:cNvPr>
          <p:cNvSpPr>
            <a:spLocks noGrp="1"/>
          </p:cNvSpPr>
          <p:nvPr>
            <p:ph idx="1"/>
          </p:nvPr>
        </p:nvSpPr>
        <p:spPr>
          <a:xfrm>
            <a:off x="1" y="859693"/>
            <a:ext cx="10628922" cy="5009662"/>
          </a:xfrm>
        </p:spPr>
        <p:txBody>
          <a:bodyPr/>
          <a:lstStyle/>
          <a:p>
            <a:r>
              <a:rPr lang="cs-CZ" dirty="0"/>
              <a:t>v dubnu 2014 tak naplno začaly boje na Donbase a ukrajinská vláda vyhlásila ATO – antiteroristickou operaci</a:t>
            </a:r>
          </a:p>
        </p:txBody>
      </p:sp>
      <p:pic>
        <p:nvPicPr>
          <p:cNvPr id="6" name="Obrázek 5">
            <a:extLst>
              <a:ext uri="{FF2B5EF4-FFF2-40B4-BE49-F238E27FC236}">
                <a16:creationId xmlns:a16="http://schemas.microsoft.com/office/drawing/2014/main" id="{A941EA9B-A2C0-C815-307A-0AE460C82DE3}"/>
              </a:ext>
            </a:extLst>
          </p:cNvPr>
          <p:cNvPicPr>
            <a:picLocks noChangeAspect="1"/>
          </p:cNvPicPr>
          <p:nvPr/>
        </p:nvPicPr>
        <p:blipFill>
          <a:blip r:embed="rId2"/>
          <a:stretch>
            <a:fillRect/>
          </a:stretch>
        </p:blipFill>
        <p:spPr>
          <a:xfrm>
            <a:off x="539262" y="1514369"/>
            <a:ext cx="9581661" cy="5261569"/>
          </a:xfrm>
          <a:prstGeom prst="rect">
            <a:avLst/>
          </a:prstGeom>
        </p:spPr>
      </p:pic>
    </p:spTree>
    <p:extLst>
      <p:ext uri="{BB962C8B-B14F-4D97-AF65-F5344CB8AC3E}">
        <p14:creationId xmlns:p14="http://schemas.microsoft.com/office/powerpoint/2010/main" val="17043341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6493229C-AB05-E344-A4D8-AB35BEF065FC}"/>
              </a:ext>
            </a:extLst>
          </p:cNvPr>
          <p:cNvPicPr>
            <a:picLocks noGrp="1" noChangeAspect="1"/>
          </p:cNvPicPr>
          <p:nvPr>
            <p:ph idx="1"/>
          </p:nvPr>
        </p:nvPicPr>
        <p:blipFill>
          <a:blip r:embed="rId2"/>
          <a:stretch>
            <a:fillRect/>
          </a:stretch>
        </p:blipFill>
        <p:spPr>
          <a:xfrm>
            <a:off x="206334" y="125047"/>
            <a:ext cx="10797728" cy="6267938"/>
          </a:xfrm>
          <a:prstGeom prst="rect">
            <a:avLst/>
          </a:prstGeom>
        </p:spPr>
      </p:pic>
      <p:sp>
        <p:nvSpPr>
          <p:cNvPr id="5" name="TextovéPole 4">
            <a:extLst>
              <a:ext uri="{FF2B5EF4-FFF2-40B4-BE49-F238E27FC236}">
                <a16:creationId xmlns:a16="http://schemas.microsoft.com/office/drawing/2014/main" id="{1C25EC99-6448-601A-B84B-00D7F50C0F2F}"/>
              </a:ext>
            </a:extLst>
          </p:cNvPr>
          <p:cNvSpPr txBox="1"/>
          <p:nvPr/>
        </p:nvSpPr>
        <p:spPr>
          <a:xfrm>
            <a:off x="2094522" y="6471138"/>
            <a:ext cx="6971324" cy="369332"/>
          </a:xfrm>
          <a:prstGeom prst="rect">
            <a:avLst/>
          </a:prstGeom>
          <a:noFill/>
        </p:spPr>
        <p:txBody>
          <a:bodyPr wrap="square" rtlCol="0">
            <a:spAutoFit/>
          </a:bodyPr>
          <a:lstStyle/>
          <a:p>
            <a:r>
              <a:rPr lang="cs-CZ" dirty="0"/>
              <a:t>červenec 2014 a nápor ukrajinské armády</a:t>
            </a:r>
          </a:p>
        </p:txBody>
      </p:sp>
    </p:spTree>
    <p:extLst>
      <p:ext uri="{BB962C8B-B14F-4D97-AF65-F5344CB8AC3E}">
        <p14:creationId xmlns:p14="http://schemas.microsoft.com/office/powerpoint/2010/main" val="8309459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2570B4-CC42-82B3-BF7E-E997F2AB5B5C}"/>
              </a:ext>
            </a:extLst>
          </p:cNvPr>
          <p:cNvSpPr>
            <a:spLocks noGrp="1"/>
          </p:cNvSpPr>
          <p:nvPr>
            <p:ph type="title"/>
          </p:nvPr>
        </p:nvSpPr>
        <p:spPr>
          <a:xfrm>
            <a:off x="140677" y="55564"/>
            <a:ext cx="7721601" cy="593113"/>
          </a:xfrm>
        </p:spPr>
        <p:txBody>
          <a:bodyPr>
            <a:normAutofit fontScale="90000"/>
          </a:bodyPr>
          <a:lstStyle/>
          <a:p>
            <a:pPr algn="ctr"/>
            <a:r>
              <a:rPr lang="cs-CZ" dirty="0">
                <a:solidFill>
                  <a:schemeClr val="tx1"/>
                </a:solidFill>
              </a:rPr>
              <a:t>Vojenská situace z pohledu Ukrajiny</a:t>
            </a:r>
          </a:p>
        </p:txBody>
      </p:sp>
      <p:sp>
        <p:nvSpPr>
          <p:cNvPr id="3" name="Zástupný obsah 2">
            <a:extLst>
              <a:ext uri="{FF2B5EF4-FFF2-40B4-BE49-F238E27FC236}">
                <a16:creationId xmlns:a16="http://schemas.microsoft.com/office/drawing/2014/main" id="{FFC2A45E-0CF2-678E-F4A0-BB0F4F8EA08E}"/>
              </a:ext>
            </a:extLst>
          </p:cNvPr>
          <p:cNvSpPr>
            <a:spLocks noGrp="1"/>
          </p:cNvSpPr>
          <p:nvPr>
            <p:ph idx="1"/>
          </p:nvPr>
        </p:nvSpPr>
        <p:spPr>
          <a:xfrm>
            <a:off x="0" y="562709"/>
            <a:ext cx="8018585" cy="6295292"/>
          </a:xfrm>
        </p:spPr>
        <p:txBody>
          <a:bodyPr/>
          <a:lstStyle/>
          <a:p>
            <a:pPr marL="0" indent="0" algn="just">
              <a:buNone/>
            </a:pPr>
            <a:r>
              <a:rPr lang="cs-CZ" dirty="0"/>
              <a:t>Po velmi rozpačitém úvodu, kdy se i některým nasazeným jednotkám lidé ve sbírkách skládat na nové boty a podobně, tak v červnu a červenci 2014 přichází úspěchy ukrajinské armády (23. dubna ohlásila ukrajinská armáda první úspěch, když obsadila klášter ve </a:t>
            </a:r>
            <a:r>
              <a:rPr lang="cs-CZ" dirty="0" err="1"/>
              <a:t>Svjatohirsku</a:t>
            </a:r>
            <a:r>
              <a:rPr lang="cs-CZ" dirty="0"/>
              <a:t>), která vytlačuje „separatisty“ z nemalé části území, které ovládají (to se týká např. i </a:t>
            </a:r>
            <a:r>
              <a:rPr lang="cs-CZ" dirty="0" err="1"/>
              <a:t>Slovjansku</a:t>
            </a:r>
            <a:r>
              <a:rPr lang="cs-CZ" dirty="0"/>
              <a:t>) a postupuje o několik desítek km dále na východ</a:t>
            </a:r>
          </a:p>
          <a:p>
            <a:pPr marL="0" indent="0" algn="just">
              <a:buNone/>
            </a:pPr>
            <a:r>
              <a:rPr lang="cs-CZ" dirty="0"/>
              <a:t>Zajímavostí je, že přes nedůvěru vůči přechodné </a:t>
            </a:r>
            <a:r>
              <a:rPr lang="cs-CZ" dirty="0" err="1"/>
              <a:t>Jaceňukově</a:t>
            </a:r>
            <a:r>
              <a:rPr lang="cs-CZ" dirty="0"/>
              <a:t> vládě v Kyjevě řada místních nesouhlasila s připojením jejich regionu k Rusku, někde tak jsou přicházející Ukrajinci vítáni a někde je vnímají místní s rozpaky, protože nerozumí tomu, proč se kolem nich bojuje </a:t>
            </a:r>
          </a:p>
          <a:p>
            <a:pPr marL="0" indent="0" algn="just">
              <a:buNone/>
            </a:pPr>
            <a:r>
              <a:rPr lang="cs-CZ" dirty="0"/>
              <a:t>U lidí čerpajících informace od médií napojených na Kreml převládá negativní pohled (velké propagandistické vytěžení i tragédie v Oděse z 2. května 2014!) na Kyjev a naivní představa, že Moskva zlepší jejich hmotné postavení – ani tito lidé se však moc do války nehrnou, naopak přichází mnoho lidí, kteří s Donbasem nemají nic společného a přicházejí z Ruska, např. Igor </a:t>
            </a:r>
            <a:r>
              <a:rPr lang="cs-CZ" dirty="0" err="1"/>
              <a:t>Girkin</a:t>
            </a:r>
            <a:r>
              <a:rPr lang="cs-CZ" dirty="0"/>
              <a:t> </a:t>
            </a:r>
            <a:r>
              <a:rPr lang="cs-CZ" dirty="0" err="1"/>
              <a:t>Strelkov</a:t>
            </a:r>
            <a:r>
              <a:rPr lang="cs-CZ" dirty="0"/>
              <a:t> – to má posléze vliv na další boje </a:t>
            </a:r>
          </a:p>
        </p:txBody>
      </p:sp>
      <p:pic>
        <p:nvPicPr>
          <p:cNvPr id="4" name="Obrázek 3">
            <a:extLst>
              <a:ext uri="{FF2B5EF4-FFF2-40B4-BE49-F238E27FC236}">
                <a16:creationId xmlns:a16="http://schemas.microsoft.com/office/drawing/2014/main" id="{15A41B0D-E1D7-2A53-F6A0-CC51186B266E}"/>
              </a:ext>
            </a:extLst>
          </p:cNvPr>
          <p:cNvPicPr>
            <a:picLocks noChangeAspect="1"/>
          </p:cNvPicPr>
          <p:nvPr/>
        </p:nvPicPr>
        <p:blipFill>
          <a:blip r:embed="rId2"/>
          <a:stretch>
            <a:fillRect/>
          </a:stretch>
        </p:blipFill>
        <p:spPr>
          <a:xfrm>
            <a:off x="7952913" y="55564"/>
            <a:ext cx="4239087" cy="6568831"/>
          </a:xfrm>
          <a:prstGeom prst="rect">
            <a:avLst/>
          </a:prstGeom>
        </p:spPr>
      </p:pic>
      <p:pic>
        <p:nvPicPr>
          <p:cNvPr id="5" name="Obrázek 4">
            <a:extLst>
              <a:ext uri="{FF2B5EF4-FFF2-40B4-BE49-F238E27FC236}">
                <a16:creationId xmlns:a16="http://schemas.microsoft.com/office/drawing/2014/main" id="{2FCC3D2A-4540-4754-E5FE-1C8CDD0D9D49}"/>
              </a:ext>
            </a:extLst>
          </p:cNvPr>
          <p:cNvPicPr>
            <a:picLocks noChangeAspect="1"/>
          </p:cNvPicPr>
          <p:nvPr/>
        </p:nvPicPr>
        <p:blipFill>
          <a:blip r:embed="rId3"/>
          <a:stretch>
            <a:fillRect/>
          </a:stretch>
        </p:blipFill>
        <p:spPr>
          <a:xfrm>
            <a:off x="3915506" y="5283081"/>
            <a:ext cx="2547817" cy="1542796"/>
          </a:xfrm>
          <a:prstGeom prst="rect">
            <a:avLst/>
          </a:prstGeom>
        </p:spPr>
      </p:pic>
      <p:pic>
        <p:nvPicPr>
          <p:cNvPr id="7" name="Obrázek 6">
            <a:extLst>
              <a:ext uri="{FF2B5EF4-FFF2-40B4-BE49-F238E27FC236}">
                <a16:creationId xmlns:a16="http://schemas.microsoft.com/office/drawing/2014/main" id="{B03E89D6-AD63-6D2C-921F-906C419DED42}"/>
              </a:ext>
            </a:extLst>
          </p:cNvPr>
          <p:cNvPicPr>
            <a:picLocks noChangeAspect="1"/>
          </p:cNvPicPr>
          <p:nvPr/>
        </p:nvPicPr>
        <p:blipFill>
          <a:blip r:embed="rId4"/>
          <a:stretch>
            <a:fillRect/>
          </a:stretch>
        </p:blipFill>
        <p:spPr>
          <a:xfrm>
            <a:off x="500185" y="5299871"/>
            <a:ext cx="2258645" cy="1536704"/>
          </a:xfrm>
          <a:prstGeom prst="rect">
            <a:avLst/>
          </a:prstGeom>
        </p:spPr>
      </p:pic>
    </p:spTree>
    <p:extLst>
      <p:ext uri="{BB962C8B-B14F-4D97-AF65-F5344CB8AC3E}">
        <p14:creationId xmlns:p14="http://schemas.microsoft.com/office/powerpoint/2010/main" val="1927050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2F3223B-CE98-7E85-F657-086455C2C40F}"/>
              </a:ext>
            </a:extLst>
          </p:cNvPr>
          <p:cNvSpPr>
            <a:spLocks noGrp="1"/>
          </p:cNvSpPr>
          <p:nvPr>
            <p:ph type="title"/>
          </p:nvPr>
        </p:nvSpPr>
        <p:spPr>
          <a:xfrm>
            <a:off x="677334" y="109415"/>
            <a:ext cx="8596668" cy="1242647"/>
          </a:xfrm>
        </p:spPr>
        <p:txBody>
          <a:bodyPr/>
          <a:lstStyle/>
          <a:p>
            <a:pPr algn="ctr"/>
            <a:r>
              <a:rPr lang="cs-CZ" dirty="0">
                <a:solidFill>
                  <a:schemeClr val="tx1"/>
                </a:solidFill>
              </a:rPr>
              <a:t>Shrnutí milníků od vzniku Ukrajiny po </a:t>
            </a:r>
            <a:r>
              <a:rPr lang="cs-CZ" dirty="0" err="1">
                <a:solidFill>
                  <a:schemeClr val="tx1"/>
                </a:solidFill>
              </a:rPr>
              <a:t>Majdan</a:t>
            </a:r>
            <a:endParaRPr lang="cs-CZ" dirty="0">
              <a:solidFill>
                <a:schemeClr val="tx1"/>
              </a:solidFill>
            </a:endParaRPr>
          </a:p>
        </p:txBody>
      </p:sp>
      <p:pic>
        <p:nvPicPr>
          <p:cNvPr id="5" name="Zástupný obsah 4">
            <a:extLst>
              <a:ext uri="{FF2B5EF4-FFF2-40B4-BE49-F238E27FC236}">
                <a16:creationId xmlns:a16="http://schemas.microsoft.com/office/drawing/2014/main" id="{5AFE0E61-A4CA-548C-754C-CDEBD0FE2A09}"/>
              </a:ext>
            </a:extLst>
          </p:cNvPr>
          <p:cNvPicPr>
            <a:picLocks noGrp="1" noChangeAspect="1"/>
          </p:cNvPicPr>
          <p:nvPr>
            <p:ph idx="1"/>
          </p:nvPr>
        </p:nvPicPr>
        <p:blipFill>
          <a:blip r:embed="rId2"/>
          <a:stretch>
            <a:fillRect/>
          </a:stretch>
        </p:blipFill>
        <p:spPr>
          <a:xfrm>
            <a:off x="343877" y="1087744"/>
            <a:ext cx="2735385" cy="5660841"/>
          </a:xfrm>
        </p:spPr>
      </p:pic>
      <p:pic>
        <p:nvPicPr>
          <p:cNvPr id="7" name="Obrázek 6">
            <a:extLst>
              <a:ext uri="{FF2B5EF4-FFF2-40B4-BE49-F238E27FC236}">
                <a16:creationId xmlns:a16="http://schemas.microsoft.com/office/drawing/2014/main" id="{6D0AD152-4928-4B90-752B-0A619B52EE51}"/>
              </a:ext>
            </a:extLst>
          </p:cNvPr>
          <p:cNvPicPr>
            <a:picLocks noChangeAspect="1"/>
          </p:cNvPicPr>
          <p:nvPr/>
        </p:nvPicPr>
        <p:blipFill>
          <a:blip r:embed="rId3"/>
          <a:stretch>
            <a:fillRect/>
          </a:stretch>
        </p:blipFill>
        <p:spPr>
          <a:xfrm>
            <a:off x="3079262" y="1608564"/>
            <a:ext cx="4691146" cy="4161692"/>
          </a:xfrm>
          <a:prstGeom prst="rect">
            <a:avLst/>
          </a:prstGeom>
        </p:spPr>
      </p:pic>
      <p:pic>
        <p:nvPicPr>
          <p:cNvPr id="9" name="Obrázek 8">
            <a:extLst>
              <a:ext uri="{FF2B5EF4-FFF2-40B4-BE49-F238E27FC236}">
                <a16:creationId xmlns:a16="http://schemas.microsoft.com/office/drawing/2014/main" id="{EC633410-C705-90BE-62C3-45DF13C6ED7C}"/>
              </a:ext>
            </a:extLst>
          </p:cNvPr>
          <p:cNvPicPr>
            <a:picLocks noChangeAspect="1"/>
          </p:cNvPicPr>
          <p:nvPr/>
        </p:nvPicPr>
        <p:blipFill>
          <a:blip r:embed="rId4"/>
          <a:stretch>
            <a:fillRect/>
          </a:stretch>
        </p:blipFill>
        <p:spPr>
          <a:xfrm>
            <a:off x="8077686" y="818426"/>
            <a:ext cx="3231176" cy="5930159"/>
          </a:xfrm>
          <a:prstGeom prst="rect">
            <a:avLst/>
          </a:prstGeom>
        </p:spPr>
      </p:pic>
    </p:spTree>
    <p:extLst>
      <p:ext uri="{BB962C8B-B14F-4D97-AF65-F5344CB8AC3E}">
        <p14:creationId xmlns:p14="http://schemas.microsoft.com/office/powerpoint/2010/main" val="27529263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09CA24-8989-6AC3-8787-D68C9A4ED640}"/>
              </a:ext>
            </a:extLst>
          </p:cNvPr>
          <p:cNvSpPr>
            <a:spLocks noGrp="1"/>
          </p:cNvSpPr>
          <p:nvPr>
            <p:ph type="title"/>
          </p:nvPr>
        </p:nvSpPr>
        <p:spPr/>
        <p:txBody>
          <a:bodyPr/>
          <a:lstStyle/>
          <a:p>
            <a:endParaRPr lang="cs-CZ"/>
          </a:p>
        </p:txBody>
      </p:sp>
      <p:pic>
        <p:nvPicPr>
          <p:cNvPr id="4" name="Zástupný obsah 3">
            <a:extLst>
              <a:ext uri="{FF2B5EF4-FFF2-40B4-BE49-F238E27FC236}">
                <a16:creationId xmlns:a16="http://schemas.microsoft.com/office/drawing/2014/main" id="{8414226F-7D2D-E424-E948-0E48689E67E4}"/>
              </a:ext>
            </a:extLst>
          </p:cNvPr>
          <p:cNvPicPr>
            <a:picLocks noGrp="1" noChangeAspect="1"/>
          </p:cNvPicPr>
          <p:nvPr>
            <p:ph idx="1"/>
          </p:nvPr>
        </p:nvPicPr>
        <p:blipFill>
          <a:blip r:embed="rId2"/>
          <a:stretch>
            <a:fillRect/>
          </a:stretch>
        </p:blipFill>
        <p:spPr>
          <a:xfrm>
            <a:off x="0" y="544452"/>
            <a:ext cx="4783015" cy="4532923"/>
          </a:xfrm>
          <a:prstGeom prst="rect">
            <a:avLst/>
          </a:prstGeom>
        </p:spPr>
      </p:pic>
      <p:pic>
        <p:nvPicPr>
          <p:cNvPr id="5" name="Obrázek 4">
            <a:extLst>
              <a:ext uri="{FF2B5EF4-FFF2-40B4-BE49-F238E27FC236}">
                <a16:creationId xmlns:a16="http://schemas.microsoft.com/office/drawing/2014/main" id="{5D4998E2-5090-9D51-AC53-9D3A1BFAAE7C}"/>
              </a:ext>
            </a:extLst>
          </p:cNvPr>
          <p:cNvPicPr>
            <a:picLocks noChangeAspect="1"/>
          </p:cNvPicPr>
          <p:nvPr/>
        </p:nvPicPr>
        <p:blipFill>
          <a:blip r:embed="rId3"/>
          <a:stretch>
            <a:fillRect/>
          </a:stretch>
        </p:blipFill>
        <p:spPr>
          <a:xfrm>
            <a:off x="4783015" y="544452"/>
            <a:ext cx="7408985" cy="5769096"/>
          </a:xfrm>
          <a:prstGeom prst="rect">
            <a:avLst/>
          </a:prstGeom>
        </p:spPr>
      </p:pic>
    </p:spTree>
    <p:extLst>
      <p:ext uri="{BB962C8B-B14F-4D97-AF65-F5344CB8AC3E}">
        <p14:creationId xmlns:p14="http://schemas.microsoft.com/office/powerpoint/2010/main" val="2123075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CF501E-4AF4-DE4F-BBB6-E24AFB1706D8}"/>
              </a:ext>
            </a:extLst>
          </p:cNvPr>
          <p:cNvSpPr>
            <a:spLocks noGrp="1"/>
          </p:cNvSpPr>
          <p:nvPr>
            <p:ph type="title"/>
          </p:nvPr>
        </p:nvSpPr>
        <p:spPr>
          <a:xfrm>
            <a:off x="883138" y="0"/>
            <a:ext cx="8390863" cy="704563"/>
          </a:xfrm>
        </p:spPr>
        <p:txBody>
          <a:bodyPr/>
          <a:lstStyle/>
          <a:p>
            <a:pPr algn="ctr"/>
            <a:r>
              <a:rPr lang="cs-CZ" dirty="0">
                <a:solidFill>
                  <a:schemeClr val="tx1"/>
                </a:solidFill>
              </a:rPr>
              <a:t>Vojenská situace z pohledu Ruska</a:t>
            </a:r>
          </a:p>
        </p:txBody>
      </p:sp>
      <p:sp>
        <p:nvSpPr>
          <p:cNvPr id="3" name="Zástupný obsah 2">
            <a:extLst>
              <a:ext uri="{FF2B5EF4-FFF2-40B4-BE49-F238E27FC236}">
                <a16:creationId xmlns:a16="http://schemas.microsoft.com/office/drawing/2014/main" id="{CA9B8B02-DD9F-F150-A436-39CCF120BA15}"/>
              </a:ext>
            </a:extLst>
          </p:cNvPr>
          <p:cNvSpPr>
            <a:spLocks noGrp="1"/>
          </p:cNvSpPr>
          <p:nvPr>
            <p:ph idx="1"/>
          </p:nvPr>
        </p:nvSpPr>
        <p:spPr>
          <a:xfrm>
            <a:off x="0" y="562708"/>
            <a:ext cx="7872242" cy="5478655"/>
          </a:xfrm>
        </p:spPr>
        <p:txBody>
          <a:bodyPr/>
          <a:lstStyle/>
          <a:p>
            <a:pPr algn="just"/>
            <a:r>
              <a:rPr lang="cs-CZ" dirty="0"/>
              <a:t>Rusové se postupně i dle svědectví </a:t>
            </a:r>
            <a:r>
              <a:rPr lang="cs-CZ" dirty="0" err="1"/>
              <a:t>Strelkova</a:t>
            </a:r>
            <a:r>
              <a:rPr lang="cs-CZ" dirty="0"/>
              <a:t> a dalších více a více angažuji, Moskva neměla ani po anexi Krymu zájem na zklidnění situace a vyhovovalo jí, že je Ukrajina destabilizovaná </a:t>
            </a:r>
          </a:p>
          <a:p>
            <a:pPr algn="just"/>
            <a:r>
              <a:rPr lang="cs-CZ" dirty="0"/>
              <a:t>Časté jsou i únosy nebo vraždy místních autorit, které chtějí setrvat s Ukrajinou (např. Volodymyr </a:t>
            </a:r>
            <a:r>
              <a:rPr lang="cs-CZ" dirty="0" err="1"/>
              <a:t>Rybak</a:t>
            </a:r>
            <a:r>
              <a:rPr lang="cs-CZ" dirty="0"/>
              <a:t> – zastupitel </a:t>
            </a:r>
            <a:r>
              <a:rPr lang="cs-CZ" dirty="0" err="1"/>
              <a:t>Horlivky</a:t>
            </a:r>
            <a:r>
              <a:rPr lang="cs-CZ" dirty="0"/>
              <a:t> a člen strany Vlast) </a:t>
            </a:r>
          </a:p>
          <a:p>
            <a:pPr algn="just"/>
            <a:r>
              <a:rPr lang="cs-CZ" dirty="0"/>
              <a:t>Problematické pro Rusko je i ukrajinské vzchopení na bojišti na základě nasazení dobrovolnických batalionů, které mají lepší vybavení i odhodlání než ukrajinská armáda – na Ukrajinu tak míří nepřiznané ruské vojenské síly včetně speciálních jednotek; své dobrovolnické oddíly má ale i Rusko či separatisté – Vostok či Sparta</a:t>
            </a:r>
          </a:p>
          <a:p>
            <a:pPr algn="just"/>
            <a:endParaRPr lang="cs-CZ" dirty="0"/>
          </a:p>
        </p:txBody>
      </p:sp>
      <p:pic>
        <p:nvPicPr>
          <p:cNvPr id="5" name="Obrázek 4">
            <a:extLst>
              <a:ext uri="{FF2B5EF4-FFF2-40B4-BE49-F238E27FC236}">
                <a16:creationId xmlns:a16="http://schemas.microsoft.com/office/drawing/2014/main" id="{2666AEE8-6842-D843-1690-4E4683820574}"/>
              </a:ext>
            </a:extLst>
          </p:cNvPr>
          <p:cNvPicPr>
            <a:picLocks noChangeAspect="1"/>
          </p:cNvPicPr>
          <p:nvPr/>
        </p:nvPicPr>
        <p:blipFill>
          <a:blip r:embed="rId2"/>
          <a:stretch>
            <a:fillRect/>
          </a:stretch>
        </p:blipFill>
        <p:spPr>
          <a:xfrm>
            <a:off x="8038959" y="878711"/>
            <a:ext cx="4020933" cy="5642708"/>
          </a:xfrm>
          <a:prstGeom prst="rect">
            <a:avLst/>
          </a:prstGeom>
        </p:spPr>
      </p:pic>
      <p:pic>
        <p:nvPicPr>
          <p:cNvPr id="6" name="Obrázek 5">
            <a:extLst>
              <a:ext uri="{FF2B5EF4-FFF2-40B4-BE49-F238E27FC236}">
                <a16:creationId xmlns:a16="http://schemas.microsoft.com/office/drawing/2014/main" id="{CE5EA1AC-2054-B5D5-16B7-63D6E058116C}"/>
              </a:ext>
            </a:extLst>
          </p:cNvPr>
          <p:cNvPicPr>
            <a:picLocks noChangeAspect="1"/>
          </p:cNvPicPr>
          <p:nvPr/>
        </p:nvPicPr>
        <p:blipFill>
          <a:blip r:embed="rId3"/>
          <a:stretch>
            <a:fillRect/>
          </a:stretch>
        </p:blipFill>
        <p:spPr>
          <a:xfrm>
            <a:off x="28834" y="4154779"/>
            <a:ext cx="1344743" cy="2532254"/>
          </a:xfrm>
          <a:prstGeom prst="rect">
            <a:avLst/>
          </a:prstGeom>
        </p:spPr>
      </p:pic>
      <p:pic>
        <p:nvPicPr>
          <p:cNvPr id="7" name="Obrázek 6">
            <a:extLst>
              <a:ext uri="{FF2B5EF4-FFF2-40B4-BE49-F238E27FC236}">
                <a16:creationId xmlns:a16="http://schemas.microsoft.com/office/drawing/2014/main" id="{72D2BBC2-B360-B002-45FB-0F860C9A1EF9}"/>
              </a:ext>
            </a:extLst>
          </p:cNvPr>
          <p:cNvPicPr>
            <a:picLocks noChangeAspect="1"/>
          </p:cNvPicPr>
          <p:nvPr/>
        </p:nvPicPr>
        <p:blipFill>
          <a:blip r:embed="rId4"/>
          <a:stretch>
            <a:fillRect/>
          </a:stretch>
        </p:blipFill>
        <p:spPr>
          <a:xfrm>
            <a:off x="1554156" y="4154779"/>
            <a:ext cx="1412745" cy="2325077"/>
          </a:xfrm>
          <a:prstGeom prst="rect">
            <a:avLst/>
          </a:prstGeom>
        </p:spPr>
      </p:pic>
      <p:pic>
        <p:nvPicPr>
          <p:cNvPr id="8" name="Obrázek 7">
            <a:extLst>
              <a:ext uri="{FF2B5EF4-FFF2-40B4-BE49-F238E27FC236}">
                <a16:creationId xmlns:a16="http://schemas.microsoft.com/office/drawing/2014/main" id="{569975F5-F76A-5F82-E6D7-F7A2E483F2D2}"/>
              </a:ext>
            </a:extLst>
          </p:cNvPr>
          <p:cNvPicPr>
            <a:picLocks noChangeAspect="1"/>
          </p:cNvPicPr>
          <p:nvPr/>
        </p:nvPicPr>
        <p:blipFill>
          <a:blip r:embed="rId5"/>
          <a:stretch>
            <a:fillRect/>
          </a:stretch>
        </p:blipFill>
        <p:spPr>
          <a:xfrm>
            <a:off x="3147480" y="4150188"/>
            <a:ext cx="1889427" cy="2371231"/>
          </a:xfrm>
          <a:prstGeom prst="rect">
            <a:avLst/>
          </a:prstGeom>
        </p:spPr>
      </p:pic>
      <p:pic>
        <p:nvPicPr>
          <p:cNvPr id="9" name="Obrázek 8">
            <a:extLst>
              <a:ext uri="{FF2B5EF4-FFF2-40B4-BE49-F238E27FC236}">
                <a16:creationId xmlns:a16="http://schemas.microsoft.com/office/drawing/2014/main" id="{C647D280-1CC8-A5CB-6332-07B722822C99}"/>
              </a:ext>
            </a:extLst>
          </p:cNvPr>
          <p:cNvPicPr>
            <a:picLocks noChangeAspect="1"/>
          </p:cNvPicPr>
          <p:nvPr/>
        </p:nvPicPr>
        <p:blipFill>
          <a:blip r:embed="rId6"/>
          <a:stretch>
            <a:fillRect/>
          </a:stretch>
        </p:blipFill>
        <p:spPr>
          <a:xfrm>
            <a:off x="5203624" y="3882151"/>
            <a:ext cx="2501900" cy="1453652"/>
          </a:xfrm>
          <a:prstGeom prst="rect">
            <a:avLst/>
          </a:prstGeom>
        </p:spPr>
      </p:pic>
      <p:pic>
        <p:nvPicPr>
          <p:cNvPr id="10" name="Obrázek 9">
            <a:extLst>
              <a:ext uri="{FF2B5EF4-FFF2-40B4-BE49-F238E27FC236}">
                <a16:creationId xmlns:a16="http://schemas.microsoft.com/office/drawing/2014/main" id="{0CA50887-5633-144E-8DE6-705AA5DA2835}"/>
              </a:ext>
            </a:extLst>
          </p:cNvPr>
          <p:cNvPicPr>
            <a:picLocks noChangeAspect="1"/>
          </p:cNvPicPr>
          <p:nvPr/>
        </p:nvPicPr>
        <p:blipFill>
          <a:blip r:embed="rId7"/>
          <a:stretch>
            <a:fillRect/>
          </a:stretch>
        </p:blipFill>
        <p:spPr>
          <a:xfrm>
            <a:off x="5203625" y="5408247"/>
            <a:ext cx="2501900" cy="1453652"/>
          </a:xfrm>
          <a:prstGeom prst="rect">
            <a:avLst/>
          </a:prstGeom>
        </p:spPr>
      </p:pic>
    </p:spTree>
    <p:extLst>
      <p:ext uri="{BB962C8B-B14F-4D97-AF65-F5344CB8AC3E}">
        <p14:creationId xmlns:p14="http://schemas.microsoft.com/office/powerpoint/2010/main" val="31033823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DB80F5-3156-0266-2235-DCDB9CF0EDBA}"/>
              </a:ext>
            </a:extLst>
          </p:cNvPr>
          <p:cNvSpPr>
            <a:spLocks noGrp="1"/>
          </p:cNvSpPr>
          <p:nvPr>
            <p:ph type="title"/>
          </p:nvPr>
        </p:nvSpPr>
        <p:spPr>
          <a:xfrm>
            <a:off x="351692" y="80503"/>
            <a:ext cx="9011136" cy="912051"/>
          </a:xfrm>
        </p:spPr>
        <p:txBody>
          <a:bodyPr/>
          <a:lstStyle/>
          <a:p>
            <a:r>
              <a:rPr lang="cs-CZ" dirty="0">
                <a:solidFill>
                  <a:schemeClr val="tx1"/>
                </a:solidFill>
              </a:rPr>
              <a:t>Boje o </a:t>
            </a:r>
            <a:r>
              <a:rPr lang="cs-CZ" dirty="0" err="1">
                <a:solidFill>
                  <a:schemeClr val="tx1"/>
                </a:solidFill>
              </a:rPr>
              <a:t>Mariupol</a:t>
            </a:r>
            <a:r>
              <a:rPr lang="cs-CZ" dirty="0">
                <a:solidFill>
                  <a:schemeClr val="tx1"/>
                </a:solidFill>
              </a:rPr>
              <a:t> květen až červen 2014 </a:t>
            </a:r>
          </a:p>
        </p:txBody>
      </p:sp>
      <p:sp>
        <p:nvSpPr>
          <p:cNvPr id="3" name="Zástupný obsah 2">
            <a:extLst>
              <a:ext uri="{FF2B5EF4-FFF2-40B4-BE49-F238E27FC236}">
                <a16:creationId xmlns:a16="http://schemas.microsoft.com/office/drawing/2014/main" id="{13C0CA48-399A-88B3-AD62-BC5D3786CCF5}"/>
              </a:ext>
            </a:extLst>
          </p:cNvPr>
          <p:cNvSpPr>
            <a:spLocks noGrp="1"/>
          </p:cNvSpPr>
          <p:nvPr>
            <p:ph idx="1"/>
          </p:nvPr>
        </p:nvSpPr>
        <p:spPr>
          <a:xfrm>
            <a:off x="0" y="859692"/>
            <a:ext cx="9214338" cy="5917805"/>
          </a:xfrm>
        </p:spPr>
        <p:txBody>
          <a:bodyPr/>
          <a:lstStyle/>
          <a:p>
            <a:pPr algn="just"/>
            <a:r>
              <a:rPr lang="cs-CZ" dirty="0"/>
              <a:t>Město – důležitý přístav a hospodářská základna (např. metalurgický komplex </a:t>
            </a:r>
            <a:r>
              <a:rPr lang="cs-CZ" dirty="0" err="1"/>
              <a:t>Azovstal</a:t>
            </a:r>
            <a:r>
              <a:rPr lang="cs-CZ" dirty="0"/>
              <a:t>) nakonec z pohledu Ukrajiny ubráněno a zůstalo v ukrajinských rukou, velmi zde vypomohly dobrovolnické bataliony Azov a </a:t>
            </a:r>
            <a:r>
              <a:rPr lang="cs-CZ" dirty="0" err="1"/>
              <a:t>Dnipro</a:t>
            </a:r>
            <a:r>
              <a:rPr lang="cs-CZ" dirty="0"/>
              <a:t> </a:t>
            </a:r>
          </a:p>
          <a:p>
            <a:pPr algn="just"/>
            <a:r>
              <a:rPr lang="cs-CZ" dirty="0"/>
              <a:t>Společnost </a:t>
            </a:r>
            <a:r>
              <a:rPr lang="cs-CZ" dirty="0" err="1"/>
              <a:t>Metinvest</a:t>
            </a:r>
            <a:r>
              <a:rPr lang="cs-CZ" dirty="0"/>
              <a:t> spolu s majiteli </a:t>
            </a:r>
            <a:r>
              <a:rPr lang="cs-CZ" dirty="0" err="1"/>
              <a:t>Rinatem</a:t>
            </a:r>
            <a:r>
              <a:rPr lang="cs-CZ" dirty="0"/>
              <a:t> </a:t>
            </a:r>
            <a:r>
              <a:rPr lang="cs-CZ" dirty="0" err="1"/>
              <a:t>Achmetovem</a:t>
            </a:r>
            <a:r>
              <a:rPr lang="cs-CZ" dirty="0"/>
              <a:t> a Vadimem Novinským navíc 11. května 2014 oznámila, že z místních ocelářů vytvoří celoměstské domobrany, které budou spolupracovat s policií</a:t>
            </a:r>
          </a:p>
          <a:p>
            <a:pPr algn="just"/>
            <a:r>
              <a:rPr lang="cs-CZ" dirty="0"/>
              <a:t>Zásah armády pak ale stejně proběhl 13. června 2014, při kterém byly získány klíčové budovy ve městě</a:t>
            </a:r>
          </a:p>
          <a:p>
            <a:pPr algn="just"/>
            <a:r>
              <a:rPr lang="cs-CZ" dirty="0"/>
              <a:t>Na </a:t>
            </a:r>
            <a:r>
              <a:rPr lang="cs-CZ" dirty="0" err="1"/>
              <a:t>Mariupol</a:t>
            </a:r>
            <a:r>
              <a:rPr lang="cs-CZ" dirty="0"/>
              <a:t> Rusové (i přes hranice s nedalekým Ruskem, takže zde ruská zástěrka v podobě nasazení separatistů a odkaz na „vůli místních“ neobstojí) útočí ještě i v září 2014 a v ledna 2015, kdy útočí raketami Grad, což si vyžádá nejméně 30 mrtvých</a:t>
            </a:r>
          </a:p>
          <a:p>
            <a:pPr algn="just"/>
            <a:endParaRPr lang="cs-CZ" dirty="0"/>
          </a:p>
        </p:txBody>
      </p:sp>
      <p:pic>
        <p:nvPicPr>
          <p:cNvPr id="6" name="Obrázek 5">
            <a:extLst>
              <a:ext uri="{FF2B5EF4-FFF2-40B4-BE49-F238E27FC236}">
                <a16:creationId xmlns:a16="http://schemas.microsoft.com/office/drawing/2014/main" id="{B110C8BA-6855-2206-BC9A-14A9FF8AB213}"/>
              </a:ext>
            </a:extLst>
          </p:cNvPr>
          <p:cNvPicPr>
            <a:picLocks noChangeAspect="1"/>
          </p:cNvPicPr>
          <p:nvPr/>
        </p:nvPicPr>
        <p:blipFill>
          <a:blip r:embed="rId2"/>
          <a:stretch>
            <a:fillRect/>
          </a:stretch>
        </p:blipFill>
        <p:spPr>
          <a:xfrm flipH="1">
            <a:off x="9214338" y="859692"/>
            <a:ext cx="2977662" cy="1674117"/>
          </a:xfrm>
          <a:prstGeom prst="rect">
            <a:avLst/>
          </a:prstGeom>
        </p:spPr>
      </p:pic>
      <p:pic>
        <p:nvPicPr>
          <p:cNvPr id="9" name="Obrázek 8">
            <a:extLst>
              <a:ext uri="{FF2B5EF4-FFF2-40B4-BE49-F238E27FC236}">
                <a16:creationId xmlns:a16="http://schemas.microsoft.com/office/drawing/2014/main" id="{80468442-5A2E-F499-88B7-970A154A5EFC}"/>
              </a:ext>
            </a:extLst>
          </p:cNvPr>
          <p:cNvPicPr>
            <a:picLocks noChangeAspect="1"/>
          </p:cNvPicPr>
          <p:nvPr/>
        </p:nvPicPr>
        <p:blipFill>
          <a:blip r:embed="rId3"/>
          <a:stretch>
            <a:fillRect/>
          </a:stretch>
        </p:blipFill>
        <p:spPr>
          <a:xfrm>
            <a:off x="9214338" y="2533809"/>
            <a:ext cx="2938585" cy="1962760"/>
          </a:xfrm>
          <a:prstGeom prst="rect">
            <a:avLst/>
          </a:prstGeom>
        </p:spPr>
      </p:pic>
      <p:pic>
        <p:nvPicPr>
          <p:cNvPr id="10" name="Obrázek 9">
            <a:extLst>
              <a:ext uri="{FF2B5EF4-FFF2-40B4-BE49-F238E27FC236}">
                <a16:creationId xmlns:a16="http://schemas.microsoft.com/office/drawing/2014/main" id="{B5959C67-AF6A-7E56-320C-CB89A5392F32}"/>
              </a:ext>
            </a:extLst>
          </p:cNvPr>
          <p:cNvPicPr>
            <a:picLocks noChangeAspect="1"/>
          </p:cNvPicPr>
          <p:nvPr/>
        </p:nvPicPr>
        <p:blipFill>
          <a:blip r:embed="rId4"/>
          <a:stretch>
            <a:fillRect/>
          </a:stretch>
        </p:blipFill>
        <p:spPr>
          <a:xfrm>
            <a:off x="9214338" y="4600715"/>
            <a:ext cx="2938585" cy="2072636"/>
          </a:xfrm>
          <a:prstGeom prst="rect">
            <a:avLst/>
          </a:prstGeom>
        </p:spPr>
      </p:pic>
      <p:pic>
        <p:nvPicPr>
          <p:cNvPr id="11" name="Obrázek 10">
            <a:extLst>
              <a:ext uri="{FF2B5EF4-FFF2-40B4-BE49-F238E27FC236}">
                <a16:creationId xmlns:a16="http://schemas.microsoft.com/office/drawing/2014/main" id="{A4109E09-D1DF-0459-31F7-324EAC5010A9}"/>
              </a:ext>
            </a:extLst>
          </p:cNvPr>
          <p:cNvPicPr>
            <a:picLocks noChangeAspect="1"/>
          </p:cNvPicPr>
          <p:nvPr/>
        </p:nvPicPr>
        <p:blipFill>
          <a:blip r:embed="rId5"/>
          <a:stretch>
            <a:fillRect/>
          </a:stretch>
        </p:blipFill>
        <p:spPr>
          <a:xfrm>
            <a:off x="3235569" y="4496569"/>
            <a:ext cx="3418498" cy="2277664"/>
          </a:xfrm>
          <a:prstGeom prst="rect">
            <a:avLst/>
          </a:prstGeom>
        </p:spPr>
      </p:pic>
    </p:spTree>
    <p:extLst>
      <p:ext uri="{BB962C8B-B14F-4D97-AF65-F5344CB8AC3E}">
        <p14:creationId xmlns:p14="http://schemas.microsoft.com/office/powerpoint/2010/main" val="26272127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03177D95-AE7A-452A-28B7-DD7D74E80E1B}"/>
              </a:ext>
            </a:extLst>
          </p:cNvPr>
          <p:cNvPicPr>
            <a:picLocks noGrp="1" noChangeAspect="1"/>
          </p:cNvPicPr>
          <p:nvPr>
            <p:ph idx="1"/>
          </p:nvPr>
        </p:nvPicPr>
        <p:blipFill>
          <a:blip r:embed="rId2"/>
          <a:stretch>
            <a:fillRect/>
          </a:stretch>
        </p:blipFill>
        <p:spPr>
          <a:xfrm>
            <a:off x="70338" y="107058"/>
            <a:ext cx="11254155" cy="6684511"/>
          </a:xfrm>
          <a:prstGeom prst="rect">
            <a:avLst/>
          </a:prstGeom>
        </p:spPr>
      </p:pic>
    </p:spTree>
    <p:extLst>
      <p:ext uri="{BB962C8B-B14F-4D97-AF65-F5344CB8AC3E}">
        <p14:creationId xmlns:p14="http://schemas.microsoft.com/office/powerpoint/2010/main" val="42297805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3352A6-F906-EF5B-0F31-6B6CA7F0C3EF}"/>
              </a:ext>
            </a:extLst>
          </p:cNvPr>
          <p:cNvSpPr>
            <a:spLocks noGrp="1"/>
          </p:cNvSpPr>
          <p:nvPr>
            <p:ph type="title"/>
          </p:nvPr>
        </p:nvSpPr>
        <p:spPr>
          <a:xfrm>
            <a:off x="382954" y="156308"/>
            <a:ext cx="8891048" cy="797170"/>
          </a:xfrm>
        </p:spPr>
        <p:txBody>
          <a:bodyPr/>
          <a:lstStyle/>
          <a:p>
            <a:pPr algn="ctr"/>
            <a:r>
              <a:rPr lang="cs-CZ" dirty="0" err="1">
                <a:solidFill>
                  <a:schemeClr val="tx1"/>
                </a:solidFill>
              </a:rPr>
              <a:t>Pseudostáty</a:t>
            </a:r>
            <a:r>
              <a:rPr lang="cs-CZ" dirty="0">
                <a:solidFill>
                  <a:schemeClr val="tx1"/>
                </a:solidFill>
              </a:rPr>
              <a:t> DLR a LLR</a:t>
            </a:r>
          </a:p>
        </p:txBody>
      </p:sp>
      <p:sp>
        <p:nvSpPr>
          <p:cNvPr id="3" name="Zástupný obsah 2">
            <a:extLst>
              <a:ext uri="{FF2B5EF4-FFF2-40B4-BE49-F238E27FC236}">
                <a16:creationId xmlns:a16="http://schemas.microsoft.com/office/drawing/2014/main" id="{EE492DC3-A1BE-007F-8CEE-C6A01E58FE20}"/>
              </a:ext>
            </a:extLst>
          </p:cNvPr>
          <p:cNvSpPr>
            <a:spLocks noGrp="1"/>
          </p:cNvSpPr>
          <p:nvPr>
            <p:ph idx="1"/>
          </p:nvPr>
        </p:nvSpPr>
        <p:spPr>
          <a:xfrm>
            <a:off x="382954" y="820615"/>
            <a:ext cx="8891048" cy="5220747"/>
          </a:xfrm>
        </p:spPr>
        <p:txBody>
          <a:bodyPr/>
          <a:lstStyle/>
          <a:p>
            <a:r>
              <a:rPr lang="cs-CZ" dirty="0"/>
              <a:t>8. dubna 2014 proběhlo vyhlášení separatistické Doněcké lidové republiky (DLR)</a:t>
            </a:r>
          </a:p>
          <a:p>
            <a:r>
              <a:rPr lang="cs-CZ" dirty="0"/>
              <a:t>27. dubna 2014 následovalo vyhlášení Luhanské lidové republiky (LLR)</a:t>
            </a:r>
          </a:p>
        </p:txBody>
      </p:sp>
      <p:pic>
        <p:nvPicPr>
          <p:cNvPr id="4" name="Obrázek 3">
            <a:extLst>
              <a:ext uri="{FF2B5EF4-FFF2-40B4-BE49-F238E27FC236}">
                <a16:creationId xmlns:a16="http://schemas.microsoft.com/office/drawing/2014/main" id="{120BD786-CADE-7835-1EC2-D24F09E69100}"/>
              </a:ext>
            </a:extLst>
          </p:cNvPr>
          <p:cNvPicPr>
            <a:picLocks noChangeAspect="1"/>
          </p:cNvPicPr>
          <p:nvPr/>
        </p:nvPicPr>
        <p:blipFill>
          <a:blip r:embed="rId2"/>
          <a:stretch>
            <a:fillRect/>
          </a:stretch>
        </p:blipFill>
        <p:spPr>
          <a:xfrm>
            <a:off x="125046" y="2146642"/>
            <a:ext cx="4602371" cy="3890743"/>
          </a:xfrm>
          <a:prstGeom prst="rect">
            <a:avLst/>
          </a:prstGeom>
        </p:spPr>
      </p:pic>
      <p:pic>
        <p:nvPicPr>
          <p:cNvPr id="6" name="Obrázek 5">
            <a:extLst>
              <a:ext uri="{FF2B5EF4-FFF2-40B4-BE49-F238E27FC236}">
                <a16:creationId xmlns:a16="http://schemas.microsoft.com/office/drawing/2014/main" id="{170301A9-9DC8-6FFA-6FA8-F94C974CAA57}"/>
              </a:ext>
            </a:extLst>
          </p:cNvPr>
          <p:cNvPicPr>
            <a:picLocks noChangeAspect="1"/>
          </p:cNvPicPr>
          <p:nvPr/>
        </p:nvPicPr>
        <p:blipFill>
          <a:blip r:embed="rId3"/>
          <a:stretch>
            <a:fillRect/>
          </a:stretch>
        </p:blipFill>
        <p:spPr>
          <a:xfrm>
            <a:off x="8343948" y="1820986"/>
            <a:ext cx="3848052" cy="4216399"/>
          </a:xfrm>
          <a:prstGeom prst="rect">
            <a:avLst/>
          </a:prstGeom>
        </p:spPr>
      </p:pic>
      <p:pic>
        <p:nvPicPr>
          <p:cNvPr id="8" name="Obrázek 7">
            <a:extLst>
              <a:ext uri="{FF2B5EF4-FFF2-40B4-BE49-F238E27FC236}">
                <a16:creationId xmlns:a16="http://schemas.microsoft.com/office/drawing/2014/main" id="{10BE1CFB-3161-91C9-ECBA-718B82E0D951}"/>
              </a:ext>
            </a:extLst>
          </p:cNvPr>
          <p:cNvPicPr>
            <a:picLocks noChangeAspect="1"/>
          </p:cNvPicPr>
          <p:nvPr/>
        </p:nvPicPr>
        <p:blipFill>
          <a:blip r:embed="rId4"/>
          <a:stretch>
            <a:fillRect/>
          </a:stretch>
        </p:blipFill>
        <p:spPr>
          <a:xfrm>
            <a:off x="4682440" y="1803766"/>
            <a:ext cx="3661508" cy="4233619"/>
          </a:xfrm>
          <a:prstGeom prst="rect">
            <a:avLst/>
          </a:prstGeom>
        </p:spPr>
      </p:pic>
    </p:spTree>
    <p:extLst>
      <p:ext uri="{BB962C8B-B14F-4D97-AF65-F5344CB8AC3E}">
        <p14:creationId xmlns:p14="http://schemas.microsoft.com/office/powerpoint/2010/main" val="8679313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D1EADB-C387-E6C6-4BCC-CA2CB7BD3240}"/>
              </a:ext>
            </a:extLst>
          </p:cNvPr>
          <p:cNvSpPr>
            <a:spLocks noGrp="1"/>
          </p:cNvSpPr>
          <p:nvPr>
            <p:ph type="title"/>
          </p:nvPr>
        </p:nvSpPr>
        <p:spPr>
          <a:xfrm>
            <a:off x="422031" y="422031"/>
            <a:ext cx="8851971" cy="695569"/>
          </a:xfrm>
        </p:spPr>
        <p:txBody>
          <a:bodyPr/>
          <a:lstStyle/>
          <a:p>
            <a:pPr algn="ctr"/>
            <a:r>
              <a:rPr lang="cs-CZ" dirty="0">
                <a:solidFill>
                  <a:schemeClr val="tx1"/>
                </a:solidFill>
              </a:rPr>
              <a:t>Sestřelení letu MH17</a:t>
            </a:r>
          </a:p>
        </p:txBody>
      </p:sp>
      <p:sp>
        <p:nvSpPr>
          <p:cNvPr id="3" name="Zástupný obsah 2">
            <a:extLst>
              <a:ext uri="{FF2B5EF4-FFF2-40B4-BE49-F238E27FC236}">
                <a16:creationId xmlns:a16="http://schemas.microsoft.com/office/drawing/2014/main" id="{EDC59922-78BD-5C45-2D59-71540F0CBC73}"/>
              </a:ext>
            </a:extLst>
          </p:cNvPr>
          <p:cNvSpPr>
            <a:spLocks noGrp="1"/>
          </p:cNvSpPr>
          <p:nvPr>
            <p:ph idx="1"/>
          </p:nvPr>
        </p:nvSpPr>
        <p:spPr>
          <a:xfrm>
            <a:off x="0" y="1117600"/>
            <a:ext cx="8574942" cy="5416061"/>
          </a:xfrm>
        </p:spPr>
        <p:txBody>
          <a:bodyPr/>
          <a:lstStyle/>
          <a:p>
            <a:pPr algn="just"/>
            <a:r>
              <a:rPr lang="cs-CZ" dirty="0"/>
              <a:t>Letadlo Boeing 777 letu MH17 bylo 17. července 2014 zasaženo raketou ruské výroby, patřící do protiletadlového raketového kompletu Buk, přivezeným z Ruska od 53. protiletadlové raketové brigády Ruské federace z města Kursk </a:t>
            </a:r>
          </a:p>
          <a:p>
            <a:pPr algn="just"/>
            <a:r>
              <a:rPr lang="cs-CZ" dirty="0"/>
              <a:t>Poté se zřítilo poblíž vesničky </a:t>
            </a:r>
            <a:r>
              <a:rPr lang="cs-CZ" dirty="0" err="1"/>
              <a:t>Hrabove</a:t>
            </a:r>
            <a:r>
              <a:rPr lang="cs-CZ" dirty="0"/>
              <a:t> severně od města </a:t>
            </a:r>
            <a:r>
              <a:rPr lang="cs-CZ" dirty="0" err="1"/>
              <a:t>Torez</a:t>
            </a:r>
            <a:r>
              <a:rPr lang="cs-CZ" dirty="0"/>
              <a:t> v Doněcké oblasti na Ukrajině. Zahynulo všech 298 lidí na palubě letadla</a:t>
            </a:r>
          </a:p>
          <a:p>
            <a:pPr algn="just"/>
            <a:r>
              <a:rPr lang="cs-CZ" dirty="0"/>
              <a:t>Na ruské straně došlo nejspíše k záměně s An-26 ukrajinské armády</a:t>
            </a:r>
          </a:p>
          <a:p>
            <a:pPr algn="just"/>
            <a:r>
              <a:rPr lang="cs-CZ" dirty="0"/>
              <a:t>V červenci 2015 Malajsie vznesla k Radě bezpečnosti OSN návrh na stíhání viníků sestřelu před mezinárodním tribunálem, který získal většinovou podporu členských států Rady, ale byl vetován Ruskem</a:t>
            </a:r>
          </a:p>
          <a:p>
            <a:pPr algn="just"/>
            <a:r>
              <a:rPr lang="cs-CZ" dirty="0"/>
              <a:t>17. listopadu 2022 soud v Haagu usvědčil ze sestřelení letu MH17 dva Rusy (Igor </a:t>
            </a:r>
            <a:r>
              <a:rPr lang="cs-CZ" dirty="0" err="1"/>
              <a:t>Girkin</a:t>
            </a:r>
            <a:r>
              <a:rPr lang="cs-CZ" dirty="0"/>
              <a:t> a Sergej Dubinský – odsouzeni na doživotí) a jednoho Ukrajince – separatistu (Leonid </a:t>
            </a:r>
            <a:r>
              <a:rPr lang="cs-CZ" dirty="0" err="1"/>
              <a:t>Charčenko</a:t>
            </a:r>
            <a:r>
              <a:rPr lang="cs-CZ" dirty="0"/>
              <a:t>)</a:t>
            </a:r>
          </a:p>
          <a:p>
            <a:pPr algn="just"/>
            <a:r>
              <a:rPr lang="cs-CZ" dirty="0"/>
              <a:t>Soud jasně konstatoval, že byla použitá raketa ruské výroby a byla odpálena z prostoru, který tehdy Moskva kontrolovala, do budoucna se dají očekávat i další žaloby vůči Rusku, které odmítlo vyplatit náhradu škody a vydat své občany </a:t>
            </a:r>
            <a:r>
              <a:rPr lang="cs-CZ" dirty="0" err="1"/>
              <a:t>Girkina</a:t>
            </a:r>
            <a:r>
              <a:rPr lang="cs-CZ" dirty="0"/>
              <a:t> a Dubinského</a:t>
            </a:r>
          </a:p>
        </p:txBody>
      </p:sp>
      <p:pic>
        <p:nvPicPr>
          <p:cNvPr id="4" name="Obrázek 3">
            <a:extLst>
              <a:ext uri="{FF2B5EF4-FFF2-40B4-BE49-F238E27FC236}">
                <a16:creationId xmlns:a16="http://schemas.microsoft.com/office/drawing/2014/main" id="{8364C335-F559-4C1A-D7D0-04E898C8DF83}"/>
              </a:ext>
            </a:extLst>
          </p:cNvPr>
          <p:cNvPicPr>
            <a:picLocks noChangeAspect="1"/>
          </p:cNvPicPr>
          <p:nvPr/>
        </p:nvPicPr>
        <p:blipFill>
          <a:blip r:embed="rId2"/>
          <a:stretch>
            <a:fillRect/>
          </a:stretch>
        </p:blipFill>
        <p:spPr>
          <a:xfrm>
            <a:off x="8574942" y="769815"/>
            <a:ext cx="3617058" cy="1808529"/>
          </a:xfrm>
          <a:prstGeom prst="rect">
            <a:avLst/>
          </a:prstGeom>
        </p:spPr>
      </p:pic>
      <p:pic>
        <p:nvPicPr>
          <p:cNvPr id="5" name="Obrázek 4">
            <a:extLst>
              <a:ext uri="{FF2B5EF4-FFF2-40B4-BE49-F238E27FC236}">
                <a16:creationId xmlns:a16="http://schemas.microsoft.com/office/drawing/2014/main" id="{B0A02400-8558-EC4D-F9A8-F752059CDEB7}"/>
              </a:ext>
            </a:extLst>
          </p:cNvPr>
          <p:cNvPicPr>
            <a:picLocks noChangeAspect="1"/>
          </p:cNvPicPr>
          <p:nvPr/>
        </p:nvPicPr>
        <p:blipFill>
          <a:blip r:embed="rId3"/>
          <a:stretch>
            <a:fillRect/>
          </a:stretch>
        </p:blipFill>
        <p:spPr>
          <a:xfrm>
            <a:off x="8574942" y="2604084"/>
            <a:ext cx="3617058" cy="2129279"/>
          </a:xfrm>
          <a:prstGeom prst="rect">
            <a:avLst/>
          </a:prstGeom>
        </p:spPr>
      </p:pic>
      <p:pic>
        <p:nvPicPr>
          <p:cNvPr id="6" name="Obrázek 5">
            <a:extLst>
              <a:ext uri="{FF2B5EF4-FFF2-40B4-BE49-F238E27FC236}">
                <a16:creationId xmlns:a16="http://schemas.microsoft.com/office/drawing/2014/main" id="{C0F7BF66-E993-F969-FE56-B5D0FAF03166}"/>
              </a:ext>
            </a:extLst>
          </p:cNvPr>
          <p:cNvPicPr>
            <a:picLocks noChangeAspect="1"/>
          </p:cNvPicPr>
          <p:nvPr/>
        </p:nvPicPr>
        <p:blipFill>
          <a:blip r:embed="rId4"/>
          <a:stretch>
            <a:fillRect/>
          </a:stretch>
        </p:blipFill>
        <p:spPr>
          <a:xfrm>
            <a:off x="8574942" y="4714131"/>
            <a:ext cx="3617058" cy="1860331"/>
          </a:xfrm>
          <a:prstGeom prst="rect">
            <a:avLst/>
          </a:prstGeom>
        </p:spPr>
      </p:pic>
    </p:spTree>
    <p:extLst>
      <p:ext uri="{BB962C8B-B14F-4D97-AF65-F5344CB8AC3E}">
        <p14:creationId xmlns:p14="http://schemas.microsoft.com/office/powerpoint/2010/main" val="16134572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1CD5DDA3-D1B0-CF03-CB36-1BCCCF177171}"/>
              </a:ext>
            </a:extLst>
          </p:cNvPr>
          <p:cNvPicPr>
            <a:picLocks noGrp="1" noChangeAspect="1"/>
          </p:cNvPicPr>
          <p:nvPr>
            <p:ph idx="1"/>
          </p:nvPr>
        </p:nvPicPr>
        <p:blipFill>
          <a:blip r:embed="rId2"/>
          <a:stretch>
            <a:fillRect/>
          </a:stretch>
        </p:blipFill>
        <p:spPr>
          <a:xfrm>
            <a:off x="102477" y="203147"/>
            <a:ext cx="6057382" cy="3336212"/>
          </a:xfrm>
          <a:prstGeom prst="rect">
            <a:avLst/>
          </a:prstGeom>
        </p:spPr>
      </p:pic>
      <p:pic>
        <p:nvPicPr>
          <p:cNvPr id="6" name="Obrázek 5">
            <a:extLst>
              <a:ext uri="{FF2B5EF4-FFF2-40B4-BE49-F238E27FC236}">
                <a16:creationId xmlns:a16="http://schemas.microsoft.com/office/drawing/2014/main" id="{EA032167-60B2-A34D-B57B-D363290EB524}"/>
              </a:ext>
            </a:extLst>
          </p:cNvPr>
          <p:cNvPicPr>
            <a:picLocks noChangeAspect="1"/>
          </p:cNvPicPr>
          <p:nvPr/>
        </p:nvPicPr>
        <p:blipFill>
          <a:blip r:embed="rId3"/>
          <a:stretch>
            <a:fillRect/>
          </a:stretch>
        </p:blipFill>
        <p:spPr>
          <a:xfrm>
            <a:off x="6159859" y="3539359"/>
            <a:ext cx="5690716" cy="3291953"/>
          </a:xfrm>
          <a:prstGeom prst="rect">
            <a:avLst/>
          </a:prstGeom>
        </p:spPr>
      </p:pic>
      <p:pic>
        <p:nvPicPr>
          <p:cNvPr id="8" name="Obrázek 7">
            <a:extLst>
              <a:ext uri="{FF2B5EF4-FFF2-40B4-BE49-F238E27FC236}">
                <a16:creationId xmlns:a16="http://schemas.microsoft.com/office/drawing/2014/main" id="{A62770BE-1CD2-F763-718D-5757D82B60B3}"/>
              </a:ext>
            </a:extLst>
          </p:cNvPr>
          <p:cNvPicPr>
            <a:picLocks noChangeAspect="1"/>
          </p:cNvPicPr>
          <p:nvPr/>
        </p:nvPicPr>
        <p:blipFill>
          <a:blip r:embed="rId4"/>
          <a:stretch>
            <a:fillRect/>
          </a:stretch>
        </p:blipFill>
        <p:spPr>
          <a:xfrm>
            <a:off x="6159858" y="203147"/>
            <a:ext cx="5690715" cy="3336212"/>
          </a:xfrm>
          <a:prstGeom prst="rect">
            <a:avLst/>
          </a:prstGeom>
        </p:spPr>
      </p:pic>
      <p:pic>
        <p:nvPicPr>
          <p:cNvPr id="9" name="Obrázek 8">
            <a:extLst>
              <a:ext uri="{FF2B5EF4-FFF2-40B4-BE49-F238E27FC236}">
                <a16:creationId xmlns:a16="http://schemas.microsoft.com/office/drawing/2014/main" id="{9173EC93-353E-DA43-49D2-BBBDD2CB38DD}"/>
              </a:ext>
            </a:extLst>
          </p:cNvPr>
          <p:cNvPicPr>
            <a:picLocks noChangeAspect="1"/>
          </p:cNvPicPr>
          <p:nvPr/>
        </p:nvPicPr>
        <p:blipFill>
          <a:blip r:embed="rId5"/>
          <a:stretch>
            <a:fillRect/>
          </a:stretch>
        </p:blipFill>
        <p:spPr>
          <a:xfrm>
            <a:off x="102475" y="3539358"/>
            <a:ext cx="6057381" cy="3291955"/>
          </a:xfrm>
          <a:prstGeom prst="rect">
            <a:avLst/>
          </a:prstGeom>
        </p:spPr>
      </p:pic>
    </p:spTree>
    <p:extLst>
      <p:ext uri="{BB962C8B-B14F-4D97-AF65-F5344CB8AC3E}">
        <p14:creationId xmlns:p14="http://schemas.microsoft.com/office/powerpoint/2010/main" val="15325505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BD65382-6745-855D-F968-520C3C5C5D24}"/>
              </a:ext>
            </a:extLst>
          </p:cNvPr>
          <p:cNvSpPr>
            <a:spLocks noGrp="1"/>
          </p:cNvSpPr>
          <p:nvPr>
            <p:ph type="title"/>
          </p:nvPr>
        </p:nvSpPr>
        <p:spPr>
          <a:xfrm>
            <a:off x="343878" y="0"/>
            <a:ext cx="8930124" cy="816637"/>
          </a:xfrm>
        </p:spPr>
        <p:txBody>
          <a:bodyPr/>
          <a:lstStyle/>
          <a:p>
            <a:pPr algn="ctr"/>
            <a:r>
              <a:rPr lang="cs-CZ" dirty="0" err="1">
                <a:solidFill>
                  <a:schemeClr val="tx1"/>
                </a:solidFill>
              </a:rPr>
              <a:t>Ilovajsk</a:t>
            </a:r>
            <a:r>
              <a:rPr lang="cs-CZ" dirty="0">
                <a:solidFill>
                  <a:schemeClr val="tx1"/>
                </a:solidFill>
              </a:rPr>
              <a:t> září 2014</a:t>
            </a:r>
          </a:p>
        </p:txBody>
      </p:sp>
      <p:sp>
        <p:nvSpPr>
          <p:cNvPr id="3" name="Zástupný obsah 2">
            <a:extLst>
              <a:ext uri="{FF2B5EF4-FFF2-40B4-BE49-F238E27FC236}">
                <a16:creationId xmlns:a16="http://schemas.microsoft.com/office/drawing/2014/main" id="{E95BE735-E0E1-6A68-1009-29E8D9CC6954}"/>
              </a:ext>
            </a:extLst>
          </p:cNvPr>
          <p:cNvSpPr>
            <a:spLocks noGrp="1"/>
          </p:cNvSpPr>
          <p:nvPr>
            <p:ph idx="1"/>
          </p:nvPr>
        </p:nvSpPr>
        <p:spPr>
          <a:xfrm>
            <a:off x="18030" y="539262"/>
            <a:ext cx="12088001" cy="5502102"/>
          </a:xfrm>
        </p:spPr>
        <p:txBody>
          <a:bodyPr/>
          <a:lstStyle/>
          <a:p>
            <a:pPr algn="just"/>
            <a:r>
              <a:rPr lang="cs-CZ" dirty="0"/>
              <a:t>střetnutí mezi ukrajinskou armádou a nepřiznanými ruskými jednotkami se zapojením separatistů, od 7. srpna do 2. září</a:t>
            </a:r>
          </a:p>
          <a:p>
            <a:pPr algn="just"/>
            <a:r>
              <a:rPr lang="cs-CZ" dirty="0"/>
              <a:t>ústup ukrajinských jednotek, který se změnil v masakr, na nic z toho by „separatisté“ vlastními silami nestačily – až tisíc mrtvých ukrajinských vojáků</a:t>
            </a:r>
          </a:p>
          <a:p>
            <a:pPr algn="just"/>
            <a:r>
              <a:rPr lang="cs-CZ" dirty="0"/>
              <a:t>Doněck tak byl z východu z pohledu Rusů uvolněn a ukrajinských silám se toto velké město nepovedlo odříznout</a:t>
            </a:r>
          </a:p>
        </p:txBody>
      </p:sp>
      <p:pic>
        <p:nvPicPr>
          <p:cNvPr id="4" name="Obrázek 3">
            <a:extLst>
              <a:ext uri="{FF2B5EF4-FFF2-40B4-BE49-F238E27FC236}">
                <a16:creationId xmlns:a16="http://schemas.microsoft.com/office/drawing/2014/main" id="{3B5670DB-D564-7038-2F11-02E3D9DF128C}"/>
              </a:ext>
            </a:extLst>
          </p:cNvPr>
          <p:cNvPicPr>
            <a:picLocks noChangeAspect="1"/>
          </p:cNvPicPr>
          <p:nvPr/>
        </p:nvPicPr>
        <p:blipFill>
          <a:blip r:embed="rId2"/>
          <a:stretch>
            <a:fillRect/>
          </a:stretch>
        </p:blipFill>
        <p:spPr>
          <a:xfrm>
            <a:off x="218832" y="2261632"/>
            <a:ext cx="5393233" cy="4596368"/>
          </a:xfrm>
          <a:prstGeom prst="rect">
            <a:avLst/>
          </a:prstGeom>
        </p:spPr>
      </p:pic>
      <p:pic>
        <p:nvPicPr>
          <p:cNvPr id="5" name="Obrázek 4">
            <a:extLst>
              <a:ext uri="{FF2B5EF4-FFF2-40B4-BE49-F238E27FC236}">
                <a16:creationId xmlns:a16="http://schemas.microsoft.com/office/drawing/2014/main" id="{44AB9F15-E9D2-EF14-6E49-965BD56DB07D}"/>
              </a:ext>
            </a:extLst>
          </p:cNvPr>
          <p:cNvPicPr>
            <a:picLocks noChangeAspect="1"/>
          </p:cNvPicPr>
          <p:nvPr/>
        </p:nvPicPr>
        <p:blipFill>
          <a:blip r:embed="rId3"/>
          <a:stretch>
            <a:fillRect/>
          </a:stretch>
        </p:blipFill>
        <p:spPr>
          <a:xfrm>
            <a:off x="5655941" y="2261632"/>
            <a:ext cx="6406214" cy="4596367"/>
          </a:xfrm>
          <a:prstGeom prst="rect">
            <a:avLst/>
          </a:prstGeom>
        </p:spPr>
      </p:pic>
    </p:spTree>
    <p:extLst>
      <p:ext uri="{BB962C8B-B14F-4D97-AF65-F5344CB8AC3E}">
        <p14:creationId xmlns:p14="http://schemas.microsoft.com/office/powerpoint/2010/main" val="23228246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2A315E-AA17-0CD2-DE8C-C43FCB406276}"/>
              </a:ext>
            </a:extLst>
          </p:cNvPr>
          <p:cNvSpPr>
            <a:spLocks noGrp="1"/>
          </p:cNvSpPr>
          <p:nvPr>
            <p:ph type="title"/>
          </p:nvPr>
        </p:nvSpPr>
        <p:spPr>
          <a:xfrm>
            <a:off x="289169" y="218832"/>
            <a:ext cx="8984833" cy="789354"/>
          </a:xfrm>
        </p:spPr>
        <p:txBody>
          <a:bodyPr/>
          <a:lstStyle/>
          <a:p>
            <a:pPr algn="ctr"/>
            <a:r>
              <a:rPr lang="cs-CZ" dirty="0">
                <a:solidFill>
                  <a:schemeClr val="tx1"/>
                </a:solidFill>
              </a:rPr>
              <a:t>Doněcké letiště – leden 2015</a:t>
            </a:r>
          </a:p>
        </p:txBody>
      </p:sp>
      <p:sp>
        <p:nvSpPr>
          <p:cNvPr id="3" name="Zástupný obsah 2">
            <a:extLst>
              <a:ext uri="{FF2B5EF4-FFF2-40B4-BE49-F238E27FC236}">
                <a16:creationId xmlns:a16="http://schemas.microsoft.com/office/drawing/2014/main" id="{D815B3E0-7D87-C0E9-08D3-4389129F1506}"/>
              </a:ext>
            </a:extLst>
          </p:cNvPr>
          <p:cNvSpPr>
            <a:spLocks noGrp="1"/>
          </p:cNvSpPr>
          <p:nvPr>
            <p:ph idx="1"/>
          </p:nvPr>
        </p:nvSpPr>
        <p:spPr>
          <a:xfrm>
            <a:off x="0" y="804985"/>
            <a:ext cx="9274003" cy="5236378"/>
          </a:xfrm>
        </p:spPr>
        <p:txBody>
          <a:bodyPr/>
          <a:lstStyle/>
          <a:p>
            <a:pPr algn="just"/>
            <a:r>
              <a:rPr lang="cs-CZ" dirty="0"/>
              <a:t>Výchozí situací bylo obsazení areálu letiště jednotkami ukrajinské armády po skončení krátké první bitvy o toto letiště dne 27. května 2014</a:t>
            </a:r>
          </a:p>
          <a:p>
            <a:pPr algn="just"/>
            <a:r>
              <a:rPr lang="cs-CZ" dirty="0"/>
              <a:t>Nové těžké boje probíhaly mezi 28. zářím 2014 a 21. lednem 2015. Již 1. října 2014 bylo letiště povstalci obklíčeno </a:t>
            </a:r>
          </a:p>
          <a:p>
            <a:pPr algn="just"/>
            <a:r>
              <a:rPr lang="cs-CZ" dirty="0"/>
              <a:t>Postupně obsadili „povstalci“ značnou část letištní plochy. V troskách budov se však ještě dlouho drželi ukrajinští vojáci (s přezdívkou kyborgové) </a:t>
            </a:r>
          </a:p>
          <a:p>
            <a:pPr algn="just"/>
            <a:r>
              <a:rPr lang="cs-CZ" dirty="0"/>
              <a:t>Konečným výsledkem vleklých těžkých bojů bylo obsazení celého letištního areálu včetně budov povstalci, ale areál byl během bojů zcela zdevastován </a:t>
            </a:r>
          </a:p>
          <a:p>
            <a:pPr algn="just"/>
            <a:r>
              <a:rPr lang="cs-CZ" dirty="0"/>
              <a:t>Boje skončily 21. ledna 2015</a:t>
            </a:r>
          </a:p>
          <a:p>
            <a:pPr marL="0" indent="0">
              <a:buNone/>
            </a:pPr>
            <a:r>
              <a:rPr lang="cs-CZ" dirty="0"/>
              <a:t> </a:t>
            </a:r>
          </a:p>
        </p:txBody>
      </p:sp>
      <p:pic>
        <p:nvPicPr>
          <p:cNvPr id="4" name="Obrázek 3">
            <a:extLst>
              <a:ext uri="{FF2B5EF4-FFF2-40B4-BE49-F238E27FC236}">
                <a16:creationId xmlns:a16="http://schemas.microsoft.com/office/drawing/2014/main" id="{D1CD9497-316D-0FB4-C06E-1A823025036A}"/>
              </a:ext>
            </a:extLst>
          </p:cNvPr>
          <p:cNvPicPr>
            <a:picLocks noChangeAspect="1"/>
          </p:cNvPicPr>
          <p:nvPr/>
        </p:nvPicPr>
        <p:blipFill>
          <a:blip r:embed="rId2"/>
          <a:stretch>
            <a:fillRect/>
          </a:stretch>
        </p:blipFill>
        <p:spPr>
          <a:xfrm>
            <a:off x="289169" y="3892609"/>
            <a:ext cx="6652723" cy="2965391"/>
          </a:xfrm>
          <a:prstGeom prst="rect">
            <a:avLst/>
          </a:prstGeom>
        </p:spPr>
      </p:pic>
      <p:pic>
        <p:nvPicPr>
          <p:cNvPr id="5" name="Obrázek 4">
            <a:extLst>
              <a:ext uri="{FF2B5EF4-FFF2-40B4-BE49-F238E27FC236}">
                <a16:creationId xmlns:a16="http://schemas.microsoft.com/office/drawing/2014/main" id="{1B38647C-E8B9-86BC-30A9-89687A0973B6}"/>
              </a:ext>
            </a:extLst>
          </p:cNvPr>
          <p:cNvPicPr>
            <a:picLocks noChangeAspect="1"/>
          </p:cNvPicPr>
          <p:nvPr/>
        </p:nvPicPr>
        <p:blipFill>
          <a:blip r:embed="rId3"/>
          <a:stretch>
            <a:fillRect/>
          </a:stretch>
        </p:blipFill>
        <p:spPr>
          <a:xfrm>
            <a:off x="6941891" y="3892609"/>
            <a:ext cx="4882785" cy="2965390"/>
          </a:xfrm>
          <a:prstGeom prst="rect">
            <a:avLst/>
          </a:prstGeom>
        </p:spPr>
      </p:pic>
      <p:pic>
        <p:nvPicPr>
          <p:cNvPr id="6" name="Obrázek 5">
            <a:extLst>
              <a:ext uri="{FF2B5EF4-FFF2-40B4-BE49-F238E27FC236}">
                <a16:creationId xmlns:a16="http://schemas.microsoft.com/office/drawing/2014/main" id="{9C82A5DB-E78F-7F31-67C7-3040D193AD47}"/>
              </a:ext>
            </a:extLst>
          </p:cNvPr>
          <p:cNvPicPr>
            <a:picLocks noChangeAspect="1"/>
          </p:cNvPicPr>
          <p:nvPr/>
        </p:nvPicPr>
        <p:blipFill>
          <a:blip r:embed="rId4"/>
          <a:stretch>
            <a:fillRect/>
          </a:stretch>
        </p:blipFill>
        <p:spPr>
          <a:xfrm>
            <a:off x="9424322" y="218832"/>
            <a:ext cx="2075774" cy="2965392"/>
          </a:xfrm>
          <a:prstGeom prst="rect">
            <a:avLst/>
          </a:prstGeom>
        </p:spPr>
      </p:pic>
      <p:sp>
        <p:nvSpPr>
          <p:cNvPr id="7" name="TextovéPole 6">
            <a:extLst>
              <a:ext uri="{FF2B5EF4-FFF2-40B4-BE49-F238E27FC236}">
                <a16:creationId xmlns:a16="http://schemas.microsoft.com/office/drawing/2014/main" id="{2D96BB99-6101-6451-2F8C-DF79B83F310B}"/>
              </a:ext>
            </a:extLst>
          </p:cNvPr>
          <p:cNvSpPr txBox="1"/>
          <p:nvPr/>
        </p:nvSpPr>
        <p:spPr>
          <a:xfrm>
            <a:off x="9112468" y="3263462"/>
            <a:ext cx="3079531" cy="369332"/>
          </a:xfrm>
          <a:prstGeom prst="rect">
            <a:avLst/>
          </a:prstGeom>
          <a:noFill/>
        </p:spPr>
        <p:txBody>
          <a:bodyPr wrap="square" rtlCol="0">
            <a:spAutoFit/>
          </a:bodyPr>
          <a:lstStyle/>
          <a:p>
            <a:r>
              <a:rPr lang="cs-CZ" dirty="0"/>
              <a:t>Film na to téma z roku 2017</a:t>
            </a:r>
          </a:p>
        </p:txBody>
      </p:sp>
    </p:spTree>
    <p:extLst>
      <p:ext uri="{BB962C8B-B14F-4D97-AF65-F5344CB8AC3E}">
        <p14:creationId xmlns:p14="http://schemas.microsoft.com/office/powerpoint/2010/main" val="31753791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E44E3ACD-E103-B203-9CA2-EE973B14DCFF}"/>
              </a:ext>
            </a:extLst>
          </p:cNvPr>
          <p:cNvPicPr>
            <a:picLocks noGrp="1" noChangeAspect="1"/>
          </p:cNvPicPr>
          <p:nvPr>
            <p:ph idx="1"/>
          </p:nvPr>
        </p:nvPicPr>
        <p:blipFill>
          <a:blip r:embed="rId2"/>
          <a:stretch>
            <a:fillRect/>
          </a:stretch>
        </p:blipFill>
        <p:spPr>
          <a:xfrm>
            <a:off x="1" y="640862"/>
            <a:ext cx="7182338" cy="6010030"/>
          </a:xfrm>
          <a:prstGeom prst="rect">
            <a:avLst/>
          </a:prstGeom>
        </p:spPr>
      </p:pic>
      <p:pic>
        <p:nvPicPr>
          <p:cNvPr id="5" name="Obrázek 4">
            <a:extLst>
              <a:ext uri="{FF2B5EF4-FFF2-40B4-BE49-F238E27FC236}">
                <a16:creationId xmlns:a16="http://schemas.microsoft.com/office/drawing/2014/main" id="{EBB92D84-02D4-19C3-7D1C-7E9C6490C54F}"/>
              </a:ext>
            </a:extLst>
          </p:cNvPr>
          <p:cNvPicPr>
            <a:picLocks noChangeAspect="1"/>
          </p:cNvPicPr>
          <p:nvPr/>
        </p:nvPicPr>
        <p:blipFill>
          <a:blip r:embed="rId3"/>
          <a:stretch>
            <a:fillRect/>
          </a:stretch>
        </p:blipFill>
        <p:spPr>
          <a:xfrm>
            <a:off x="7182338" y="640863"/>
            <a:ext cx="5009662" cy="6010030"/>
          </a:xfrm>
          <a:prstGeom prst="rect">
            <a:avLst/>
          </a:prstGeom>
        </p:spPr>
      </p:pic>
    </p:spTree>
    <p:extLst>
      <p:ext uri="{BB962C8B-B14F-4D97-AF65-F5344CB8AC3E}">
        <p14:creationId xmlns:p14="http://schemas.microsoft.com/office/powerpoint/2010/main" val="3313081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FAD01A-DD86-0DCC-F32C-1167841DE688}"/>
              </a:ext>
            </a:extLst>
          </p:cNvPr>
          <p:cNvSpPr>
            <a:spLocks noGrp="1"/>
          </p:cNvSpPr>
          <p:nvPr>
            <p:ph type="title"/>
          </p:nvPr>
        </p:nvSpPr>
        <p:spPr>
          <a:xfrm>
            <a:off x="677334" y="226646"/>
            <a:ext cx="8596668" cy="1227016"/>
          </a:xfrm>
        </p:spPr>
        <p:txBody>
          <a:bodyPr/>
          <a:lstStyle/>
          <a:p>
            <a:pPr algn="ctr"/>
            <a:r>
              <a:rPr lang="cs-CZ" dirty="0">
                <a:solidFill>
                  <a:schemeClr val="tx1"/>
                </a:solidFill>
              </a:rPr>
              <a:t>Počátek </a:t>
            </a:r>
            <a:r>
              <a:rPr lang="cs-CZ" dirty="0" err="1">
                <a:solidFill>
                  <a:schemeClr val="tx1"/>
                </a:solidFill>
              </a:rPr>
              <a:t>Janukovyčova</a:t>
            </a:r>
            <a:r>
              <a:rPr lang="cs-CZ" dirty="0">
                <a:solidFill>
                  <a:schemeClr val="tx1"/>
                </a:solidFill>
              </a:rPr>
              <a:t> mandátu v roce 2010</a:t>
            </a:r>
          </a:p>
        </p:txBody>
      </p:sp>
      <p:sp>
        <p:nvSpPr>
          <p:cNvPr id="3" name="Zástupný obsah 2">
            <a:extLst>
              <a:ext uri="{FF2B5EF4-FFF2-40B4-BE49-F238E27FC236}">
                <a16:creationId xmlns:a16="http://schemas.microsoft.com/office/drawing/2014/main" id="{AF909F1B-D19B-CAA4-D5E4-E78F58FEA99B}"/>
              </a:ext>
            </a:extLst>
          </p:cNvPr>
          <p:cNvSpPr>
            <a:spLocks noGrp="1"/>
          </p:cNvSpPr>
          <p:nvPr>
            <p:ph idx="1"/>
          </p:nvPr>
        </p:nvSpPr>
        <p:spPr>
          <a:xfrm>
            <a:off x="211015" y="1453663"/>
            <a:ext cx="9062987" cy="4587700"/>
          </a:xfrm>
        </p:spPr>
        <p:txBody>
          <a:bodyPr/>
          <a:lstStyle/>
          <a:p>
            <a:pPr algn="just"/>
            <a:r>
              <a:rPr lang="cs-CZ" dirty="0"/>
              <a:t>Spojené s očekáváními zejména těch, kteří byli zklamáni vládou Juščenka</a:t>
            </a:r>
          </a:p>
          <a:p>
            <a:pPr algn="just"/>
            <a:r>
              <a:rPr lang="cs-CZ" dirty="0" err="1"/>
              <a:t>Janukovyč</a:t>
            </a:r>
            <a:r>
              <a:rPr lang="cs-CZ" dirty="0"/>
              <a:t> stal vítězem prezidentských voleb na Ukrajině. </a:t>
            </a:r>
            <a:r>
              <a:rPr lang="cs-CZ" dirty="0" err="1"/>
              <a:t>Janukovyč</a:t>
            </a:r>
            <a:r>
              <a:rPr lang="cs-CZ" dirty="0"/>
              <a:t> vyšel vítězně z prvního kola 17. ledna 2010 se ziskem 35 % hlasů </a:t>
            </a:r>
          </a:p>
          <a:p>
            <a:pPr algn="just"/>
            <a:r>
              <a:rPr lang="cs-CZ" dirty="0"/>
              <a:t>Dle očekávání uspěl na východě a jihu země, na Krymu a také v Zakarpatí. Druhá skončila dosavadní premiérka Julija </a:t>
            </a:r>
            <a:r>
              <a:rPr lang="cs-CZ" dirty="0" err="1"/>
              <a:t>Tymošenková</a:t>
            </a:r>
            <a:r>
              <a:rPr lang="cs-CZ" dirty="0"/>
              <a:t> se ziskem 25 % hlasů</a:t>
            </a:r>
          </a:p>
          <a:p>
            <a:pPr algn="just"/>
            <a:r>
              <a:rPr lang="cs-CZ" dirty="0"/>
              <a:t>Po sečtení všech hlasů druhého kola voleb vyhrál </a:t>
            </a:r>
            <a:r>
              <a:rPr lang="cs-CZ" dirty="0" err="1"/>
              <a:t>Janukovyč</a:t>
            </a:r>
            <a:r>
              <a:rPr lang="cs-CZ" dirty="0"/>
              <a:t> se ziskem 48,95 % nad </a:t>
            </a:r>
            <a:r>
              <a:rPr lang="cs-CZ" dirty="0" err="1"/>
              <a:t>Tymošenkovou</a:t>
            </a:r>
            <a:r>
              <a:rPr lang="cs-CZ" dirty="0"/>
              <a:t>, která obdržela 45,47 % odevzdaných hlasů </a:t>
            </a:r>
          </a:p>
          <a:p>
            <a:pPr algn="just"/>
            <a:r>
              <a:rPr lang="cs-CZ" dirty="0"/>
              <a:t>Mezinárodní pozorovatelé tentokrát označili volby za regulérní a čestné, </a:t>
            </a:r>
            <a:r>
              <a:rPr lang="cs-CZ" dirty="0" err="1"/>
              <a:t>Janukovyč</a:t>
            </a:r>
            <a:r>
              <a:rPr lang="cs-CZ" dirty="0"/>
              <a:t> se následně prohlásil vítězem voleb</a:t>
            </a:r>
          </a:p>
          <a:p>
            <a:pPr algn="just"/>
            <a:r>
              <a:rPr lang="cs-CZ" dirty="0"/>
              <a:t>Hluboké rozdělení země bylo poznat i na výsledku těchto voleb</a:t>
            </a:r>
          </a:p>
          <a:p>
            <a:pPr algn="just"/>
            <a:endParaRPr lang="cs-CZ" dirty="0"/>
          </a:p>
        </p:txBody>
      </p:sp>
      <p:pic>
        <p:nvPicPr>
          <p:cNvPr id="5" name="Obrázek 4">
            <a:extLst>
              <a:ext uri="{FF2B5EF4-FFF2-40B4-BE49-F238E27FC236}">
                <a16:creationId xmlns:a16="http://schemas.microsoft.com/office/drawing/2014/main" id="{9D13F610-4ED7-486C-74EE-B7456E039BEC}"/>
              </a:ext>
            </a:extLst>
          </p:cNvPr>
          <p:cNvPicPr>
            <a:picLocks noChangeAspect="1"/>
          </p:cNvPicPr>
          <p:nvPr/>
        </p:nvPicPr>
        <p:blipFill>
          <a:blip r:embed="rId2"/>
          <a:stretch>
            <a:fillRect/>
          </a:stretch>
        </p:blipFill>
        <p:spPr>
          <a:xfrm>
            <a:off x="9504485" y="534505"/>
            <a:ext cx="2476500" cy="3086100"/>
          </a:xfrm>
          <a:prstGeom prst="rect">
            <a:avLst/>
          </a:prstGeom>
        </p:spPr>
      </p:pic>
      <p:pic>
        <p:nvPicPr>
          <p:cNvPr id="6" name="Obrázek 5">
            <a:extLst>
              <a:ext uri="{FF2B5EF4-FFF2-40B4-BE49-F238E27FC236}">
                <a16:creationId xmlns:a16="http://schemas.microsoft.com/office/drawing/2014/main" id="{4BDE72AB-5CF1-6439-3D53-9FB5FC033BE4}"/>
              </a:ext>
            </a:extLst>
          </p:cNvPr>
          <p:cNvPicPr>
            <a:picLocks noChangeAspect="1"/>
          </p:cNvPicPr>
          <p:nvPr/>
        </p:nvPicPr>
        <p:blipFill rotWithShape="1">
          <a:blip r:embed="rId3"/>
          <a:srcRect b="25317"/>
          <a:stretch/>
        </p:blipFill>
        <p:spPr>
          <a:xfrm>
            <a:off x="9504485" y="3620605"/>
            <a:ext cx="2476500" cy="2764564"/>
          </a:xfrm>
          <a:prstGeom prst="rect">
            <a:avLst/>
          </a:prstGeom>
        </p:spPr>
      </p:pic>
    </p:spTree>
    <p:extLst>
      <p:ext uri="{BB962C8B-B14F-4D97-AF65-F5344CB8AC3E}">
        <p14:creationId xmlns:p14="http://schemas.microsoft.com/office/powerpoint/2010/main" val="36162493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A309E32-6D54-C8D4-5FE4-30A09E6E1DDA}"/>
              </a:ext>
            </a:extLst>
          </p:cNvPr>
          <p:cNvSpPr>
            <a:spLocks noGrp="1"/>
          </p:cNvSpPr>
          <p:nvPr>
            <p:ph type="title"/>
          </p:nvPr>
        </p:nvSpPr>
        <p:spPr>
          <a:xfrm>
            <a:off x="187569" y="187570"/>
            <a:ext cx="9086433" cy="629068"/>
          </a:xfrm>
        </p:spPr>
        <p:txBody>
          <a:bodyPr>
            <a:normAutofit fontScale="90000"/>
          </a:bodyPr>
          <a:lstStyle/>
          <a:p>
            <a:pPr algn="ctr"/>
            <a:r>
              <a:rPr lang="cs-CZ" dirty="0" err="1">
                <a:solidFill>
                  <a:schemeClr val="tx1"/>
                </a:solidFill>
              </a:rPr>
              <a:t>Debalceve</a:t>
            </a:r>
            <a:r>
              <a:rPr lang="cs-CZ" dirty="0">
                <a:solidFill>
                  <a:schemeClr val="tx1"/>
                </a:solidFill>
              </a:rPr>
              <a:t> únor 2015</a:t>
            </a:r>
          </a:p>
        </p:txBody>
      </p:sp>
      <p:sp>
        <p:nvSpPr>
          <p:cNvPr id="3" name="Zástupný obsah 2">
            <a:extLst>
              <a:ext uri="{FF2B5EF4-FFF2-40B4-BE49-F238E27FC236}">
                <a16:creationId xmlns:a16="http://schemas.microsoft.com/office/drawing/2014/main" id="{60A81C88-4425-5554-607E-94454030334C}"/>
              </a:ext>
            </a:extLst>
          </p:cNvPr>
          <p:cNvSpPr>
            <a:spLocks noGrp="1"/>
          </p:cNvSpPr>
          <p:nvPr>
            <p:ph idx="1"/>
          </p:nvPr>
        </p:nvSpPr>
        <p:spPr>
          <a:xfrm>
            <a:off x="85970" y="750277"/>
            <a:ext cx="7829062" cy="5291086"/>
          </a:xfrm>
        </p:spPr>
        <p:txBody>
          <a:bodyPr/>
          <a:lstStyle/>
          <a:p>
            <a:pPr algn="just"/>
            <a:r>
              <a:rPr lang="cs-CZ" dirty="0"/>
              <a:t>Boje o </a:t>
            </a:r>
            <a:r>
              <a:rPr lang="cs-CZ" dirty="0" err="1"/>
              <a:t>Debalceve</a:t>
            </a:r>
            <a:r>
              <a:rPr lang="cs-CZ" dirty="0"/>
              <a:t> se vedly v tzv. </a:t>
            </a:r>
            <a:r>
              <a:rPr lang="cs-CZ" dirty="0" err="1"/>
              <a:t>debalcevském</a:t>
            </a:r>
            <a:r>
              <a:rPr lang="cs-CZ" dirty="0"/>
              <a:t> kotli od července 2014. Město </a:t>
            </a:r>
            <a:r>
              <a:rPr lang="cs-CZ" dirty="0" err="1"/>
              <a:t>Debalceve</a:t>
            </a:r>
            <a:r>
              <a:rPr lang="cs-CZ" dirty="0"/>
              <a:t> je strategicky důležitý silniční a železniční uzel </a:t>
            </a:r>
          </a:p>
          <a:p>
            <a:pPr algn="just"/>
            <a:r>
              <a:rPr lang="cs-CZ" dirty="0"/>
              <a:t>Od začátků bojů město držela ukrajinská armáda, která ale ráno 18. února 2015 oznámila svůj ústup z tohoto území</a:t>
            </a:r>
          </a:p>
          <a:p>
            <a:pPr algn="just"/>
            <a:r>
              <a:rPr lang="cs-CZ" dirty="0"/>
              <a:t>Navzdory vyhlášenému příměří (Minsk II) přišly ruské posily včetně 25 tanků a pronikly do centra města </a:t>
            </a:r>
          </a:p>
          <a:p>
            <a:pPr algn="just"/>
            <a:r>
              <a:rPr lang="cs-CZ" dirty="0"/>
              <a:t>Ukrajinská armáda se poté začala organizovaně stahovat, čemuž se snažily ruské a separatistické síly zabránit a pokusily se Ukrajincům odříznout únikovou cestu</a:t>
            </a:r>
          </a:p>
        </p:txBody>
      </p:sp>
      <p:pic>
        <p:nvPicPr>
          <p:cNvPr id="4" name="Obrázek 3">
            <a:extLst>
              <a:ext uri="{FF2B5EF4-FFF2-40B4-BE49-F238E27FC236}">
                <a16:creationId xmlns:a16="http://schemas.microsoft.com/office/drawing/2014/main" id="{87100310-971B-3103-3F3E-4D2341823116}"/>
              </a:ext>
            </a:extLst>
          </p:cNvPr>
          <p:cNvPicPr>
            <a:picLocks noChangeAspect="1"/>
          </p:cNvPicPr>
          <p:nvPr/>
        </p:nvPicPr>
        <p:blipFill>
          <a:blip r:embed="rId2"/>
          <a:stretch>
            <a:fillRect/>
          </a:stretch>
        </p:blipFill>
        <p:spPr>
          <a:xfrm>
            <a:off x="7915029" y="1379345"/>
            <a:ext cx="4191000" cy="2727396"/>
          </a:xfrm>
          <a:prstGeom prst="rect">
            <a:avLst/>
          </a:prstGeom>
        </p:spPr>
      </p:pic>
      <p:pic>
        <p:nvPicPr>
          <p:cNvPr id="5" name="Obrázek 4">
            <a:extLst>
              <a:ext uri="{FF2B5EF4-FFF2-40B4-BE49-F238E27FC236}">
                <a16:creationId xmlns:a16="http://schemas.microsoft.com/office/drawing/2014/main" id="{F0178BAD-2654-56E4-1EC1-92E58C98D22A}"/>
              </a:ext>
            </a:extLst>
          </p:cNvPr>
          <p:cNvPicPr>
            <a:picLocks noChangeAspect="1"/>
          </p:cNvPicPr>
          <p:nvPr/>
        </p:nvPicPr>
        <p:blipFill>
          <a:blip r:embed="rId3"/>
          <a:stretch>
            <a:fillRect/>
          </a:stretch>
        </p:blipFill>
        <p:spPr>
          <a:xfrm>
            <a:off x="7915029" y="4220308"/>
            <a:ext cx="4191000" cy="2568819"/>
          </a:xfrm>
          <a:prstGeom prst="rect">
            <a:avLst/>
          </a:prstGeom>
        </p:spPr>
      </p:pic>
      <p:pic>
        <p:nvPicPr>
          <p:cNvPr id="6" name="Obrázek 5">
            <a:extLst>
              <a:ext uri="{FF2B5EF4-FFF2-40B4-BE49-F238E27FC236}">
                <a16:creationId xmlns:a16="http://schemas.microsoft.com/office/drawing/2014/main" id="{A6A09681-F0C5-EFA1-4D70-D334F56522C0}"/>
              </a:ext>
            </a:extLst>
          </p:cNvPr>
          <p:cNvPicPr>
            <a:picLocks noChangeAspect="1"/>
          </p:cNvPicPr>
          <p:nvPr/>
        </p:nvPicPr>
        <p:blipFill>
          <a:blip r:embed="rId4"/>
          <a:stretch>
            <a:fillRect/>
          </a:stretch>
        </p:blipFill>
        <p:spPr>
          <a:xfrm>
            <a:off x="128794" y="3759200"/>
            <a:ext cx="2452358" cy="1513682"/>
          </a:xfrm>
          <a:prstGeom prst="rect">
            <a:avLst/>
          </a:prstGeom>
        </p:spPr>
      </p:pic>
      <p:pic>
        <p:nvPicPr>
          <p:cNvPr id="7" name="Obrázek 6">
            <a:extLst>
              <a:ext uri="{FF2B5EF4-FFF2-40B4-BE49-F238E27FC236}">
                <a16:creationId xmlns:a16="http://schemas.microsoft.com/office/drawing/2014/main" id="{C121BF30-9E1B-E0F1-FC5E-B5F434C9D630}"/>
              </a:ext>
            </a:extLst>
          </p:cNvPr>
          <p:cNvPicPr>
            <a:picLocks noChangeAspect="1"/>
          </p:cNvPicPr>
          <p:nvPr/>
        </p:nvPicPr>
        <p:blipFill>
          <a:blip r:embed="rId5"/>
          <a:stretch>
            <a:fillRect/>
          </a:stretch>
        </p:blipFill>
        <p:spPr>
          <a:xfrm>
            <a:off x="4922303" y="3626339"/>
            <a:ext cx="2928353" cy="3159430"/>
          </a:xfrm>
          <a:prstGeom prst="rect">
            <a:avLst/>
          </a:prstGeom>
        </p:spPr>
      </p:pic>
      <p:pic>
        <p:nvPicPr>
          <p:cNvPr id="8" name="Obrázek 7">
            <a:extLst>
              <a:ext uri="{FF2B5EF4-FFF2-40B4-BE49-F238E27FC236}">
                <a16:creationId xmlns:a16="http://schemas.microsoft.com/office/drawing/2014/main" id="{E46E03D4-983D-D803-2A2B-6034F98E9FDB}"/>
              </a:ext>
            </a:extLst>
          </p:cNvPr>
          <p:cNvPicPr>
            <a:picLocks noChangeAspect="1"/>
          </p:cNvPicPr>
          <p:nvPr/>
        </p:nvPicPr>
        <p:blipFill>
          <a:blip r:embed="rId6"/>
          <a:stretch>
            <a:fillRect/>
          </a:stretch>
        </p:blipFill>
        <p:spPr>
          <a:xfrm>
            <a:off x="2600568" y="5292776"/>
            <a:ext cx="2321736" cy="1513682"/>
          </a:xfrm>
          <a:prstGeom prst="rect">
            <a:avLst/>
          </a:prstGeom>
        </p:spPr>
      </p:pic>
      <p:pic>
        <p:nvPicPr>
          <p:cNvPr id="9" name="Obrázek 8">
            <a:extLst>
              <a:ext uri="{FF2B5EF4-FFF2-40B4-BE49-F238E27FC236}">
                <a16:creationId xmlns:a16="http://schemas.microsoft.com/office/drawing/2014/main" id="{76B6261F-375F-3AAE-9BCD-17A40DD9F352}"/>
              </a:ext>
            </a:extLst>
          </p:cNvPr>
          <p:cNvPicPr>
            <a:picLocks noChangeAspect="1"/>
          </p:cNvPicPr>
          <p:nvPr/>
        </p:nvPicPr>
        <p:blipFill>
          <a:blip r:embed="rId7"/>
          <a:stretch>
            <a:fillRect/>
          </a:stretch>
        </p:blipFill>
        <p:spPr>
          <a:xfrm>
            <a:off x="128794" y="5292777"/>
            <a:ext cx="2452358" cy="1513682"/>
          </a:xfrm>
          <a:prstGeom prst="rect">
            <a:avLst/>
          </a:prstGeom>
        </p:spPr>
      </p:pic>
      <p:pic>
        <p:nvPicPr>
          <p:cNvPr id="10" name="Obrázek 9">
            <a:extLst>
              <a:ext uri="{FF2B5EF4-FFF2-40B4-BE49-F238E27FC236}">
                <a16:creationId xmlns:a16="http://schemas.microsoft.com/office/drawing/2014/main" id="{C8BE29D8-6BAE-068A-3F47-8DDB14151C4B}"/>
              </a:ext>
            </a:extLst>
          </p:cNvPr>
          <p:cNvPicPr>
            <a:picLocks noChangeAspect="1"/>
          </p:cNvPicPr>
          <p:nvPr/>
        </p:nvPicPr>
        <p:blipFill>
          <a:blip r:embed="rId8"/>
          <a:stretch>
            <a:fillRect/>
          </a:stretch>
        </p:blipFill>
        <p:spPr>
          <a:xfrm>
            <a:off x="2600569" y="3759200"/>
            <a:ext cx="2302320" cy="1513682"/>
          </a:xfrm>
          <a:prstGeom prst="rect">
            <a:avLst/>
          </a:prstGeom>
        </p:spPr>
      </p:pic>
    </p:spTree>
    <p:extLst>
      <p:ext uri="{BB962C8B-B14F-4D97-AF65-F5344CB8AC3E}">
        <p14:creationId xmlns:p14="http://schemas.microsoft.com/office/powerpoint/2010/main" val="42935065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4F7E22DA-9F1C-ED06-8053-13454F0C6B6B}"/>
              </a:ext>
            </a:extLst>
          </p:cNvPr>
          <p:cNvPicPr>
            <a:picLocks noGrp="1" noChangeAspect="1"/>
          </p:cNvPicPr>
          <p:nvPr>
            <p:ph idx="1"/>
          </p:nvPr>
        </p:nvPicPr>
        <p:blipFill>
          <a:blip r:embed="rId2"/>
          <a:stretch>
            <a:fillRect/>
          </a:stretch>
        </p:blipFill>
        <p:spPr>
          <a:xfrm>
            <a:off x="148493" y="187569"/>
            <a:ext cx="11113476" cy="6549293"/>
          </a:xfrm>
          <a:prstGeom prst="rect">
            <a:avLst/>
          </a:prstGeom>
        </p:spPr>
      </p:pic>
    </p:spTree>
    <p:extLst>
      <p:ext uri="{BB962C8B-B14F-4D97-AF65-F5344CB8AC3E}">
        <p14:creationId xmlns:p14="http://schemas.microsoft.com/office/powerpoint/2010/main" val="697264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B7D799-92C6-3321-40D0-FC5F644E7CCB}"/>
              </a:ext>
            </a:extLst>
          </p:cNvPr>
          <p:cNvSpPr>
            <a:spLocks noGrp="1"/>
          </p:cNvSpPr>
          <p:nvPr>
            <p:ph type="title"/>
          </p:nvPr>
        </p:nvSpPr>
        <p:spPr/>
        <p:txBody>
          <a:bodyPr/>
          <a:lstStyle/>
          <a:p>
            <a:endParaRPr lang="cs-CZ"/>
          </a:p>
        </p:txBody>
      </p:sp>
      <p:pic>
        <p:nvPicPr>
          <p:cNvPr id="8" name="Zástupný obsah 7">
            <a:extLst>
              <a:ext uri="{FF2B5EF4-FFF2-40B4-BE49-F238E27FC236}">
                <a16:creationId xmlns:a16="http://schemas.microsoft.com/office/drawing/2014/main" id="{67151719-227F-47FD-54D6-061487602D1C}"/>
              </a:ext>
            </a:extLst>
          </p:cNvPr>
          <p:cNvPicPr>
            <a:picLocks noGrp="1" noChangeAspect="1"/>
          </p:cNvPicPr>
          <p:nvPr>
            <p:ph idx="1"/>
          </p:nvPr>
        </p:nvPicPr>
        <p:blipFill>
          <a:blip r:embed="rId2"/>
          <a:stretch>
            <a:fillRect/>
          </a:stretch>
        </p:blipFill>
        <p:spPr>
          <a:xfrm>
            <a:off x="93784" y="241295"/>
            <a:ext cx="7367140" cy="6375409"/>
          </a:xfrm>
        </p:spPr>
      </p:pic>
      <p:pic>
        <p:nvPicPr>
          <p:cNvPr id="9" name="Obrázek 8">
            <a:extLst>
              <a:ext uri="{FF2B5EF4-FFF2-40B4-BE49-F238E27FC236}">
                <a16:creationId xmlns:a16="http://schemas.microsoft.com/office/drawing/2014/main" id="{06042B22-CE96-2A91-9FDB-057C4D02E3CA}"/>
              </a:ext>
            </a:extLst>
          </p:cNvPr>
          <p:cNvPicPr>
            <a:picLocks noChangeAspect="1"/>
          </p:cNvPicPr>
          <p:nvPr/>
        </p:nvPicPr>
        <p:blipFill>
          <a:blip r:embed="rId3"/>
          <a:stretch>
            <a:fillRect/>
          </a:stretch>
        </p:blipFill>
        <p:spPr>
          <a:xfrm>
            <a:off x="7460922" y="129686"/>
            <a:ext cx="4191000" cy="2800350"/>
          </a:xfrm>
          <a:prstGeom prst="rect">
            <a:avLst/>
          </a:prstGeom>
        </p:spPr>
      </p:pic>
      <p:pic>
        <p:nvPicPr>
          <p:cNvPr id="10" name="Obrázek 9">
            <a:extLst>
              <a:ext uri="{FF2B5EF4-FFF2-40B4-BE49-F238E27FC236}">
                <a16:creationId xmlns:a16="http://schemas.microsoft.com/office/drawing/2014/main" id="{6652AA4E-3A4B-2A4A-9954-492EBEDCF5BC}"/>
              </a:ext>
            </a:extLst>
          </p:cNvPr>
          <p:cNvPicPr>
            <a:picLocks noChangeAspect="1"/>
          </p:cNvPicPr>
          <p:nvPr/>
        </p:nvPicPr>
        <p:blipFill>
          <a:blip r:embed="rId4"/>
          <a:stretch>
            <a:fillRect/>
          </a:stretch>
        </p:blipFill>
        <p:spPr>
          <a:xfrm>
            <a:off x="7962492" y="2638863"/>
            <a:ext cx="3187860" cy="2097800"/>
          </a:xfrm>
          <a:prstGeom prst="rect">
            <a:avLst/>
          </a:prstGeom>
        </p:spPr>
      </p:pic>
      <p:pic>
        <p:nvPicPr>
          <p:cNvPr id="11" name="Obrázek 10">
            <a:extLst>
              <a:ext uri="{FF2B5EF4-FFF2-40B4-BE49-F238E27FC236}">
                <a16:creationId xmlns:a16="http://schemas.microsoft.com/office/drawing/2014/main" id="{66D2E79E-1B38-6220-1E09-4B82791018BE}"/>
              </a:ext>
            </a:extLst>
          </p:cNvPr>
          <p:cNvPicPr>
            <a:picLocks noChangeAspect="1"/>
          </p:cNvPicPr>
          <p:nvPr/>
        </p:nvPicPr>
        <p:blipFill>
          <a:blip r:embed="rId5"/>
          <a:stretch>
            <a:fillRect/>
          </a:stretch>
        </p:blipFill>
        <p:spPr>
          <a:xfrm>
            <a:off x="7596552" y="4606806"/>
            <a:ext cx="4134339" cy="2185619"/>
          </a:xfrm>
          <a:prstGeom prst="rect">
            <a:avLst/>
          </a:prstGeom>
        </p:spPr>
      </p:pic>
    </p:spTree>
    <p:extLst>
      <p:ext uri="{BB962C8B-B14F-4D97-AF65-F5344CB8AC3E}">
        <p14:creationId xmlns:p14="http://schemas.microsoft.com/office/powerpoint/2010/main" val="28696359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AF12716-596A-329B-597B-AC8526D9F96E}"/>
              </a:ext>
            </a:extLst>
          </p:cNvPr>
          <p:cNvSpPr>
            <a:spLocks noGrp="1"/>
          </p:cNvSpPr>
          <p:nvPr>
            <p:ph type="title"/>
          </p:nvPr>
        </p:nvSpPr>
        <p:spPr>
          <a:xfrm>
            <a:off x="382954" y="85969"/>
            <a:ext cx="8891048" cy="648677"/>
          </a:xfrm>
        </p:spPr>
        <p:txBody>
          <a:bodyPr/>
          <a:lstStyle/>
          <a:p>
            <a:pPr algn="ctr"/>
            <a:r>
              <a:rPr lang="cs-CZ" dirty="0">
                <a:solidFill>
                  <a:schemeClr val="tx1"/>
                </a:solidFill>
              </a:rPr>
              <a:t>Dočasná deeskalace – Minské dohody</a:t>
            </a:r>
          </a:p>
        </p:txBody>
      </p:sp>
      <p:sp>
        <p:nvSpPr>
          <p:cNvPr id="3" name="Zástupný obsah 2">
            <a:extLst>
              <a:ext uri="{FF2B5EF4-FFF2-40B4-BE49-F238E27FC236}">
                <a16:creationId xmlns:a16="http://schemas.microsoft.com/office/drawing/2014/main" id="{D1B69166-D8B3-09EC-FC72-41A0552E5D99}"/>
              </a:ext>
            </a:extLst>
          </p:cNvPr>
          <p:cNvSpPr>
            <a:spLocks noGrp="1"/>
          </p:cNvSpPr>
          <p:nvPr>
            <p:ph idx="1"/>
          </p:nvPr>
        </p:nvSpPr>
        <p:spPr>
          <a:xfrm>
            <a:off x="10676" y="734646"/>
            <a:ext cx="8891048" cy="6123354"/>
          </a:xfrm>
        </p:spPr>
        <p:txBody>
          <a:bodyPr>
            <a:normAutofit/>
          </a:bodyPr>
          <a:lstStyle/>
          <a:p>
            <a:pPr algn="just"/>
            <a:r>
              <a:rPr lang="cs-CZ" b="1" dirty="0"/>
              <a:t>První podepsána 5. září 2014 </a:t>
            </a:r>
            <a:r>
              <a:rPr lang="cs-CZ" dirty="0"/>
              <a:t>– pod patronátem OBSE, Dohoda byla připravována tzv. trilaterální kontaktní skupinou, kterou tvořili diplomaté Ukrajiny, Ruska a OBSE. Tato skupina byla ustavena v červnu 2014 a k jejímu jednání byli zváni i zástupci obou separatistických území. Kontaktní skupina se od 31. července do 5. září sešla celkem čtyřikrát. Obsah dohody byl shrnut ve dvanácti bodech (např. vytvoření 30 km široké nárazníkové zóny, ze které měla být stažena těžká vojenská technika o 15 km na obě strany od ustavené linie kontaktu, zákaz útočných operací a další), z nichž nejdůležitější bylo okamžité zastavení palby oběma stranami a nastolení příměří – okamžitě selhala, protože nebyla nikým dodržována</a:t>
            </a:r>
          </a:p>
          <a:p>
            <a:pPr algn="just"/>
            <a:r>
              <a:rPr lang="cs-CZ" b="1" dirty="0"/>
              <a:t>Druhá podepsána 12. února 2015 </a:t>
            </a:r>
            <a:r>
              <a:rPr lang="cs-CZ" dirty="0"/>
              <a:t> - cílem bylo oživení účinnosti předešlého minského protokolu a zastavení bojů mezi ukrajinskou armádou a vojenskými silami proruských separatistů. Stále ještě probíhala bitva u </a:t>
            </a:r>
            <a:r>
              <a:rPr lang="cs-CZ" dirty="0" err="1"/>
              <a:t>Debalceve</a:t>
            </a:r>
            <a:r>
              <a:rPr lang="cs-CZ" dirty="0"/>
              <a:t>, po ukrajinské porážce zde boje postupně utichly, byť občasné ostřelování bylo přítomno na linii kontaktu i nadále</a:t>
            </a:r>
          </a:p>
        </p:txBody>
      </p:sp>
      <p:pic>
        <p:nvPicPr>
          <p:cNvPr id="4" name="Obrázek 3">
            <a:extLst>
              <a:ext uri="{FF2B5EF4-FFF2-40B4-BE49-F238E27FC236}">
                <a16:creationId xmlns:a16="http://schemas.microsoft.com/office/drawing/2014/main" id="{4CD60392-485C-090F-EDCB-B76502BC3038}"/>
              </a:ext>
            </a:extLst>
          </p:cNvPr>
          <p:cNvPicPr>
            <a:picLocks noChangeAspect="1"/>
          </p:cNvPicPr>
          <p:nvPr/>
        </p:nvPicPr>
        <p:blipFill>
          <a:blip r:embed="rId2"/>
          <a:stretch>
            <a:fillRect/>
          </a:stretch>
        </p:blipFill>
        <p:spPr>
          <a:xfrm>
            <a:off x="8881353" y="1500554"/>
            <a:ext cx="3310647" cy="4540807"/>
          </a:xfrm>
          <a:prstGeom prst="rect">
            <a:avLst/>
          </a:prstGeom>
        </p:spPr>
      </p:pic>
    </p:spTree>
    <p:extLst>
      <p:ext uri="{BB962C8B-B14F-4D97-AF65-F5344CB8AC3E}">
        <p14:creationId xmlns:p14="http://schemas.microsoft.com/office/powerpoint/2010/main" val="7341301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9E5A6BF8-6C6B-AC7B-80F6-0EEDADFACB8A}"/>
              </a:ext>
            </a:extLst>
          </p:cNvPr>
          <p:cNvPicPr>
            <a:picLocks noGrp="1" noChangeAspect="1"/>
          </p:cNvPicPr>
          <p:nvPr>
            <p:ph idx="1"/>
          </p:nvPr>
        </p:nvPicPr>
        <p:blipFill>
          <a:blip r:embed="rId2"/>
          <a:stretch>
            <a:fillRect/>
          </a:stretch>
        </p:blipFill>
        <p:spPr>
          <a:xfrm>
            <a:off x="187569" y="179753"/>
            <a:ext cx="10355385" cy="6541477"/>
          </a:xfrm>
          <a:prstGeom prst="rect">
            <a:avLst/>
          </a:prstGeom>
        </p:spPr>
      </p:pic>
    </p:spTree>
    <p:extLst>
      <p:ext uri="{BB962C8B-B14F-4D97-AF65-F5344CB8AC3E}">
        <p14:creationId xmlns:p14="http://schemas.microsoft.com/office/powerpoint/2010/main" val="26856034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Zástupný obsah 7">
            <a:extLst>
              <a:ext uri="{FF2B5EF4-FFF2-40B4-BE49-F238E27FC236}">
                <a16:creationId xmlns:a16="http://schemas.microsoft.com/office/drawing/2014/main" id="{1164D8DC-CA0A-3464-610A-A31C2ABA6F6B}"/>
              </a:ext>
            </a:extLst>
          </p:cNvPr>
          <p:cNvPicPr>
            <a:picLocks noGrp="1" noChangeAspect="1"/>
          </p:cNvPicPr>
          <p:nvPr>
            <p:ph idx="1"/>
          </p:nvPr>
        </p:nvPicPr>
        <p:blipFill>
          <a:blip r:embed="rId2"/>
          <a:stretch>
            <a:fillRect/>
          </a:stretch>
        </p:blipFill>
        <p:spPr>
          <a:xfrm>
            <a:off x="4490988" y="240513"/>
            <a:ext cx="7627815" cy="6376973"/>
          </a:xfrm>
        </p:spPr>
      </p:pic>
      <p:pic>
        <p:nvPicPr>
          <p:cNvPr id="9" name="Obrázek 8">
            <a:extLst>
              <a:ext uri="{FF2B5EF4-FFF2-40B4-BE49-F238E27FC236}">
                <a16:creationId xmlns:a16="http://schemas.microsoft.com/office/drawing/2014/main" id="{CD3F578B-03E5-14E5-D00C-FACD9003A0CF}"/>
              </a:ext>
            </a:extLst>
          </p:cNvPr>
          <p:cNvPicPr>
            <a:picLocks noChangeAspect="1"/>
          </p:cNvPicPr>
          <p:nvPr/>
        </p:nvPicPr>
        <p:blipFill>
          <a:blip r:embed="rId3"/>
          <a:stretch>
            <a:fillRect/>
          </a:stretch>
        </p:blipFill>
        <p:spPr>
          <a:xfrm>
            <a:off x="0" y="-1"/>
            <a:ext cx="5230124" cy="6858000"/>
          </a:xfrm>
          <a:prstGeom prst="rect">
            <a:avLst/>
          </a:prstGeom>
        </p:spPr>
      </p:pic>
    </p:spTree>
    <p:extLst>
      <p:ext uri="{BB962C8B-B14F-4D97-AF65-F5344CB8AC3E}">
        <p14:creationId xmlns:p14="http://schemas.microsoft.com/office/powerpoint/2010/main" val="18634488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57238D6-4BAB-6551-236A-D1CD45105C0B}"/>
              </a:ext>
            </a:extLst>
          </p:cNvPr>
          <p:cNvSpPr>
            <a:spLocks noGrp="1"/>
          </p:cNvSpPr>
          <p:nvPr>
            <p:ph type="title"/>
          </p:nvPr>
        </p:nvSpPr>
        <p:spPr>
          <a:xfrm>
            <a:off x="359508" y="203200"/>
            <a:ext cx="8914494" cy="711200"/>
          </a:xfrm>
        </p:spPr>
        <p:txBody>
          <a:bodyPr/>
          <a:lstStyle/>
          <a:p>
            <a:pPr algn="ctr"/>
            <a:r>
              <a:rPr lang="cs-CZ" dirty="0">
                <a:solidFill>
                  <a:schemeClr val="tx1"/>
                </a:solidFill>
              </a:rPr>
              <a:t>Shrnutí</a:t>
            </a:r>
          </a:p>
        </p:txBody>
      </p:sp>
      <p:sp>
        <p:nvSpPr>
          <p:cNvPr id="3" name="Zástupný obsah 2">
            <a:extLst>
              <a:ext uri="{FF2B5EF4-FFF2-40B4-BE49-F238E27FC236}">
                <a16:creationId xmlns:a16="http://schemas.microsoft.com/office/drawing/2014/main" id="{29970D0B-0C3E-AE70-2F69-CF9C8B7F8C31}"/>
              </a:ext>
            </a:extLst>
          </p:cNvPr>
          <p:cNvSpPr>
            <a:spLocks noGrp="1"/>
          </p:cNvSpPr>
          <p:nvPr>
            <p:ph idx="1"/>
          </p:nvPr>
        </p:nvSpPr>
        <p:spPr>
          <a:xfrm>
            <a:off x="1" y="859692"/>
            <a:ext cx="9112738" cy="5795107"/>
          </a:xfrm>
        </p:spPr>
        <p:txBody>
          <a:bodyPr>
            <a:normAutofit/>
          </a:bodyPr>
          <a:lstStyle/>
          <a:p>
            <a:pPr algn="just"/>
            <a:r>
              <a:rPr lang="cs-CZ" dirty="0"/>
              <a:t>Vše čekalo na další rozuzlení v budoucnu! Rusko i Ukrajina získaly čas připravit se na další kolo válečné konfrontace, která nakonec musela přijít</a:t>
            </a:r>
          </a:p>
          <a:p>
            <a:pPr algn="just"/>
            <a:r>
              <a:rPr lang="cs-CZ" dirty="0"/>
              <a:t>I Ukrajina udělala ve válce na Donbase hodně chyb, nechala si i vnutit styl války, který dopadal i na civilní obyvatelstvo, přičemž excesy se děly na obou stranách – Ukrajina a její velitele (zejména </a:t>
            </a:r>
            <a:r>
              <a:rPr lang="cs-CZ" dirty="0" err="1"/>
              <a:t>Zalužnyj</a:t>
            </a:r>
            <a:r>
              <a:rPr lang="cs-CZ" dirty="0"/>
              <a:t>, </a:t>
            </a:r>
            <a:r>
              <a:rPr lang="cs-CZ" dirty="0" err="1"/>
              <a:t>Syrskyj</a:t>
            </a:r>
            <a:r>
              <a:rPr lang="cs-CZ" dirty="0"/>
              <a:t> a další) se však z porážek ve válce na Donbase dokázaly poučit!</a:t>
            </a:r>
          </a:p>
          <a:p>
            <a:pPr algn="just"/>
            <a:r>
              <a:rPr lang="cs-CZ" b="1" dirty="0"/>
              <a:t>Minské dohody nemohly být trvalým řešením, nevyhovovaly nikomu a nenabízely dlouhodobé řešení, šlo o zakonzervování dalšího zamrzlého konfliktu v okolí Ruska, který Rusko iniciovalo, sponzorovalo a dále živilo</a:t>
            </a:r>
          </a:p>
          <a:p>
            <a:pPr algn="just"/>
            <a:r>
              <a:rPr lang="cs-CZ" dirty="0"/>
              <a:t>De facto je to i výsledek jakéhosi neblahého dědictví minulosti v neschopnosti přijmout výsledek studené války a rozpad SSSR</a:t>
            </a:r>
          </a:p>
          <a:p>
            <a:pPr algn="just"/>
            <a:r>
              <a:rPr lang="cs-CZ" dirty="0"/>
              <a:t>Žádný ukrajinský politik také nemohl přijmout další územní ztráty, když už anexe Krymu (o který navíc Ukrajina ani nebojovala!) byla velkým traumatem </a:t>
            </a:r>
          </a:p>
          <a:p>
            <a:pPr algn="just"/>
            <a:r>
              <a:rPr lang="cs-CZ" dirty="0"/>
              <a:t>Bez ruského vojenského angažmá by „separatisté“ byli nakonec rozdrceni – Rusko hrálo od počátku falešnou hru a tvářilo se, že není přímým účastníkem konfliktu </a:t>
            </a:r>
          </a:p>
          <a:p>
            <a:pPr algn="just"/>
            <a:r>
              <a:rPr lang="cs-CZ" dirty="0"/>
              <a:t>Rok 2022 nakonec definitivně ukázal, jak je to doopravdy! </a:t>
            </a:r>
          </a:p>
        </p:txBody>
      </p:sp>
      <p:pic>
        <p:nvPicPr>
          <p:cNvPr id="4" name="Obrázek 3">
            <a:extLst>
              <a:ext uri="{FF2B5EF4-FFF2-40B4-BE49-F238E27FC236}">
                <a16:creationId xmlns:a16="http://schemas.microsoft.com/office/drawing/2014/main" id="{ECC9A5DE-CCE0-50FC-1844-48BCA27405CB}"/>
              </a:ext>
            </a:extLst>
          </p:cNvPr>
          <p:cNvPicPr>
            <a:picLocks noChangeAspect="1"/>
          </p:cNvPicPr>
          <p:nvPr/>
        </p:nvPicPr>
        <p:blipFill>
          <a:blip r:embed="rId2"/>
          <a:stretch>
            <a:fillRect/>
          </a:stretch>
        </p:blipFill>
        <p:spPr>
          <a:xfrm>
            <a:off x="9112739" y="1375508"/>
            <a:ext cx="3079261" cy="1948350"/>
          </a:xfrm>
          <a:prstGeom prst="rect">
            <a:avLst/>
          </a:prstGeom>
        </p:spPr>
      </p:pic>
      <p:pic>
        <p:nvPicPr>
          <p:cNvPr id="5" name="Obrázek 4">
            <a:extLst>
              <a:ext uri="{FF2B5EF4-FFF2-40B4-BE49-F238E27FC236}">
                <a16:creationId xmlns:a16="http://schemas.microsoft.com/office/drawing/2014/main" id="{64A1A2DD-BF3F-2DE4-2979-67EBD8D37314}"/>
              </a:ext>
            </a:extLst>
          </p:cNvPr>
          <p:cNvPicPr>
            <a:picLocks noChangeAspect="1"/>
          </p:cNvPicPr>
          <p:nvPr/>
        </p:nvPicPr>
        <p:blipFill>
          <a:blip r:embed="rId3"/>
          <a:stretch>
            <a:fillRect/>
          </a:stretch>
        </p:blipFill>
        <p:spPr>
          <a:xfrm>
            <a:off x="9112739" y="3675184"/>
            <a:ext cx="3079260" cy="1948350"/>
          </a:xfrm>
          <a:prstGeom prst="rect">
            <a:avLst/>
          </a:prstGeom>
        </p:spPr>
      </p:pic>
    </p:spTree>
    <p:extLst>
      <p:ext uri="{BB962C8B-B14F-4D97-AF65-F5344CB8AC3E}">
        <p14:creationId xmlns:p14="http://schemas.microsoft.com/office/powerpoint/2010/main" val="32519692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65C2D3-D0F5-4079-D7C2-1B8CDD3AF5F9}"/>
              </a:ext>
            </a:extLst>
          </p:cNvPr>
          <p:cNvSpPr>
            <a:spLocks noGrp="1"/>
          </p:cNvSpPr>
          <p:nvPr>
            <p:ph type="title"/>
          </p:nvPr>
        </p:nvSpPr>
        <p:spPr>
          <a:xfrm>
            <a:off x="677334" y="320431"/>
            <a:ext cx="8596668" cy="664307"/>
          </a:xfrm>
        </p:spPr>
        <p:txBody>
          <a:bodyPr/>
          <a:lstStyle/>
          <a:p>
            <a:pPr algn="ctr"/>
            <a:r>
              <a:rPr lang="cs-CZ" dirty="0">
                <a:solidFill>
                  <a:schemeClr val="tx1"/>
                </a:solidFill>
              </a:rPr>
              <a:t>Děkuji za pozornost!</a:t>
            </a:r>
          </a:p>
        </p:txBody>
      </p:sp>
      <p:sp>
        <p:nvSpPr>
          <p:cNvPr id="3" name="Zástupný obsah 2">
            <a:extLst>
              <a:ext uri="{FF2B5EF4-FFF2-40B4-BE49-F238E27FC236}">
                <a16:creationId xmlns:a16="http://schemas.microsoft.com/office/drawing/2014/main" id="{B80707D6-0121-B408-A10F-4668900C499C}"/>
              </a:ext>
            </a:extLst>
          </p:cNvPr>
          <p:cNvSpPr>
            <a:spLocks noGrp="1"/>
          </p:cNvSpPr>
          <p:nvPr>
            <p:ph idx="1"/>
          </p:nvPr>
        </p:nvSpPr>
        <p:spPr>
          <a:xfrm>
            <a:off x="195386" y="1273907"/>
            <a:ext cx="2454030" cy="2930770"/>
          </a:xfrm>
        </p:spPr>
        <p:txBody>
          <a:bodyPr>
            <a:normAutofit/>
          </a:bodyPr>
          <a:lstStyle/>
          <a:p>
            <a:r>
              <a:rPr lang="cs-CZ" dirty="0"/>
              <a:t>Na našem posledním setkání si povíme o </a:t>
            </a:r>
            <a:r>
              <a:rPr lang="pl-PL" dirty="0"/>
              <a:t>ruské invazi na Ukrajinu roku 2022 a s tím spojeném mezinárodním postavení Ukrajiny v návaznosti na další vývoj</a:t>
            </a:r>
            <a:endParaRPr lang="cs-CZ" dirty="0"/>
          </a:p>
        </p:txBody>
      </p:sp>
      <p:pic>
        <p:nvPicPr>
          <p:cNvPr id="4" name="Obrázek 3">
            <a:extLst>
              <a:ext uri="{FF2B5EF4-FFF2-40B4-BE49-F238E27FC236}">
                <a16:creationId xmlns:a16="http://schemas.microsoft.com/office/drawing/2014/main" id="{C007CE7F-4B9F-6692-B36C-80AD800341C2}"/>
              </a:ext>
            </a:extLst>
          </p:cNvPr>
          <p:cNvPicPr>
            <a:picLocks noChangeAspect="1"/>
          </p:cNvPicPr>
          <p:nvPr/>
        </p:nvPicPr>
        <p:blipFill>
          <a:blip r:embed="rId2"/>
          <a:stretch>
            <a:fillRect/>
          </a:stretch>
        </p:blipFill>
        <p:spPr>
          <a:xfrm>
            <a:off x="2737664" y="984738"/>
            <a:ext cx="9454336" cy="5873262"/>
          </a:xfrm>
          <a:prstGeom prst="rect">
            <a:avLst/>
          </a:prstGeom>
        </p:spPr>
      </p:pic>
    </p:spTree>
    <p:extLst>
      <p:ext uri="{BB962C8B-B14F-4D97-AF65-F5344CB8AC3E}">
        <p14:creationId xmlns:p14="http://schemas.microsoft.com/office/powerpoint/2010/main" val="2357055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771F0960-EB97-660F-8E8A-2DC047A3B0BA}"/>
              </a:ext>
            </a:extLst>
          </p:cNvPr>
          <p:cNvPicPr>
            <a:picLocks noGrp="1" noChangeAspect="1"/>
          </p:cNvPicPr>
          <p:nvPr>
            <p:ph idx="1"/>
          </p:nvPr>
        </p:nvPicPr>
        <p:blipFill>
          <a:blip r:embed="rId2"/>
          <a:stretch>
            <a:fillRect/>
          </a:stretch>
        </p:blipFill>
        <p:spPr>
          <a:xfrm>
            <a:off x="372533" y="326374"/>
            <a:ext cx="9638975" cy="6199471"/>
          </a:xfrm>
          <a:prstGeom prst="rect">
            <a:avLst/>
          </a:prstGeom>
        </p:spPr>
      </p:pic>
      <p:sp>
        <p:nvSpPr>
          <p:cNvPr id="5" name="TextovéPole 4">
            <a:extLst>
              <a:ext uri="{FF2B5EF4-FFF2-40B4-BE49-F238E27FC236}">
                <a16:creationId xmlns:a16="http://schemas.microsoft.com/office/drawing/2014/main" id="{0BD5974B-99D0-4C1E-54BE-9BD714F166C6}"/>
              </a:ext>
            </a:extLst>
          </p:cNvPr>
          <p:cNvSpPr txBox="1"/>
          <p:nvPr/>
        </p:nvSpPr>
        <p:spPr>
          <a:xfrm>
            <a:off x="9722338" y="2954215"/>
            <a:ext cx="2282092" cy="646331"/>
          </a:xfrm>
          <a:prstGeom prst="rect">
            <a:avLst/>
          </a:prstGeom>
          <a:noFill/>
        </p:spPr>
        <p:txBody>
          <a:bodyPr wrap="square" rtlCol="0">
            <a:spAutoFit/>
          </a:bodyPr>
          <a:lstStyle/>
          <a:p>
            <a:pPr algn="ctr"/>
            <a:r>
              <a:rPr lang="cs-CZ" dirty="0"/>
              <a:t>Prezidentské </a:t>
            </a:r>
          </a:p>
          <a:p>
            <a:pPr algn="ctr"/>
            <a:r>
              <a:rPr lang="cs-CZ" dirty="0"/>
              <a:t>volby 2010</a:t>
            </a:r>
          </a:p>
        </p:txBody>
      </p:sp>
    </p:spTree>
    <p:extLst>
      <p:ext uri="{BB962C8B-B14F-4D97-AF65-F5344CB8AC3E}">
        <p14:creationId xmlns:p14="http://schemas.microsoft.com/office/powerpoint/2010/main" val="18393671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F65C0BF5-D40B-DB17-DEA1-BA75C491A28E}"/>
              </a:ext>
            </a:extLst>
          </p:cNvPr>
          <p:cNvPicPr>
            <a:picLocks noGrp="1" noChangeAspect="1"/>
          </p:cNvPicPr>
          <p:nvPr>
            <p:ph idx="1"/>
          </p:nvPr>
        </p:nvPicPr>
        <p:blipFill>
          <a:blip r:embed="rId2"/>
          <a:stretch>
            <a:fillRect/>
          </a:stretch>
        </p:blipFill>
        <p:spPr>
          <a:xfrm>
            <a:off x="253072" y="353646"/>
            <a:ext cx="11253778" cy="6150708"/>
          </a:xfrm>
        </p:spPr>
      </p:pic>
    </p:spTree>
    <p:extLst>
      <p:ext uri="{BB962C8B-B14F-4D97-AF65-F5344CB8AC3E}">
        <p14:creationId xmlns:p14="http://schemas.microsoft.com/office/powerpoint/2010/main" val="1197987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FE9D86-DFA5-FFB6-3E8B-20AA816FB8F0}"/>
              </a:ext>
            </a:extLst>
          </p:cNvPr>
          <p:cNvSpPr>
            <a:spLocks noGrp="1"/>
          </p:cNvSpPr>
          <p:nvPr>
            <p:ph type="title"/>
          </p:nvPr>
        </p:nvSpPr>
        <p:spPr>
          <a:xfrm>
            <a:off x="677334" y="226646"/>
            <a:ext cx="8596668" cy="1180123"/>
          </a:xfrm>
        </p:spPr>
        <p:txBody>
          <a:bodyPr>
            <a:normAutofit fontScale="90000"/>
          </a:bodyPr>
          <a:lstStyle/>
          <a:p>
            <a:pPr algn="ctr"/>
            <a:r>
              <a:rPr lang="cs-CZ" dirty="0">
                <a:solidFill>
                  <a:schemeClr val="tx1"/>
                </a:solidFill>
              </a:rPr>
              <a:t>Příčiny stoupající nespokojenosti před protesty na </a:t>
            </a:r>
            <a:r>
              <a:rPr lang="cs-CZ" dirty="0" err="1">
                <a:solidFill>
                  <a:schemeClr val="tx1"/>
                </a:solidFill>
              </a:rPr>
              <a:t>Majdanu</a:t>
            </a:r>
            <a:endParaRPr lang="cs-CZ" dirty="0">
              <a:solidFill>
                <a:schemeClr val="tx1"/>
              </a:solidFill>
            </a:endParaRPr>
          </a:p>
        </p:txBody>
      </p:sp>
      <p:sp>
        <p:nvSpPr>
          <p:cNvPr id="3" name="Zástupný obsah 2">
            <a:extLst>
              <a:ext uri="{FF2B5EF4-FFF2-40B4-BE49-F238E27FC236}">
                <a16:creationId xmlns:a16="http://schemas.microsoft.com/office/drawing/2014/main" id="{09700369-BA60-E1B5-E4AD-9400B0DA4166}"/>
              </a:ext>
            </a:extLst>
          </p:cNvPr>
          <p:cNvSpPr>
            <a:spLocks noGrp="1"/>
          </p:cNvSpPr>
          <p:nvPr>
            <p:ph idx="1"/>
          </p:nvPr>
        </p:nvSpPr>
        <p:spPr>
          <a:xfrm>
            <a:off x="62523" y="1406769"/>
            <a:ext cx="9370647" cy="5283200"/>
          </a:xfrm>
        </p:spPr>
        <p:txBody>
          <a:bodyPr>
            <a:normAutofit/>
          </a:bodyPr>
          <a:lstStyle/>
          <a:p>
            <a:pPr algn="just"/>
            <a:r>
              <a:rPr lang="cs-CZ" dirty="0"/>
              <a:t>Zásadní pro </a:t>
            </a:r>
            <a:r>
              <a:rPr lang="cs-CZ" dirty="0" err="1"/>
              <a:t>Janukovyče</a:t>
            </a:r>
            <a:r>
              <a:rPr lang="cs-CZ" dirty="0"/>
              <a:t> byly i vztahy s EU, první cesta tedy nevedla do Moskvy, jak mnozí očekávali, ale do Bruselu</a:t>
            </a:r>
          </a:p>
          <a:p>
            <a:pPr algn="just"/>
            <a:r>
              <a:rPr lang="cs-CZ" dirty="0"/>
              <a:t>Vztahy s Moskvou však hrály zásadní roli také, šlo i o energetickou otázku na Ukrajině (zejména plyn! – krize mezi </a:t>
            </a:r>
            <a:r>
              <a:rPr lang="cs-CZ" dirty="0" err="1"/>
              <a:t>Naftogazem</a:t>
            </a:r>
            <a:r>
              <a:rPr lang="cs-CZ" dirty="0"/>
              <a:t> a </a:t>
            </a:r>
            <a:r>
              <a:rPr lang="cs-CZ" dirty="0" err="1"/>
              <a:t>Gazpromem</a:t>
            </a:r>
            <a:r>
              <a:rPr lang="cs-CZ" dirty="0"/>
              <a:t>, potažmo Ukrajinou a Ruskem už v minulosti v letech 2006 a 2009), potažmo tedy i o energetickou bezpečnost Evropy, což jak vidíme je karta při mezinárodním nátlaku využívaná dodnes</a:t>
            </a:r>
          </a:p>
          <a:p>
            <a:pPr algn="just"/>
            <a:r>
              <a:rPr lang="cs-CZ" dirty="0"/>
              <a:t>Jasné NE zaznívalo ze strany </a:t>
            </a:r>
            <a:r>
              <a:rPr lang="cs-CZ" dirty="0" err="1"/>
              <a:t>Janukovyče</a:t>
            </a:r>
            <a:r>
              <a:rPr lang="cs-CZ" dirty="0"/>
              <a:t> zejména s možností vstup Ukrajiny do NATO</a:t>
            </a:r>
          </a:p>
          <a:p>
            <a:pPr algn="just"/>
            <a:r>
              <a:rPr lang="cs-CZ" dirty="0"/>
              <a:t>Premiérem se stal v roce 2010 Mykola </a:t>
            </a:r>
            <a:r>
              <a:rPr lang="cs-CZ" dirty="0" err="1"/>
              <a:t>Azarov</a:t>
            </a:r>
            <a:r>
              <a:rPr lang="cs-CZ" dirty="0"/>
              <a:t> jako předseda Strany regionů, kde vystřídal  </a:t>
            </a:r>
            <a:r>
              <a:rPr lang="cs-CZ" dirty="0" err="1"/>
              <a:t>Janukovyče</a:t>
            </a:r>
            <a:r>
              <a:rPr lang="cs-CZ" dirty="0"/>
              <a:t>. Ekonomických a politických potíží Ukrajiny nadále přibývalo </a:t>
            </a:r>
          </a:p>
          <a:p>
            <a:pPr algn="just"/>
            <a:r>
              <a:rPr lang="cs-CZ" dirty="0"/>
              <a:t>Vládnoucí garnitura sice slibovala boj s korupcí, výsledek však dopadl opět přesně opačně. Jen firmy Oleksandra </a:t>
            </a:r>
            <a:r>
              <a:rPr lang="cs-CZ" dirty="0" err="1"/>
              <a:t>Janukovyče</a:t>
            </a:r>
            <a:r>
              <a:rPr lang="cs-CZ" dirty="0"/>
              <a:t> získávaly v době, kdy jeho otec působil jako  prezident, mnoho státních zakázek, čímž se dostal mezi 100 nejbohatších Ukrajinců </a:t>
            </a:r>
          </a:p>
          <a:p>
            <a:pPr algn="just"/>
            <a:r>
              <a:rPr lang="cs-CZ" dirty="0"/>
              <a:t>Nespokojenost neustále narůstala, lavírování mezi východní a západní orientací země nepřinášelo žádné hmatatelné výsledky, ekonomika stagnovala a spravedlnost existovala pouze pro vyvolené</a:t>
            </a:r>
          </a:p>
          <a:p>
            <a:pPr algn="just"/>
            <a:endParaRPr lang="cs-CZ" dirty="0"/>
          </a:p>
        </p:txBody>
      </p:sp>
      <p:pic>
        <p:nvPicPr>
          <p:cNvPr id="4" name="Obrázek 3">
            <a:extLst>
              <a:ext uri="{FF2B5EF4-FFF2-40B4-BE49-F238E27FC236}">
                <a16:creationId xmlns:a16="http://schemas.microsoft.com/office/drawing/2014/main" id="{45BB7547-2A4E-4BD4-2EF0-AACEA6DBA2F6}"/>
              </a:ext>
            </a:extLst>
          </p:cNvPr>
          <p:cNvPicPr>
            <a:picLocks noChangeAspect="1"/>
          </p:cNvPicPr>
          <p:nvPr/>
        </p:nvPicPr>
        <p:blipFill rotWithShape="1">
          <a:blip r:embed="rId2"/>
          <a:srcRect l="23595" r="21524"/>
          <a:stretch/>
        </p:blipFill>
        <p:spPr>
          <a:xfrm>
            <a:off x="9433170" y="4269154"/>
            <a:ext cx="2594707" cy="2588846"/>
          </a:xfrm>
          <a:prstGeom prst="rect">
            <a:avLst/>
          </a:prstGeom>
        </p:spPr>
      </p:pic>
      <p:pic>
        <p:nvPicPr>
          <p:cNvPr id="5" name="Obrázek 4">
            <a:extLst>
              <a:ext uri="{FF2B5EF4-FFF2-40B4-BE49-F238E27FC236}">
                <a16:creationId xmlns:a16="http://schemas.microsoft.com/office/drawing/2014/main" id="{EF441C46-A186-057C-2670-3C7C857E9307}"/>
              </a:ext>
            </a:extLst>
          </p:cNvPr>
          <p:cNvPicPr>
            <a:picLocks noChangeAspect="1"/>
          </p:cNvPicPr>
          <p:nvPr/>
        </p:nvPicPr>
        <p:blipFill rotWithShape="1">
          <a:blip r:embed="rId3"/>
          <a:srcRect l="18095"/>
          <a:stretch/>
        </p:blipFill>
        <p:spPr>
          <a:xfrm>
            <a:off x="9433170" y="1672493"/>
            <a:ext cx="2594706" cy="2475277"/>
          </a:xfrm>
          <a:prstGeom prst="rect">
            <a:avLst/>
          </a:prstGeom>
        </p:spPr>
      </p:pic>
    </p:spTree>
    <p:extLst>
      <p:ext uri="{BB962C8B-B14F-4D97-AF65-F5344CB8AC3E}">
        <p14:creationId xmlns:p14="http://schemas.microsoft.com/office/powerpoint/2010/main" val="29477227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3982A47-109E-144D-245A-D3A2316D30C6}"/>
              </a:ext>
            </a:extLst>
          </p:cNvPr>
          <p:cNvSpPr>
            <a:spLocks noGrp="1"/>
          </p:cNvSpPr>
          <p:nvPr>
            <p:ph type="title"/>
          </p:nvPr>
        </p:nvSpPr>
        <p:spPr/>
        <p:txBody>
          <a:bodyPr/>
          <a:lstStyle/>
          <a:p>
            <a:endParaRPr lang="cs-CZ"/>
          </a:p>
        </p:txBody>
      </p:sp>
      <p:pic>
        <p:nvPicPr>
          <p:cNvPr id="4" name="Zástupný obsah 3">
            <a:extLst>
              <a:ext uri="{FF2B5EF4-FFF2-40B4-BE49-F238E27FC236}">
                <a16:creationId xmlns:a16="http://schemas.microsoft.com/office/drawing/2014/main" id="{6BF7A459-1C01-9D23-FA45-8C559D7B8B51}"/>
              </a:ext>
            </a:extLst>
          </p:cNvPr>
          <p:cNvPicPr>
            <a:picLocks noGrp="1" noChangeAspect="1"/>
          </p:cNvPicPr>
          <p:nvPr>
            <p:ph idx="1"/>
          </p:nvPr>
        </p:nvPicPr>
        <p:blipFill>
          <a:blip r:embed="rId2"/>
          <a:stretch>
            <a:fillRect/>
          </a:stretch>
        </p:blipFill>
        <p:spPr>
          <a:xfrm>
            <a:off x="537701" y="207109"/>
            <a:ext cx="9536329" cy="5380891"/>
          </a:xfrm>
          <a:prstGeom prst="rect">
            <a:avLst/>
          </a:prstGeom>
        </p:spPr>
      </p:pic>
      <p:sp>
        <p:nvSpPr>
          <p:cNvPr id="5" name="TextovéPole 4">
            <a:extLst>
              <a:ext uri="{FF2B5EF4-FFF2-40B4-BE49-F238E27FC236}">
                <a16:creationId xmlns:a16="http://schemas.microsoft.com/office/drawing/2014/main" id="{3D4B06B3-C6EF-C6A1-72B1-2C9C2CDD3FAA}"/>
              </a:ext>
            </a:extLst>
          </p:cNvPr>
          <p:cNvSpPr txBox="1"/>
          <p:nvPr/>
        </p:nvSpPr>
        <p:spPr>
          <a:xfrm>
            <a:off x="140678" y="5775569"/>
            <a:ext cx="9878645" cy="646331"/>
          </a:xfrm>
          <a:prstGeom prst="rect">
            <a:avLst/>
          </a:prstGeom>
          <a:noFill/>
        </p:spPr>
        <p:txBody>
          <a:bodyPr wrap="square" rtlCol="0">
            <a:spAutoFit/>
          </a:bodyPr>
          <a:lstStyle/>
          <a:p>
            <a:pPr algn="ctr"/>
            <a:r>
              <a:rPr lang="cs-CZ" dirty="0"/>
              <a:t>Mapa znázorňující oblasti Ukrajiny a země, odkud pocházeli jednotliví členové kabinetu Mykoly </a:t>
            </a:r>
            <a:r>
              <a:rPr lang="cs-CZ" dirty="0" err="1"/>
              <a:t>Azarova</a:t>
            </a:r>
            <a:r>
              <a:rPr lang="cs-CZ" dirty="0"/>
              <a:t> (nejvíce z Doněcké oblasti odkud pocházel i sám </a:t>
            </a:r>
            <a:r>
              <a:rPr lang="cs-CZ" dirty="0" err="1"/>
              <a:t>Janukovyč</a:t>
            </a:r>
            <a:r>
              <a:rPr lang="cs-CZ" dirty="0"/>
              <a:t>)</a:t>
            </a:r>
          </a:p>
        </p:txBody>
      </p:sp>
    </p:spTree>
    <p:extLst>
      <p:ext uri="{BB962C8B-B14F-4D97-AF65-F5344CB8AC3E}">
        <p14:creationId xmlns:p14="http://schemas.microsoft.com/office/powerpoint/2010/main" val="2539347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E796799-05CD-2A82-1434-23EBE7B6D640}"/>
              </a:ext>
            </a:extLst>
          </p:cNvPr>
          <p:cNvSpPr>
            <a:spLocks noGrp="1"/>
          </p:cNvSpPr>
          <p:nvPr>
            <p:ph type="title"/>
          </p:nvPr>
        </p:nvSpPr>
        <p:spPr>
          <a:xfrm>
            <a:off x="492370" y="289170"/>
            <a:ext cx="8781632" cy="1320800"/>
          </a:xfrm>
        </p:spPr>
        <p:txBody>
          <a:bodyPr/>
          <a:lstStyle/>
          <a:p>
            <a:pPr algn="ctr"/>
            <a:r>
              <a:rPr lang="cs-CZ" dirty="0">
                <a:solidFill>
                  <a:schemeClr val="tx1"/>
                </a:solidFill>
              </a:rPr>
              <a:t>Počátky protestů – nepodepsání asociační dohody s EU</a:t>
            </a:r>
          </a:p>
        </p:txBody>
      </p:sp>
      <p:sp>
        <p:nvSpPr>
          <p:cNvPr id="3" name="Zástupný obsah 2">
            <a:extLst>
              <a:ext uri="{FF2B5EF4-FFF2-40B4-BE49-F238E27FC236}">
                <a16:creationId xmlns:a16="http://schemas.microsoft.com/office/drawing/2014/main" id="{BE98A9C3-3F97-1143-8D26-3B67BBF7AE98}"/>
              </a:ext>
            </a:extLst>
          </p:cNvPr>
          <p:cNvSpPr>
            <a:spLocks noGrp="1"/>
          </p:cNvSpPr>
          <p:nvPr>
            <p:ph idx="1"/>
          </p:nvPr>
        </p:nvSpPr>
        <p:spPr>
          <a:xfrm>
            <a:off x="54708" y="1500555"/>
            <a:ext cx="9628553" cy="4974492"/>
          </a:xfrm>
        </p:spPr>
        <p:txBody>
          <a:bodyPr/>
          <a:lstStyle/>
          <a:p>
            <a:pPr algn="just"/>
            <a:r>
              <a:rPr lang="cs-CZ" dirty="0"/>
              <a:t>Poslední kapkou pro řadu občanů na Ukrajině (které již od jejího vzniku trápila enormní korupce, nezvládnutá postsovětská transformace,  oligarchizace společnosti, vysoká nezaměstnanost a nemožnost důstojného živobytí ve vlastní zemi) bylo </a:t>
            </a:r>
            <a:r>
              <a:rPr lang="cs-CZ" dirty="0" err="1"/>
              <a:t>Janukovyčovo</a:t>
            </a:r>
            <a:r>
              <a:rPr lang="cs-CZ" dirty="0"/>
              <a:t> odmítnutí podpisu asociační dohody s EU v listopadu 2013 (konkrétně 23. listopadu)</a:t>
            </a:r>
          </a:p>
          <a:p>
            <a:pPr algn="just"/>
            <a:r>
              <a:rPr lang="cs-CZ" dirty="0"/>
              <a:t>Na náměstí velkých měst vyrazily statisíce protestujících, zdaleka nejmohutnější demonstrace proběhla v Kyjevě na Náměstí Nezávislosti, kterému se říká </a:t>
            </a:r>
            <a:r>
              <a:rPr lang="cs-CZ" dirty="0" err="1"/>
              <a:t>Majdan</a:t>
            </a:r>
            <a:endParaRPr lang="cs-CZ" dirty="0"/>
          </a:p>
        </p:txBody>
      </p:sp>
      <p:pic>
        <p:nvPicPr>
          <p:cNvPr id="5" name="Obrázek 4">
            <a:extLst>
              <a:ext uri="{FF2B5EF4-FFF2-40B4-BE49-F238E27FC236}">
                <a16:creationId xmlns:a16="http://schemas.microsoft.com/office/drawing/2014/main" id="{5A249C15-3CDC-D76D-6C9E-5313D4E0078B}"/>
              </a:ext>
            </a:extLst>
          </p:cNvPr>
          <p:cNvPicPr>
            <a:picLocks noChangeAspect="1"/>
          </p:cNvPicPr>
          <p:nvPr/>
        </p:nvPicPr>
        <p:blipFill rotWithShape="1">
          <a:blip r:embed="rId2"/>
          <a:srcRect t="20879"/>
          <a:stretch/>
        </p:blipFill>
        <p:spPr>
          <a:xfrm>
            <a:off x="492370" y="3751385"/>
            <a:ext cx="7077929" cy="1752723"/>
          </a:xfrm>
          <a:prstGeom prst="rect">
            <a:avLst/>
          </a:prstGeom>
        </p:spPr>
      </p:pic>
      <p:pic>
        <p:nvPicPr>
          <p:cNvPr id="7" name="Obrázek 6">
            <a:extLst>
              <a:ext uri="{FF2B5EF4-FFF2-40B4-BE49-F238E27FC236}">
                <a16:creationId xmlns:a16="http://schemas.microsoft.com/office/drawing/2014/main" id="{8FDB1D6F-E889-A319-3303-B3FF103BE2E8}"/>
              </a:ext>
            </a:extLst>
          </p:cNvPr>
          <p:cNvPicPr>
            <a:picLocks noChangeAspect="1"/>
          </p:cNvPicPr>
          <p:nvPr/>
        </p:nvPicPr>
        <p:blipFill>
          <a:blip r:embed="rId3"/>
          <a:stretch>
            <a:fillRect/>
          </a:stretch>
        </p:blipFill>
        <p:spPr>
          <a:xfrm>
            <a:off x="625230" y="5416063"/>
            <a:ext cx="6945069" cy="1441937"/>
          </a:xfrm>
          <a:prstGeom prst="rect">
            <a:avLst/>
          </a:prstGeom>
        </p:spPr>
      </p:pic>
      <p:pic>
        <p:nvPicPr>
          <p:cNvPr id="8" name="Obrázek 7">
            <a:extLst>
              <a:ext uri="{FF2B5EF4-FFF2-40B4-BE49-F238E27FC236}">
                <a16:creationId xmlns:a16="http://schemas.microsoft.com/office/drawing/2014/main" id="{91077981-A89D-E363-D41F-1BFA36A93AC4}"/>
              </a:ext>
            </a:extLst>
          </p:cNvPr>
          <p:cNvPicPr>
            <a:picLocks noChangeAspect="1"/>
          </p:cNvPicPr>
          <p:nvPr/>
        </p:nvPicPr>
        <p:blipFill>
          <a:blip r:embed="rId4"/>
          <a:stretch>
            <a:fillRect/>
          </a:stretch>
        </p:blipFill>
        <p:spPr>
          <a:xfrm>
            <a:off x="7570298" y="3807921"/>
            <a:ext cx="4496655" cy="3050078"/>
          </a:xfrm>
          <a:prstGeom prst="rect">
            <a:avLst/>
          </a:prstGeom>
        </p:spPr>
      </p:pic>
    </p:spTree>
    <p:extLst>
      <p:ext uri="{BB962C8B-B14F-4D97-AF65-F5344CB8AC3E}">
        <p14:creationId xmlns:p14="http://schemas.microsoft.com/office/powerpoint/2010/main" val="1791353810"/>
      </p:ext>
    </p:extLst>
  </p:cSld>
  <p:clrMapOvr>
    <a:masterClrMapping/>
  </p:clrMapOvr>
</p:sld>
</file>

<file path=ppt/theme/theme1.xml><?xml version="1.0" encoding="utf-8"?>
<a:theme xmlns:a="http://schemas.openxmlformats.org/drawingml/2006/main" name="Fazeta">
  <a:themeElements>
    <a:clrScheme name="Faz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z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z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1_Fazeta">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8757</TotalTime>
  <Words>3143</Words>
  <Application>Microsoft Office PowerPoint</Application>
  <PresentationFormat>Širokoúhlá obrazovka</PresentationFormat>
  <Paragraphs>124</Paragraphs>
  <Slides>47</Slides>
  <Notes>1</Notes>
  <HiddenSlides>0</HiddenSlides>
  <MMClips>0</MMClips>
  <ScaleCrop>false</ScaleCrop>
  <HeadingPairs>
    <vt:vector size="6" baseType="variant">
      <vt:variant>
        <vt:lpstr>Použitá písma</vt:lpstr>
      </vt:variant>
      <vt:variant>
        <vt:i4>4</vt:i4>
      </vt:variant>
      <vt:variant>
        <vt:lpstr>Motiv</vt:lpstr>
      </vt:variant>
      <vt:variant>
        <vt:i4>2</vt:i4>
      </vt:variant>
      <vt:variant>
        <vt:lpstr>Nadpisy snímků</vt:lpstr>
      </vt:variant>
      <vt:variant>
        <vt:i4>47</vt:i4>
      </vt:variant>
    </vt:vector>
  </HeadingPairs>
  <TitlesOfParts>
    <vt:vector size="53" baseType="lpstr">
      <vt:lpstr>Arial</vt:lpstr>
      <vt:lpstr>Calibri</vt:lpstr>
      <vt:lpstr>Trebuchet MS</vt:lpstr>
      <vt:lpstr>Wingdings 3</vt:lpstr>
      <vt:lpstr>Fazeta</vt:lpstr>
      <vt:lpstr>1_Fazeta</vt:lpstr>
      <vt:lpstr>Ukrajina – její místo v dějinách a ve sférách vlivu   Protesty na Majdanu, anexe Krymu a začátek války na Donbasu v roce 2014</vt:lpstr>
      <vt:lpstr>Prezentace aplikace PowerPoint</vt:lpstr>
      <vt:lpstr>Shrnutí milníků od vzniku Ukrajiny po Majdan</vt:lpstr>
      <vt:lpstr>Počátek Janukovyčova mandátu v roce 2010</vt:lpstr>
      <vt:lpstr>Prezentace aplikace PowerPoint</vt:lpstr>
      <vt:lpstr>Prezentace aplikace PowerPoint</vt:lpstr>
      <vt:lpstr>Příčiny stoupající nespokojenosti před protesty na Majdanu</vt:lpstr>
      <vt:lpstr>Prezentace aplikace PowerPoint</vt:lpstr>
      <vt:lpstr>Počátky protestů – nepodepsání asociační dohody s EU</vt:lpstr>
      <vt:lpstr>Další vývoj na Majdanu</vt:lpstr>
      <vt:lpstr>Prezentace aplikace PowerPoint</vt:lpstr>
      <vt:lpstr>Zásahy zvnějšku</vt:lpstr>
      <vt:lpstr>Role radikálů při protestech?</vt:lpstr>
      <vt:lpstr>Krvavé rozuzlení krize</vt:lpstr>
      <vt:lpstr>Prezentace aplikace PowerPoint</vt:lpstr>
      <vt:lpstr>Prezentace aplikace PowerPoint</vt:lpstr>
      <vt:lpstr>Následky Majdanu</vt:lpstr>
      <vt:lpstr>Prezentace aplikace PowerPoint</vt:lpstr>
      <vt:lpstr>Ruská reakce – anexe Krymu</vt:lpstr>
      <vt:lpstr>Prezentace aplikace PowerPoint</vt:lpstr>
      <vt:lpstr>Krym – průběh anexe</vt:lpstr>
      <vt:lpstr>Prezentace aplikace PowerPoint</vt:lpstr>
      <vt:lpstr>Následky anexe a mezinárodní reakce</vt:lpstr>
      <vt:lpstr>Prezentace aplikace PowerPoint</vt:lpstr>
      <vt:lpstr>Příčiny napětí na Donbase</vt:lpstr>
      <vt:lpstr>Počátky války na Donbase 2014</vt:lpstr>
      <vt:lpstr>K průběhu bojů</vt:lpstr>
      <vt:lpstr>Prezentace aplikace PowerPoint</vt:lpstr>
      <vt:lpstr>Vojenská situace z pohledu Ukrajiny</vt:lpstr>
      <vt:lpstr>Prezentace aplikace PowerPoint</vt:lpstr>
      <vt:lpstr>Vojenská situace z pohledu Ruska</vt:lpstr>
      <vt:lpstr>Boje o Mariupol květen až červen 2014 </vt:lpstr>
      <vt:lpstr>Prezentace aplikace PowerPoint</vt:lpstr>
      <vt:lpstr>Pseudostáty DLR a LLR</vt:lpstr>
      <vt:lpstr>Sestřelení letu MH17</vt:lpstr>
      <vt:lpstr>Prezentace aplikace PowerPoint</vt:lpstr>
      <vt:lpstr>Ilovajsk září 2014</vt:lpstr>
      <vt:lpstr>Doněcké letiště – leden 2015</vt:lpstr>
      <vt:lpstr>Prezentace aplikace PowerPoint</vt:lpstr>
      <vt:lpstr>Debalceve únor 2015</vt:lpstr>
      <vt:lpstr>Prezentace aplikace PowerPoint</vt:lpstr>
      <vt:lpstr>Prezentace aplikace PowerPoint</vt:lpstr>
      <vt:lpstr>Dočasná deeskalace – Minské dohody</vt:lpstr>
      <vt:lpstr>Prezentace aplikace PowerPoint</vt:lpstr>
      <vt:lpstr>Prezentace aplikace PowerPoint</vt:lpstr>
      <vt:lpstr>Shrnutí</vt:lpstr>
      <vt:lpstr>Děkuji za pozornost!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MVZb2104 Ukrajina na křižovatkách dějin a zájmů mocností   Seznámení s předmětem, popis dostupné vhodné literatury   Úvod do studia dějin Ukrajiny</dc:title>
  <dc:creator>Tomáš Řepa</dc:creator>
  <cp:lastModifiedBy>Tomáš Řepa</cp:lastModifiedBy>
  <cp:revision>926</cp:revision>
  <dcterms:created xsi:type="dcterms:W3CDTF">2023-02-13T19:09:27Z</dcterms:created>
  <dcterms:modified xsi:type="dcterms:W3CDTF">2025-10-12T23:14:01Z</dcterms:modified>
</cp:coreProperties>
</file>