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9"/>
  </p:notesMasterIdLst>
  <p:sldIdLst>
    <p:sldId id="256" r:id="rId3"/>
    <p:sldId id="298" r:id="rId4"/>
    <p:sldId id="299" r:id="rId5"/>
    <p:sldId id="757" r:id="rId6"/>
    <p:sldId id="761" r:id="rId7"/>
    <p:sldId id="758" r:id="rId8"/>
    <p:sldId id="762" r:id="rId9"/>
    <p:sldId id="764" r:id="rId10"/>
    <p:sldId id="749" r:id="rId11"/>
    <p:sldId id="754" r:id="rId12"/>
    <p:sldId id="753" r:id="rId13"/>
    <p:sldId id="760" r:id="rId14"/>
    <p:sldId id="763" r:id="rId15"/>
    <p:sldId id="768" r:id="rId16"/>
    <p:sldId id="769" r:id="rId17"/>
    <p:sldId id="770" r:id="rId18"/>
    <p:sldId id="755" r:id="rId19"/>
    <p:sldId id="756" r:id="rId20"/>
    <p:sldId id="750" r:id="rId21"/>
    <p:sldId id="751" r:id="rId22"/>
    <p:sldId id="766" r:id="rId23"/>
    <p:sldId id="767" r:id="rId24"/>
    <p:sldId id="771" r:id="rId25"/>
    <p:sldId id="772" r:id="rId26"/>
    <p:sldId id="774" r:id="rId27"/>
    <p:sldId id="752" r:id="rId28"/>
    <p:sldId id="779" r:id="rId29"/>
    <p:sldId id="775" r:id="rId30"/>
    <p:sldId id="773" r:id="rId31"/>
    <p:sldId id="759" r:id="rId32"/>
    <p:sldId id="778" r:id="rId33"/>
    <p:sldId id="777" r:id="rId34"/>
    <p:sldId id="308" r:id="rId35"/>
    <p:sldId id="765" r:id="rId36"/>
    <p:sldId id="776" r:id="rId37"/>
    <p:sldId id="74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áš Řepa" initials="TŘ" lastIdx="2" clrIdx="0">
    <p:extLst>
      <p:ext uri="{19B8F6BF-5375-455C-9EA6-DF929625EA0E}">
        <p15:presenceInfo xmlns:p15="http://schemas.microsoft.com/office/powerpoint/2012/main" userId="fa8b40f954ee15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6"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95592-75E5-49E6-A834-C49FF455B000}" type="datetimeFigureOut">
              <a:rPr lang="cs-CZ" smtClean="0"/>
              <a:t>13.10.2025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8AA36-796C-40BC-8A4F-57570C394317}" type="slidenum">
              <a:rPr lang="cs-CZ" smtClean="0"/>
              <a:t>‹#›</a:t>
            </a:fld>
            <a:endParaRPr lang="cs-CZ"/>
          </a:p>
        </p:txBody>
      </p:sp>
    </p:spTree>
    <p:extLst>
      <p:ext uri="{BB962C8B-B14F-4D97-AF65-F5344CB8AC3E}">
        <p14:creationId xmlns:p14="http://schemas.microsoft.com/office/powerpoint/2010/main" val="91339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99652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05921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5152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02387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0850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250914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3587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149308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995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5627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048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435829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4020921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3966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8978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1186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2A54C80-263E-416B-A8E0-580EDEADCBDC}" type="datetimeFigureOut">
              <a:rPr lang="en-US" dirty="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838329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0511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6581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25816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932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838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13.10.2025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89521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4698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062477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170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C56AF2B-83CF-412E-A0AC-4E4EBD2FEFD4}" type="datetimeFigureOut">
              <a:rPr lang="cs-CZ" smtClean="0"/>
              <a:t>13.10.2025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82934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C56AF2B-83CF-412E-A0AC-4E4EBD2FEFD4}" type="datetimeFigureOut">
              <a:rPr lang="cs-CZ" smtClean="0"/>
              <a:t>13.10.2025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3623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C56AF2B-83CF-412E-A0AC-4E4EBD2FEFD4}" type="datetimeFigureOut">
              <a:rPr lang="cs-CZ" smtClean="0"/>
              <a:t>13.10.2025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6229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6AF2B-83CF-412E-A0AC-4E4EBD2FEFD4}" type="datetimeFigureOut">
              <a:rPr lang="cs-CZ" smtClean="0"/>
              <a:t>13.10.2025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04208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13.10.2025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27784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13.10.2025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2024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56AF2B-83CF-412E-A0AC-4E4EBD2FEFD4}" type="datetimeFigureOut">
              <a:rPr lang="cs-CZ" smtClean="0"/>
              <a:t>13.10.2025</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B96047D-1E84-4B98-AE9E-16B43D599C1F}" type="slidenum">
              <a:rPr lang="cs-CZ" smtClean="0"/>
              <a:t>‹#›</a:t>
            </a:fld>
            <a:endParaRPr lang="cs-CZ"/>
          </a:p>
        </p:txBody>
      </p:sp>
    </p:spTree>
    <p:extLst>
      <p:ext uri="{BB962C8B-B14F-4D97-AF65-F5344CB8AC3E}">
        <p14:creationId xmlns:p14="http://schemas.microsoft.com/office/powerpoint/2010/main" val="637019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10/13/2025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407234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85EC5C-464F-3A73-E70D-6C92DC407497}"/>
              </a:ext>
            </a:extLst>
          </p:cNvPr>
          <p:cNvSpPr>
            <a:spLocks noGrp="1"/>
          </p:cNvSpPr>
          <p:nvPr>
            <p:ph type="ctrTitle"/>
          </p:nvPr>
        </p:nvSpPr>
        <p:spPr>
          <a:xfrm>
            <a:off x="218831" y="156307"/>
            <a:ext cx="11480800" cy="3415323"/>
          </a:xfrm>
        </p:spPr>
        <p:txBody>
          <a:bodyPr/>
          <a:lstStyle/>
          <a:p>
            <a:pPr algn="ctr"/>
            <a:r>
              <a:rPr lang="cs-CZ" sz="4800" dirty="0">
                <a:solidFill>
                  <a:schemeClr val="tx1"/>
                </a:solidFill>
              </a:rPr>
              <a:t>Ukrajina – její místo v dějinách a ve sférách vlivu</a:t>
            </a:r>
            <a:br>
              <a:rPr lang="cs-CZ" sz="4000" dirty="0">
                <a:solidFill>
                  <a:schemeClr val="tx1"/>
                </a:solidFill>
              </a:rPr>
            </a:br>
            <a:br>
              <a:rPr lang="cs-CZ" sz="4000" dirty="0">
                <a:solidFill>
                  <a:schemeClr val="tx1"/>
                </a:solidFill>
              </a:rPr>
            </a:br>
            <a:r>
              <a:rPr lang="pl-PL" sz="3200" dirty="0">
                <a:solidFill>
                  <a:schemeClr val="tx1"/>
                </a:solidFill>
              </a:rPr>
              <a:t>Vznik nezávislé Ukrajiny v roce 1991, dilemata ukrajinské politiky</a:t>
            </a:r>
            <a:endParaRPr lang="cs-CZ" sz="4000" dirty="0">
              <a:solidFill>
                <a:schemeClr val="tx1"/>
              </a:solidFill>
            </a:endParaRPr>
          </a:p>
        </p:txBody>
      </p:sp>
      <p:sp>
        <p:nvSpPr>
          <p:cNvPr id="3" name="Podnadpis 2">
            <a:extLst>
              <a:ext uri="{FF2B5EF4-FFF2-40B4-BE49-F238E27FC236}">
                <a16:creationId xmlns:a16="http://schemas.microsoft.com/office/drawing/2014/main" id="{2C129828-512B-B59D-F845-6E5660F08935}"/>
              </a:ext>
            </a:extLst>
          </p:cNvPr>
          <p:cNvSpPr>
            <a:spLocks noGrp="1"/>
          </p:cNvSpPr>
          <p:nvPr>
            <p:ph type="subTitle" idx="1"/>
          </p:nvPr>
        </p:nvSpPr>
        <p:spPr>
          <a:xfrm>
            <a:off x="1891323" y="3892062"/>
            <a:ext cx="7382680" cy="515816"/>
          </a:xfrm>
        </p:spPr>
        <p:txBody>
          <a:bodyPr/>
          <a:lstStyle/>
          <a:p>
            <a:pPr algn="ctr"/>
            <a:r>
              <a:rPr lang="cs-CZ" dirty="0"/>
              <a:t>Mgr. Bc. Tomáš Řepa, Ph.D.</a:t>
            </a:r>
          </a:p>
        </p:txBody>
      </p:sp>
      <p:pic>
        <p:nvPicPr>
          <p:cNvPr id="1026" name="Picture 2" descr="Česko má novou univerzitu. Prestižní statut získala Vysoká škola CEVRO">
            <a:extLst>
              <a:ext uri="{FF2B5EF4-FFF2-40B4-BE49-F238E27FC236}">
                <a16:creationId xmlns:a16="http://schemas.microsoft.com/office/drawing/2014/main" id="{A8D94C60-9C20-2BA5-E3C0-8981718B2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654" y="4407879"/>
            <a:ext cx="4900244" cy="245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4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923F5F9B-D80F-1139-477D-503008FC020E}"/>
              </a:ext>
            </a:extLst>
          </p:cNvPr>
          <p:cNvPicPr>
            <a:picLocks noGrp="1" noChangeAspect="1"/>
          </p:cNvPicPr>
          <p:nvPr>
            <p:ph idx="1"/>
          </p:nvPr>
        </p:nvPicPr>
        <p:blipFill>
          <a:blip r:embed="rId2"/>
          <a:stretch>
            <a:fillRect/>
          </a:stretch>
        </p:blipFill>
        <p:spPr>
          <a:xfrm>
            <a:off x="203200" y="148492"/>
            <a:ext cx="10621108" cy="6564923"/>
          </a:xfrm>
          <a:prstGeom prst="rect">
            <a:avLst/>
          </a:prstGeom>
        </p:spPr>
      </p:pic>
    </p:spTree>
    <p:extLst>
      <p:ext uri="{BB962C8B-B14F-4D97-AF65-F5344CB8AC3E}">
        <p14:creationId xmlns:p14="http://schemas.microsoft.com/office/powerpoint/2010/main" val="3622285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28BDF261-5B45-49F3-E952-94FDEEAE7189}"/>
              </a:ext>
            </a:extLst>
          </p:cNvPr>
          <p:cNvPicPr>
            <a:picLocks noGrp="1" noChangeAspect="1"/>
          </p:cNvPicPr>
          <p:nvPr>
            <p:ph idx="1"/>
          </p:nvPr>
        </p:nvPicPr>
        <p:blipFill>
          <a:blip r:embed="rId2"/>
          <a:stretch>
            <a:fillRect/>
          </a:stretch>
        </p:blipFill>
        <p:spPr>
          <a:xfrm>
            <a:off x="297520" y="137848"/>
            <a:ext cx="10393925" cy="6638090"/>
          </a:xfrm>
          <a:prstGeom prst="rect">
            <a:avLst/>
          </a:prstGeom>
        </p:spPr>
      </p:pic>
    </p:spTree>
    <p:extLst>
      <p:ext uri="{BB962C8B-B14F-4D97-AF65-F5344CB8AC3E}">
        <p14:creationId xmlns:p14="http://schemas.microsoft.com/office/powerpoint/2010/main" val="2052138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1AFB01-A6E4-D077-5B30-C7B1A23E1F4F}"/>
              </a:ext>
            </a:extLst>
          </p:cNvPr>
          <p:cNvSpPr>
            <a:spLocks noGrp="1"/>
          </p:cNvSpPr>
          <p:nvPr>
            <p:ph type="title"/>
          </p:nvPr>
        </p:nvSpPr>
        <p:spPr>
          <a:xfrm>
            <a:off x="677334" y="265278"/>
            <a:ext cx="8596668" cy="1665122"/>
          </a:xfrm>
        </p:spPr>
        <p:txBody>
          <a:bodyPr/>
          <a:lstStyle/>
          <a:p>
            <a:pPr algn="ctr"/>
            <a:r>
              <a:rPr lang="cs-CZ" dirty="0">
                <a:solidFill>
                  <a:schemeClr val="tx1"/>
                </a:solidFill>
              </a:rPr>
              <a:t>Srpnový puč 1991</a:t>
            </a:r>
          </a:p>
        </p:txBody>
      </p:sp>
      <p:pic>
        <p:nvPicPr>
          <p:cNvPr id="4" name="Zástupný obsah 3">
            <a:extLst>
              <a:ext uri="{FF2B5EF4-FFF2-40B4-BE49-F238E27FC236}">
                <a16:creationId xmlns:a16="http://schemas.microsoft.com/office/drawing/2014/main" id="{DAFD0AAD-18FA-86D7-2509-A7214400744D}"/>
              </a:ext>
            </a:extLst>
          </p:cNvPr>
          <p:cNvPicPr>
            <a:picLocks noGrp="1" noChangeAspect="1"/>
          </p:cNvPicPr>
          <p:nvPr>
            <p:ph idx="1"/>
          </p:nvPr>
        </p:nvPicPr>
        <p:blipFill>
          <a:blip r:embed="rId2"/>
          <a:stretch>
            <a:fillRect/>
          </a:stretch>
        </p:blipFill>
        <p:spPr>
          <a:xfrm>
            <a:off x="15728" y="1230923"/>
            <a:ext cx="6260025" cy="5361799"/>
          </a:xfrm>
          <a:prstGeom prst="rect">
            <a:avLst/>
          </a:prstGeom>
        </p:spPr>
      </p:pic>
      <p:pic>
        <p:nvPicPr>
          <p:cNvPr id="5" name="Obrázek 4">
            <a:extLst>
              <a:ext uri="{FF2B5EF4-FFF2-40B4-BE49-F238E27FC236}">
                <a16:creationId xmlns:a16="http://schemas.microsoft.com/office/drawing/2014/main" id="{0C2B1E3C-DDA7-0F3E-6291-01EE7810AC85}"/>
              </a:ext>
            </a:extLst>
          </p:cNvPr>
          <p:cNvPicPr>
            <a:picLocks noChangeAspect="1"/>
          </p:cNvPicPr>
          <p:nvPr/>
        </p:nvPicPr>
        <p:blipFill>
          <a:blip r:embed="rId3"/>
          <a:stretch>
            <a:fillRect/>
          </a:stretch>
        </p:blipFill>
        <p:spPr>
          <a:xfrm>
            <a:off x="6275752" y="1230923"/>
            <a:ext cx="5916247" cy="5361799"/>
          </a:xfrm>
          <a:prstGeom prst="rect">
            <a:avLst/>
          </a:prstGeom>
        </p:spPr>
      </p:pic>
    </p:spTree>
    <p:extLst>
      <p:ext uri="{BB962C8B-B14F-4D97-AF65-F5344CB8AC3E}">
        <p14:creationId xmlns:p14="http://schemas.microsoft.com/office/powerpoint/2010/main" val="2341008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D66E54-21CF-3E1E-FB6C-F465147C1C2C}"/>
              </a:ext>
            </a:extLst>
          </p:cNvPr>
          <p:cNvSpPr>
            <a:spLocks noGrp="1"/>
          </p:cNvSpPr>
          <p:nvPr>
            <p:ph type="title"/>
          </p:nvPr>
        </p:nvSpPr>
        <p:spPr>
          <a:xfrm>
            <a:off x="648677" y="82062"/>
            <a:ext cx="8625325" cy="613507"/>
          </a:xfrm>
        </p:spPr>
        <p:txBody>
          <a:bodyPr>
            <a:normAutofit fontScale="90000"/>
          </a:bodyPr>
          <a:lstStyle/>
          <a:p>
            <a:pPr algn="ctr"/>
            <a:r>
              <a:rPr lang="cs-CZ" dirty="0">
                <a:solidFill>
                  <a:schemeClr val="tx1"/>
                </a:solidFill>
              </a:rPr>
              <a:t>Důsledky srpnového puče</a:t>
            </a:r>
          </a:p>
        </p:txBody>
      </p:sp>
      <p:sp>
        <p:nvSpPr>
          <p:cNvPr id="3" name="Zástupný obsah 2">
            <a:extLst>
              <a:ext uri="{FF2B5EF4-FFF2-40B4-BE49-F238E27FC236}">
                <a16:creationId xmlns:a16="http://schemas.microsoft.com/office/drawing/2014/main" id="{167059D6-A9D0-EF34-EB7F-F6B4C5A5F006}"/>
              </a:ext>
            </a:extLst>
          </p:cNvPr>
          <p:cNvSpPr>
            <a:spLocks noGrp="1"/>
          </p:cNvSpPr>
          <p:nvPr>
            <p:ph idx="1"/>
          </p:nvPr>
        </p:nvSpPr>
        <p:spPr>
          <a:xfrm>
            <a:off x="1" y="633047"/>
            <a:ext cx="7987760" cy="6224953"/>
          </a:xfrm>
        </p:spPr>
        <p:txBody>
          <a:bodyPr>
            <a:normAutofit fontScale="92500" lnSpcReduction="10000"/>
          </a:bodyPr>
          <a:lstStyle/>
          <a:p>
            <a:pPr algn="just"/>
            <a:r>
              <a:rPr lang="cs-CZ" dirty="0"/>
              <a:t>Srpnový puč označuje neúspěšný pokus o státní převrat v Sovětském svazu ve dnech 19. až 21. srpna 1991. Skupina funkcionářů z konzervativního křídla Komunistické strany znepokojená vývojem v zemi po Gorbačovových reformách vytvořila Státní výbor pro výjimečný stav, který se pokusil zemi ovládnout </a:t>
            </a:r>
          </a:p>
          <a:p>
            <a:pPr algn="just"/>
            <a:r>
              <a:rPr lang="cs-CZ" dirty="0"/>
              <a:t>puč nezískal podporu většiny ozbrojených sil a navíc se setkal s odporem obyvatel. Po třech dnech byl potlačen a hlavní aktéři zatčeni a souzeni. V Moskvě a v </a:t>
            </a:r>
            <a:r>
              <a:rPr lang="cs-CZ" dirty="0" err="1"/>
              <a:t>Leningradě</a:t>
            </a:r>
            <a:r>
              <a:rPr lang="cs-CZ" dirty="0"/>
              <a:t> následovaly velké demonstrace proti vůdcům puče. Pokus o převrat selhal, neboť pučisté nezískali podporu ozbrojených sil. Nezanedbatelnou úlohu však sehrál i odpor vedený tehdejším prezidentem RSFSR Borisem Jelcinem z moskevské vládní budovy, Bílého domu </a:t>
            </a:r>
          </a:p>
          <a:p>
            <a:pPr algn="just"/>
            <a:r>
              <a:rPr lang="cs-CZ" dirty="0"/>
              <a:t>během jedné z těchto demonstrací Jelcin, stojící na tanku a s megafonem v ruce, pokus o puč rozhodně odsoudil. Před desetitisíci demonstranty, kteří se shromáždili před parlamentem, vylezl Jelcin na tank a požadoval návrat Gorbačova toho času v domácím vězení při dovolené na Krymu. Současně promlouval k vojákům: „</a:t>
            </a:r>
            <a:r>
              <a:rPr lang="cs-CZ" i="1" dirty="0"/>
              <a:t>Nebuďte slepým nástrojem zločinných úmyslů dobrodruhů!</a:t>
            </a:r>
            <a:r>
              <a:rPr lang="cs-CZ" dirty="0"/>
              <a:t>“</a:t>
            </a:r>
          </a:p>
          <a:p>
            <a:pPr algn="just"/>
            <a:r>
              <a:rPr lang="cs-CZ" dirty="0"/>
              <a:t>důsledkem puče bylo urychlení procesu rozpadu SSSR a mocenský vzestup Borise Jelcina na úkor Michaila Gorbačova, jenž byl až do svého odstoupení 25. prosince 1991 nejvyšším představitelem dosavadní supervelmoci </a:t>
            </a:r>
          </a:p>
          <a:p>
            <a:pPr algn="just"/>
            <a:r>
              <a:rPr lang="cs-CZ" dirty="0"/>
              <a:t>na konci roku 1991 byl rozpad SSSR dokonán. Od tohoto momentu existovalo 15 suverénních států, 12 v rámci Společenství nezávislých států. Následnictví po SSSR převzala, pod Jelcinovým vedením, Ruská federace</a:t>
            </a:r>
          </a:p>
        </p:txBody>
      </p:sp>
      <p:pic>
        <p:nvPicPr>
          <p:cNvPr id="4" name="Obrázek 3">
            <a:extLst>
              <a:ext uri="{FF2B5EF4-FFF2-40B4-BE49-F238E27FC236}">
                <a16:creationId xmlns:a16="http://schemas.microsoft.com/office/drawing/2014/main" id="{DF8407C6-00B1-0873-7CFC-BE3E2F4C35ED}"/>
              </a:ext>
            </a:extLst>
          </p:cNvPr>
          <p:cNvPicPr>
            <a:picLocks noChangeAspect="1"/>
          </p:cNvPicPr>
          <p:nvPr/>
        </p:nvPicPr>
        <p:blipFill>
          <a:blip r:embed="rId2"/>
          <a:stretch>
            <a:fillRect/>
          </a:stretch>
        </p:blipFill>
        <p:spPr>
          <a:xfrm>
            <a:off x="7987760" y="779619"/>
            <a:ext cx="4188609" cy="5714965"/>
          </a:xfrm>
          <a:prstGeom prst="rect">
            <a:avLst/>
          </a:prstGeom>
        </p:spPr>
      </p:pic>
    </p:spTree>
    <p:extLst>
      <p:ext uri="{BB962C8B-B14F-4D97-AF65-F5344CB8AC3E}">
        <p14:creationId xmlns:p14="http://schemas.microsoft.com/office/powerpoint/2010/main" val="1970836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8AE991F9-DB41-B85E-3092-4BF35D66A01E}"/>
              </a:ext>
            </a:extLst>
          </p:cNvPr>
          <p:cNvPicPr>
            <a:picLocks noGrp="1" noChangeAspect="1"/>
          </p:cNvPicPr>
          <p:nvPr>
            <p:ph idx="1"/>
          </p:nvPr>
        </p:nvPicPr>
        <p:blipFill>
          <a:blip r:embed="rId2"/>
          <a:stretch>
            <a:fillRect/>
          </a:stretch>
        </p:blipFill>
        <p:spPr>
          <a:xfrm>
            <a:off x="471549" y="218831"/>
            <a:ext cx="5354153" cy="3549711"/>
          </a:xfrm>
          <a:prstGeom prst="rect">
            <a:avLst/>
          </a:prstGeom>
        </p:spPr>
      </p:pic>
      <p:pic>
        <p:nvPicPr>
          <p:cNvPr id="5" name="Obrázek 4">
            <a:extLst>
              <a:ext uri="{FF2B5EF4-FFF2-40B4-BE49-F238E27FC236}">
                <a16:creationId xmlns:a16="http://schemas.microsoft.com/office/drawing/2014/main" id="{B3A294C8-F341-64C4-E6CD-1E3ACEA09253}"/>
              </a:ext>
            </a:extLst>
          </p:cNvPr>
          <p:cNvPicPr>
            <a:picLocks noChangeAspect="1"/>
          </p:cNvPicPr>
          <p:nvPr/>
        </p:nvPicPr>
        <p:blipFill>
          <a:blip r:embed="rId3"/>
          <a:stretch>
            <a:fillRect/>
          </a:stretch>
        </p:blipFill>
        <p:spPr>
          <a:xfrm>
            <a:off x="471549" y="3847120"/>
            <a:ext cx="5354153" cy="2936634"/>
          </a:xfrm>
          <a:prstGeom prst="rect">
            <a:avLst/>
          </a:prstGeom>
        </p:spPr>
      </p:pic>
      <p:pic>
        <p:nvPicPr>
          <p:cNvPr id="6" name="Obrázek 5">
            <a:extLst>
              <a:ext uri="{FF2B5EF4-FFF2-40B4-BE49-F238E27FC236}">
                <a16:creationId xmlns:a16="http://schemas.microsoft.com/office/drawing/2014/main" id="{9E65232B-9E32-CF16-3551-03508AA3C1BF}"/>
              </a:ext>
            </a:extLst>
          </p:cNvPr>
          <p:cNvPicPr>
            <a:picLocks noChangeAspect="1"/>
          </p:cNvPicPr>
          <p:nvPr/>
        </p:nvPicPr>
        <p:blipFill rotWithShape="1">
          <a:blip r:embed="rId4"/>
          <a:srcRect r="2629"/>
          <a:stretch/>
        </p:blipFill>
        <p:spPr>
          <a:xfrm>
            <a:off x="6014915" y="218832"/>
            <a:ext cx="5184531" cy="3549711"/>
          </a:xfrm>
          <a:prstGeom prst="rect">
            <a:avLst/>
          </a:prstGeom>
        </p:spPr>
      </p:pic>
      <p:pic>
        <p:nvPicPr>
          <p:cNvPr id="7" name="Obrázek 6">
            <a:extLst>
              <a:ext uri="{FF2B5EF4-FFF2-40B4-BE49-F238E27FC236}">
                <a16:creationId xmlns:a16="http://schemas.microsoft.com/office/drawing/2014/main" id="{D76C514B-5237-C119-2F2B-4A431A4FA1B4}"/>
              </a:ext>
            </a:extLst>
          </p:cNvPr>
          <p:cNvPicPr>
            <a:picLocks noChangeAspect="1"/>
          </p:cNvPicPr>
          <p:nvPr/>
        </p:nvPicPr>
        <p:blipFill>
          <a:blip r:embed="rId5"/>
          <a:stretch>
            <a:fillRect/>
          </a:stretch>
        </p:blipFill>
        <p:spPr>
          <a:xfrm>
            <a:off x="6014915" y="3847121"/>
            <a:ext cx="5184531" cy="2975974"/>
          </a:xfrm>
          <a:prstGeom prst="rect">
            <a:avLst/>
          </a:prstGeom>
        </p:spPr>
      </p:pic>
    </p:spTree>
    <p:extLst>
      <p:ext uri="{BB962C8B-B14F-4D97-AF65-F5344CB8AC3E}">
        <p14:creationId xmlns:p14="http://schemas.microsoft.com/office/powerpoint/2010/main" val="164414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1FE516-F2C5-5D2B-9BB1-B98125E59842}"/>
              </a:ext>
            </a:extLst>
          </p:cNvPr>
          <p:cNvSpPr>
            <a:spLocks noGrp="1"/>
          </p:cNvSpPr>
          <p:nvPr>
            <p:ph type="title"/>
          </p:nvPr>
        </p:nvSpPr>
        <p:spPr>
          <a:xfrm>
            <a:off x="677334" y="187569"/>
            <a:ext cx="8596668" cy="781539"/>
          </a:xfrm>
        </p:spPr>
        <p:txBody>
          <a:bodyPr/>
          <a:lstStyle/>
          <a:p>
            <a:pPr algn="ctr"/>
            <a:r>
              <a:rPr lang="cs-CZ" dirty="0">
                <a:solidFill>
                  <a:schemeClr val="tx1"/>
                </a:solidFill>
              </a:rPr>
              <a:t>Postsovětské státy</a:t>
            </a:r>
          </a:p>
        </p:txBody>
      </p:sp>
      <p:pic>
        <p:nvPicPr>
          <p:cNvPr id="4" name="Zástupný obsah 3">
            <a:extLst>
              <a:ext uri="{FF2B5EF4-FFF2-40B4-BE49-F238E27FC236}">
                <a16:creationId xmlns:a16="http://schemas.microsoft.com/office/drawing/2014/main" id="{8543B317-9E45-5077-F666-BD8A2ED1C653}"/>
              </a:ext>
            </a:extLst>
          </p:cNvPr>
          <p:cNvPicPr>
            <a:picLocks noGrp="1" noChangeAspect="1"/>
          </p:cNvPicPr>
          <p:nvPr>
            <p:ph idx="1"/>
          </p:nvPr>
        </p:nvPicPr>
        <p:blipFill>
          <a:blip r:embed="rId2"/>
          <a:stretch>
            <a:fillRect/>
          </a:stretch>
        </p:blipFill>
        <p:spPr>
          <a:xfrm>
            <a:off x="156308" y="969108"/>
            <a:ext cx="8479692" cy="5701323"/>
          </a:xfrm>
          <a:prstGeom prst="rect">
            <a:avLst/>
          </a:prstGeom>
        </p:spPr>
      </p:pic>
      <p:sp>
        <p:nvSpPr>
          <p:cNvPr id="5" name="TextovéPole 4">
            <a:extLst>
              <a:ext uri="{FF2B5EF4-FFF2-40B4-BE49-F238E27FC236}">
                <a16:creationId xmlns:a16="http://schemas.microsoft.com/office/drawing/2014/main" id="{2D178D2A-A638-D372-322B-A8C4AA17BFE8}"/>
              </a:ext>
            </a:extLst>
          </p:cNvPr>
          <p:cNvSpPr txBox="1"/>
          <p:nvPr/>
        </p:nvSpPr>
        <p:spPr>
          <a:xfrm>
            <a:off x="8761047" y="969109"/>
            <a:ext cx="3274646" cy="4524315"/>
          </a:xfrm>
          <a:prstGeom prst="rect">
            <a:avLst/>
          </a:prstGeom>
          <a:noFill/>
        </p:spPr>
        <p:txBody>
          <a:bodyPr wrap="square" rtlCol="0">
            <a:spAutoFit/>
          </a:bodyPr>
          <a:lstStyle/>
          <a:p>
            <a:pPr algn="just"/>
            <a:r>
              <a:rPr lang="cs-CZ" dirty="0"/>
              <a:t>v abecedním pořadí: </a:t>
            </a:r>
          </a:p>
          <a:p>
            <a:pPr algn="just"/>
            <a:r>
              <a:rPr lang="cs-CZ" dirty="0"/>
              <a:t>1. Arménie </a:t>
            </a:r>
          </a:p>
          <a:p>
            <a:pPr algn="just"/>
            <a:r>
              <a:rPr lang="cs-CZ" dirty="0"/>
              <a:t>2. Ázerbájdžán </a:t>
            </a:r>
          </a:p>
          <a:p>
            <a:pPr algn="just"/>
            <a:r>
              <a:rPr lang="cs-CZ" dirty="0"/>
              <a:t>3. Bělorusko </a:t>
            </a:r>
          </a:p>
          <a:p>
            <a:pPr algn="just"/>
            <a:r>
              <a:rPr lang="cs-CZ" dirty="0"/>
              <a:t>4. Estonsko </a:t>
            </a:r>
          </a:p>
          <a:p>
            <a:pPr algn="just"/>
            <a:r>
              <a:rPr lang="cs-CZ" dirty="0"/>
              <a:t>5. Gruzie </a:t>
            </a:r>
          </a:p>
          <a:p>
            <a:pPr algn="just"/>
            <a:r>
              <a:rPr lang="cs-CZ" dirty="0"/>
              <a:t>6. Kazachstán </a:t>
            </a:r>
          </a:p>
          <a:p>
            <a:pPr algn="just"/>
            <a:r>
              <a:rPr lang="cs-CZ" dirty="0"/>
              <a:t>7. Kyrgyzstán </a:t>
            </a:r>
          </a:p>
          <a:p>
            <a:pPr algn="just"/>
            <a:r>
              <a:rPr lang="cs-CZ" dirty="0"/>
              <a:t>8. Lotyšsko </a:t>
            </a:r>
          </a:p>
          <a:p>
            <a:pPr algn="just"/>
            <a:r>
              <a:rPr lang="cs-CZ" dirty="0"/>
              <a:t>9. Litva </a:t>
            </a:r>
          </a:p>
          <a:p>
            <a:pPr algn="just"/>
            <a:r>
              <a:rPr lang="cs-CZ" dirty="0"/>
              <a:t>10. Moldavsko </a:t>
            </a:r>
          </a:p>
          <a:p>
            <a:pPr algn="just"/>
            <a:r>
              <a:rPr lang="cs-CZ" dirty="0"/>
              <a:t>11. Rusko</a:t>
            </a:r>
          </a:p>
          <a:p>
            <a:pPr algn="just"/>
            <a:r>
              <a:rPr lang="cs-CZ" dirty="0"/>
              <a:t>12. Tádžikistán </a:t>
            </a:r>
          </a:p>
          <a:p>
            <a:pPr algn="just"/>
            <a:r>
              <a:rPr lang="cs-CZ" dirty="0"/>
              <a:t>13. Turkmenistán </a:t>
            </a:r>
          </a:p>
          <a:p>
            <a:pPr algn="just"/>
            <a:r>
              <a:rPr lang="cs-CZ" dirty="0"/>
              <a:t>14. Ukrajina </a:t>
            </a:r>
          </a:p>
          <a:p>
            <a:pPr algn="just"/>
            <a:r>
              <a:rPr lang="cs-CZ" dirty="0"/>
              <a:t>15. Uzbekistán</a:t>
            </a:r>
          </a:p>
        </p:txBody>
      </p:sp>
    </p:spTree>
    <p:extLst>
      <p:ext uri="{BB962C8B-B14F-4D97-AF65-F5344CB8AC3E}">
        <p14:creationId xmlns:p14="http://schemas.microsoft.com/office/powerpoint/2010/main" val="366502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BE7D4045-AB47-F347-4FAA-B531E6DCD86F}"/>
              </a:ext>
            </a:extLst>
          </p:cNvPr>
          <p:cNvPicPr>
            <a:picLocks noGrp="1" noChangeAspect="1"/>
          </p:cNvPicPr>
          <p:nvPr>
            <p:ph idx="1"/>
          </p:nvPr>
        </p:nvPicPr>
        <p:blipFill>
          <a:blip r:embed="rId2"/>
          <a:stretch>
            <a:fillRect/>
          </a:stretch>
        </p:blipFill>
        <p:spPr>
          <a:xfrm>
            <a:off x="250092" y="259395"/>
            <a:ext cx="10339754" cy="6430573"/>
          </a:xfrm>
          <a:prstGeom prst="rect">
            <a:avLst/>
          </a:prstGeom>
        </p:spPr>
      </p:pic>
    </p:spTree>
    <p:extLst>
      <p:ext uri="{BB962C8B-B14F-4D97-AF65-F5344CB8AC3E}">
        <p14:creationId xmlns:p14="http://schemas.microsoft.com/office/powerpoint/2010/main" val="2956942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AE9E6FA5-416A-8E83-0D5D-740815C56C91}"/>
              </a:ext>
            </a:extLst>
          </p:cNvPr>
          <p:cNvPicPr>
            <a:picLocks noGrp="1" noChangeAspect="1"/>
          </p:cNvPicPr>
          <p:nvPr>
            <p:ph idx="1"/>
          </p:nvPr>
        </p:nvPicPr>
        <p:blipFill rotWithShape="1">
          <a:blip r:embed="rId2"/>
          <a:srcRect l="7153" r="9841"/>
          <a:stretch/>
        </p:blipFill>
        <p:spPr>
          <a:xfrm>
            <a:off x="578339" y="203499"/>
            <a:ext cx="4970585" cy="6451002"/>
          </a:xfrm>
          <a:prstGeom prst="rect">
            <a:avLst/>
          </a:prstGeom>
        </p:spPr>
      </p:pic>
      <p:sp>
        <p:nvSpPr>
          <p:cNvPr id="5" name="TextovéPole 4">
            <a:extLst>
              <a:ext uri="{FF2B5EF4-FFF2-40B4-BE49-F238E27FC236}">
                <a16:creationId xmlns:a16="http://schemas.microsoft.com/office/drawing/2014/main" id="{6A42CBFD-E075-38C1-674A-A46832D7D6DB}"/>
              </a:ext>
            </a:extLst>
          </p:cNvPr>
          <p:cNvSpPr txBox="1"/>
          <p:nvPr/>
        </p:nvSpPr>
        <p:spPr>
          <a:xfrm>
            <a:off x="5908431" y="2094523"/>
            <a:ext cx="6175839" cy="3139321"/>
          </a:xfrm>
          <a:prstGeom prst="rect">
            <a:avLst/>
          </a:prstGeom>
          <a:noFill/>
        </p:spPr>
        <p:txBody>
          <a:bodyPr wrap="square" rtlCol="0">
            <a:spAutoFit/>
          </a:bodyPr>
          <a:lstStyle/>
          <a:p>
            <a:pPr algn="just"/>
            <a:r>
              <a:rPr lang="cs-CZ" dirty="0"/>
              <a:t>znění deklarace vyhlášení nezávislosti Ukrajiny bylo přijato ukrajinským parlamentem </a:t>
            </a:r>
            <a:r>
              <a:rPr lang="cs-CZ" b="1" dirty="0"/>
              <a:t>24. srpna 1991</a:t>
            </a:r>
            <a:r>
              <a:rPr lang="cs-CZ" dirty="0"/>
              <a:t>. Následně bylo </a:t>
            </a:r>
            <a:r>
              <a:rPr lang="cs-CZ" b="1" dirty="0"/>
              <a:t>1. prosince 1991</a:t>
            </a:r>
            <a:r>
              <a:rPr lang="cs-CZ" dirty="0"/>
              <a:t> stvrzeno všelidovým hlasováním o nezávislosti na Sovětském svazu s výsledkem 90,32 % proti 7,58 % oprávněných voličů při 84% účasti </a:t>
            </a:r>
          </a:p>
          <a:p>
            <a:pPr algn="just"/>
            <a:endParaRPr lang="cs-CZ" dirty="0"/>
          </a:p>
          <a:p>
            <a:pPr algn="just"/>
            <a:r>
              <a:rPr lang="cs-CZ" dirty="0"/>
              <a:t>jako první Ukrajinu jako nezávislý stát uznalo 2. prosince 1991 Polsko a Kanada a potom ještě ten den i ruský prezident Boris Jelcin. Následovaly další státy a na konci roku 1991 už Ukrajinu uznalo 68 států, na konci roku 1992 to pak bylo 132 států</a:t>
            </a:r>
          </a:p>
        </p:txBody>
      </p:sp>
      <p:sp>
        <p:nvSpPr>
          <p:cNvPr id="2" name="TextovéPole 1">
            <a:extLst>
              <a:ext uri="{FF2B5EF4-FFF2-40B4-BE49-F238E27FC236}">
                <a16:creationId xmlns:a16="http://schemas.microsoft.com/office/drawing/2014/main" id="{33426D9D-CE56-BC74-7CAA-3F29A152A23C}"/>
              </a:ext>
            </a:extLst>
          </p:cNvPr>
          <p:cNvSpPr txBox="1"/>
          <p:nvPr/>
        </p:nvSpPr>
        <p:spPr>
          <a:xfrm>
            <a:off x="6096000" y="586154"/>
            <a:ext cx="5861538" cy="654147"/>
          </a:xfrm>
          <a:prstGeom prst="rect">
            <a:avLst/>
          </a:prstGeom>
          <a:noFill/>
        </p:spPr>
        <p:txBody>
          <a:bodyPr wrap="square" rtlCol="0">
            <a:spAutoFit/>
          </a:bodyPr>
          <a:lstStyle/>
          <a:p>
            <a:r>
              <a:rPr lang="cs-CZ" sz="3600" dirty="0"/>
              <a:t>K ukrajinským záležitostem</a:t>
            </a:r>
          </a:p>
        </p:txBody>
      </p:sp>
    </p:spTree>
    <p:extLst>
      <p:ext uri="{BB962C8B-B14F-4D97-AF65-F5344CB8AC3E}">
        <p14:creationId xmlns:p14="http://schemas.microsoft.com/office/powerpoint/2010/main" val="4039404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402DF2-13B0-6DB3-1D58-59C1FD5C6FC1}"/>
              </a:ext>
            </a:extLst>
          </p:cNvPr>
          <p:cNvSpPr>
            <a:spLocks noGrp="1"/>
          </p:cNvSpPr>
          <p:nvPr>
            <p:ph type="title"/>
          </p:nvPr>
        </p:nvSpPr>
        <p:spPr>
          <a:xfrm>
            <a:off x="601785" y="195385"/>
            <a:ext cx="8596923" cy="789353"/>
          </a:xfrm>
        </p:spPr>
        <p:txBody>
          <a:bodyPr/>
          <a:lstStyle/>
          <a:p>
            <a:pPr algn="ctr"/>
            <a:r>
              <a:rPr lang="cs-CZ" dirty="0">
                <a:solidFill>
                  <a:schemeClr val="tx1"/>
                </a:solidFill>
              </a:rPr>
              <a:t>Dále k textu deklarace</a:t>
            </a:r>
          </a:p>
        </p:txBody>
      </p:sp>
      <p:sp>
        <p:nvSpPr>
          <p:cNvPr id="3" name="Zástupný obsah 2">
            <a:extLst>
              <a:ext uri="{FF2B5EF4-FFF2-40B4-BE49-F238E27FC236}">
                <a16:creationId xmlns:a16="http://schemas.microsoft.com/office/drawing/2014/main" id="{1DBCA693-5E4B-D7A0-04AA-0DC26E70800D}"/>
              </a:ext>
            </a:extLst>
          </p:cNvPr>
          <p:cNvSpPr>
            <a:spLocks noGrp="1"/>
          </p:cNvSpPr>
          <p:nvPr>
            <p:ph idx="1"/>
          </p:nvPr>
        </p:nvSpPr>
        <p:spPr>
          <a:xfrm>
            <a:off x="125046" y="1332187"/>
            <a:ext cx="8230678" cy="4709176"/>
          </a:xfrm>
        </p:spPr>
        <p:txBody>
          <a:bodyPr/>
          <a:lstStyle/>
          <a:p>
            <a:pPr algn="just"/>
            <a:r>
              <a:rPr lang="cs-CZ" dirty="0"/>
              <a:t>autorem deklarace byl </a:t>
            </a:r>
            <a:r>
              <a:rPr lang="cs-CZ" b="1" dirty="0" err="1"/>
              <a:t>Levko</a:t>
            </a:r>
            <a:r>
              <a:rPr lang="cs-CZ" b="1" dirty="0"/>
              <a:t> </a:t>
            </a:r>
            <a:r>
              <a:rPr lang="cs-CZ" b="1" dirty="0" err="1"/>
              <a:t>Lukianenko</a:t>
            </a:r>
            <a:r>
              <a:rPr lang="cs-CZ" dirty="0"/>
              <a:t>, sovětský disident, který strávil v sovětských věznicích a gulazích téměř třicet let. V roce 1961 byl za protistátní činnost odsouzen na 15 let, necelé dva roky po propuštění znovu na 15 let. Po návratu na Ukrajinu se účastnil prvních demokratických voleb do Nejvyššího sovětu Ukrajinské SSR a byl zvolen poslancem </a:t>
            </a:r>
          </a:p>
          <a:p>
            <a:pPr algn="just"/>
            <a:r>
              <a:rPr lang="cs-CZ" dirty="0"/>
              <a:t>ihned potom inicioval vytvoření skupiny v parlamentu pro nezávislost Ukrajiny a její původní počet členů 20 se postupně rozrůstal. V říjnu 1990 v Kyjevě za nezávislost demonstrovaly už desetitisíce lidí. V roce 1991 pak vycítil blízkost nezávislosti Ukrajiny a prosadil se skupinou pro nezávislost hlasování. Do sešitu napsal během hodiny a půl text deklarace</a:t>
            </a:r>
          </a:p>
        </p:txBody>
      </p:sp>
      <p:pic>
        <p:nvPicPr>
          <p:cNvPr id="4" name="Obrázek 3">
            <a:extLst>
              <a:ext uri="{FF2B5EF4-FFF2-40B4-BE49-F238E27FC236}">
                <a16:creationId xmlns:a16="http://schemas.microsoft.com/office/drawing/2014/main" id="{0410920A-D03D-C3AC-DE5A-FD1FB875DEEB}"/>
              </a:ext>
            </a:extLst>
          </p:cNvPr>
          <p:cNvPicPr>
            <a:picLocks noChangeAspect="1"/>
          </p:cNvPicPr>
          <p:nvPr/>
        </p:nvPicPr>
        <p:blipFill>
          <a:blip r:embed="rId2"/>
          <a:stretch>
            <a:fillRect/>
          </a:stretch>
        </p:blipFill>
        <p:spPr>
          <a:xfrm>
            <a:off x="8355724" y="1121306"/>
            <a:ext cx="3836276" cy="4295042"/>
          </a:xfrm>
          <a:prstGeom prst="rect">
            <a:avLst/>
          </a:prstGeom>
        </p:spPr>
      </p:pic>
    </p:spTree>
    <p:extLst>
      <p:ext uri="{BB962C8B-B14F-4D97-AF65-F5344CB8AC3E}">
        <p14:creationId xmlns:p14="http://schemas.microsoft.com/office/powerpoint/2010/main" val="420679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obsah 2">
            <a:extLst>
              <a:ext uri="{FF2B5EF4-FFF2-40B4-BE49-F238E27FC236}">
                <a16:creationId xmlns:a16="http://schemas.microsoft.com/office/drawing/2014/main" id="{62F15B3D-8888-83E8-46E5-E4C3CAAA2493}"/>
              </a:ext>
            </a:extLst>
          </p:cNvPr>
          <p:cNvPicPr>
            <a:picLocks noGrp="1" noChangeAspect="1"/>
          </p:cNvPicPr>
          <p:nvPr>
            <p:ph idx="1"/>
          </p:nvPr>
        </p:nvPicPr>
        <p:blipFill>
          <a:blip r:embed="rId2"/>
          <a:stretch>
            <a:fillRect/>
          </a:stretch>
        </p:blipFill>
        <p:spPr>
          <a:xfrm>
            <a:off x="211015" y="179754"/>
            <a:ext cx="10097477" cy="6142892"/>
          </a:xfrm>
          <a:prstGeom prst="rect">
            <a:avLst/>
          </a:prstGeom>
        </p:spPr>
      </p:pic>
      <p:sp>
        <p:nvSpPr>
          <p:cNvPr id="4" name="TextovéPole 3">
            <a:extLst>
              <a:ext uri="{FF2B5EF4-FFF2-40B4-BE49-F238E27FC236}">
                <a16:creationId xmlns:a16="http://schemas.microsoft.com/office/drawing/2014/main" id="{1B0CB7E8-EF21-AF66-323A-A2D811A28773}"/>
              </a:ext>
            </a:extLst>
          </p:cNvPr>
          <p:cNvSpPr txBox="1"/>
          <p:nvPr/>
        </p:nvSpPr>
        <p:spPr>
          <a:xfrm>
            <a:off x="1062892" y="6463323"/>
            <a:ext cx="7292381" cy="369332"/>
          </a:xfrm>
          <a:prstGeom prst="rect">
            <a:avLst/>
          </a:prstGeom>
          <a:noFill/>
        </p:spPr>
        <p:txBody>
          <a:bodyPr wrap="none" rtlCol="0">
            <a:spAutoFit/>
          </a:bodyPr>
          <a:lstStyle/>
          <a:p>
            <a:r>
              <a:rPr lang="cs-CZ" dirty="0"/>
              <a:t>podpis </a:t>
            </a:r>
            <a:r>
              <a:rPr lang="cs-CZ" dirty="0" err="1"/>
              <a:t>Bělověžské</a:t>
            </a:r>
            <a:r>
              <a:rPr lang="cs-CZ" dirty="0"/>
              <a:t> dohody 8. prosince 1991 – definitivní rozpad SSSR </a:t>
            </a:r>
          </a:p>
        </p:txBody>
      </p:sp>
    </p:spTree>
    <p:extLst>
      <p:ext uri="{BB962C8B-B14F-4D97-AF65-F5344CB8AC3E}">
        <p14:creationId xmlns:p14="http://schemas.microsoft.com/office/powerpoint/2010/main" val="452437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FF9816-E44D-44E7-9031-9C21B208EEEF}"/>
              </a:ext>
            </a:extLst>
          </p:cNvPr>
          <p:cNvSpPr>
            <a:spLocks noGrp="1"/>
          </p:cNvSpPr>
          <p:nvPr>
            <p:ph type="title"/>
          </p:nvPr>
        </p:nvSpPr>
        <p:spPr>
          <a:xfrm>
            <a:off x="677334" y="167780"/>
            <a:ext cx="8596668" cy="654341"/>
          </a:xfrm>
        </p:spPr>
        <p:txBody>
          <a:bodyPr>
            <a:normAutofit/>
          </a:bodyPr>
          <a:lstStyle/>
          <a:p>
            <a:pPr algn="ctr"/>
            <a:r>
              <a:rPr lang="cs-CZ" dirty="0">
                <a:solidFill>
                  <a:schemeClr val="tx1"/>
                </a:solidFill>
              </a:rPr>
              <a:t>Nacionalismus na Ukrajině – etapa SSSR</a:t>
            </a:r>
          </a:p>
        </p:txBody>
      </p:sp>
      <p:sp>
        <p:nvSpPr>
          <p:cNvPr id="3" name="Zástupný obsah 2">
            <a:extLst>
              <a:ext uri="{FF2B5EF4-FFF2-40B4-BE49-F238E27FC236}">
                <a16:creationId xmlns:a16="http://schemas.microsoft.com/office/drawing/2014/main" id="{A394648D-2854-45EE-8E38-D0051825CE75}"/>
              </a:ext>
            </a:extLst>
          </p:cNvPr>
          <p:cNvSpPr>
            <a:spLocks noGrp="1"/>
          </p:cNvSpPr>
          <p:nvPr>
            <p:ph idx="1"/>
          </p:nvPr>
        </p:nvSpPr>
        <p:spPr>
          <a:xfrm>
            <a:off x="0" y="822121"/>
            <a:ext cx="9456615" cy="6035879"/>
          </a:xfrm>
        </p:spPr>
        <p:txBody>
          <a:bodyPr>
            <a:normAutofit/>
          </a:bodyPr>
          <a:lstStyle/>
          <a:p>
            <a:pPr algn="just"/>
            <a:r>
              <a:rPr lang="cs-CZ" sz="2000" dirty="0"/>
              <a:t>jedno z ukrajinských specifik z hlediska rozvoje nacionalismu byl vždy i fakt, že v různých částech této velké země byly jeho projevy navázané s dalšími rysy místní kultury. Příkladem může být spojení nacionalismu a řeckokatolického vyznání na západě Ukrajiny. Řeckokatolická církev zde ovlivňovala život každého od kolébky až po pohřeb a rozvoj zdejší ukrajinské inteligence byl spojen i s církevními školami. Po upevnění nadvlády Moskvy po skončení druhé světové války a potlačení odporu radikálních nacionalistů se následná represe týkala i všech řeckokatolických biskupů a stovek kněží, kteří byli deportováni na Sibiř nebo popraveni</a:t>
            </a:r>
          </a:p>
          <a:p>
            <a:pPr algn="just"/>
            <a:r>
              <a:rPr lang="cs-CZ" sz="2000" dirty="0"/>
              <a:t>pojem nacionalismu měl v ukrajinském prostředí vždy různý obsah podle historického kontextu. A tak zatímco tvrdé jádro ukrajinského odboje, ztělesňované Organizací ukrajinských nacionalistů, svou politiku po odchodu do exilu nezměnilo a podstatně tak přispělo ke konzervaci tohoto proudu ukrajinského nacionalismu, domácí disent prošel od druhé poloviny 50. let složitým vývojem. Až v průběhu 60. a počátkem 70. let disent, jenž se stal podhoubím politických stran, ztrácí víru v </a:t>
            </a:r>
            <a:r>
              <a:rPr lang="cs-CZ" sz="2000" dirty="0" err="1"/>
              <a:t>reformovatelnost</a:t>
            </a:r>
            <a:r>
              <a:rPr lang="cs-CZ" sz="2000" dirty="0"/>
              <a:t> SSSR. V roce 1980 se pak již v Deklaraci Ukrajinského vlasteneckého hnutí uvádí: „</a:t>
            </a:r>
            <a:r>
              <a:rPr lang="cs-CZ" sz="2000" i="1" dirty="0"/>
              <a:t>Deklarujeme naši snahu oddělit se od Sovětského svazu a pomoci našemu lidu osvobodit se z komunistického zajetí. Secese je jedinou šancí pro národní záchranu</a:t>
            </a:r>
            <a:r>
              <a:rPr lang="cs-CZ" sz="2000" dirty="0"/>
              <a:t>.“</a:t>
            </a:r>
          </a:p>
        </p:txBody>
      </p:sp>
      <p:pic>
        <p:nvPicPr>
          <p:cNvPr id="5" name="Obrázek 4">
            <a:extLst>
              <a:ext uri="{FF2B5EF4-FFF2-40B4-BE49-F238E27FC236}">
                <a16:creationId xmlns:a16="http://schemas.microsoft.com/office/drawing/2014/main" id="{9F02200D-FF03-8C58-56E1-083E9EF25E57}"/>
              </a:ext>
            </a:extLst>
          </p:cNvPr>
          <p:cNvPicPr>
            <a:picLocks noChangeAspect="1"/>
          </p:cNvPicPr>
          <p:nvPr/>
        </p:nvPicPr>
        <p:blipFill>
          <a:blip r:embed="rId2"/>
          <a:stretch>
            <a:fillRect/>
          </a:stretch>
        </p:blipFill>
        <p:spPr>
          <a:xfrm>
            <a:off x="9477456" y="2180492"/>
            <a:ext cx="2714544" cy="2035908"/>
          </a:xfrm>
          <a:prstGeom prst="rect">
            <a:avLst/>
          </a:prstGeom>
        </p:spPr>
      </p:pic>
      <p:sp>
        <p:nvSpPr>
          <p:cNvPr id="6" name="TextovéPole 5">
            <a:extLst>
              <a:ext uri="{FF2B5EF4-FFF2-40B4-BE49-F238E27FC236}">
                <a16:creationId xmlns:a16="http://schemas.microsoft.com/office/drawing/2014/main" id="{28C03456-EC6E-0209-BE78-C6B60E8FAF61}"/>
              </a:ext>
            </a:extLst>
          </p:cNvPr>
          <p:cNvSpPr txBox="1"/>
          <p:nvPr/>
        </p:nvSpPr>
        <p:spPr>
          <a:xfrm>
            <a:off x="9456616" y="4216400"/>
            <a:ext cx="2735384" cy="1200329"/>
          </a:xfrm>
          <a:prstGeom prst="rect">
            <a:avLst/>
          </a:prstGeom>
          <a:noFill/>
        </p:spPr>
        <p:txBody>
          <a:bodyPr wrap="square" rtlCol="0">
            <a:spAutoFit/>
          </a:bodyPr>
          <a:lstStyle/>
          <a:p>
            <a:pPr algn="ctr"/>
            <a:r>
              <a:rPr lang="cs-CZ" b="0" i="0" dirty="0">
                <a:solidFill>
                  <a:srgbClr val="202122"/>
                </a:solidFill>
                <a:effectLst/>
                <a:latin typeface="Arial" panose="020B0604020202020204" pitchFamily="34" charset="0"/>
              </a:rPr>
              <a:t>administrativní členění </a:t>
            </a:r>
          </a:p>
          <a:p>
            <a:pPr algn="ctr"/>
            <a:r>
              <a:rPr lang="cs-CZ" b="0" i="0" dirty="0">
                <a:solidFill>
                  <a:srgbClr val="202122"/>
                </a:solidFill>
                <a:effectLst/>
                <a:latin typeface="Arial" panose="020B0604020202020204" pitchFamily="34" charset="0"/>
              </a:rPr>
              <a:t>Ukrajinské řeckokatolické </a:t>
            </a:r>
          </a:p>
          <a:p>
            <a:pPr algn="ctr"/>
            <a:r>
              <a:rPr lang="cs-CZ" b="0" i="0" dirty="0">
                <a:solidFill>
                  <a:srgbClr val="202122"/>
                </a:solidFill>
                <a:effectLst/>
                <a:latin typeface="Arial" panose="020B0604020202020204" pitchFamily="34" charset="0"/>
              </a:rPr>
              <a:t>církve na Ukrajině</a:t>
            </a:r>
            <a:endParaRPr lang="cs-CZ" dirty="0"/>
          </a:p>
        </p:txBody>
      </p:sp>
    </p:spTree>
    <p:extLst>
      <p:ext uri="{BB962C8B-B14F-4D97-AF65-F5344CB8AC3E}">
        <p14:creationId xmlns:p14="http://schemas.microsoft.com/office/powerpoint/2010/main" val="501512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0654F38-95B2-AF14-D326-9D176A60C7AF}"/>
              </a:ext>
            </a:extLst>
          </p:cNvPr>
          <p:cNvSpPr>
            <a:spLocks noGrp="1"/>
          </p:cNvSpPr>
          <p:nvPr>
            <p:ph idx="1"/>
          </p:nvPr>
        </p:nvSpPr>
        <p:spPr>
          <a:xfrm>
            <a:off x="4681415" y="1883508"/>
            <a:ext cx="5392616" cy="3118338"/>
          </a:xfrm>
        </p:spPr>
        <p:txBody>
          <a:bodyPr/>
          <a:lstStyle/>
          <a:p>
            <a:pPr algn="just"/>
            <a:r>
              <a:rPr lang="cs-CZ" dirty="0"/>
              <a:t>„My, prezidenti Běloruska, Ruské federace a Ukrajiny konstatujeme, že Svaz sovětských socialistických republik jako subjekt mezinárodního práva a geopolitické reality končí svou existenci.“ </a:t>
            </a:r>
          </a:p>
          <a:p>
            <a:pPr algn="just"/>
            <a:r>
              <a:rPr lang="cs-CZ" dirty="0"/>
              <a:t>– výňatek z </a:t>
            </a:r>
            <a:r>
              <a:rPr lang="cs-CZ" dirty="0" err="1"/>
              <a:t>Bělověžské</a:t>
            </a:r>
            <a:r>
              <a:rPr lang="cs-CZ" dirty="0"/>
              <a:t> smlouvy</a:t>
            </a:r>
          </a:p>
        </p:txBody>
      </p:sp>
      <p:pic>
        <p:nvPicPr>
          <p:cNvPr id="4" name="Obrázek 3">
            <a:extLst>
              <a:ext uri="{FF2B5EF4-FFF2-40B4-BE49-F238E27FC236}">
                <a16:creationId xmlns:a16="http://schemas.microsoft.com/office/drawing/2014/main" id="{643B5062-A426-41D2-3987-5D55FB31023F}"/>
              </a:ext>
            </a:extLst>
          </p:cNvPr>
          <p:cNvPicPr>
            <a:picLocks noChangeAspect="1"/>
          </p:cNvPicPr>
          <p:nvPr/>
        </p:nvPicPr>
        <p:blipFill>
          <a:blip r:embed="rId2"/>
          <a:stretch>
            <a:fillRect/>
          </a:stretch>
        </p:blipFill>
        <p:spPr>
          <a:xfrm>
            <a:off x="226647" y="90834"/>
            <a:ext cx="4587630" cy="6488762"/>
          </a:xfrm>
          <a:prstGeom prst="rect">
            <a:avLst/>
          </a:prstGeom>
        </p:spPr>
      </p:pic>
    </p:spTree>
    <p:extLst>
      <p:ext uri="{BB962C8B-B14F-4D97-AF65-F5344CB8AC3E}">
        <p14:creationId xmlns:p14="http://schemas.microsoft.com/office/powerpoint/2010/main" val="3632874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740EE14A-EDF0-569E-F73D-CE7CACA14104}"/>
              </a:ext>
            </a:extLst>
          </p:cNvPr>
          <p:cNvPicPr>
            <a:picLocks noGrp="1" noChangeAspect="1"/>
          </p:cNvPicPr>
          <p:nvPr>
            <p:ph idx="1"/>
          </p:nvPr>
        </p:nvPicPr>
        <p:blipFill>
          <a:blip r:embed="rId2"/>
          <a:stretch>
            <a:fillRect/>
          </a:stretch>
        </p:blipFill>
        <p:spPr>
          <a:xfrm rot="5400000">
            <a:off x="2384327" y="-1974139"/>
            <a:ext cx="6594917" cy="10800864"/>
          </a:xfrm>
        </p:spPr>
      </p:pic>
    </p:spTree>
    <p:extLst>
      <p:ext uri="{BB962C8B-B14F-4D97-AF65-F5344CB8AC3E}">
        <p14:creationId xmlns:p14="http://schemas.microsoft.com/office/powerpoint/2010/main" val="3081497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A3999C45-1B56-D0FE-E02F-7DE0AF1DAD1F}"/>
              </a:ext>
            </a:extLst>
          </p:cNvPr>
          <p:cNvPicPr>
            <a:picLocks noGrp="1" noChangeAspect="1"/>
          </p:cNvPicPr>
          <p:nvPr>
            <p:ph idx="1"/>
          </p:nvPr>
        </p:nvPicPr>
        <p:blipFill>
          <a:blip r:embed="rId2"/>
          <a:stretch>
            <a:fillRect/>
          </a:stretch>
        </p:blipFill>
        <p:spPr>
          <a:xfrm>
            <a:off x="0" y="488732"/>
            <a:ext cx="6274676" cy="6123084"/>
          </a:xfrm>
        </p:spPr>
      </p:pic>
      <p:pic>
        <p:nvPicPr>
          <p:cNvPr id="7" name="Obrázek 6">
            <a:extLst>
              <a:ext uri="{FF2B5EF4-FFF2-40B4-BE49-F238E27FC236}">
                <a16:creationId xmlns:a16="http://schemas.microsoft.com/office/drawing/2014/main" id="{E0D22F7B-8B56-0F2A-94FA-AA924379732C}"/>
              </a:ext>
            </a:extLst>
          </p:cNvPr>
          <p:cNvPicPr>
            <a:picLocks noChangeAspect="1"/>
          </p:cNvPicPr>
          <p:nvPr/>
        </p:nvPicPr>
        <p:blipFill>
          <a:blip r:embed="rId3"/>
          <a:stretch>
            <a:fillRect/>
          </a:stretch>
        </p:blipFill>
        <p:spPr>
          <a:xfrm>
            <a:off x="6164317" y="686648"/>
            <a:ext cx="6027683" cy="1123990"/>
          </a:xfrm>
          <a:prstGeom prst="rect">
            <a:avLst/>
          </a:prstGeom>
        </p:spPr>
      </p:pic>
      <p:pic>
        <p:nvPicPr>
          <p:cNvPr id="9" name="Obrázek 8">
            <a:extLst>
              <a:ext uri="{FF2B5EF4-FFF2-40B4-BE49-F238E27FC236}">
                <a16:creationId xmlns:a16="http://schemas.microsoft.com/office/drawing/2014/main" id="{6F7ADEC4-5D78-BFF8-CA3A-EFEB20F945B4}"/>
              </a:ext>
            </a:extLst>
          </p:cNvPr>
          <p:cNvPicPr>
            <a:picLocks noChangeAspect="1"/>
          </p:cNvPicPr>
          <p:nvPr/>
        </p:nvPicPr>
        <p:blipFill rotWithShape="1">
          <a:blip r:embed="rId4"/>
          <a:srcRect t="1034"/>
          <a:stretch/>
        </p:blipFill>
        <p:spPr>
          <a:xfrm>
            <a:off x="6164317" y="1734207"/>
            <a:ext cx="6027684" cy="4968607"/>
          </a:xfrm>
          <a:prstGeom prst="rect">
            <a:avLst/>
          </a:prstGeom>
        </p:spPr>
      </p:pic>
    </p:spTree>
    <p:extLst>
      <p:ext uri="{BB962C8B-B14F-4D97-AF65-F5344CB8AC3E}">
        <p14:creationId xmlns:p14="http://schemas.microsoft.com/office/powerpoint/2010/main" val="3414357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4B6029-3788-AFD1-85A2-A965B29D70A3}"/>
              </a:ext>
            </a:extLst>
          </p:cNvPr>
          <p:cNvSpPr>
            <a:spLocks noGrp="1"/>
          </p:cNvSpPr>
          <p:nvPr>
            <p:ph type="title"/>
          </p:nvPr>
        </p:nvSpPr>
        <p:spPr>
          <a:xfrm>
            <a:off x="492369" y="74246"/>
            <a:ext cx="8781633" cy="597877"/>
          </a:xfrm>
        </p:spPr>
        <p:txBody>
          <a:bodyPr>
            <a:normAutofit fontScale="90000"/>
          </a:bodyPr>
          <a:lstStyle/>
          <a:p>
            <a:pPr algn="ctr"/>
            <a:r>
              <a:rPr lang="cs-CZ" dirty="0">
                <a:solidFill>
                  <a:schemeClr val="tx1"/>
                </a:solidFill>
              </a:rPr>
              <a:t>K dalšímu vývoji</a:t>
            </a:r>
          </a:p>
        </p:txBody>
      </p:sp>
      <p:pic>
        <p:nvPicPr>
          <p:cNvPr id="5" name="Zástupný obsah 4">
            <a:extLst>
              <a:ext uri="{FF2B5EF4-FFF2-40B4-BE49-F238E27FC236}">
                <a16:creationId xmlns:a16="http://schemas.microsoft.com/office/drawing/2014/main" id="{F03A0E68-AD68-26CB-053D-0796E1B5D834}"/>
              </a:ext>
            </a:extLst>
          </p:cNvPr>
          <p:cNvPicPr>
            <a:picLocks noGrp="1" noChangeAspect="1"/>
          </p:cNvPicPr>
          <p:nvPr>
            <p:ph idx="1"/>
          </p:nvPr>
        </p:nvPicPr>
        <p:blipFill>
          <a:blip r:embed="rId2"/>
          <a:stretch>
            <a:fillRect/>
          </a:stretch>
        </p:blipFill>
        <p:spPr>
          <a:xfrm>
            <a:off x="0" y="615053"/>
            <a:ext cx="5814646" cy="6120261"/>
          </a:xfrm>
        </p:spPr>
      </p:pic>
      <p:pic>
        <p:nvPicPr>
          <p:cNvPr id="7" name="Obrázek 6">
            <a:extLst>
              <a:ext uri="{FF2B5EF4-FFF2-40B4-BE49-F238E27FC236}">
                <a16:creationId xmlns:a16="http://schemas.microsoft.com/office/drawing/2014/main" id="{825CB51F-B0BD-D2E9-9A7B-5C0ACB2F821C}"/>
              </a:ext>
            </a:extLst>
          </p:cNvPr>
          <p:cNvPicPr>
            <a:picLocks noChangeAspect="1"/>
          </p:cNvPicPr>
          <p:nvPr/>
        </p:nvPicPr>
        <p:blipFill>
          <a:blip r:embed="rId3"/>
          <a:stretch>
            <a:fillRect/>
          </a:stretch>
        </p:blipFill>
        <p:spPr>
          <a:xfrm>
            <a:off x="6002215" y="734646"/>
            <a:ext cx="6034423" cy="6049108"/>
          </a:xfrm>
          <a:prstGeom prst="rect">
            <a:avLst/>
          </a:prstGeom>
        </p:spPr>
      </p:pic>
    </p:spTree>
    <p:extLst>
      <p:ext uri="{BB962C8B-B14F-4D97-AF65-F5344CB8AC3E}">
        <p14:creationId xmlns:p14="http://schemas.microsoft.com/office/powerpoint/2010/main" val="3827000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sah 6">
            <a:extLst>
              <a:ext uri="{FF2B5EF4-FFF2-40B4-BE49-F238E27FC236}">
                <a16:creationId xmlns:a16="http://schemas.microsoft.com/office/drawing/2014/main" id="{1E260701-6EA6-A01A-B928-C4396EC4FD98}"/>
              </a:ext>
            </a:extLst>
          </p:cNvPr>
          <p:cNvPicPr>
            <a:picLocks noGrp="1" noChangeAspect="1"/>
          </p:cNvPicPr>
          <p:nvPr>
            <p:ph idx="1"/>
          </p:nvPr>
        </p:nvPicPr>
        <p:blipFill>
          <a:blip r:embed="rId2"/>
          <a:stretch>
            <a:fillRect/>
          </a:stretch>
        </p:blipFill>
        <p:spPr>
          <a:xfrm>
            <a:off x="250090" y="109415"/>
            <a:ext cx="10152187" cy="6588370"/>
          </a:xfrm>
          <a:prstGeom prst="rect">
            <a:avLst/>
          </a:prstGeom>
        </p:spPr>
      </p:pic>
    </p:spTree>
    <p:extLst>
      <p:ext uri="{BB962C8B-B14F-4D97-AF65-F5344CB8AC3E}">
        <p14:creationId xmlns:p14="http://schemas.microsoft.com/office/powerpoint/2010/main" val="1359666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A8AEB0-CAF5-8350-1DF1-52F644979CB0}"/>
              </a:ext>
            </a:extLst>
          </p:cNvPr>
          <p:cNvSpPr>
            <a:spLocks noGrp="1"/>
          </p:cNvSpPr>
          <p:nvPr>
            <p:ph type="title"/>
          </p:nvPr>
        </p:nvSpPr>
        <p:spPr>
          <a:xfrm>
            <a:off x="677334" y="406400"/>
            <a:ext cx="8596668" cy="750277"/>
          </a:xfrm>
        </p:spPr>
        <p:txBody>
          <a:bodyPr/>
          <a:lstStyle/>
          <a:p>
            <a:pPr algn="ctr"/>
            <a:r>
              <a:rPr lang="cs-CZ" dirty="0" err="1">
                <a:solidFill>
                  <a:schemeClr val="tx1"/>
                </a:solidFill>
              </a:rPr>
              <a:t>Kravčuka</a:t>
            </a:r>
            <a:r>
              <a:rPr lang="cs-CZ" dirty="0">
                <a:solidFill>
                  <a:schemeClr val="tx1"/>
                </a:solidFill>
              </a:rPr>
              <a:t> střídá Kučma</a:t>
            </a:r>
          </a:p>
        </p:txBody>
      </p:sp>
      <p:pic>
        <p:nvPicPr>
          <p:cNvPr id="7" name="Zástupný obsah 6">
            <a:extLst>
              <a:ext uri="{FF2B5EF4-FFF2-40B4-BE49-F238E27FC236}">
                <a16:creationId xmlns:a16="http://schemas.microsoft.com/office/drawing/2014/main" id="{953B5D6B-A73F-6179-503E-A449D8C176F9}"/>
              </a:ext>
            </a:extLst>
          </p:cNvPr>
          <p:cNvPicPr>
            <a:picLocks noGrp="1" noChangeAspect="1"/>
          </p:cNvPicPr>
          <p:nvPr>
            <p:ph idx="1"/>
          </p:nvPr>
        </p:nvPicPr>
        <p:blipFill>
          <a:blip r:embed="rId2"/>
          <a:stretch>
            <a:fillRect/>
          </a:stretch>
        </p:blipFill>
        <p:spPr>
          <a:xfrm>
            <a:off x="101358" y="1029372"/>
            <a:ext cx="4697288" cy="5738752"/>
          </a:xfrm>
        </p:spPr>
      </p:pic>
      <p:pic>
        <p:nvPicPr>
          <p:cNvPr id="4" name="Obrázek 3">
            <a:extLst>
              <a:ext uri="{FF2B5EF4-FFF2-40B4-BE49-F238E27FC236}">
                <a16:creationId xmlns:a16="http://schemas.microsoft.com/office/drawing/2014/main" id="{D358730D-55B1-9F69-E23F-985BB6E81D41}"/>
              </a:ext>
            </a:extLst>
          </p:cNvPr>
          <p:cNvPicPr>
            <a:picLocks noChangeAspect="1"/>
          </p:cNvPicPr>
          <p:nvPr/>
        </p:nvPicPr>
        <p:blipFill>
          <a:blip r:embed="rId3"/>
          <a:stretch>
            <a:fillRect/>
          </a:stretch>
        </p:blipFill>
        <p:spPr>
          <a:xfrm>
            <a:off x="9457958" y="316767"/>
            <a:ext cx="2265119" cy="2996927"/>
          </a:xfrm>
          <a:prstGeom prst="rect">
            <a:avLst/>
          </a:prstGeom>
        </p:spPr>
      </p:pic>
      <p:pic>
        <p:nvPicPr>
          <p:cNvPr id="5" name="Obrázek 4">
            <a:extLst>
              <a:ext uri="{FF2B5EF4-FFF2-40B4-BE49-F238E27FC236}">
                <a16:creationId xmlns:a16="http://schemas.microsoft.com/office/drawing/2014/main" id="{02C156FF-B550-C9F2-2691-7F663F51F6AF}"/>
              </a:ext>
            </a:extLst>
          </p:cNvPr>
          <p:cNvPicPr>
            <a:picLocks noChangeAspect="1"/>
          </p:cNvPicPr>
          <p:nvPr/>
        </p:nvPicPr>
        <p:blipFill>
          <a:blip r:embed="rId4"/>
          <a:stretch>
            <a:fillRect/>
          </a:stretch>
        </p:blipFill>
        <p:spPr>
          <a:xfrm>
            <a:off x="9457958" y="3526761"/>
            <a:ext cx="2265119" cy="3018095"/>
          </a:xfrm>
          <a:prstGeom prst="rect">
            <a:avLst/>
          </a:prstGeom>
        </p:spPr>
      </p:pic>
      <p:pic>
        <p:nvPicPr>
          <p:cNvPr id="9" name="Obrázek 8">
            <a:extLst>
              <a:ext uri="{FF2B5EF4-FFF2-40B4-BE49-F238E27FC236}">
                <a16:creationId xmlns:a16="http://schemas.microsoft.com/office/drawing/2014/main" id="{E9D31080-3F50-DAF8-5F34-5045D5484684}"/>
              </a:ext>
            </a:extLst>
          </p:cNvPr>
          <p:cNvPicPr>
            <a:picLocks noChangeAspect="1"/>
          </p:cNvPicPr>
          <p:nvPr/>
        </p:nvPicPr>
        <p:blipFill>
          <a:blip r:embed="rId5"/>
          <a:stretch>
            <a:fillRect/>
          </a:stretch>
        </p:blipFill>
        <p:spPr>
          <a:xfrm>
            <a:off x="4760670" y="1029371"/>
            <a:ext cx="4697288" cy="5738751"/>
          </a:xfrm>
          <a:prstGeom prst="rect">
            <a:avLst/>
          </a:prstGeom>
        </p:spPr>
      </p:pic>
    </p:spTree>
    <p:extLst>
      <p:ext uri="{BB962C8B-B14F-4D97-AF65-F5344CB8AC3E}">
        <p14:creationId xmlns:p14="http://schemas.microsoft.com/office/powerpoint/2010/main" val="2926552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F59167-34A1-6C66-C1B2-14A1183C938F}"/>
              </a:ext>
            </a:extLst>
          </p:cNvPr>
          <p:cNvSpPr>
            <a:spLocks noGrp="1"/>
          </p:cNvSpPr>
          <p:nvPr>
            <p:ph type="title"/>
          </p:nvPr>
        </p:nvSpPr>
        <p:spPr>
          <a:xfrm>
            <a:off x="648677" y="70339"/>
            <a:ext cx="8625325" cy="586153"/>
          </a:xfrm>
        </p:spPr>
        <p:txBody>
          <a:bodyPr>
            <a:normAutofit fontScale="90000"/>
          </a:bodyPr>
          <a:lstStyle/>
          <a:p>
            <a:pPr algn="ctr"/>
            <a:r>
              <a:rPr lang="cs-CZ" dirty="0">
                <a:solidFill>
                  <a:schemeClr val="tx1"/>
                </a:solidFill>
              </a:rPr>
              <a:t>Budapešťské memorandum 1994</a:t>
            </a:r>
          </a:p>
        </p:txBody>
      </p:sp>
      <p:sp>
        <p:nvSpPr>
          <p:cNvPr id="3" name="Zástupný obsah 2">
            <a:extLst>
              <a:ext uri="{FF2B5EF4-FFF2-40B4-BE49-F238E27FC236}">
                <a16:creationId xmlns:a16="http://schemas.microsoft.com/office/drawing/2014/main" id="{BBF1789E-2BC5-01DA-BEFA-CF71ED0E066F}"/>
              </a:ext>
            </a:extLst>
          </p:cNvPr>
          <p:cNvSpPr>
            <a:spLocks noGrp="1"/>
          </p:cNvSpPr>
          <p:nvPr>
            <p:ph idx="1"/>
          </p:nvPr>
        </p:nvSpPr>
        <p:spPr>
          <a:xfrm>
            <a:off x="0" y="656492"/>
            <a:ext cx="12192000" cy="6201508"/>
          </a:xfrm>
        </p:spPr>
        <p:txBody>
          <a:bodyPr>
            <a:normAutofit fontScale="92500" lnSpcReduction="20000"/>
          </a:bodyPr>
          <a:lstStyle/>
          <a:p>
            <a:pPr algn="just"/>
            <a:r>
              <a:rPr lang="cs-CZ" dirty="0"/>
              <a:t>Celé znění: </a:t>
            </a:r>
            <a:r>
              <a:rPr lang="cs-CZ" i="1" dirty="0"/>
              <a:t>Ukrajina, Ruská federace, Spojené království Velké Británie a Severního Irska a Spojené státy americké, vítajíce přistoupení Ukrajiny ke Smlouvě o nešíření jaderných zbraní jako státu, který nemá jaderné zbraně, s přihlédnutím k závazku Ukrajiny odstranit ze svého území ve stanovené lhůtě všechny jaderné zbraně, berouce na vědomí změny v celosvětové bezpečnostní situaci, včetně konce studené války, které přinesly podmínky pro hluboké snížení jaderných sil, potvrzují následující: Ruská federace, Spojené království Velké Británie a Severního Irska a Spojené státy americké znovu potvrzují svůj závazek vůči Ukrajině respektovat v souladu se zásadami Závěrečného aktu KBSE nezávislost a svrchovanost a stávající hranice Ukrajiny. Ruská federace, Spojené království Velké Británie a Severního Irska a Spojené státy americké znovu potvrzují svůj závazek zdržet se hrozby silou nebo použití síly proti územní celistvosti nebo politické nezávislosti Ukrajiny a že žádná z jejich zbraní nebude nikdy použita proti Ukrajině s výjimkou sebeobrany nebo jiného použití v souladu s Chartou OSN. Ruská federace, Spojené království Velké Británie a Severního Irska a Spojené státy americké znovu potvrzují svůj závazek vůči Ukrajině, že se v souladu se zásadami Závěrečného aktu KBSE zdrží hospodářského nátlaku, jehož cílem je podřídit vlastnímu zájmu výkon práv Ukrajiny vyplývajících z její svrchovanosti a zajistit si tak výhody jakéhokoli druhu. </a:t>
            </a:r>
          </a:p>
          <a:p>
            <a:pPr algn="just"/>
            <a:r>
              <a:rPr lang="cs-CZ" i="1" dirty="0"/>
              <a:t>Ruská federace, Spojené království Velké Británie a Severního Irska a Spojené státy americké znovu potvrzují svůj závazek usilovat o okamžité přijetí opatření RB OSN s cílem poskytnout pomoc Ukrajině jakožto státu, který nemá jaderné zbraně a je smluvní stranou Smlouvy o nešíření jaderných zbraní, pokud by se Ukrajina stala obětí aktu agrese nebo objektem hrozby agrese, při níž by byly použity jaderné zbraně. Ruská federace, Spojené království Velké Británie a Severního Irska a Spojené státy americké v případě Ukrajiny znovu potvrzují svůj závazek nepoužít jaderné zbraně proti žádnému státu, který není stranou Smlouvy o nešíření jaderných zbraní, s výjimkou případu, kdy by na ně, jejich území nebo závislá území, jejich ozbrojené síly nebo jejich spojence zaútočil takový stát ve spojení nebo alianci se státem vlastnícím jaderné zbraně. Ukrajina, Ruská federace, Spojené království Velké Británie a Severního Irska a Spojené státy americké budou konzultovat v případě, že nastane situace, která vyvolá otázku týkající se těchto závazků. Toto memorandum se stane použitelným po jeho podpisu. Podepsáno ve čtyřech vyhotoveních se stejnou platností v ukrajinském, anglickém a ruském jazyce. </a:t>
            </a:r>
          </a:p>
          <a:p>
            <a:pPr algn="just"/>
            <a:r>
              <a:rPr lang="cs-CZ" dirty="0"/>
              <a:t>ZA UKRAJINU:(podpis Leonid Kučma) ZA RUSKOU FEDERACI:(podpis Boris Jelcin) ZA SPOJENÉ KRÁLOVSTVÍ VELKÉ BRITÁNIE A SEVERNÍHO IRSKA:(podpis John Major) ZA SPOJENÉ STÁTY AMERICKÉ:(podpis Bill Clinton) Budapešť, 5. prosince 1994.</a:t>
            </a:r>
          </a:p>
        </p:txBody>
      </p:sp>
    </p:spTree>
    <p:extLst>
      <p:ext uri="{BB962C8B-B14F-4D97-AF65-F5344CB8AC3E}">
        <p14:creationId xmlns:p14="http://schemas.microsoft.com/office/powerpoint/2010/main" val="80300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120ED1-91E4-AF12-38BA-CD83D6F8202C}"/>
              </a:ext>
            </a:extLst>
          </p:cNvPr>
          <p:cNvSpPr>
            <a:spLocks noGrp="1"/>
          </p:cNvSpPr>
          <p:nvPr>
            <p:ph type="title"/>
          </p:nvPr>
        </p:nvSpPr>
        <p:spPr>
          <a:xfrm>
            <a:off x="976922" y="97693"/>
            <a:ext cx="8297079" cy="988645"/>
          </a:xfrm>
        </p:spPr>
        <p:txBody>
          <a:bodyPr/>
          <a:lstStyle/>
          <a:p>
            <a:pPr algn="ctr"/>
            <a:r>
              <a:rPr lang="cs-CZ" dirty="0">
                <a:solidFill>
                  <a:schemeClr val="tx1"/>
                </a:solidFill>
              </a:rPr>
              <a:t>Měnová reforma, Juščenko a co dál</a:t>
            </a:r>
            <a:r>
              <a:rPr lang="cs-CZ" sz="3200" dirty="0">
                <a:solidFill>
                  <a:schemeClr val="tx1"/>
                </a:solidFill>
              </a:rPr>
              <a:t>?</a:t>
            </a:r>
            <a:endParaRPr lang="cs-CZ" dirty="0">
              <a:solidFill>
                <a:schemeClr val="tx1"/>
              </a:solidFill>
            </a:endParaRPr>
          </a:p>
        </p:txBody>
      </p:sp>
      <p:sp>
        <p:nvSpPr>
          <p:cNvPr id="3" name="Zástupný obsah 2">
            <a:extLst>
              <a:ext uri="{FF2B5EF4-FFF2-40B4-BE49-F238E27FC236}">
                <a16:creationId xmlns:a16="http://schemas.microsoft.com/office/drawing/2014/main" id="{EE84644F-6DEF-909B-4425-8757A1B99EA8}"/>
              </a:ext>
            </a:extLst>
          </p:cNvPr>
          <p:cNvSpPr>
            <a:spLocks noGrp="1"/>
          </p:cNvSpPr>
          <p:nvPr>
            <p:ph idx="1"/>
          </p:nvPr>
        </p:nvSpPr>
        <p:spPr>
          <a:xfrm>
            <a:off x="93785" y="836246"/>
            <a:ext cx="7470323" cy="5924061"/>
          </a:xfrm>
        </p:spPr>
        <p:txBody>
          <a:bodyPr>
            <a:normAutofit/>
          </a:bodyPr>
          <a:lstStyle/>
          <a:p>
            <a:pPr algn="just"/>
            <a:r>
              <a:rPr lang="cs-CZ" dirty="0"/>
              <a:t>proběhla i měnová reforma a stabilizace finančního sektoru, kdy kupony konečně nahradila ukrajinská hřivna </a:t>
            </a:r>
          </a:p>
          <a:p>
            <a:pPr algn="just"/>
            <a:r>
              <a:rPr lang="cs-CZ" dirty="0"/>
              <a:t>v čele Národní banky Ukrajiny stanul od roku 1993 Viktor Juščenko, a právě měnová reforma jej katapultovala do sfér vysoké politiky</a:t>
            </a:r>
          </a:p>
          <a:p>
            <a:pPr algn="just"/>
            <a:r>
              <a:rPr lang="cs-CZ" dirty="0"/>
              <a:t>Ukrajina se i na přelomu tisíciletí nacházela na křižovatce a nevykazovala jednoznačnou orientaci v zahraniční politice. Politickou scénu na základě výsledku parlamentních voleb z roku 1998 ovlivňovalo, že nejsilnější zastoupení měli poslanci komunistické strany </a:t>
            </a:r>
          </a:p>
          <a:p>
            <a:pPr algn="just"/>
            <a:r>
              <a:rPr lang="cs-CZ" dirty="0"/>
              <a:t>obecně však levicoví poslanci nedokázali dlouhodobě vytvořit tak silnou většinu, aby měli zásadní vliv na chod a směřování státu. V roce 1999 došlo k opětovnému zvolení Kučmy prezidentem, když se mu podařilo aktivizovat protikomunistické síly. Kučma se prezentoval rozhodněji než ve svém první prezidentském období. </a:t>
            </a:r>
          </a:p>
          <a:p>
            <a:pPr algn="just"/>
            <a:r>
              <a:rPr lang="cs-CZ" dirty="0"/>
              <a:t>i z toho důvodu jmenoval proreformně orientovaného Viktora Juščenka v témže roce premiérem, vicepremiérkou se stala Julija </a:t>
            </a:r>
            <a:r>
              <a:rPr lang="cs-CZ" dirty="0" err="1"/>
              <a:t>Tymošenková</a:t>
            </a:r>
            <a:endParaRPr lang="cs-CZ" dirty="0"/>
          </a:p>
        </p:txBody>
      </p:sp>
      <p:pic>
        <p:nvPicPr>
          <p:cNvPr id="5" name="Obrázek 4">
            <a:extLst>
              <a:ext uri="{FF2B5EF4-FFF2-40B4-BE49-F238E27FC236}">
                <a16:creationId xmlns:a16="http://schemas.microsoft.com/office/drawing/2014/main" id="{16A7D19B-3707-5031-CA5A-B4E585ECB0CA}"/>
              </a:ext>
            </a:extLst>
          </p:cNvPr>
          <p:cNvPicPr>
            <a:picLocks noChangeAspect="1"/>
          </p:cNvPicPr>
          <p:nvPr/>
        </p:nvPicPr>
        <p:blipFill rotWithShape="1">
          <a:blip r:embed="rId2"/>
          <a:srcRect l="3273" t="2907" r="3760" b="2722"/>
          <a:stretch/>
        </p:blipFill>
        <p:spPr>
          <a:xfrm>
            <a:off x="7564108" y="1086338"/>
            <a:ext cx="4627892" cy="3962400"/>
          </a:xfrm>
          <a:prstGeom prst="rect">
            <a:avLst/>
          </a:prstGeom>
        </p:spPr>
      </p:pic>
      <p:pic>
        <p:nvPicPr>
          <p:cNvPr id="6" name="Obrázek 5">
            <a:extLst>
              <a:ext uri="{FF2B5EF4-FFF2-40B4-BE49-F238E27FC236}">
                <a16:creationId xmlns:a16="http://schemas.microsoft.com/office/drawing/2014/main" id="{4D0EB107-F5CD-00D3-F457-D55D39438696}"/>
              </a:ext>
            </a:extLst>
          </p:cNvPr>
          <p:cNvPicPr>
            <a:picLocks noChangeAspect="1"/>
          </p:cNvPicPr>
          <p:nvPr/>
        </p:nvPicPr>
        <p:blipFill>
          <a:blip r:embed="rId3"/>
          <a:stretch>
            <a:fillRect/>
          </a:stretch>
        </p:blipFill>
        <p:spPr>
          <a:xfrm>
            <a:off x="8980432" y="3914640"/>
            <a:ext cx="2007998" cy="2943360"/>
          </a:xfrm>
          <a:prstGeom prst="rect">
            <a:avLst/>
          </a:prstGeom>
        </p:spPr>
      </p:pic>
    </p:spTree>
    <p:extLst>
      <p:ext uri="{BB962C8B-B14F-4D97-AF65-F5344CB8AC3E}">
        <p14:creationId xmlns:p14="http://schemas.microsoft.com/office/powerpoint/2010/main" val="2688770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5040A100-3925-E350-EF6A-DF21220AB111}"/>
              </a:ext>
            </a:extLst>
          </p:cNvPr>
          <p:cNvPicPr>
            <a:picLocks noGrp="1" noChangeAspect="1"/>
          </p:cNvPicPr>
          <p:nvPr>
            <p:ph idx="1"/>
          </p:nvPr>
        </p:nvPicPr>
        <p:blipFill>
          <a:blip r:embed="rId2"/>
          <a:stretch>
            <a:fillRect/>
          </a:stretch>
        </p:blipFill>
        <p:spPr>
          <a:xfrm>
            <a:off x="242277" y="179755"/>
            <a:ext cx="10011507" cy="6510214"/>
          </a:xfrm>
        </p:spPr>
      </p:pic>
    </p:spTree>
    <p:extLst>
      <p:ext uri="{BB962C8B-B14F-4D97-AF65-F5344CB8AC3E}">
        <p14:creationId xmlns:p14="http://schemas.microsoft.com/office/powerpoint/2010/main" val="239599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0C8C9D-B6DD-D0A7-0B42-FC0796A2764C}"/>
              </a:ext>
            </a:extLst>
          </p:cNvPr>
          <p:cNvSpPr>
            <a:spLocks noGrp="1"/>
          </p:cNvSpPr>
          <p:nvPr>
            <p:ph type="title"/>
          </p:nvPr>
        </p:nvSpPr>
        <p:spPr>
          <a:xfrm>
            <a:off x="367323" y="429847"/>
            <a:ext cx="8906679" cy="664308"/>
          </a:xfrm>
        </p:spPr>
        <p:txBody>
          <a:bodyPr/>
          <a:lstStyle/>
          <a:p>
            <a:pPr algn="ctr"/>
            <a:r>
              <a:rPr lang="cs-CZ" dirty="0">
                <a:solidFill>
                  <a:schemeClr val="tx1"/>
                </a:solidFill>
              </a:rPr>
              <a:t>Další vývoj</a:t>
            </a:r>
          </a:p>
        </p:txBody>
      </p:sp>
      <p:sp>
        <p:nvSpPr>
          <p:cNvPr id="3" name="Zástupný obsah 2">
            <a:extLst>
              <a:ext uri="{FF2B5EF4-FFF2-40B4-BE49-F238E27FC236}">
                <a16:creationId xmlns:a16="http://schemas.microsoft.com/office/drawing/2014/main" id="{22DD63B2-54BB-09AC-DA4B-D6F8124356B8}"/>
              </a:ext>
            </a:extLst>
          </p:cNvPr>
          <p:cNvSpPr>
            <a:spLocks noGrp="1"/>
          </p:cNvSpPr>
          <p:nvPr>
            <p:ph idx="1"/>
          </p:nvPr>
        </p:nvSpPr>
        <p:spPr>
          <a:xfrm>
            <a:off x="234462" y="1094155"/>
            <a:ext cx="9039540" cy="5763845"/>
          </a:xfrm>
        </p:spPr>
        <p:txBody>
          <a:bodyPr/>
          <a:lstStyle/>
          <a:p>
            <a:pPr algn="just"/>
            <a:r>
              <a:rPr lang="cs-CZ" dirty="0"/>
              <a:t>ve vývoji ukrajinského nacionalismu po roce 1989 a dále v průběhu 90. let hrála velmi důležitou roli „oranžová revoluce“, zahájená v listopadu 2004 masovými protesty proti zfalšování výsledku prezidentských voleb </a:t>
            </a:r>
          </a:p>
          <a:p>
            <a:pPr algn="just"/>
            <a:r>
              <a:rPr lang="cs-CZ" dirty="0"/>
              <a:t>v průběhu těchto událostí měl občanský aktivismus spojený s vlasteneckými postoji výrazně sjednocující úlohu a byl typický zejména pro charakter tehdejší vyostřené politické kampaně, v níž měli oba kandidáti (Viktor Juščenko a Viktor </a:t>
            </a:r>
            <a:r>
              <a:rPr lang="cs-CZ" dirty="0" err="1"/>
              <a:t>Janukovyč</a:t>
            </a:r>
            <a:r>
              <a:rPr lang="cs-CZ" dirty="0"/>
              <a:t>) společné téma, když oba shodně často využívali nacionalistickou rétoriku, jako byl zahraniční vliv</a:t>
            </a:r>
          </a:p>
          <a:p>
            <a:pPr algn="just"/>
            <a:r>
              <a:rPr lang="cs-CZ" dirty="0"/>
              <a:t>a především jazyková otázka (78 % obyvatel Ukrajiny v roce 2001 deklarovalo svoji národnost jako ukrajinskou, jako svůj mateřský jazyk však označilo ukrajinštinu o 10 % méně obyvatel, tedy 68 %) a separatismus </a:t>
            </a:r>
          </a:p>
          <a:p>
            <a:pPr algn="just"/>
            <a:r>
              <a:rPr lang="cs-CZ" dirty="0" err="1"/>
              <a:t>Juščenkovým</a:t>
            </a:r>
            <a:r>
              <a:rPr lang="cs-CZ" dirty="0"/>
              <a:t> vítězstvím se po  oranžové revoluci do popředí politické agendy dostala otázka národní identity a umírněný nacionalismus a vlastenectví</a:t>
            </a:r>
          </a:p>
          <a:p>
            <a:endParaRPr lang="cs-CZ" dirty="0"/>
          </a:p>
        </p:txBody>
      </p:sp>
      <p:pic>
        <p:nvPicPr>
          <p:cNvPr id="4" name="Obrázek 3">
            <a:extLst>
              <a:ext uri="{FF2B5EF4-FFF2-40B4-BE49-F238E27FC236}">
                <a16:creationId xmlns:a16="http://schemas.microsoft.com/office/drawing/2014/main" id="{6B7FBECC-54DC-8911-616B-89FB7D37B793}"/>
              </a:ext>
            </a:extLst>
          </p:cNvPr>
          <p:cNvPicPr>
            <a:picLocks noChangeAspect="1"/>
          </p:cNvPicPr>
          <p:nvPr/>
        </p:nvPicPr>
        <p:blipFill>
          <a:blip r:embed="rId2"/>
          <a:stretch>
            <a:fillRect/>
          </a:stretch>
        </p:blipFill>
        <p:spPr>
          <a:xfrm>
            <a:off x="9539724" y="670534"/>
            <a:ext cx="2417814" cy="3019260"/>
          </a:xfrm>
          <a:prstGeom prst="rect">
            <a:avLst/>
          </a:prstGeom>
        </p:spPr>
      </p:pic>
      <p:pic>
        <p:nvPicPr>
          <p:cNvPr id="5" name="Obrázek 4">
            <a:extLst>
              <a:ext uri="{FF2B5EF4-FFF2-40B4-BE49-F238E27FC236}">
                <a16:creationId xmlns:a16="http://schemas.microsoft.com/office/drawing/2014/main" id="{0F61AD8C-1D0E-F717-B6D3-5BADDBF941CE}"/>
              </a:ext>
            </a:extLst>
          </p:cNvPr>
          <p:cNvPicPr>
            <a:picLocks noChangeAspect="1"/>
          </p:cNvPicPr>
          <p:nvPr/>
        </p:nvPicPr>
        <p:blipFill>
          <a:blip r:embed="rId3"/>
          <a:stretch>
            <a:fillRect/>
          </a:stretch>
        </p:blipFill>
        <p:spPr>
          <a:xfrm>
            <a:off x="9539724" y="3809877"/>
            <a:ext cx="2417814" cy="2801938"/>
          </a:xfrm>
          <a:prstGeom prst="rect">
            <a:avLst/>
          </a:prstGeom>
        </p:spPr>
      </p:pic>
    </p:spTree>
    <p:extLst>
      <p:ext uri="{BB962C8B-B14F-4D97-AF65-F5344CB8AC3E}">
        <p14:creationId xmlns:p14="http://schemas.microsoft.com/office/powerpoint/2010/main" val="4084960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3E933E-5993-4F00-9BF6-89FABB4A6A5E}"/>
              </a:ext>
            </a:extLst>
          </p:cNvPr>
          <p:cNvSpPr>
            <a:spLocks noGrp="1"/>
          </p:cNvSpPr>
          <p:nvPr>
            <p:ph type="title"/>
          </p:nvPr>
        </p:nvSpPr>
        <p:spPr>
          <a:xfrm>
            <a:off x="703384" y="192947"/>
            <a:ext cx="9769231" cy="565145"/>
          </a:xfrm>
        </p:spPr>
        <p:txBody>
          <a:bodyPr>
            <a:noAutofit/>
          </a:bodyPr>
          <a:lstStyle/>
          <a:p>
            <a:pPr algn="ctr"/>
            <a:r>
              <a:rPr lang="cs-CZ" sz="2800" dirty="0">
                <a:solidFill>
                  <a:schemeClr val="tx1"/>
                </a:solidFill>
              </a:rPr>
              <a:t>Dále ke specifickému postavení ukrajinského nacionalismu</a:t>
            </a:r>
          </a:p>
        </p:txBody>
      </p:sp>
      <p:sp>
        <p:nvSpPr>
          <p:cNvPr id="3" name="Zástupný obsah 2">
            <a:extLst>
              <a:ext uri="{FF2B5EF4-FFF2-40B4-BE49-F238E27FC236}">
                <a16:creationId xmlns:a16="http://schemas.microsoft.com/office/drawing/2014/main" id="{3DD5658F-DD66-4BA7-95CD-AECC03634B5C}"/>
              </a:ext>
            </a:extLst>
          </p:cNvPr>
          <p:cNvSpPr>
            <a:spLocks noGrp="1"/>
          </p:cNvSpPr>
          <p:nvPr>
            <p:ph idx="1"/>
          </p:nvPr>
        </p:nvSpPr>
        <p:spPr>
          <a:xfrm>
            <a:off x="78154" y="633046"/>
            <a:ext cx="9706708" cy="6032007"/>
          </a:xfrm>
        </p:spPr>
        <p:txBody>
          <a:bodyPr>
            <a:normAutofit/>
          </a:bodyPr>
          <a:lstStyle/>
          <a:p>
            <a:pPr algn="just"/>
            <a:r>
              <a:rPr lang="cs-CZ" sz="2000" dirty="0"/>
              <a:t>současný ukrajinský nacionalismus lze odlišit jak od neonacionalismu západoevropského, tak od nacionalistických hnutí v jiných částech ruského a sovětského impéria. Ukrajinský nacionalismus devadesátých let 20. století není neonacionalismem v západoevropském pojetí, není obnovou národoveckého hnutí z počátku 20. století, protože to, i díky vnějšímu tlaku, nikdy neutlumilo svou činnost, nýbrž je jeho přímým pokračovatelem – existuje zde kontinuita s nacionalistickými subjekty z dvacátých a třicátých let, a to jak ideová, tak organizační či dokonce personální</a:t>
            </a:r>
          </a:p>
          <a:p>
            <a:pPr algn="just"/>
            <a:r>
              <a:rPr lang="cs-CZ" sz="2000" dirty="0"/>
              <a:t>skutečnost, že se ukrajinský nacionalismus ve 20. století formoval ve značně vypjatých historických momentech, se pak díky jeho kontinuitě odrazila i na jeho nynějším charakteru. Dalším neopominutelným rysem ukrajinského nacionalismu, projevujícím se na politických stranách, je mytizace protisovětského (ale i protinacistického) odboje ve 30., 40. a 50. letech ze strany OUN a UPA. Podle odborníka na ukrajinský nacionalismus Johna Armstronga patří tento fenomén mezi základní (zakládající) mýty západních Ukrajinců – tak jako jsou v </a:t>
            </a:r>
            <a:r>
              <a:rPr lang="cs-CZ" sz="2000" dirty="0" err="1"/>
              <a:t>celoukrajinském</a:t>
            </a:r>
            <a:r>
              <a:rPr lang="cs-CZ" sz="2000" dirty="0"/>
              <a:t> pohledu přítomny fenomény Kyjevské Rusi, kozácká epocha (tedy zejména výpravy záporožských kozáků proti krymským Tatarům a Osmanské říši a posléze povstání Bohdana Chmelnického) a boj za nezávislost Ukrajiny v letech 1917–1921</a:t>
            </a:r>
          </a:p>
        </p:txBody>
      </p:sp>
      <p:pic>
        <p:nvPicPr>
          <p:cNvPr id="5" name="Obrázek 4">
            <a:extLst>
              <a:ext uri="{FF2B5EF4-FFF2-40B4-BE49-F238E27FC236}">
                <a16:creationId xmlns:a16="http://schemas.microsoft.com/office/drawing/2014/main" id="{E400FE9D-0739-4149-EB8F-481766677EBB}"/>
              </a:ext>
            </a:extLst>
          </p:cNvPr>
          <p:cNvPicPr>
            <a:picLocks noChangeAspect="1"/>
          </p:cNvPicPr>
          <p:nvPr/>
        </p:nvPicPr>
        <p:blipFill>
          <a:blip r:embed="rId2"/>
          <a:stretch>
            <a:fillRect/>
          </a:stretch>
        </p:blipFill>
        <p:spPr>
          <a:xfrm>
            <a:off x="9784861" y="2444017"/>
            <a:ext cx="2385375" cy="1729397"/>
          </a:xfrm>
          <a:prstGeom prst="rect">
            <a:avLst/>
          </a:prstGeom>
        </p:spPr>
      </p:pic>
    </p:spTree>
    <p:extLst>
      <p:ext uri="{BB962C8B-B14F-4D97-AF65-F5344CB8AC3E}">
        <p14:creationId xmlns:p14="http://schemas.microsoft.com/office/powerpoint/2010/main" val="1694472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6E26B6-37E7-74ED-F421-46258F835D04}"/>
              </a:ext>
            </a:extLst>
          </p:cNvPr>
          <p:cNvSpPr>
            <a:spLocks noGrp="1"/>
          </p:cNvSpPr>
          <p:nvPr>
            <p:ph type="title"/>
          </p:nvPr>
        </p:nvSpPr>
        <p:spPr>
          <a:xfrm>
            <a:off x="677334" y="562708"/>
            <a:ext cx="8596668" cy="758092"/>
          </a:xfrm>
        </p:spPr>
        <p:txBody>
          <a:bodyPr/>
          <a:lstStyle/>
          <a:p>
            <a:pPr algn="ctr"/>
            <a:r>
              <a:rPr lang="cs-CZ" dirty="0">
                <a:solidFill>
                  <a:schemeClr val="tx1"/>
                </a:solidFill>
              </a:rPr>
              <a:t>Oranžová revoluce</a:t>
            </a:r>
          </a:p>
        </p:txBody>
      </p:sp>
      <p:sp>
        <p:nvSpPr>
          <p:cNvPr id="3" name="Zástupný obsah 2">
            <a:extLst>
              <a:ext uri="{FF2B5EF4-FFF2-40B4-BE49-F238E27FC236}">
                <a16:creationId xmlns:a16="http://schemas.microsoft.com/office/drawing/2014/main" id="{1AD7F028-C934-61CA-74EF-39D66A14FEA8}"/>
              </a:ext>
            </a:extLst>
          </p:cNvPr>
          <p:cNvSpPr>
            <a:spLocks noGrp="1"/>
          </p:cNvSpPr>
          <p:nvPr>
            <p:ph idx="1"/>
          </p:nvPr>
        </p:nvSpPr>
        <p:spPr>
          <a:xfrm>
            <a:off x="148493" y="1320800"/>
            <a:ext cx="9125510" cy="4720563"/>
          </a:xfrm>
        </p:spPr>
        <p:txBody>
          <a:bodyPr>
            <a:normAutofit/>
          </a:bodyPr>
          <a:lstStyle/>
          <a:p>
            <a:pPr algn="just"/>
            <a:r>
              <a:rPr lang="cs-CZ" dirty="0"/>
              <a:t>vyústěním první zásadní politické krize, která Ukrajinu zasáhla v roce 2004 byla tzv. Oranžová revoluce (ukrajinsky: </a:t>
            </a:r>
            <a:r>
              <a:rPr lang="uk-UA" dirty="0"/>
              <a:t>Помаранчева революція, Майдан), </a:t>
            </a:r>
            <a:r>
              <a:rPr lang="cs-CZ" dirty="0"/>
              <a:t>která vypukla 22. listopadu 2004 po vyhlášení výsledků prvního kola prezidentských voleb Ústřední volební komisí Ukrajiny, na základě kterých vyhrál </a:t>
            </a:r>
            <a:r>
              <a:rPr lang="cs-CZ" dirty="0" err="1"/>
              <a:t>Juščenkův</a:t>
            </a:r>
            <a:r>
              <a:rPr lang="cs-CZ" dirty="0"/>
              <a:t> protikandidát Viktor </a:t>
            </a:r>
            <a:r>
              <a:rPr lang="cs-CZ" dirty="0" err="1"/>
              <a:t>Janukovyč</a:t>
            </a:r>
            <a:r>
              <a:rPr lang="cs-CZ" dirty="0"/>
              <a:t> </a:t>
            </a:r>
          </a:p>
          <a:p>
            <a:pPr algn="just"/>
            <a:r>
              <a:rPr lang="cs-CZ" dirty="0"/>
              <a:t>výsledkem revoluce a masivních nenásilných protestů na ulicích velkých ukrajinských měst bylo opětovné hlasování za prezidentských kandidátů ve druhém kole, které vyhrál opoziční kandidát Viktor Juščenko </a:t>
            </a:r>
          </a:p>
          <a:p>
            <a:pPr algn="just"/>
            <a:r>
              <a:rPr lang="cs-CZ" dirty="0"/>
              <a:t>po vyhlášení druhého kola ukrajinský parlament inicioval změnu ústavy Ukrajiny, jejímž cílem bylo snížit úroveň významu sporných prezidentských voleb v zemi. Tato změna ústavy vešla do ukrajinských dějin jako konstituční reforma</a:t>
            </a:r>
          </a:p>
          <a:p>
            <a:pPr algn="just"/>
            <a:r>
              <a:rPr lang="cs-CZ" dirty="0"/>
              <a:t>změna úřadující elity Ukrajiny, která v zemi během revoluce vládla, radikálně změnila směřování země, což se mělo zásadně projevit v budoucnu</a:t>
            </a:r>
          </a:p>
        </p:txBody>
      </p:sp>
      <p:pic>
        <p:nvPicPr>
          <p:cNvPr id="4" name="Obrázek 3">
            <a:extLst>
              <a:ext uri="{FF2B5EF4-FFF2-40B4-BE49-F238E27FC236}">
                <a16:creationId xmlns:a16="http://schemas.microsoft.com/office/drawing/2014/main" id="{E706A8FD-7074-3A52-C641-52BA421EAFBA}"/>
              </a:ext>
            </a:extLst>
          </p:cNvPr>
          <p:cNvPicPr>
            <a:picLocks noChangeAspect="1"/>
          </p:cNvPicPr>
          <p:nvPr/>
        </p:nvPicPr>
        <p:blipFill>
          <a:blip r:embed="rId2"/>
          <a:stretch>
            <a:fillRect/>
          </a:stretch>
        </p:blipFill>
        <p:spPr>
          <a:xfrm>
            <a:off x="9743016" y="781050"/>
            <a:ext cx="1771650" cy="2647950"/>
          </a:xfrm>
          <a:prstGeom prst="rect">
            <a:avLst/>
          </a:prstGeom>
        </p:spPr>
      </p:pic>
      <p:sp>
        <p:nvSpPr>
          <p:cNvPr id="5" name="TextovéPole 4">
            <a:extLst>
              <a:ext uri="{FF2B5EF4-FFF2-40B4-BE49-F238E27FC236}">
                <a16:creationId xmlns:a16="http://schemas.microsoft.com/office/drawing/2014/main" id="{FAE5CCC2-E611-CED3-B9C4-F62C3C64B7E8}"/>
              </a:ext>
            </a:extLst>
          </p:cNvPr>
          <p:cNvSpPr txBox="1"/>
          <p:nvPr/>
        </p:nvSpPr>
        <p:spPr>
          <a:xfrm>
            <a:off x="9550400" y="3681081"/>
            <a:ext cx="2493107" cy="1200329"/>
          </a:xfrm>
          <a:prstGeom prst="rect">
            <a:avLst/>
          </a:prstGeom>
          <a:noFill/>
        </p:spPr>
        <p:txBody>
          <a:bodyPr wrap="square" rtlCol="0">
            <a:spAutoFit/>
          </a:bodyPr>
          <a:lstStyle/>
          <a:p>
            <a:pPr algn="ctr"/>
            <a:r>
              <a:rPr lang="cs-CZ" dirty="0"/>
              <a:t>Symbol Oranžové revoluce a solidarity s hnutím Viktora Juščenka na Ukrajině</a:t>
            </a:r>
          </a:p>
        </p:txBody>
      </p:sp>
    </p:spTree>
    <p:extLst>
      <p:ext uri="{BB962C8B-B14F-4D97-AF65-F5344CB8AC3E}">
        <p14:creationId xmlns:p14="http://schemas.microsoft.com/office/powerpoint/2010/main" val="2150697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CF130EF2-2988-1B54-F39D-9CF33826E7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755" y="273537"/>
            <a:ext cx="9820718" cy="6471139"/>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C11EEBC0-3E40-13EA-6BF1-6E9E183C2DD4}"/>
              </a:ext>
            </a:extLst>
          </p:cNvPr>
          <p:cNvPicPr>
            <a:picLocks noChangeAspect="1"/>
          </p:cNvPicPr>
          <p:nvPr/>
        </p:nvPicPr>
        <p:blipFill>
          <a:blip r:embed="rId3"/>
          <a:stretch>
            <a:fillRect/>
          </a:stretch>
        </p:blipFill>
        <p:spPr>
          <a:xfrm>
            <a:off x="9079462" y="4556369"/>
            <a:ext cx="2932783" cy="2188307"/>
          </a:xfrm>
          <a:prstGeom prst="rect">
            <a:avLst/>
          </a:prstGeom>
        </p:spPr>
      </p:pic>
    </p:spTree>
    <p:extLst>
      <p:ext uri="{BB962C8B-B14F-4D97-AF65-F5344CB8AC3E}">
        <p14:creationId xmlns:p14="http://schemas.microsoft.com/office/powerpoint/2010/main" val="91004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0F0B6AF1-F460-091C-473D-3F2A67CBC0F0}"/>
              </a:ext>
            </a:extLst>
          </p:cNvPr>
          <p:cNvPicPr>
            <a:picLocks noGrp="1" noChangeAspect="1"/>
          </p:cNvPicPr>
          <p:nvPr>
            <p:ph idx="1"/>
          </p:nvPr>
        </p:nvPicPr>
        <p:blipFill>
          <a:blip r:embed="rId2"/>
          <a:stretch>
            <a:fillRect/>
          </a:stretch>
        </p:blipFill>
        <p:spPr>
          <a:xfrm>
            <a:off x="303493" y="187569"/>
            <a:ext cx="7001460" cy="5174517"/>
          </a:xfrm>
          <a:prstGeom prst="rect">
            <a:avLst/>
          </a:prstGeom>
        </p:spPr>
      </p:pic>
      <p:pic>
        <p:nvPicPr>
          <p:cNvPr id="5" name="Obrázek 4">
            <a:extLst>
              <a:ext uri="{FF2B5EF4-FFF2-40B4-BE49-F238E27FC236}">
                <a16:creationId xmlns:a16="http://schemas.microsoft.com/office/drawing/2014/main" id="{57745005-D824-0228-C01A-F3315DB049D2}"/>
              </a:ext>
            </a:extLst>
          </p:cNvPr>
          <p:cNvPicPr>
            <a:picLocks noChangeAspect="1"/>
          </p:cNvPicPr>
          <p:nvPr/>
        </p:nvPicPr>
        <p:blipFill>
          <a:blip r:embed="rId3"/>
          <a:stretch>
            <a:fillRect/>
          </a:stretch>
        </p:blipFill>
        <p:spPr>
          <a:xfrm>
            <a:off x="7276252" y="187569"/>
            <a:ext cx="4915748" cy="3522785"/>
          </a:xfrm>
          <a:prstGeom prst="rect">
            <a:avLst/>
          </a:prstGeom>
        </p:spPr>
      </p:pic>
      <p:pic>
        <p:nvPicPr>
          <p:cNvPr id="6" name="Obrázek 5">
            <a:extLst>
              <a:ext uri="{FF2B5EF4-FFF2-40B4-BE49-F238E27FC236}">
                <a16:creationId xmlns:a16="http://schemas.microsoft.com/office/drawing/2014/main" id="{1C36EB04-93A6-7087-E4B1-F898674F709D}"/>
              </a:ext>
            </a:extLst>
          </p:cNvPr>
          <p:cNvPicPr>
            <a:picLocks noChangeAspect="1"/>
          </p:cNvPicPr>
          <p:nvPr/>
        </p:nvPicPr>
        <p:blipFill>
          <a:blip r:embed="rId4"/>
          <a:stretch>
            <a:fillRect/>
          </a:stretch>
        </p:blipFill>
        <p:spPr>
          <a:xfrm>
            <a:off x="7304953" y="3649786"/>
            <a:ext cx="4887047" cy="3213322"/>
          </a:xfrm>
          <a:prstGeom prst="rect">
            <a:avLst/>
          </a:prstGeom>
        </p:spPr>
      </p:pic>
      <p:pic>
        <p:nvPicPr>
          <p:cNvPr id="7" name="Obrázek 6">
            <a:extLst>
              <a:ext uri="{FF2B5EF4-FFF2-40B4-BE49-F238E27FC236}">
                <a16:creationId xmlns:a16="http://schemas.microsoft.com/office/drawing/2014/main" id="{172CCB14-D90E-C37B-B59F-BFCB8906E555}"/>
              </a:ext>
            </a:extLst>
          </p:cNvPr>
          <p:cNvPicPr>
            <a:picLocks noChangeAspect="1"/>
          </p:cNvPicPr>
          <p:nvPr/>
        </p:nvPicPr>
        <p:blipFill>
          <a:blip r:embed="rId5"/>
          <a:stretch>
            <a:fillRect/>
          </a:stretch>
        </p:blipFill>
        <p:spPr>
          <a:xfrm>
            <a:off x="303492" y="5143500"/>
            <a:ext cx="2846107" cy="1714500"/>
          </a:xfrm>
          <a:prstGeom prst="rect">
            <a:avLst/>
          </a:prstGeom>
        </p:spPr>
      </p:pic>
      <p:pic>
        <p:nvPicPr>
          <p:cNvPr id="8" name="Obrázek 7">
            <a:extLst>
              <a:ext uri="{FF2B5EF4-FFF2-40B4-BE49-F238E27FC236}">
                <a16:creationId xmlns:a16="http://schemas.microsoft.com/office/drawing/2014/main" id="{6AFFABD2-4965-E1DC-1144-93F3D9E70936}"/>
              </a:ext>
            </a:extLst>
          </p:cNvPr>
          <p:cNvPicPr>
            <a:picLocks noChangeAspect="1"/>
          </p:cNvPicPr>
          <p:nvPr/>
        </p:nvPicPr>
        <p:blipFill>
          <a:blip r:embed="rId6"/>
          <a:stretch>
            <a:fillRect/>
          </a:stretch>
        </p:blipFill>
        <p:spPr>
          <a:xfrm>
            <a:off x="3481000" y="5114925"/>
            <a:ext cx="3492552" cy="1743075"/>
          </a:xfrm>
          <a:prstGeom prst="rect">
            <a:avLst/>
          </a:prstGeom>
        </p:spPr>
      </p:pic>
    </p:spTree>
    <p:extLst>
      <p:ext uri="{BB962C8B-B14F-4D97-AF65-F5344CB8AC3E}">
        <p14:creationId xmlns:p14="http://schemas.microsoft.com/office/powerpoint/2010/main" val="1392552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6794F9-B1FC-407D-A69D-C4A02FFEC39D}"/>
              </a:ext>
            </a:extLst>
          </p:cNvPr>
          <p:cNvSpPr>
            <a:spLocks noGrp="1"/>
          </p:cNvSpPr>
          <p:nvPr>
            <p:ph type="title"/>
          </p:nvPr>
        </p:nvSpPr>
        <p:spPr>
          <a:xfrm>
            <a:off x="677334" y="302004"/>
            <a:ext cx="8596668" cy="838899"/>
          </a:xfrm>
        </p:spPr>
        <p:txBody>
          <a:bodyPr/>
          <a:lstStyle/>
          <a:p>
            <a:pPr algn="ctr"/>
            <a:r>
              <a:rPr lang="cs-CZ" dirty="0">
                <a:solidFill>
                  <a:schemeClr val="tx1"/>
                </a:solidFill>
              </a:rPr>
              <a:t>Specifika ukrajinské politiky</a:t>
            </a:r>
          </a:p>
        </p:txBody>
      </p:sp>
      <p:sp>
        <p:nvSpPr>
          <p:cNvPr id="3" name="Zástupný obsah 2">
            <a:extLst>
              <a:ext uri="{FF2B5EF4-FFF2-40B4-BE49-F238E27FC236}">
                <a16:creationId xmlns:a16="http://schemas.microsoft.com/office/drawing/2014/main" id="{0F3B3C9F-69D1-4F74-B506-6B0DE5865279}"/>
              </a:ext>
            </a:extLst>
          </p:cNvPr>
          <p:cNvSpPr>
            <a:spLocks noGrp="1"/>
          </p:cNvSpPr>
          <p:nvPr>
            <p:ph idx="1"/>
          </p:nvPr>
        </p:nvSpPr>
        <p:spPr>
          <a:xfrm>
            <a:off x="243281" y="922789"/>
            <a:ext cx="9030721" cy="5118573"/>
          </a:xfrm>
        </p:spPr>
        <p:txBody>
          <a:bodyPr/>
          <a:lstStyle/>
          <a:p>
            <a:r>
              <a:rPr lang="cs-CZ" dirty="0"/>
              <a:t>V mnoha volbách silný mandát pro politiky jednoho politického subjektu a poté rychlé „vystřízlivění“ – zejména z důvodů rozsáhlých korupčních kauz</a:t>
            </a:r>
          </a:p>
        </p:txBody>
      </p:sp>
      <p:pic>
        <p:nvPicPr>
          <p:cNvPr id="4" name="Obrázek 3">
            <a:extLst>
              <a:ext uri="{FF2B5EF4-FFF2-40B4-BE49-F238E27FC236}">
                <a16:creationId xmlns:a16="http://schemas.microsoft.com/office/drawing/2014/main" id="{CB604781-451D-4B2C-B178-B08FEA97A970}"/>
              </a:ext>
            </a:extLst>
          </p:cNvPr>
          <p:cNvPicPr>
            <a:picLocks noChangeAspect="1"/>
          </p:cNvPicPr>
          <p:nvPr/>
        </p:nvPicPr>
        <p:blipFill>
          <a:blip r:embed="rId2"/>
          <a:stretch>
            <a:fillRect/>
          </a:stretch>
        </p:blipFill>
        <p:spPr>
          <a:xfrm>
            <a:off x="424567" y="1559172"/>
            <a:ext cx="4986862" cy="2719213"/>
          </a:xfrm>
          <a:prstGeom prst="rect">
            <a:avLst/>
          </a:prstGeom>
        </p:spPr>
      </p:pic>
      <p:pic>
        <p:nvPicPr>
          <p:cNvPr id="5" name="Obrázek 4">
            <a:extLst>
              <a:ext uri="{FF2B5EF4-FFF2-40B4-BE49-F238E27FC236}">
                <a16:creationId xmlns:a16="http://schemas.microsoft.com/office/drawing/2014/main" id="{FF903FE6-3464-4C3C-BBFA-6ADFE823E8AD}"/>
              </a:ext>
            </a:extLst>
          </p:cNvPr>
          <p:cNvPicPr>
            <a:picLocks noChangeAspect="1"/>
          </p:cNvPicPr>
          <p:nvPr/>
        </p:nvPicPr>
        <p:blipFill>
          <a:blip r:embed="rId3"/>
          <a:stretch>
            <a:fillRect/>
          </a:stretch>
        </p:blipFill>
        <p:spPr>
          <a:xfrm>
            <a:off x="5276688" y="1559172"/>
            <a:ext cx="3254062" cy="2333101"/>
          </a:xfrm>
          <a:prstGeom prst="rect">
            <a:avLst/>
          </a:prstGeom>
        </p:spPr>
      </p:pic>
      <p:pic>
        <p:nvPicPr>
          <p:cNvPr id="6" name="Obrázek 5">
            <a:extLst>
              <a:ext uri="{FF2B5EF4-FFF2-40B4-BE49-F238E27FC236}">
                <a16:creationId xmlns:a16="http://schemas.microsoft.com/office/drawing/2014/main" id="{64ADBBC3-F053-43C6-A9F1-268D0F8078E3}"/>
              </a:ext>
            </a:extLst>
          </p:cNvPr>
          <p:cNvPicPr>
            <a:picLocks noChangeAspect="1"/>
          </p:cNvPicPr>
          <p:nvPr/>
        </p:nvPicPr>
        <p:blipFill>
          <a:blip r:embed="rId4"/>
          <a:stretch>
            <a:fillRect/>
          </a:stretch>
        </p:blipFill>
        <p:spPr>
          <a:xfrm>
            <a:off x="424566" y="4278385"/>
            <a:ext cx="4049087" cy="2380070"/>
          </a:xfrm>
          <a:prstGeom prst="rect">
            <a:avLst/>
          </a:prstGeom>
        </p:spPr>
      </p:pic>
      <p:pic>
        <p:nvPicPr>
          <p:cNvPr id="7" name="Obrázek 6">
            <a:extLst>
              <a:ext uri="{FF2B5EF4-FFF2-40B4-BE49-F238E27FC236}">
                <a16:creationId xmlns:a16="http://schemas.microsoft.com/office/drawing/2014/main" id="{7A1BC891-BD40-4B38-BEDF-F66B3E3AA08B}"/>
              </a:ext>
            </a:extLst>
          </p:cNvPr>
          <p:cNvPicPr>
            <a:picLocks noChangeAspect="1"/>
          </p:cNvPicPr>
          <p:nvPr/>
        </p:nvPicPr>
        <p:blipFill>
          <a:blip r:embed="rId5"/>
          <a:stretch>
            <a:fillRect/>
          </a:stretch>
        </p:blipFill>
        <p:spPr>
          <a:xfrm>
            <a:off x="8320168" y="1560407"/>
            <a:ext cx="3871832" cy="3158848"/>
          </a:xfrm>
          <a:prstGeom prst="rect">
            <a:avLst/>
          </a:prstGeom>
        </p:spPr>
      </p:pic>
      <p:pic>
        <p:nvPicPr>
          <p:cNvPr id="8" name="Obrázek 7">
            <a:extLst>
              <a:ext uri="{FF2B5EF4-FFF2-40B4-BE49-F238E27FC236}">
                <a16:creationId xmlns:a16="http://schemas.microsoft.com/office/drawing/2014/main" id="{C17CF35E-F9AF-4C11-A80A-02FA640BD14F}"/>
              </a:ext>
            </a:extLst>
          </p:cNvPr>
          <p:cNvPicPr>
            <a:picLocks noChangeAspect="1"/>
          </p:cNvPicPr>
          <p:nvPr/>
        </p:nvPicPr>
        <p:blipFill>
          <a:blip r:embed="rId6"/>
          <a:stretch>
            <a:fillRect/>
          </a:stretch>
        </p:blipFill>
        <p:spPr>
          <a:xfrm>
            <a:off x="3582099" y="3892273"/>
            <a:ext cx="4145615" cy="2769874"/>
          </a:xfrm>
          <a:prstGeom prst="rect">
            <a:avLst/>
          </a:prstGeom>
        </p:spPr>
      </p:pic>
      <p:pic>
        <p:nvPicPr>
          <p:cNvPr id="9" name="Obrázek 8">
            <a:extLst>
              <a:ext uri="{FF2B5EF4-FFF2-40B4-BE49-F238E27FC236}">
                <a16:creationId xmlns:a16="http://schemas.microsoft.com/office/drawing/2014/main" id="{079F2F93-A7F8-4905-B696-DEC6BD8F68B5}"/>
              </a:ext>
            </a:extLst>
          </p:cNvPr>
          <p:cNvPicPr>
            <a:picLocks noChangeAspect="1"/>
          </p:cNvPicPr>
          <p:nvPr/>
        </p:nvPicPr>
        <p:blipFill>
          <a:blip r:embed="rId7"/>
          <a:stretch>
            <a:fillRect/>
          </a:stretch>
        </p:blipFill>
        <p:spPr>
          <a:xfrm>
            <a:off x="7731904" y="3888581"/>
            <a:ext cx="2493436" cy="2769874"/>
          </a:xfrm>
          <a:prstGeom prst="rect">
            <a:avLst/>
          </a:prstGeom>
        </p:spPr>
      </p:pic>
      <p:pic>
        <p:nvPicPr>
          <p:cNvPr id="11" name="Obrázek 10">
            <a:extLst>
              <a:ext uri="{FF2B5EF4-FFF2-40B4-BE49-F238E27FC236}">
                <a16:creationId xmlns:a16="http://schemas.microsoft.com/office/drawing/2014/main" id="{6CC7724A-EAB7-408C-A86F-124F558E1FF2}"/>
              </a:ext>
            </a:extLst>
          </p:cNvPr>
          <p:cNvPicPr>
            <a:picLocks noChangeAspect="1"/>
          </p:cNvPicPr>
          <p:nvPr/>
        </p:nvPicPr>
        <p:blipFill rotWithShape="1">
          <a:blip r:embed="rId8"/>
          <a:srcRect l="21344" r="40464"/>
          <a:stretch/>
        </p:blipFill>
        <p:spPr>
          <a:xfrm>
            <a:off x="10263550" y="3888581"/>
            <a:ext cx="1879977" cy="2769874"/>
          </a:xfrm>
          <a:prstGeom prst="rect">
            <a:avLst/>
          </a:prstGeom>
        </p:spPr>
      </p:pic>
    </p:spTree>
    <p:extLst>
      <p:ext uri="{BB962C8B-B14F-4D97-AF65-F5344CB8AC3E}">
        <p14:creationId xmlns:p14="http://schemas.microsoft.com/office/powerpoint/2010/main" val="887929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F3223B-CE98-7E85-F657-086455C2C40F}"/>
              </a:ext>
            </a:extLst>
          </p:cNvPr>
          <p:cNvSpPr>
            <a:spLocks noGrp="1"/>
          </p:cNvSpPr>
          <p:nvPr>
            <p:ph type="title"/>
          </p:nvPr>
        </p:nvSpPr>
        <p:spPr>
          <a:xfrm>
            <a:off x="677334" y="109415"/>
            <a:ext cx="8596668" cy="1242647"/>
          </a:xfrm>
        </p:spPr>
        <p:txBody>
          <a:bodyPr/>
          <a:lstStyle/>
          <a:p>
            <a:pPr algn="ctr"/>
            <a:r>
              <a:rPr lang="cs-CZ" dirty="0">
                <a:solidFill>
                  <a:schemeClr val="tx1"/>
                </a:solidFill>
              </a:rPr>
              <a:t>Shrnutí milníků od vzniku Ukrajiny po </a:t>
            </a:r>
            <a:r>
              <a:rPr lang="cs-CZ" dirty="0" err="1">
                <a:solidFill>
                  <a:schemeClr val="tx1"/>
                </a:solidFill>
              </a:rPr>
              <a:t>Majdan</a:t>
            </a:r>
            <a:endParaRPr lang="cs-CZ" dirty="0">
              <a:solidFill>
                <a:schemeClr val="tx1"/>
              </a:solidFill>
            </a:endParaRPr>
          </a:p>
        </p:txBody>
      </p:sp>
      <p:pic>
        <p:nvPicPr>
          <p:cNvPr id="5" name="Zástupný obsah 4">
            <a:extLst>
              <a:ext uri="{FF2B5EF4-FFF2-40B4-BE49-F238E27FC236}">
                <a16:creationId xmlns:a16="http://schemas.microsoft.com/office/drawing/2014/main" id="{5AFE0E61-A4CA-548C-754C-CDEBD0FE2A09}"/>
              </a:ext>
            </a:extLst>
          </p:cNvPr>
          <p:cNvPicPr>
            <a:picLocks noGrp="1" noChangeAspect="1"/>
          </p:cNvPicPr>
          <p:nvPr>
            <p:ph idx="1"/>
          </p:nvPr>
        </p:nvPicPr>
        <p:blipFill>
          <a:blip r:embed="rId2"/>
          <a:stretch>
            <a:fillRect/>
          </a:stretch>
        </p:blipFill>
        <p:spPr>
          <a:xfrm>
            <a:off x="343877" y="1087744"/>
            <a:ext cx="2735385" cy="5660841"/>
          </a:xfrm>
        </p:spPr>
      </p:pic>
      <p:pic>
        <p:nvPicPr>
          <p:cNvPr id="7" name="Obrázek 6">
            <a:extLst>
              <a:ext uri="{FF2B5EF4-FFF2-40B4-BE49-F238E27FC236}">
                <a16:creationId xmlns:a16="http://schemas.microsoft.com/office/drawing/2014/main" id="{6D0AD152-4928-4B90-752B-0A619B52EE51}"/>
              </a:ext>
            </a:extLst>
          </p:cNvPr>
          <p:cNvPicPr>
            <a:picLocks noChangeAspect="1"/>
          </p:cNvPicPr>
          <p:nvPr/>
        </p:nvPicPr>
        <p:blipFill>
          <a:blip r:embed="rId3"/>
          <a:stretch>
            <a:fillRect/>
          </a:stretch>
        </p:blipFill>
        <p:spPr>
          <a:xfrm>
            <a:off x="3079262" y="1608564"/>
            <a:ext cx="4691146" cy="4161692"/>
          </a:xfrm>
          <a:prstGeom prst="rect">
            <a:avLst/>
          </a:prstGeom>
        </p:spPr>
      </p:pic>
      <p:pic>
        <p:nvPicPr>
          <p:cNvPr id="9" name="Obrázek 8">
            <a:extLst>
              <a:ext uri="{FF2B5EF4-FFF2-40B4-BE49-F238E27FC236}">
                <a16:creationId xmlns:a16="http://schemas.microsoft.com/office/drawing/2014/main" id="{EC633410-C705-90BE-62C3-45DF13C6ED7C}"/>
              </a:ext>
            </a:extLst>
          </p:cNvPr>
          <p:cNvPicPr>
            <a:picLocks noChangeAspect="1"/>
          </p:cNvPicPr>
          <p:nvPr/>
        </p:nvPicPr>
        <p:blipFill>
          <a:blip r:embed="rId4"/>
          <a:stretch>
            <a:fillRect/>
          </a:stretch>
        </p:blipFill>
        <p:spPr>
          <a:xfrm>
            <a:off x="8077686" y="818426"/>
            <a:ext cx="3231176" cy="5930159"/>
          </a:xfrm>
          <a:prstGeom prst="rect">
            <a:avLst/>
          </a:prstGeom>
        </p:spPr>
      </p:pic>
    </p:spTree>
    <p:extLst>
      <p:ext uri="{BB962C8B-B14F-4D97-AF65-F5344CB8AC3E}">
        <p14:creationId xmlns:p14="http://schemas.microsoft.com/office/powerpoint/2010/main" val="2752926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31ACE1-C432-1FA0-7E94-61BC6B34BEEB}"/>
              </a:ext>
            </a:extLst>
          </p:cNvPr>
          <p:cNvSpPr>
            <a:spLocks noGrp="1"/>
          </p:cNvSpPr>
          <p:nvPr>
            <p:ph type="title"/>
          </p:nvPr>
        </p:nvSpPr>
        <p:spPr>
          <a:xfrm>
            <a:off x="586154" y="336063"/>
            <a:ext cx="8687848" cy="711200"/>
          </a:xfrm>
        </p:spPr>
        <p:txBody>
          <a:bodyPr/>
          <a:lstStyle/>
          <a:p>
            <a:pPr algn="ctr"/>
            <a:r>
              <a:rPr lang="cs-CZ" dirty="0">
                <a:solidFill>
                  <a:schemeClr val="tx1"/>
                </a:solidFill>
              </a:rPr>
              <a:t>Před </a:t>
            </a:r>
            <a:r>
              <a:rPr lang="cs-CZ" dirty="0" err="1">
                <a:solidFill>
                  <a:schemeClr val="tx1"/>
                </a:solidFill>
              </a:rPr>
              <a:t>Majdanem</a:t>
            </a:r>
            <a:endParaRPr lang="cs-CZ" dirty="0">
              <a:solidFill>
                <a:schemeClr val="tx1"/>
              </a:solidFill>
            </a:endParaRPr>
          </a:p>
        </p:txBody>
      </p:sp>
      <p:sp>
        <p:nvSpPr>
          <p:cNvPr id="3" name="Zástupný obsah 2">
            <a:extLst>
              <a:ext uri="{FF2B5EF4-FFF2-40B4-BE49-F238E27FC236}">
                <a16:creationId xmlns:a16="http://schemas.microsoft.com/office/drawing/2014/main" id="{23906C32-8602-8481-2381-18FEC3AD352D}"/>
              </a:ext>
            </a:extLst>
          </p:cNvPr>
          <p:cNvSpPr>
            <a:spLocks noGrp="1"/>
          </p:cNvSpPr>
          <p:nvPr>
            <p:ph idx="1"/>
          </p:nvPr>
        </p:nvSpPr>
        <p:spPr>
          <a:xfrm>
            <a:off x="156309" y="1047263"/>
            <a:ext cx="9117694" cy="4994099"/>
          </a:xfrm>
        </p:spPr>
        <p:txBody>
          <a:bodyPr>
            <a:normAutofit/>
          </a:bodyPr>
          <a:lstStyle/>
          <a:p>
            <a:pPr algn="just"/>
            <a:r>
              <a:rPr lang="cs-CZ" dirty="0"/>
              <a:t>prezident Juščenko se snažil k podpoře občanského vlastenectví přidat i problematiku hladomoru z let 1932–1933, kterou prezentoval jako fundamentální zkušenost utvářející ukrajinskou národní identitu, a v mezinárodním kontextu uváděl Ukrajinu jako oběť největší genocidy v historii. Tato snaha posílit kolektivní paměť s sebou nese i protiruské konotace a zabarvení, což rozhodně neodporuje idejím ukrajinského nacionalismu</a:t>
            </a:r>
          </a:p>
          <a:p>
            <a:pPr algn="just"/>
            <a:r>
              <a:rPr lang="cs-CZ" dirty="0"/>
              <a:t>po nástupu Viktora </a:t>
            </a:r>
            <a:r>
              <a:rPr lang="cs-CZ" dirty="0" err="1"/>
              <a:t>Janukovyče</a:t>
            </a:r>
            <a:r>
              <a:rPr lang="cs-CZ" dirty="0"/>
              <a:t> do prezidentského úřadu v roce 2010 se situace ohledně některých nacionalistických tendencí zkomplikovala. Hlasitá podpora z oficiálních míst jako za prezidenta Juščenka na podporu odkazu bojovníků z řad UPA a OUN ustala </a:t>
            </a:r>
          </a:p>
          <a:p>
            <a:pPr algn="just"/>
            <a:r>
              <a:rPr lang="cs-CZ" dirty="0" err="1"/>
              <a:t>Janukovyč</a:t>
            </a:r>
            <a:r>
              <a:rPr lang="cs-CZ" dirty="0"/>
              <a:t> se k těmto tématům stavěl daleko zdrženlivěji i proto, že Ukrajina stála v tomto období doslova na rozcestí mezi směřováním proruským nebo naopak proevropským a jakákoli otevřená či skrytá podpora nástupnických formací pracujících s těmito nacionalistickými myšlenkami vyvolávala negativní reakci ruských diplomatických či obchodních kruhů</a:t>
            </a:r>
          </a:p>
          <a:p>
            <a:endParaRPr lang="cs-CZ" dirty="0"/>
          </a:p>
        </p:txBody>
      </p:sp>
      <p:pic>
        <p:nvPicPr>
          <p:cNvPr id="4" name="Obrázek 3">
            <a:extLst>
              <a:ext uri="{FF2B5EF4-FFF2-40B4-BE49-F238E27FC236}">
                <a16:creationId xmlns:a16="http://schemas.microsoft.com/office/drawing/2014/main" id="{D72B545A-0CC8-D764-7116-2829AAD5BA13}"/>
              </a:ext>
            </a:extLst>
          </p:cNvPr>
          <p:cNvPicPr>
            <a:picLocks noChangeAspect="1"/>
          </p:cNvPicPr>
          <p:nvPr/>
        </p:nvPicPr>
        <p:blipFill>
          <a:blip r:embed="rId2"/>
          <a:stretch>
            <a:fillRect/>
          </a:stretch>
        </p:blipFill>
        <p:spPr>
          <a:xfrm>
            <a:off x="9239250" y="1172552"/>
            <a:ext cx="2952750" cy="1543050"/>
          </a:xfrm>
          <a:prstGeom prst="rect">
            <a:avLst/>
          </a:prstGeom>
        </p:spPr>
      </p:pic>
      <p:pic>
        <p:nvPicPr>
          <p:cNvPr id="5" name="Obrázek 4">
            <a:extLst>
              <a:ext uri="{FF2B5EF4-FFF2-40B4-BE49-F238E27FC236}">
                <a16:creationId xmlns:a16="http://schemas.microsoft.com/office/drawing/2014/main" id="{FF814823-A246-B461-AA9A-6F853F9B10F0}"/>
              </a:ext>
            </a:extLst>
          </p:cNvPr>
          <p:cNvPicPr>
            <a:picLocks noChangeAspect="1"/>
          </p:cNvPicPr>
          <p:nvPr/>
        </p:nvPicPr>
        <p:blipFill>
          <a:blip r:embed="rId3"/>
          <a:stretch>
            <a:fillRect/>
          </a:stretch>
        </p:blipFill>
        <p:spPr>
          <a:xfrm>
            <a:off x="9239249" y="2715601"/>
            <a:ext cx="2952749" cy="1653539"/>
          </a:xfrm>
          <a:prstGeom prst="rect">
            <a:avLst/>
          </a:prstGeom>
        </p:spPr>
      </p:pic>
    </p:spTree>
    <p:extLst>
      <p:ext uri="{BB962C8B-B14F-4D97-AF65-F5344CB8AC3E}">
        <p14:creationId xmlns:p14="http://schemas.microsoft.com/office/powerpoint/2010/main" val="357598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65C2D3-D0F5-4079-D7C2-1B8CDD3AF5F9}"/>
              </a:ext>
            </a:extLst>
          </p:cNvPr>
          <p:cNvSpPr>
            <a:spLocks noGrp="1"/>
          </p:cNvSpPr>
          <p:nvPr>
            <p:ph type="title"/>
          </p:nvPr>
        </p:nvSpPr>
        <p:spPr>
          <a:xfrm>
            <a:off x="677334" y="320431"/>
            <a:ext cx="8596668" cy="664307"/>
          </a:xfrm>
        </p:spPr>
        <p:txBody>
          <a:bodyPr/>
          <a:lstStyle/>
          <a:p>
            <a:pPr algn="ctr"/>
            <a:r>
              <a:rPr lang="cs-CZ" dirty="0">
                <a:solidFill>
                  <a:schemeClr val="tx1"/>
                </a:solidFill>
              </a:rPr>
              <a:t>Děkuji za pozornost!</a:t>
            </a:r>
          </a:p>
        </p:txBody>
      </p:sp>
      <p:sp>
        <p:nvSpPr>
          <p:cNvPr id="3" name="Zástupný obsah 2">
            <a:extLst>
              <a:ext uri="{FF2B5EF4-FFF2-40B4-BE49-F238E27FC236}">
                <a16:creationId xmlns:a16="http://schemas.microsoft.com/office/drawing/2014/main" id="{B80707D6-0121-B408-A10F-4668900C499C}"/>
              </a:ext>
            </a:extLst>
          </p:cNvPr>
          <p:cNvSpPr>
            <a:spLocks noGrp="1"/>
          </p:cNvSpPr>
          <p:nvPr>
            <p:ph idx="1"/>
          </p:nvPr>
        </p:nvSpPr>
        <p:spPr>
          <a:xfrm>
            <a:off x="195385" y="1273908"/>
            <a:ext cx="2321169" cy="2063262"/>
          </a:xfrm>
        </p:spPr>
        <p:txBody>
          <a:bodyPr/>
          <a:lstStyle/>
          <a:p>
            <a:r>
              <a:rPr lang="cs-CZ" dirty="0"/>
              <a:t>příště si povíme o </a:t>
            </a:r>
            <a:r>
              <a:rPr lang="pl-PL" dirty="0"/>
              <a:t>protestech na Majdanu, anexi Krymu a začátku války na Donbasu v roce 2014</a:t>
            </a:r>
            <a:endParaRPr lang="cs-CZ" dirty="0"/>
          </a:p>
        </p:txBody>
      </p:sp>
      <p:pic>
        <p:nvPicPr>
          <p:cNvPr id="4" name="Obrázek 3">
            <a:extLst>
              <a:ext uri="{FF2B5EF4-FFF2-40B4-BE49-F238E27FC236}">
                <a16:creationId xmlns:a16="http://schemas.microsoft.com/office/drawing/2014/main" id="{B9BF71E4-5229-0A65-7E10-7F33FA7A6173}"/>
              </a:ext>
            </a:extLst>
          </p:cNvPr>
          <p:cNvPicPr>
            <a:picLocks noChangeAspect="1"/>
          </p:cNvPicPr>
          <p:nvPr/>
        </p:nvPicPr>
        <p:blipFill>
          <a:blip r:embed="rId2"/>
          <a:stretch>
            <a:fillRect/>
          </a:stretch>
        </p:blipFill>
        <p:spPr>
          <a:xfrm>
            <a:off x="2836984" y="1055147"/>
            <a:ext cx="5587929" cy="5587929"/>
          </a:xfrm>
          <a:prstGeom prst="rect">
            <a:avLst/>
          </a:prstGeom>
        </p:spPr>
      </p:pic>
    </p:spTree>
    <p:extLst>
      <p:ext uri="{BB962C8B-B14F-4D97-AF65-F5344CB8AC3E}">
        <p14:creationId xmlns:p14="http://schemas.microsoft.com/office/powerpoint/2010/main" val="235705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4B3FE7-E7C3-A726-7296-D61A29D48FF5}"/>
              </a:ext>
            </a:extLst>
          </p:cNvPr>
          <p:cNvSpPr>
            <a:spLocks noGrp="1"/>
          </p:cNvSpPr>
          <p:nvPr>
            <p:ph type="title"/>
          </p:nvPr>
        </p:nvSpPr>
        <p:spPr>
          <a:xfrm>
            <a:off x="677334" y="375138"/>
            <a:ext cx="8596668" cy="734647"/>
          </a:xfrm>
        </p:spPr>
        <p:txBody>
          <a:bodyPr/>
          <a:lstStyle/>
          <a:p>
            <a:pPr algn="ctr"/>
            <a:r>
              <a:rPr lang="cs-CZ" dirty="0">
                <a:solidFill>
                  <a:schemeClr val="tx1"/>
                </a:solidFill>
              </a:rPr>
              <a:t>Gorbačovovo tání</a:t>
            </a:r>
          </a:p>
        </p:txBody>
      </p:sp>
      <p:sp>
        <p:nvSpPr>
          <p:cNvPr id="3" name="Zástupný obsah 2">
            <a:extLst>
              <a:ext uri="{FF2B5EF4-FFF2-40B4-BE49-F238E27FC236}">
                <a16:creationId xmlns:a16="http://schemas.microsoft.com/office/drawing/2014/main" id="{45AB4949-9F3C-65AA-F041-65CE7D723E87}"/>
              </a:ext>
            </a:extLst>
          </p:cNvPr>
          <p:cNvSpPr>
            <a:spLocks noGrp="1"/>
          </p:cNvSpPr>
          <p:nvPr>
            <p:ph idx="1"/>
          </p:nvPr>
        </p:nvSpPr>
        <p:spPr>
          <a:xfrm>
            <a:off x="144585" y="1039447"/>
            <a:ext cx="8819661" cy="5564554"/>
          </a:xfrm>
        </p:spPr>
        <p:txBody>
          <a:bodyPr/>
          <a:lstStyle/>
          <a:p>
            <a:pPr algn="just"/>
            <a:r>
              <a:rPr lang="cs-CZ" dirty="0"/>
              <a:t>na minulé přednášce už jsme zmínili některé důležité momenty, které urychlily rozpad SSSR a vznik nezávislé Ukrajiny</a:t>
            </a:r>
          </a:p>
          <a:p>
            <a:pPr algn="just"/>
            <a:r>
              <a:rPr lang="cs-CZ" dirty="0"/>
              <a:t>nyní to pojďme zrekapitulovat, aby byla jasná dynamika tohoto procesu, který měl dalekosáhlé následky a jehož důsledek můžeme do velké míry pozorovat dodnes</a:t>
            </a:r>
          </a:p>
          <a:p>
            <a:pPr algn="just"/>
            <a:r>
              <a:rPr lang="cs-CZ" dirty="0"/>
              <a:t>sám Gorbačov měl ruského otce a ukrajinskou matku, jeho rodinu velmi postihl Stalinův velký hladomor ve 30. letech</a:t>
            </a:r>
          </a:p>
          <a:p>
            <a:pPr algn="just"/>
            <a:r>
              <a:rPr lang="cs-CZ" dirty="0"/>
              <a:t>k moci se dostal shodou okolností v  březnu 1985 (po smrti Brežněva v listopadu 1982, Andropova v únoru 1984 a Černěnka v březnu 1985)</a:t>
            </a:r>
          </a:p>
          <a:p>
            <a:pPr algn="just"/>
            <a:r>
              <a:rPr lang="cs-CZ" dirty="0"/>
              <a:t>byl propagátorem politiky přestavby (perestrojky) a otevřenosti (glasnosti), tedy změn a otevřenosti, které měly vést k lepšímu fungování sovětského systému, jeho určité demokratizaci a ukončení studené války </a:t>
            </a:r>
          </a:p>
          <a:p>
            <a:pPr algn="just"/>
            <a:r>
              <a:rPr lang="cs-CZ" dirty="0"/>
              <a:t>tyto změny nakonec vedly ke konci vlády Komunistické strany Sovětského svazu (KSSS) a k rozpadu SSSR a celého východního bloku</a:t>
            </a:r>
          </a:p>
          <a:p>
            <a:pPr algn="just"/>
            <a:r>
              <a:rPr lang="cs-CZ" dirty="0"/>
              <a:t>SSSR totiž nebyl ekonomicky reformovatelný!</a:t>
            </a:r>
          </a:p>
        </p:txBody>
      </p:sp>
      <p:pic>
        <p:nvPicPr>
          <p:cNvPr id="4" name="Obrázek 3">
            <a:extLst>
              <a:ext uri="{FF2B5EF4-FFF2-40B4-BE49-F238E27FC236}">
                <a16:creationId xmlns:a16="http://schemas.microsoft.com/office/drawing/2014/main" id="{3C1CAD8B-1596-4A11-C282-39F36E31B3F3}"/>
              </a:ext>
            </a:extLst>
          </p:cNvPr>
          <p:cNvPicPr>
            <a:picLocks noChangeAspect="1"/>
          </p:cNvPicPr>
          <p:nvPr/>
        </p:nvPicPr>
        <p:blipFill>
          <a:blip r:embed="rId2"/>
          <a:stretch>
            <a:fillRect/>
          </a:stretch>
        </p:blipFill>
        <p:spPr>
          <a:xfrm>
            <a:off x="8964247" y="101599"/>
            <a:ext cx="3227754" cy="3985846"/>
          </a:xfrm>
          <a:prstGeom prst="rect">
            <a:avLst/>
          </a:prstGeom>
        </p:spPr>
      </p:pic>
      <p:pic>
        <p:nvPicPr>
          <p:cNvPr id="5" name="Obrázek 4">
            <a:extLst>
              <a:ext uri="{FF2B5EF4-FFF2-40B4-BE49-F238E27FC236}">
                <a16:creationId xmlns:a16="http://schemas.microsoft.com/office/drawing/2014/main" id="{2ED8E194-B074-F749-EEA3-A84F2A3470DD}"/>
              </a:ext>
            </a:extLst>
          </p:cNvPr>
          <p:cNvPicPr>
            <a:picLocks noChangeAspect="1"/>
          </p:cNvPicPr>
          <p:nvPr/>
        </p:nvPicPr>
        <p:blipFill>
          <a:blip r:embed="rId3"/>
          <a:stretch>
            <a:fillRect/>
          </a:stretch>
        </p:blipFill>
        <p:spPr>
          <a:xfrm>
            <a:off x="11016185" y="4087445"/>
            <a:ext cx="1175815" cy="1434123"/>
          </a:xfrm>
          <a:prstGeom prst="rect">
            <a:avLst/>
          </a:prstGeom>
        </p:spPr>
      </p:pic>
      <p:pic>
        <p:nvPicPr>
          <p:cNvPr id="6" name="Obrázek 5">
            <a:extLst>
              <a:ext uri="{FF2B5EF4-FFF2-40B4-BE49-F238E27FC236}">
                <a16:creationId xmlns:a16="http://schemas.microsoft.com/office/drawing/2014/main" id="{A674C173-E83A-D3B5-3692-AA5DD1C37F3B}"/>
              </a:ext>
            </a:extLst>
          </p:cNvPr>
          <p:cNvPicPr>
            <a:picLocks noChangeAspect="1"/>
          </p:cNvPicPr>
          <p:nvPr/>
        </p:nvPicPr>
        <p:blipFill>
          <a:blip r:embed="rId4"/>
          <a:stretch>
            <a:fillRect/>
          </a:stretch>
        </p:blipFill>
        <p:spPr>
          <a:xfrm>
            <a:off x="8964246" y="4087445"/>
            <a:ext cx="1075593" cy="1434123"/>
          </a:xfrm>
          <a:prstGeom prst="rect">
            <a:avLst/>
          </a:prstGeom>
        </p:spPr>
      </p:pic>
      <p:pic>
        <p:nvPicPr>
          <p:cNvPr id="7" name="Obrázek 6">
            <a:extLst>
              <a:ext uri="{FF2B5EF4-FFF2-40B4-BE49-F238E27FC236}">
                <a16:creationId xmlns:a16="http://schemas.microsoft.com/office/drawing/2014/main" id="{C02C3E1D-8DED-7657-B1FC-52DF22ACC509}"/>
              </a:ext>
            </a:extLst>
          </p:cNvPr>
          <p:cNvPicPr>
            <a:picLocks noChangeAspect="1"/>
          </p:cNvPicPr>
          <p:nvPr/>
        </p:nvPicPr>
        <p:blipFill>
          <a:blip r:embed="rId5"/>
          <a:stretch>
            <a:fillRect/>
          </a:stretch>
        </p:blipFill>
        <p:spPr>
          <a:xfrm>
            <a:off x="10045823" y="4087445"/>
            <a:ext cx="1064602" cy="1419469"/>
          </a:xfrm>
          <a:prstGeom prst="rect">
            <a:avLst/>
          </a:prstGeom>
        </p:spPr>
      </p:pic>
    </p:spTree>
    <p:extLst>
      <p:ext uri="{BB962C8B-B14F-4D97-AF65-F5344CB8AC3E}">
        <p14:creationId xmlns:p14="http://schemas.microsoft.com/office/powerpoint/2010/main" val="2537675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93E9E7AA-20A4-DAEF-A102-D5FE36F289DD}"/>
              </a:ext>
            </a:extLst>
          </p:cNvPr>
          <p:cNvPicPr>
            <a:picLocks noGrp="1" noChangeAspect="1"/>
          </p:cNvPicPr>
          <p:nvPr>
            <p:ph idx="1"/>
          </p:nvPr>
        </p:nvPicPr>
        <p:blipFill>
          <a:blip r:embed="rId2"/>
          <a:stretch>
            <a:fillRect/>
          </a:stretch>
        </p:blipFill>
        <p:spPr>
          <a:xfrm>
            <a:off x="117230" y="179754"/>
            <a:ext cx="11973169" cy="6504204"/>
          </a:xfrm>
          <a:prstGeom prst="rect">
            <a:avLst/>
          </a:prstGeom>
        </p:spPr>
      </p:pic>
    </p:spTree>
    <p:extLst>
      <p:ext uri="{BB962C8B-B14F-4D97-AF65-F5344CB8AC3E}">
        <p14:creationId xmlns:p14="http://schemas.microsoft.com/office/powerpoint/2010/main" val="4115681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AD0EBC-EB7E-64DD-BEEF-C93BA54CC55A}"/>
              </a:ext>
            </a:extLst>
          </p:cNvPr>
          <p:cNvSpPr>
            <a:spLocks noGrp="1"/>
          </p:cNvSpPr>
          <p:nvPr>
            <p:ph type="title"/>
          </p:nvPr>
        </p:nvSpPr>
        <p:spPr>
          <a:xfrm>
            <a:off x="677334" y="89878"/>
            <a:ext cx="8596668" cy="683846"/>
          </a:xfrm>
        </p:spPr>
        <p:txBody>
          <a:bodyPr/>
          <a:lstStyle/>
          <a:p>
            <a:pPr algn="ctr"/>
            <a:r>
              <a:rPr lang="cs-CZ" dirty="0">
                <a:solidFill>
                  <a:schemeClr val="tx1"/>
                </a:solidFill>
              </a:rPr>
              <a:t>Perestrojka a glasnosť</a:t>
            </a:r>
          </a:p>
        </p:txBody>
      </p:sp>
      <p:sp>
        <p:nvSpPr>
          <p:cNvPr id="3" name="Zástupný obsah 2">
            <a:extLst>
              <a:ext uri="{FF2B5EF4-FFF2-40B4-BE49-F238E27FC236}">
                <a16:creationId xmlns:a16="http://schemas.microsoft.com/office/drawing/2014/main" id="{FB8F5A00-BDFF-12CB-96A1-2FDC0157DAC5}"/>
              </a:ext>
            </a:extLst>
          </p:cNvPr>
          <p:cNvSpPr>
            <a:spLocks noGrp="1"/>
          </p:cNvSpPr>
          <p:nvPr>
            <p:ph idx="1"/>
          </p:nvPr>
        </p:nvSpPr>
        <p:spPr>
          <a:xfrm>
            <a:off x="1" y="679938"/>
            <a:ext cx="12192000" cy="6178062"/>
          </a:xfrm>
        </p:spPr>
        <p:txBody>
          <a:bodyPr>
            <a:normAutofit lnSpcReduction="10000"/>
          </a:bodyPr>
          <a:lstStyle/>
          <a:p>
            <a:pPr algn="just"/>
            <a:r>
              <a:rPr lang="cs-CZ" dirty="0"/>
              <a:t>Perestrojka tedy v překladu přestavba byla během 80. let série politických a ekonomických reforem v Sovětském svazu, pod vedením tehdejšího generálního tajemníka KSSS Michaila Gorbačova. Původně zamýšlené ekonomické reformy se postupně proměnily na pokus o přestavbu celého sovětského systému. Období změn a související nestabilita přispěly k politickému, společenskému a ekonomickému napětí, vzestupu nacionalismu a následnému rozpadu Sovětského svazu. Perestrojka také znamenala zásadní impuls pro příchod pádů komunistických režimů ve východním bloku a ukončení období celé studené války. Gorbačov poprvé veřejně použil termín „perestrojka“ v březnu roku 1984</a:t>
            </a:r>
          </a:p>
          <a:p>
            <a:pPr algn="just"/>
            <a:r>
              <a:rPr lang="cs-CZ" dirty="0"/>
              <a:t>termín glasnosť označuje politiku maximální otevřenosti o činnosti státních orgánů a minimálního potlačování svobod slova a informací. Pojem byl v Rusku užíván již před Gorbačovem. V carském Rusku byl často používán jako označení výměny absolutistické monarchie za monarchií konstituční. Program měl několik etap vývoje. Na začátku prakticky se svobodou vyjadřování nesouvisel, šlo o centrálně řízenou kampaň podporující ekonomické reformy perestrojky. Význam se začal měnit v roce 1987</a:t>
            </a:r>
          </a:p>
          <a:p>
            <a:pPr algn="just"/>
            <a:r>
              <a:rPr lang="cs-CZ" dirty="0"/>
              <a:t>stále šlo o centrálně řízenou kampaň, ale již volající především po reformě uvnitř KSSS a také po boji s korupcí a byrokracií. Šlo o důležitý mezník, neboť sovětský systém tímto poprvé přiznával, že korupce a ztrouchnivělost jsou jeho problémy, a že potřebuje hlubší proměnu. Přibližně od konce roku 1987 vzniklo širší společenské hnutí, které se na Gorbačovův termín glasnosť odvolávalo, ale jehož program se jevil už širší: cílem byla transparentnost, svoboda slova, náboženského vyznání, shromažďování, vědeckého zkoumání i umělecké činnosti, nebo právo na stávku. Dokonce už se hovořilo i o potřebnosti společenské kritiky. </a:t>
            </a:r>
          </a:p>
          <a:p>
            <a:pPr algn="just"/>
            <a:r>
              <a:rPr lang="cs-CZ" dirty="0"/>
              <a:t>s tímto „osvěcením shora“ se v závěru 80. let v SSSR rozpoutala velmi svobodná společenská diskuse. Vůbec poprvé se objevila i taková témata jako zločiny minulosti, vhodnost systému více stran, zrušení vedoucí úlohy KSSS, ale stále více také právo národů na sebeurčení nebo dokonce na nezávislost!</a:t>
            </a:r>
          </a:p>
        </p:txBody>
      </p:sp>
    </p:spTree>
    <p:extLst>
      <p:ext uri="{BB962C8B-B14F-4D97-AF65-F5344CB8AC3E}">
        <p14:creationId xmlns:p14="http://schemas.microsoft.com/office/powerpoint/2010/main" val="2570130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ADB40D82-AFC3-5F13-CB51-7FEE8F12B999}"/>
              </a:ext>
            </a:extLst>
          </p:cNvPr>
          <p:cNvPicPr>
            <a:picLocks noGrp="1" noChangeAspect="1"/>
          </p:cNvPicPr>
          <p:nvPr>
            <p:ph idx="1"/>
          </p:nvPr>
        </p:nvPicPr>
        <p:blipFill>
          <a:blip r:embed="rId2"/>
          <a:stretch>
            <a:fillRect/>
          </a:stretch>
        </p:blipFill>
        <p:spPr>
          <a:xfrm>
            <a:off x="148491" y="156308"/>
            <a:ext cx="11181527" cy="6369537"/>
          </a:xfrm>
          <a:prstGeom prst="rect">
            <a:avLst/>
          </a:prstGeom>
        </p:spPr>
      </p:pic>
      <p:sp>
        <p:nvSpPr>
          <p:cNvPr id="5" name="TextovéPole 4">
            <a:extLst>
              <a:ext uri="{FF2B5EF4-FFF2-40B4-BE49-F238E27FC236}">
                <a16:creationId xmlns:a16="http://schemas.microsoft.com/office/drawing/2014/main" id="{0B2E0A8F-022E-16BF-5E58-187112A92AE2}"/>
              </a:ext>
            </a:extLst>
          </p:cNvPr>
          <p:cNvSpPr txBox="1"/>
          <p:nvPr/>
        </p:nvSpPr>
        <p:spPr>
          <a:xfrm>
            <a:off x="984738" y="6525846"/>
            <a:ext cx="7696722" cy="369332"/>
          </a:xfrm>
          <a:prstGeom prst="rect">
            <a:avLst/>
          </a:prstGeom>
          <a:noFill/>
        </p:spPr>
        <p:txBody>
          <a:bodyPr wrap="none" rtlCol="0">
            <a:spAutoFit/>
          </a:bodyPr>
          <a:lstStyle/>
          <a:p>
            <a:r>
              <a:rPr lang="cs-CZ" dirty="0"/>
              <a:t>První výstava věnovaná zločinů, stalinismu v SSSR – Moskva listopad 1988</a:t>
            </a:r>
          </a:p>
        </p:txBody>
      </p:sp>
    </p:spTree>
    <p:extLst>
      <p:ext uri="{BB962C8B-B14F-4D97-AF65-F5344CB8AC3E}">
        <p14:creationId xmlns:p14="http://schemas.microsoft.com/office/powerpoint/2010/main" val="718242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9E90BB-2FAD-F274-179D-43386DB4F86C}"/>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D7C52AB5-724B-BD4E-39E2-22EF5D45EBE1}"/>
              </a:ext>
            </a:extLst>
          </p:cNvPr>
          <p:cNvPicPr>
            <a:picLocks noGrp="1" noChangeAspect="1"/>
          </p:cNvPicPr>
          <p:nvPr>
            <p:ph idx="1"/>
          </p:nvPr>
        </p:nvPicPr>
        <p:blipFill>
          <a:blip r:embed="rId2"/>
          <a:stretch>
            <a:fillRect/>
          </a:stretch>
        </p:blipFill>
        <p:spPr>
          <a:xfrm>
            <a:off x="461108" y="295809"/>
            <a:ext cx="10894646" cy="6136253"/>
          </a:xfrm>
          <a:prstGeom prst="rect">
            <a:avLst/>
          </a:prstGeom>
        </p:spPr>
      </p:pic>
      <p:sp>
        <p:nvSpPr>
          <p:cNvPr id="5" name="TextovéPole 4">
            <a:extLst>
              <a:ext uri="{FF2B5EF4-FFF2-40B4-BE49-F238E27FC236}">
                <a16:creationId xmlns:a16="http://schemas.microsoft.com/office/drawing/2014/main" id="{B5017AFB-0EBE-D9AE-5923-1372F1945B33}"/>
              </a:ext>
            </a:extLst>
          </p:cNvPr>
          <p:cNvSpPr txBox="1"/>
          <p:nvPr/>
        </p:nvSpPr>
        <p:spPr>
          <a:xfrm>
            <a:off x="1195754" y="6502400"/>
            <a:ext cx="7540847" cy="369332"/>
          </a:xfrm>
          <a:prstGeom prst="rect">
            <a:avLst/>
          </a:prstGeom>
          <a:noFill/>
        </p:spPr>
        <p:txBody>
          <a:bodyPr wrap="none" rtlCol="0">
            <a:spAutoFit/>
          </a:bodyPr>
          <a:lstStyle/>
          <a:p>
            <a:r>
              <a:rPr lang="cs-CZ" dirty="0"/>
              <a:t>závody ve zbrojení vygradovaly v 80. letech – další důvod rozpadu SSSR</a:t>
            </a:r>
          </a:p>
        </p:txBody>
      </p:sp>
    </p:spTree>
    <p:extLst>
      <p:ext uri="{BB962C8B-B14F-4D97-AF65-F5344CB8AC3E}">
        <p14:creationId xmlns:p14="http://schemas.microsoft.com/office/powerpoint/2010/main" val="2781988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65C2D3-D0F5-4079-D7C2-1B8CDD3AF5F9}"/>
              </a:ext>
            </a:extLst>
          </p:cNvPr>
          <p:cNvSpPr>
            <a:spLocks noGrp="1"/>
          </p:cNvSpPr>
          <p:nvPr>
            <p:ph type="title"/>
          </p:nvPr>
        </p:nvSpPr>
        <p:spPr>
          <a:xfrm>
            <a:off x="273539" y="320431"/>
            <a:ext cx="9878646" cy="664307"/>
          </a:xfrm>
        </p:spPr>
        <p:txBody>
          <a:bodyPr>
            <a:normAutofit fontScale="90000"/>
          </a:bodyPr>
          <a:lstStyle/>
          <a:p>
            <a:pPr algn="ctr"/>
            <a:r>
              <a:rPr lang="cs-CZ" dirty="0">
                <a:solidFill>
                  <a:schemeClr val="tx1"/>
                </a:solidFill>
              </a:rPr>
              <a:t>Ještě k vývoji před vyhlášením nezávislé Ukrajiny</a:t>
            </a:r>
          </a:p>
        </p:txBody>
      </p:sp>
      <p:pic>
        <p:nvPicPr>
          <p:cNvPr id="8" name="Zástupný obsah 7">
            <a:extLst>
              <a:ext uri="{FF2B5EF4-FFF2-40B4-BE49-F238E27FC236}">
                <a16:creationId xmlns:a16="http://schemas.microsoft.com/office/drawing/2014/main" id="{C61E0000-7229-D3E6-5040-794A007D5B89}"/>
              </a:ext>
            </a:extLst>
          </p:cNvPr>
          <p:cNvPicPr>
            <a:picLocks noGrp="1" noChangeAspect="1"/>
          </p:cNvPicPr>
          <p:nvPr>
            <p:ph idx="1"/>
          </p:nvPr>
        </p:nvPicPr>
        <p:blipFill>
          <a:blip r:embed="rId2"/>
          <a:stretch>
            <a:fillRect/>
          </a:stretch>
        </p:blipFill>
        <p:spPr>
          <a:xfrm>
            <a:off x="0" y="984739"/>
            <a:ext cx="6285779" cy="5470770"/>
          </a:xfrm>
          <a:prstGeom prst="rect">
            <a:avLst/>
          </a:prstGeom>
        </p:spPr>
      </p:pic>
      <p:pic>
        <p:nvPicPr>
          <p:cNvPr id="9" name="Obrázek 8">
            <a:extLst>
              <a:ext uri="{FF2B5EF4-FFF2-40B4-BE49-F238E27FC236}">
                <a16:creationId xmlns:a16="http://schemas.microsoft.com/office/drawing/2014/main" id="{3B1AF5F4-A608-3ADC-366C-9D7AFA041E83}"/>
              </a:ext>
            </a:extLst>
          </p:cNvPr>
          <p:cNvPicPr>
            <a:picLocks noChangeAspect="1"/>
          </p:cNvPicPr>
          <p:nvPr/>
        </p:nvPicPr>
        <p:blipFill rotWithShape="1">
          <a:blip r:embed="rId3"/>
          <a:srcRect l="3007" t="5826" r="1190"/>
          <a:stretch/>
        </p:blipFill>
        <p:spPr>
          <a:xfrm>
            <a:off x="6339150" y="1066799"/>
            <a:ext cx="5852850" cy="5470770"/>
          </a:xfrm>
          <a:prstGeom prst="rect">
            <a:avLst/>
          </a:prstGeom>
        </p:spPr>
      </p:pic>
    </p:spTree>
    <p:extLst>
      <p:ext uri="{BB962C8B-B14F-4D97-AF65-F5344CB8AC3E}">
        <p14:creationId xmlns:p14="http://schemas.microsoft.com/office/powerpoint/2010/main" val="2025879462"/>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z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7743</TotalTime>
  <Words>2674</Words>
  <Application>Microsoft Office PowerPoint</Application>
  <PresentationFormat>Širokoúhlá obrazovka</PresentationFormat>
  <Paragraphs>93</Paragraphs>
  <Slides>36</Slides>
  <Notes>0</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36</vt:i4>
      </vt:variant>
    </vt:vector>
  </HeadingPairs>
  <TitlesOfParts>
    <vt:vector size="42" baseType="lpstr">
      <vt:lpstr>Arial</vt:lpstr>
      <vt:lpstr>Calibri</vt:lpstr>
      <vt:lpstr>Trebuchet MS</vt:lpstr>
      <vt:lpstr>Wingdings 3</vt:lpstr>
      <vt:lpstr>Fazeta</vt:lpstr>
      <vt:lpstr>1_Fazeta</vt:lpstr>
      <vt:lpstr>Ukrajina – její místo v dějinách a ve sférách vlivu  Vznik nezávislé Ukrajiny v roce 1991, dilemata ukrajinské politiky</vt:lpstr>
      <vt:lpstr>Nacionalismus na Ukrajině – etapa SSSR</vt:lpstr>
      <vt:lpstr>Dále ke specifickému postavení ukrajinského nacionalismu</vt:lpstr>
      <vt:lpstr>Gorbačovovo tání</vt:lpstr>
      <vt:lpstr>Prezentace aplikace PowerPoint</vt:lpstr>
      <vt:lpstr>Perestrojka a glasnosť</vt:lpstr>
      <vt:lpstr>Prezentace aplikace PowerPoint</vt:lpstr>
      <vt:lpstr>Prezentace aplikace PowerPoint</vt:lpstr>
      <vt:lpstr>Ještě k vývoji před vyhlášením nezávislé Ukrajiny</vt:lpstr>
      <vt:lpstr>Prezentace aplikace PowerPoint</vt:lpstr>
      <vt:lpstr>Prezentace aplikace PowerPoint</vt:lpstr>
      <vt:lpstr>Srpnový puč 1991</vt:lpstr>
      <vt:lpstr>Důsledky srpnového puče</vt:lpstr>
      <vt:lpstr>Prezentace aplikace PowerPoint</vt:lpstr>
      <vt:lpstr>Postsovětské státy</vt:lpstr>
      <vt:lpstr>Prezentace aplikace PowerPoint</vt:lpstr>
      <vt:lpstr>Prezentace aplikace PowerPoint</vt:lpstr>
      <vt:lpstr>Dále k textu deklarace</vt:lpstr>
      <vt:lpstr>Prezentace aplikace PowerPoint</vt:lpstr>
      <vt:lpstr>Prezentace aplikace PowerPoint</vt:lpstr>
      <vt:lpstr>Prezentace aplikace PowerPoint</vt:lpstr>
      <vt:lpstr>Prezentace aplikace PowerPoint</vt:lpstr>
      <vt:lpstr>K dalšímu vývoji</vt:lpstr>
      <vt:lpstr>Prezentace aplikace PowerPoint</vt:lpstr>
      <vt:lpstr>Kravčuka střídá Kučma</vt:lpstr>
      <vt:lpstr>Budapešťské memorandum 1994</vt:lpstr>
      <vt:lpstr>Měnová reforma, Juščenko a co dál?</vt:lpstr>
      <vt:lpstr>Prezentace aplikace PowerPoint</vt:lpstr>
      <vt:lpstr>Další vývoj</vt:lpstr>
      <vt:lpstr>Oranžová revoluce</vt:lpstr>
      <vt:lpstr>Prezentace aplikace PowerPoint</vt:lpstr>
      <vt:lpstr>Prezentace aplikace PowerPoint</vt:lpstr>
      <vt:lpstr>Specifika ukrajinské politiky</vt:lpstr>
      <vt:lpstr>Shrnutí milníků od vzniku Ukrajiny po Majdan</vt:lpstr>
      <vt:lpstr>Před Majdanem</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MVZb2104 Ukrajina na křižovatkách dějin a zájmů mocností   Seznámení s předmětem, popis dostupné vhodné literatury   Úvod do studia dějin Ukrajiny</dc:title>
  <dc:creator>Tomáš Řepa</dc:creator>
  <cp:lastModifiedBy>Tomáš Řepa</cp:lastModifiedBy>
  <cp:revision>792</cp:revision>
  <dcterms:created xsi:type="dcterms:W3CDTF">2023-02-13T19:09:27Z</dcterms:created>
  <dcterms:modified xsi:type="dcterms:W3CDTF">2025-10-12T23:13:22Z</dcterms:modified>
</cp:coreProperties>
</file>