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2" r:id="rId4"/>
    <p:sldId id="259" r:id="rId5"/>
    <p:sldId id="263" r:id="rId6"/>
    <p:sldId id="264" r:id="rId7"/>
    <p:sldId id="261" r:id="rId8"/>
    <p:sldId id="260" r:id="rId9"/>
    <p:sldId id="265" r:id="rId10"/>
    <p:sldId id="266" r:id="rId11"/>
    <p:sldId id="267" r:id="rId12"/>
    <p:sldId id="268" r:id="rId13"/>
    <p:sldId id="269" r:id="rId14"/>
    <p:sldId id="274" r:id="rId15"/>
    <p:sldId id="272" r:id="rId16"/>
    <p:sldId id="273" r:id="rId17"/>
    <p:sldId id="275" r:id="rId18"/>
    <p:sldId id="279" r:id="rId19"/>
    <p:sldId id="276" r:id="rId20"/>
    <p:sldId id="277" r:id="rId21"/>
    <p:sldId id="278" r:id="rId22"/>
    <p:sldId id="271" r:id="rId23"/>
    <p:sldId id="270" r:id="rId24"/>
    <p:sldId id="280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6524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9219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1524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3870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0850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0914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587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9308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5829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5217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9346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233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297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2086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7849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242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6AF2B-83CF-412E-A0AC-4E4EBD2FEFD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7019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85EC5C-464F-3A73-E70D-6C92DC407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831" y="156308"/>
            <a:ext cx="11175999" cy="3587262"/>
          </a:xfrm>
        </p:spPr>
        <p:txBody>
          <a:bodyPr/>
          <a:lstStyle/>
          <a:p>
            <a:pPr algn="ctr"/>
            <a:r>
              <a:rPr lang="cs-CZ" sz="4800" dirty="0">
                <a:solidFill>
                  <a:schemeClr val="tx1"/>
                </a:solidFill>
              </a:rPr>
              <a:t>Ukrajina – její místo v dějinách a ve sférách vlivu</a:t>
            </a:r>
            <a:br>
              <a:rPr lang="cs-CZ" sz="4000" dirty="0">
                <a:solidFill>
                  <a:schemeClr val="tx1"/>
                </a:solidFill>
              </a:rPr>
            </a:br>
            <a:br>
              <a:rPr lang="cs-CZ" sz="4000" dirty="0">
                <a:solidFill>
                  <a:schemeClr val="tx1"/>
                </a:solidFill>
              </a:rPr>
            </a:br>
            <a:r>
              <a:rPr lang="cs-CZ" sz="3200" dirty="0">
                <a:solidFill>
                  <a:schemeClr val="tx1"/>
                </a:solidFill>
              </a:rPr>
              <a:t>Základy ukrajinské státnosti – Kyjevská Rus, středověké dějiny Ukrajiny</a:t>
            </a:r>
            <a:endParaRPr lang="cs-CZ" sz="4000" dirty="0">
              <a:solidFill>
                <a:schemeClr val="tx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C129828-512B-B59D-F845-6E5660F08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3137" y="3892062"/>
            <a:ext cx="7030865" cy="515816"/>
          </a:xfrm>
        </p:spPr>
        <p:txBody>
          <a:bodyPr/>
          <a:lstStyle/>
          <a:p>
            <a:pPr algn="ctr"/>
            <a:r>
              <a:rPr lang="cs-CZ" dirty="0"/>
              <a:t>Mgr. Bc. Tomáš Řepa, Ph.D.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C186C02-26BC-6004-3EBF-452595359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502" y="4467933"/>
            <a:ext cx="4780134" cy="239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4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83E189-0858-D83E-0BC4-E04611425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7076" y="304800"/>
            <a:ext cx="6186925" cy="1039446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Kyjevská Rus II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0EFA54-647D-4503-32F1-616C26FA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8154" y="953476"/>
            <a:ext cx="7627816" cy="5759939"/>
          </a:xfrm>
        </p:spPr>
        <p:txBody>
          <a:bodyPr/>
          <a:lstStyle/>
          <a:p>
            <a:r>
              <a:rPr lang="cs-CZ" dirty="0"/>
              <a:t>nejstarší východoslovanský stát, problematický je velký nedostatek písemných pramenů</a:t>
            </a:r>
          </a:p>
          <a:p>
            <a:r>
              <a:rPr lang="cs-CZ" dirty="0"/>
              <a:t>nejstarší letopis, tzv. </a:t>
            </a:r>
            <a:r>
              <a:rPr lang="cs-CZ" dirty="0" err="1"/>
              <a:t>Povesť</a:t>
            </a:r>
            <a:r>
              <a:rPr lang="cs-CZ" dirty="0"/>
              <a:t> </a:t>
            </a:r>
            <a:r>
              <a:rPr lang="cs-CZ" dirty="0" err="1"/>
              <a:t>vremennych</a:t>
            </a:r>
            <a:r>
              <a:rPr lang="cs-CZ" dirty="0"/>
              <a:t> let, vznikl na počátku 12. století</a:t>
            </a:r>
          </a:p>
          <a:p>
            <a:r>
              <a:rPr lang="cs-CZ" dirty="0"/>
              <a:t>Dněpr představoval hlavní dopravní tepnu od </a:t>
            </a:r>
            <a:r>
              <a:rPr lang="cs-CZ" dirty="0" err="1"/>
              <a:t>Varjagů</a:t>
            </a:r>
            <a:r>
              <a:rPr lang="cs-CZ" dirty="0"/>
              <a:t> k Byzantincům</a:t>
            </a:r>
          </a:p>
          <a:p>
            <a:r>
              <a:rPr lang="cs-CZ" dirty="0"/>
              <a:t>Dle Nestora přišli </a:t>
            </a:r>
            <a:r>
              <a:rPr lang="cs-CZ" dirty="0" err="1"/>
              <a:t>Varjagové</a:t>
            </a:r>
            <a:r>
              <a:rPr lang="cs-CZ" dirty="0"/>
              <a:t> poprvé na Rus roku 859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7B57137-0AAD-C0E5-5F58-DF75F5E8B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1891" y="304800"/>
            <a:ext cx="4683692" cy="647895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0825F11-B181-92D7-E43B-931DBC727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54" y="3196492"/>
            <a:ext cx="5095630" cy="351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94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E010C0-B1F5-7CBD-270D-C5472C176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57908"/>
            <a:ext cx="8596668" cy="711200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Počáteční období (882–972)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68CE22-DED9-ED68-6B46-80B9BF2DA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613" y="969108"/>
            <a:ext cx="9244119" cy="5758718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dirty="0"/>
              <a:t>za zakladatele Kyjevské Rusi bývá považován Oleg, mýty opředená legendární postava, která měla roku 882 ovládnout Kyjev (spojené se zabitím dalších </a:t>
            </a:r>
            <a:r>
              <a:rPr lang="cs-CZ" dirty="0" err="1"/>
              <a:t>varjagů</a:t>
            </a:r>
            <a:r>
              <a:rPr lang="cs-CZ" dirty="0"/>
              <a:t> </a:t>
            </a:r>
            <a:r>
              <a:rPr lang="cs-CZ" dirty="0" err="1"/>
              <a:t>Askolda</a:t>
            </a:r>
            <a:r>
              <a:rPr lang="cs-CZ" dirty="0"/>
              <a:t> a </a:t>
            </a:r>
            <a:r>
              <a:rPr lang="cs-CZ" dirty="0" err="1"/>
              <a:t>Dira</a:t>
            </a:r>
            <a:r>
              <a:rPr lang="cs-CZ" dirty="0"/>
              <a:t>) a propojit jej s dalším důležitým obchodním centrem Novgorodem (údajně založeným </a:t>
            </a:r>
            <a:r>
              <a:rPr lang="cs-CZ" dirty="0" err="1"/>
              <a:t>Rurikem</a:t>
            </a:r>
            <a:r>
              <a:rPr lang="cs-CZ" dirty="0"/>
              <a:t> roku 862, Oleg měl být regentem </a:t>
            </a:r>
            <a:r>
              <a:rPr lang="cs-CZ" dirty="0" err="1"/>
              <a:t>Rurikova</a:t>
            </a:r>
            <a:r>
              <a:rPr lang="cs-CZ" dirty="0"/>
              <a:t> syna Igora I.) – proto vládnoucí dynastie Rurikovců (až do roku 1597), Kyjev nazván „</a:t>
            </a:r>
            <a:r>
              <a:rPr lang="cs-CZ" b="1" dirty="0"/>
              <a:t>matkou ruských měst</a:t>
            </a:r>
            <a:r>
              <a:rPr lang="cs-CZ" dirty="0"/>
              <a:t>“</a:t>
            </a:r>
          </a:p>
          <a:p>
            <a:pPr algn="just"/>
            <a:r>
              <a:rPr lang="cs-CZ" dirty="0"/>
              <a:t>roku 907 podnikl Oleg první pokus dobýt Konstantinopol. Ve vojsku, které se do Byzance vypravilo, bojovali vedle </a:t>
            </a:r>
            <a:r>
              <a:rPr lang="cs-CZ" dirty="0" err="1"/>
              <a:t>varjagů</a:t>
            </a:r>
            <a:r>
              <a:rPr lang="cs-CZ" dirty="0"/>
              <a:t> také Slované a příslušníci baltských a finských etnik, roku 911 následoval další pokus a obléhání této metropole – to následně vedlo k mírové smlouvě, která zaručovala výhodné podmínky pro obchodování ruských kupců s Byzancí (nemuseli platit clo)</a:t>
            </a:r>
          </a:p>
          <a:p>
            <a:pPr algn="just"/>
            <a:r>
              <a:rPr lang="cs-CZ" dirty="0"/>
              <a:t>růst bohatství Kyjeva díky výhodné poloze důležité obchodní křižovatky, tranzitního uzlu ležícího na břehu velké řeky </a:t>
            </a:r>
            <a:r>
              <a:rPr lang="cs-CZ" dirty="0" err="1"/>
              <a:t>Dnipro</a:t>
            </a:r>
            <a:r>
              <a:rPr lang="cs-CZ" dirty="0"/>
              <a:t> (Dněpr)</a:t>
            </a:r>
          </a:p>
          <a:p>
            <a:pPr algn="just"/>
            <a:r>
              <a:rPr lang="cs-CZ" dirty="0"/>
              <a:t>nejpravděpodobnější scénář tehdejší mocenské reality, severská vládnoucí elita obklopená množstvím slovanských obyvatel (např. kmen </a:t>
            </a:r>
            <a:r>
              <a:rPr lang="cs-CZ" dirty="0" err="1"/>
              <a:t>Drevljanů</a:t>
            </a:r>
            <a:r>
              <a:rPr lang="cs-CZ" dirty="0"/>
              <a:t> viz obrázek a na něm zobrazené odvádění daní)</a:t>
            </a:r>
          </a:p>
          <a:p>
            <a:pPr algn="just"/>
            <a:r>
              <a:rPr lang="cs-CZ" dirty="0"/>
              <a:t>mocenská posloupnost: Igor I. (zabit </a:t>
            </a:r>
            <a:r>
              <a:rPr lang="cs-CZ" dirty="0" err="1"/>
              <a:t>Drevljany</a:t>
            </a:r>
            <a:r>
              <a:rPr lang="cs-CZ" dirty="0"/>
              <a:t>) – regentka kněžna Olga (jako první přijala křest) – jejich syn Svjatoslav I. (válečník, svrhnul chazarskou svrchovanost nad východoslovanskými kmeny, 972 zabit v boji s </a:t>
            </a:r>
            <a:r>
              <a:rPr lang="cs-CZ" dirty="0" err="1"/>
              <a:t>Pečeněhy</a:t>
            </a:r>
            <a:r>
              <a:rPr lang="cs-CZ" dirty="0"/>
              <a:t>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AB13C4F-BE24-19D4-AE9F-EAF4EA1BB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168" y="171939"/>
            <a:ext cx="2592348" cy="273807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EA281EB-6EEE-926F-87AC-78DD1E3786D7}"/>
              </a:ext>
            </a:extLst>
          </p:cNvPr>
          <p:cNvSpPr txBox="1"/>
          <p:nvPr/>
        </p:nvSpPr>
        <p:spPr>
          <a:xfrm>
            <a:off x="9484038" y="3040185"/>
            <a:ext cx="2592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Osobní pečeť jednoho </a:t>
            </a:r>
          </a:p>
          <a:p>
            <a:r>
              <a:rPr lang="cs-CZ" dirty="0"/>
              <a:t>z </a:t>
            </a:r>
            <a:r>
              <a:rPr lang="cs-CZ" dirty="0" err="1"/>
              <a:t>rurikovských</a:t>
            </a:r>
            <a:r>
              <a:rPr lang="cs-CZ" dirty="0"/>
              <a:t> panovníků </a:t>
            </a:r>
          </a:p>
          <a:p>
            <a:r>
              <a:rPr lang="cs-CZ" dirty="0"/>
              <a:t>Jaroslava Moudrého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514E275-C50D-3FCF-5BA6-FDE3F84E1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2603" y="4240514"/>
            <a:ext cx="2675218" cy="248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71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ECA869-2441-FDD1-A395-1D507312E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123" y="70338"/>
            <a:ext cx="9511323" cy="1234831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Období konsolidace a vzestupu (980–1054)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5A12DB-22F5-7120-B9D4-07391ACE8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55" y="1055077"/>
            <a:ext cx="7471508" cy="5658338"/>
          </a:xfrm>
        </p:spPr>
        <p:txBody>
          <a:bodyPr/>
          <a:lstStyle/>
          <a:p>
            <a:pPr algn="just"/>
            <a:r>
              <a:rPr lang="cs-CZ" dirty="0"/>
              <a:t>konsolidace po smrti Svjatoslava, ze souboje s bratry vyšel nejlépe r. 980 Volodymyr (Vladimír) I. Svatý či Veliký, jenž rozdělil Kyjevskou Rus do celkem osmi knížectví, aby mohl snáze vládnout</a:t>
            </a:r>
          </a:p>
          <a:p>
            <a:pPr algn="just"/>
            <a:r>
              <a:rPr lang="cs-CZ" dirty="0"/>
              <a:t>zásadní zlom – </a:t>
            </a:r>
            <a:r>
              <a:rPr lang="cs-CZ" b="1" dirty="0"/>
              <a:t>definitivní příklon ke křesťanství</a:t>
            </a:r>
          </a:p>
          <a:p>
            <a:pPr algn="just"/>
            <a:r>
              <a:rPr lang="cs-CZ" dirty="0"/>
              <a:t>panovník přijal křest z Byzance a na rozdíl od své babičky Olgy jej vnutil celé zemi</a:t>
            </a:r>
          </a:p>
          <a:p>
            <a:pPr algn="just"/>
            <a:r>
              <a:rPr lang="cs-CZ" dirty="0"/>
              <a:t>Byzantský císař </a:t>
            </a:r>
            <a:r>
              <a:rPr lang="cs-CZ" dirty="0" err="1"/>
              <a:t>Basileos</a:t>
            </a:r>
            <a:r>
              <a:rPr lang="cs-CZ" dirty="0"/>
              <a:t> II. později díky vítězstvím nad Bulhary nazývaný </a:t>
            </a:r>
            <a:r>
              <a:rPr lang="cs-CZ" dirty="0" err="1"/>
              <a:t>Bulharobijec</a:t>
            </a:r>
            <a:r>
              <a:rPr lang="cs-CZ" dirty="0"/>
              <a:t> nutně potřeboval roku 987 potlačit povstání </a:t>
            </a:r>
            <a:r>
              <a:rPr lang="cs-CZ" dirty="0" err="1"/>
              <a:t>Bardase</a:t>
            </a:r>
            <a:r>
              <a:rPr lang="cs-CZ" dirty="0"/>
              <a:t> </a:t>
            </a:r>
            <a:r>
              <a:rPr lang="cs-CZ" dirty="0" err="1"/>
              <a:t>Fokase</a:t>
            </a:r>
            <a:r>
              <a:rPr lang="cs-CZ" dirty="0"/>
              <a:t>, k tomu hledal spojence, kterého našel ve Vladimírovi I. a Kyjevské Rusi</a:t>
            </a:r>
          </a:p>
          <a:p>
            <a:pPr algn="just"/>
            <a:r>
              <a:rPr lang="cs-CZ" dirty="0" err="1"/>
              <a:t>kyjevskoruský</a:t>
            </a:r>
            <a:r>
              <a:rPr lang="cs-CZ" dirty="0"/>
              <a:t> panovník souhlasil, ale vymínil si z prestižních důvodů sňatek se sestrou císaře Annou </a:t>
            </a:r>
            <a:r>
              <a:rPr lang="cs-CZ" dirty="0" err="1"/>
              <a:t>Porfyrogennétou</a:t>
            </a:r>
            <a:r>
              <a:rPr lang="cs-CZ" dirty="0"/>
              <a:t>, což bylo odsouhlaseno pod podmínkou křtu a zapuzení všech konkubín</a:t>
            </a:r>
          </a:p>
          <a:p>
            <a:pPr algn="just"/>
            <a:r>
              <a:rPr lang="cs-CZ" dirty="0"/>
              <a:t>to se odehrálo mezi lety 987 a 990, tradované datum roku 988 je pouze symbolické, poté následovalo období aktivního šíření nové víry místo původního pohanství, což nebylo přijímáno bez odporu</a:t>
            </a:r>
          </a:p>
          <a:p>
            <a:pPr algn="just"/>
            <a:r>
              <a:rPr lang="cs-CZ" dirty="0"/>
              <a:t>1054 – rozluka mezi západním a východním křesťanstvím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9235373-3FD6-1686-3444-05F15A9D5D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0" t="1720"/>
          <a:stretch/>
        </p:blipFill>
        <p:spPr>
          <a:xfrm>
            <a:off x="7661148" y="1055077"/>
            <a:ext cx="4452697" cy="547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0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F1A4CD-0CDE-E64D-4A4D-2857ED7EA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68923"/>
            <a:ext cx="8596668" cy="906585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Vrchol a úpadek (1054–1240) 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59858E-4E68-3E98-23CB-8FB3C75BA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86338"/>
            <a:ext cx="8969202" cy="5771661"/>
          </a:xfrm>
        </p:spPr>
        <p:txBody>
          <a:bodyPr/>
          <a:lstStyle/>
          <a:p>
            <a:r>
              <a:rPr lang="cs-CZ" dirty="0"/>
              <a:t>i pod vlivem křesťanství větší šíření vzdělanosti, zakládání měst, kostelů a škol</a:t>
            </a:r>
          </a:p>
          <a:p>
            <a:pPr algn="just"/>
            <a:r>
              <a:rPr lang="cs-CZ" dirty="0"/>
              <a:t>po smrti Vladimíra I. r. 1015 nová bratrovražedná válka, z ní vzešel vítězně Jaroslav Moudrý - svrchovanost kyjevského vládce nyní uznávali všichni východní Slované, hranice raného státu byly stabilizovány </a:t>
            </a:r>
          </a:p>
          <a:p>
            <a:pPr algn="just"/>
            <a:r>
              <a:rPr lang="cs-CZ" dirty="0"/>
              <a:t>úspěchy v zahraniční politice („tchán Evropy“), navázány kontakty se západními vládci + definitivní porážka </a:t>
            </a:r>
            <a:r>
              <a:rPr lang="cs-CZ" dirty="0" err="1"/>
              <a:t>Pečeněhů</a:t>
            </a:r>
            <a:r>
              <a:rPr lang="cs-CZ" dirty="0"/>
              <a:t>, dračí vejce však představoval nově zaváděný údělný systém (velké nezávislost, další drolení na menší a menší celky)</a:t>
            </a:r>
          </a:p>
          <a:p>
            <a:pPr algn="just"/>
            <a:r>
              <a:rPr lang="cs-CZ" dirty="0"/>
              <a:t>poté vládnou </a:t>
            </a:r>
            <a:r>
              <a:rPr lang="cs-CZ" dirty="0" err="1"/>
              <a:t>Vselovod</a:t>
            </a:r>
            <a:r>
              <a:rPr lang="cs-CZ" dirty="0"/>
              <a:t>, </a:t>
            </a:r>
            <a:r>
              <a:rPr lang="cs-CZ" dirty="0" err="1"/>
              <a:t>Izjaslav</a:t>
            </a:r>
            <a:r>
              <a:rPr lang="cs-CZ" dirty="0"/>
              <a:t>, Vladimír II. </a:t>
            </a:r>
            <a:r>
              <a:rPr lang="cs-CZ" dirty="0" err="1"/>
              <a:t>Monomach</a:t>
            </a:r>
            <a:r>
              <a:rPr lang="cs-CZ" dirty="0"/>
              <a:t> (boje s Polovci – </a:t>
            </a:r>
            <a:r>
              <a:rPr lang="cs-CZ" dirty="0" err="1"/>
              <a:t>Kumány</a:t>
            </a:r>
            <a:r>
              <a:rPr lang="cs-CZ" dirty="0"/>
              <a:t>) jako poslední sjednotil Kyjevskou Rus a snížil sociální napětí v zemi</a:t>
            </a:r>
          </a:p>
          <a:p>
            <a:pPr algn="just"/>
            <a:r>
              <a:rPr lang="cs-CZ" dirty="0"/>
              <a:t>roku 1125 nastupuje Vladimírův syn Mstislav I., již 1132 umírá a jeho smrt znamená konec časů, kdy byl Kyjev centrem jednoho státu</a:t>
            </a:r>
          </a:p>
          <a:p>
            <a:pPr algn="just"/>
            <a:r>
              <a:rPr lang="cs-CZ" dirty="0"/>
              <a:t>posléze se odtrhává novgorodské knížectví, </a:t>
            </a:r>
            <a:r>
              <a:rPr lang="cs-CZ" b="1" dirty="0"/>
              <a:t>během cca 100 let</a:t>
            </a:r>
            <a:r>
              <a:rPr lang="cs-CZ" dirty="0"/>
              <a:t> </a:t>
            </a:r>
            <a:r>
              <a:rPr lang="cs-CZ" b="1" dirty="0"/>
              <a:t>se</a:t>
            </a:r>
            <a:r>
              <a:rPr lang="cs-CZ" dirty="0"/>
              <a:t> na knížecím stolci v Kyjevě od roku 1132 až do vyvrácení města Mongoly roku 1240 </a:t>
            </a:r>
            <a:r>
              <a:rPr lang="cs-CZ" b="1" dirty="0"/>
              <a:t>vystřídalo 26 vládců</a:t>
            </a:r>
          </a:p>
          <a:p>
            <a:pPr algn="just"/>
            <a:r>
              <a:rPr lang="cs-CZ" dirty="0"/>
              <a:t>Jurij </a:t>
            </a:r>
            <a:r>
              <a:rPr lang="cs-CZ" dirty="0" err="1"/>
              <a:t>Dolgorukij</a:t>
            </a:r>
            <a:r>
              <a:rPr lang="cs-CZ" dirty="0"/>
              <a:t> spravoval rostovsko-</a:t>
            </a:r>
            <a:r>
              <a:rPr lang="cs-CZ" dirty="0" err="1"/>
              <a:t>suzdalské</a:t>
            </a:r>
            <a:r>
              <a:rPr lang="cs-CZ" dirty="0"/>
              <a:t> knížectví, na západě se zase osamostatňuje významné knížectví haličsko-volyňské (později i království)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BF6F4FB-10BE-5CD8-CCF8-9AD6DD9EAF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26" t="912" r="12301" b="67749"/>
          <a:stretch/>
        </p:blipFill>
        <p:spPr>
          <a:xfrm>
            <a:off x="9409723" y="648676"/>
            <a:ext cx="2227386" cy="214923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8DB35D2-26C7-31B0-00EC-C52C172FD1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05" t="10474" r="5556" b="7682"/>
          <a:stretch/>
        </p:blipFill>
        <p:spPr>
          <a:xfrm>
            <a:off x="9409724" y="3016737"/>
            <a:ext cx="2227386" cy="228990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EC1BF23-F3E6-B7D7-FD72-5D47B4AD8F20}"/>
              </a:ext>
            </a:extLst>
          </p:cNvPr>
          <p:cNvSpPr txBox="1"/>
          <p:nvPr/>
        </p:nvSpPr>
        <p:spPr>
          <a:xfrm>
            <a:off x="9409723" y="5572369"/>
            <a:ext cx="2604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Monomachova</a:t>
            </a:r>
            <a:r>
              <a:rPr lang="cs-CZ" dirty="0"/>
              <a:t> čapka</a:t>
            </a:r>
          </a:p>
        </p:txBody>
      </p:sp>
    </p:spTree>
    <p:extLst>
      <p:ext uri="{BB962C8B-B14F-4D97-AF65-F5344CB8AC3E}">
        <p14:creationId xmlns:p14="http://schemas.microsoft.com/office/powerpoint/2010/main" val="1394671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98BBD05-70BA-E40F-6C21-DE7617AC26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925" y="277447"/>
            <a:ext cx="6106674" cy="6521938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434EEF0-1E09-37E4-D4DD-D46F10F2CF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64" b="2421"/>
          <a:stretch/>
        </p:blipFill>
        <p:spPr>
          <a:xfrm>
            <a:off x="6197599" y="203200"/>
            <a:ext cx="5638601" cy="546295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8FD1C40-2E00-CA01-008A-2EA724B176F2}"/>
              </a:ext>
            </a:extLst>
          </p:cNvPr>
          <p:cNvSpPr txBox="1"/>
          <p:nvPr/>
        </p:nvSpPr>
        <p:spPr>
          <a:xfrm>
            <a:off x="6096000" y="5666155"/>
            <a:ext cx="5909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Nakonec se i Haličsko-volyňské knížectví (království) stalo vazalem Mongolské říše, ale úsilí pro získání evropské podpory na opozici vůči Mongolům pokračovalo.</a:t>
            </a:r>
          </a:p>
        </p:txBody>
      </p:sp>
    </p:spTree>
    <p:extLst>
      <p:ext uri="{BB962C8B-B14F-4D97-AF65-F5344CB8AC3E}">
        <p14:creationId xmlns:p14="http://schemas.microsoft.com/office/powerpoint/2010/main" val="2154626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6B7F1F-A8B9-5FBC-FF37-A40037BB6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250092"/>
            <a:ext cx="8677681" cy="1273908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Mongolská (tatarská) expanze a její drtivý dopad na východní Evropu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D1B74C1-9067-7D4D-89BC-8F70DAAFF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2461" y="1414585"/>
            <a:ext cx="8979877" cy="536916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34CAF32-C1BF-5380-0AB2-E4B7F7F5B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6260" y="2132863"/>
            <a:ext cx="2455740" cy="312151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3493F43-CCCB-5A80-BFCB-8AB80F566AC9}"/>
              </a:ext>
            </a:extLst>
          </p:cNvPr>
          <p:cNvSpPr txBox="1"/>
          <p:nvPr/>
        </p:nvSpPr>
        <p:spPr>
          <a:xfrm>
            <a:off x="10222523" y="5517662"/>
            <a:ext cx="1774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od roku 1206</a:t>
            </a:r>
          </a:p>
          <a:p>
            <a:r>
              <a:rPr lang="cs-CZ" dirty="0"/>
              <a:t>chán chánů</a:t>
            </a:r>
          </a:p>
          <a:p>
            <a:r>
              <a:rPr lang="cs-CZ" dirty="0"/>
              <a:t>Čingischán -</a:t>
            </a:r>
          </a:p>
          <a:p>
            <a:r>
              <a:rPr lang="cs-CZ" dirty="0"/>
              <a:t>„Velký vladař“</a:t>
            </a:r>
          </a:p>
        </p:txBody>
      </p:sp>
    </p:spTree>
    <p:extLst>
      <p:ext uri="{BB962C8B-B14F-4D97-AF65-F5344CB8AC3E}">
        <p14:creationId xmlns:p14="http://schemas.microsoft.com/office/powerpoint/2010/main" val="1699730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A9A486-25D1-3443-0E8F-CC1DF5809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2FECE8E-D510-E6CF-1DD1-2A2688F22F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677" y="250668"/>
            <a:ext cx="11004061" cy="647056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C51BCCE-0187-02FD-B5C1-1DE70BBCA348}"/>
              </a:ext>
            </a:extLst>
          </p:cNvPr>
          <p:cNvSpPr txBox="1"/>
          <p:nvPr/>
        </p:nvSpPr>
        <p:spPr>
          <a:xfrm>
            <a:off x="781538" y="6400800"/>
            <a:ext cx="4975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Roztříštěnost usnadnila Mongolům jejich vpád!</a:t>
            </a:r>
          </a:p>
        </p:txBody>
      </p:sp>
    </p:spTree>
    <p:extLst>
      <p:ext uri="{BB962C8B-B14F-4D97-AF65-F5344CB8AC3E}">
        <p14:creationId xmlns:p14="http://schemas.microsoft.com/office/powerpoint/2010/main" val="3254103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A7DFF68-F578-18FC-3F9A-ED69C39F4B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908" y="320431"/>
            <a:ext cx="11097845" cy="618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91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E76594-3FAF-FA60-3AB6-1C7AF17DC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79754"/>
            <a:ext cx="8596668" cy="859692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Bitva na řece </a:t>
            </a:r>
            <a:r>
              <a:rPr lang="cs-CZ" dirty="0" err="1">
                <a:solidFill>
                  <a:schemeClr val="tx1"/>
                </a:solidFill>
              </a:rPr>
              <a:t>Kalce</a:t>
            </a:r>
            <a:r>
              <a:rPr lang="cs-CZ" dirty="0">
                <a:solidFill>
                  <a:schemeClr val="tx1"/>
                </a:solidFill>
              </a:rPr>
              <a:t> 1223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B592A7A-7354-A53A-0296-855E1C3DD1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2937" y="980831"/>
            <a:ext cx="8195280" cy="520895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BEF1CB4-AE99-4E9B-9093-7AB4E3574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61478"/>
            <a:ext cx="4548555" cy="427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10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16D5C6D-D7C2-A1D1-6D8A-0D233C2801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278" y="70339"/>
            <a:ext cx="11090030" cy="605692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03B6B2E-FE3D-C7F6-B091-68361BAB391A}"/>
              </a:ext>
            </a:extLst>
          </p:cNvPr>
          <p:cNvSpPr txBox="1"/>
          <p:nvPr/>
        </p:nvSpPr>
        <p:spPr>
          <a:xfrm>
            <a:off x="173421" y="6127262"/>
            <a:ext cx="11343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Dobytí Kyjeva roku 1240, během devíti dnů obležené město padlo, z cca 50 tisíc obyvatel přežilo údajně pouze dva tisíce!</a:t>
            </a:r>
          </a:p>
        </p:txBody>
      </p:sp>
    </p:spTree>
    <p:extLst>
      <p:ext uri="{BB962C8B-B14F-4D97-AF65-F5344CB8AC3E}">
        <p14:creationId xmlns:p14="http://schemas.microsoft.com/office/powerpoint/2010/main" val="3637544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CBF730-E944-748F-1F91-96954FCA4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ABF91F15-2225-C9DB-D0F7-C744A27B9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297608" y="-1813052"/>
            <a:ext cx="6424479" cy="10832126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E9710F2-EF52-E8CC-437D-538D2794D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5262" y="2140743"/>
            <a:ext cx="2720245" cy="287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68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095D73C-143E-F081-4660-EF87BF24BD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7666" y="104591"/>
            <a:ext cx="9329473" cy="664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10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E3A9F15-812D-6860-D758-AAFA574B27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692" y="232508"/>
            <a:ext cx="9972431" cy="639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56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79D7FE-A93E-B298-297D-34E9B5DE6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86862"/>
            <a:ext cx="8596668" cy="1543538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14. století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FCC042-0D96-02A8-4AE7-D1E4FA0DA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227015"/>
            <a:ext cx="7298284" cy="5244123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po samostatném období prvního státního útvaru východních Slovanů – Kyjevské Rusi – nastalo období vlády, kdy se na území Ukrajiny projevil vliv sousedních zemí – Polska a Litvy. Předchůdci Ukrajinců a veškeré místní obyvatelstvo se tak na několik staletí ocitlo pod nadvládou jiných mocností </a:t>
            </a:r>
          </a:p>
          <a:p>
            <a:pPr algn="just"/>
            <a:r>
              <a:rPr lang="cs-CZ" dirty="0"/>
              <a:t>Polská anexe území obývaného ukrajinským obyvatelstvem byla v konečném důsledku důležitým bodem zvratu v dějinách obou národů</a:t>
            </a:r>
          </a:p>
          <a:p>
            <a:pPr algn="just"/>
            <a:r>
              <a:rPr lang="cs-CZ" dirty="0"/>
              <a:t>pro Poláky totiž znamenala počátek stálé orientace směrem na východ na rozdíl od orientace na západ, která přetrvávala v dřívějším období. Tato změna měla za následek dalekosáhlou změnu politických a sociálně-ekonomických hledisek v budoucím Polsku i na Ukrajině</a:t>
            </a:r>
          </a:p>
          <a:p>
            <a:pPr algn="just"/>
            <a:r>
              <a:rPr lang="cs-CZ" dirty="0"/>
              <a:t>také počátek nepokoje i mezi přívrženci katolicismu a pravoslaví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E890B8E-9C7F-B71D-556F-43D03FF8D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1146" y="695569"/>
            <a:ext cx="4426080" cy="393835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79AA119-4D4B-3D36-0D43-F68E6FCCC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431" y="4727563"/>
            <a:ext cx="1644987" cy="194286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1099F0A-A3D7-743F-DD5D-DB2787676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7477" y="4727562"/>
            <a:ext cx="1547445" cy="195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93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E88216-AE05-D4EE-C032-EC59F1BF1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75138"/>
            <a:ext cx="8596668" cy="8128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Ukrajina v období nadvlády Polska a Litvy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1DAB2B-14FC-5C55-6AD3-429A448FF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78522"/>
            <a:ext cx="7791938" cy="5580185"/>
          </a:xfrm>
        </p:spPr>
        <p:txBody>
          <a:bodyPr/>
          <a:lstStyle/>
          <a:p>
            <a:pPr algn="just"/>
            <a:r>
              <a:rPr lang="cs-CZ" dirty="0"/>
              <a:t>většina Ukrajiny ohraničovala části Litvy </a:t>
            </a:r>
          </a:p>
          <a:p>
            <a:pPr algn="just"/>
            <a:r>
              <a:rPr lang="cs-CZ" dirty="0"/>
              <a:t>podle jedné z teorií název "Ukrajina" pochází z místního slova pro "hranice", ačkoli se název "Ukrajina" užíval i v minulých staletích</a:t>
            </a:r>
          </a:p>
          <a:p>
            <a:pPr algn="just"/>
            <a:r>
              <a:rPr lang="cs-CZ" dirty="0"/>
              <a:t>Litva převzala kontrolu nad územím Volyně na severu a severozápadě Ukrajiny, včetně regionu okolo Kyjeva (Rus) a litevští panovníci poté přijali titul vládce Rusi</a:t>
            </a:r>
          </a:p>
          <a:p>
            <a:pPr algn="just"/>
            <a:r>
              <a:rPr lang="cs-CZ" dirty="0"/>
              <a:t>Polsko převzalo kontrolu nad jihovýchodní oblastí. V době následující unie mezi Polskem a Litvou začali do oblasti přicházet Poláci, Němci, Litevci a Židé </a:t>
            </a:r>
          </a:p>
          <a:p>
            <a:pPr algn="just"/>
            <a:r>
              <a:rPr lang="cs-CZ" dirty="0"/>
              <a:t>1385 – </a:t>
            </a:r>
            <a:r>
              <a:rPr lang="cs-CZ" dirty="0" err="1"/>
              <a:t>krévská</a:t>
            </a:r>
            <a:r>
              <a:rPr lang="cs-CZ" dirty="0"/>
              <a:t> unie</a:t>
            </a:r>
          </a:p>
          <a:p>
            <a:pPr algn="just"/>
            <a:r>
              <a:rPr lang="cs-CZ" dirty="0"/>
              <a:t>úpadek Zlaté Hordy v 15. století umožnil založení Krymského Chanátu, který zabíral pobřeží Černého moře a jižní stepi na Ukrajině</a:t>
            </a:r>
          </a:p>
          <a:p>
            <a:pPr algn="just"/>
            <a:r>
              <a:rPr lang="cs-CZ" dirty="0"/>
              <a:t>první kozácká výprava proti Krymským Tatarům roku 1556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799C253-3A01-C1B6-9363-FA9F892E6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785" y="937847"/>
            <a:ext cx="4423507" cy="464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60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012B6F-99AE-4AE0-9C8C-A4660AAE5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938" y="633046"/>
            <a:ext cx="5744309" cy="1297354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Děkuji za pozornost!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67CCD2-CAE3-5FC5-4339-BA1106DE9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9969"/>
            <a:ext cx="5845908" cy="4431393"/>
          </a:xfrm>
        </p:spPr>
        <p:txBody>
          <a:bodyPr/>
          <a:lstStyle/>
          <a:p>
            <a:r>
              <a:rPr lang="cs-CZ" dirty="0"/>
              <a:t>příští přednáška kozácký fenomén – příčiny a vývoj </a:t>
            </a:r>
          </a:p>
          <a:p>
            <a:r>
              <a:rPr lang="cs-CZ" dirty="0"/>
              <a:t>povstání Bohdana Chmelnického 1648–1654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51502F0-5E9A-E532-C6FA-FF63CC329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599" y="324338"/>
            <a:ext cx="6439877" cy="64008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75C66E2-F684-59F6-7B5D-890C88FCF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16" y="2907323"/>
            <a:ext cx="5123596" cy="3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72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FD30AB-0DD8-D047-50D6-D616217B0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14215"/>
            <a:ext cx="8596668" cy="703385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Předslovanské osídlení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66A03C-D27B-300C-8116-E06521F9A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55077"/>
            <a:ext cx="9894277" cy="5728677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cs-CZ" sz="2000" dirty="0"/>
              <a:t>na Ukrajině nalezeno cca 200 sídel člověka neandertálského, rozsáhlé stepi, lovci a sběrači, posléze homo sapiens</a:t>
            </a:r>
          </a:p>
          <a:p>
            <a:pPr algn="just"/>
            <a:r>
              <a:rPr lang="cs-CZ" sz="2000" dirty="0"/>
              <a:t>po poslední době ledové se změnily klimatické podmínky a v rámci přechodu k zemědělství někdy mezi 10. a 8. tisíciletím př. n. l. – neolitická revoluce postupná změna skladby osídlení – zemědělsko-pastevecká populace („</a:t>
            </a:r>
            <a:r>
              <a:rPr lang="cs-CZ" sz="2000" dirty="0" err="1"/>
              <a:t>trypilská</a:t>
            </a:r>
            <a:r>
              <a:rPr lang="cs-CZ" sz="2000" dirty="0"/>
              <a:t> kultura“)</a:t>
            </a:r>
          </a:p>
          <a:p>
            <a:pPr algn="just"/>
            <a:r>
              <a:rPr lang="cs-CZ" sz="2000" dirty="0"/>
              <a:t>kontakt s vyspělou středomořskou kulturou doby bronzové – řecké kolonie na pobřeží Černého moře</a:t>
            </a:r>
          </a:p>
          <a:p>
            <a:pPr algn="just"/>
            <a:r>
              <a:rPr lang="cs-CZ" sz="2000" dirty="0"/>
              <a:t>poté příchod dalších kmenů – </a:t>
            </a:r>
            <a:r>
              <a:rPr lang="cs-CZ" sz="2000" dirty="0" err="1"/>
              <a:t>Kimmerové</a:t>
            </a:r>
            <a:r>
              <a:rPr lang="cs-CZ" sz="2000" dirty="0"/>
              <a:t>, Skytové (k nim už více zpráv např. díky řeckému historikovi Hérodotovi („otci dějepisu“)</a:t>
            </a:r>
          </a:p>
          <a:p>
            <a:pPr algn="just"/>
            <a:r>
              <a:rPr lang="cs-CZ" sz="2000" dirty="0"/>
              <a:t>6. století př. n. l. Skytové vytvořili </a:t>
            </a:r>
            <a:r>
              <a:rPr lang="cs-CZ" sz="2000" dirty="0" err="1"/>
              <a:t>protostátní</a:t>
            </a:r>
            <a:r>
              <a:rPr lang="cs-CZ" sz="2000" dirty="0"/>
              <a:t> útvar – bojovníci, zemědělci i pastevci</a:t>
            </a:r>
          </a:p>
          <a:p>
            <a:pPr algn="just"/>
            <a:r>
              <a:rPr lang="cs-CZ" sz="2000" dirty="0"/>
              <a:t>3. století př. n. l. Skyty nahrazují Sarmati (Sarmat, </a:t>
            </a:r>
            <a:r>
              <a:rPr lang="cs-CZ" sz="2000" dirty="0" err="1"/>
              <a:t>saoromant</a:t>
            </a:r>
            <a:r>
              <a:rPr lang="cs-CZ" sz="2000" dirty="0"/>
              <a:t> – „člověk opásaný mečem“), volný kmenový svaz včetně např. Alanů</a:t>
            </a:r>
          </a:p>
          <a:p>
            <a:pPr algn="just"/>
            <a:r>
              <a:rPr lang="cs-CZ" sz="2000" dirty="0"/>
              <a:t>3. století n. l. ariánští (křesťanští) Gótové dobývají území nynější Ukrajiny</a:t>
            </a:r>
          </a:p>
          <a:p>
            <a:r>
              <a:rPr lang="cs-CZ" sz="2000" dirty="0"/>
              <a:t>posléze rozdělení na Ostrogóty a Vizigóty, etapa „stěhování národů“ – Hunové (r. 395)</a:t>
            </a:r>
          </a:p>
          <a:p>
            <a:r>
              <a:rPr lang="cs-CZ" sz="2000" dirty="0"/>
              <a:t>další ničivé nájezdy různých nájezdníků: (5. stol.) </a:t>
            </a:r>
            <a:r>
              <a:rPr lang="cs-CZ" sz="2000" dirty="0" err="1"/>
              <a:t>Kutigurů</a:t>
            </a:r>
            <a:r>
              <a:rPr lang="cs-CZ" sz="2000" dirty="0"/>
              <a:t>, </a:t>
            </a:r>
            <a:r>
              <a:rPr lang="cs-CZ" sz="2000" dirty="0" err="1"/>
              <a:t>Utigurů</a:t>
            </a:r>
            <a:r>
              <a:rPr lang="cs-CZ" sz="2000" dirty="0"/>
              <a:t>, (6. stol.) Avarů, (7. stol.) Bulharů</a:t>
            </a:r>
          </a:p>
          <a:p>
            <a:r>
              <a:rPr lang="cs-CZ" sz="2200" dirty="0"/>
              <a:t>vliv Byzantské říše a její nedaleké metropole Konstantinopol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75CF1EC-FE6F-53DD-31A3-D09DF3C40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2090" y="1820985"/>
            <a:ext cx="2045990" cy="272598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07EBE21-4F65-D901-8364-938C727B0BA3}"/>
              </a:ext>
            </a:extLst>
          </p:cNvPr>
          <p:cNvSpPr txBox="1"/>
          <p:nvPr/>
        </p:nvSpPr>
        <p:spPr>
          <a:xfrm>
            <a:off x="9952090" y="4814277"/>
            <a:ext cx="2045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Skytský jezdec</a:t>
            </a:r>
          </a:p>
        </p:txBody>
      </p:sp>
    </p:spTree>
    <p:extLst>
      <p:ext uri="{BB962C8B-B14F-4D97-AF65-F5344CB8AC3E}">
        <p14:creationId xmlns:p14="http://schemas.microsoft.com/office/powerpoint/2010/main" val="3141618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BCDFE6-2314-44CD-5565-B18969B3D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84CF8FC-C753-A1FF-715B-96DED45EC4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124" y="476737"/>
            <a:ext cx="6447692" cy="626793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B20D6AE-9419-C56D-12AF-782C45FFE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846" y="476737"/>
            <a:ext cx="5502030" cy="613507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B071E80-952A-A97F-ED42-484E07AB24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323" t="6952" r="1169" b="59373"/>
          <a:stretch/>
        </p:blipFill>
        <p:spPr>
          <a:xfrm>
            <a:off x="5289540" y="2938584"/>
            <a:ext cx="2644551" cy="177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58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A99FF0F-277C-7E45-19E0-E45677153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0215" y="150446"/>
            <a:ext cx="6307016" cy="6557107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7FC9564-5817-282B-5839-5D37FA2B4C0D}"/>
              </a:ext>
            </a:extLst>
          </p:cNvPr>
          <p:cNvSpPr txBox="1"/>
          <p:nvPr/>
        </p:nvSpPr>
        <p:spPr>
          <a:xfrm>
            <a:off x="109416" y="1781908"/>
            <a:ext cx="40561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/>
              <a:t>turkičtí Chazaři se usazují </a:t>
            </a:r>
          </a:p>
          <a:p>
            <a:pPr algn="just"/>
            <a:r>
              <a:rPr lang="cs-CZ" dirty="0"/>
              <a:t>původně jako spojenci </a:t>
            </a:r>
          </a:p>
          <a:p>
            <a:pPr algn="just"/>
            <a:r>
              <a:rPr lang="cs-CZ" dirty="0"/>
              <a:t>Byzantské říše kolem r. 650</a:t>
            </a:r>
          </a:p>
          <a:p>
            <a:pPr algn="just"/>
            <a:r>
              <a:rPr lang="cs-CZ" dirty="0"/>
              <a:t>De facto zprostředkovatelé obchodu</a:t>
            </a:r>
          </a:p>
          <a:p>
            <a:pPr algn="just"/>
            <a:r>
              <a:rPr lang="cs-CZ" dirty="0"/>
              <a:t>mezi severem a jihem Evropy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218DD46-4E99-9F7D-B169-37EB656F5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17" y="3219938"/>
            <a:ext cx="4056184" cy="329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53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F31022-72FD-555F-E82B-0FBDE4E31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1877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Slované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16458C-5466-344B-1F54-51A1BC502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55" y="1289538"/>
            <a:ext cx="7651260" cy="5392615"/>
          </a:xfrm>
        </p:spPr>
        <p:txBody>
          <a:bodyPr/>
          <a:lstStyle/>
          <a:p>
            <a:pPr algn="just"/>
            <a:r>
              <a:rPr lang="cs-CZ" dirty="0"/>
              <a:t>Slované se vydělili jako samostatná etnická  jazyková skupina během 1. tisíciletí př. n. l.</a:t>
            </a:r>
          </a:p>
          <a:p>
            <a:pPr algn="just"/>
            <a:r>
              <a:rPr lang="cs-CZ" dirty="0"/>
              <a:t>dodnes nedořešeno, kde přesně vlastně ležela jejich pravlast, existuje více teorií (západní x východní)</a:t>
            </a:r>
          </a:p>
          <a:p>
            <a:r>
              <a:rPr lang="cs-CZ" dirty="0"/>
              <a:t>převážně usedlí zemědělci (primitivní keramika)</a:t>
            </a:r>
          </a:p>
          <a:p>
            <a:r>
              <a:rPr lang="cs-CZ" dirty="0"/>
              <a:t>na konci 5. a během 6. století se vydali Slované na pochod napříč Evropou (šlo o pustošivé nájezdy, je třeba si to neidealizovat, byli produktem své násilné doby!)</a:t>
            </a:r>
          </a:p>
          <a:p>
            <a:r>
              <a:rPr lang="cs-CZ" dirty="0"/>
              <a:t>i východní Slované posléze bohatnou z obchodu vedeného přes území Chazarů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15C7A57-AEFC-E736-6ADC-6FB9C80F9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951" y="1156677"/>
            <a:ext cx="4298460" cy="340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30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4A2316-8BAC-B65B-6DD2-D6EB3D412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2C4703E-A725-E368-73C1-2FF71DBBDE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344616" y="-2031999"/>
            <a:ext cx="6502402" cy="11004064"/>
          </a:xfrm>
        </p:spPr>
      </p:pic>
    </p:spTree>
    <p:extLst>
      <p:ext uri="{BB962C8B-B14F-4D97-AF65-F5344CB8AC3E}">
        <p14:creationId xmlns:p14="http://schemas.microsoft.com/office/powerpoint/2010/main" val="233179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2453D31-B01D-58F4-0A17-596BE470B9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324" y="308708"/>
            <a:ext cx="5470770" cy="6549292"/>
          </a:xfr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A39C758-E1B1-CB42-53C2-AA8B22745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786" y="422030"/>
            <a:ext cx="3658220" cy="461498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9931ACD-6C3E-9BBB-3BDC-9D7810212110}"/>
              </a:ext>
            </a:extLst>
          </p:cNvPr>
          <p:cNvSpPr txBox="1"/>
          <p:nvPr/>
        </p:nvSpPr>
        <p:spPr>
          <a:xfrm>
            <a:off x="6518031" y="5283200"/>
            <a:ext cx="3245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chazarský jezdec se zajatcem</a:t>
            </a:r>
          </a:p>
        </p:txBody>
      </p:sp>
    </p:spTree>
    <p:extLst>
      <p:ext uri="{BB962C8B-B14F-4D97-AF65-F5344CB8AC3E}">
        <p14:creationId xmlns:p14="http://schemas.microsoft.com/office/powerpoint/2010/main" val="1425019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55D563-5377-C37F-15C3-3B7EE02D8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609600"/>
            <a:ext cx="6718372" cy="867508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Kyjevská Rus I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651E568-74E7-1885-9E21-BE93085B49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9202"/>
          <a:stretch/>
        </p:blipFill>
        <p:spPr>
          <a:xfrm>
            <a:off x="-1" y="1618396"/>
            <a:ext cx="5970953" cy="454342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B632BF3-4AF0-BEE7-1BE7-1CCDCC0B63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2"/>
          <a:stretch/>
        </p:blipFill>
        <p:spPr>
          <a:xfrm>
            <a:off x="5970953" y="1704975"/>
            <a:ext cx="6082983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28907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831</TotalTime>
  <Words>1359</Words>
  <Application>Microsoft Office PowerPoint</Application>
  <PresentationFormat>Širokoúhlá obrazovka</PresentationFormat>
  <Paragraphs>83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8" baseType="lpstr">
      <vt:lpstr>Arial</vt:lpstr>
      <vt:lpstr>Trebuchet MS</vt:lpstr>
      <vt:lpstr>Wingdings 3</vt:lpstr>
      <vt:lpstr>Fazeta</vt:lpstr>
      <vt:lpstr>Ukrajina – její místo v dějinách a ve sférách vlivu  Základy ukrajinské státnosti – Kyjevská Rus, středověké dějiny Ukrajiny</vt:lpstr>
      <vt:lpstr>Prezentace aplikace PowerPoint</vt:lpstr>
      <vt:lpstr>Předslovanské osídlení</vt:lpstr>
      <vt:lpstr>Prezentace aplikace PowerPoint</vt:lpstr>
      <vt:lpstr>Prezentace aplikace PowerPoint</vt:lpstr>
      <vt:lpstr>Slované</vt:lpstr>
      <vt:lpstr>Prezentace aplikace PowerPoint</vt:lpstr>
      <vt:lpstr>Prezentace aplikace PowerPoint</vt:lpstr>
      <vt:lpstr>Kyjevská Rus I</vt:lpstr>
      <vt:lpstr>Kyjevská Rus II</vt:lpstr>
      <vt:lpstr>Počáteční období (882–972)</vt:lpstr>
      <vt:lpstr>Období konsolidace a vzestupu (980–1054)</vt:lpstr>
      <vt:lpstr>Vrchol a úpadek (1054–1240)  </vt:lpstr>
      <vt:lpstr>Prezentace aplikace PowerPoint</vt:lpstr>
      <vt:lpstr>Mongolská (tatarská) expanze a její drtivý dopad na východní Evropu</vt:lpstr>
      <vt:lpstr>Prezentace aplikace PowerPoint</vt:lpstr>
      <vt:lpstr>Prezentace aplikace PowerPoint</vt:lpstr>
      <vt:lpstr>Bitva na řece Kalce 1223</vt:lpstr>
      <vt:lpstr>Prezentace aplikace PowerPoint</vt:lpstr>
      <vt:lpstr>Prezentace aplikace PowerPoint</vt:lpstr>
      <vt:lpstr>Prezentace aplikace PowerPoint</vt:lpstr>
      <vt:lpstr>14. století</vt:lpstr>
      <vt:lpstr>Ukrajina v období nadvlády Polska a Litvy</vt:lpstr>
      <vt:lpstr>Děkuji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MVZb2104 Ukrajina na křižovatkách dějin a zájmů mocností   Seznámení s předmětem, popis dostupné vhodné literatury   Úvod do studia dějin Ukrajiny</dc:title>
  <dc:creator>Tomáš Řepa</dc:creator>
  <cp:lastModifiedBy>Tomáš Řepa</cp:lastModifiedBy>
  <cp:revision>134</cp:revision>
  <dcterms:created xsi:type="dcterms:W3CDTF">2023-02-13T19:09:27Z</dcterms:created>
  <dcterms:modified xsi:type="dcterms:W3CDTF">2025-10-13T21:31:50Z</dcterms:modified>
</cp:coreProperties>
</file>