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</p:sldMasterIdLst>
  <p:notesMasterIdLst>
    <p:notesMasterId r:id="rId45"/>
  </p:notesMasterIdLst>
  <p:handoutMasterIdLst>
    <p:handoutMasterId r:id="rId46"/>
  </p:handoutMasterIdLst>
  <p:sldIdLst>
    <p:sldId id="363" r:id="rId3"/>
    <p:sldId id="411" r:id="rId4"/>
    <p:sldId id="412" r:id="rId5"/>
    <p:sldId id="413" r:id="rId6"/>
    <p:sldId id="382" r:id="rId7"/>
    <p:sldId id="383" r:id="rId8"/>
    <p:sldId id="384" r:id="rId9"/>
    <p:sldId id="386" r:id="rId10"/>
    <p:sldId id="390" r:id="rId11"/>
    <p:sldId id="301" r:id="rId12"/>
    <p:sldId id="302" r:id="rId13"/>
    <p:sldId id="303" r:id="rId14"/>
    <p:sldId id="304" r:id="rId15"/>
    <p:sldId id="332" r:id="rId16"/>
    <p:sldId id="313" r:id="rId17"/>
    <p:sldId id="31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414" r:id="rId27"/>
    <p:sldId id="415" r:id="rId28"/>
    <p:sldId id="417" r:id="rId29"/>
    <p:sldId id="343" r:id="rId30"/>
    <p:sldId id="419" r:id="rId31"/>
    <p:sldId id="418" r:id="rId32"/>
    <p:sldId id="420" r:id="rId33"/>
    <p:sldId id="794" r:id="rId34"/>
    <p:sldId id="801" r:id="rId35"/>
    <p:sldId id="799" r:id="rId36"/>
    <p:sldId id="803" r:id="rId37"/>
    <p:sldId id="901" r:id="rId38"/>
    <p:sldId id="802" r:id="rId39"/>
    <p:sldId id="795" r:id="rId40"/>
    <p:sldId id="796" r:id="rId41"/>
    <p:sldId id="917" r:id="rId42"/>
    <p:sldId id="918" r:id="rId43"/>
    <p:sldId id="919" r:id="rId44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8" autoAdjust="0"/>
    <p:restoredTop sz="95758" autoAdjust="0"/>
  </p:normalViewPr>
  <p:slideViewPr>
    <p:cSldViewPr snapToGrid="0" snapToObjects="1">
      <p:cViewPr varScale="1">
        <p:scale>
          <a:sx n="125" d="100"/>
          <a:sy n="125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1926" y="-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7C9E732-D0C7-8041-4543-1C26E271D8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6274EAB-077A-B6EA-FCB8-CD422E2809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23F3EBE-1469-0782-764B-EB54C60923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7C043AE-852A-EBB7-642E-05BBC20B44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1FE4C-39BC-EC4B-8D11-0D110CC2FCD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EB4128C-7DD9-FAD3-BACA-34C7B409E6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3B08FAC-51EB-AD94-8142-52CFB0DD9A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2B35421-357F-8419-5326-F4BA43CDD16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55468D7-888E-90BD-6999-DE7E64D8F1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A7C3A3A-8A9C-CA72-05D3-2E677E8BE0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B036B076-C6C7-3A51-FEB8-0A6BECE14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4106AA-59DB-4F49-A3E4-A8E1A6FC694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9F72391-0BB1-DBDD-0701-5AD21D9FD0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3BBF72B-45E3-6744-A1B5-4FD1FDE9BAC2}" type="slidenum">
              <a:rPr lang="cs-CZ" altLang="cs-CZ" sz="1200"/>
              <a:pPr algn="r" eaLnBrk="1" hangingPunct="1"/>
              <a:t>3</a:t>
            </a:fld>
            <a:endParaRPr lang="cs-CZ" altLang="cs-CZ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74E7D8C-8B00-562B-C640-B2735398BB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D11DE3A-0D17-E432-617D-9D656E03B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Collier, Adcock 1999: 537-538 + dále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C11420D-367A-3957-53C2-31C2F5F13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8ED758-B7BA-204E-A635-323F3417ED29}" type="slidenum">
              <a:rPr lang="cs-CZ" altLang="cs-CZ" sz="1200"/>
              <a:pPr/>
              <a:t>23</a:t>
            </a:fld>
            <a:endParaRPr lang="cs-CZ" altLang="cs-CZ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2C3B3E1-9EE0-49FF-679C-FD278E42B8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0CE72D3-B304-7DF3-1C65-F7A7F5DF3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51846A0-FE05-BC1A-7BAE-3AE388FEF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82E596-CEC7-2C4E-A1FF-A97BDDBAEB7B}" type="slidenum">
              <a:rPr lang="cs-CZ" altLang="cs-CZ" sz="1200"/>
              <a:pPr/>
              <a:t>24</a:t>
            </a:fld>
            <a:endParaRPr lang="cs-CZ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EAF51B3-DC08-CBDC-2468-763EBDF010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0161F5C-057C-8F42-81C6-B44FC21CD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5DA8-AF57-3EF2-B2DC-C4CE0457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5AE9989-9CAD-DE42-5ACC-495ECF028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82E596-CEC7-2C4E-A1FF-A97BDDBAEB7B}" type="slidenum">
              <a:rPr lang="cs-CZ" altLang="cs-CZ" sz="1200"/>
              <a:pPr/>
              <a:t>25</a:t>
            </a:fld>
            <a:endParaRPr lang="cs-CZ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90C217-24C3-92D9-AD20-276832834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A632674-FCFF-3E83-2ED4-069DD72D5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8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712BB-5D9E-6224-3F0A-D5F75F035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1774C5B-FB8E-317D-8AE8-93DE1F44D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82E596-CEC7-2C4E-A1FF-A97BDDBAEB7B}" type="slidenum">
              <a:rPr lang="cs-CZ" altLang="cs-CZ" sz="1200"/>
              <a:pPr/>
              <a:t>26</a:t>
            </a:fld>
            <a:endParaRPr lang="cs-CZ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1596F89-E282-3FCF-B0AA-F28C39B39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1F751EB-84A0-EDC3-ACDD-67D3DFA6C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0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2E1F5A1-E7F6-FF92-6265-7A71CF3F7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047AC-F49E-5B4B-AA45-498D0E2EF78F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056E276-7563-0DBD-9452-90E00C8E62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6AC2A35-93BF-F4B4-80B0-3CD2A600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Dvořáková, Vladimíra, Jiří Kunc. 1994. </a:t>
            </a:r>
            <a:r>
              <a:rPr lang="cs-CZ" altLang="cs-CZ" i="1">
                <a:latin typeface="Arial" panose="020B0604020202020204" pitchFamily="34" charset="0"/>
              </a:rPr>
              <a:t>O přechodech k demokracii.</a:t>
            </a:r>
            <a:r>
              <a:rPr lang="cs-CZ" altLang="cs-CZ">
                <a:latin typeface="Arial" panose="020B0604020202020204" pitchFamily="34" charset="0"/>
              </a:rPr>
              <a:t> Praha: Slon. s. 26.</a:t>
            </a: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477903E-5F57-4875-EE17-14FB434DD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AD567-6EC8-1448-B36B-5D981E1B69C0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96A6E1F-AAE2-A839-736E-2179BE021B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AE0A7CB-CE0D-BB1A-B83A-F96B92E4C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4. 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2D329-3136-4209-43A7-DB3DBAB13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35834C0-32E9-9C78-FFB0-272629EE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047AC-F49E-5B4B-AA45-498D0E2EF78F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E99A543-E9EE-1E83-F4A9-3493FB9D1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B928DF2-8EF9-E7C4-241E-0D5C27F2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Dvořáková, Vladimíra, Jiří Kunc. 1994. </a:t>
            </a:r>
            <a:r>
              <a:rPr lang="cs-CZ" altLang="cs-CZ" i="1">
                <a:latin typeface="Arial" panose="020B0604020202020204" pitchFamily="34" charset="0"/>
              </a:rPr>
              <a:t>O přechodech k demokracii.</a:t>
            </a:r>
            <a:r>
              <a:rPr lang="cs-CZ" altLang="cs-CZ">
                <a:latin typeface="Arial" panose="020B0604020202020204" pitchFamily="34" charset="0"/>
              </a:rPr>
              <a:t> Praha: Slon. s. 26.</a:t>
            </a: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4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81068-5898-4BB4-90B3-33B22CC81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C58F1FB-A366-0845-BAC7-9B815E6C4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E047AC-F49E-5B4B-AA45-498D0E2EF78F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6EE7902-3722-26B6-D5D3-A157267F5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245B865-7AF7-2D19-1C80-01CDE8BF7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Dvořáková, Vladimíra, Jiří Kunc. 1994. </a:t>
            </a:r>
            <a:r>
              <a:rPr lang="cs-CZ" altLang="cs-CZ" i="1">
                <a:latin typeface="Arial" panose="020B0604020202020204" pitchFamily="34" charset="0"/>
              </a:rPr>
              <a:t>O přechodech k demokracii.</a:t>
            </a:r>
            <a:r>
              <a:rPr lang="cs-CZ" altLang="cs-CZ">
                <a:latin typeface="Arial" panose="020B0604020202020204" pitchFamily="34" charset="0"/>
              </a:rPr>
              <a:t> Praha: Slon. s. 26.</a:t>
            </a: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5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97DC0A5-4319-F53C-F82A-13A2DB1EFC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82924A3-0220-684A-A883-479D301995A5}" type="slidenum">
              <a:rPr lang="cs-CZ" altLang="cs-CZ" sz="1200"/>
              <a:pPr algn="r" eaLnBrk="1" hangingPunct="1"/>
              <a:t>4</a:t>
            </a:fld>
            <a:endParaRPr lang="cs-CZ" altLang="cs-CZ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79BC4EB-4301-5892-8E1E-B4A7D5F0ED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809E3A9-505E-0AF3-C8FA-79A0E366F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Collier, Adcock 1999: 549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5C639D8-6CAB-45AA-2184-D0B43BC8D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B20CE5-D15D-9D4B-8574-1B9E647DA599}" type="slidenum">
              <a:rPr lang="cs-CZ" altLang="cs-CZ" sz="1200"/>
              <a:pPr/>
              <a:t>13</a:t>
            </a:fld>
            <a:endParaRPr lang="cs-CZ" altLang="cs-CZ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2C7CA66-095B-2AB2-BB60-596911C22B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CEE9F59-54CD-2FDC-5D9F-BB1AEB723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448C528-31C9-8602-ACCF-5C4B8A8EA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9A0753-2E1B-A44E-AB02-DEC48CE75245}" type="slidenum">
              <a:rPr lang="cs-CZ" altLang="cs-CZ" sz="1200"/>
              <a:pPr/>
              <a:t>17</a:t>
            </a:fld>
            <a:endParaRPr lang="cs-CZ" altLang="cs-CZ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9221F8D-AB65-3023-800E-F2FFAAF659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85A28A8-D33F-5ABD-2197-7416F97DF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76AEA06-DD8C-C402-8223-6AB447771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7C68ED-80EF-4240-A888-66CB88115D9A}" type="slidenum">
              <a:rPr lang="cs-CZ" altLang="cs-CZ" sz="1200"/>
              <a:pPr/>
              <a:t>18</a:t>
            </a:fld>
            <a:endParaRPr lang="cs-CZ" altLang="cs-CZ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A105E9E-4C50-0947-8260-19EF157A0A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1728DE3-24D1-EBE8-EAE2-43F1CE024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4CED97D-1569-5A83-C58D-6965B3251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F57F6F-4D38-2B46-9ECF-37DD0616AA43}" type="slidenum">
              <a:rPr lang="cs-CZ" altLang="cs-CZ" sz="1200"/>
              <a:pPr/>
              <a:t>19</a:t>
            </a:fld>
            <a:endParaRPr lang="cs-CZ" altLang="cs-CZ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413F899-B71E-C60D-5662-0A8DD176C4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8A6BA93-E9B1-3D99-B39F-2DAD0EE2C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1E7826E-2393-B563-CE15-1F68FAB42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627FFC-5D50-2D44-BCDE-D29783D08FE3}" type="slidenum">
              <a:rPr lang="cs-CZ" altLang="cs-CZ" sz="1200"/>
              <a:pPr/>
              <a:t>20</a:t>
            </a:fld>
            <a:endParaRPr lang="cs-CZ" altLang="cs-CZ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2D3841F-07E7-F6EC-FF58-FF10F9137E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3F34C06-4945-8ED7-7158-1B5E71F19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8009232-D252-D214-876B-CFDB5B973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112D5A-79B3-3B48-B962-3C8EE8C56718}" type="slidenum">
              <a:rPr lang="cs-CZ" altLang="cs-CZ" sz="1200"/>
              <a:pPr/>
              <a:t>21</a:t>
            </a:fld>
            <a:endParaRPr lang="cs-CZ" altLang="cs-CZ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7442E99-7CF5-C44E-E20D-A4676A9EE2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DFB3FDA-E458-88D7-770E-8C6D3B9A3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142C49A-1977-5FBE-C78A-38F2C082E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01E59C-9C01-C140-94C7-84663883B7A7}" type="slidenum">
              <a:rPr lang="cs-CZ" altLang="cs-CZ" sz="1200"/>
              <a:pPr/>
              <a:t>22</a:t>
            </a:fld>
            <a:endParaRPr lang="cs-CZ" altLang="cs-CZ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00CF221-F51F-EF9A-A6C1-3A661F91C9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70FB63F-1A47-DA4C-3C09-EB9720BA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Ženíšek, Marek. 2006. </a:t>
            </a:r>
            <a:r>
              <a:rPr lang="cs-CZ" altLang="cs-CZ" i="1">
                <a:latin typeface="Arial" panose="020B0604020202020204" pitchFamily="34" charset="0"/>
              </a:rPr>
              <a:t>Přechody k demokracii v teorii a praxi</a:t>
            </a:r>
            <a:r>
              <a:rPr lang="cs-CZ" altLang="cs-CZ">
                <a:latin typeface="Arial" panose="020B0604020202020204" pitchFamily="34" charset="0"/>
              </a:rPr>
              <a:t>, Vydavatelství a nakladatelství Aleš Čeněk, Plzeň, s. 30-31.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>
            <a:extLst>
              <a:ext uri="{FF2B5EF4-FFF2-40B4-BE49-F238E27FC236}">
                <a16:creationId xmlns:a16="http://schemas.microsoft.com/office/drawing/2014/main" id="{34231C84-171A-4064-40FC-0E482A8255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38825"/>
            <a:ext cx="9144000" cy="1019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" name="Rectangle 106">
            <a:extLst>
              <a:ext uri="{FF2B5EF4-FFF2-40B4-BE49-F238E27FC236}">
                <a16:creationId xmlns:a16="http://schemas.microsoft.com/office/drawing/2014/main" id="{9D9D6959-7C4B-0E2E-13CC-6DBE790E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00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/>
          </a:p>
        </p:txBody>
      </p:sp>
      <p:sp>
        <p:nvSpPr>
          <p:cNvPr id="4" name="Text Box 92">
            <a:extLst>
              <a:ext uri="{FF2B5EF4-FFF2-40B4-BE49-F238E27FC236}">
                <a16:creationId xmlns:a16="http://schemas.microsoft.com/office/drawing/2014/main" id="{8631F4E1-7786-E79A-4420-A921788F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6327775"/>
            <a:ext cx="2724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400" b="1">
                <a:solidFill>
                  <a:schemeClr val="accent2"/>
                </a:solidFill>
                <a:latin typeface="Arial" panose="020B0604020202020204" pitchFamily="34" charset="0"/>
              </a:rPr>
              <a:t>www.cevroinstitut.cz</a:t>
            </a:r>
          </a:p>
        </p:txBody>
      </p:sp>
      <p:sp>
        <p:nvSpPr>
          <p:cNvPr id="5" name="Rectangle 107">
            <a:extLst>
              <a:ext uri="{FF2B5EF4-FFF2-40B4-BE49-F238E27FC236}">
                <a16:creationId xmlns:a16="http://schemas.microsoft.com/office/drawing/2014/main" id="{04BAA7A3-AF32-5311-5986-5A96BA7A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0700"/>
            <a:ext cx="9144000" cy="2381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FBBF7A2B-F2C2-32CD-CA0B-6202ACD9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2381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141" descr="Cevro-institut_doplnkove_rgb_negativni">
            <a:extLst>
              <a:ext uri="{FF2B5EF4-FFF2-40B4-BE49-F238E27FC236}">
                <a16:creationId xmlns:a16="http://schemas.microsoft.com/office/drawing/2014/main" id="{08F550A4-3546-381E-4F2C-9AA0E41A4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850"/>
            <a:ext cx="61309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60400" y="2765425"/>
            <a:ext cx="8010525" cy="1462088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0400" y="4986338"/>
            <a:ext cx="8010525" cy="387350"/>
          </a:xfrm>
        </p:spPr>
        <p:txBody>
          <a:bodyPr bIns="0"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042189061"/>
      </p:ext>
    </p:extLst>
  </p:cSld>
  <p:clrMapOvr>
    <a:masterClrMapping/>
  </p:clrMapOvr>
  <p:transition advClick="0" advTm="12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65068573"/>
      </p:ext>
    </p:extLst>
  </p:cSld>
  <p:clrMapOvr>
    <a:masterClrMapping/>
  </p:clrMapOvr>
  <p:transition advClick="0" advTm="12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1293813"/>
            <a:ext cx="2111375" cy="49609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9400" y="1293813"/>
            <a:ext cx="6183313" cy="49609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38390183"/>
      </p:ext>
    </p:extLst>
  </p:cSld>
  <p:clrMapOvr>
    <a:masterClrMapping/>
  </p:clrMapOvr>
  <p:transition advClick="0" advTm="12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79400" y="2203450"/>
            <a:ext cx="8447088" cy="40513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853673441"/>
      </p:ext>
    </p:extLst>
  </p:cSld>
  <p:clrMapOvr>
    <a:masterClrMapping/>
  </p:clrMapOvr>
  <p:transition advClick="0" advTm="12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>
            <a:extLst>
              <a:ext uri="{FF2B5EF4-FFF2-40B4-BE49-F238E27FC236}">
                <a16:creationId xmlns:a16="http://schemas.microsoft.com/office/drawing/2014/main" id="{DFF3031E-8E4B-C188-6E05-9ABC20EAD0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38825"/>
            <a:ext cx="9144000" cy="1019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3" name="Rectangle 106">
            <a:extLst>
              <a:ext uri="{FF2B5EF4-FFF2-40B4-BE49-F238E27FC236}">
                <a16:creationId xmlns:a16="http://schemas.microsoft.com/office/drawing/2014/main" id="{B390A9B1-114D-C68A-0F53-1EDF4947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00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2D5A"/>
              </a:solidFill>
            </a:endParaRPr>
          </a:p>
        </p:txBody>
      </p:sp>
      <p:sp>
        <p:nvSpPr>
          <p:cNvPr id="4" name="Text Box 92">
            <a:extLst>
              <a:ext uri="{FF2B5EF4-FFF2-40B4-BE49-F238E27FC236}">
                <a16:creationId xmlns:a16="http://schemas.microsoft.com/office/drawing/2014/main" id="{38C17921-0155-9F90-59E7-A74EA536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6327775"/>
            <a:ext cx="272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400" b="1">
                <a:solidFill>
                  <a:srgbClr val="D2A078"/>
                </a:solidFill>
                <a:latin typeface="Arial" charset="0"/>
              </a:rPr>
              <a:t>www.cevroinstitut.cz</a:t>
            </a:r>
          </a:p>
        </p:txBody>
      </p:sp>
      <p:sp>
        <p:nvSpPr>
          <p:cNvPr id="5" name="Rectangle 107">
            <a:extLst>
              <a:ext uri="{FF2B5EF4-FFF2-40B4-BE49-F238E27FC236}">
                <a16:creationId xmlns:a16="http://schemas.microsoft.com/office/drawing/2014/main" id="{C7B5BCA5-C28B-8635-3B65-64FB4CC9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0700"/>
            <a:ext cx="9144000" cy="2381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6" name="Rectangle 108">
            <a:extLst>
              <a:ext uri="{FF2B5EF4-FFF2-40B4-BE49-F238E27FC236}">
                <a16:creationId xmlns:a16="http://schemas.microsoft.com/office/drawing/2014/main" id="{EA4B7BAE-31C6-6A70-8341-47F1F353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2381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pic>
        <p:nvPicPr>
          <p:cNvPr id="7" name="Picture 141" descr="Cevro-institut_doplnkove_rgb_negativni">
            <a:extLst>
              <a:ext uri="{FF2B5EF4-FFF2-40B4-BE49-F238E27FC236}">
                <a16:creationId xmlns:a16="http://schemas.microsoft.com/office/drawing/2014/main" id="{B43666C8-9193-4E0A-31D0-E0089FA50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850"/>
            <a:ext cx="61309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60400" y="2765425"/>
            <a:ext cx="8010525" cy="146208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0400" y="4986338"/>
            <a:ext cx="8010525" cy="387350"/>
          </a:xfrm>
        </p:spPr>
        <p:txBody>
          <a:bodyPr b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69124856"/>
      </p:ext>
    </p:extLst>
  </p:cSld>
  <p:clrMapOvr>
    <a:masterClrMapping/>
  </p:clrMapOvr>
  <p:transition advClick="0" advTm="12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17869931"/>
      </p:ext>
    </p:extLst>
  </p:cSld>
  <p:clrMapOvr>
    <a:masterClrMapping/>
  </p:clrMapOvr>
  <p:transition advClick="0" advTm="12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5207686"/>
      </p:ext>
    </p:extLst>
  </p:cSld>
  <p:clrMapOvr>
    <a:masterClrMapping/>
  </p:clrMapOvr>
  <p:transition advClick="0" advTm="12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8350" y="2203450"/>
            <a:ext cx="4148138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5753648"/>
      </p:ext>
    </p:extLst>
  </p:cSld>
  <p:clrMapOvr>
    <a:masterClrMapping/>
  </p:clrMapOvr>
  <p:transition advClick="0" advTm="12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662158"/>
      </p:ext>
    </p:extLst>
  </p:cSld>
  <p:clrMapOvr>
    <a:masterClrMapping/>
  </p:clrMapOvr>
  <p:transition advClick="0" advTm="12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500082945"/>
      </p:ext>
    </p:extLst>
  </p:cSld>
  <p:clrMapOvr>
    <a:masterClrMapping/>
  </p:clrMapOvr>
  <p:transition advClick="0" advTm="12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44253"/>
      </p:ext>
    </p:extLst>
  </p:cSld>
  <p:clrMapOvr>
    <a:masterClrMapping/>
  </p:clrMapOvr>
  <p:transition advClick="0" advTm="12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09058809"/>
      </p:ext>
    </p:extLst>
  </p:cSld>
  <p:clrMapOvr>
    <a:masterClrMapping/>
  </p:clrMapOvr>
  <p:transition advClick="0" advTm="12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46648028"/>
      </p:ext>
    </p:extLst>
  </p:cSld>
  <p:clrMapOvr>
    <a:masterClrMapping/>
  </p:clrMapOvr>
  <p:transition advClick="0" advTm="12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1037409"/>
      </p:ext>
    </p:extLst>
  </p:cSld>
  <p:clrMapOvr>
    <a:masterClrMapping/>
  </p:clrMapOvr>
  <p:transition advClick="0" advTm="12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75721704"/>
      </p:ext>
    </p:extLst>
  </p:cSld>
  <p:clrMapOvr>
    <a:masterClrMapping/>
  </p:clrMapOvr>
  <p:transition advClick="0" advTm="12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1293813"/>
            <a:ext cx="2111375" cy="4960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9400" y="1293813"/>
            <a:ext cx="6183313" cy="4960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2404389"/>
      </p:ext>
    </p:extLst>
  </p:cSld>
  <p:clrMapOvr>
    <a:masterClrMapping/>
  </p:clrMapOvr>
  <p:transition advClick="0" advTm="12000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8350" y="2203450"/>
            <a:ext cx="4148138" cy="4051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2914468"/>
      </p:ext>
    </p:extLst>
  </p:cSld>
  <p:clrMapOvr>
    <a:masterClrMapping/>
  </p:clrMapOvr>
  <p:transition advClick="0" advTm="12000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8350" y="2203450"/>
            <a:ext cx="4148138" cy="19494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8350" y="4305300"/>
            <a:ext cx="4148138" cy="19494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42958326"/>
      </p:ext>
    </p:extLst>
  </p:cSld>
  <p:clrMapOvr>
    <a:masterClrMapping/>
  </p:clrMapOvr>
  <p:transition advClick="0" advTm="12000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9400" y="2203450"/>
            <a:ext cx="4146550" cy="19494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79400" y="4305300"/>
            <a:ext cx="4146550" cy="19494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578350" y="2203450"/>
            <a:ext cx="4148138" cy="4051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6282524"/>
      </p:ext>
    </p:extLst>
  </p:cSld>
  <p:clrMapOvr>
    <a:masterClrMapping/>
  </p:clrMapOvr>
  <p:transition advClick="0" advTm="12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06664378"/>
      </p:ext>
    </p:extLst>
  </p:cSld>
  <p:clrMapOvr>
    <a:masterClrMapping/>
  </p:clrMapOvr>
  <p:transition advClick="0" advTm="12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9400" y="2203450"/>
            <a:ext cx="41465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8350" y="2203450"/>
            <a:ext cx="4148138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29519631"/>
      </p:ext>
    </p:extLst>
  </p:cSld>
  <p:clrMapOvr>
    <a:masterClrMapping/>
  </p:clrMapOvr>
  <p:transition advClick="0" advTm="12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9000543"/>
      </p:ext>
    </p:extLst>
  </p:cSld>
  <p:clrMapOvr>
    <a:masterClrMapping/>
  </p:clrMapOvr>
  <p:transition advClick="0" advTm="12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7805814"/>
      </p:ext>
    </p:extLst>
  </p:cSld>
  <p:clrMapOvr>
    <a:masterClrMapping/>
  </p:clrMapOvr>
  <p:transition advClick="0" advTm="12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25882"/>
      </p:ext>
    </p:extLst>
  </p:cSld>
  <p:clrMapOvr>
    <a:masterClrMapping/>
  </p:clrMapOvr>
  <p:transition advClick="0" advTm="12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6528170"/>
      </p:ext>
    </p:extLst>
  </p:cSld>
  <p:clrMapOvr>
    <a:masterClrMapping/>
  </p:clrMapOvr>
  <p:transition advClick="0" advTm="12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985094"/>
      </p:ext>
    </p:extLst>
  </p:cSld>
  <p:clrMapOvr>
    <a:masterClrMapping/>
  </p:clrMapOvr>
  <p:transition advClick="0" advTm="12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5">
            <a:extLst>
              <a:ext uri="{FF2B5EF4-FFF2-40B4-BE49-F238E27FC236}">
                <a16:creationId xmlns:a16="http://schemas.microsoft.com/office/drawing/2014/main" id="{DF26EFAA-818A-017D-FC95-3D54F40286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588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56">
            <a:extLst>
              <a:ext uri="{FF2B5EF4-FFF2-40B4-BE49-F238E27FC236}">
                <a16:creationId xmlns:a16="http://schemas.microsoft.com/office/drawing/2014/main" id="{9BA5670C-2754-BAAA-E4A6-A497699E0E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58838"/>
            <a:ext cx="91440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Rectangle 52">
            <a:extLst>
              <a:ext uri="{FF2B5EF4-FFF2-40B4-BE49-F238E27FC236}">
                <a16:creationId xmlns:a16="http://schemas.microsoft.com/office/drawing/2014/main" id="{8AB139D0-A6EF-39C0-EB76-8F7927B570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D36C3511-5FC6-67E1-E791-8C0699660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293813"/>
            <a:ext cx="84470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80B279F0-B5C9-AB8F-220A-E4718D0B3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203450"/>
            <a:ext cx="8447088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1" name="Rectangle 24">
            <a:extLst>
              <a:ext uri="{FF2B5EF4-FFF2-40B4-BE49-F238E27FC236}">
                <a16:creationId xmlns:a16="http://schemas.microsoft.com/office/drawing/2014/main" id="{E48BE465-6730-5EFE-22B3-2BC9FAB7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661988"/>
            <a:ext cx="504825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2" name="Text Box 47">
            <a:extLst>
              <a:ext uri="{FF2B5EF4-FFF2-40B4-BE49-F238E27FC236}">
                <a16:creationId xmlns:a16="http://schemas.microsoft.com/office/drawing/2014/main" id="{AFD957BE-D964-F39A-6295-303C78469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9400" y="6599238"/>
            <a:ext cx="1584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200" b="1">
                <a:solidFill>
                  <a:schemeClr val="accent2"/>
                </a:solidFill>
                <a:latin typeface="Arial" panose="020B0604020202020204" pitchFamily="34" charset="0"/>
              </a:rPr>
              <a:t>www.cevroinstitut.cz</a:t>
            </a:r>
          </a:p>
        </p:txBody>
      </p:sp>
      <p:sp>
        <p:nvSpPr>
          <p:cNvPr id="1033" name="Rectangle 55">
            <a:extLst>
              <a:ext uri="{FF2B5EF4-FFF2-40B4-BE49-F238E27FC236}">
                <a16:creationId xmlns:a16="http://schemas.microsoft.com/office/drawing/2014/main" id="{4AEEAC61-1863-7CC3-DE69-54F681C3E2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58838"/>
            <a:ext cx="9144000" cy="1222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34" name="Rectangle 57">
            <a:extLst>
              <a:ext uri="{FF2B5EF4-FFF2-40B4-BE49-F238E27FC236}">
                <a16:creationId xmlns:a16="http://schemas.microsoft.com/office/drawing/2014/main" id="{60DD1638-FC39-092E-BADE-2742DFAE0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0538"/>
            <a:ext cx="9144000" cy="1222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1035" name="Picture 96" descr="Cevro-institut_doplnkove_rgb_negativni">
            <a:extLst>
              <a:ext uri="{FF2B5EF4-FFF2-40B4-BE49-F238E27FC236}">
                <a16:creationId xmlns:a16="http://schemas.microsoft.com/office/drawing/2014/main" id="{B0B8634E-DB90-4056-0C1A-D0E6E8DEF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438"/>
            <a:ext cx="2598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 advClick="0" advTm="12000">
    <p:cut/>
  </p:transition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panose="020B0604020202020204" pitchFamily="34" charset="0"/>
        <a:buChar char="■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125000"/>
        <a:buFont typeface="Arial" panose="020B0604020202020204" pitchFamily="34" charset="0"/>
        <a:buChar char="■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■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5">
            <a:extLst>
              <a:ext uri="{FF2B5EF4-FFF2-40B4-BE49-F238E27FC236}">
                <a16:creationId xmlns:a16="http://schemas.microsoft.com/office/drawing/2014/main" id="{2804CA4F-55E0-F3B8-329F-7D3AE31F3F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588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1027" name="Rectangle 56">
            <a:extLst>
              <a:ext uri="{FF2B5EF4-FFF2-40B4-BE49-F238E27FC236}">
                <a16:creationId xmlns:a16="http://schemas.microsoft.com/office/drawing/2014/main" id="{C59A73A6-0DC9-EE0E-1FCB-68BF6208F3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58838"/>
            <a:ext cx="9144000" cy="901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1028" name="Rectangle 52">
            <a:extLst>
              <a:ext uri="{FF2B5EF4-FFF2-40B4-BE49-F238E27FC236}">
                <a16:creationId xmlns:a16="http://schemas.microsoft.com/office/drawing/2014/main" id="{89B7DF2D-D96D-E812-73FF-9E61C9BFF1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40ADBD52-09E7-A6BC-8521-43F149AA0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293813"/>
            <a:ext cx="84470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FB42CC07-1E5F-C4C0-7449-A1223473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203450"/>
            <a:ext cx="84470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1" name="Rectangle 24">
            <a:extLst>
              <a:ext uri="{FF2B5EF4-FFF2-40B4-BE49-F238E27FC236}">
                <a16:creationId xmlns:a16="http://schemas.microsoft.com/office/drawing/2014/main" id="{A7DBB50A-BF06-404A-B93E-8845D879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661988"/>
            <a:ext cx="5048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1032" name="Text Box 47">
            <a:extLst>
              <a:ext uri="{FF2B5EF4-FFF2-40B4-BE49-F238E27FC236}">
                <a16:creationId xmlns:a16="http://schemas.microsoft.com/office/drawing/2014/main" id="{CD01AA94-3638-4AAC-A9A5-22B9F4AC4C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9400" y="6599238"/>
            <a:ext cx="1584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1200" b="1">
                <a:solidFill>
                  <a:srgbClr val="D2A078"/>
                </a:solidFill>
                <a:latin typeface="Arial" charset="0"/>
              </a:rPr>
              <a:t>www.cevroinstitut.cz</a:t>
            </a:r>
          </a:p>
        </p:txBody>
      </p:sp>
      <p:sp>
        <p:nvSpPr>
          <p:cNvPr id="1033" name="Rectangle 55">
            <a:extLst>
              <a:ext uri="{FF2B5EF4-FFF2-40B4-BE49-F238E27FC236}">
                <a16:creationId xmlns:a16="http://schemas.microsoft.com/office/drawing/2014/main" id="{61609706-1AF0-6F55-0BB6-0581954804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58838"/>
            <a:ext cx="9144000" cy="1222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sp>
        <p:nvSpPr>
          <p:cNvPr id="1034" name="Rectangle 57">
            <a:extLst>
              <a:ext uri="{FF2B5EF4-FFF2-40B4-BE49-F238E27FC236}">
                <a16:creationId xmlns:a16="http://schemas.microsoft.com/office/drawing/2014/main" id="{EA84D900-B1EB-8F2C-85F4-E4D3F5E531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60538"/>
            <a:ext cx="9144000" cy="1222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2D5A"/>
              </a:solidFill>
            </a:endParaRPr>
          </a:p>
        </p:txBody>
      </p:sp>
      <p:pic>
        <p:nvPicPr>
          <p:cNvPr id="2059" name="Picture 96" descr="Cevro-institut_doplnkove_rgb_negativni">
            <a:extLst>
              <a:ext uri="{FF2B5EF4-FFF2-40B4-BE49-F238E27FC236}">
                <a16:creationId xmlns:a16="http://schemas.microsoft.com/office/drawing/2014/main" id="{CAE10C7D-7700-349F-40D3-57B1F7DC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438"/>
            <a:ext cx="2598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</p:sldLayoutIdLst>
  <p:transition advClick="0" advTm="12000">
    <p:cut/>
  </p:transition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panose="020B0604020202020204" pitchFamily="34" charset="0"/>
        <a:buChar char="■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125000"/>
        <a:buFont typeface="Arial" panose="020B0604020202020204" pitchFamily="34" charset="0"/>
        <a:buChar char="■"/>
        <a:defRPr sz="1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■"/>
        <a:defRPr sz="1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Franco0001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9967A4A-BB3C-4A30-5FE5-71C4FB4F19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B93847C-ACEE-706D-05FB-503F1EEDF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 – autoritářské režimy</a:t>
            </a:r>
            <a:endParaRPr lang="en-US" altLang="cs-CZ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94A690-72A8-FA35-2C23-FA98B11B6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500" dirty="0" err="1"/>
              <a:t>autoritativní</a:t>
            </a:r>
            <a:r>
              <a:rPr lang="en-US" altLang="cs-CZ" sz="2500" dirty="0"/>
              <a:t> </a:t>
            </a:r>
            <a:r>
              <a:rPr lang="cs-CZ" altLang="cs-CZ" sz="2500" dirty="0"/>
              <a:t>X autoritářský</a:t>
            </a:r>
          </a:p>
          <a:p>
            <a:pPr lvl="1" eaLnBrk="1" hangingPunct="1"/>
            <a:r>
              <a:rPr lang="cs-CZ" altLang="cs-CZ" sz="2500" dirty="0"/>
              <a:t>Někde pojímáno jako synonyma</a:t>
            </a:r>
          </a:p>
          <a:p>
            <a:pPr lvl="1" eaLnBrk="1" hangingPunct="1"/>
            <a:r>
              <a:rPr lang="cs-CZ" altLang="cs-CZ" sz="2500" dirty="0"/>
              <a:t>Někde pojímán rozdílné (např. </a:t>
            </a:r>
            <a:r>
              <a:rPr lang="cs-CZ" altLang="cs-CZ" sz="2500" dirty="0" err="1"/>
              <a:t>Sartori</a:t>
            </a:r>
            <a:r>
              <a:rPr lang="cs-CZ" altLang="cs-CZ" sz="2500" dirty="0"/>
              <a:t>, Dvořáková, Kunc)</a:t>
            </a:r>
          </a:p>
          <a:p>
            <a:pPr lvl="2" eaLnBrk="1" hangingPunct="1"/>
            <a:r>
              <a:rPr lang="en-US" altLang="cs-CZ" sz="2500" dirty="0" err="1"/>
              <a:t>pojem</a:t>
            </a:r>
            <a:r>
              <a:rPr lang="en-US" altLang="cs-CZ" sz="2500" dirty="0"/>
              <a:t> </a:t>
            </a:r>
            <a:r>
              <a:rPr lang="en-US" altLang="cs-CZ" sz="2500" dirty="0" err="1"/>
              <a:t>autoritativní</a:t>
            </a:r>
            <a:r>
              <a:rPr lang="en-US" altLang="cs-CZ" sz="2500" dirty="0"/>
              <a:t> </a:t>
            </a:r>
            <a:r>
              <a:rPr lang="en-US" altLang="cs-CZ" sz="2500" dirty="0" err="1"/>
              <a:t>vyjadřuje</a:t>
            </a:r>
            <a:r>
              <a:rPr lang="en-US" altLang="cs-CZ" sz="2500" dirty="0"/>
              <a:t> </a:t>
            </a:r>
            <a:r>
              <a:rPr lang="en-US" altLang="cs-CZ" sz="2500" dirty="0" err="1"/>
              <a:t>autoritu</a:t>
            </a:r>
            <a:r>
              <a:rPr lang="en-US" altLang="cs-CZ" sz="2500" dirty="0"/>
              <a:t>, </a:t>
            </a:r>
            <a:r>
              <a:rPr lang="en-US" altLang="cs-CZ" sz="2500" dirty="0" err="1"/>
              <a:t>která</a:t>
            </a:r>
            <a:r>
              <a:rPr lang="en-US" altLang="cs-CZ" sz="2500" dirty="0"/>
              <a:t> </a:t>
            </a:r>
            <a:r>
              <a:rPr lang="en-US" altLang="cs-CZ" sz="2500" dirty="0" err="1"/>
              <a:t>uznává</a:t>
            </a:r>
            <a:r>
              <a:rPr lang="en-US" altLang="cs-CZ" sz="2500" dirty="0"/>
              <a:t> </a:t>
            </a:r>
            <a:r>
              <a:rPr lang="en-US" altLang="cs-CZ" sz="2500" dirty="0" err="1"/>
              <a:t>svobodu</a:t>
            </a:r>
            <a:endParaRPr lang="cs-CZ" altLang="cs-CZ" sz="2500" dirty="0"/>
          </a:p>
          <a:p>
            <a:pPr lvl="2" eaLnBrk="1" hangingPunct="1"/>
            <a:r>
              <a:rPr lang="cs-CZ" altLang="cs-CZ" sz="2500" dirty="0"/>
              <a:t>Pojem </a:t>
            </a:r>
            <a:r>
              <a:rPr lang="en-US" altLang="cs-CZ" sz="2500" dirty="0" err="1"/>
              <a:t>autoritářský</a:t>
            </a:r>
            <a:r>
              <a:rPr lang="en-US" altLang="cs-CZ" sz="2500" dirty="0"/>
              <a:t> </a:t>
            </a:r>
            <a:r>
              <a:rPr lang="en-US" altLang="cs-CZ" sz="2500" dirty="0" err="1"/>
              <a:t>vyjadřuje</a:t>
            </a:r>
            <a:r>
              <a:rPr lang="en-US" altLang="cs-CZ" sz="2500" dirty="0"/>
              <a:t> </a:t>
            </a:r>
            <a:r>
              <a:rPr lang="en-US" altLang="cs-CZ" sz="2500" dirty="0" err="1"/>
              <a:t>autoritu</a:t>
            </a:r>
            <a:r>
              <a:rPr lang="en-US" altLang="cs-CZ" sz="2500" dirty="0"/>
              <a:t>, </a:t>
            </a:r>
            <a:r>
              <a:rPr lang="en-US" altLang="cs-CZ" sz="2500" dirty="0" err="1"/>
              <a:t>která</a:t>
            </a:r>
            <a:r>
              <a:rPr lang="en-US" altLang="cs-CZ" sz="2500" dirty="0"/>
              <a:t> </a:t>
            </a:r>
            <a:r>
              <a:rPr lang="en-US" altLang="cs-CZ" sz="2500" dirty="0" err="1"/>
              <a:t>svobodu</a:t>
            </a:r>
            <a:r>
              <a:rPr lang="en-US" altLang="cs-CZ" sz="2500" dirty="0"/>
              <a:t> </a:t>
            </a:r>
            <a:r>
              <a:rPr lang="en-US" altLang="cs-CZ" sz="2500" dirty="0" err="1"/>
              <a:t>neuznává</a:t>
            </a:r>
            <a:endParaRPr lang="en-US" altLang="cs-CZ" sz="2500" dirty="0"/>
          </a:p>
        </p:txBody>
      </p:sp>
    </p:spTree>
  </p:cSld>
  <p:clrMapOvr>
    <a:masterClrMapping/>
  </p:clrMapOvr>
  <p:transition advClick="0" advTm="120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2958876-EE9D-9217-EB9F-F1CC48F8E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autoritářský režim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01C8517-5882-0F39-E971-ECA4466FF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081530"/>
            <a:ext cx="5832475" cy="4051300"/>
          </a:xfrm>
        </p:spPr>
        <p:txBody>
          <a:bodyPr/>
          <a:lstStyle/>
          <a:p>
            <a:pPr eaLnBrk="1" hangingPunct="1"/>
            <a:r>
              <a:rPr lang="cs-CZ" altLang="cs-CZ" sz="2500" dirty="0"/>
              <a:t>Významným teoretikem – Juan </a:t>
            </a:r>
            <a:r>
              <a:rPr lang="cs-CZ" altLang="cs-CZ" sz="2500" dirty="0" err="1"/>
              <a:t>Linz</a:t>
            </a:r>
            <a:endParaRPr lang="cs-CZ" altLang="cs-CZ" sz="2500" dirty="0"/>
          </a:p>
          <a:p>
            <a:pPr eaLnBrk="1" hangingPunct="1"/>
            <a:r>
              <a:rPr lang="cs-CZ" altLang="cs-CZ" sz="2500" dirty="0"/>
              <a:t>Autoritářské režimy</a:t>
            </a:r>
          </a:p>
          <a:p>
            <a:pPr lvl="1" eaLnBrk="1" hangingPunct="1"/>
            <a:r>
              <a:rPr lang="cs-CZ" altLang="cs-CZ" sz="2500" dirty="0"/>
              <a:t>Omezený politický pluralismus/Omezený monismus</a:t>
            </a:r>
          </a:p>
          <a:p>
            <a:pPr lvl="2" eaLnBrk="1" hangingPunct="1"/>
            <a:r>
              <a:rPr lang="cs-CZ" altLang="cs-CZ" sz="2500" dirty="0"/>
              <a:t>Určitá míra tolerance jiných názorů</a:t>
            </a:r>
          </a:p>
          <a:p>
            <a:pPr lvl="2" eaLnBrk="1" hangingPunct="1"/>
            <a:r>
              <a:rPr lang="cs-CZ" altLang="cs-CZ" sz="2500" dirty="0"/>
              <a:t>Existence relativně nezávislých nepolitických subjektů: církev, univerzita, ekonomické subjekty</a:t>
            </a:r>
          </a:p>
        </p:txBody>
      </p:sp>
      <p:pic>
        <p:nvPicPr>
          <p:cNvPr id="46084" name="Picture 5" descr="linz">
            <a:extLst>
              <a:ext uri="{FF2B5EF4-FFF2-40B4-BE49-F238E27FC236}">
                <a16:creationId xmlns:a16="http://schemas.microsoft.com/office/drawing/2014/main" id="{47AD33B9-1DF2-BC5C-2B2E-04BF85E2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203450"/>
            <a:ext cx="1884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677E5A3-D8DB-98E7-F038-F43E1DE1C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Autoritářské režimy – J. Linz</a:t>
            </a:r>
            <a:endParaRPr lang="en-US" altLang="cs-CZ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D322C9D-D6E3-B3E9-D0AD-D652DF6CD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Absence propracované všeprostupující ideologie</a:t>
            </a:r>
          </a:p>
          <a:p>
            <a:pPr eaLnBrk="1" hangingPunct="1"/>
            <a:r>
              <a:rPr lang="cs-CZ" altLang="cs-CZ" dirty="0"/>
              <a:t>Absence intenzivní politické mobilizace</a:t>
            </a:r>
          </a:p>
          <a:p>
            <a:pPr eaLnBrk="1" hangingPunct="1"/>
            <a:r>
              <a:rPr lang="cs-CZ" altLang="cs-CZ" dirty="0"/>
              <a:t>Vůdce či malá skupina vůdců</a:t>
            </a:r>
          </a:p>
          <a:p>
            <a:pPr eaLnBrk="1" hangingPunct="1"/>
            <a:r>
              <a:rPr lang="cs-CZ" altLang="cs-CZ" dirty="0"/>
              <a:t>Absence totální kontroly společnosti</a:t>
            </a:r>
          </a:p>
          <a:p>
            <a:pPr eaLnBrk="1" hangingPunct="1"/>
            <a:r>
              <a:rPr lang="cs-CZ" altLang="cs-CZ" dirty="0" err="1"/>
              <a:t>Dominace</a:t>
            </a:r>
            <a:r>
              <a:rPr lang="cs-CZ" altLang="cs-CZ" dirty="0"/>
              <a:t> pouze v politické sféře</a:t>
            </a:r>
          </a:p>
          <a:p>
            <a:pPr eaLnBrk="1" hangingPunct="1"/>
            <a:r>
              <a:rPr lang="cs-CZ" altLang="cs-CZ" dirty="0"/>
              <a:t>V nepolitické oblasti – jistá forma autonomie</a:t>
            </a:r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  <p:transition advClick="0" advTm="12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8BFEE1D-4C39-DE06-03D0-AB49C3043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Autoritářské režimy</a:t>
            </a:r>
            <a:endParaRPr lang="en-US" altLang="cs-CZ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A6FC540-11FC-27F0-F8FE-E2D83F600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J. J. </a:t>
            </a:r>
            <a:r>
              <a:rPr lang="cs-CZ" altLang="cs-CZ" dirty="0" err="1"/>
              <a:t>Linz</a:t>
            </a:r>
            <a:r>
              <a:rPr lang="cs-CZ" altLang="cs-CZ" dirty="0"/>
              <a:t> </a:t>
            </a:r>
            <a:r>
              <a:rPr lang="cs-CZ" altLang="cs-CZ" i="1" dirty="0" err="1"/>
              <a:t>Totalitarian</a:t>
            </a:r>
            <a:r>
              <a:rPr lang="cs-CZ" altLang="cs-CZ" i="1" dirty="0"/>
              <a:t> and </a:t>
            </a:r>
            <a:r>
              <a:rPr lang="cs-CZ" altLang="cs-CZ" i="1" dirty="0" err="1"/>
              <a:t>Authoritarian</a:t>
            </a:r>
            <a:r>
              <a:rPr lang="cs-CZ" altLang="cs-CZ" i="1" dirty="0"/>
              <a:t> </a:t>
            </a:r>
            <a:r>
              <a:rPr lang="cs-CZ" altLang="cs-CZ" i="1" dirty="0" err="1"/>
              <a:t>Regimes</a:t>
            </a:r>
            <a:r>
              <a:rPr lang="cs-CZ" altLang="cs-CZ" dirty="0"/>
              <a:t> (1973)</a:t>
            </a:r>
          </a:p>
          <a:p>
            <a:pPr lvl="1" eaLnBrk="1" hangingPunct="1"/>
            <a:r>
              <a:rPr lang="cs-CZ" altLang="cs-CZ" dirty="0"/>
              <a:t>7 hlavních typů autoritářských režimů</a:t>
            </a:r>
          </a:p>
          <a:p>
            <a:pPr lvl="1" eaLnBrk="1" hangingPunct="1"/>
            <a:r>
              <a:rPr lang="cs-CZ" altLang="cs-CZ" dirty="0"/>
              <a:t>Kritéria rozdělení nedemokratických režimů:</a:t>
            </a:r>
          </a:p>
          <a:p>
            <a:pPr lvl="2" eaLnBrk="1" hangingPunct="1"/>
            <a:r>
              <a:rPr lang="cs-CZ" altLang="cs-CZ" dirty="0"/>
              <a:t>Stupeň výskytu politického pluralismu</a:t>
            </a:r>
          </a:p>
          <a:p>
            <a:pPr lvl="2" eaLnBrk="1" hangingPunct="1"/>
            <a:r>
              <a:rPr lang="cs-CZ" altLang="cs-CZ" dirty="0"/>
              <a:t>Stupeň reálné politické participace (mobilizace X depolitizace)</a:t>
            </a:r>
          </a:p>
          <a:p>
            <a:pPr lvl="2" eaLnBrk="1" hangingPunct="1"/>
            <a:r>
              <a:rPr lang="cs-CZ" altLang="cs-CZ" dirty="0"/>
              <a:t>Stupeň ideologizace ve společnosti (všeprostupující ideologie X mentalita)</a:t>
            </a:r>
            <a:endParaRPr lang="en-US" altLang="cs-CZ" dirty="0"/>
          </a:p>
        </p:txBody>
      </p:sp>
    </p:spTree>
  </p:cSld>
  <p:clrMapOvr>
    <a:masterClrMapping/>
  </p:clrMapOvr>
  <p:transition advClick="0" advTm="12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240ACCC-6BE1-4D48-B357-7579FB543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874713"/>
            <a:ext cx="8447088" cy="938212"/>
          </a:xfrm>
        </p:spPr>
        <p:txBody>
          <a:bodyPr/>
          <a:lstStyle/>
          <a:p>
            <a:pPr eaLnBrk="1" hangingPunct="1"/>
            <a:r>
              <a:rPr lang="cs-CZ" altLang="cs-CZ"/>
              <a:t>Nedemokratické režimy: srovnání autoritářského režimu a totalitarismu</a:t>
            </a:r>
          </a:p>
        </p:txBody>
      </p:sp>
      <p:graphicFrame>
        <p:nvGraphicFramePr>
          <p:cNvPr id="271405" name="Group 45">
            <a:extLst>
              <a:ext uri="{FF2B5EF4-FFF2-40B4-BE49-F238E27FC236}">
                <a16:creationId xmlns:a16="http://schemas.microsoft.com/office/drawing/2014/main" id="{74118EE3-DEE4-7632-971B-4A17ACBF89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9400" y="2078038"/>
          <a:ext cx="8447088" cy="4044951"/>
        </p:xfrm>
        <a:graphic>
          <a:graphicData uri="http://schemas.openxmlformats.org/drawingml/2006/table">
            <a:tbl>
              <a:tblPr/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Autoritářský režim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Totalitarismus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Jedna masová strana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/ omezená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Jedna vůdčí ideologie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Ne/ omezená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Masový teror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Politická mobilizace obyvatel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/omezená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Snaha o kontrolu celé společnosti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Splývání státu a vládnoucí strany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Absolutní kontrola ekonomické činnosti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Autonomie společenských subkultur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charset="0"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2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167CE1D-A36E-01DF-1897-8C776F3A4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Autoritářské Španělsko (1936-1975)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61C571A-EBB2-B05A-7A3C-105B55559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6249988" cy="405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Režim Fransisca Franca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Pouze silný antikomunismus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Potlačení veškeré opozice, včetně odborů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Pouze jediná státem kontrolovaná odborová organizace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Potlačení regionálních hnutí a snah o autonomii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hierarchické pojetí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Hlavní úkol: zajistit pořádek a stabilitu</a:t>
            </a:r>
          </a:p>
        </p:txBody>
      </p:sp>
      <p:pic>
        <p:nvPicPr>
          <p:cNvPr id="66564" name="Picture 6" descr="franco4">
            <a:extLst>
              <a:ext uri="{FF2B5EF4-FFF2-40B4-BE49-F238E27FC236}">
                <a16:creationId xmlns:a16="http://schemas.microsoft.com/office/drawing/2014/main" id="{4833993F-E038-D931-4080-E025C804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203450"/>
            <a:ext cx="2813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0764474-5484-E472-FB6E-9BAA7F2BF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Autoritářské Španělsko (1936-1975)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84A9840-F437-E49E-ACDC-021FFD68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Omezená pluralita</a:t>
            </a:r>
          </a:p>
          <a:p>
            <a:pPr lvl="1" eaLnBrk="1" hangingPunct="1"/>
            <a:r>
              <a:rPr lang="cs-CZ" altLang="cs-CZ"/>
              <a:t>Tržní ekonomika</a:t>
            </a:r>
          </a:p>
          <a:p>
            <a:pPr lvl="2" eaLnBrk="1" hangingPunct="1"/>
            <a:r>
              <a:rPr lang="cs-CZ" altLang="cs-CZ"/>
              <a:t>Hospodářský boom (1959-1973)</a:t>
            </a:r>
          </a:p>
          <a:p>
            <a:pPr lvl="2" eaLnBrk="1" hangingPunct="1"/>
            <a:r>
              <a:rPr lang="cs-CZ" altLang="cs-CZ"/>
              <a:t>Principy neoliberalismu</a:t>
            </a:r>
          </a:p>
          <a:p>
            <a:pPr lvl="2" eaLnBrk="1" hangingPunct="1"/>
            <a:r>
              <a:rPr lang="cs-CZ" altLang="cs-CZ"/>
              <a:t>Posílení střední třídy</a:t>
            </a:r>
          </a:p>
          <a:p>
            <a:pPr lvl="1" eaLnBrk="1" hangingPunct="1"/>
            <a:r>
              <a:rPr lang="cs-CZ" altLang="cs-CZ"/>
              <a:t>Autonomie církve</a:t>
            </a:r>
          </a:p>
          <a:p>
            <a:pPr eaLnBrk="1" hangingPunct="1"/>
            <a:r>
              <a:rPr lang="cs-CZ" altLang="cs-CZ"/>
              <a:t>Zpočátku přísná cenzura</a:t>
            </a:r>
          </a:p>
          <a:p>
            <a:pPr eaLnBrk="1" hangingPunct="1"/>
            <a:r>
              <a:rPr lang="cs-CZ" altLang="cs-CZ"/>
              <a:t>1945-1953 zahraničně-politická izolace</a:t>
            </a:r>
          </a:p>
          <a:p>
            <a:pPr eaLnBrk="1" hangingPunct="1"/>
            <a:endParaRPr lang="cs-CZ" altLang="cs-CZ"/>
          </a:p>
        </p:txBody>
      </p:sp>
      <p:pic>
        <p:nvPicPr>
          <p:cNvPr id="67588" name="Picture 4" descr="200px-Franco0001">
            <a:hlinkClick r:id="rId2" tooltip="Franco in 1969."/>
            <a:extLst>
              <a:ext uri="{FF2B5EF4-FFF2-40B4-BE49-F238E27FC236}">
                <a16:creationId xmlns:a16="http://schemas.microsoft.com/office/drawing/2014/main" id="{22CA88A2-B8EC-13A8-B5F1-CD299A00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203450"/>
            <a:ext cx="1905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80B044F-0A1A-9080-3FE7-D0DDA4027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Autoritářské režimy</a:t>
            </a:r>
            <a:endParaRPr lang="en-US" altLang="cs-CZ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7A1BB60-0455-500B-A54E-1BB3D27F4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Byrokraticko-vojenský autoritářský režim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Organicko-etatistický autoritářský režim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Mobilizační autoritářský režim v postdemokratických společnostech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Mobilizační autoritářský režim ve společnostech, jež nově nabyly nezávislost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Rasová a etnická demokracie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Defektní a předtotalitní autoritářský režim</a:t>
            </a:r>
            <a:r>
              <a:rPr lang="en-US" altLang="cs-CZ"/>
              <a:t> </a:t>
            </a:r>
            <a:endParaRPr lang="cs-CZ" altLang="cs-CZ"/>
          </a:p>
          <a:p>
            <a:pPr marL="438150" indent="-438150" eaLnBrk="1" hangingPunct="1">
              <a:buFont typeface="Arial" panose="020B0604020202020204" pitchFamily="34" charset="0"/>
              <a:buAutoNum type="arabicPeriod"/>
            </a:pPr>
            <a:r>
              <a:rPr lang="cs-CZ" altLang="cs-CZ"/>
              <a:t>Posttotalitní autoritářský režim</a:t>
            </a:r>
            <a:r>
              <a:rPr lang="en-US" altLang="cs-CZ"/>
              <a:t> 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AC95577-E754-28F2-4932-51F9E8585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60475"/>
            <a:ext cx="8447088" cy="452438"/>
          </a:xfrm>
        </p:spPr>
        <p:txBody>
          <a:bodyPr/>
          <a:lstStyle/>
          <a:p>
            <a:pPr eaLnBrk="1" hangingPunct="1"/>
            <a:r>
              <a:rPr lang="cs-CZ" altLang="cs-CZ" sz="2700"/>
              <a:t>Byrokraticko-vojenský autoritářský režim</a:t>
            </a:r>
            <a:endParaRPr lang="en-US" altLang="cs-CZ" sz="27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B8C2011-D06E-9161-CCF8-CFF49753B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6283960" cy="4051300"/>
          </a:xfrm>
        </p:spPr>
        <p:txBody>
          <a:bodyPr/>
          <a:lstStyle/>
          <a:p>
            <a:pPr marL="438150" indent="-438150" eaLnBrk="1" hangingPunct="1"/>
            <a:r>
              <a:rPr lang="cs-CZ" altLang="cs-CZ" sz="2000" dirty="0"/>
              <a:t>Moc: privilegovaná skupina z řad vojenských kruhů či vysokých úředníků</a:t>
            </a:r>
          </a:p>
          <a:p>
            <a:pPr marL="438150" indent="-438150" eaLnBrk="1" hangingPunct="1"/>
            <a:r>
              <a:rPr lang="cs-CZ" altLang="cs-CZ" sz="2000" dirty="0"/>
              <a:t>Vyřazení ostatních skupin z podílu na politické činnosti</a:t>
            </a:r>
          </a:p>
          <a:p>
            <a:pPr marL="438150" indent="-438150" eaLnBrk="1" hangingPunct="1"/>
            <a:r>
              <a:rPr lang="cs-CZ" altLang="cs-CZ" sz="2000" dirty="0"/>
              <a:t>Absence ideologie</a:t>
            </a:r>
          </a:p>
          <a:p>
            <a:pPr marL="438150" indent="-438150" eaLnBrk="1" hangingPunct="1"/>
            <a:r>
              <a:rPr lang="cs-CZ" altLang="cs-CZ" sz="2000" dirty="0"/>
              <a:t>Často bez existence politických stran</a:t>
            </a:r>
          </a:p>
          <a:p>
            <a:pPr marL="838200" lvl="1" indent="-381000" eaLnBrk="1" hangingPunct="1"/>
            <a:r>
              <a:rPr lang="cs-CZ" altLang="cs-CZ" sz="1800" dirty="0"/>
              <a:t>někdy za účelem podpory režimu zřízena vládou řízená jediná politická strana </a:t>
            </a:r>
          </a:p>
          <a:p>
            <a:pPr marL="438150" indent="-438150" eaLnBrk="1" hangingPunct="1"/>
            <a:r>
              <a:rPr lang="cs-CZ" altLang="cs-CZ" sz="2000" dirty="0"/>
              <a:t>Frankovo Španělsko od roku 1957; Argentina za vlády J. </a:t>
            </a:r>
            <a:r>
              <a:rPr lang="cs-CZ" altLang="cs-CZ" sz="2000" dirty="0" err="1"/>
              <a:t>Peróna</a:t>
            </a:r>
            <a:r>
              <a:rPr lang="cs-CZ" altLang="cs-CZ" sz="2000" dirty="0"/>
              <a:t> (1946-1955); Guatemala v letech 1985-1996, Barma (Myanmar)</a:t>
            </a:r>
          </a:p>
        </p:txBody>
      </p:sp>
      <p:pic>
        <p:nvPicPr>
          <p:cNvPr id="52228" name="Picture 5" descr="11sld4">
            <a:extLst>
              <a:ext uri="{FF2B5EF4-FFF2-40B4-BE49-F238E27FC236}">
                <a16:creationId xmlns:a16="http://schemas.microsoft.com/office/drawing/2014/main" id="{8B522B26-CAE4-71B6-3F79-EC4A665E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2" y="2203450"/>
            <a:ext cx="20399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B77B474-DE82-27AD-81E1-8E1F71F3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Organicko-etatistický autoritářský režim</a:t>
            </a:r>
            <a:endParaRPr lang="en-US" altLang="cs-CZ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EAABEDE-423B-A913-0514-67C8223D9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5942013" cy="4051300"/>
          </a:xfrm>
        </p:spPr>
        <p:txBody>
          <a:bodyPr/>
          <a:lstStyle/>
          <a:p>
            <a:pPr marL="438150" indent="-438150" eaLnBrk="1" hangingPunct="1"/>
            <a:r>
              <a:rPr lang="cs-CZ" altLang="cs-CZ" dirty="0"/>
              <a:t>Kontrola participace společnosti skrze tzv. „organickou strukturu“</a:t>
            </a:r>
          </a:p>
          <a:p>
            <a:pPr marL="438150" indent="-438150" eaLnBrk="1" hangingPunct="1"/>
            <a:r>
              <a:rPr lang="cs-CZ" altLang="cs-CZ" dirty="0"/>
              <a:t>Různé korporace, které nahrazují politický pluralismus</a:t>
            </a:r>
          </a:p>
          <a:p>
            <a:pPr marL="438150" indent="-438150" eaLnBrk="1" hangingPunct="1"/>
            <a:r>
              <a:rPr lang="cs-CZ" altLang="cs-CZ" dirty="0" err="1"/>
              <a:t>Salazarův</a:t>
            </a:r>
            <a:r>
              <a:rPr lang="cs-CZ" altLang="cs-CZ" dirty="0"/>
              <a:t> a </a:t>
            </a:r>
            <a:r>
              <a:rPr lang="cs-CZ" altLang="cs-CZ" dirty="0" err="1"/>
              <a:t>Caetánův</a:t>
            </a:r>
            <a:r>
              <a:rPr lang="cs-CZ" altLang="cs-CZ" dirty="0"/>
              <a:t> režim v Portugalsku v letech 1926-1974</a:t>
            </a:r>
          </a:p>
        </p:txBody>
      </p:sp>
      <p:pic>
        <p:nvPicPr>
          <p:cNvPr id="54276" name="Picture 5" descr="205758">
            <a:extLst>
              <a:ext uri="{FF2B5EF4-FFF2-40B4-BE49-F238E27FC236}">
                <a16:creationId xmlns:a16="http://schemas.microsoft.com/office/drawing/2014/main" id="{DF7FCCA5-5DF8-BB6F-2027-D6161EB2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220345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0902256-F1B6-7ED9-596A-68C03FA209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nedemokratické režimy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D3A4E5-19B8-4CF5-9016-27DBDED102F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399" y="2203450"/>
            <a:ext cx="4843463" cy="40513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2 hlavní kategorie</a:t>
            </a:r>
          </a:p>
          <a:p>
            <a:pPr lvl="1" eaLnBrk="1" hangingPunct="1"/>
            <a:r>
              <a:rPr lang="cs-CZ" altLang="cs-CZ" sz="2000" dirty="0"/>
              <a:t>Autoritářské režimy</a:t>
            </a:r>
          </a:p>
          <a:p>
            <a:pPr lvl="1" eaLnBrk="1" hangingPunct="1"/>
            <a:r>
              <a:rPr lang="cs-CZ" altLang="cs-CZ" sz="2000" dirty="0"/>
              <a:t>Totalitní režimy</a:t>
            </a:r>
          </a:p>
          <a:p>
            <a:pPr eaLnBrk="1" hangingPunct="1"/>
            <a:r>
              <a:rPr lang="cs-CZ" altLang="cs-CZ" sz="2400" dirty="0"/>
              <a:t>2 přístupy k chápání demokracie – nedemokracie</a:t>
            </a:r>
          </a:p>
          <a:p>
            <a:pPr lvl="1" eaLnBrk="1" hangingPunct="1"/>
            <a:r>
              <a:rPr lang="cs-CZ" altLang="cs-CZ" sz="2000" dirty="0"/>
              <a:t>dichotomie</a:t>
            </a:r>
          </a:p>
          <a:p>
            <a:pPr lvl="1" eaLnBrk="1" hangingPunct="1"/>
            <a:r>
              <a:rPr lang="cs-CZ" altLang="cs-CZ" sz="2000" dirty="0"/>
              <a:t>stupně</a:t>
            </a:r>
          </a:p>
        </p:txBody>
      </p:sp>
      <p:pic>
        <p:nvPicPr>
          <p:cNvPr id="23556" name="Picture 5" descr="5347-741876">
            <a:extLst>
              <a:ext uri="{FF2B5EF4-FFF2-40B4-BE49-F238E27FC236}">
                <a16:creationId xmlns:a16="http://schemas.microsoft.com/office/drawing/2014/main" id="{D1D62857-3166-2A93-F936-FF531634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397375"/>
            <a:ext cx="19970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itler">
            <a:extLst>
              <a:ext uri="{FF2B5EF4-FFF2-40B4-BE49-F238E27FC236}">
                <a16:creationId xmlns:a16="http://schemas.microsoft.com/office/drawing/2014/main" id="{6FAC8C4D-3C3F-1FCE-A2B6-D21DBF15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962150"/>
            <a:ext cx="176688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franco">
            <a:extLst>
              <a:ext uri="{FF2B5EF4-FFF2-40B4-BE49-F238E27FC236}">
                <a16:creationId xmlns:a16="http://schemas.microsoft.com/office/drawing/2014/main" id="{6F789B44-B105-A9D7-A97B-0EF64218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039938"/>
            <a:ext cx="16525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pinochet">
            <a:extLst>
              <a:ext uri="{FF2B5EF4-FFF2-40B4-BE49-F238E27FC236}">
                <a16:creationId xmlns:a16="http://schemas.microsoft.com/office/drawing/2014/main" id="{98ECF70B-0CCD-A884-373B-0EAEBAB1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419600"/>
            <a:ext cx="15668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C50C6A2-498B-DCFB-288F-B8C45CA44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874713"/>
            <a:ext cx="8447088" cy="962025"/>
          </a:xfrm>
        </p:spPr>
        <p:txBody>
          <a:bodyPr/>
          <a:lstStyle/>
          <a:p>
            <a:pPr eaLnBrk="1" hangingPunct="1"/>
            <a:r>
              <a:rPr lang="cs-CZ" altLang="cs-CZ"/>
              <a:t>Mobilizační autoritářský režim v postdemokratických společnostech</a:t>
            </a:r>
            <a:endParaRPr lang="en-US" altLang="cs-CZ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51454E7-4D70-19F8-08ED-82F2380CB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103120"/>
            <a:ext cx="5545138" cy="4151630"/>
          </a:xfrm>
        </p:spPr>
        <p:txBody>
          <a:bodyPr/>
          <a:lstStyle/>
          <a:p>
            <a:pPr marL="438150" indent="-438150" eaLnBrk="1" hangingPunct="1">
              <a:lnSpc>
                <a:spcPct val="80000"/>
              </a:lnSpc>
            </a:pPr>
            <a:r>
              <a:rPr lang="cs-CZ" altLang="cs-CZ" sz="2300" dirty="0"/>
              <a:t>Snaha o politickou mobilizaci společnosti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300" dirty="0"/>
          </a:p>
          <a:p>
            <a:pPr marL="438150" indent="-438150" eaLnBrk="1" hangingPunct="1">
              <a:lnSpc>
                <a:spcPct val="80000"/>
              </a:lnSpc>
            </a:pPr>
            <a:r>
              <a:rPr lang="cs-CZ" altLang="cs-CZ" sz="2300" dirty="0"/>
              <a:t>Vznik: Deziluze většiny obyvatel; Neschopnost systémů s demokratickou zkušeností reagovat na sociální či jinou změnu ve společnosti</a:t>
            </a:r>
          </a:p>
          <a:p>
            <a:pPr marL="438150" indent="-438150" eaLnBrk="1" hangingPunct="1">
              <a:lnSpc>
                <a:spcPct val="80000"/>
              </a:lnSpc>
            </a:pPr>
            <a:endParaRPr lang="cs-CZ" altLang="cs-CZ" sz="2300" dirty="0"/>
          </a:p>
          <a:p>
            <a:pPr marL="438150" indent="-438150" eaLnBrk="1" hangingPunct="1">
              <a:lnSpc>
                <a:spcPct val="80000"/>
              </a:lnSpc>
            </a:pPr>
            <a:r>
              <a:rPr lang="cs-CZ" altLang="cs-CZ" sz="2300" dirty="0"/>
              <a:t>Vojenský režim v Argentině 1982</a:t>
            </a:r>
          </a:p>
        </p:txBody>
      </p:sp>
      <p:pic>
        <p:nvPicPr>
          <p:cNvPr id="56324" name="Picture 5" descr="20080612klphishar_27_Ies_SCO">
            <a:extLst>
              <a:ext uri="{FF2B5EF4-FFF2-40B4-BE49-F238E27FC236}">
                <a16:creationId xmlns:a16="http://schemas.microsoft.com/office/drawing/2014/main" id="{F12E5F1F-0442-A2A6-500B-11A7744E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203450"/>
            <a:ext cx="29559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0187B66-BBF7-89BB-D997-07ACD1071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874713"/>
            <a:ext cx="8447088" cy="912812"/>
          </a:xfrm>
        </p:spPr>
        <p:txBody>
          <a:bodyPr/>
          <a:lstStyle/>
          <a:p>
            <a:pPr eaLnBrk="1" hangingPunct="1"/>
            <a:r>
              <a:rPr lang="cs-CZ" altLang="cs-CZ"/>
              <a:t>Mobilizační autoritářský režim ve společnostech, jež nově nabyly nezávislost</a:t>
            </a:r>
            <a:endParaRPr lang="en-US" altLang="cs-CZ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839B905-FE6D-571B-1577-91A1D6C29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8150" indent="-438150" eaLnBrk="1" hangingPunct="1"/>
            <a:r>
              <a:rPr lang="cs-CZ" altLang="cs-CZ" dirty="0"/>
              <a:t>Vznik po neúspěšném zavedení demokracie </a:t>
            </a:r>
          </a:p>
          <a:p>
            <a:pPr marL="438150" indent="-438150" eaLnBrk="1" hangingPunct="1"/>
            <a:r>
              <a:rPr lang="cs-CZ" altLang="cs-CZ" dirty="0"/>
              <a:t>Nebo spíše v důsledku neschopnosti zavést demokracii jako produkt boje za nezávislost</a:t>
            </a:r>
          </a:p>
          <a:p>
            <a:pPr marL="438150" indent="-438150" eaLnBrk="1" hangingPunct="1"/>
            <a:r>
              <a:rPr lang="cs-CZ" altLang="cs-CZ" dirty="0"/>
              <a:t>Kult vůdce, osvoboditele</a:t>
            </a:r>
          </a:p>
          <a:p>
            <a:pPr marL="438150" indent="-438150" eaLnBrk="1" hangingPunct="1"/>
            <a:r>
              <a:rPr lang="cs-CZ" altLang="cs-CZ" dirty="0"/>
              <a:t>Většina subsaharských zemí po nabytí nezávislosti (výjimkou Botswana)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94B2215-AEB1-737F-91E4-674B1C903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Rasová a etnická demokracie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48F680E-6C3E-777C-9992-32251BEC5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5902325" cy="4051300"/>
          </a:xfrm>
        </p:spPr>
        <p:txBody>
          <a:bodyPr/>
          <a:lstStyle/>
          <a:p>
            <a:pPr marL="438150" indent="-438150" eaLnBrk="1" hangingPunct="1"/>
            <a:r>
              <a:rPr lang="cs-CZ" altLang="cs-CZ" dirty="0"/>
              <a:t>Nadvláda jedné rasy či etnika nad druhou skupinou obyvatel</a:t>
            </a:r>
          </a:p>
          <a:p>
            <a:pPr marL="438150" indent="-438150" eaLnBrk="1" hangingPunct="1"/>
            <a:r>
              <a:rPr lang="cs-CZ" altLang="cs-CZ" dirty="0"/>
              <a:t>Dodržovány demokratické principy</a:t>
            </a:r>
          </a:p>
          <a:p>
            <a:pPr marL="838200" lvl="1" indent="-381000" eaLnBrk="1" hangingPunct="1"/>
            <a:r>
              <a:rPr lang="cs-CZ" altLang="cs-CZ" dirty="0"/>
              <a:t>Pouze pro privilegované skupiny obyvatel</a:t>
            </a:r>
          </a:p>
          <a:p>
            <a:pPr marL="438150" indent="-438150" eaLnBrk="1" hangingPunct="1"/>
            <a:r>
              <a:rPr lang="cs-CZ" altLang="cs-CZ" dirty="0"/>
              <a:t>Apartheid v JAR</a:t>
            </a:r>
          </a:p>
          <a:p>
            <a:pPr marL="1257300" lvl="2" indent="-342900" eaLnBrk="1" hangingPunct="1"/>
            <a:endParaRPr lang="cs-CZ" altLang="cs-CZ" dirty="0"/>
          </a:p>
        </p:txBody>
      </p:sp>
      <p:pic>
        <p:nvPicPr>
          <p:cNvPr id="60420" name="Picture 5" descr="apartheid_sign">
            <a:extLst>
              <a:ext uri="{FF2B5EF4-FFF2-40B4-BE49-F238E27FC236}">
                <a16:creationId xmlns:a16="http://schemas.microsoft.com/office/drawing/2014/main" id="{C96F5152-4AC5-4EB8-1092-A9CCACEC9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3450"/>
            <a:ext cx="3140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63F2FE5-402C-25A8-56FE-3DFBD323B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Defektní a předtotalitní autoritářský režim</a:t>
            </a:r>
            <a:endParaRPr lang="en-US" altLang="cs-CZ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138B9BB-B2CF-3C10-39F3-2AEAE660C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5127625" cy="4051300"/>
          </a:xfrm>
        </p:spPr>
        <p:txBody>
          <a:bodyPr/>
          <a:lstStyle/>
          <a:p>
            <a:pPr marL="438150" indent="-438150" eaLnBrk="1" hangingPunct="1"/>
            <a:r>
              <a:rPr lang="cs-CZ" altLang="cs-CZ" dirty="0"/>
              <a:t>Neúplné zavedení totality</a:t>
            </a:r>
          </a:p>
          <a:p>
            <a:pPr marL="438150" indent="-438150" eaLnBrk="1" hangingPunct="1"/>
            <a:r>
              <a:rPr lang="cs-CZ" altLang="cs-CZ" dirty="0"/>
              <a:t>Některý aspektů totalitarismu není dostatečně naplněn</a:t>
            </a:r>
          </a:p>
          <a:p>
            <a:pPr marL="438150" indent="-438150" eaLnBrk="1" hangingPunct="1"/>
            <a:r>
              <a:rPr lang="cs-CZ" altLang="cs-CZ" dirty="0"/>
              <a:t>Španělsko krátce po roce 1939 nebo Rusko, resp. Sovětský svaz v období 1921-1924</a:t>
            </a:r>
          </a:p>
          <a:p>
            <a:pPr marL="1257300" lvl="2" indent="-342900" eaLnBrk="1" hangingPunct="1"/>
            <a:endParaRPr lang="en-US" altLang="cs-CZ" dirty="0"/>
          </a:p>
        </p:txBody>
      </p:sp>
      <p:pic>
        <p:nvPicPr>
          <p:cNvPr id="62468" name="Picture 5" descr="rus">
            <a:extLst>
              <a:ext uri="{FF2B5EF4-FFF2-40B4-BE49-F238E27FC236}">
                <a16:creationId xmlns:a16="http://schemas.microsoft.com/office/drawing/2014/main" id="{6BE2EC4C-4791-EF51-2DC4-C79D3774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3450"/>
            <a:ext cx="27209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46BEE01-B53A-6528-0EA9-E593E7F69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Posttotalitní autoritářský režim</a:t>
            </a:r>
            <a:endParaRPr lang="en-US" altLang="cs-CZ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EA6798B-1AF6-A259-775E-4007EAAF9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8150" indent="-438150" algn="just" eaLnBrk="1" hangingPunct="1"/>
            <a:r>
              <a:rPr lang="cs-CZ" altLang="cs-CZ" dirty="0"/>
              <a:t>Komunistické státy po Destalinizaci </a:t>
            </a:r>
          </a:p>
          <a:p>
            <a:pPr marL="0" indent="0" algn="just" eaLnBrk="1" hangingPunct="1">
              <a:buNone/>
            </a:pPr>
            <a:endParaRPr lang="cs-CZ" altLang="cs-CZ" dirty="0"/>
          </a:p>
          <a:p>
            <a:pPr marL="438150" indent="-438150" algn="just" eaLnBrk="1" hangingPunct="1"/>
            <a:r>
              <a:rPr lang="cs-CZ" altLang="cs-CZ" dirty="0"/>
              <a:t>Rezignace vládnoucí elity na zachování totalitarismu</a:t>
            </a:r>
          </a:p>
          <a:p>
            <a:pPr marL="0" indent="0" algn="just" eaLnBrk="1" hangingPunct="1">
              <a:buNone/>
            </a:pPr>
            <a:endParaRPr lang="cs-CZ" altLang="cs-CZ" dirty="0"/>
          </a:p>
          <a:p>
            <a:pPr marL="438150" indent="-438150" algn="just" eaLnBrk="1" hangingPunct="1"/>
            <a:r>
              <a:rPr lang="cs-CZ" altLang="cs-CZ" dirty="0"/>
              <a:t>Většina komunistických režimů po odstranění kultu Stalina</a:t>
            </a:r>
          </a:p>
          <a:p>
            <a:pPr marL="838200" lvl="1" indent="-381000" algn="just" eaLnBrk="1" hangingPunct="1"/>
            <a:r>
              <a:rPr lang="cs-CZ" altLang="cs-CZ" dirty="0"/>
              <a:t>Jisté uvolnění po roce 1956 v Polsku, Československu, Maďarsku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59E04-4D3A-E5EF-9F3B-4DE3B981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C5BB044-B6A7-76B1-948C-2943DCC39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Sultanistické</a:t>
            </a:r>
            <a:r>
              <a:rPr lang="cs-CZ" altLang="cs-CZ" dirty="0"/>
              <a:t> Režimy</a:t>
            </a:r>
            <a:endParaRPr lang="en-US" altLang="cs-CZ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DCFD6B7-BE21-17C2-C859-E08E1B370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172970"/>
            <a:ext cx="8447088" cy="4349750"/>
          </a:xfr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cs-CZ" altLang="cs-CZ" sz="2000" kern="1200" dirty="0">
                <a:solidFill>
                  <a:srgbClr val="002D5A"/>
                </a:solidFill>
                <a:cs typeface="Calibri" panose="020F0502020204030204" pitchFamily="34" charset="0"/>
              </a:rPr>
              <a:t>Legitimita založena na personální moci vládce (</a:t>
            </a:r>
            <a:r>
              <a:rPr lang="cs-CZ" altLang="cs-CZ" sz="2000" kern="1200" dirty="0" err="1">
                <a:solidFill>
                  <a:srgbClr val="002D5A"/>
                </a:solidFill>
                <a:cs typeface="Calibri" panose="020F0502020204030204" pitchFamily="34" charset="0"/>
              </a:rPr>
              <a:t>cf</a:t>
            </a:r>
            <a:r>
              <a:rPr lang="cs-CZ" altLang="cs-CZ" sz="2000" kern="1200" dirty="0">
                <a:solidFill>
                  <a:srgbClr val="002D5A"/>
                </a:solidFill>
                <a:cs typeface="Calibri" panose="020F0502020204030204" pitchFamily="34" charset="0"/>
              </a:rPr>
              <a:t>. absolutistické monarchie), neodvozená od ideologie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000" dirty="0" err="1">
                <a:cs typeface="Calibri" panose="020F0502020204030204" pitchFamily="34" charset="0"/>
              </a:rPr>
              <a:t>Nízká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míra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institucionalizace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nahrazená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všemocností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panovníka</a:t>
            </a:r>
            <a:endParaRPr lang="en-US" sz="2000" dirty="0"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sz="2000" dirty="0" err="1">
                <a:cs typeface="Calibri" panose="020F0502020204030204" pitchFamily="34" charset="0"/>
              </a:rPr>
              <a:t>Většinou</a:t>
            </a:r>
            <a:r>
              <a:rPr lang="en-US" sz="2000" dirty="0">
                <a:cs typeface="Calibri" panose="020F0502020204030204" pitchFamily="34" charset="0"/>
              </a:rPr>
              <a:t> v </a:t>
            </a:r>
            <a:r>
              <a:rPr lang="en-US" sz="2000" dirty="0" err="1">
                <a:cs typeface="Calibri" panose="020F0502020204030204" pitchFamily="34" charset="0"/>
              </a:rPr>
              <a:t>tradičních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společnostech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endParaRPr lang="cs-CZ" altLang="cs-CZ" sz="2000" kern="1200" dirty="0">
              <a:solidFill>
                <a:srgbClr val="002D5A"/>
              </a:solidFill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kern="1200" dirty="0">
                <a:solidFill>
                  <a:srgbClr val="002D5A"/>
                </a:solidFill>
                <a:cs typeface="Calibri" panose="020F0502020204030204" pitchFamily="34" charset="0"/>
              </a:rPr>
              <a:t>„Sultá</a:t>
            </a:r>
            <a:r>
              <a:rPr lang="cs-CZ" altLang="cs-CZ" sz="2000" dirty="0">
                <a:solidFill>
                  <a:srgbClr val="002D5A"/>
                </a:solidFill>
                <a:cs typeface="Calibri" panose="020F0502020204030204" pitchFamily="34" charset="0"/>
              </a:rPr>
              <a:t>n“ – stát chápe jako své dominium, nemíní rozlišovat mezi veřejným a soukromým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cs typeface="Calibri" panose="020F0502020204030204" pitchFamily="34" charset="0"/>
              </a:rPr>
              <a:t>Klíčovou roli hraje loajalita vůči sultánovi – politika cukru a biče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000" dirty="0">
                <a:cs typeface="Calibri" panose="020F0502020204030204" pitchFamily="34" charset="0"/>
              </a:rPr>
              <a:t>Haiti (Duvalier), </a:t>
            </a:r>
            <a:r>
              <a:rPr lang="en-US" sz="2000" dirty="0" err="1">
                <a:cs typeface="Calibri" panose="020F0502020204030204" pitchFamily="34" charset="0"/>
              </a:rPr>
              <a:t>Dominikánskou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republika</a:t>
            </a:r>
            <a:r>
              <a:rPr lang="en-US" sz="2000" dirty="0">
                <a:cs typeface="Calibri" panose="020F0502020204030204" pitchFamily="34" charset="0"/>
              </a:rPr>
              <a:t> (Trujillo), Kuba (</a:t>
            </a:r>
            <a:r>
              <a:rPr lang="en-US" sz="2000" dirty="0" err="1">
                <a:cs typeface="Calibri" panose="020F0502020204030204" pitchFamily="34" charset="0"/>
              </a:rPr>
              <a:t>Batisty</a:t>
            </a:r>
            <a:r>
              <a:rPr lang="en-US" sz="2000" dirty="0">
                <a:cs typeface="Calibri" panose="020F0502020204030204" pitchFamily="34" charset="0"/>
              </a:rPr>
              <a:t>), </a:t>
            </a:r>
            <a:r>
              <a:rPr lang="en-US" sz="2000" dirty="0" err="1">
                <a:cs typeface="Calibri" panose="020F0502020204030204" pitchFamily="34" charset="0"/>
              </a:rPr>
              <a:t>Írán</a:t>
            </a:r>
            <a:r>
              <a:rPr lang="en-US" sz="2000" dirty="0">
                <a:cs typeface="Calibri" panose="020F0502020204030204" pitchFamily="34" charset="0"/>
              </a:rPr>
              <a:t> (</a:t>
            </a:r>
            <a:r>
              <a:rPr lang="en-US" sz="2000" dirty="0" err="1">
                <a:cs typeface="Calibri" panose="020F0502020204030204" pitchFamily="34" charset="0"/>
              </a:rPr>
              <a:t>Páhlaví</a:t>
            </a:r>
            <a:r>
              <a:rPr lang="en-US" sz="2000" dirty="0">
                <a:cs typeface="Calibri" panose="020F0502020204030204" pitchFamily="34" charset="0"/>
              </a:rPr>
              <a:t>), </a:t>
            </a:r>
            <a:r>
              <a:rPr lang="en-US" sz="2000" dirty="0" err="1">
                <a:cs typeface="Calibri" panose="020F0502020204030204" pitchFamily="34" charset="0"/>
              </a:rPr>
              <a:t>Filipínách</a:t>
            </a:r>
            <a:r>
              <a:rPr lang="en-US" sz="2000" dirty="0">
                <a:cs typeface="Calibri" panose="020F0502020204030204" pitchFamily="34" charset="0"/>
              </a:rPr>
              <a:t> (Markos), </a:t>
            </a:r>
            <a:r>
              <a:rPr lang="en-US" sz="2000" dirty="0" err="1">
                <a:cs typeface="Calibri" panose="020F0502020204030204" pitchFamily="34" charset="0"/>
              </a:rPr>
              <a:t>Indonésie</a:t>
            </a:r>
            <a:r>
              <a:rPr lang="en-US" sz="2000" dirty="0">
                <a:cs typeface="Calibri" panose="020F0502020204030204" pitchFamily="34" charset="0"/>
              </a:rPr>
              <a:t> (Suharto), </a:t>
            </a:r>
            <a:r>
              <a:rPr lang="en-US" sz="2000" dirty="0" err="1">
                <a:cs typeface="Calibri" panose="020F0502020204030204" pitchFamily="34" charset="0"/>
              </a:rPr>
              <a:t>Turkmenistán</a:t>
            </a:r>
            <a:r>
              <a:rPr lang="en-US" sz="2000" dirty="0">
                <a:cs typeface="Calibri" panose="020F0502020204030204" pitchFamily="34" charset="0"/>
              </a:rPr>
              <a:t> (</a:t>
            </a:r>
            <a:r>
              <a:rPr lang="en-US" sz="2000" dirty="0" err="1">
                <a:cs typeface="Calibri" panose="020F0502020204030204" pitchFamily="34" charset="0"/>
              </a:rPr>
              <a:t>Nijazov</a:t>
            </a:r>
            <a:r>
              <a:rPr lang="en-US" sz="2000" dirty="0">
                <a:cs typeface="Calibri" panose="020F0502020204030204" pitchFamily="34" charset="0"/>
              </a:rPr>
              <a:t>), </a:t>
            </a:r>
            <a:r>
              <a:rPr lang="en-US" sz="2000" dirty="0" err="1">
                <a:cs typeface="Calibri" panose="020F0502020204030204" pitchFamily="34" charset="0"/>
              </a:rPr>
              <a:t>Saudská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en-US" sz="2000" dirty="0" err="1">
                <a:cs typeface="Calibri" panose="020F0502020204030204" pitchFamily="34" charset="0"/>
              </a:rPr>
              <a:t>Arábie</a:t>
            </a:r>
            <a:r>
              <a:rPr lang="en-US" sz="2000" dirty="0">
                <a:cs typeface="Calibri" panose="020F0502020204030204" pitchFamily="34" charset="0"/>
              </a:rPr>
              <a:t>, </a:t>
            </a:r>
            <a:r>
              <a:rPr lang="en-US" sz="2000" dirty="0" err="1">
                <a:cs typeface="Calibri" panose="020F0502020204030204" pitchFamily="34" charset="0"/>
              </a:rPr>
              <a:t>Omán</a:t>
            </a:r>
            <a:r>
              <a:rPr lang="en-US" sz="2000" dirty="0"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endParaRPr lang="cs-CZ" altLang="cs-CZ" dirty="0">
              <a:solidFill>
                <a:srgbClr val="002D5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154614"/>
      </p:ext>
    </p:extLst>
  </p:cSld>
  <p:clrMapOvr>
    <a:masterClrMapping/>
  </p:clrMapOvr>
  <p:transition advClick="0" advTm="1200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3B3D0-3276-871F-FDAF-1F393402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8D14A55-5C50-AB89-4F2B-0876031B4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Posttotalitní Režimy (jako samostatná kategorie)</a:t>
            </a:r>
            <a:endParaRPr lang="en-US" altLang="cs-CZ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660F91F-D7D2-78A1-59B1-106293274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8456" y="2274570"/>
            <a:ext cx="8447088" cy="4051300"/>
          </a:xfr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cs-CZ" altLang="cs-CZ" kern="1200" dirty="0">
                <a:solidFill>
                  <a:srgbClr val="002D5A"/>
                </a:solidFill>
              </a:rPr>
              <a:t>Omezený nepolitický pluralismus: ekonomického či společenského charakteru – šedá ekonomika, kontra</a:t>
            </a:r>
            <a:r>
              <a:rPr lang="cs-CZ" altLang="cs-CZ" dirty="0">
                <a:solidFill>
                  <a:srgbClr val="002D5A"/>
                </a:solidFill>
              </a:rPr>
              <a:t>kultura, chybí autentická mobilizace – konformní minimum, technokrati a byrokrati místo vůdců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dirty="0">
                <a:solidFill>
                  <a:srgbClr val="002D5A"/>
                </a:solidFill>
              </a:rPr>
              <a:t>Žádný politický pluralismus: formální centralizace moci 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dirty="0">
                <a:solidFill>
                  <a:srgbClr val="002D5A"/>
                </a:solidFill>
              </a:rPr>
              <a:t>Oficiální ideologie přetrvává, ale apatie i samotných propagátorů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dirty="0">
                <a:solidFill>
                  <a:srgbClr val="002D5A"/>
                </a:solidFill>
              </a:rPr>
              <a:t>Čína, Vietnam, s výhradami i Kuba</a:t>
            </a:r>
            <a:endParaRPr lang="cs-CZ" altLang="cs-CZ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726"/>
      </p:ext>
    </p:extLst>
  </p:cSld>
  <p:clrMapOvr>
    <a:masterClrMapping/>
  </p:clrMapOvr>
  <p:transition advClick="0" advTm="1200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A653-B560-999C-BDE1-C908F633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954166"/>
            <a:ext cx="9941560" cy="911147"/>
          </a:xfrm>
        </p:spPr>
        <p:txBody>
          <a:bodyPr/>
          <a:lstStyle/>
          <a:p>
            <a:r>
              <a:rPr lang="cs-CZ" altLang="cs-CZ" sz="2800" dirty="0" err="1"/>
              <a:t>Linzova</a:t>
            </a:r>
            <a:r>
              <a:rPr lang="cs-CZ" altLang="cs-CZ" sz="2800" dirty="0"/>
              <a:t> koncepce nedemokratických </a:t>
            </a:r>
            <a:br>
              <a:rPr lang="cs-CZ" altLang="cs-CZ" sz="2800" dirty="0"/>
            </a:br>
            <a:r>
              <a:rPr lang="cs-CZ" altLang="cs-CZ" sz="2800" dirty="0"/>
              <a:t>režimů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F2B10-1832-0661-53D0-726ED423C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90" y="1965899"/>
            <a:ext cx="7774619" cy="44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4263"/>
      </p:ext>
    </p:extLst>
  </p:cSld>
  <p:clrMapOvr>
    <a:masterClrMapping/>
  </p:clrMapOvr>
  <p:transition advClick="0" advTm="12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E549E29-F7EC-251A-C98E-37D254427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Nedemokratické režimy: Historicko-sociální kontext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A5E414B-5F46-692D-FE15-77368F666A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8214360" cy="4051300"/>
          </a:xfrm>
        </p:spPr>
        <p:txBody>
          <a:bodyPr/>
          <a:lstStyle/>
          <a:p>
            <a:pPr eaLnBrk="1" hangingPunct="1"/>
            <a:r>
              <a:rPr lang="cs-CZ" altLang="cs-CZ" sz="2500" dirty="0"/>
              <a:t>30. léta 20. století</a:t>
            </a:r>
          </a:p>
          <a:p>
            <a:pPr lvl="1" eaLnBrk="1" hangingPunct="1"/>
            <a:r>
              <a:rPr lang="cs-CZ" altLang="cs-CZ" sz="2500" dirty="0"/>
              <a:t>Nezralost a nestabilita demokracií v Evropě: absence podmínek demokratické stability</a:t>
            </a:r>
          </a:p>
          <a:p>
            <a:pPr lvl="2" eaLnBrk="1" hangingPunct="1"/>
            <a:r>
              <a:rPr lang="cs-CZ" altLang="cs-CZ" sz="2500" dirty="0"/>
              <a:t>legitimní vláda, </a:t>
            </a:r>
            <a:r>
              <a:rPr lang="cs-CZ" altLang="cs-CZ" sz="2500" u="sng" dirty="0"/>
              <a:t>národní jednota</a:t>
            </a:r>
            <a:r>
              <a:rPr lang="cs-CZ" altLang="cs-CZ" sz="2500" dirty="0"/>
              <a:t>, bohatství a prosperita</a:t>
            </a:r>
          </a:p>
          <a:p>
            <a:pPr marL="914400" lvl="2" indent="0" eaLnBrk="1" hangingPunct="1">
              <a:buNone/>
            </a:pPr>
            <a:endParaRPr lang="cs-CZ" altLang="cs-CZ" sz="2500" dirty="0"/>
          </a:p>
          <a:p>
            <a:pPr lvl="1" eaLnBrk="1" hangingPunct="1"/>
            <a:r>
              <a:rPr lang="cs-CZ" altLang="cs-CZ" sz="2500" dirty="0"/>
              <a:t>Selhání elit – dostatečné k selhání demokracie 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1734C-79DA-FED8-9607-DBD8B434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F305750-E79C-DFC6-0FB3-13EA2262F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Nedemokratické režimy: Historicko-sociální kontext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F935911-4146-0D95-AD8E-D03FECC21D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8214360" cy="4051300"/>
          </a:xfrm>
        </p:spPr>
        <p:txBody>
          <a:bodyPr/>
          <a:lstStyle/>
          <a:p>
            <a:pPr eaLnBrk="1" hangingPunct="1"/>
            <a:r>
              <a:rPr lang="cs-CZ" altLang="cs-CZ" sz="1900" dirty="0"/>
              <a:t>30. léta 20. století: Hospodářská krize </a:t>
            </a:r>
          </a:p>
          <a:p>
            <a:pPr lvl="1" eaLnBrk="1" hangingPunct="1"/>
            <a:r>
              <a:rPr lang="cs-CZ" altLang="cs-CZ" sz="1900" dirty="0">
                <a:sym typeface="Wingdings" pitchFamily="2" charset="2"/>
              </a:rPr>
              <a:t> </a:t>
            </a:r>
            <a:r>
              <a:rPr lang="cs-CZ" altLang="cs-CZ" sz="1900" dirty="0"/>
              <a:t>Ohrožení střední třídy (také spojeno s industrializací) – obava ze změny </a:t>
            </a:r>
            <a:r>
              <a:rPr lang="cs-CZ" sz="1900" dirty="0"/>
              <a:t>společenského pořádku (sociální revoluce: levice) </a:t>
            </a:r>
            <a:r>
              <a:rPr lang="cs-CZ" sz="1900" dirty="0">
                <a:sym typeface="Wingdings" pitchFamily="2" charset="2"/>
              </a:rPr>
              <a:t></a:t>
            </a:r>
            <a:r>
              <a:rPr lang="cs-CZ" altLang="cs-CZ" sz="1900" dirty="0"/>
              <a:t> zesílení apelu radikální pravice (</a:t>
            </a:r>
            <a:r>
              <a:rPr lang="cs-CZ" altLang="cs-CZ" sz="1900" dirty="0" err="1"/>
              <a:t>Lipset</a:t>
            </a:r>
            <a:r>
              <a:rPr lang="cs-CZ" altLang="cs-CZ" sz="1900" dirty="0"/>
              <a:t>: Fašismus = extremismus středu)</a:t>
            </a:r>
          </a:p>
          <a:p>
            <a:pPr lvl="1" eaLnBrk="1" hangingPunct="1"/>
            <a:r>
              <a:rPr lang="cs-CZ" altLang="cs-CZ" sz="1900" dirty="0">
                <a:sym typeface="Wingdings" pitchFamily="2" charset="2"/>
              </a:rPr>
              <a:t> </a:t>
            </a:r>
            <a:r>
              <a:rPr lang="cs-CZ" altLang="cs-CZ" sz="1900" dirty="0"/>
              <a:t>Krize klasického liberalismu: Velká krize </a:t>
            </a:r>
            <a:r>
              <a:rPr lang="cs-CZ" altLang="cs-CZ" sz="1900" dirty="0">
                <a:sym typeface="Wingdings" pitchFamily="2" charset="2"/>
              </a:rPr>
              <a:t> větší zásahy státu do podnikání, </a:t>
            </a:r>
            <a:r>
              <a:rPr lang="cs-CZ" sz="1900" dirty="0"/>
              <a:t>větší pravomoci výkonné moci a omezovaly moc zákonodárnou, i tvrdšími postihy sociálních nepokojů.</a:t>
            </a:r>
          </a:p>
          <a:p>
            <a:pPr lvl="1" eaLnBrk="1" hangingPunct="1"/>
            <a:r>
              <a:rPr lang="cs-CZ" altLang="cs-CZ" sz="1900" dirty="0">
                <a:sym typeface="Wingdings" pitchFamily="2" charset="2"/>
              </a:rPr>
              <a:t> N</a:t>
            </a:r>
            <a:r>
              <a:rPr lang="cs-CZ" altLang="cs-CZ" sz="1900" dirty="0"/>
              <a:t>edůvěra v lib. demokracii </a:t>
            </a:r>
            <a:r>
              <a:rPr lang="cs-CZ" altLang="cs-CZ" sz="1900" dirty="0">
                <a:sym typeface="Wingdings" pitchFamily="2" charset="2"/>
              </a:rPr>
              <a:t> nové anti-demokratické ideologie: hlavně fašismus (a inspirace jím); </a:t>
            </a:r>
            <a:r>
              <a:rPr lang="cs-CZ" altLang="cs-CZ" sz="1900" dirty="0"/>
              <a:t> polarizace společnosti (komunismus X antikomunismus) = živná půda jak pro komunismus, tak fašismus (oba těžící z krize demokracie)</a:t>
            </a:r>
          </a:p>
          <a:p>
            <a:pPr lvl="1" eaLnBrk="1" hangingPunct="1"/>
            <a:endParaRPr lang="cs-CZ" altLang="cs-CZ" sz="2000" dirty="0"/>
          </a:p>
          <a:p>
            <a:pPr marL="457200" lvl="1" indent="0" eaLnBrk="1" hangingPunct="1">
              <a:buNone/>
            </a:pPr>
            <a:endParaRPr lang="cs-CZ" altLang="cs-CZ" sz="2000" dirty="0"/>
          </a:p>
          <a:p>
            <a:pPr lvl="1" eaLnBrk="1" hangingPunct="1"/>
            <a:endParaRPr lang="cs-CZ" altLang="cs-CZ" sz="2000" dirty="0"/>
          </a:p>
          <a:p>
            <a:pPr lvl="1" eaLnBrk="1" hangingPunct="1"/>
            <a:endParaRPr lang="cs-CZ" altLang="cs-CZ" dirty="0"/>
          </a:p>
          <a:p>
            <a:pPr marL="457200" lvl="1" indent="0" eaLnBrk="1" hangingPunct="1"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65132259"/>
      </p:ext>
    </p:extLst>
  </p:cSld>
  <p:clrMapOvr>
    <a:masterClrMapping/>
  </p:clrMapOvr>
  <p:transition advClick="0" advTm="12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4A4DE35-F4CF-9591-17C0-B7F8E39CCC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Demokratické vs. nedemokratické režimy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B3C932B-BFAD-C93A-EF36-BAE6218C61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9399" y="2203450"/>
            <a:ext cx="9072945" cy="427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b="0" dirty="0" err="1"/>
              <a:t>Bollen</a:t>
            </a:r>
            <a:r>
              <a:rPr lang="cs-CZ" altLang="cs-CZ" sz="2500" b="0" dirty="0"/>
              <a:t> &amp; </a:t>
            </a:r>
            <a:r>
              <a:rPr lang="cs-CZ" altLang="cs-CZ" sz="2500" b="0" dirty="0" err="1"/>
              <a:t>Jackman</a:t>
            </a:r>
            <a:r>
              <a:rPr lang="cs-CZ" altLang="cs-CZ" sz="2500" b="0" dirty="0"/>
              <a:t> (1989)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Demokracie  - záležitostí stupně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Stát je více demokratický nebo méně demokratický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b="0" dirty="0" err="1"/>
              <a:t>Linz</a:t>
            </a:r>
            <a:r>
              <a:rPr lang="cs-CZ" altLang="cs-CZ" sz="2500" b="0" dirty="0"/>
              <a:t>, </a:t>
            </a:r>
            <a:r>
              <a:rPr lang="cs-CZ" altLang="cs-CZ" sz="2500" b="0" dirty="0" err="1"/>
              <a:t>Sartori</a:t>
            </a:r>
            <a:r>
              <a:rPr lang="cs-CZ" altLang="cs-CZ" sz="2500" b="0" dirty="0"/>
              <a:t>, </a:t>
            </a:r>
            <a:r>
              <a:rPr lang="cs-CZ" altLang="cs-CZ" sz="2500" b="0" dirty="0" err="1"/>
              <a:t>Huntington</a:t>
            </a:r>
            <a:endParaRPr lang="cs-CZ" altLang="cs-CZ" sz="2500" b="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Jiný přístup, který odmítá „stupně“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Demokracie buď je, nebo není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Režimy nemohou být „</a:t>
            </a:r>
            <a:r>
              <a:rPr lang="cs-CZ" altLang="cs-CZ" sz="2500" b="0" dirty="0" err="1"/>
              <a:t>polodemokratické</a:t>
            </a:r>
            <a:r>
              <a:rPr lang="cs-CZ" altLang="cs-CZ" sz="2500" b="0" dirty="0"/>
              <a:t>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500" b="0" dirty="0"/>
              <a:t>Demokracie  - kontradikcí nedemokracie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D5CF-47FE-85B5-DBF1-4DAF78355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2E2004F-1F18-BC5A-60F5-0C3C31257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Krize liberální demokracie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309089-9AE8-E15E-4121-CA22F8BA42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8529320" cy="4051300"/>
          </a:xfrm>
        </p:spPr>
        <p:txBody>
          <a:bodyPr/>
          <a:lstStyle/>
          <a:p>
            <a:pPr eaLnBrk="1" hangingPunct="1"/>
            <a:r>
              <a:rPr lang="cs-CZ" altLang="cs-CZ" sz="1900" dirty="0"/>
              <a:t>3 hlavní anti-liberálně-demokratické proudy ve 30.letech</a:t>
            </a:r>
          </a:p>
          <a:p>
            <a:pPr lvl="1" eaLnBrk="1" hangingPunct="1"/>
            <a:r>
              <a:rPr lang="cs-CZ" altLang="cs-CZ" sz="1900" u="sng" dirty="0"/>
              <a:t>Reakcionáři</a:t>
            </a:r>
            <a:r>
              <a:rPr lang="cs-CZ" altLang="cs-CZ" sz="1900" dirty="0"/>
              <a:t> (</a:t>
            </a:r>
            <a:r>
              <a:rPr lang="cs-CZ" sz="1900" dirty="0"/>
              <a:t>Polsko – </a:t>
            </a:r>
            <a:r>
              <a:rPr lang="cs-CZ" sz="1900" dirty="0" err="1"/>
              <a:t>Pilsudski</a:t>
            </a:r>
            <a:r>
              <a:rPr lang="cs-CZ" sz="1900" dirty="0"/>
              <a:t>, Maďarsko – </a:t>
            </a:r>
            <a:r>
              <a:rPr lang="cs-CZ" sz="1900" dirty="0" err="1"/>
              <a:t>Horthy</a:t>
            </a:r>
            <a:r>
              <a:rPr lang="cs-CZ" sz="1900" dirty="0"/>
              <a:t>, Španělsko – Franco): anti-komunistické autoritářské režimy, pragmatismus </a:t>
            </a:r>
            <a:r>
              <a:rPr lang="en-US" sz="1900" dirty="0"/>
              <a:t> </a:t>
            </a:r>
            <a:endParaRPr lang="cs-CZ" altLang="cs-CZ" sz="1900" dirty="0"/>
          </a:p>
          <a:p>
            <a:pPr lvl="1" eaLnBrk="1" hangingPunct="1"/>
            <a:r>
              <a:rPr lang="cs-CZ" altLang="cs-CZ" sz="1900" u="sng" dirty="0"/>
              <a:t>Organický Etatismus </a:t>
            </a:r>
            <a:r>
              <a:rPr lang="cs-CZ" altLang="cs-CZ" sz="1900" dirty="0"/>
              <a:t>(Portugalsko – </a:t>
            </a:r>
            <a:r>
              <a:rPr lang="cs-CZ" altLang="cs-CZ" sz="1900" dirty="0" err="1"/>
              <a:t>Salazar</a:t>
            </a:r>
            <a:r>
              <a:rPr lang="cs-CZ" altLang="cs-CZ" sz="1900" dirty="0"/>
              <a:t>, Rakousko – 1934 </a:t>
            </a:r>
            <a:r>
              <a:rPr lang="cs-CZ" altLang="cs-CZ" sz="1900" dirty="0" err="1"/>
              <a:t>az</a:t>
            </a:r>
            <a:r>
              <a:rPr lang="cs-CZ" altLang="cs-CZ" sz="1900" dirty="0"/>
              <a:t> 38): </a:t>
            </a:r>
            <a:r>
              <a:rPr lang="cs-CZ" sz="1900" dirty="0"/>
              <a:t>autoritářské režimy </a:t>
            </a:r>
            <a:r>
              <a:rPr lang="en-US" sz="1900" dirty="0" err="1"/>
              <a:t>ovládané</a:t>
            </a:r>
            <a:r>
              <a:rPr lang="en-US" sz="1900" dirty="0"/>
              <a:t> </a:t>
            </a:r>
            <a:r>
              <a:rPr lang="en-US" sz="1900" dirty="0" err="1"/>
              <a:t>shora</a:t>
            </a:r>
            <a:r>
              <a:rPr lang="en-US" sz="1900" dirty="0"/>
              <a:t> (</a:t>
            </a:r>
            <a:r>
              <a:rPr lang="en-US" sz="1900" dirty="0" err="1"/>
              <a:t>byrokraté</a:t>
            </a:r>
            <a:r>
              <a:rPr lang="en-US" sz="1900" dirty="0"/>
              <a:t>, </a:t>
            </a:r>
            <a:r>
              <a:rPr lang="en-US" sz="1900" dirty="0" err="1"/>
              <a:t>technokraté</a:t>
            </a:r>
            <a:r>
              <a:rPr lang="en-US" sz="1900" dirty="0"/>
              <a:t>)</a:t>
            </a:r>
            <a:r>
              <a:rPr lang="cs-CZ" sz="1900" dirty="0"/>
              <a:t>, </a:t>
            </a:r>
            <a:r>
              <a:rPr lang="en-US" sz="1900" dirty="0" err="1"/>
              <a:t>odmítnutí</a:t>
            </a:r>
            <a:r>
              <a:rPr lang="en-US" sz="1900" dirty="0"/>
              <a:t> </a:t>
            </a:r>
            <a:r>
              <a:rPr lang="en-US" sz="1900" dirty="0" err="1"/>
              <a:t>liberálního</a:t>
            </a:r>
            <a:r>
              <a:rPr lang="en-US" sz="1900" dirty="0"/>
              <a:t> </a:t>
            </a:r>
            <a:r>
              <a:rPr lang="en-US" sz="1900" dirty="0" err="1"/>
              <a:t>individualismu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hrozby</a:t>
            </a:r>
            <a:r>
              <a:rPr lang="en-US" sz="1900" dirty="0"/>
              <a:t> </a:t>
            </a:r>
            <a:r>
              <a:rPr lang="en-US" sz="1900" dirty="0" err="1"/>
              <a:t>socialismu</a:t>
            </a:r>
            <a:r>
              <a:rPr lang="en-US" sz="1900" dirty="0"/>
              <a:t>, </a:t>
            </a:r>
            <a:r>
              <a:rPr lang="en-US" sz="1900" dirty="0" err="1"/>
              <a:t>korporativismus</a:t>
            </a:r>
            <a:r>
              <a:rPr lang="en-US" sz="1900" dirty="0"/>
              <a:t>: </a:t>
            </a:r>
            <a:r>
              <a:rPr lang="en-US" sz="1900" dirty="0" err="1"/>
              <a:t>každá</a:t>
            </a:r>
            <a:r>
              <a:rPr lang="en-US" sz="1900" dirty="0"/>
              <a:t> </a:t>
            </a:r>
            <a:r>
              <a:rPr lang="en-US" sz="1900" dirty="0" err="1"/>
              <a:t>skupina</a:t>
            </a:r>
            <a:r>
              <a:rPr lang="en-US" sz="1900" dirty="0"/>
              <a:t> </a:t>
            </a:r>
            <a:r>
              <a:rPr lang="en-US" sz="1900" dirty="0" err="1"/>
              <a:t>má</a:t>
            </a:r>
            <a:r>
              <a:rPr lang="en-US" sz="1900" dirty="0"/>
              <a:t> </a:t>
            </a:r>
            <a:r>
              <a:rPr lang="en-US" sz="1900" dirty="0" err="1"/>
              <a:t>svou</a:t>
            </a:r>
            <a:r>
              <a:rPr lang="en-US" sz="1900" dirty="0"/>
              <a:t> </a:t>
            </a:r>
            <a:r>
              <a:rPr lang="en-US" sz="1900" dirty="0" err="1"/>
              <a:t>úlohu</a:t>
            </a:r>
            <a:endParaRPr lang="cs-CZ" altLang="cs-CZ" sz="1900" dirty="0"/>
          </a:p>
          <a:p>
            <a:pPr lvl="1" eaLnBrk="1" hangingPunct="1"/>
            <a:r>
              <a:rPr lang="cs-CZ" altLang="cs-CZ" sz="1900" u="sng" dirty="0"/>
              <a:t>Fašismus</a:t>
            </a:r>
            <a:r>
              <a:rPr lang="cs-CZ" altLang="cs-CZ" sz="1900" dirty="0"/>
              <a:t> (Itálie – Mussolini): </a:t>
            </a:r>
            <a:r>
              <a:rPr lang="en-US" sz="1900" dirty="0" err="1"/>
              <a:t>nacionalismus</a:t>
            </a:r>
            <a:r>
              <a:rPr lang="en-US" sz="1900" dirty="0"/>
              <a:t>, </a:t>
            </a:r>
            <a:r>
              <a:rPr lang="en-US" sz="1900" dirty="0" err="1"/>
              <a:t>antikomunismus</a:t>
            </a:r>
            <a:r>
              <a:rPr lang="en-US" sz="1900" dirty="0"/>
              <a:t>, </a:t>
            </a:r>
            <a:r>
              <a:rPr lang="en-US" sz="1900" dirty="0" err="1"/>
              <a:t>antiliberalismus</a:t>
            </a:r>
            <a:r>
              <a:rPr lang="en-US" sz="1900" dirty="0"/>
              <a:t>, </a:t>
            </a:r>
            <a:r>
              <a:rPr lang="en-US" sz="1900" dirty="0" err="1"/>
              <a:t>mobilizace</a:t>
            </a:r>
            <a:r>
              <a:rPr lang="en-US" sz="1900" dirty="0"/>
              <a:t> mas </a:t>
            </a:r>
            <a:r>
              <a:rPr lang="en-US" sz="1900" dirty="0" err="1"/>
              <a:t>zdola</a:t>
            </a:r>
            <a:r>
              <a:rPr lang="en-US" sz="1900" dirty="0"/>
              <a:t> (</a:t>
            </a:r>
            <a:r>
              <a:rPr lang="en-US" sz="1900" dirty="0" err="1"/>
              <a:t>rozdil</a:t>
            </a:r>
            <a:r>
              <a:rPr lang="en-US" sz="1900" dirty="0"/>
              <a:t> </a:t>
            </a:r>
            <a:r>
              <a:rPr lang="en-US" sz="1900" dirty="0" err="1"/>
              <a:t>oproti</a:t>
            </a:r>
            <a:r>
              <a:rPr lang="en-US" sz="1900" dirty="0"/>
              <a:t> </a:t>
            </a:r>
            <a:r>
              <a:rPr lang="en-US" sz="1900" dirty="0" err="1"/>
              <a:t>ostatnim</a:t>
            </a:r>
            <a:r>
              <a:rPr lang="en-US" sz="1900" dirty="0"/>
              <a:t>), </a:t>
            </a:r>
            <a:r>
              <a:rPr lang="en-US" sz="1900" dirty="0" err="1"/>
              <a:t>kombinace</a:t>
            </a:r>
            <a:r>
              <a:rPr lang="en-US" sz="1900" dirty="0"/>
              <a:t> </a:t>
            </a:r>
            <a:r>
              <a:rPr lang="en-US" sz="1900" dirty="0" err="1"/>
              <a:t>rétoriky</a:t>
            </a:r>
            <a:r>
              <a:rPr lang="en-US" sz="1900" dirty="0"/>
              <a:t> </a:t>
            </a:r>
            <a:r>
              <a:rPr lang="en-US" sz="1900" dirty="0" err="1"/>
              <a:t>návratu</a:t>
            </a:r>
            <a:r>
              <a:rPr lang="en-US" sz="1900" dirty="0"/>
              <a:t> k </a:t>
            </a:r>
            <a:r>
              <a:rPr lang="en-US" sz="1900" dirty="0" err="1"/>
              <a:t>tradicím</a:t>
            </a:r>
            <a:r>
              <a:rPr lang="en-US" sz="1900" dirty="0"/>
              <a:t> a </a:t>
            </a:r>
            <a:r>
              <a:rPr lang="en-US" sz="1900" dirty="0" err="1"/>
              <a:t>technických</a:t>
            </a:r>
            <a:r>
              <a:rPr lang="en-US" sz="1900" dirty="0"/>
              <a:t> </a:t>
            </a:r>
            <a:r>
              <a:rPr lang="en-US" sz="1900" dirty="0" err="1"/>
              <a:t>postupů</a:t>
            </a:r>
            <a:r>
              <a:rPr lang="en-US" sz="1900" dirty="0"/>
              <a:t> </a:t>
            </a:r>
            <a:r>
              <a:rPr lang="en-US" sz="1900" dirty="0" err="1"/>
              <a:t>masové</a:t>
            </a:r>
            <a:r>
              <a:rPr lang="en-US" sz="1900" dirty="0"/>
              <a:t> </a:t>
            </a:r>
            <a:r>
              <a:rPr lang="en-US" sz="1900" dirty="0" err="1"/>
              <a:t>společnosti</a:t>
            </a:r>
            <a:r>
              <a:rPr lang="en-US" sz="1900" dirty="0"/>
              <a:t> a </a:t>
            </a:r>
            <a:r>
              <a:rPr lang="en-US" sz="1900" dirty="0" err="1"/>
              <a:t>novátorské</a:t>
            </a:r>
            <a:r>
              <a:rPr lang="en-US" sz="1900" dirty="0"/>
              <a:t> </a:t>
            </a:r>
            <a:r>
              <a:rPr lang="en-US" sz="1900" dirty="0" err="1"/>
              <a:t>ideologie</a:t>
            </a:r>
            <a:r>
              <a:rPr lang="en-US" sz="1900" dirty="0"/>
              <a:t> </a:t>
            </a:r>
            <a:r>
              <a:rPr lang="en-US" sz="1900" dirty="0" err="1"/>
              <a:t>iracionální</a:t>
            </a:r>
            <a:r>
              <a:rPr lang="en-US" sz="1900" dirty="0"/>
              <a:t> </a:t>
            </a:r>
            <a:r>
              <a:rPr lang="en-US" sz="1900" dirty="0" err="1"/>
              <a:t>krutosti</a:t>
            </a:r>
            <a:r>
              <a:rPr lang="en-US" sz="1900" dirty="0"/>
              <a:t>, </a:t>
            </a:r>
            <a:r>
              <a:rPr lang="en-US" sz="1900" dirty="0" err="1"/>
              <a:t>koncentrované</a:t>
            </a:r>
            <a:r>
              <a:rPr lang="en-US" sz="1900" dirty="0"/>
              <a:t> </a:t>
            </a:r>
            <a:r>
              <a:rPr lang="en-US" sz="1900" dirty="0" err="1"/>
              <a:t>především</a:t>
            </a:r>
            <a:r>
              <a:rPr lang="en-US" sz="1900" dirty="0"/>
              <a:t> v </a:t>
            </a:r>
            <a:r>
              <a:rPr lang="en-US" sz="1900" dirty="0" err="1"/>
              <a:t>nacionalismu</a:t>
            </a:r>
            <a:r>
              <a:rPr lang="en-US" sz="1900" dirty="0"/>
              <a:t> </a:t>
            </a:r>
            <a:endParaRPr lang="cs-CZ" altLang="cs-CZ" sz="1900" dirty="0"/>
          </a:p>
          <a:p>
            <a:pPr eaLnBrk="1" hangingPunct="1"/>
            <a:endParaRPr lang="cs-CZ" altLang="cs-CZ" sz="2400" dirty="0"/>
          </a:p>
          <a:p>
            <a:pPr marL="457200" lvl="1" indent="0" eaLnBrk="1" hangingPunct="1"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84488560"/>
      </p:ext>
    </p:extLst>
  </p:cSld>
  <p:clrMapOvr>
    <a:masterClrMapping/>
  </p:clrMapOvr>
  <p:transition advClick="0" advTm="1200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66FA7-CADA-6A56-2301-9ECD50C8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6255DA3-09E3-7C0D-A56D-E14C3FDE7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Krize liberální demokracie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945B43B-EF86-C044-C9CE-CE31CEA1EE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8529320" cy="405130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Mladá generace</a:t>
            </a:r>
          </a:p>
          <a:p>
            <a:pPr lvl="1" eaLnBrk="1" hangingPunct="1"/>
            <a:r>
              <a:rPr lang="cs-CZ" dirty="0"/>
              <a:t> Náchylná k podpoře totalitních hnutí v celé Evropě (po 1. světové válce - rozčarování)</a:t>
            </a:r>
          </a:p>
          <a:p>
            <a:pPr lvl="1" eaLnBrk="1" hangingPunct="1"/>
            <a:r>
              <a:rPr lang="cs-CZ" dirty="0"/>
              <a:t> Nedůvěra k možnostem demokracie a k egalitářské společnosti</a:t>
            </a:r>
          </a:p>
          <a:p>
            <a:pPr lvl="1" eaLnBrk="1" hangingPunct="1"/>
            <a:r>
              <a:rPr lang="cs-CZ" dirty="0"/>
              <a:t> Obdiv k silným vůdcům</a:t>
            </a:r>
          </a:p>
          <a:p>
            <a:pPr lvl="1" eaLnBrk="1" hangingPunct="1"/>
            <a:r>
              <a:rPr lang="cs-CZ" dirty="0"/>
              <a:t> Romantizující ideály + intolerance, která přecházela až do sektářského fanatismu </a:t>
            </a:r>
            <a:r>
              <a:rPr lang="cs-CZ" dirty="0">
                <a:sym typeface="Wingdings" pitchFamily="2" charset="2"/>
              </a:rPr>
              <a:t> podpora bolševismu a nacismu</a:t>
            </a:r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cs-CZ" altLang="cs-CZ" sz="1800" u="sng" dirty="0"/>
              <a:t>Organický Etatismus </a:t>
            </a:r>
            <a:r>
              <a:rPr lang="cs-CZ" altLang="cs-CZ" sz="1800" dirty="0"/>
              <a:t>(Portugalsko – </a:t>
            </a:r>
            <a:r>
              <a:rPr lang="cs-CZ" altLang="cs-CZ" sz="1800" dirty="0" err="1"/>
              <a:t>Salazar</a:t>
            </a:r>
            <a:r>
              <a:rPr lang="cs-CZ" altLang="cs-CZ" sz="1800" dirty="0"/>
              <a:t>, Rakousko – 1934 </a:t>
            </a:r>
            <a:r>
              <a:rPr lang="cs-CZ" altLang="cs-CZ" sz="1800" dirty="0" err="1"/>
              <a:t>az</a:t>
            </a:r>
            <a:r>
              <a:rPr lang="cs-CZ" altLang="cs-CZ" sz="1800" dirty="0"/>
              <a:t> 38): </a:t>
            </a:r>
            <a:r>
              <a:rPr lang="cs-CZ" sz="1800" dirty="0"/>
              <a:t>autoritářské režimy </a:t>
            </a:r>
            <a:r>
              <a:rPr lang="en-US" sz="1800" dirty="0" err="1"/>
              <a:t>ovládané</a:t>
            </a:r>
            <a:r>
              <a:rPr lang="en-US" sz="1800" dirty="0"/>
              <a:t> </a:t>
            </a:r>
            <a:r>
              <a:rPr lang="en-US" sz="1800" dirty="0" err="1"/>
              <a:t>shora</a:t>
            </a:r>
            <a:r>
              <a:rPr lang="en-US" sz="1800" dirty="0"/>
              <a:t> (</a:t>
            </a:r>
            <a:r>
              <a:rPr lang="en-US" sz="1800" dirty="0" err="1"/>
              <a:t>byrokraté</a:t>
            </a:r>
            <a:r>
              <a:rPr lang="en-US" sz="1800" dirty="0"/>
              <a:t>, </a:t>
            </a:r>
            <a:r>
              <a:rPr lang="en-US" sz="1800" dirty="0" err="1"/>
              <a:t>technokraté</a:t>
            </a:r>
            <a:r>
              <a:rPr lang="en-US" sz="1800" dirty="0"/>
              <a:t>)</a:t>
            </a:r>
            <a:r>
              <a:rPr lang="cs-CZ" sz="1800" dirty="0"/>
              <a:t>, </a:t>
            </a:r>
            <a:r>
              <a:rPr lang="en-US" sz="1800" dirty="0" err="1"/>
              <a:t>odmítnutí</a:t>
            </a:r>
            <a:r>
              <a:rPr lang="en-US" sz="1800" dirty="0"/>
              <a:t> </a:t>
            </a:r>
            <a:r>
              <a:rPr lang="en-US" sz="1800" dirty="0" err="1"/>
              <a:t>liberálního</a:t>
            </a:r>
            <a:r>
              <a:rPr lang="en-US" sz="1800" dirty="0"/>
              <a:t> </a:t>
            </a:r>
            <a:r>
              <a:rPr lang="en-US" sz="1800" dirty="0" err="1"/>
              <a:t>individualismu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hrozby</a:t>
            </a:r>
            <a:r>
              <a:rPr lang="en-US" sz="1800" dirty="0"/>
              <a:t> </a:t>
            </a:r>
            <a:r>
              <a:rPr lang="en-US" sz="1800" dirty="0" err="1"/>
              <a:t>socialismu</a:t>
            </a:r>
            <a:r>
              <a:rPr lang="en-US" sz="1800" dirty="0"/>
              <a:t>, </a:t>
            </a:r>
            <a:r>
              <a:rPr lang="en-US" sz="1800" dirty="0" err="1"/>
              <a:t>korporativismus</a:t>
            </a:r>
            <a:r>
              <a:rPr lang="en-US" sz="1800" dirty="0"/>
              <a:t>: </a:t>
            </a:r>
            <a:r>
              <a:rPr lang="en-US" sz="1800" dirty="0" err="1"/>
              <a:t>každá</a:t>
            </a:r>
            <a:r>
              <a:rPr lang="en-US" sz="1800" dirty="0"/>
              <a:t> </a:t>
            </a:r>
            <a:r>
              <a:rPr lang="en-US" sz="1800" dirty="0" err="1"/>
              <a:t>skupina</a:t>
            </a:r>
            <a:r>
              <a:rPr lang="en-US" sz="1800" dirty="0"/>
              <a:t>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svou</a:t>
            </a:r>
            <a:r>
              <a:rPr lang="en-US" sz="1800" dirty="0"/>
              <a:t> </a:t>
            </a:r>
            <a:r>
              <a:rPr lang="en-US" sz="1800" dirty="0" err="1"/>
              <a:t>úlohu</a:t>
            </a:r>
            <a:endParaRPr lang="cs-CZ" altLang="cs-CZ" sz="1800" dirty="0"/>
          </a:p>
          <a:p>
            <a:pPr lvl="1" eaLnBrk="1" hangingPunct="1"/>
            <a:r>
              <a:rPr lang="cs-CZ" altLang="cs-CZ" sz="1800" u="sng" dirty="0"/>
              <a:t>Fašismus</a:t>
            </a:r>
            <a:r>
              <a:rPr lang="cs-CZ" altLang="cs-CZ" sz="1800" dirty="0"/>
              <a:t> (Itálie – Mussolini): </a:t>
            </a:r>
            <a:r>
              <a:rPr lang="en-US" sz="1800" dirty="0" err="1"/>
              <a:t>nacionalismus</a:t>
            </a:r>
            <a:r>
              <a:rPr lang="en-US" sz="1800" dirty="0"/>
              <a:t>, </a:t>
            </a:r>
            <a:r>
              <a:rPr lang="en-US" sz="1800" dirty="0" err="1"/>
              <a:t>antikomunismus</a:t>
            </a:r>
            <a:r>
              <a:rPr lang="en-US" sz="1800" dirty="0"/>
              <a:t>, </a:t>
            </a:r>
            <a:r>
              <a:rPr lang="en-US" sz="1800" dirty="0" err="1"/>
              <a:t>antiliberalismus</a:t>
            </a:r>
            <a:r>
              <a:rPr lang="en-US" sz="1800" dirty="0"/>
              <a:t>, </a:t>
            </a:r>
            <a:r>
              <a:rPr lang="en-US" sz="1800" dirty="0" err="1"/>
              <a:t>mobilizace</a:t>
            </a:r>
            <a:r>
              <a:rPr lang="en-US" sz="1800" dirty="0"/>
              <a:t> mas </a:t>
            </a:r>
            <a:r>
              <a:rPr lang="en-US" sz="1800" dirty="0" err="1"/>
              <a:t>zdola</a:t>
            </a:r>
            <a:r>
              <a:rPr lang="en-US" sz="1800" dirty="0"/>
              <a:t> (</a:t>
            </a:r>
            <a:r>
              <a:rPr lang="en-US" sz="1800" dirty="0" err="1"/>
              <a:t>rozdil</a:t>
            </a:r>
            <a:r>
              <a:rPr lang="en-US" sz="1800" dirty="0"/>
              <a:t> </a:t>
            </a:r>
            <a:r>
              <a:rPr lang="en-US" sz="1800" dirty="0" err="1"/>
              <a:t>oproti</a:t>
            </a:r>
            <a:r>
              <a:rPr lang="en-US" sz="1800" dirty="0"/>
              <a:t> </a:t>
            </a:r>
            <a:r>
              <a:rPr lang="en-US" sz="1800" dirty="0" err="1"/>
              <a:t>ostatnim</a:t>
            </a:r>
            <a:r>
              <a:rPr lang="en-US" sz="1800" dirty="0"/>
              <a:t>), </a:t>
            </a:r>
            <a:r>
              <a:rPr lang="en-US" sz="1800" dirty="0" err="1"/>
              <a:t>kombinace</a:t>
            </a:r>
            <a:r>
              <a:rPr lang="en-US" sz="1800" dirty="0"/>
              <a:t> </a:t>
            </a:r>
            <a:r>
              <a:rPr lang="en-US" sz="1800" dirty="0" err="1"/>
              <a:t>rétoriky</a:t>
            </a:r>
            <a:r>
              <a:rPr lang="en-US" sz="1800" dirty="0"/>
              <a:t> </a:t>
            </a:r>
            <a:r>
              <a:rPr lang="en-US" sz="1800" dirty="0" err="1"/>
              <a:t>návratu</a:t>
            </a:r>
            <a:r>
              <a:rPr lang="en-US" sz="1800" dirty="0"/>
              <a:t> k </a:t>
            </a:r>
            <a:r>
              <a:rPr lang="en-US" sz="1800" dirty="0" err="1"/>
              <a:t>tradicím</a:t>
            </a:r>
            <a:r>
              <a:rPr lang="en-US" sz="1800" dirty="0"/>
              <a:t> a </a:t>
            </a:r>
            <a:r>
              <a:rPr lang="en-US" sz="1800" dirty="0" err="1"/>
              <a:t>technických</a:t>
            </a:r>
            <a:r>
              <a:rPr lang="en-US" sz="1800" dirty="0"/>
              <a:t> </a:t>
            </a:r>
            <a:r>
              <a:rPr lang="en-US" sz="1800" dirty="0" err="1"/>
              <a:t>postupů</a:t>
            </a:r>
            <a:r>
              <a:rPr lang="en-US" sz="1800" dirty="0"/>
              <a:t> </a:t>
            </a:r>
            <a:r>
              <a:rPr lang="en-US" sz="1800" dirty="0" err="1"/>
              <a:t>masové</a:t>
            </a:r>
            <a:r>
              <a:rPr lang="en-US" sz="1800" dirty="0"/>
              <a:t> </a:t>
            </a:r>
            <a:r>
              <a:rPr lang="en-US" sz="1800" dirty="0" err="1"/>
              <a:t>společnosti</a:t>
            </a:r>
            <a:r>
              <a:rPr lang="en-US" sz="1800" dirty="0"/>
              <a:t> a </a:t>
            </a:r>
            <a:r>
              <a:rPr lang="en-US" sz="1800" dirty="0" err="1"/>
              <a:t>novátorské</a:t>
            </a:r>
            <a:r>
              <a:rPr lang="en-US" sz="1800" dirty="0"/>
              <a:t> </a:t>
            </a:r>
            <a:r>
              <a:rPr lang="en-US" sz="1800" dirty="0" err="1"/>
              <a:t>ideologie</a:t>
            </a:r>
            <a:r>
              <a:rPr lang="en-US" sz="1800" dirty="0"/>
              <a:t> </a:t>
            </a:r>
            <a:r>
              <a:rPr lang="en-US" sz="1800" dirty="0" err="1"/>
              <a:t>iracionální</a:t>
            </a:r>
            <a:r>
              <a:rPr lang="en-US" sz="1800" dirty="0"/>
              <a:t> </a:t>
            </a:r>
            <a:r>
              <a:rPr lang="en-US" sz="1800" dirty="0" err="1"/>
              <a:t>krutosti</a:t>
            </a:r>
            <a:r>
              <a:rPr lang="en-US" sz="1800" dirty="0"/>
              <a:t>, </a:t>
            </a:r>
            <a:r>
              <a:rPr lang="en-US" sz="1800" dirty="0" err="1"/>
              <a:t>koncentrované</a:t>
            </a:r>
            <a:r>
              <a:rPr lang="en-US" sz="1800" dirty="0"/>
              <a:t> </a:t>
            </a:r>
            <a:r>
              <a:rPr lang="en-US" sz="1800" dirty="0" err="1"/>
              <a:t>především</a:t>
            </a:r>
            <a:r>
              <a:rPr lang="en-US" sz="1800" dirty="0"/>
              <a:t> v </a:t>
            </a:r>
            <a:r>
              <a:rPr lang="en-US" sz="1800" dirty="0" err="1"/>
              <a:t>nacionalismu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/>
            <a:endParaRPr lang="cs-CZ" altLang="cs-CZ" sz="2400" dirty="0"/>
          </a:p>
          <a:p>
            <a:pPr marL="457200" lvl="1" indent="0" eaLnBrk="1" hangingPunct="1"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84352377"/>
      </p:ext>
    </p:extLst>
  </p:cSld>
  <p:clrMapOvr>
    <a:masterClrMapping/>
  </p:clrMapOvr>
  <p:transition advClick="0" advTm="12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38BA40-868D-9ADE-B70D-60B616E2F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Teorie přechodů</a:t>
            </a:r>
            <a:endParaRPr lang="en-US" alt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D6EA35A-C89A-7BB1-234C-2A08AE5BA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061210"/>
            <a:ext cx="8681720" cy="4268470"/>
          </a:xfrm>
        </p:spPr>
        <p:txBody>
          <a:bodyPr/>
          <a:lstStyle/>
          <a:p>
            <a:pPr eaLnBrk="1" hangingPunct="1"/>
            <a:r>
              <a:rPr lang="cs-CZ" altLang="cs-CZ" dirty="0"/>
              <a:t>Zkoumání dynamického pojetí změny režimů</a:t>
            </a:r>
          </a:p>
          <a:p>
            <a:pPr lvl="1" eaLnBrk="1" hangingPunct="1"/>
            <a:r>
              <a:rPr lang="cs-CZ" altLang="cs-CZ" dirty="0"/>
              <a:t>Přechod od demokracie k nedemokratickému režimu</a:t>
            </a:r>
          </a:p>
          <a:p>
            <a:pPr lvl="1" eaLnBrk="1" hangingPunct="1"/>
            <a:r>
              <a:rPr lang="cs-CZ" altLang="cs-CZ" dirty="0"/>
              <a:t>Přechod od nedemokratickému režimu k demokracii</a:t>
            </a:r>
          </a:p>
          <a:p>
            <a:pPr marL="457200" lvl="1" indent="0" eaLnBrk="1" hangingPunct="1"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Teorie začala vznikat již v 60. a 70. letech 20.století</a:t>
            </a:r>
          </a:p>
          <a:p>
            <a:pPr lvl="1" eaLnBrk="1" hangingPunct="1"/>
            <a:r>
              <a:rPr lang="cs-CZ" altLang="cs-CZ" dirty="0"/>
              <a:t>Otázka kolapsu demokracií (</a:t>
            </a:r>
            <a:r>
              <a:rPr lang="cs-CZ" altLang="cs-CZ" dirty="0" err="1"/>
              <a:t>Linz</a:t>
            </a:r>
            <a:r>
              <a:rPr lang="cs-CZ" altLang="cs-CZ" dirty="0"/>
              <a:t> 1978. </a:t>
            </a:r>
            <a:r>
              <a:rPr lang="cs-CZ" altLang="cs-CZ" dirty="0" err="1"/>
              <a:t>B</a:t>
            </a:r>
            <a:r>
              <a:rPr lang="cs-CZ" altLang="cs-CZ" i="1" dirty="0" err="1"/>
              <a:t>reakdown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Democratic</a:t>
            </a:r>
            <a:r>
              <a:rPr lang="cs-CZ" altLang="cs-CZ" i="1" dirty="0"/>
              <a:t> </a:t>
            </a:r>
            <a:r>
              <a:rPr lang="cs-CZ" altLang="cs-CZ" i="1" dirty="0" err="1"/>
              <a:t>Regimes</a:t>
            </a:r>
            <a:r>
              <a:rPr lang="cs-CZ" altLang="cs-CZ" i="1" dirty="0"/>
              <a:t>)</a:t>
            </a:r>
          </a:p>
          <a:p>
            <a:pPr lvl="1" eaLnBrk="1" hangingPunct="1"/>
            <a:r>
              <a:rPr lang="cs-CZ" altLang="cs-CZ" dirty="0"/>
              <a:t>Otázka přechodu k demokracii (</a:t>
            </a:r>
            <a:r>
              <a:rPr lang="cs-CZ" altLang="cs-CZ" dirty="0" err="1"/>
              <a:t>Rustow</a:t>
            </a:r>
            <a:r>
              <a:rPr lang="cs-CZ" altLang="cs-CZ" dirty="0"/>
              <a:t> 1970. </a:t>
            </a:r>
            <a:r>
              <a:rPr lang="cs-CZ" i="1" dirty="0" err="1"/>
              <a:t>Transitions</a:t>
            </a:r>
            <a:r>
              <a:rPr lang="cs-CZ" i="1" dirty="0"/>
              <a:t> to </a:t>
            </a:r>
            <a:r>
              <a:rPr lang="cs-CZ" i="1" dirty="0" err="1"/>
              <a:t>Democracy</a:t>
            </a:r>
            <a:r>
              <a:rPr lang="cs-CZ" i="1" dirty="0"/>
              <a:t>: </a:t>
            </a:r>
            <a:r>
              <a:rPr lang="cs-CZ" i="1" dirty="0" err="1"/>
              <a:t>Toward</a:t>
            </a:r>
            <a:r>
              <a:rPr lang="cs-CZ" i="1" dirty="0"/>
              <a:t> a </a:t>
            </a:r>
            <a:r>
              <a:rPr lang="cs-CZ" i="1" dirty="0" err="1"/>
              <a:t>Dynamic</a:t>
            </a:r>
            <a:r>
              <a:rPr lang="cs-CZ" i="1" dirty="0"/>
              <a:t> Model</a:t>
            </a:r>
            <a:r>
              <a:rPr lang="cs-CZ" dirty="0"/>
              <a:t>)</a:t>
            </a:r>
            <a:r>
              <a:rPr lang="en-US" i="1" dirty="0">
                <a:effectLst/>
              </a:rPr>
              <a:t> </a:t>
            </a:r>
          </a:p>
          <a:p>
            <a:pPr lvl="2" eaLnBrk="1" hangingPunct="1"/>
            <a:r>
              <a:rPr lang="en-US" altLang="cs-CZ" dirty="0" err="1"/>
              <a:t>Rozmach</a:t>
            </a:r>
            <a:r>
              <a:rPr lang="en-US" altLang="cs-CZ" dirty="0"/>
              <a:t> po </a:t>
            </a:r>
            <a:r>
              <a:rPr lang="en-US" altLang="cs-CZ" dirty="0" err="1"/>
              <a:t>roce</a:t>
            </a:r>
            <a:r>
              <a:rPr lang="en-US" altLang="cs-CZ" dirty="0"/>
              <a:t> 1989 (</a:t>
            </a:r>
            <a:r>
              <a:rPr lang="en-US" altLang="cs-CZ" dirty="0" err="1"/>
              <a:t>Huntigton</a:t>
            </a:r>
            <a:r>
              <a:rPr lang="en-US" altLang="cs-CZ" dirty="0"/>
              <a:t> 1991; Przeworski 1991…)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  <p:transition advClick="0" advTm="12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27EF2F7-1B01-B88F-E69A-5D8B075C4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Přechody k demokracii</a:t>
            </a:r>
            <a:endParaRPr lang="en-US" altLang="cs-CZ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C3C2BC1-7F94-7C83-B5F3-FF9F4F62F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203450"/>
            <a:ext cx="4404360" cy="4051300"/>
          </a:xfrm>
        </p:spPr>
        <p:txBody>
          <a:bodyPr/>
          <a:lstStyle/>
          <a:p>
            <a:pPr eaLnBrk="1" hangingPunct="1"/>
            <a:r>
              <a:rPr lang="cs-CZ" altLang="cs-CZ" dirty="0"/>
              <a:t>Demokracie = jeden z mnoha výsledků kolapsu nedemokratického režimu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Demokracie – demokratizace – velmi obtížný proces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560F5416-4D68-D4BA-2384-3C0D32E9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2203449"/>
            <a:ext cx="3903028" cy="233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D518F00-E3DA-6756-EDFA-97EB472A9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Přechod k demokracii - Definice</a:t>
            </a:r>
            <a:endParaRPr lang="en-US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5D9061C-5D4C-7790-A3B6-3F92B68D6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990090"/>
            <a:ext cx="5166360" cy="4532630"/>
          </a:xfrm>
        </p:spPr>
        <p:txBody>
          <a:bodyPr/>
          <a:lstStyle/>
          <a:p>
            <a:pPr eaLnBrk="1" hangingPunct="1"/>
            <a:r>
              <a:rPr lang="cs-CZ" altLang="cs-CZ" sz="2100" dirty="0"/>
              <a:t>A. </a:t>
            </a:r>
            <a:r>
              <a:rPr lang="cs-CZ" altLang="cs-CZ" sz="2100" dirty="0" err="1"/>
              <a:t>Przeworkski</a:t>
            </a:r>
            <a:r>
              <a:rPr lang="cs-CZ" altLang="cs-CZ" sz="2100" dirty="0"/>
              <a:t>, L. </a:t>
            </a:r>
            <a:r>
              <a:rPr lang="cs-CZ" altLang="cs-CZ" sz="2100" dirty="0" err="1"/>
              <a:t>Morlino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Rustow</a:t>
            </a:r>
            <a:r>
              <a:rPr lang="cs-CZ" altLang="cs-CZ" sz="2100" dirty="0"/>
              <a:t>…</a:t>
            </a:r>
          </a:p>
          <a:p>
            <a:pPr lvl="1" eaLnBrk="1" hangingPunct="1"/>
            <a:r>
              <a:rPr lang="cs-CZ" altLang="cs-CZ" sz="1900" dirty="0"/>
              <a:t>Strategická situace, která vzniká s kolapsem diktatury</a:t>
            </a:r>
          </a:p>
          <a:p>
            <a:pPr lvl="1" eaLnBrk="1" hangingPunct="1"/>
            <a:r>
              <a:rPr lang="cs-CZ" altLang="cs-CZ" sz="1900" dirty="0"/>
              <a:t>Přechodové období mezi nedemokratickým režimem a ustálením demokracie</a:t>
            </a:r>
          </a:p>
          <a:p>
            <a:pPr lvl="1" eaLnBrk="1" hangingPunct="1"/>
            <a:r>
              <a:rPr lang="cs-CZ" altLang="cs-CZ" sz="1900" dirty="0"/>
              <a:t>Doba institucionální fluktuace a nejistoty</a:t>
            </a:r>
          </a:p>
          <a:p>
            <a:pPr lvl="1" eaLnBrk="1" hangingPunct="1"/>
            <a:r>
              <a:rPr lang="en-US" altLang="cs-CZ" sz="1900" dirty="0"/>
              <a:t>Interval </a:t>
            </a:r>
            <a:r>
              <a:rPr lang="en-US" altLang="cs-CZ" sz="1900" dirty="0" err="1"/>
              <a:t>mezi</a:t>
            </a:r>
            <a:r>
              <a:rPr lang="en-US" altLang="cs-CZ" sz="1900" dirty="0"/>
              <a:t> </a:t>
            </a:r>
            <a:r>
              <a:rPr lang="en-US" altLang="cs-CZ" sz="1900" dirty="0" err="1"/>
              <a:t>režimy</a:t>
            </a:r>
            <a:endParaRPr lang="en-US" altLang="cs-CZ" sz="1900" dirty="0"/>
          </a:p>
          <a:p>
            <a:pPr lvl="1" eaLnBrk="1" hangingPunct="1"/>
            <a:r>
              <a:rPr lang="en-US" altLang="cs-CZ" sz="1900" dirty="0" err="1"/>
              <a:t>Nahrazující</a:t>
            </a:r>
            <a:r>
              <a:rPr lang="en-US" altLang="cs-CZ" sz="1900" dirty="0"/>
              <a:t> </a:t>
            </a:r>
            <a:r>
              <a:rPr lang="en-US" altLang="cs-CZ" sz="1900" dirty="0" err="1"/>
              <a:t>režim</a:t>
            </a:r>
            <a:r>
              <a:rPr lang="en-US" altLang="cs-CZ" sz="1900" dirty="0"/>
              <a:t> </a:t>
            </a:r>
            <a:r>
              <a:rPr lang="en-US" altLang="cs-CZ" sz="1900" dirty="0" err="1"/>
              <a:t>může</a:t>
            </a:r>
            <a:r>
              <a:rPr lang="en-US" altLang="cs-CZ" sz="1900" dirty="0"/>
              <a:t> </a:t>
            </a:r>
            <a:r>
              <a:rPr lang="en-US" altLang="cs-CZ" sz="1900" dirty="0" err="1"/>
              <a:t>mít</a:t>
            </a:r>
            <a:r>
              <a:rPr lang="en-US" altLang="cs-CZ" sz="1900" dirty="0"/>
              <a:t> </a:t>
            </a:r>
            <a:r>
              <a:rPr lang="en-US" altLang="cs-CZ" sz="1900" dirty="0" err="1"/>
              <a:t>různe</a:t>
            </a:r>
            <a:r>
              <a:rPr lang="en-US" altLang="cs-CZ" sz="1900" dirty="0"/>
              <a:t> </a:t>
            </a:r>
            <a:r>
              <a:rPr lang="en-US" altLang="cs-CZ" sz="1900" dirty="0" err="1"/>
              <a:t>podoby</a:t>
            </a:r>
            <a:endParaRPr lang="en-US" altLang="cs-CZ" sz="1900" dirty="0"/>
          </a:p>
          <a:p>
            <a:pPr lvl="1" eaLnBrk="1" hangingPunct="1"/>
            <a:r>
              <a:rPr lang="en-US" altLang="cs-CZ" sz="1900" dirty="0" err="1"/>
              <a:t>Nevyzpytatelnost</a:t>
            </a:r>
            <a:r>
              <a:rPr lang="en-US" altLang="cs-CZ" sz="1900" dirty="0"/>
              <a:t> 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6BAF7AD-A529-13BA-A883-CA35BCCA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60" y="2108200"/>
            <a:ext cx="355219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42DC-6443-7BF6-8A07-E329A661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r>
              <a:rPr lang="en-US" dirty="0" err="1"/>
              <a:t>Pojetí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05F8-7CEA-6247-EFFD-E16B6FEE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Minimalistické</a:t>
            </a:r>
            <a:r>
              <a:rPr lang="en-US" dirty="0"/>
              <a:t> </a:t>
            </a:r>
            <a:r>
              <a:rPr lang="en-US" dirty="0" err="1"/>
              <a:t>pojetí</a:t>
            </a:r>
            <a:r>
              <a:rPr lang="en-US" dirty="0"/>
              <a:t> (Schumpeter, Przeworski)</a:t>
            </a:r>
          </a:p>
          <a:p>
            <a:pPr lvl="1"/>
            <a:r>
              <a:rPr lang="cs-CZ" altLang="cs-CZ" dirty="0">
                <a:solidFill>
                  <a:srgbClr val="002D5A"/>
                </a:solidFill>
              </a:rPr>
              <a:t>Svobodné a férové volby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Maximalistické</a:t>
            </a:r>
            <a:r>
              <a:rPr lang="en-US" dirty="0"/>
              <a:t> </a:t>
            </a:r>
            <a:r>
              <a:rPr lang="en-US" dirty="0" err="1"/>
              <a:t>pojetí</a:t>
            </a:r>
            <a:r>
              <a:rPr lang="en-US" dirty="0"/>
              <a:t> (</a:t>
            </a:r>
            <a:r>
              <a:rPr lang="en-US" dirty="0" err="1"/>
              <a:t>Liberální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  <a:p>
            <a:pPr lvl="1"/>
            <a:r>
              <a:rPr lang="en-US" dirty="0" err="1"/>
              <a:t>Pravidelné</a:t>
            </a:r>
            <a:r>
              <a:rPr lang="en-US" dirty="0"/>
              <a:t> </a:t>
            </a:r>
            <a:r>
              <a:rPr lang="en-US" dirty="0" err="1"/>
              <a:t>volby</a:t>
            </a:r>
            <a:r>
              <a:rPr lang="en-US" dirty="0"/>
              <a:t> + </a:t>
            </a:r>
            <a:r>
              <a:rPr lang="en-US" dirty="0" err="1"/>
              <a:t>fungující</a:t>
            </a:r>
            <a:r>
              <a:rPr lang="en-US" dirty="0"/>
              <a:t> </a:t>
            </a:r>
            <a:r>
              <a:rPr lang="en-US" dirty="0" err="1"/>
              <a:t>občanská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, </a:t>
            </a:r>
            <a:r>
              <a:rPr lang="en-US" dirty="0" err="1"/>
              <a:t>svoboda</a:t>
            </a:r>
            <a:r>
              <a:rPr lang="en-US" dirty="0"/>
              <a:t> </a:t>
            </a:r>
            <a:r>
              <a:rPr lang="en-US" dirty="0" err="1"/>
              <a:t>médií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 err="1"/>
              <a:t>Ideál</a:t>
            </a:r>
            <a:r>
              <a:rPr lang="en-US" dirty="0"/>
              <a:t> X </a:t>
            </a:r>
            <a:r>
              <a:rPr lang="en-US" dirty="0" err="1"/>
              <a:t>Praxe</a:t>
            </a:r>
            <a:r>
              <a:rPr lang="en-US" dirty="0"/>
              <a:t> (Dahl)</a:t>
            </a:r>
          </a:p>
          <a:p>
            <a:pPr lvl="1"/>
            <a:r>
              <a:rPr lang="en-US" dirty="0" err="1"/>
              <a:t>Demokracie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= </a:t>
            </a:r>
            <a:r>
              <a:rPr lang="en-US" dirty="0" err="1"/>
              <a:t>polyarchie</a:t>
            </a:r>
            <a:r>
              <a:rPr lang="en-US" dirty="0"/>
              <a:t> (7 </a:t>
            </a:r>
            <a:r>
              <a:rPr lang="en-US" dirty="0" err="1"/>
              <a:t>nezbytných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204572"/>
      </p:ext>
    </p:extLst>
  </p:cSld>
  <p:clrMapOvr>
    <a:masterClrMapping/>
  </p:clrMapOvr>
  <p:transition advClick="0" advTm="1200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99360F4-9075-4B9C-C860-09D1D33C8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Demokratizace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D2C4E83-A185-A4A9-26C9-A286EFA6A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930400"/>
            <a:ext cx="5536142" cy="45516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Demokratizace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600" b="0" dirty="0"/>
              <a:t>Transformace společností od nedemokratických forem vlády k režimům, které respektují politická práva a občanské svobody svých obyvatel</a:t>
            </a:r>
            <a:r>
              <a:rPr lang="en-US" sz="1600" b="0" dirty="0">
                <a:effectLst/>
              </a:rPr>
              <a:t> </a:t>
            </a:r>
            <a:endParaRPr lang="cs-CZ" altLang="cs-CZ" sz="1600" b="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3 vlny („</a:t>
            </a:r>
            <a:r>
              <a:rPr lang="cs-CZ" altLang="cs-CZ" sz="2000" dirty="0" err="1"/>
              <a:t>waves</a:t>
            </a:r>
            <a:r>
              <a:rPr lang="cs-CZ" altLang="cs-CZ" sz="2000" dirty="0"/>
              <a:t>“)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b="1" dirty="0"/>
              <a:t>1.vlna 1828 - 1922 (1926)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500" dirty="0"/>
              <a:t>Počátek v USA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500" dirty="0"/>
              <a:t>Symbolický konec 1922 pochod na Řím </a:t>
            </a:r>
            <a:endParaRPr lang="cs-CZ" altLang="cs-CZ" sz="1500" b="1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rgbClr val="FF0000"/>
                </a:solidFill>
              </a:rPr>
              <a:t>1.protivlna (1922-1942)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rgbClr val="FF0000"/>
                </a:solidFill>
              </a:rPr>
              <a:t>1942 pouze 12 demokratických států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b="1" dirty="0"/>
              <a:t>2.vlna 1943 – 1962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500" b="1" dirty="0"/>
              <a:t>Konec války, osvobození, dekolonizace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rgbClr val="FF0000"/>
                </a:solidFill>
              </a:rPr>
              <a:t>2.protivlna 1958 – 1975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rgbClr val="FF0000"/>
                </a:solidFill>
              </a:rPr>
              <a:t>Jižní Korea na konci 50. let, Řecko 60. let, Brazílie (1969), Filipíny (1972 )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 b="1" dirty="0"/>
              <a:t>3.vlna (1974 - )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b="1" dirty="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EDC41636-0CD1-9154-C5E1-E98948DC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42" y="2057400"/>
            <a:ext cx="31824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4EED223-99B6-83DA-85F9-FE390D6D4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88294"/>
            <a:ext cx="8447088" cy="813556"/>
          </a:xfrm>
        </p:spPr>
        <p:txBody>
          <a:bodyPr/>
          <a:lstStyle/>
          <a:p>
            <a:pPr eaLnBrk="1" hangingPunct="1"/>
            <a:r>
              <a:rPr lang="cs-CZ" altLang="cs-CZ" dirty="0"/>
              <a:t>Demokratizace: 3.vlna</a:t>
            </a:r>
            <a:br>
              <a:rPr lang="cs-CZ" altLang="cs-CZ" dirty="0"/>
            </a:br>
            <a:endParaRPr lang="en-US" altLang="cs-CZ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AD55DF4-76B5-8684-8E5A-02DBB8027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101850"/>
            <a:ext cx="5538788" cy="4051300"/>
          </a:xfrm>
        </p:spPr>
        <p:txBody>
          <a:bodyPr/>
          <a:lstStyle/>
          <a:p>
            <a:pPr eaLnBrk="1" hangingPunct="1"/>
            <a:r>
              <a:rPr lang="cs-CZ" altLang="cs-CZ" sz="2200" dirty="0"/>
              <a:t>Portugalsko (1974) a Španělsko (1975)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/>
              <a:t>Chile (1989) 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/>
              <a:t>Filipíny (1986), Jižní Korea, </a:t>
            </a:r>
            <a:r>
              <a:rPr lang="cs-CZ" altLang="cs-CZ" sz="2200" dirty="0" err="1"/>
              <a:t>Tchajwan</a:t>
            </a:r>
            <a:r>
              <a:rPr lang="cs-CZ" altLang="cs-CZ" sz="2200" dirty="0"/>
              <a:t> (1987)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/>
              <a:t>Ghana (1992), JAR (1994)</a:t>
            </a:r>
          </a:p>
          <a:p>
            <a:pPr marL="0" indent="0" eaLnBrk="1" hangingPunct="1"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/>
              <a:t>Ve východním bloku od konce 80.let</a:t>
            </a:r>
            <a:r>
              <a:rPr lang="en-US" altLang="cs-CZ" sz="2200" dirty="0"/>
              <a:t> </a:t>
            </a:r>
          </a:p>
        </p:txBody>
      </p:sp>
      <p:pic>
        <p:nvPicPr>
          <p:cNvPr id="13316" name="Picture 4" descr="Walesa">
            <a:extLst>
              <a:ext uri="{FF2B5EF4-FFF2-40B4-BE49-F238E27FC236}">
                <a16:creationId xmlns:a16="http://schemas.microsoft.com/office/drawing/2014/main" id="{F36F5A5B-D0EC-BFB8-09B7-FFB9462A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203450"/>
            <a:ext cx="3070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1BCF0-5412-EA8C-4307-9CE6E21D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0ACC433-AACD-B045-4D65-ACADC88F9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Teorie přechodů – Poznatky a Hypotézy</a:t>
            </a:r>
            <a:endParaRPr lang="en-US" altLang="cs-CZ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FAACBD0-ED96-510E-77D6-689C218B4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2091690"/>
            <a:ext cx="8681720" cy="4268470"/>
          </a:xfrm>
        </p:spPr>
        <p:txBody>
          <a:bodyPr/>
          <a:lstStyle/>
          <a:p>
            <a:pPr eaLnBrk="1" hangingPunct="1"/>
            <a:r>
              <a:rPr lang="en-US" sz="2200" dirty="0" err="1"/>
              <a:t>Problematika</a:t>
            </a:r>
            <a:r>
              <a:rPr lang="en-US" sz="2200" dirty="0"/>
              <a:t> </a:t>
            </a:r>
            <a:r>
              <a:rPr lang="en-US" sz="2200" dirty="0" err="1"/>
              <a:t>přechodů</a:t>
            </a:r>
            <a:r>
              <a:rPr lang="en-US" sz="2200" dirty="0"/>
              <a:t> k </a:t>
            </a:r>
            <a:r>
              <a:rPr lang="en-US" sz="2200" dirty="0" err="1"/>
              <a:t>demokracii</a:t>
            </a:r>
            <a:r>
              <a:rPr lang="en-US" sz="2200" dirty="0"/>
              <a:t> = </a:t>
            </a:r>
            <a:r>
              <a:rPr lang="en-US" sz="2200" dirty="0" err="1"/>
              <a:t>široká</a:t>
            </a:r>
            <a:r>
              <a:rPr lang="en-US" sz="2200" dirty="0"/>
              <a:t> a </a:t>
            </a:r>
            <a:r>
              <a:rPr lang="en-US" sz="2200" dirty="0" err="1"/>
              <a:t>komplikovaná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nelze</a:t>
            </a:r>
            <a:r>
              <a:rPr lang="en-US" sz="2200" dirty="0"/>
              <a:t> </a:t>
            </a:r>
            <a:r>
              <a:rPr lang="en-US" sz="2200" dirty="0" err="1"/>
              <a:t>stanovit</a:t>
            </a:r>
            <a:r>
              <a:rPr lang="en-US" sz="2200" dirty="0"/>
              <a:t> </a:t>
            </a:r>
            <a:r>
              <a:rPr lang="en-US" sz="2200" dirty="0" err="1"/>
              <a:t>dostatečný</a:t>
            </a:r>
            <a:r>
              <a:rPr lang="en-US" sz="2200" dirty="0"/>
              <a:t> </a:t>
            </a:r>
            <a:r>
              <a:rPr lang="en-US" sz="2200" dirty="0" err="1"/>
              <a:t>počet</a:t>
            </a:r>
            <a:r>
              <a:rPr lang="en-US" sz="2200" dirty="0"/>
              <a:t> </a:t>
            </a:r>
            <a:r>
              <a:rPr lang="en-US" sz="2200" dirty="0" err="1"/>
              <a:t>obecných</a:t>
            </a:r>
            <a:r>
              <a:rPr lang="en-US" sz="2200" dirty="0"/>
              <a:t> </a:t>
            </a:r>
            <a:r>
              <a:rPr lang="en-US" sz="2200" dirty="0" err="1"/>
              <a:t>závěrů</a:t>
            </a:r>
            <a:r>
              <a:rPr lang="en-US" sz="2200" dirty="0"/>
              <a:t> </a:t>
            </a:r>
            <a:r>
              <a:rPr lang="en-US" sz="2200" dirty="0" err="1"/>
              <a:t>platných</a:t>
            </a:r>
            <a:r>
              <a:rPr lang="en-US" sz="2200" dirty="0"/>
              <a:t> </a:t>
            </a:r>
            <a:r>
              <a:rPr lang="en-US" sz="2200" dirty="0" err="1"/>
              <a:t>univerzálně</a:t>
            </a:r>
            <a:r>
              <a:rPr lang="en-US" sz="2200" dirty="0"/>
              <a:t> a </a:t>
            </a:r>
            <a:r>
              <a:rPr lang="en-US" sz="2200" dirty="0" err="1"/>
              <a:t>využitelných</a:t>
            </a:r>
            <a:r>
              <a:rPr lang="en-US" sz="2200" dirty="0"/>
              <a:t> pro </a:t>
            </a:r>
            <a:r>
              <a:rPr lang="en-US" sz="2200" dirty="0" err="1"/>
              <a:t>predikci</a:t>
            </a:r>
            <a:endParaRPr lang="en-US" sz="2200" dirty="0"/>
          </a:p>
          <a:p>
            <a:pPr marL="0" indent="0" eaLnBrk="1" hangingPunct="1">
              <a:buNone/>
            </a:pPr>
            <a:r>
              <a:rPr lang="en-US" sz="2200" dirty="0">
                <a:effectLst/>
              </a:rPr>
              <a:t> </a:t>
            </a:r>
          </a:p>
          <a:p>
            <a:pPr eaLnBrk="1" hangingPunct="1"/>
            <a:r>
              <a:rPr lang="en-US" sz="2200" dirty="0" err="1"/>
              <a:t>Přechod</a:t>
            </a:r>
            <a:r>
              <a:rPr lang="en-US" sz="2200" dirty="0"/>
              <a:t> k </a:t>
            </a:r>
            <a:r>
              <a:rPr lang="en-US" sz="2200" dirty="0" err="1"/>
              <a:t>demokracii</a:t>
            </a:r>
            <a:r>
              <a:rPr lang="en-US" sz="2200" dirty="0"/>
              <a:t> v </a:t>
            </a:r>
            <a:r>
              <a:rPr lang="en-US" sz="2200" dirty="0" err="1"/>
              <a:t>konkrétní</a:t>
            </a:r>
            <a:r>
              <a:rPr lang="en-US" sz="2200" dirty="0"/>
              <a:t> zemi = </a:t>
            </a:r>
            <a:r>
              <a:rPr lang="en-US" sz="2200" dirty="0" err="1"/>
              <a:t>specifický</a:t>
            </a:r>
            <a:r>
              <a:rPr lang="en-US" sz="2200" dirty="0"/>
              <a:t> process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vysvětlení</a:t>
            </a:r>
            <a:r>
              <a:rPr lang="en-US" sz="2200" dirty="0"/>
              <a:t> </a:t>
            </a:r>
            <a:r>
              <a:rPr lang="en-US" sz="2200" dirty="0" err="1"/>
              <a:t>současnými</a:t>
            </a:r>
            <a:r>
              <a:rPr lang="en-US" sz="2200" dirty="0"/>
              <a:t> </a:t>
            </a:r>
            <a:r>
              <a:rPr lang="en-US" sz="2200" dirty="0" err="1"/>
              <a:t>teoriemi</a:t>
            </a:r>
            <a:r>
              <a:rPr lang="en-US" sz="2200" dirty="0"/>
              <a:t> </a:t>
            </a:r>
            <a:r>
              <a:rPr lang="en-US" sz="2200" dirty="0" err="1"/>
              <a:t>nedostačující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reálné</a:t>
            </a:r>
            <a:r>
              <a:rPr lang="en-US" sz="2200" dirty="0"/>
              <a:t> </a:t>
            </a:r>
            <a:r>
              <a:rPr lang="en-US" sz="2200" dirty="0" err="1"/>
              <a:t>přechody</a:t>
            </a:r>
            <a:r>
              <a:rPr lang="en-US" sz="2200" dirty="0"/>
              <a:t> </a:t>
            </a:r>
            <a:r>
              <a:rPr lang="en-US" sz="2200" dirty="0" err="1"/>
              <a:t>většinou</a:t>
            </a:r>
            <a:r>
              <a:rPr lang="en-US" sz="2200" dirty="0"/>
              <a:t> </a:t>
            </a:r>
            <a:r>
              <a:rPr lang="en-US" sz="2200" dirty="0" err="1"/>
              <a:t>kombinací</a:t>
            </a:r>
            <a:r>
              <a:rPr lang="en-US" sz="2200" dirty="0"/>
              <a:t> </a:t>
            </a:r>
            <a:r>
              <a:rPr lang="en-US" sz="2200" dirty="0" err="1"/>
              <a:t>různých</a:t>
            </a:r>
            <a:r>
              <a:rPr lang="en-US" sz="2200" dirty="0"/>
              <a:t> </a:t>
            </a:r>
            <a:r>
              <a:rPr lang="en-US" sz="2200" dirty="0" err="1"/>
              <a:t>obecných</a:t>
            </a:r>
            <a:r>
              <a:rPr lang="en-US" sz="2200" dirty="0"/>
              <a:t> </a:t>
            </a:r>
            <a:r>
              <a:rPr lang="en-US" sz="2200" dirty="0" err="1"/>
              <a:t>faktorů</a:t>
            </a:r>
            <a:r>
              <a:rPr lang="en-US" sz="2200" dirty="0">
                <a:effectLst/>
              </a:rPr>
              <a:t> </a:t>
            </a:r>
          </a:p>
          <a:p>
            <a:pPr marL="0" indent="0" eaLnBrk="1" hangingPunct="1">
              <a:buNone/>
            </a:pPr>
            <a:endParaRPr lang="en-US" sz="2200" dirty="0">
              <a:effectLst/>
            </a:endParaRPr>
          </a:p>
          <a:p>
            <a:pPr eaLnBrk="1" hangingPunct="1"/>
            <a:r>
              <a:rPr lang="en-US" sz="2200" dirty="0" err="1"/>
              <a:t>Konec</a:t>
            </a:r>
            <a:r>
              <a:rPr lang="en-US" sz="2200" dirty="0"/>
              <a:t> </a:t>
            </a:r>
            <a:r>
              <a:rPr lang="en-US" sz="2200" dirty="0" err="1"/>
              <a:t>nedemokratického</a:t>
            </a:r>
            <a:r>
              <a:rPr lang="en-US" sz="2200" dirty="0"/>
              <a:t> </a:t>
            </a:r>
            <a:r>
              <a:rPr lang="en-US" sz="2200" dirty="0" err="1"/>
              <a:t>režimu</a:t>
            </a:r>
            <a:r>
              <a:rPr lang="en-US" sz="2200" dirty="0"/>
              <a:t> </a:t>
            </a:r>
            <a:r>
              <a:rPr lang="en-US" sz="2200" dirty="0" err="1"/>
              <a:t>automaticky</a:t>
            </a:r>
            <a:r>
              <a:rPr lang="en-US" sz="2200" dirty="0"/>
              <a:t> </a:t>
            </a:r>
            <a:r>
              <a:rPr lang="en-US" sz="2200" dirty="0" err="1"/>
              <a:t>neznamená</a:t>
            </a:r>
            <a:r>
              <a:rPr lang="en-US" sz="2200" dirty="0"/>
              <a:t> </a:t>
            </a:r>
            <a:r>
              <a:rPr lang="en-US" sz="2200" dirty="0" err="1"/>
              <a:t>zahájení</a:t>
            </a:r>
            <a:r>
              <a:rPr lang="en-US" sz="2200" dirty="0"/>
              <a:t> </a:t>
            </a:r>
            <a:r>
              <a:rPr lang="en-US" sz="2200" dirty="0" err="1"/>
              <a:t>přechodu</a:t>
            </a:r>
            <a:r>
              <a:rPr lang="en-US" sz="2200" dirty="0"/>
              <a:t> k </a:t>
            </a:r>
            <a:r>
              <a:rPr lang="en-US" sz="2200" dirty="0" err="1"/>
              <a:t>demokracii</a:t>
            </a:r>
            <a:r>
              <a:rPr lang="en-US" sz="2200" dirty="0"/>
              <a:t>, a </a:t>
            </a:r>
            <a:r>
              <a:rPr lang="en-US" sz="2200" dirty="0" err="1"/>
              <a:t>úspěšné</a:t>
            </a:r>
            <a:r>
              <a:rPr lang="en-US" sz="2200" dirty="0"/>
              <a:t> </a:t>
            </a:r>
            <a:r>
              <a:rPr lang="en-US" sz="2200" dirty="0" err="1"/>
              <a:t>ukončení</a:t>
            </a:r>
            <a:r>
              <a:rPr lang="en-US" sz="2200" dirty="0"/>
              <a:t> </a:t>
            </a:r>
            <a:r>
              <a:rPr lang="en-US" sz="2200" dirty="0" err="1"/>
              <a:t>přechodu</a:t>
            </a:r>
            <a:r>
              <a:rPr lang="en-US" sz="2200" dirty="0"/>
              <a:t> </a:t>
            </a:r>
            <a:r>
              <a:rPr lang="en-US" sz="2200" dirty="0" err="1"/>
              <a:t>nemusí</a:t>
            </a:r>
            <a:r>
              <a:rPr lang="en-US" sz="2200" dirty="0"/>
              <a:t> </a:t>
            </a:r>
            <a:r>
              <a:rPr lang="en-US" sz="2200" dirty="0" err="1"/>
              <a:t>vést</a:t>
            </a:r>
            <a:r>
              <a:rPr lang="en-US" sz="2200" dirty="0"/>
              <a:t> k </a:t>
            </a:r>
            <a:r>
              <a:rPr lang="en-US" sz="2200" dirty="0" err="1"/>
              <a:t>vytvoření</a:t>
            </a:r>
            <a:r>
              <a:rPr lang="en-US" sz="2200" dirty="0"/>
              <a:t> </a:t>
            </a:r>
            <a:r>
              <a:rPr lang="en-US" sz="2200" dirty="0" err="1"/>
              <a:t>konsolidované</a:t>
            </a:r>
            <a:r>
              <a:rPr lang="en-US" sz="2200" dirty="0"/>
              <a:t> </a:t>
            </a:r>
            <a:r>
              <a:rPr lang="en-US" sz="2200" dirty="0" err="1"/>
              <a:t>liberální</a:t>
            </a:r>
            <a:r>
              <a:rPr lang="en-US" sz="2200" dirty="0"/>
              <a:t> </a:t>
            </a:r>
            <a:r>
              <a:rPr lang="en-US" sz="2200" dirty="0" err="1"/>
              <a:t>demokracie</a:t>
            </a:r>
            <a:r>
              <a:rPr lang="en-US" sz="2200" dirty="0">
                <a:effectLst/>
              </a:rPr>
              <a:t> </a:t>
            </a:r>
            <a:endParaRPr lang="cs-CZ" altLang="cs-CZ" sz="2200" dirty="0"/>
          </a:p>
          <a:p>
            <a:pPr lvl="1"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5241274"/>
      </p:ext>
    </p:extLst>
  </p:cSld>
  <p:clrMapOvr>
    <a:masterClrMapping/>
  </p:clrMapOvr>
  <p:transition advClick="0" advTm="12000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D3A88-45A8-57F6-4632-86B29EFB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6078948-A26F-F9E8-C88A-AB580B831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22550"/>
            <a:ext cx="8447088" cy="390363"/>
          </a:xfrm>
        </p:spPr>
        <p:txBody>
          <a:bodyPr/>
          <a:lstStyle/>
          <a:p>
            <a:pPr eaLnBrk="1" hangingPunct="1"/>
            <a:r>
              <a:rPr lang="cs-CZ" altLang="cs-CZ" dirty="0"/>
              <a:t>Teorie přechodů – Strategie Výzkumu (příklad)</a:t>
            </a:r>
            <a:endParaRPr lang="en-US" altLang="cs-CZ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26D24D-6C4D-2558-ABAF-1620367C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560" y="1959610"/>
            <a:ext cx="8818880" cy="4268470"/>
          </a:xfrm>
        </p:spPr>
        <p:txBody>
          <a:bodyPr/>
          <a:lstStyle/>
          <a:p>
            <a:pPr eaLnBrk="1" hangingPunct="1"/>
            <a:r>
              <a:rPr lang="en-US" sz="2200" dirty="0"/>
              <a:t>Przeworski a Teune (1970). </a:t>
            </a:r>
            <a:r>
              <a:rPr lang="en-US" sz="2200" i="1" dirty="0"/>
              <a:t>The Logic of Comparative Social Inquiry</a:t>
            </a:r>
          </a:p>
          <a:p>
            <a:pPr lvl="1" eaLnBrk="1" hangingPunct="1"/>
            <a:r>
              <a:rPr lang="en-US" dirty="0"/>
              <a:t>„</a:t>
            </a:r>
            <a:r>
              <a:rPr lang="en-US" sz="1800" dirty="0"/>
              <a:t>Most Similar Systems Design“ (MSSD): </a:t>
            </a:r>
            <a:r>
              <a:rPr lang="en-US" sz="1800" b="0" dirty="0"/>
              <a:t>co </a:t>
            </a:r>
            <a:r>
              <a:rPr lang="en-US" sz="1800" b="0" dirty="0" err="1"/>
              <a:t>nejpodobnější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všech</a:t>
            </a:r>
            <a:r>
              <a:rPr lang="en-US" sz="1800" b="0" dirty="0"/>
              <a:t> </a:t>
            </a:r>
            <a:r>
              <a:rPr lang="en-US" sz="1800" b="0" dirty="0" err="1"/>
              <a:t>ohledech</a:t>
            </a:r>
            <a:r>
              <a:rPr lang="en-US" sz="1800" b="0" dirty="0"/>
              <a:t> </a:t>
            </a:r>
            <a:r>
              <a:rPr lang="en-US" sz="1800" b="0" u="sng" dirty="0" err="1"/>
              <a:t>kromě</a:t>
            </a:r>
            <a:r>
              <a:rPr lang="en-US" sz="1800" b="0" dirty="0"/>
              <a:t> </a:t>
            </a:r>
            <a:r>
              <a:rPr lang="en-US" sz="1800" b="0" dirty="0" err="1"/>
              <a:t>zkoumaného</a:t>
            </a:r>
            <a:r>
              <a:rPr lang="en-US" sz="1800" b="0" dirty="0"/>
              <a:t> </a:t>
            </a:r>
            <a:r>
              <a:rPr lang="en-US" sz="1800" b="0" dirty="0" err="1"/>
              <a:t>jevu</a:t>
            </a:r>
            <a:r>
              <a:rPr lang="en-US" sz="1800" b="0" dirty="0"/>
              <a:t> </a:t>
            </a:r>
            <a:r>
              <a:rPr lang="en-US" sz="1800" b="0" dirty="0">
                <a:sym typeface="Wingdings" pitchFamily="2" charset="2"/>
              </a:rPr>
              <a:t> </a:t>
            </a:r>
            <a:r>
              <a:rPr lang="en-US" sz="1800" b="0" u="sng" dirty="0" err="1"/>
              <a:t>která</a:t>
            </a:r>
            <a:r>
              <a:rPr lang="en-US" sz="1800" b="0" u="sng" dirty="0"/>
              <a:t> </a:t>
            </a:r>
            <a:r>
              <a:rPr lang="en-US" sz="1800" b="0" u="sng" dirty="0" err="1"/>
              <a:t>odlišnost</a:t>
            </a:r>
            <a:r>
              <a:rPr lang="en-US" sz="1800" b="0" u="sng" dirty="0"/>
              <a:t> </a:t>
            </a:r>
            <a:r>
              <a:rPr lang="en-US" sz="1800" b="0" dirty="0" err="1"/>
              <a:t>vysvětluje</a:t>
            </a:r>
            <a:r>
              <a:rPr lang="en-US" sz="1800" b="0" dirty="0"/>
              <a:t> </a:t>
            </a:r>
            <a:r>
              <a:rPr lang="en-US" sz="1800" b="0" dirty="0" err="1"/>
              <a:t>rozdílný</a:t>
            </a:r>
            <a:r>
              <a:rPr lang="en-US" sz="1800" b="0" dirty="0"/>
              <a:t> </a:t>
            </a:r>
            <a:r>
              <a:rPr lang="en-US" sz="1800" b="0" dirty="0" err="1"/>
              <a:t>výsledek</a:t>
            </a:r>
            <a:r>
              <a:rPr lang="en-US" sz="1800" b="0" dirty="0"/>
              <a:t>?</a:t>
            </a:r>
          </a:p>
          <a:p>
            <a:pPr lvl="1" eaLnBrk="1" hangingPunct="1"/>
            <a:r>
              <a:rPr lang="en-US" sz="1800" dirty="0"/>
              <a:t>„Most Different Systems Design“ (MDSD): </a:t>
            </a:r>
            <a:r>
              <a:rPr lang="en-US" sz="1800" b="0" dirty="0"/>
              <a:t>co </a:t>
            </a:r>
            <a:r>
              <a:rPr lang="en-US" sz="1800" b="0" dirty="0" err="1"/>
              <a:t>nejrozdílnější</a:t>
            </a:r>
            <a:r>
              <a:rPr lang="en-US" sz="1800" b="0" dirty="0"/>
              <a:t>, ale presto </a:t>
            </a:r>
            <a:r>
              <a:rPr lang="en-US" sz="1800" b="0" u="sng" dirty="0" err="1"/>
              <a:t>stejný</a:t>
            </a:r>
            <a:r>
              <a:rPr lang="en-US" sz="1800" b="0" u="sng" dirty="0"/>
              <a:t> </a:t>
            </a:r>
            <a:r>
              <a:rPr lang="en-US" sz="1800" b="0" u="sng" dirty="0" err="1"/>
              <a:t>výsledek</a:t>
            </a:r>
            <a:r>
              <a:rPr lang="en-US" sz="1800" b="0" u="sng" dirty="0"/>
              <a:t> </a:t>
            </a:r>
            <a:r>
              <a:rPr lang="en-US" sz="1800" b="0" dirty="0">
                <a:sym typeface="Wingdings" pitchFamily="2" charset="2"/>
              </a:rPr>
              <a:t> </a:t>
            </a:r>
            <a:r>
              <a:rPr lang="en-US" sz="1800" b="0" dirty="0" err="1">
                <a:sym typeface="Wingdings" pitchFamily="2" charset="2"/>
              </a:rPr>
              <a:t>které</a:t>
            </a:r>
            <a:r>
              <a:rPr lang="en-US" sz="1800" b="0" dirty="0">
                <a:sym typeface="Wingdings" pitchFamily="2" charset="2"/>
              </a:rPr>
              <a:t> </a:t>
            </a:r>
            <a:r>
              <a:rPr lang="en-US" sz="1800" b="0" u="sng" dirty="0" err="1">
                <a:sym typeface="Wingdings" pitchFamily="2" charset="2"/>
              </a:rPr>
              <a:t>společné</a:t>
            </a:r>
            <a:r>
              <a:rPr lang="en-US" sz="1800" b="0" u="sng" dirty="0">
                <a:sym typeface="Wingdings" pitchFamily="2" charset="2"/>
              </a:rPr>
              <a:t> </a:t>
            </a:r>
            <a:r>
              <a:rPr lang="en-US" sz="1800" b="0" u="sng" dirty="0" err="1">
                <a:sym typeface="Wingdings" pitchFamily="2" charset="2"/>
              </a:rPr>
              <a:t>faktory</a:t>
            </a:r>
            <a:r>
              <a:rPr lang="en-US" sz="1800" b="0" u="sng" dirty="0">
                <a:sym typeface="Wingdings" pitchFamily="2" charset="2"/>
              </a:rPr>
              <a:t> </a:t>
            </a:r>
            <a:r>
              <a:rPr lang="en-US" sz="1800" b="0" dirty="0" err="1"/>
              <a:t>vysvětlují</a:t>
            </a:r>
            <a:r>
              <a:rPr lang="en-US" sz="1800" b="0" dirty="0"/>
              <a:t> </a:t>
            </a:r>
            <a:r>
              <a:rPr lang="en-US" sz="1800" b="0" dirty="0" err="1"/>
              <a:t>stejný</a:t>
            </a:r>
            <a:r>
              <a:rPr lang="en-US" sz="1800" b="0" dirty="0"/>
              <a:t> </a:t>
            </a:r>
            <a:r>
              <a:rPr lang="en-US" sz="1800" b="0" dirty="0" err="1"/>
              <a:t>výsledek</a:t>
            </a:r>
            <a:endParaRPr lang="en-US" sz="1800" b="0" i="1" dirty="0"/>
          </a:p>
          <a:p>
            <a:pPr eaLnBrk="1" hangingPunct="1"/>
            <a:r>
              <a:rPr lang="en-US" sz="2200" dirty="0"/>
              <a:t>John Gerring – </a:t>
            </a:r>
            <a:r>
              <a:rPr lang="en-US" sz="2200" dirty="0" err="1"/>
              <a:t>Případové</a:t>
            </a:r>
            <a:r>
              <a:rPr lang="en-US" sz="2200" dirty="0"/>
              <a:t> </a:t>
            </a:r>
            <a:r>
              <a:rPr lang="en-US" sz="2200" dirty="0" err="1"/>
              <a:t>studie</a:t>
            </a:r>
            <a:r>
              <a:rPr lang="en-US" sz="2200" dirty="0"/>
              <a:t>: </a:t>
            </a:r>
            <a:r>
              <a:rPr lang="en-US" sz="2200" dirty="0" err="1"/>
              <a:t>logika</a:t>
            </a:r>
            <a:r>
              <a:rPr lang="en-US" sz="2200" dirty="0"/>
              <a:t> </a:t>
            </a:r>
            <a:r>
              <a:rPr lang="en-US" sz="2200" dirty="0" err="1"/>
              <a:t>výběru:aplikace</a:t>
            </a:r>
            <a:r>
              <a:rPr lang="en-US" sz="2200" dirty="0"/>
              <a:t> MSSD/MDSD </a:t>
            </a:r>
          </a:p>
          <a:p>
            <a:pPr lvl="1" eaLnBrk="1" hangingPunct="1"/>
            <a:r>
              <a:rPr lang="en-US" sz="1800" dirty="0"/>
              <a:t>Most-similar case: </a:t>
            </a:r>
            <a:r>
              <a:rPr lang="en-US" sz="1800" b="0" dirty="0" err="1"/>
              <a:t>výběr</a:t>
            </a:r>
            <a:r>
              <a:rPr lang="en-US" sz="1800" b="0" dirty="0"/>
              <a:t> (2 a vice) </a:t>
            </a:r>
            <a:r>
              <a:rPr lang="en-US" sz="1800" b="0" dirty="0" err="1"/>
              <a:t>případů</a:t>
            </a:r>
            <a:r>
              <a:rPr lang="en-US" sz="1800" b="0" dirty="0"/>
              <a:t>, </a:t>
            </a:r>
            <a:r>
              <a:rPr lang="en-US" sz="1800" b="0" dirty="0" err="1"/>
              <a:t>které</a:t>
            </a:r>
            <a:r>
              <a:rPr lang="en-US" sz="1800" b="0" dirty="0"/>
              <a:t> </a:t>
            </a:r>
            <a:r>
              <a:rPr lang="en-US" sz="1800" b="0" dirty="0" err="1"/>
              <a:t>jsou</a:t>
            </a:r>
            <a:r>
              <a:rPr lang="en-US" sz="1800" b="0" dirty="0"/>
              <a:t> </a:t>
            </a:r>
            <a:r>
              <a:rPr lang="en-US" sz="1800" b="0" dirty="0" err="1"/>
              <a:t>si</a:t>
            </a:r>
            <a:r>
              <a:rPr lang="en-US" sz="1800" b="0" dirty="0"/>
              <a:t> </a:t>
            </a:r>
            <a:r>
              <a:rPr lang="en-US" sz="1800" b="0" dirty="0" err="1"/>
              <a:t>podobné</a:t>
            </a:r>
            <a:r>
              <a:rPr lang="en-US" sz="1800" b="0" dirty="0"/>
              <a:t> </a:t>
            </a:r>
            <a:r>
              <a:rPr lang="en-US" sz="1800" b="0" dirty="0" err="1"/>
              <a:t>ve</a:t>
            </a:r>
            <a:r>
              <a:rPr lang="en-US" sz="1800" b="0" dirty="0"/>
              <a:t> </a:t>
            </a:r>
            <a:r>
              <a:rPr lang="en-US" sz="1800" b="0" dirty="0" err="1"/>
              <a:t>všech</a:t>
            </a:r>
            <a:r>
              <a:rPr lang="en-US" sz="1800" b="0" dirty="0"/>
              <a:t> </a:t>
            </a:r>
            <a:r>
              <a:rPr lang="en-US" sz="1800" b="0" dirty="0" err="1"/>
              <a:t>aspektech</a:t>
            </a:r>
            <a:r>
              <a:rPr lang="en-US" sz="1800" b="0" dirty="0"/>
              <a:t> </a:t>
            </a:r>
            <a:r>
              <a:rPr lang="en-US" sz="1800" b="0" dirty="0" err="1"/>
              <a:t>kromě</a:t>
            </a:r>
            <a:r>
              <a:rPr lang="en-US" sz="1800" b="0" dirty="0"/>
              <a:t> </a:t>
            </a:r>
            <a:r>
              <a:rPr lang="en-US" sz="1800" b="0" dirty="0" err="1"/>
              <a:t>jednoho</a:t>
            </a:r>
            <a:r>
              <a:rPr lang="en-US" sz="1800" b="0" dirty="0"/>
              <a:t> </a:t>
            </a:r>
            <a:r>
              <a:rPr lang="en-US" sz="1800" b="0" dirty="0" err="1"/>
              <a:t>klíčového</a:t>
            </a:r>
            <a:r>
              <a:rPr lang="en-US" sz="1800" b="0" dirty="0"/>
              <a:t> </a:t>
            </a:r>
            <a:r>
              <a:rPr lang="en-US" sz="1800" b="0" dirty="0" err="1"/>
              <a:t>faktoru</a:t>
            </a:r>
            <a:r>
              <a:rPr lang="en-US" sz="1800" b="0" dirty="0">
                <a:effectLst/>
              </a:rPr>
              <a:t> </a:t>
            </a:r>
          </a:p>
          <a:p>
            <a:pPr lvl="1" eaLnBrk="1" hangingPunct="1"/>
            <a:r>
              <a:rPr lang="en-US" sz="1800" dirty="0"/>
              <a:t>Most-different case</a:t>
            </a:r>
            <a:r>
              <a:rPr lang="en-US" sz="1800" b="0" dirty="0"/>
              <a:t>: </a:t>
            </a:r>
            <a:r>
              <a:rPr lang="en-US" sz="1800" b="0" dirty="0" err="1"/>
              <a:t>výběr</a:t>
            </a:r>
            <a:r>
              <a:rPr lang="en-US" sz="1800" b="0" dirty="0"/>
              <a:t> (2 a vice) </a:t>
            </a:r>
            <a:r>
              <a:rPr lang="en-US" sz="1800" b="0" dirty="0" err="1"/>
              <a:t>odlišných</a:t>
            </a:r>
            <a:r>
              <a:rPr lang="en-US" sz="1800" b="0" dirty="0"/>
              <a:t> </a:t>
            </a:r>
            <a:r>
              <a:rPr lang="en-US" sz="1800" b="0" dirty="0" err="1"/>
              <a:t>případů</a:t>
            </a:r>
            <a:r>
              <a:rPr lang="en-US" sz="1800" b="0" dirty="0"/>
              <a:t> se </a:t>
            </a:r>
            <a:r>
              <a:rPr lang="en-US" sz="1800" b="0" dirty="0" err="1"/>
              <a:t>stejným</a:t>
            </a:r>
            <a:r>
              <a:rPr lang="en-US" sz="1800" b="0" dirty="0"/>
              <a:t> </a:t>
            </a:r>
            <a:r>
              <a:rPr lang="en-US" sz="1800" b="0" dirty="0" err="1"/>
              <a:t>výsledkem</a:t>
            </a:r>
            <a:r>
              <a:rPr lang="en-US" sz="1800" b="0" dirty="0">
                <a:effectLst/>
              </a:rPr>
              <a:t> </a:t>
            </a:r>
            <a:endParaRPr lang="en-US" sz="1800" b="0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3302167"/>
      </p:ext>
    </p:extLst>
  </p:cSld>
  <p:clrMapOvr>
    <a:masterClrMapping/>
  </p:clrMapOvr>
  <p:transition advClick="0" advTm="12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987CA5A-C03A-AB45-69B1-72A17994ED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Demokratické vs. Nedemokratické režimy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922D7E3-DB67-8E59-798B-E489D91C6D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000" b="0" dirty="0" err="1"/>
              <a:t>Przeworski</a:t>
            </a:r>
            <a:r>
              <a:rPr lang="cs-CZ" altLang="cs-CZ" sz="2000" b="0" dirty="0"/>
              <a:t>, </a:t>
            </a:r>
            <a:r>
              <a:rPr lang="cs-CZ" altLang="cs-CZ" sz="2000" b="0" dirty="0" err="1"/>
              <a:t>Alvarez</a:t>
            </a:r>
            <a:r>
              <a:rPr lang="cs-CZ" altLang="cs-CZ" sz="2000" b="0" dirty="0"/>
              <a:t>, </a:t>
            </a:r>
            <a:r>
              <a:rPr lang="cs-CZ" altLang="cs-CZ" sz="2000" b="0" dirty="0" err="1"/>
              <a:t>Cheibub</a:t>
            </a:r>
            <a:r>
              <a:rPr lang="cs-CZ" altLang="cs-CZ" sz="2000" b="0" dirty="0"/>
              <a:t> a </a:t>
            </a:r>
            <a:r>
              <a:rPr lang="cs-CZ" altLang="cs-CZ" sz="2000" b="0" dirty="0" err="1"/>
              <a:t>Limongi</a:t>
            </a:r>
            <a:r>
              <a:rPr lang="cs-CZ" altLang="cs-CZ" sz="2000" b="0" dirty="0"/>
              <a:t> (1996)</a:t>
            </a:r>
          </a:p>
          <a:p>
            <a:pPr lvl="1" eaLnBrk="1" hangingPunct="1"/>
            <a:r>
              <a:rPr lang="cs-CZ" altLang="cs-CZ" sz="2000" b="0" dirty="0"/>
              <a:t>Demokracie definována pomocí několik klíčových charakteristik</a:t>
            </a:r>
          </a:p>
          <a:p>
            <a:pPr lvl="1" eaLnBrk="1" hangingPunct="1"/>
            <a:r>
              <a:rPr lang="cs-CZ" altLang="cs-CZ" sz="2000" b="0" dirty="0"/>
              <a:t>Pokud jedna z nich schází, daný stát není demokratický</a:t>
            </a:r>
          </a:p>
          <a:p>
            <a:pPr lvl="1" eaLnBrk="1" hangingPunct="1"/>
            <a:r>
              <a:rPr lang="cs-CZ" altLang="cs-CZ" sz="2000" b="0" dirty="0"/>
              <a:t>3 kritéria demokracie</a:t>
            </a:r>
          </a:p>
          <a:p>
            <a:pPr lvl="2" eaLnBrk="1" hangingPunct="1"/>
            <a:r>
              <a:rPr lang="cs-CZ" altLang="cs-CZ" sz="2000" b="0" dirty="0"/>
              <a:t>Výběr exekutivy a legislativy v soutěživých volbách</a:t>
            </a:r>
          </a:p>
          <a:p>
            <a:pPr lvl="2" eaLnBrk="1" hangingPunct="1"/>
            <a:r>
              <a:rPr lang="cs-CZ" altLang="cs-CZ" sz="2000" b="0" dirty="0"/>
              <a:t>Existence více než 1 strany</a:t>
            </a:r>
          </a:p>
          <a:p>
            <a:pPr lvl="2" eaLnBrk="1" hangingPunct="1"/>
            <a:r>
              <a:rPr lang="cs-CZ" altLang="cs-CZ" sz="2000" b="0" dirty="0"/>
              <a:t>Skutečná výměna vládnoucích v rozumných intervalech</a:t>
            </a:r>
          </a:p>
          <a:p>
            <a:pPr lvl="1" eaLnBrk="1" hangingPunct="1"/>
            <a:r>
              <a:rPr lang="cs-CZ" altLang="cs-CZ" sz="2000" b="0" dirty="0"/>
              <a:t>Připouštějí, že některé státy jsou více demokratické, některé méně</a:t>
            </a:r>
          </a:p>
          <a:p>
            <a:pPr lvl="2" eaLnBrk="1" hangingPunct="1"/>
            <a:r>
              <a:rPr lang="cs-CZ" altLang="cs-CZ" sz="2000" b="0" dirty="0"/>
              <a:t>Všechny ale splňují všechna 3 kritéria</a:t>
            </a:r>
          </a:p>
        </p:txBody>
      </p:sp>
    </p:spTree>
  </p:cSld>
  <p:clrMapOvr>
    <a:masterClrMapping/>
  </p:clrMapOvr>
  <p:transition advClick="0" advTm="12000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9CEBF10-9CE2-EA7D-4553-955727D07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75742"/>
            <a:ext cx="8447088" cy="437171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Témata pro analýzu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80BEFD-26FE-2F7B-FC56-7E3C5D910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2068513"/>
            <a:ext cx="5267724" cy="4051300"/>
          </a:xfrm>
        </p:spPr>
        <p:txBody>
          <a:bodyPr/>
          <a:lstStyle/>
          <a:p>
            <a:pPr lvl="1" eaLnBrk="1" hangingPunct="1"/>
            <a:r>
              <a:rPr lang="cs-CZ" altLang="cs-CZ" sz="1800" dirty="0"/>
              <a:t>Co je cílem přechodu, resp. co je demokracie</a:t>
            </a:r>
          </a:p>
          <a:p>
            <a:pPr lvl="1" eaLnBrk="1" hangingPunct="1"/>
            <a:r>
              <a:rPr lang="cs-CZ" altLang="cs-CZ" sz="1800" dirty="0"/>
              <a:t>Charakter nedemokratického režimu („povaha odstraňovaného režimu“)</a:t>
            </a:r>
          </a:p>
          <a:p>
            <a:pPr lvl="2" eaLnBrk="1" hangingPunct="1"/>
            <a:r>
              <a:rPr lang="cs-CZ" altLang="cs-CZ" dirty="0"/>
              <a:t>Ovlivňuje typ přechodu a nový režim</a:t>
            </a:r>
          </a:p>
          <a:p>
            <a:pPr lvl="1" eaLnBrk="1" hangingPunct="1"/>
            <a:r>
              <a:rPr lang="cs-CZ" altLang="cs-CZ" sz="1800" dirty="0"/>
              <a:t>Konec starého režimu</a:t>
            </a:r>
          </a:p>
          <a:p>
            <a:pPr lvl="1" eaLnBrk="1" hangingPunct="1"/>
            <a:r>
              <a:rPr lang="cs-CZ" altLang="cs-CZ" sz="1800" dirty="0"/>
              <a:t>Způsob a etapy přechodu</a:t>
            </a:r>
          </a:p>
          <a:p>
            <a:pPr lvl="1" eaLnBrk="1" hangingPunct="1"/>
            <a:r>
              <a:rPr lang="cs-CZ" altLang="cs-CZ" sz="1800" dirty="0"/>
              <a:t>Podmínky pro udržení a konsolidace demokracie</a:t>
            </a:r>
          </a:p>
          <a:p>
            <a:pPr lvl="1" eaLnBrk="1" hangingPunct="1"/>
            <a:r>
              <a:rPr lang="cs-CZ" altLang="cs-CZ" sz="1800" dirty="0"/>
              <a:t>Jak se vyrovnat s minulostí</a:t>
            </a:r>
            <a:endParaRPr lang="en-US" altLang="cs-CZ" sz="1800" dirty="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1C5DFFC4-71A4-B176-6C0E-9FE938A3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24" y="2068513"/>
            <a:ext cx="3660376" cy="22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2801-03E5-66AD-52A6-E8F71656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57E660C-B21E-09EE-4A9E-5B3AE46E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75742"/>
            <a:ext cx="8447088" cy="437171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Témata pro analýzu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18C700-F437-3868-0FBA-7D04CE86C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2068513"/>
            <a:ext cx="5267724" cy="4051300"/>
          </a:xfrm>
        </p:spPr>
        <p:txBody>
          <a:bodyPr/>
          <a:lstStyle/>
          <a:p>
            <a:pPr lvl="1" eaLnBrk="1" hangingPunct="1"/>
            <a:r>
              <a:rPr lang="cs-CZ" altLang="cs-CZ" sz="1800" dirty="0"/>
              <a:t>Co je cílem přechodu, resp. co je demokracie</a:t>
            </a:r>
          </a:p>
          <a:p>
            <a:pPr lvl="1" eaLnBrk="1" hangingPunct="1"/>
            <a:r>
              <a:rPr lang="cs-CZ" altLang="cs-CZ" sz="1800" dirty="0"/>
              <a:t>Charakter nedemokratického režimu („povaha odstraňovaného režimu“)</a:t>
            </a:r>
          </a:p>
          <a:p>
            <a:pPr lvl="2" eaLnBrk="1" hangingPunct="1"/>
            <a:r>
              <a:rPr lang="cs-CZ" altLang="cs-CZ" dirty="0"/>
              <a:t>Ovlivňuje typ přechodu a nový režim</a:t>
            </a:r>
          </a:p>
          <a:p>
            <a:pPr lvl="1" eaLnBrk="1" hangingPunct="1"/>
            <a:r>
              <a:rPr lang="cs-CZ" altLang="cs-CZ" sz="1800" dirty="0"/>
              <a:t>Konec starého režimu</a:t>
            </a:r>
          </a:p>
          <a:p>
            <a:pPr lvl="1" eaLnBrk="1" hangingPunct="1"/>
            <a:r>
              <a:rPr lang="cs-CZ" altLang="cs-CZ" sz="1800" dirty="0"/>
              <a:t>Způsob a etapy přechodu</a:t>
            </a:r>
          </a:p>
          <a:p>
            <a:pPr lvl="1" eaLnBrk="1" hangingPunct="1"/>
            <a:r>
              <a:rPr lang="cs-CZ" altLang="cs-CZ" sz="1800" dirty="0"/>
              <a:t>Podmínky pro udržení a konsolidace demokracie</a:t>
            </a:r>
          </a:p>
          <a:p>
            <a:pPr lvl="1" eaLnBrk="1" hangingPunct="1"/>
            <a:r>
              <a:rPr lang="cs-CZ" altLang="cs-CZ" sz="1800" dirty="0"/>
              <a:t>Jak se vyrovnat s minulostí</a:t>
            </a:r>
            <a:endParaRPr lang="en-US" altLang="cs-CZ" sz="1800" dirty="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370FA0A4-EB9E-B92E-DDCE-0170C02D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24" y="2068513"/>
            <a:ext cx="3660376" cy="22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19648"/>
      </p:ext>
    </p:extLst>
  </p:cSld>
  <p:clrMapOvr>
    <a:masterClrMapping/>
  </p:clrMapOvr>
  <p:transition advClick="0" advTm="12000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7CC6-AC59-0991-F4D0-E937173A5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62CF8F4-558F-BE78-54CB-9D4297D19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75742"/>
            <a:ext cx="8447088" cy="437171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Témata pro analýzu – další krize lib. demokracie?</a:t>
            </a:r>
          </a:p>
        </p:txBody>
      </p:sp>
      <p:pic>
        <p:nvPicPr>
          <p:cNvPr id="3" name="Picture 2" descr="A graph of different squares&#10;&#10;AI-generated content may be incorrect.">
            <a:extLst>
              <a:ext uri="{FF2B5EF4-FFF2-40B4-BE49-F238E27FC236}">
                <a16:creationId xmlns:a16="http://schemas.microsoft.com/office/drawing/2014/main" id="{16CB4E67-191B-BA49-A283-CF0172AD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3280"/>
            <a:ext cx="9063139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4615"/>
      </p:ext>
    </p:extLst>
  </p:cSld>
  <p:clrMapOvr>
    <a:masterClrMapping/>
  </p:clrMapOvr>
  <p:transition advClick="0" advTm="12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65D4C3-F1AA-B9F1-8E4F-5815101EB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totalitarismus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0D05084-DA96-45C5-93C8-3E027F6C5A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6226175" cy="4051300"/>
          </a:xfrm>
        </p:spPr>
        <p:txBody>
          <a:bodyPr/>
          <a:lstStyle/>
          <a:p>
            <a:pPr eaLnBrk="1" hangingPunct="1"/>
            <a:r>
              <a:rPr lang="cs-CZ" altLang="cs-CZ" sz="1800"/>
              <a:t>Totální (celkový, úplný)</a:t>
            </a:r>
          </a:p>
          <a:p>
            <a:pPr eaLnBrk="1" hangingPunct="1"/>
            <a:r>
              <a:rPr lang="cs-CZ" altLang="cs-CZ" sz="1800"/>
              <a:t>Politologický koncept, který vznikl k popsání nacismu a komunismu</a:t>
            </a:r>
          </a:p>
          <a:p>
            <a:pPr eaLnBrk="1" hangingPunct="1"/>
            <a:r>
              <a:rPr lang="cs-CZ" altLang="cs-CZ" sz="1800"/>
              <a:t>Poprvé užil pojmu „totalitní“ žurnalista Giovanni Amendola (1923)</a:t>
            </a:r>
          </a:p>
          <a:p>
            <a:pPr lvl="1" eaLnBrk="1" hangingPunct="1"/>
            <a:r>
              <a:rPr lang="cs-CZ" altLang="cs-CZ" sz="1600"/>
              <a:t>Odsuzoval režim B. Mussoliniho</a:t>
            </a:r>
          </a:p>
          <a:p>
            <a:pPr eaLnBrk="1" hangingPunct="1"/>
            <a:r>
              <a:rPr lang="cs-CZ" altLang="cs-CZ" sz="1800"/>
              <a:t>Šiřitelem pojmu – B. Mussolini a G. Gentile (filozof fašismu)</a:t>
            </a:r>
          </a:p>
          <a:p>
            <a:pPr lvl="1" eaLnBrk="1" hangingPunct="1"/>
            <a:r>
              <a:rPr lang="cs-CZ" altLang="cs-CZ" sz="1600"/>
              <a:t>„celkový (totální) koncept života“</a:t>
            </a:r>
          </a:p>
          <a:p>
            <a:pPr eaLnBrk="1" hangingPunct="1"/>
            <a:r>
              <a:rPr lang="cs-CZ" altLang="cs-CZ" sz="1800"/>
              <a:t>1925 – termín „totalitarimus“ v článku Lelia Bassa v Itálii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800"/>
          </a:p>
        </p:txBody>
      </p:sp>
      <p:pic>
        <p:nvPicPr>
          <p:cNvPr id="28676" name="Picture 4" descr="Mussolini">
            <a:extLst>
              <a:ext uri="{FF2B5EF4-FFF2-40B4-BE49-F238E27FC236}">
                <a16:creationId xmlns:a16="http://schemas.microsoft.com/office/drawing/2014/main" id="{738D8DE2-7300-B32C-52A3-58526971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203450"/>
            <a:ext cx="21097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057D9A6-BFED-6363-DD3F-0CC2547D0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totalitarismus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C946419-F05D-47DF-37DF-1AF96887C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Totalitarismus (B. Mussolini) jako označení politického systému, který je všezahrnující</a:t>
            </a:r>
          </a:p>
          <a:p>
            <a:pPr lvl="1" eaLnBrk="1" hangingPunct="1"/>
            <a:r>
              <a:rPr lang="cs-CZ" altLang="cs-CZ"/>
              <a:t>„vše pro stát, nic mimo stát, nic proti státu“</a:t>
            </a:r>
          </a:p>
          <a:p>
            <a:pPr lvl="1" eaLnBrk="1" hangingPunct="1"/>
            <a:r>
              <a:rPr lang="cs-CZ" altLang="cs-CZ"/>
              <a:t>Totalitarismus založen na etatismu</a:t>
            </a:r>
          </a:p>
          <a:p>
            <a:pPr eaLnBrk="1" hangingPunct="1"/>
            <a:r>
              <a:rPr lang="cs-CZ" altLang="cs-CZ"/>
              <a:t>Německo – 1930 „totální mobilizace“ a C. Schmitt – 1931 (pojem „totalitní stát“)</a:t>
            </a:r>
          </a:p>
          <a:p>
            <a:pPr lvl="1" eaLnBrk="1" hangingPunct="1"/>
            <a:r>
              <a:rPr lang="cs-CZ" altLang="cs-CZ"/>
              <a:t>Totalitarismus založen na rasismu</a:t>
            </a:r>
          </a:p>
          <a:p>
            <a:pPr lvl="1" eaLnBrk="1" hangingPunct="1"/>
            <a:r>
              <a:rPr lang="cs-CZ" altLang="cs-CZ"/>
              <a:t>A. Hitler tento termín odmítal a nepoužíval jej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 advClick="0" advTm="12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56B4E28-30DE-26CD-9BF1-47B2F4908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totalitarismus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7FCBE1-3423-1520-ED48-6BDD019661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8447088" cy="4051300"/>
          </a:xfrm>
        </p:spPr>
        <p:txBody>
          <a:bodyPr/>
          <a:lstStyle/>
          <a:p>
            <a:pPr eaLnBrk="1" hangingPunct="1"/>
            <a:r>
              <a:rPr lang="cs-CZ" altLang="cs-CZ" sz="2000"/>
              <a:t>SSSR – J.V. Stalin se také zabýval pojmem „totalitní stát“</a:t>
            </a:r>
          </a:p>
          <a:p>
            <a:pPr lvl="1" eaLnBrk="1" hangingPunct="1"/>
            <a:r>
              <a:rPr lang="cs-CZ" altLang="cs-CZ" sz="1800"/>
              <a:t>Opíral se o myšlenky V.I. Lenina</a:t>
            </a:r>
          </a:p>
          <a:p>
            <a:pPr lvl="1" eaLnBrk="1" hangingPunct="1"/>
            <a:r>
              <a:rPr lang="cs-CZ" altLang="cs-CZ" sz="1800"/>
              <a:t>Teorie výstavby socialismu</a:t>
            </a:r>
          </a:p>
          <a:p>
            <a:pPr lvl="1" eaLnBrk="1" hangingPunct="1"/>
            <a:r>
              <a:rPr lang="cs-CZ" altLang="cs-CZ" sz="1800"/>
              <a:t>Nutné zostřovat třídní boj</a:t>
            </a:r>
          </a:p>
          <a:p>
            <a:pPr lvl="1" eaLnBrk="1" hangingPunct="1"/>
            <a:r>
              <a:rPr lang="cs-CZ" altLang="cs-CZ" sz="1800"/>
              <a:t>Odmítal ideu odumírání státu</a:t>
            </a:r>
          </a:p>
        </p:txBody>
      </p:sp>
      <p:pic>
        <p:nvPicPr>
          <p:cNvPr id="31748" name="Picture 5" descr="stalin_nn">
            <a:extLst>
              <a:ext uri="{FF2B5EF4-FFF2-40B4-BE49-F238E27FC236}">
                <a16:creationId xmlns:a16="http://schemas.microsoft.com/office/drawing/2014/main" id="{E174C133-6AD6-0B3C-93AA-699F5844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841625"/>
            <a:ext cx="19589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DAB6E3F-1B3F-580B-7D2E-4DAD808B2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totalitarismus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77B469F-FD71-44B0-3275-82253E0F51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203450"/>
            <a:ext cx="6064250" cy="405130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Předmětem literatury</a:t>
            </a:r>
          </a:p>
          <a:p>
            <a:pPr lvl="1" eaLnBrk="1" hangingPunct="1"/>
            <a:r>
              <a:rPr lang="cs-CZ" altLang="cs-CZ" sz="1800" dirty="0"/>
              <a:t>George Orwell: 1984</a:t>
            </a:r>
          </a:p>
          <a:p>
            <a:pPr lvl="1" eaLnBrk="1" hangingPunct="1"/>
            <a:r>
              <a:rPr lang="cs-CZ" altLang="cs-CZ" sz="1800" dirty="0"/>
              <a:t>Arthur </a:t>
            </a:r>
            <a:r>
              <a:rPr lang="cs-CZ" altLang="cs-CZ" sz="1800" dirty="0" err="1"/>
              <a:t>Koestler</a:t>
            </a:r>
            <a:r>
              <a:rPr lang="cs-CZ" altLang="cs-CZ" sz="1800" dirty="0"/>
              <a:t>: Tma o </a:t>
            </a:r>
            <a:r>
              <a:rPr lang="cs-CZ" altLang="cs-CZ" sz="1800" dirty="0" err="1"/>
              <a:t>polednách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Arthur London: Doznání</a:t>
            </a:r>
          </a:p>
          <a:p>
            <a:pPr lvl="1" eaLnBrk="1" hangingPunct="1"/>
            <a:r>
              <a:rPr lang="cs-CZ" altLang="cs-CZ" sz="1800" dirty="0"/>
              <a:t>Alexander </a:t>
            </a:r>
            <a:r>
              <a:rPr lang="cs-CZ" altLang="cs-CZ" sz="1800" dirty="0" err="1"/>
              <a:t>Solženicyn</a:t>
            </a:r>
            <a:r>
              <a:rPr lang="cs-CZ" altLang="cs-CZ" sz="1800" dirty="0"/>
              <a:t>: Jeden den Ivana </a:t>
            </a:r>
            <a:r>
              <a:rPr lang="cs-CZ" altLang="cs-CZ" sz="1800" dirty="0" err="1"/>
              <a:t>Děnisoviče</a:t>
            </a:r>
            <a:endParaRPr lang="cs-CZ" altLang="cs-CZ" sz="1800" dirty="0"/>
          </a:p>
          <a:p>
            <a:pPr eaLnBrk="1" hangingPunct="1"/>
            <a:r>
              <a:rPr lang="cs-CZ" altLang="cs-CZ" sz="2000" dirty="0"/>
              <a:t>Moderní spíše než primordiální</a:t>
            </a:r>
          </a:p>
          <a:p>
            <a:pPr lvl="1" eaLnBrk="1" hangingPunct="1"/>
            <a:r>
              <a:rPr lang="cs-CZ" altLang="cs-CZ" sz="1600" dirty="0"/>
              <a:t>Totalitní režim – fenomén pouze moderní společnosti</a:t>
            </a:r>
          </a:p>
          <a:p>
            <a:pPr lvl="1" eaLnBrk="1" hangingPunct="1"/>
            <a:r>
              <a:rPr lang="cs-CZ" altLang="cs-CZ" sz="1600" dirty="0"/>
              <a:t>Moderní společnost umožňuje masovou kontrolu, manipulaci, vyhlazování, mobilizaci…</a:t>
            </a:r>
          </a:p>
        </p:txBody>
      </p:sp>
      <p:pic>
        <p:nvPicPr>
          <p:cNvPr id="33796" name="Picture 4" descr="shepard_fairey_george_orwell_1984">
            <a:extLst>
              <a:ext uri="{FF2B5EF4-FFF2-40B4-BE49-F238E27FC236}">
                <a16:creationId xmlns:a16="http://schemas.microsoft.com/office/drawing/2014/main" id="{860CF185-311A-D605-BCF4-959502C1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03450"/>
            <a:ext cx="213518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2678446-3ED0-BA74-8B81-86C3A168E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Nedemokratické režimy: definice totalitního systému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7AE2940-FC66-A01C-99F9-AE3D7EFD5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C. Friederich, Z. Brzezinski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Jedna oficiální státní ideologie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Jedna masová hierarchicky uspořádaná politická strana (zpravidla vedená jedním mužem)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Systém teroristické policejní kontroly společnosti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Systém fyzického a psychického teroru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Monopol kontroly masových sdělovacích prostředků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Monopol výroby a využívání válečných zbraní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Celospolečenské plánování a direktivní řízení  národního hospodářství</a:t>
            </a:r>
          </a:p>
        </p:txBody>
      </p:sp>
    </p:spTree>
  </p:cSld>
  <p:clrMapOvr>
    <a:masterClrMapping/>
  </p:clrMapOvr>
  <p:transition advClick="0" advTm="12000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2D5A"/>
      </a:dk1>
      <a:lt1>
        <a:srgbClr val="FFFFFF"/>
      </a:lt1>
      <a:dk2>
        <a:srgbClr val="FFFFFF"/>
      </a:dk2>
      <a:lt2>
        <a:srgbClr val="B2B2B2"/>
      </a:lt2>
      <a:accent1>
        <a:srgbClr val="759EBD"/>
      </a:accent1>
      <a:accent2>
        <a:srgbClr val="D2A078"/>
      </a:accent2>
      <a:accent3>
        <a:srgbClr val="FFFFFF"/>
      </a:accent3>
      <a:accent4>
        <a:srgbClr val="00254C"/>
      </a:accent4>
      <a:accent5>
        <a:srgbClr val="BDCCDB"/>
      </a:accent5>
      <a:accent6>
        <a:srgbClr val="BE916C"/>
      </a:accent6>
      <a:hlink>
        <a:srgbClr val="33577A"/>
      </a:hlink>
      <a:folHlink>
        <a:srgbClr val="DBBC9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2D5A"/>
        </a:dk1>
        <a:lt1>
          <a:srgbClr val="FFFFFF"/>
        </a:lt1>
        <a:dk2>
          <a:srgbClr val="FFFFFF"/>
        </a:dk2>
        <a:lt2>
          <a:srgbClr val="B2B2B2"/>
        </a:lt2>
        <a:accent1>
          <a:srgbClr val="759EBD"/>
        </a:accent1>
        <a:accent2>
          <a:srgbClr val="D2A078"/>
        </a:accent2>
        <a:accent3>
          <a:srgbClr val="FFFFFF"/>
        </a:accent3>
        <a:accent4>
          <a:srgbClr val="00254C"/>
        </a:accent4>
        <a:accent5>
          <a:srgbClr val="BDCCDB"/>
        </a:accent5>
        <a:accent6>
          <a:srgbClr val="BE916C"/>
        </a:accent6>
        <a:hlink>
          <a:srgbClr val="33577A"/>
        </a:hlink>
        <a:folHlink>
          <a:srgbClr val="DBBC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2D5A"/>
      </a:dk1>
      <a:lt1>
        <a:srgbClr val="FFFFFF"/>
      </a:lt1>
      <a:dk2>
        <a:srgbClr val="FFFFFF"/>
      </a:dk2>
      <a:lt2>
        <a:srgbClr val="B2B2B2"/>
      </a:lt2>
      <a:accent1>
        <a:srgbClr val="759EBD"/>
      </a:accent1>
      <a:accent2>
        <a:srgbClr val="D2A078"/>
      </a:accent2>
      <a:accent3>
        <a:srgbClr val="FFFFFF"/>
      </a:accent3>
      <a:accent4>
        <a:srgbClr val="00254C"/>
      </a:accent4>
      <a:accent5>
        <a:srgbClr val="BDCCDB"/>
      </a:accent5>
      <a:accent6>
        <a:srgbClr val="BE916C"/>
      </a:accent6>
      <a:hlink>
        <a:srgbClr val="33577A"/>
      </a:hlink>
      <a:folHlink>
        <a:srgbClr val="DBBC9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2D5A"/>
        </a:dk1>
        <a:lt1>
          <a:srgbClr val="FFFFFF"/>
        </a:lt1>
        <a:dk2>
          <a:srgbClr val="FFFFFF"/>
        </a:dk2>
        <a:lt2>
          <a:srgbClr val="B2B2B2"/>
        </a:lt2>
        <a:accent1>
          <a:srgbClr val="759EBD"/>
        </a:accent1>
        <a:accent2>
          <a:srgbClr val="D2A078"/>
        </a:accent2>
        <a:accent3>
          <a:srgbClr val="FFFFFF"/>
        </a:accent3>
        <a:accent4>
          <a:srgbClr val="00254C"/>
        </a:accent4>
        <a:accent5>
          <a:srgbClr val="BDCCDB"/>
        </a:accent5>
        <a:accent6>
          <a:srgbClr val="BE916C"/>
        </a:accent6>
        <a:hlink>
          <a:srgbClr val="33577A"/>
        </a:hlink>
        <a:folHlink>
          <a:srgbClr val="DBBC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8711</TotalTime>
  <Words>2570</Words>
  <Application>Microsoft Macintosh PowerPoint</Application>
  <PresentationFormat>On-screen Show (4:3)</PresentationFormat>
  <Paragraphs>343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Times New Roman</vt:lpstr>
      <vt:lpstr>Arial</vt:lpstr>
      <vt:lpstr>Wingdings</vt:lpstr>
      <vt:lpstr>Default Design</vt:lpstr>
      <vt:lpstr>1_Default Design</vt:lpstr>
      <vt:lpstr>Nedemokratické režimy</vt:lpstr>
      <vt:lpstr>Moderní nedemokratické režimy</vt:lpstr>
      <vt:lpstr>Demokratické vs. nedemokratické režimy</vt:lpstr>
      <vt:lpstr>Demokratické vs. Nedemokratické režimy</vt:lpstr>
      <vt:lpstr>Nedemokratické režimy: totalitarismus</vt:lpstr>
      <vt:lpstr>Nedemokratické režimy: totalitarismus</vt:lpstr>
      <vt:lpstr>Nedemokratické režimy: totalitarismus</vt:lpstr>
      <vt:lpstr>Nedemokratické režimy: totalitarismus</vt:lpstr>
      <vt:lpstr>Nedemokratické režimy: definice totalitního systému</vt:lpstr>
      <vt:lpstr>Nedemokratické režimy – autoritářské režimy</vt:lpstr>
      <vt:lpstr>Nedemokratické režimy: autoritářský režim</vt:lpstr>
      <vt:lpstr>Autoritářské režimy – J. Linz</vt:lpstr>
      <vt:lpstr>Autoritářské režimy</vt:lpstr>
      <vt:lpstr>Nedemokratické režimy: srovnání autoritářského režimu a totalitarismu</vt:lpstr>
      <vt:lpstr>Autoritářské Španělsko (1936-1975)</vt:lpstr>
      <vt:lpstr>Autoritářské Španělsko (1936-1975)</vt:lpstr>
      <vt:lpstr>Autoritářské režimy</vt:lpstr>
      <vt:lpstr>Byrokraticko-vojenský autoritářský režim</vt:lpstr>
      <vt:lpstr>Organicko-etatistický autoritářský režim</vt:lpstr>
      <vt:lpstr>Mobilizační autoritářský režim v postdemokratických společnostech</vt:lpstr>
      <vt:lpstr>Mobilizační autoritářský režim ve společnostech, jež nově nabyly nezávislost</vt:lpstr>
      <vt:lpstr>Rasová a etnická demokracie</vt:lpstr>
      <vt:lpstr>Defektní a předtotalitní autoritářský režim</vt:lpstr>
      <vt:lpstr>Posttotalitní autoritářský režim</vt:lpstr>
      <vt:lpstr>Sultanistické Režimy</vt:lpstr>
      <vt:lpstr>Posttotalitní Režimy (jako samostatná kategorie)</vt:lpstr>
      <vt:lpstr>Linzova koncepce nedemokratických  režimů </vt:lpstr>
      <vt:lpstr>Nedemokratické režimy: Historicko-sociální kontext</vt:lpstr>
      <vt:lpstr>Nedemokratické režimy: Historicko-sociální kontext</vt:lpstr>
      <vt:lpstr>Krize liberální demokracie </vt:lpstr>
      <vt:lpstr>Krize liberální demokracie </vt:lpstr>
      <vt:lpstr>Teorie přechodů</vt:lpstr>
      <vt:lpstr>Přechody k demokracii</vt:lpstr>
      <vt:lpstr>Přechod k demokracii - Definice</vt:lpstr>
      <vt:lpstr>Pojetí Demokracie</vt:lpstr>
      <vt:lpstr>Demokratizace</vt:lpstr>
      <vt:lpstr>Demokratizace: 3.vlna </vt:lpstr>
      <vt:lpstr>Teorie přechodů – Poznatky a Hypotézy</vt:lpstr>
      <vt:lpstr>Teorie přechodů – Strategie Výzkumu (příklad)</vt:lpstr>
      <vt:lpstr>Témata pro analýzu</vt:lpstr>
      <vt:lpstr>Témata pro analýzu</vt:lpstr>
      <vt:lpstr>Témata pro analýzu – další krize lib. demokracie?</vt:lpstr>
    </vt:vector>
  </TitlesOfParts>
  <Company>mma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xmas</dc:creator>
  <cp:lastModifiedBy>Jakub Wondreys</cp:lastModifiedBy>
  <cp:revision>189</cp:revision>
  <dcterms:created xsi:type="dcterms:W3CDTF">2004-09-10T10:06:54Z</dcterms:created>
  <dcterms:modified xsi:type="dcterms:W3CDTF">2025-10-11T10:24:06Z</dcterms:modified>
</cp:coreProperties>
</file>