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3" r:id="rId4"/>
    <p:sldId id="259" r:id="rId5"/>
    <p:sldId id="258" r:id="rId6"/>
    <p:sldId id="264" r:id="rId7"/>
    <p:sldId id="260" r:id="rId8"/>
    <p:sldId id="261" r:id="rId9"/>
    <p:sldId id="262" r:id="rId10"/>
    <p:sldId id="266" r:id="rId11"/>
    <p:sldId id="267" r:id="rId12"/>
    <p:sldId id="268" r:id="rId13"/>
    <p:sldId id="265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91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9"/>
    <p:restoredTop sz="94912"/>
  </p:normalViewPr>
  <p:slideViewPr>
    <p:cSldViewPr snapToGrid="0">
      <p:cViewPr varScale="1">
        <p:scale>
          <a:sx n="137" d="100"/>
          <a:sy n="137" d="100"/>
        </p:scale>
        <p:origin x="88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1AD05-D047-40B4-947D-E38136D71C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65D987-740C-4767-9D06-46D20CBA40D6}">
      <dgm:prSet/>
      <dgm:spPr/>
      <dgm:t>
        <a:bodyPr/>
        <a:lstStyle/>
        <a:p>
          <a:r>
            <a:rPr lang="cs-CZ"/>
            <a:t>Sloužily k řešení klíčových témat v rámci MV</a:t>
          </a:r>
          <a:endParaRPr lang="en-US"/>
        </a:p>
      </dgm:t>
    </dgm:pt>
    <dgm:pt modelId="{2AD932C4-8F4E-4D7F-B31C-175D00CD0DD8}" type="parTrans" cxnId="{6206BEA4-B3E7-4B37-B8E7-DEAA424E8615}">
      <dgm:prSet/>
      <dgm:spPr/>
      <dgm:t>
        <a:bodyPr/>
        <a:lstStyle/>
        <a:p>
          <a:endParaRPr lang="en-US"/>
        </a:p>
      </dgm:t>
    </dgm:pt>
    <dgm:pt modelId="{E9167398-F5CE-4004-B169-540FBF07B07B}" type="sibTrans" cxnId="{6206BEA4-B3E7-4B37-B8E7-DEAA424E8615}">
      <dgm:prSet/>
      <dgm:spPr/>
      <dgm:t>
        <a:bodyPr/>
        <a:lstStyle/>
        <a:p>
          <a:endParaRPr lang="en-US"/>
        </a:p>
      </dgm:t>
    </dgm:pt>
    <dgm:pt modelId="{56F857F2-98C8-45FA-9A94-687B83D454D7}">
      <dgm:prSet/>
      <dgm:spPr/>
      <dgm:t>
        <a:bodyPr/>
        <a:lstStyle/>
        <a:p>
          <a:r>
            <a:rPr lang="cs-CZ"/>
            <a:t>Zásadní </a:t>
          </a:r>
          <a:r>
            <a:rPr lang="cs-CZ" b="1"/>
            <a:t>rozdíly v paradigmatech </a:t>
          </a:r>
          <a:r>
            <a:rPr lang="cs-CZ"/>
            <a:t>různých myšlenkových škol</a:t>
          </a:r>
          <a:endParaRPr lang="en-US"/>
        </a:p>
      </dgm:t>
    </dgm:pt>
    <dgm:pt modelId="{90539FE2-EA46-483F-B649-B1D75A0EF381}" type="parTrans" cxnId="{FB4F6291-D846-4F99-9FBC-338F50B09CC6}">
      <dgm:prSet/>
      <dgm:spPr/>
      <dgm:t>
        <a:bodyPr/>
        <a:lstStyle/>
        <a:p>
          <a:endParaRPr lang="en-US"/>
        </a:p>
      </dgm:t>
    </dgm:pt>
    <dgm:pt modelId="{E4487628-CCD8-4F7E-8852-F1F41B4C0143}" type="sibTrans" cxnId="{FB4F6291-D846-4F99-9FBC-338F50B09CC6}">
      <dgm:prSet/>
      <dgm:spPr/>
      <dgm:t>
        <a:bodyPr/>
        <a:lstStyle/>
        <a:p>
          <a:endParaRPr lang="en-US"/>
        </a:p>
      </dgm:t>
    </dgm:pt>
    <dgm:pt modelId="{03EB7B1C-BCA0-43BC-9891-0ECBB2A1ECB8}">
      <dgm:prSet/>
      <dgm:spPr/>
      <dgm:t>
        <a:bodyPr/>
        <a:lstStyle/>
        <a:p>
          <a:r>
            <a:rPr lang="cs-CZ"/>
            <a:t>Odhalily nové problémy a oblasti výzkumu</a:t>
          </a:r>
          <a:endParaRPr lang="en-US"/>
        </a:p>
      </dgm:t>
    </dgm:pt>
    <dgm:pt modelId="{C23F6D0D-653C-4196-A56F-C1B9D57DBE94}" type="parTrans" cxnId="{1C5197AE-87BA-462C-B916-D2E6719447BD}">
      <dgm:prSet/>
      <dgm:spPr/>
      <dgm:t>
        <a:bodyPr/>
        <a:lstStyle/>
        <a:p>
          <a:endParaRPr lang="en-US"/>
        </a:p>
      </dgm:t>
    </dgm:pt>
    <dgm:pt modelId="{85E303B3-0986-47E3-BA5F-AD10249F510E}" type="sibTrans" cxnId="{1C5197AE-87BA-462C-B916-D2E6719447BD}">
      <dgm:prSet/>
      <dgm:spPr/>
      <dgm:t>
        <a:bodyPr/>
        <a:lstStyle/>
        <a:p>
          <a:endParaRPr lang="en-US"/>
        </a:p>
      </dgm:t>
    </dgm:pt>
    <dgm:pt modelId="{980A5BF2-1FF0-4B9A-AC74-127F51AF358B}">
      <dgm:prSet/>
      <dgm:spPr/>
      <dgm:t>
        <a:bodyPr/>
        <a:lstStyle/>
        <a:p>
          <a:r>
            <a:rPr lang="cs-CZ"/>
            <a:t>Prokázaly “vědeckost MV“ – výzkum založený na vědeckých principech</a:t>
          </a:r>
          <a:endParaRPr lang="en-US"/>
        </a:p>
      </dgm:t>
    </dgm:pt>
    <dgm:pt modelId="{B75BFDAB-0468-4BA8-B255-49DE164DA717}" type="parTrans" cxnId="{A5849119-4572-4E24-A326-77EB27E42452}">
      <dgm:prSet/>
      <dgm:spPr/>
      <dgm:t>
        <a:bodyPr/>
        <a:lstStyle/>
        <a:p>
          <a:endParaRPr lang="en-US"/>
        </a:p>
      </dgm:t>
    </dgm:pt>
    <dgm:pt modelId="{692CFD3C-E4AC-4B6D-A0E6-71542F05E135}" type="sibTrans" cxnId="{A5849119-4572-4E24-A326-77EB27E42452}">
      <dgm:prSet/>
      <dgm:spPr/>
      <dgm:t>
        <a:bodyPr/>
        <a:lstStyle/>
        <a:p>
          <a:endParaRPr lang="en-US"/>
        </a:p>
      </dgm:t>
    </dgm:pt>
    <dgm:pt modelId="{A35930DF-2B46-48D2-AC27-6C976EE2B219}">
      <dgm:prSet/>
      <dgm:spPr/>
      <dgm:t>
        <a:bodyPr/>
        <a:lstStyle/>
        <a:p>
          <a:r>
            <a:rPr lang="cs-CZ"/>
            <a:t>4 základní a probíhají dodnes</a:t>
          </a:r>
          <a:endParaRPr lang="en-US"/>
        </a:p>
      </dgm:t>
    </dgm:pt>
    <dgm:pt modelId="{C6E072C8-E927-418B-A720-A2496379DD8A}" type="parTrans" cxnId="{26F70E73-91AE-4B7E-AB4D-1A033828E628}">
      <dgm:prSet/>
      <dgm:spPr/>
      <dgm:t>
        <a:bodyPr/>
        <a:lstStyle/>
        <a:p>
          <a:endParaRPr lang="en-US"/>
        </a:p>
      </dgm:t>
    </dgm:pt>
    <dgm:pt modelId="{82336237-B4FE-4CE0-B8A2-3169214C0628}" type="sibTrans" cxnId="{26F70E73-91AE-4B7E-AB4D-1A033828E628}">
      <dgm:prSet/>
      <dgm:spPr/>
      <dgm:t>
        <a:bodyPr/>
        <a:lstStyle/>
        <a:p>
          <a:endParaRPr lang="en-US"/>
        </a:p>
      </dgm:t>
    </dgm:pt>
    <dgm:pt modelId="{6B0DA779-8C3C-4148-A868-5303B29CD621}" type="pres">
      <dgm:prSet presAssocID="{A5D1AD05-D047-40B4-947D-E38136D71CF3}" presName="linear" presStyleCnt="0">
        <dgm:presLayoutVars>
          <dgm:animLvl val="lvl"/>
          <dgm:resizeHandles val="exact"/>
        </dgm:presLayoutVars>
      </dgm:prSet>
      <dgm:spPr/>
    </dgm:pt>
    <dgm:pt modelId="{C3389DBE-5B9A-9143-9051-05493ED52A76}" type="pres">
      <dgm:prSet presAssocID="{F865D987-740C-4767-9D06-46D20CBA40D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8FCD774-46BC-4E46-9F0A-2B22F9D8A5F2}" type="pres">
      <dgm:prSet presAssocID="{E9167398-F5CE-4004-B169-540FBF07B07B}" presName="spacer" presStyleCnt="0"/>
      <dgm:spPr/>
    </dgm:pt>
    <dgm:pt modelId="{0D68DCC1-B4E7-8242-BB9C-EF9C1281B9A2}" type="pres">
      <dgm:prSet presAssocID="{56F857F2-98C8-45FA-9A94-687B83D454D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C92B007-EAE4-F944-A582-F9CDEE8B4A21}" type="pres">
      <dgm:prSet presAssocID="{E4487628-CCD8-4F7E-8852-F1F41B4C0143}" presName="spacer" presStyleCnt="0"/>
      <dgm:spPr/>
    </dgm:pt>
    <dgm:pt modelId="{24B21BDF-5111-4E41-A871-BBDADC2B33D6}" type="pres">
      <dgm:prSet presAssocID="{03EB7B1C-BCA0-43BC-9891-0ECBB2A1ECB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4977ED8-7B13-614C-B8E8-F70DB7B33A39}" type="pres">
      <dgm:prSet presAssocID="{85E303B3-0986-47E3-BA5F-AD10249F510E}" presName="spacer" presStyleCnt="0"/>
      <dgm:spPr/>
    </dgm:pt>
    <dgm:pt modelId="{15024577-7FED-A049-BB5C-B188D79EE997}" type="pres">
      <dgm:prSet presAssocID="{980A5BF2-1FF0-4B9A-AC74-127F51AF358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A35B3A7-2749-AE47-A418-A1501BE476D0}" type="pres">
      <dgm:prSet presAssocID="{692CFD3C-E4AC-4B6D-A0E6-71542F05E135}" presName="spacer" presStyleCnt="0"/>
      <dgm:spPr/>
    </dgm:pt>
    <dgm:pt modelId="{5DC99963-02FE-6148-BBF1-AA5FC0CBAFC4}" type="pres">
      <dgm:prSet presAssocID="{A35930DF-2B46-48D2-AC27-6C976EE2B21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5849119-4572-4E24-A326-77EB27E42452}" srcId="{A5D1AD05-D047-40B4-947D-E38136D71CF3}" destId="{980A5BF2-1FF0-4B9A-AC74-127F51AF358B}" srcOrd="3" destOrd="0" parTransId="{B75BFDAB-0468-4BA8-B255-49DE164DA717}" sibTransId="{692CFD3C-E4AC-4B6D-A0E6-71542F05E135}"/>
    <dgm:cxn modelId="{29735A2A-6396-874E-BAB4-D52004771A35}" type="presOf" srcId="{03EB7B1C-BCA0-43BC-9891-0ECBB2A1ECB8}" destId="{24B21BDF-5111-4E41-A871-BBDADC2B33D6}" srcOrd="0" destOrd="0" presId="urn:microsoft.com/office/officeart/2005/8/layout/vList2"/>
    <dgm:cxn modelId="{EB89642D-4536-0642-876B-BA4366CDC5CD}" type="presOf" srcId="{A5D1AD05-D047-40B4-947D-E38136D71CF3}" destId="{6B0DA779-8C3C-4148-A868-5303B29CD621}" srcOrd="0" destOrd="0" presId="urn:microsoft.com/office/officeart/2005/8/layout/vList2"/>
    <dgm:cxn modelId="{26F70E73-91AE-4B7E-AB4D-1A033828E628}" srcId="{A5D1AD05-D047-40B4-947D-E38136D71CF3}" destId="{A35930DF-2B46-48D2-AC27-6C976EE2B219}" srcOrd="4" destOrd="0" parTransId="{C6E072C8-E927-418B-A720-A2496379DD8A}" sibTransId="{82336237-B4FE-4CE0-B8A2-3169214C0628}"/>
    <dgm:cxn modelId="{E55AB689-CDF2-C344-A34F-EA6D3A42F5F1}" type="presOf" srcId="{56F857F2-98C8-45FA-9A94-687B83D454D7}" destId="{0D68DCC1-B4E7-8242-BB9C-EF9C1281B9A2}" srcOrd="0" destOrd="0" presId="urn:microsoft.com/office/officeart/2005/8/layout/vList2"/>
    <dgm:cxn modelId="{FB4F6291-D846-4F99-9FBC-338F50B09CC6}" srcId="{A5D1AD05-D047-40B4-947D-E38136D71CF3}" destId="{56F857F2-98C8-45FA-9A94-687B83D454D7}" srcOrd="1" destOrd="0" parTransId="{90539FE2-EA46-483F-B649-B1D75A0EF381}" sibTransId="{E4487628-CCD8-4F7E-8852-F1F41B4C0143}"/>
    <dgm:cxn modelId="{B7615D9F-1EA6-2641-AC44-34597C36DFD4}" type="presOf" srcId="{F865D987-740C-4767-9D06-46D20CBA40D6}" destId="{C3389DBE-5B9A-9143-9051-05493ED52A76}" srcOrd="0" destOrd="0" presId="urn:microsoft.com/office/officeart/2005/8/layout/vList2"/>
    <dgm:cxn modelId="{6206BEA4-B3E7-4B37-B8E7-DEAA424E8615}" srcId="{A5D1AD05-D047-40B4-947D-E38136D71CF3}" destId="{F865D987-740C-4767-9D06-46D20CBA40D6}" srcOrd="0" destOrd="0" parTransId="{2AD932C4-8F4E-4D7F-B31C-175D00CD0DD8}" sibTransId="{E9167398-F5CE-4004-B169-540FBF07B07B}"/>
    <dgm:cxn modelId="{1C5197AE-87BA-462C-B916-D2E6719447BD}" srcId="{A5D1AD05-D047-40B4-947D-E38136D71CF3}" destId="{03EB7B1C-BCA0-43BC-9891-0ECBB2A1ECB8}" srcOrd="2" destOrd="0" parTransId="{C23F6D0D-653C-4196-A56F-C1B9D57DBE94}" sibTransId="{85E303B3-0986-47E3-BA5F-AD10249F510E}"/>
    <dgm:cxn modelId="{656E25CF-C7BE-614F-B592-EF11BE67620E}" type="presOf" srcId="{980A5BF2-1FF0-4B9A-AC74-127F51AF358B}" destId="{15024577-7FED-A049-BB5C-B188D79EE997}" srcOrd="0" destOrd="0" presId="urn:microsoft.com/office/officeart/2005/8/layout/vList2"/>
    <dgm:cxn modelId="{973577ED-CE69-F644-BE6C-51DEB4CED683}" type="presOf" srcId="{A35930DF-2B46-48D2-AC27-6C976EE2B219}" destId="{5DC99963-02FE-6148-BBF1-AA5FC0CBAFC4}" srcOrd="0" destOrd="0" presId="urn:microsoft.com/office/officeart/2005/8/layout/vList2"/>
    <dgm:cxn modelId="{31A88D3F-55A3-4045-A726-09D422364EC0}" type="presParOf" srcId="{6B0DA779-8C3C-4148-A868-5303B29CD621}" destId="{C3389DBE-5B9A-9143-9051-05493ED52A76}" srcOrd="0" destOrd="0" presId="urn:microsoft.com/office/officeart/2005/8/layout/vList2"/>
    <dgm:cxn modelId="{9095EEE7-D5C7-D94F-944C-2C80B46E003B}" type="presParOf" srcId="{6B0DA779-8C3C-4148-A868-5303B29CD621}" destId="{A8FCD774-46BC-4E46-9F0A-2B22F9D8A5F2}" srcOrd="1" destOrd="0" presId="urn:microsoft.com/office/officeart/2005/8/layout/vList2"/>
    <dgm:cxn modelId="{33FD47C5-9767-A441-A93B-F0B2A1E28DBC}" type="presParOf" srcId="{6B0DA779-8C3C-4148-A868-5303B29CD621}" destId="{0D68DCC1-B4E7-8242-BB9C-EF9C1281B9A2}" srcOrd="2" destOrd="0" presId="urn:microsoft.com/office/officeart/2005/8/layout/vList2"/>
    <dgm:cxn modelId="{BE4C39F9-1733-F643-8C39-E393E86CA19D}" type="presParOf" srcId="{6B0DA779-8C3C-4148-A868-5303B29CD621}" destId="{0C92B007-EAE4-F944-A582-F9CDEE8B4A21}" srcOrd="3" destOrd="0" presId="urn:microsoft.com/office/officeart/2005/8/layout/vList2"/>
    <dgm:cxn modelId="{0A6A132E-1223-AC4A-B48E-C2A53F896CF2}" type="presParOf" srcId="{6B0DA779-8C3C-4148-A868-5303B29CD621}" destId="{24B21BDF-5111-4E41-A871-BBDADC2B33D6}" srcOrd="4" destOrd="0" presId="urn:microsoft.com/office/officeart/2005/8/layout/vList2"/>
    <dgm:cxn modelId="{5A313F8D-4C92-1D41-B9A8-F281904B52F3}" type="presParOf" srcId="{6B0DA779-8C3C-4148-A868-5303B29CD621}" destId="{14977ED8-7B13-614C-B8E8-F70DB7B33A39}" srcOrd="5" destOrd="0" presId="urn:microsoft.com/office/officeart/2005/8/layout/vList2"/>
    <dgm:cxn modelId="{5AE2FEA0-4732-044E-B3FF-714793C18600}" type="presParOf" srcId="{6B0DA779-8C3C-4148-A868-5303B29CD621}" destId="{15024577-7FED-A049-BB5C-B188D79EE997}" srcOrd="6" destOrd="0" presId="urn:microsoft.com/office/officeart/2005/8/layout/vList2"/>
    <dgm:cxn modelId="{1DD2C2FE-1CE8-0E47-992E-43791B9E971F}" type="presParOf" srcId="{6B0DA779-8C3C-4148-A868-5303B29CD621}" destId="{4A35B3A7-2749-AE47-A418-A1501BE476D0}" srcOrd="7" destOrd="0" presId="urn:microsoft.com/office/officeart/2005/8/layout/vList2"/>
    <dgm:cxn modelId="{665D6B9B-B362-034F-B91B-AD82C94B9C42}" type="presParOf" srcId="{6B0DA779-8C3C-4148-A868-5303B29CD621}" destId="{5DC99963-02FE-6148-BBF1-AA5FC0CBAFC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89DBE-5B9A-9143-9051-05493ED52A76}">
      <dsp:nvSpPr>
        <dsp:cNvPr id="0" name=""/>
        <dsp:cNvSpPr/>
      </dsp:nvSpPr>
      <dsp:spPr>
        <a:xfrm>
          <a:off x="0" y="64156"/>
          <a:ext cx="5181600" cy="798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Sloužily k řešení klíčových témat v rámci MV</a:t>
          </a:r>
          <a:endParaRPr lang="en-US" sz="2000" kern="1200"/>
        </a:p>
      </dsp:txBody>
      <dsp:txXfrm>
        <a:off x="38981" y="103137"/>
        <a:ext cx="5103638" cy="720563"/>
      </dsp:txXfrm>
    </dsp:sp>
    <dsp:sp modelId="{0D68DCC1-B4E7-8242-BB9C-EF9C1281B9A2}">
      <dsp:nvSpPr>
        <dsp:cNvPr id="0" name=""/>
        <dsp:cNvSpPr/>
      </dsp:nvSpPr>
      <dsp:spPr>
        <a:xfrm>
          <a:off x="0" y="920281"/>
          <a:ext cx="5181600" cy="798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Zásadní </a:t>
          </a:r>
          <a:r>
            <a:rPr lang="cs-CZ" sz="2000" b="1" kern="1200"/>
            <a:t>rozdíly v paradigmatech </a:t>
          </a:r>
          <a:r>
            <a:rPr lang="cs-CZ" sz="2000" kern="1200"/>
            <a:t>různých myšlenkových škol</a:t>
          </a:r>
          <a:endParaRPr lang="en-US" sz="2000" kern="1200"/>
        </a:p>
      </dsp:txBody>
      <dsp:txXfrm>
        <a:off x="38981" y="959262"/>
        <a:ext cx="5103638" cy="720563"/>
      </dsp:txXfrm>
    </dsp:sp>
    <dsp:sp modelId="{24B21BDF-5111-4E41-A871-BBDADC2B33D6}">
      <dsp:nvSpPr>
        <dsp:cNvPr id="0" name=""/>
        <dsp:cNvSpPr/>
      </dsp:nvSpPr>
      <dsp:spPr>
        <a:xfrm>
          <a:off x="0" y="1776406"/>
          <a:ext cx="5181600" cy="798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Odhalily nové problémy a oblasti výzkumu</a:t>
          </a:r>
          <a:endParaRPr lang="en-US" sz="2000" kern="1200"/>
        </a:p>
      </dsp:txBody>
      <dsp:txXfrm>
        <a:off x="38981" y="1815387"/>
        <a:ext cx="5103638" cy="720563"/>
      </dsp:txXfrm>
    </dsp:sp>
    <dsp:sp modelId="{15024577-7FED-A049-BB5C-B188D79EE997}">
      <dsp:nvSpPr>
        <dsp:cNvPr id="0" name=""/>
        <dsp:cNvSpPr/>
      </dsp:nvSpPr>
      <dsp:spPr>
        <a:xfrm>
          <a:off x="0" y="2632531"/>
          <a:ext cx="5181600" cy="798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Prokázaly “vědeckost MV“ – výzkum založený na vědeckých principech</a:t>
          </a:r>
          <a:endParaRPr lang="en-US" sz="2000" kern="1200"/>
        </a:p>
      </dsp:txBody>
      <dsp:txXfrm>
        <a:off x="38981" y="2671512"/>
        <a:ext cx="5103638" cy="720563"/>
      </dsp:txXfrm>
    </dsp:sp>
    <dsp:sp modelId="{5DC99963-02FE-6148-BBF1-AA5FC0CBAFC4}">
      <dsp:nvSpPr>
        <dsp:cNvPr id="0" name=""/>
        <dsp:cNvSpPr/>
      </dsp:nvSpPr>
      <dsp:spPr>
        <a:xfrm>
          <a:off x="0" y="3488656"/>
          <a:ext cx="5181600" cy="798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4 základní a probíhají dodnes</a:t>
          </a:r>
          <a:endParaRPr lang="en-US" sz="2000" kern="1200"/>
        </a:p>
      </dsp:txBody>
      <dsp:txXfrm>
        <a:off x="38981" y="3527637"/>
        <a:ext cx="5103638" cy="720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36955-E69C-544D-9F1C-52843739699F}" type="datetimeFigureOut">
              <a:rPr lang="cs-CZ" smtClean="0"/>
              <a:t>23.12.2025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F4BF0-FE00-B64E-AFCC-8297EFEC98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60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880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9AF4D-E362-9422-E0FB-B9FC777AE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3C021EE-1008-6AD2-DF3C-3407C529E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D2C375F-9B6D-78FD-475E-46557A32B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7A8507-2366-A207-B53E-BB764A0411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296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83855-0800-679F-756F-FF5EA836B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FBECCBC-2FF9-1979-ADA2-38D453B1E2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0A7A4C6-CE42-B157-B35A-CA9DD0912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6831BA-C74F-0A00-7F69-4D1679AA3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449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88CD7-B565-F529-A526-1A07F54AB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698EB8-DC44-D69C-3155-D48FC5CBC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0674D88-B6ED-B568-A6C8-05148188B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B92060-509F-CACE-41D1-AD54E3E1A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932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37F5B-9A75-AF98-0933-9645E56EE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7BD97BA-93D2-8587-175C-B094FBA3B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E72E019-B5CC-2BE1-F9EF-C87FEDDB2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44A9A0-5671-301A-1FA6-3994DC938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796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165F9-C26E-EFD4-C744-9EC402094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B6C7144-2F35-DFC3-A803-06222836D7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778B8F6-4C1C-5AF9-AA8E-AEF2FB706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1F73EB-8D37-E7E6-FA67-D4132B9A1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135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E2453-2E50-0311-0DD2-B6429835A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9482C8C-F19F-6E60-4735-1B393D946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709D596-CC1E-FC69-B11E-F0AA267D1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823F93-F178-806A-FF29-24E5B10CE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60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3E61A-FFAD-D4C2-99AF-E1DB2DFB4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D7AB382-1965-2D5C-D172-57C80C899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2D883DC-D088-44A5-EBFF-AA8D4566A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03E26F-F1B6-5038-BBEA-818F6C528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816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73FC6-1B16-24B7-F8CA-B490127A7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E6DE889-9F5E-C4F2-60D5-4E5AB02DE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46897A5-28D1-33F3-F5CB-CB2EEE40B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3DD268-7353-52E9-47CF-480AF575E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706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D4EC1-8BFE-83E7-1A71-C3DE517CB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29EA18E-FBCD-6555-DC42-34489A4FA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ABF3CE1-4C4A-8F83-5D52-02C85455A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45DC71-0FDB-B0C8-EAE2-524D02124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002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DCE9C-82D7-F3E2-0D79-FA0B63D74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23D8E13-E934-50C4-8DF5-6D9DB311B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F334FB2-8DFD-1A34-4BC1-9C98288D1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7F7D7E-2F03-EC92-4994-CC3E0BD5C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05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33C4A-9203-07AB-EDCB-436D7DBF8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771795C-8DFE-B9A4-855C-68435D423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C413801-E0D5-4204-F546-92D42BE7E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1D0675-5C48-807E-765E-2BA9F3F17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927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C8B68-6EF4-7BFE-6A64-6EC0D4777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9E9C7B8-E153-C524-EF61-BA2980338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9A5385C-EA0C-283B-73B0-CF7AABE02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9FB126-A2FA-768B-B57A-D6CF2E666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673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06BC2-63FF-42C3-768A-14DDFB7D6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25D123A-A143-6F95-7D9D-9968E29C9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A60809-6C0F-AEC2-DA5C-51E3D78C3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2ADFA8-CA5D-8B7C-650A-B0809A9151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321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1AFE6-BF9A-B396-CAC5-A0BA8072A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924DA4A-4B76-BDA2-CF34-7C6A01645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BD881A1-F8A6-C1F4-2D56-4AF399C208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530C84-F401-570A-0913-779B1CF7C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920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BDA67-06E4-9EA2-7DFE-AAAB8C149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CB7332-3AFC-C04E-264F-9CEFA82288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925C830-BEE6-8A13-8E91-D10EDF1C2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AC7940-B11D-AE01-02A1-EFF58C422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905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404B9-44D7-E3DE-D9EC-FA5FF047A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75A256C-3EC7-1715-D638-F17EA2353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4C5ADF4-21FE-0CF2-7D61-CE343E1A5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1AFEFE-2D7C-DDAB-A17B-B303B0CC5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92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92AE0-915B-7669-6422-4657A8FB9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024865-DF59-278A-FD13-0390E2901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B0C5C25-7BA5-92A1-3900-146E6F5CC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794B0C-3274-DF1F-0C84-1C71C2751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01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4852B-74D1-D7EE-CE74-368B18AC1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3874E02-A93E-C58A-CB1E-82116E29C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734A177-008A-0BCB-F084-E711067B7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6B6F1B-E508-5D33-DCB2-86BD0BAE3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739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6271B-B48D-7302-0C22-46E7676CB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1E8BFC5-5691-3D1B-6F1E-2C22FC5001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2CB1137-EA93-3FC2-49B8-81FED75DD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60ABFA-37BE-29D9-017F-0D479783E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842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10997-9020-AAAE-A7C1-B5BE1DC84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1B1421C-5EBA-7DEE-338C-025C9D6B2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0E064A5-8E8C-C5B2-BEB7-5EC4675F0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B5958A-9C3F-5272-9CBD-A3C940854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252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03E93-028E-F126-F318-00053D646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9078604-E1FC-4C24-316F-B546AF6D3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29BC68D-EC23-439E-5F04-5D0AC8E55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E2F29A-651E-4683-7DB9-A20C81491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560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69219-16A7-0059-C185-526C1486A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52D0EB0-64A0-F969-9748-432C3E0E4A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1137EA7-8284-9E37-B401-7FBDE3A880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76F517-339C-AFCB-0C76-9C3F054EA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790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179EE-292B-3D18-392F-BB24FC141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83931D4-C4C0-D0A0-CB33-41C94529C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5024C53-93B9-4DE6-4F2E-FB239CE14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BB19C0-FCC3-0C18-D6A7-0F8717B624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4BF0-FE00-B64E-AFCC-8297EFEC98D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75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D0EC5-2BC8-FC42-1688-73EDBB6B1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FFF71D-1733-75EA-A708-D83C45D1D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0B65EE-F58D-F2D5-FBC5-33C4349A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ABF9-19C1-FE46-9872-868ACFC4FCA6}" type="datetimeFigureOut">
              <a:rPr lang="cs-CZ" smtClean="0"/>
              <a:t>23.12.2025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E41945-19D6-7FC5-5380-36A5A02D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ED1E35-FCB8-6A74-7AFF-E0E95F6D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CCF7-3B02-944F-8779-B3E1B12AC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93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AFDE7-A461-75AE-6C1C-8E75EFDE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A51E67-BBAC-BD4C-04C7-D0A75F01B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9FA17D-276A-ACE5-249F-3660550C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ABF9-19C1-FE46-9872-868ACFC4FCA6}" type="datetimeFigureOut">
              <a:rPr lang="cs-CZ" smtClean="0"/>
              <a:t>23.12.2025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01806A-6543-2DBD-6B39-8FAA5A70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B07A3C-BD27-6C56-DB7A-962DA85B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CCF7-3B02-944F-8779-B3E1B12AC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93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CDF09B7-DEEB-8BC8-7B1F-8504C04AD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D03D7B-7459-650A-6694-AFFD986D1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A592AC-5D6A-9CF2-9556-C421860F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ABF9-19C1-FE46-9872-868ACFC4FCA6}" type="datetimeFigureOut">
              <a:rPr lang="cs-CZ" smtClean="0"/>
              <a:t>23.12.2025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0913F8-6A37-D305-4759-249CF287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101C85-267D-2027-16B4-AF9DC6E5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CCF7-3B02-944F-8779-B3E1B12AC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63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C75C5-0A50-D920-DF35-F8E6067F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899E86-1D50-DEAA-3D87-C91C1884F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C60AEF-0D68-7CCD-FCDF-3B3979645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ABF9-19C1-FE46-9872-868ACFC4FCA6}" type="datetimeFigureOut">
              <a:rPr lang="cs-CZ" smtClean="0"/>
              <a:t>23.12.2025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2EFDAC-2898-5B00-4F2C-C70F5056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AD60E9-786A-1482-7BD5-8DA8F8F5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CCF7-3B02-944F-8779-B3E1B12AC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87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65B1F-2477-FEFB-5605-4AAD04D59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2556F4-1568-2C4F-20B2-71DBAF45C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74FC1D-7F25-19C1-CB2F-9DEAB1E0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ABF9-19C1-FE46-9872-868ACFC4FCA6}" type="datetimeFigureOut">
              <a:rPr lang="cs-CZ" smtClean="0"/>
              <a:t>23.12.2025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BFD573-0860-D115-2694-40A555F9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0EC47A-8579-CB95-3FCE-2497D6F2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CCF7-3B02-944F-8779-B3E1B12AC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7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4FCC3-4E04-8794-1EF1-7B81960C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D317A6-D634-7EAE-FBB1-B900749FF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5FC276-5040-0E13-170A-17286797F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639B30-6283-1FB1-3B2F-BFA320BF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ABF9-19C1-FE46-9872-868ACFC4FCA6}" type="datetimeFigureOut">
              <a:rPr lang="cs-CZ" smtClean="0"/>
              <a:t>23.12.2025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FCE118-0454-0274-FB5B-784CE6F7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E3C935-D640-53ED-0BA3-C43BF656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CCF7-3B02-944F-8779-B3E1B12AC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29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D150A6-C104-A24B-680F-5EB004ED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BAC6D4-1D13-B790-139B-6958C2DA6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2BC9EA-58F1-E2FE-F8D8-940029A15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4A702D-F810-22BA-1B80-65D65CF84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F81A8BE-3834-8F49-C676-D19484CA8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FD7C5E3-E119-BD29-B666-794653056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ABF9-19C1-FE46-9872-868ACFC4FCA6}" type="datetimeFigureOut">
              <a:rPr lang="cs-CZ" smtClean="0"/>
              <a:t>23.12.2025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DB04E6F-78E3-EE36-E416-8BCE6F7F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3057C54-676F-55FA-14DE-535F98C0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CCF7-3B02-944F-8779-B3E1B12AC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80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CF1AC-EA93-031B-519E-CF161CE8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4E2424-8525-639C-9001-BA9ED9ED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ABF9-19C1-FE46-9872-868ACFC4FCA6}" type="datetimeFigureOut">
              <a:rPr lang="cs-CZ" smtClean="0"/>
              <a:t>23.12.2025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D73C73-36F7-6FDA-8E13-E0EF5E8C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FBBB7D-F36C-85E3-6F6F-5C420603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CCF7-3B02-944F-8779-B3E1B12AC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53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9539339-8FF7-8340-577A-01BBC9F1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ABF9-19C1-FE46-9872-868ACFC4FCA6}" type="datetimeFigureOut">
              <a:rPr lang="cs-CZ" smtClean="0"/>
              <a:t>23.12.2025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BFEE728-28D1-616E-7A03-C125A76F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5C765E-51D2-2F90-0FAC-BFB5723C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CCF7-3B02-944F-8779-B3E1B12AC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05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39FDE1-7793-6853-56E2-ACC365936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0E944E-752C-0F83-E7B1-6600388C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8C8987-7E3B-D181-8CAE-B95FAA21F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143FF5-B32D-4E20-588F-C87BCF40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ABF9-19C1-FE46-9872-868ACFC4FCA6}" type="datetimeFigureOut">
              <a:rPr lang="cs-CZ" smtClean="0"/>
              <a:t>23.12.2025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3668E8-BDBF-9F44-6A95-76FE983C8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C50CF5-DC0C-391B-6797-C4E6C138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CCF7-3B02-944F-8779-B3E1B12AC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33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FFFDF5-8705-897E-3860-92581BEB1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D08DDE4-C7C2-C4C0-52DF-3FE94D44B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DEAB63-C218-BEA3-018A-07D556190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7F4AE7-0503-5DFC-F01A-7AC6C7C7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ABF9-19C1-FE46-9872-868ACFC4FCA6}" type="datetimeFigureOut">
              <a:rPr lang="cs-CZ" smtClean="0"/>
              <a:t>23.12.2025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6AC934-1099-315C-148A-383B892F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74873C-612D-690B-CBE2-C359A0AC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3CCF7-3B02-944F-8779-B3E1B12AC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27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9F132D-E49A-7222-03D2-D7C29527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6D85E0-99DB-512B-88F6-42CFA5541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7E1A48-1E45-299B-8159-D84138994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23ABF9-19C1-FE46-9872-868ACFC4FCA6}" type="datetimeFigureOut">
              <a:rPr lang="cs-CZ" smtClean="0"/>
              <a:t>23.12.2025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4BDCA4-685D-669E-9EA6-B9AFE55B9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71D489-AE68-FA7A-429E-4C5706FC2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83CCF7-3B02-944F-8779-B3E1B12AC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99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mapa, Svět&#10;&#10;Obsah generovaný pomocí AI může být nesprávný.">
            <a:extLst>
              <a:ext uri="{FF2B5EF4-FFF2-40B4-BE49-F238E27FC236}">
                <a16:creationId xmlns:a16="http://schemas.microsoft.com/office/drawing/2014/main" id="{4A983B20-8AA0-BD9D-935B-ECC104D5EF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625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D81DFD-C709-6281-6B98-798894B2B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Teorie mezinárodních vztahů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BEE066-9B7D-7805-C17A-17368198E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sz="1100">
                <a:solidFill>
                  <a:srgbClr val="FFFFFF"/>
                </a:solidFill>
              </a:rPr>
              <a:t>Mgr. Jan Železný, Ph.D.</a:t>
            </a:r>
          </a:p>
          <a:p>
            <a:r>
              <a:rPr lang="cs-CZ" sz="1100">
                <a:solidFill>
                  <a:srgbClr val="FFFFFF"/>
                </a:solidFill>
              </a:rPr>
              <a:t>Katedra politologie a mezinárodních vztahů</a:t>
            </a:r>
          </a:p>
          <a:p>
            <a:r>
              <a:rPr lang="cs-CZ" sz="1100">
                <a:solidFill>
                  <a:srgbClr val="FFFFFF"/>
                </a:solidFill>
              </a:rPr>
              <a:t>CEVRO Univerzita</a:t>
            </a:r>
          </a:p>
          <a:p>
            <a:r>
              <a:rPr lang="cs-CZ" sz="1100">
                <a:solidFill>
                  <a:srgbClr val="FFFFFF"/>
                </a:solidFill>
              </a:rPr>
              <a:t>jan.zelezny@cevro.cz</a:t>
            </a:r>
          </a:p>
        </p:txBody>
      </p:sp>
    </p:spTree>
    <p:extLst>
      <p:ext uri="{BB962C8B-B14F-4D97-AF65-F5344CB8AC3E}">
        <p14:creationId xmlns:p14="http://schemas.microsoft.com/office/powerpoint/2010/main" val="2570003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76D8D-89FC-5B6A-15DB-A8B9C2852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16C9C5-FA6E-335A-241D-59795603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Historický realismus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A0D06D-2301-DE51-1AA7-53ECDA0FA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/>
              <a:t>Realistický pohled již od počátku dějin</a:t>
            </a:r>
          </a:p>
          <a:p>
            <a:r>
              <a:rPr lang="en-US" sz="1900" b="1"/>
              <a:t>Thukydidés – Dějiny peloponéské války </a:t>
            </a:r>
            <a:r>
              <a:rPr lang="en-US" sz="1900"/>
              <a:t>(431-404) – dialog Athén se státem Mélos</a:t>
            </a:r>
          </a:p>
          <a:p>
            <a:r>
              <a:rPr lang="en-US" sz="1900"/>
              <a:t>Nadřazenost mocenských nástrojů, použité síly vítězí nad legálními principy a morálkou</a:t>
            </a:r>
          </a:p>
          <a:p>
            <a:r>
              <a:rPr lang="en-US" sz="1900"/>
              <a:t>Dále: </a:t>
            </a:r>
            <a:r>
              <a:rPr lang="en-US" sz="1900" b="1"/>
              <a:t>N. Machiavelli, T. Hobbes, J. J. Rousseau, německá geopolitická škola (Realpolitik)</a:t>
            </a:r>
          </a:p>
          <a:p>
            <a:r>
              <a:rPr lang="en-US" sz="1900"/>
              <a:t>Rovněž odrazy ve východním myšlení – např. </a:t>
            </a:r>
            <a:r>
              <a:rPr lang="en-US" sz="1900" b="1"/>
              <a:t>Sun-C‘: Umění války</a:t>
            </a:r>
          </a:p>
          <a:p>
            <a:r>
              <a:rPr lang="en-US" sz="1900"/>
              <a:t>Myšlenkový předchůdce realistické školy z meziválečného období</a:t>
            </a:r>
          </a:p>
        </p:txBody>
      </p:sp>
      <p:pic>
        <p:nvPicPr>
          <p:cNvPr id="6" name="Zástupný obsah 5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FAD1E72E-AF35-6150-28D0-BDAC7F3670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9367" y="2865746"/>
            <a:ext cx="4788505" cy="2394251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4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50EA5D-EDFB-DBFC-D7DB-53BD00968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2B74DD-E626-2A82-AD28-7299C72F9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D9F292B-10F6-8DCA-8B78-A9C39F71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32BF5E-EA4E-B7D7-0B4A-28137123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Společné</a:t>
            </a:r>
            <a:r>
              <a:rPr lang="en-US" b="1" dirty="0"/>
              <a:t> </a:t>
            </a:r>
            <a:r>
              <a:rPr lang="en-US" b="1" dirty="0" err="1"/>
              <a:t>rysy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realismu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A3700F-40E8-8F87-A1DA-92DFEF314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sz="1900" noProof="0" dirty="0"/>
              <a:t>Rozličné interpretace i typologie</a:t>
            </a:r>
          </a:p>
          <a:p>
            <a:r>
              <a:rPr lang="cs-CZ" sz="1900" b="1" noProof="0" dirty="0"/>
              <a:t>Ústřední role státu </a:t>
            </a:r>
            <a:r>
              <a:rPr lang="cs-CZ" sz="1900" noProof="0" dirty="0"/>
              <a:t>– spojení s použitím hrozby síly – Max Weber (monopol na legitimní použití síly) – otázka vnitřní suverenity – </a:t>
            </a:r>
            <a:r>
              <a:rPr lang="cs-CZ" sz="1900" noProof="0" dirty="0" err="1"/>
              <a:t>Leviathan</a:t>
            </a:r>
            <a:r>
              <a:rPr lang="cs-CZ" sz="1900" noProof="0" dirty="0"/>
              <a:t> – hierarchie</a:t>
            </a:r>
          </a:p>
          <a:p>
            <a:r>
              <a:rPr lang="cs-CZ" sz="1900" b="1" noProof="0" dirty="0"/>
              <a:t>Otázka moci </a:t>
            </a:r>
            <a:r>
              <a:rPr lang="cs-CZ" sz="1900" noProof="0" dirty="0"/>
              <a:t>– vojensko-politická (</a:t>
            </a:r>
            <a:r>
              <a:rPr lang="cs-CZ" sz="1900" noProof="0" dirty="0" err="1"/>
              <a:t>high</a:t>
            </a:r>
            <a:r>
              <a:rPr lang="cs-CZ" sz="1900" noProof="0" dirty="0"/>
              <a:t> </a:t>
            </a:r>
            <a:r>
              <a:rPr lang="cs-CZ" sz="1900" noProof="0" dirty="0" err="1"/>
              <a:t>politics</a:t>
            </a:r>
            <a:r>
              <a:rPr lang="cs-CZ" sz="1900" noProof="0" dirty="0"/>
              <a:t>) </a:t>
            </a:r>
            <a:r>
              <a:rPr lang="cs-CZ" sz="1900" noProof="0" dirty="0" err="1"/>
              <a:t>x</a:t>
            </a:r>
            <a:r>
              <a:rPr lang="cs-CZ" sz="1900" noProof="0" dirty="0"/>
              <a:t> ekonomická, sociální, kulturní (</a:t>
            </a:r>
            <a:r>
              <a:rPr lang="cs-CZ" sz="1900" noProof="0" dirty="0" err="1"/>
              <a:t>low</a:t>
            </a:r>
            <a:r>
              <a:rPr lang="cs-CZ" sz="1900" noProof="0" dirty="0"/>
              <a:t> </a:t>
            </a:r>
            <a:r>
              <a:rPr lang="cs-CZ" sz="1900" noProof="0" dirty="0" err="1"/>
              <a:t>politics</a:t>
            </a:r>
            <a:r>
              <a:rPr lang="cs-CZ" sz="1900" noProof="0" dirty="0"/>
              <a:t>)</a:t>
            </a:r>
          </a:p>
          <a:p>
            <a:r>
              <a:rPr lang="cs-CZ" sz="1900" b="1" noProof="0" dirty="0"/>
              <a:t>Princip přežití </a:t>
            </a:r>
            <a:r>
              <a:rPr lang="cs-CZ" sz="1900" noProof="0" dirty="0"/>
              <a:t>– anarchické prostředí</a:t>
            </a:r>
          </a:p>
          <a:p>
            <a:r>
              <a:rPr lang="cs-CZ" sz="1900" b="1" noProof="0" dirty="0"/>
              <a:t>Absence morálních soudů</a:t>
            </a:r>
          </a:p>
          <a:p>
            <a:r>
              <a:rPr lang="cs-CZ" sz="1900" b="1" noProof="0" dirty="0"/>
              <a:t>Princip svépomoci</a:t>
            </a:r>
          </a:p>
          <a:p>
            <a:r>
              <a:rPr lang="cs-CZ" sz="1900" b="1" noProof="0" dirty="0"/>
              <a:t>Bezpečnostní dilema </a:t>
            </a:r>
            <a:r>
              <a:rPr lang="cs-CZ" sz="1900" noProof="0" dirty="0"/>
              <a:t>– John Herz</a:t>
            </a:r>
          </a:p>
          <a:p>
            <a:endParaRPr lang="en-US" sz="1900" dirty="0"/>
          </a:p>
          <a:p>
            <a:endParaRPr lang="en-US" sz="19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4183BAA-FFFF-9C6E-6426-99441C411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Zástupný obsah 7" descr="Obsah obrázku skica, kresba, kreslené, ilustrace&#10;&#10;Obsah generovaný pomocí AI může být nesprávný.">
            <a:extLst>
              <a:ext uri="{FF2B5EF4-FFF2-40B4-BE49-F238E27FC236}">
                <a16:creationId xmlns:a16="http://schemas.microsoft.com/office/drawing/2014/main" id="{F22AF811-9280-65FE-D515-428832A02B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0098"/>
            <a:ext cx="5181600" cy="3902392"/>
          </a:xfrm>
        </p:spPr>
      </p:pic>
    </p:spTree>
    <p:extLst>
      <p:ext uri="{BB962C8B-B14F-4D97-AF65-F5344CB8AC3E}">
        <p14:creationId xmlns:p14="http://schemas.microsoft.com/office/powerpoint/2010/main" val="163171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91ABBB-D05A-DEFF-628F-A6E4AF7E9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9F99B8-2A6D-9536-932E-C919DECA1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BC6C1D-E3B7-7B8D-FFF0-CD28A18A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A3CB70-F42D-96FA-9310-CF798777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Klasický</a:t>
            </a:r>
            <a:r>
              <a:rPr lang="en-US" b="1" dirty="0"/>
              <a:t> </a:t>
            </a:r>
            <a:r>
              <a:rPr lang="en-US" b="1" dirty="0" err="1"/>
              <a:t>realismus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37FDD-5AD6-9780-F6AB-52B4F907A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sz="1900" b="1" noProof="0" dirty="0"/>
              <a:t>Edward H. </a:t>
            </a:r>
            <a:r>
              <a:rPr lang="cs-CZ" sz="1900" b="1" noProof="0" dirty="0" err="1"/>
              <a:t>Carr</a:t>
            </a:r>
            <a:r>
              <a:rPr lang="cs-CZ" sz="1900" b="1" noProof="0" dirty="0"/>
              <a:t> – </a:t>
            </a:r>
            <a:r>
              <a:rPr lang="cs-CZ" sz="1900" b="1" noProof="0" dirty="0" err="1"/>
              <a:t>Twenty</a:t>
            </a:r>
            <a:r>
              <a:rPr lang="cs-CZ" sz="1900" b="1" noProof="0" dirty="0"/>
              <a:t> </a:t>
            </a:r>
            <a:r>
              <a:rPr lang="cs-CZ" sz="1900" b="1" noProof="0" dirty="0" err="1"/>
              <a:t>Year’s</a:t>
            </a:r>
            <a:r>
              <a:rPr lang="cs-CZ" sz="1900" b="1" noProof="0" dirty="0"/>
              <a:t> </a:t>
            </a:r>
            <a:r>
              <a:rPr lang="cs-CZ" sz="1900" b="1" noProof="0" dirty="0" err="1"/>
              <a:t>Crisis</a:t>
            </a:r>
            <a:r>
              <a:rPr lang="cs-CZ" sz="1900" b="1" noProof="0" dirty="0"/>
              <a:t> 1919-1939: An </a:t>
            </a:r>
            <a:r>
              <a:rPr lang="cs-CZ" sz="1900" b="1" noProof="0" dirty="0" err="1"/>
              <a:t>Introduction</a:t>
            </a:r>
            <a:r>
              <a:rPr lang="cs-CZ" sz="1900" b="1" noProof="0" dirty="0"/>
              <a:t> to </a:t>
            </a:r>
            <a:r>
              <a:rPr lang="cs-CZ" sz="1900" b="1" noProof="0" dirty="0" err="1"/>
              <a:t>the</a:t>
            </a:r>
            <a:r>
              <a:rPr lang="cs-CZ" sz="1900" b="1" noProof="0" dirty="0"/>
              <a:t> Study </a:t>
            </a:r>
            <a:r>
              <a:rPr lang="cs-CZ" sz="1900" b="1" noProof="0" dirty="0" err="1"/>
              <a:t>of</a:t>
            </a:r>
            <a:r>
              <a:rPr lang="cs-CZ" sz="1900" b="1" noProof="0" dirty="0"/>
              <a:t> International Relations</a:t>
            </a:r>
          </a:p>
          <a:p>
            <a:r>
              <a:rPr lang="cs-CZ" sz="1900" noProof="0" dirty="0"/>
              <a:t>Formování vývoje a praxe MV po WWI, opuštění historických metod – politologická analýza – MV spojeny s idealismem </a:t>
            </a:r>
            <a:r>
              <a:rPr lang="cs-CZ" sz="1900" noProof="0" dirty="0" err="1"/>
              <a:t>x</a:t>
            </a:r>
            <a:r>
              <a:rPr lang="cs-CZ" sz="1900" noProof="0" dirty="0"/>
              <a:t> je nutno akceptovat pravidla politiky</a:t>
            </a:r>
          </a:p>
          <a:p>
            <a:r>
              <a:rPr lang="cs-CZ" sz="1900" b="1" noProof="0" dirty="0"/>
              <a:t>Hans J. </a:t>
            </a:r>
            <a:r>
              <a:rPr lang="cs-CZ" sz="1900" b="1" noProof="0" dirty="0" err="1"/>
              <a:t>Morgenthau</a:t>
            </a:r>
            <a:r>
              <a:rPr lang="cs-CZ" sz="1900" b="1" noProof="0" dirty="0"/>
              <a:t> – </a:t>
            </a:r>
            <a:r>
              <a:rPr lang="cs-CZ" sz="1900" b="1" noProof="0" dirty="0" err="1"/>
              <a:t>Politics</a:t>
            </a:r>
            <a:r>
              <a:rPr lang="cs-CZ" sz="1900" b="1" noProof="0" dirty="0"/>
              <a:t> </a:t>
            </a:r>
            <a:r>
              <a:rPr lang="cs-CZ" sz="1900" b="1" noProof="0" dirty="0" err="1"/>
              <a:t>among</a:t>
            </a:r>
            <a:r>
              <a:rPr lang="cs-CZ" sz="1900" b="1" noProof="0" dirty="0"/>
              <a:t> </a:t>
            </a:r>
            <a:r>
              <a:rPr lang="cs-CZ" sz="1900" b="1" noProof="0" dirty="0" err="1"/>
              <a:t>Nations</a:t>
            </a:r>
            <a:r>
              <a:rPr lang="cs-CZ" sz="1900" b="1" noProof="0" dirty="0"/>
              <a:t>: </a:t>
            </a:r>
            <a:r>
              <a:rPr lang="cs-CZ" sz="1900" b="1" noProof="0" dirty="0" err="1"/>
              <a:t>The</a:t>
            </a:r>
            <a:r>
              <a:rPr lang="cs-CZ" sz="1900" b="1" noProof="0" dirty="0"/>
              <a:t> </a:t>
            </a:r>
            <a:r>
              <a:rPr lang="cs-CZ" sz="1900" b="1" noProof="0" dirty="0" err="1"/>
              <a:t>Struggle</a:t>
            </a:r>
            <a:r>
              <a:rPr lang="cs-CZ" sz="1900" b="1" noProof="0" dirty="0"/>
              <a:t> </a:t>
            </a:r>
            <a:r>
              <a:rPr lang="cs-CZ" sz="1900" b="1" noProof="0" dirty="0" err="1"/>
              <a:t>for</a:t>
            </a:r>
            <a:r>
              <a:rPr lang="cs-CZ" sz="1900" b="1" noProof="0" dirty="0"/>
              <a:t> </a:t>
            </a:r>
            <a:r>
              <a:rPr lang="cs-CZ" sz="1900" b="1" noProof="0" dirty="0" err="1"/>
              <a:t>Power</a:t>
            </a:r>
            <a:r>
              <a:rPr lang="cs-CZ" sz="1900" b="1" noProof="0" dirty="0"/>
              <a:t> and </a:t>
            </a:r>
            <a:r>
              <a:rPr lang="cs-CZ" sz="1900" b="1" noProof="0" dirty="0" err="1"/>
              <a:t>Peace</a:t>
            </a:r>
            <a:r>
              <a:rPr lang="cs-CZ" sz="1900" b="1" noProof="0" dirty="0"/>
              <a:t> (1948)</a:t>
            </a:r>
          </a:p>
          <a:p>
            <a:r>
              <a:rPr lang="cs-CZ" sz="1900" b="1" noProof="0" dirty="0"/>
              <a:t>Antropologický rys </a:t>
            </a:r>
            <a:r>
              <a:rPr lang="cs-CZ" sz="1900" noProof="0" dirty="0"/>
              <a:t>– špatná přirozenost člověka – touha po moci – neměnná charakteristika MV – nemožnost aplikovat morální </a:t>
            </a:r>
            <a:r>
              <a:rPr lang="cs-CZ" sz="1900" noProof="0" dirty="0" err="1"/>
              <a:t>princiúy</a:t>
            </a:r>
            <a:endParaRPr lang="cs-CZ" sz="1900" noProof="0" dirty="0"/>
          </a:p>
          <a:p>
            <a:endParaRPr lang="en-US" sz="19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8F5A7C0-5BDF-78F8-46AD-910BB5CD3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Zástupný obsah 7" descr="Obsah obrázku silueta, skica, kresba, klipart&#10;&#10;Obsah generovaný pomocí AI může být nesprávný.">
            <a:extLst>
              <a:ext uri="{FF2B5EF4-FFF2-40B4-BE49-F238E27FC236}">
                <a16:creationId xmlns:a16="http://schemas.microsoft.com/office/drawing/2014/main" id="{84B68A94-DC95-A44A-B020-C628B3B10D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648914" y="1198780"/>
            <a:ext cx="3017575" cy="4889236"/>
          </a:xfrm>
        </p:spPr>
      </p:pic>
    </p:spTree>
    <p:extLst>
      <p:ext uri="{BB962C8B-B14F-4D97-AF65-F5344CB8AC3E}">
        <p14:creationId xmlns:p14="http://schemas.microsoft.com/office/powerpoint/2010/main" val="152249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D7BFA-2B71-FA57-6CB1-0271BAC8B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8B8A85-3F55-E83E-BC6C-D5815E46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Šest principů realismu – Hans </a:t>
            </a:r>
            <a:r>
              <a:rPr lang="cs-CZ" b="1" dirty="0" err="1"/>
              <a:t>Morgenthau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E58582-6568-DBD3-3EE6-30E2C5CBB9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Mezinárodní politika je ovládána </a:t>
            </a:r>
            <a:r>
              <a:rPr lang="cs-CZ" sz="1800" b="1" dirty="0"/>
              <a:t>objektivními zákony</a:t>
            </a:r>
            <a:r>
              <a:rPr lang="cs-CZ" sz="1800" dirty="0"/>
              <a:t> – neměnná lidská přirozenost – tvorba racionální teorie</a:t>
            </a:r>
          </a:p>
          <a:p>
            <a:r>
              <a:rPr lang="cs-CZ" sz="1800" b="1" dirty="0"/>
              <a:t>Koncept zájmu </a:t>
            </a:r>
            <a:r>
              <a:rPr lang="cs-CZ" sz="1800" dirty="0"/>
              <a:t>– definovaný pojmem moci – racionální zahraniční politika státu</a:t>
            </a:r>
          </a:p>
          <a:p>
            <a:r>
              <a:rPr lang="cs-CZ" sz="1800" dirty="0"/>
              <a:t>Zájem jako </a:t>
            </a:r>
            <a:r>
              <a:rPr lang="cs-CZ" sz="1800" b="1" dirty="0"/>
              <a:t>moc je objektivní kategorií </a:t>
            </a:r>
            <a:r>
              <a:rPr lang="cs-CZ" sz="1800" dirty="0"/>
              <a:t>– univerzální platnost</a:t>
            </a:r>
          </a:p>
          <a:p>
            <a:r>
              <a:rPr lang="cs-CZ" sz="1800" dirty="0"/>
              <a:t>Politické jednání </a:t>
            </a:r>
            <a:r>
              <a:rPr lang="cs-CZ" sz="1800" b="1" dirty="0"/>
              <a:t>nelze hodnotit na základě morálních hodnot</a:t>
            </a:r>
          </a:p>
          <a:p>
            <a:r>
              <a:rPr lang="cs-CZ" sz="1800" dirty="0"/>
              <a:t>Varování před </a:t>
            </a:r>
            <a:r>
              <a:rPr lang="cs-CZ" sz="1800" b="1" dirty="0"/>
              <a:t>morálními excesy </a:t>
            </a:r>
            <a:r>
              <a:rPr lang="cs-CZ" sz="1800" dirty="0"/>
              <a:t>– neexistující univerzálnost morálních soudů aktérů</a:t>
            </a:r>
          </a:p>
          <a:p>
            <a:r>
              <a:rPr lang="cs-CZ" sz="1800" dirty="0"/>
              <a:t>Oblast mezinárodní politiky je </a:t>
            </a:r>
            <a:r>
              <a:rPr lang="cs-CZ" sz="1800" b="1" dirty="0"/>
              <a:t>zcela autonomní</a:t>
            </a:r>
          </a:p>
        </p:txBody>
      </p:sp>
      <p:pic>
        <p:nvPicPr>
          <p:cNvPr id="6" name="Zástupný obsah 5" descr="Obsah obrázku bowling, sport, bílé, šachová figurka&#10;&#10;Obsah generovaný pomocí AI může být nesprávný.">
            <a:extLst>
              <a:ext uri="{FF2B5EF4-FFF2-40B4-BE49-F238E27FC236}">
                <a16:creationId xmlns:a16="http://schemas.microsoft.com/office/drawing/2014/main" id="{286EC83E-0C39-E508-56EB-F34A4B9434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70826"/>
            <a:ext cx="5651736" cy="2825868"/>
          </a:xfrm>
        </p:spPr>
      </p:pic>
    </p:spTree>
    <p:extLst>
      <p:ext uri="{BB962C8B-B14F-4D97-AF65-F5344CB8AC3E}">
        <p14:creationId xmlns:p14="http://schemas.microsoft.com/office/powerpoint/2010/main" val="214547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B62E6-5E96-72C6-3BF2-669B8BBFC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41AA81-0DAA-5B69-86FB-00E584895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D330276-03FE-3F1D-019E-F0595C5AC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23853A-E7B2-EFDC-5ADD-E2DEA0BB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Neorealismus</a:t>
            </a:r>
            <a:r>
              <a:rPr lang="en-US" b="1" dirty="0"/>
              <a:t> – </a:t>
            </a:r>
            <a:r>
              <a:rPr lang="en-US" b="1" dirty="0" err="1"/>
              <a:t>strukturální</a:t>
            </a:r>
            <a:r>
              <a:rPr lang="en-US" b="1" dirty="0"/>
              <a:t> </a:t>
            </a:r>
            <a:r>
              <a:rPr lang="en-US" b="1" dirty="0" err="1"/>
              <a:t>realismus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9AAE26-6351-990E-4403-04471ED0E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sz="1900" noProof="0" dirty="0" err="1"/>
              <a:t>Absorbce</a:t>
            </a:r>
            <a:r>
              <a:rPr lang="cs-CZ" sz="1900" noProof="0" dirty="0"/>
              <a:t> scientistické/behaviorální kritiky</a:t>
            </a:r>
          </a:p>
          <a:p>
            <a:r>
              <a:rPr lang="cs-CZ" sz="1900" b="1" noProof="0" dirty="0"/>
              <a:t>Kenneth </a:t>
            </a:r>
            <a:r>
              <a:rPr lang="cs-CZ" sz="1900" b="1" noProof="0" dirty="0" err="1"/>
              <a:t>Walz</a:t>
            </a:r>
            <a:r>
              <a:rPr lang="cs-CZ" sz="1900" b="1" noProof="0" dirty="0"/>
              <a:t> – </a:t>
            </a:r>
            <a:r>
              <a:rPr lang="cs-CZ" sz="1900" b="1" noProof="0" dirty="0" err="1"/>
              <a:t>Theory</a:t>
            </a:r>
            <a:r>
              <a:rPr lang="cs-CZ" sz="1900" b="1" noProof="0" dirty="0"/>
              <a:t> </a:t>
            </a:r>
            <a:r>
              <a:rPr lang="cs-CZ" sz="1900" b="1" noProof="0" dirty="0" err="1"/>
              <a:t>of</a:t>
            </a:r>
            <a:r>
              <a:rPr lang="cs-CZ" sz="1900" b="1" noProof="0" dirty="0"/>
              <a:t> International </a:t>
            </a:r>
            <a:r>
              <a:rPr lang="cs-CZ" sz="1900" b="1" noProof="0" dirty="0" err="1"/>
              <a:t>Politics</a:t>
            </a:r>
            <a:r>
              <a:rPr lang="cs-CZ" sz="1900" b="1" noProof="0" dirty="0"/>
              <a:t> (1979)</a:t>
            </a:r>
          </a:p>
          <a:p>
            <a:r>
              <a:rPr lang="cs-CZ" sz="1900" noProof="0" dirty="0"/>
              <a:t>Odmítnutí antropologického základu MV – příčinou střetů je </a:t>
            </a:r>
            <a:r>
              <a:rPr lang="cs-CZ" sz="1900" b="1" noProof="0" dirty="0" err="1"/>
              <a:t>character</a:t>
            </a:r>
            <a:r>
              <a:rPr lang="cs-CZ" sz="1900" b="1" noProof="0" dirty="0"/>
              <a:t> MV</a:t>
            </a:r>
          </a:p>
          <a:p>
            <a:r>
              <a:rPr lang="cs-CZ" sz="1900" noProof="0" dirty="0"/>
              <a:t>Rozvoj mezinárodní anarchie, státu jako hlavního aktéra, primátu mocenské politiky</a:t>
            </a:r>
          </a:p>
          <a:p>
            <a:r>
              <a:rPr lang="cs-CZ" sz="1900" noProof="0" dirty="0"/>
              <a:t>Vzniká idea </a:t>
            </a:r>
            <a:r>
              <a:rPr lang="cs-CZ" sz="1900" b="1" noProof="0" dirty="0"/>
              <a:t>anarchického pojetí mezinárodního systému </a:t>
            </a:r>
            <a:r>
              <a:rPr lang="cs-CZ" sz="1900" noProof="0" dirty="0"/>
              <a:t>– stát jako </a:t>
            </a:r>
            <a:r>
              <a:rPr lang="cs-CZ" sz="1900" b="1" noProof="0" dirty="0"/>
              <a:t>“</a:t>
            </a:r>
            <a:r>
              <a:rPr lang="cs-CZ" sz="1900" b="1" noProof="0" dirty="0" err="1"/>
              <a:t>black</a:t>
            </a:r>
            <a:r>
              <a:rPr lang="cs-CZ" sz="1900" b="1" noProof="0" dirty="0"/>
              <a:t> box”</a:t>
            </a:r>
          </a:p>
          <a:p>
            <a:r>
              <a:rPr lang="cs-CZ" sz="1900" b="1" noProof="0" dirty="0"/>
              <a:t>3 prvky struktury: </a:t>
            </a:r>
            <a:r>
              <a:rPr lang="cs-CZ" sz="1900" noProof="0" dirty="0"/>
              <a:t>1) definiční princip (hierarchie </a:t>
            </a:r>
            <a:r>
              <a:rPr lang="cs-CZ" sz="1900" noProof="0" dirty="0" err="1"/>
              <a:t>x</a:t>
            </a:r>
            <a:r>
              <a:rPr lang="cs-CZ" sz="1900" noProof="0" dirty="0"/>
              <a:t> anarchie) 2) jednání a chování aktérů 3) rozložení moci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8912B6-FE89-287D-AEE0-1708952EE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Zástupný obsah 7" descr="Obsah obrázku kruh, umění, černobílá&#10;&#10;Obsah generovaný pomocí AI může být nesprávný.">
            <a:extLst>
              <a:ext uri="{FF2B5EF4-FFF2-40B4-BE49-F238E27FC236}">
                <a16:creationId xmlns:a16="http://schemas.microsoft.com/office/drawing/2014/main" id="{A6E73BB7-DD66-58D6-9D8B-6C8C5D4A9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70014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3F977F-B5EB-1F10-FCAE-D41EBA41C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F3AB1B-6B41-959B-6D1A-5C7BB571C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258DDA8-F029-385E-19EC-086F0CFC6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D61E27-1C84-B071-5AF4-BFEBF5FCE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Po </a:t>
            </a:r>
            <a:r>
              <a:rPr lang="en-US" b="1" dirty="0" err="1"/>
              <a:t>studené</a:t>
            </a:r>
            <a:r>
              <a:rPr lang="en-US" b="1" dirty="0"/>
              <a:t> </a:t>
            </a:r>
            <a:r>
              <a:rPr lang="en-US" b="1" dirty="0" err="1"/>
              <a:t>válce</a:t>
            </a:r>
            <a:r>
              <a:rPr lang="en-US" b="1" dirty="0"/>
              <a:t> – </a:t>
            </a:r>
            <a:r>
              <a:rPr lang="en-US" b="1" dirty="0" err="1"/>
              <a:t>postklasický</a:t>
            </a:r>
            <a:r>
              <a:rPr lang="en-US" b="1" dirty="0"/>
              <a:t> </a:t>
            </a:r>
            <a:r>
              <a:rPr lang="en-US" b="1" dirty="0" err="1"/>
              <a:t>realismus</a:t>
            </a:r>
            <a:r>
              <a:rPr lang="en-US" b="1" dirty="0"/>
              <a:t> a </a:t>
            </a:r>
            <a:r>
              <a:rPr lang="en-US" b="1" dirty="0" err="1"/>
              <a:t>ofenzivní</a:t>
            </a:r>
            <a:r>
              <a:rPr lang="en-US" b="1" dirty="0"/>
              <a:t> x </a:t>
            </a:r>
            <a:r>
              <a:rPr lang="en-US" b="1" dirty="0" err="1"/>
              <a:t>defenzivní</a:t>
            </a:r>
            <a:r>
              <a:rPr lang="en-US" b="1" dirty="0"/>
              <a:t> r.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C179D0-05A4-A4E5-DE12-F98F96149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1800" noProof="0" dirty="0"/>
              <a:t>Reakce na selhání neorealismu – konec “</a:t>
            </a:r>
            <a:r>
              <a:rPr lang="cs-CZ" sz="1800" noProof="0" dirty="0" err="1"/>
              <a:t>cold</a:t>
            </a:r>
            <a:r>
              <a:rPr lang="cs-CZ" sz="1800" noProof="0" dirty="0"/>
              <a:t> </a:t>
            </a:r>
            <a:r>
              <a:rPr lang="cs-CZ" sz="1800" noProof="0" dirty="0" err="1"/>
              <a:t>war</a:t>
            </a:r>
            <a:r>
              <a:rPr lang="cs-CZ" sz="1800" noProof="0" dirty="0"/>
              <a:t>” (bipolární konfrontace)</a:t>
            </a:r>
          </a:p>
          <a:p>
            <a:r>
              <a:rPr lang="cs-CZ" sz="1800" b="1" noProof="0" dirty="0" err="1"/>
              <a:t>Postklasický</a:t>
            </a:r>
            <a:r>
              <a:rPr lang="cs-CZ" sz="1800" b="1" noProof="0" dirty="0"/>
              <a:t> realismus </a:t>
            </a:r>
            <a:r>
              <a:rPr lang="cs-CZ" sz="1800" noProof="0" dirty="0"/>
              <a:t>– syntéza klasického a strukturálního realismu</a:t>
            </a:r>
          </a:p>
          <a:p>
            <a:r>
              <a:rPr lang="cs-CZ" sz="1800" noProof="0" dirty="0"/>
              <a:t>Systémová úroveň, stát jako ústřední aktér, tuha po moci</a:t>
            </a:r>
          </a:p>
          <a:p>
            <a:r>
              <a:rPr lang="cs-CZ" sz="1800" b="1" noProof="0" dirty="0"/>
              <a:t>Rozbití “</a:t>
            </a:r>
            <a:r>
              <a:rPr lang="cs-CZ" sz="1800" b="1" noProof="0" dirty="0" err="1"/>
              <a:t>black</a:t>
            </a:r>
            <a:r>
              <a:rPr lang="cs-CZ" sz="1800" b="1" noProof="0" dirty="0"/>
              <a:t> box” </a:t>
            </a:r>
            <a:r>
              <a:rPr lang="cs-CZ" sz="1800" noProof="0" dirty="0"/>
              <a:t>– zohlednění individuálních specifik</a:t>
            </a:r>
          </a:p>
          <a:p>
            <a:r>
              <a:rPr lang="cs-CZ" sz="1800" noProof="0" dirty="0"/>
              <a:t>Zohlednění faktorů jako je ekonomická základna moci</a:t>
            </a:r>
          </a:p>
          <a:p>
            <a:r>
              <a:rPr lang="cs-CZ" sz="1800" b="1" noProof="0" dirty="0" err="1"/>
              <a:t>Worst</a:t>
            </a:r>
            <a:r>
              <a:rPr lang="cs-CZ" sz="1800" b="1" noProof="0" dirty="0"/>
              <a:t>-case </a:t>
            </a:r>
            <a:r>
              <a:rPr lang="cs-CZ" sz="1800" b="1" noProof="0" dirty="0" err="1"/>
              <a:t>perspective</a:t>
            </a:r>
            <a:r>
              <a:rPr lang="cs-CZ" sz="1800" b="1" noProof="0" dirty="0"/>
              <a:t> </a:t>
            </a:r>
            <a:r>
              <a:rPr lang="cs-CZ" sz="1800" b="1" noProof="0" dirty="0" err="1"/>
              <a:t>x</a:t>
            </a:r>
            <a:r>
              <a:rPr lang="cs-CZ" sz="1800" b="1" noProof="0" dirty="0"/>
              <a:t> </a:t>
            </a:r>
            <a:r>
              <a:rPr lang="cs-CZ" sz="1800" b="1" noProof="0" dirty="0" err="1"/>
              <a:t>possibility</a:t>
            </a:r>
            <a:r>
              <a:rPr lang="cs-CZ" sz="1800" b="1" noProof="0" dirty="0"/>
              <a:t> vs probability</a:t>
            </a:r>
          </a:p>
          <a:p>
            <a:endParaRPr lang="en-US" sz="1900" dirty="0"/>
          </a:p>
          <a:p>
            <a:endParaRPr lang="en-US" sz="19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753827A-8D90-0833-181C-F93F62120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BE030B-BD56-9394-4F47-7A34A0B889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Ofenzivní </a:t>
            </a:r>
            <a:r>
              <a:rPr lang="cs-CZ" sz="1800" dirty="0" err="1"/>
              <a:t>x</a:t>
            </a:r>
            <a:r>
              <a:rPr lang="cs-CZ" sz="1800" dirty="0"/>
              <a:t> defenzivní realismus</a:t>
            </a:r>
          </a:p>
          <a:p>
            <a:r>
              <a:rPr lang="cs-CZ" sz="1800" b="1" u="sng" dirty="0"/>
              <a:t>Ofenzivní – John </a:t>
            </a:r>
            <a:r>
              <a:rPr lang="cs-CZ" sz="1800" b="1" u="sng" dirty="0" err="1"/>
              <a:t>Mearsheimer</a:t>
            </a:r>
            <a:endParaRPr lang="cs-CZ" sz="1800" b="1" u="sng" dirty="0"/>
          </a:p>
          <a:p>
            <a:r>
              <a:rPr lang="cs-CZ" sz="1800" dirty="0"/>
              <a:t>Nemožnost dlouhodobé spolupráce v MV, nutnost co největší kumulace moci jako základu přežití – </a:t>
            </a:r>
            <a:r>
              <a:rPr lang="cs-CZ" sz="1800" b="1" dirty="0"/>
              <a:t>snaha o hegemonii</a:t>
            </a:r>
          </a:p>
          <a:p>
            <a:r>
              <a:rPr lang="cs-CZ" sz="1800" b="1" u="sng" dirty="0"/>
              <a:t>Defensivní – Kenneth </a:t>
            </a:r>
            <a:r>
              <a:rPr lang="cs-CZ" sz="1800" b="1" u="sng" dirty="0" err="1"/>
              <a:t>Walz</a:t>
            </a:r>
            <a:endParaRPr lang="cs-CZ" sz="1800" b="1" u="sng" dirty="0"/>
          </a:p>
          <a:p>
            <a:r>
              <a:rPr lang="cs-CZ" sz="1800" b="1" dirty="0"/>
              <a:t>Rovnováha moci </a:t>
            </a:r>
            <a:r>
              <a:rPr lang="cs-CZ" sz="1800" dirty="0"/>
              <a:t>(vyvažovací koalice) – hegemonie vede k přílišné kumulaci moci a nikoli k bezpečnosti </a:t>
            </a:r>
          </a:p>
        </p:txBody>
      </p:sp>
    </p:spTree>
    <p:extLst>
      <p:ext uri="{BB962C8B-B14F-4D97-AF65-F5344CB8AC3E}">
        <p14:creationId xmlns:p14="http://schemas.microsoft.com/office/powerpoint/2010/main" val="277900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0E1643-D376-2C1A-CA05-C86D63DB5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F338C8-F661-66F4-C7ED-28B6140F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79" y="655672"/>
            <a:ext cx="5248221" cy="10672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dirty="0" err="1">
                <a:solidFill>
                  <a:schemeClr val="bg1"/>
                </a:solidFill>
              </a:rPr>
              <a:t>Liberální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tradice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mezinárodních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vztahů</a:t>
            </a:r>
            <a:endParaRPr lang="en-US" sz="3400" b="1" dirty="0">
              <a:solidFill>
                <a:schemeClr val="bg1"/>
              </a:solidFill>
            </a:endParaRPr>
          </a:p>
        </p:txBody>
      </p:sp>
      <p:pic>
        <p:nvPicPr>
          <p:cNvPr id="6" name="Zástupný obsah 5" descr="Obsah obrázku design&#10;&#10;Obsah generovaný pomocí AI může být nesprávný.">
            <a:extLst>
              <a:ext uri="{FF2B5EF4-FFF2-40B4-BE49-F238E27FC236}">
                <a16:creationId xmlns:a16="http://schemas.microsoft.com/office/drawing/2014/main" id="{067C3694-962A-0828-9C84-E6E0F81021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-3" b="-3"/>
          <a:stretch>
            <a:fillRect/>
          </a:stretch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23153E-F259-A7D2-A774-F0F5AB294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noProof="0" dirty="0">
                <a:solidFill>
                  <a:schemeClr val="bg1"/>
                </a:solidFill>
              </a:rPr>
              <a:t>Dlouhá </a:t>
            </a:r>
            <a:r>
              <a:rPr lang="en-US" sz="2000" noProof="0" dirty="0" err="1">
                <a:solidFill>
                  <a:schemeClr val="bg1"/>
                </a:solidFill>
              </a:rPr>
              <a:t>myšlenková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tradice</a:t>
            </a:r>
            <a:r>
              <a:rPr lang="en-US" sz="2000" noProof="0" dirty="0">
                <a:solidFill>
                  <a:schemeClr val="bg1"/>
                </a:solidFill>
              </a:rPr>
              <a:t>, </a:t>
            </a:r>
            <a:r>
              <a:rPr lang="en-US" sz="2000" noProof="0" dirty="0" err="1">
                <a:solidFill>
                  <a:schemeClr val="bg1"/>
                </a:solidFill>
              </a:rPr>
              <a:t>též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</a:rPr>
              <a:t>pluralismus</a:t>
            </a:r>
            <a:endParaRPr lang="en-US" sz="2000" b="1" noProof="0" dirty="0">
              <a:solidFill>
                <a:schemeClr val="bg1"/>
              </a:solidFill>
            </a:endParaRPr>
          </a:p>
          <a:p>
            <a:r>
              <a:rPr lang="en-US" sz="2000" noProof="0" dirty="0" err="1">
                <a:solidFill>
                  <a:schemeClr val="bg1"/>
                </a:solidFill>
              </a:rPr>
              <a:t>Velice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heterogenní</a:t>
            </a:r>
            <a:r>
              <a:rPr lang="en-US" sz="2000" noProof="0" dirty="0">
                <a:solidFill>
                  <a:schemeClr val="bg1"/>
                </a:solidFill>
              </a:rPr>
              <a:t> – </a:t>
            </a:r>
            <a:r>
              <a:rPr lang="en-US" sz="2000" u="sng" noProof="0" dirty="0" err="1">
                <a:solidFill>
                  <a:schemeClr val="bg1"/>
                </a:solidFill>
              </a:rPr>
              <a:t>základní</a:t>
            </a:r>
            <a:r>
              <a:rPr lang="en-US" sz="2000" u="sng" noProof="0" dirty="0">
                <a:solidFill>
                  <a:schemeClr val="bg1"/>
                </a:solidFill>
              </a:rPr>
              <a:t> </a:t>
            </a:r>
            <a:r>
              <a:rPr lang="en-US" sz="2000" u="sng" noProof="0" dirty="0" err="1">
                <a:solidFill>
                  <a:schemeClr val="bg1"/>
                </a:solidFill>
              </a:rPr>
              <a:t>teze</a:t>
            </a:r>
            <a:r>
              <a:rPr lang="en-US" sz="2000" u="sng" noProof="0" dirty="0">
                <a:solidFill>
                  <a:schemeClr val="bg1"/>
                </a:solidFill>
              </a:rPr>
              <a:t>:</a:t>
            </a:r>
          </a:p>
          <a:p>
            <a:r>
              <a:rPr lang="en-US" sz="2000" noProof="0" dirty="0" err="1">
                <a:solidFill>
                  <a:schemeClr val="bg1"/>
                </a:solidFill>
              </a:rPr>
              <a:t>Aktéry</a:t>
            </a:r>
            <a:r>
              <a:rPr lang="en-US" sz="2000" noProof="0" dirty="0">
                <a:solidFill>
                  <a:schemeClr val="bg1"/>
                </a:solidFill>
              </a:rPr>
              <a:t> MV </a:t>
            </a:r>
            <a:r>
              <a:rPr lang="en-US" sz="2000" noProof="0" dirty="0" err="1">
                <a:solidFill>
                  <a:schemeClr val="bg1"/>
                </a:solidFill>
              </a:rPr>
              <a:t>nejen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státy</a:t>
            </a:r>
            <a:r>
              <a:rPr lang="en-US" sz="2000" noProof="0" dirty="0">
                <a:solidFill>
                  <a:schemeClr val="bg1"/>
                </a:solidFill>
              </a:rPr>
              <a:t>, ale </a:t>
            </a:r>
            <a:r>
              <a:rPr lang="en-US" sz="2000" noProof="0" dirty="0" err="1">
                <a:solidFill>
                  <a:schemeClr val="bg1"/>
                </a:solidFill>
              </a:rPr>
              <a:t>i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</a:rPr>
              <a:t>nestátní</a:t>
            </a:r>
            <a:r>
              <a:rPr lang="en-US" sz="2000" b="1" noProof="0" dirty="0">
                <a:solidFill>
                  <a:schemeClr val="bg1"/>
                </a:solidFill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</a:rPr>
              <a:t>aktéři</a:t>
            </a:r>
            <a:endParaRPr lang="en-US" sz="2000" b="1" noProof="0" dirty="0">
              <a:solidFill>
                <a:schemeClr val="bg1"/>
              </a:solidFill>
            </a:endParaRPr>
          </a:p>
          <a:p>
            <a:r>
              <a:rPr lang="en-US" sz="2000" noProof="0" dirty="0" err="1">
                <a:solidFill>
                  <a:schemeClr val="bg1"/>
                </a:solidFill>
              </a:rPr>
              <a:t>Státy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nejsou</a:t>
            </a:r>
            <a:r>
              <a:rPr lang="en-US" sz="2000" noProof="0" dirty="0">
                <a:solidFill>
                  <a:schemeClr val="bg1"/>
                </a:solidFill>
              </a:rPr>
              <a:t> “black-box” – ZP </a:t>
            </a:r>
            <a:r>
              <a:rPr lang="en-US" sz="2000" noProof="0" dirty="0" err="1">
                <a:solidFill>
                  <a:schemeClr val="bg1"/>
                </a:solidFill>
              </a:rPr>
              <a:t>odvislá</a:t>
            </a:r>
            <a:r>
              <a:rPr lang="en-US" sz="2000" noProof="0" dirty="0">
                <a:solidFill>
                  <a:schemeClr val="bg1"/>
                </a:solidFill>
              </a:rPr>
              <a:t> od </a:t>
            </a:r>
            <a:r>
              <a:rPr lang="en-US" sz="2000" noProof="0" dirty="0" err="1">
                <a:solidFill>
                  <a:schemeClr val="bg1"/>
                </a:solidFill>
              </a:rPr>
              <a:t>požadavků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společnosti</a:t>
            </a:r>
            <a:r>
              <a:rPr lang="en-US" sz="2000" noProof="0" dirty="0">
                <a:solidFill>
                  <a:schemeClr val="bg1"/>
                </a:solidFill>
              </a:rPr>
              <a:t>, </a:t>
            </a:r>
            <a:r>
              <a:rPr lang="en-US" sz="2000" noProof="0" dirty="0" err="1">
                <a:solidFill>
                  <a:schemeClr val="bg1"/>
                </a:solidFill>
              </a:rPr>
              <a:t>nikoli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podmínke</a:t>
            </a:r>
            <a:r>
              <a:rPr lang="en-US" sz="2000" noProof="0" dirty="0">
                <a:solidFill>
                  <a:schemeClr val="bg1"/>
                </a:solidFill>
              </a:rPr>
              <a:t> MV</a:t>
            </a:r>
          </a:p>
          <a:p>
            <a:r>
              <a:rPr lang="en-US" sz="2000" b="1" noProof="0" dirty="0" err="1">
                <a:solidFill>
                  <a:schemeClr val="bg1"/>
                </a:solidFill>
              </a:rPr>
              <a:t>Neexistuje</a:t>
            </a:r>
            <a:r>
              <a:rPr lang="en-US" sz="2000" b="1" noProof="0" dirty="0">
                <a:solidFill>
                  <a:schemeClr val="bg1"/>
                </a:solidFill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</a:rPr>
              <a:t>hierarchie</a:t>
            </a:r>
            <a:r>
              <a:rPr lang="en-US" sz="2000" b="1" noProof="0" dirty="0">
                <a:solidFill>
                  <a:schemeClr val="bg1"/>
                </a:solidFill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</a:rPr>
              <a:t>témat</a:t>
            </a:r>
            <a:r>
              <a:rPr lang="en-US" sz="2000" b="1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>
                <a:solidFill>
                  <a:schemeClr val="bg1"/>
                </a:solidFill>
              </a:rPr>
              <a:t>– high x low politics </a:t>
            </a:r>
            <a:r>
              <a:rPr lang="en-US" sz="2000" noProof="0" dirty="0" err="1">
                <a:solidFill>
                  <a:schemeClr val="bg1"/>
                </a:solidFill>
              </a:rPr>
              <a:t>nedává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smysl</a:t>
            </a:r>
            <a:endParaRPr lang="en-US" sz="2000" noProof="0" dirty="0">
              <a:solidFill>
                <a:schemeClr val="bg1"/>
              </a:solidFill>
            </a:endParaRPr>
          </a:p>
          <a:p>
            <a:r>
              <a:rPr lang="en-US" sz="2000" noProof="0" dirty="0" err="1">
                <a:solidFill>
                  <a:schemeClr val="bg1"/>
                </a:solidFill>
              </a:rPr>
              <a:t>Hlavním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procesem</a:t>
            </a:r>
            <a:r>
              <a:rPr lang="en-US" sz="2000" noProof="0" dirty="0">
                <a:solidFill>
                  <a:schemeClr val="bg1"/>
                </a:solidFill>
              </a:rPr>
              <a:t> MV je </a:t>
            </a:r>
            <a:r>
              <a:rPr lang="en-US" sz="2000" b="1" noProof="0" dirty="0" err="1">
                <a:solidFill>
                  <a:schemeClr val="bg1"/>
                </a:solidFill>
              </a:rPr>
              <a:t>vyjednávání</a:t>
            </a:r>
            <a:r>
              <a:rPr lang="en-US" sz="2000" b="1" noProof="0" dirty="0">
                <a:solidFill>
                  <a:schemeClr val="bg1"/>
                </a:solidFill>
              </a:rPr>
              <a:t> (bargaining)</a:t>
            </a:r>
            <a:r>
              <a:rPr lang="en-US" sz="2000" noProof="0" dirty="0">
                <a:solidFill>
                  <a:schemeClr val="bg1"/>
                </a:solidFill>
              </a:rPr>
              <a:t> a </a:t>
            </a:r>
            <a:r>
              <a:rPr lang="en-US" sz="2000" noProof="0" dirty="0" err="1">
                <a:solidFill>
                  <a:schemeClr val="bg1"/>
                </a:solidFill>
              </a:rPr>
              <a:t>změna</a:t>
            </a:r>
            <a:endParaRPr lang="en-US" sz="2000" noProof="0" dirty="0">
              <a:solidFill>
                <a:schemeClr val="bg1"/>
              </a:solidFill>
            </a:endParaRPr>
          </a:p>
          <a:p>
            <a:r>
              <a:rPr lang="en-US" sz="2000" noProof="0" dirty="0" err="1">
                <a:solidFill>
                  <a:schemeClr val="bg1"/>
                </a:solidFill>
              </a:rPr>
              <a:t>Tři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hlavní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linie</a:t>
            </a:r>
            <a:r>
              <a:rPr lang="en-US" sz="2000" noProof="0" dirty="0">
                <a:solidFill>
                  <a:schemeClr val="bg1"/>
                </a:solidFill>
              </a:rPr>
              <a:t>: 1) </a:t>
            </a:r>
            <a:r>
              <a:rPr lang="en-US" sz="2000" noProof="0" dirty="0" err="1">
                <a:solidFill>
                  <a:schemeClr val="bg1"/>
                </a:solidFill>
              </a:rPr>
              <a:t>ekonomický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liberalismus</a:t>
            </a:r>
            <a:r>
              <a:rPr lang="en-US" sz="2000" noProof="0" dirty="0">
                <a:solidFill>
                  <a:schemeClr val="bg1"/>
                </a:solidFill>
              </a:rPr>
              <a:t>, 2) </a:t>
            </a:r>
            <a:r>
              <a:rPr lang="en-US" sz="2000" noProof="0" dirty="0" err="1">
                <a:solidFill>
                  <a:schemeClr val="bg1"/>
                </a:solidFill>
              </a:rPr>
              <a:t>demokratický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liberalismus</a:t>
            </a:r>
            <a:r>
              <a:rPr lang="en-US" sz="2000" noProof="0" dirty="0">
                <a:solidFill>
                  <a:schemeClr val="bg1"/>
                </a:solidFill>
              </a:rPr>
              <a:t> 3) </a:t>
            </a:r>
            <a:r>
              <a:rPr lang="en-US" sz="2000" noProof="0" dirty="0" err="1">
                <a:solidFill>
                  <a:schemeClr val="bg1"/>
                </a:solidFill>
              </a:rPr>
              <a:t>liberální</a:t>
            </a:r>
            <a:r>
              <a:rPr lang="en-US" sz="2000" noProof="0" dirty="0">
                <a:solidFill>
                  <a:schemeClr val="bg1"/>
                </a:solidFill>
              </a:rPr>
              <a:t> </a:t>
            </a:r>
            <a:r>
              <a:rPr lang="en-US" sz="2000" noProof="0" dirty="0" err="1">
                <a:solidFill>
                  <a:schemeClr val="bg1"/>
                </a:solidFill>
              </a:rPr>
              <a:t>institucionalismus</a:t>
            </a:r>
            <a:endParaRPr lang="en-US" sz="2000" noProof="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6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4873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C1293-1AE4-08DD-1CF3-6CE580D08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3D2D14-7352-ED4F-5FE5-5CCAD4FD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Ekonomický liberalismus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C880D58-0477-47F1-B3CB-4B3017941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635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0" name="Obrázek 9" descr="Obsah obrázku obloha, venku, mrak, budova&#10;&#10;Obsah generovaný pomocí AI může být nesprávný.">
            <a:extLst>
              <a:ext uri="{FF2B5EF4-FFF2-40B4-BE49-F238E27FC236}">
                <a16:creationId xmlns:a16="http://schemas.microsoft.com/office/drawing/2014/main" id="{E8046508-ECBF-1DE4-3149-340695C01E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69" r="20780" b="-2"/>
          <a:stretch>
            <a:fillRect/>
          </a:stretch>
        </p:blipFill>
        <p:spPr>
          <a:xfrm>
            <a:off x="235534" y="1009050"/>
            <a:ext cx="3296556" cy="32965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60" name="Graphic 212">
            <a:extLst>
              <a:ext uri="{FF2B5EF4-FFF2-40B4-BE49-F238E27FC236}">
                <a16:creationId xmlns:a16="http://schemas.microsoft.com/office/drawing/2014/main" id="{877E3FF1-E4B8-49CB-9DD6-7D2067808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9510" y="2210504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Graphic 212">
            <a:extLst>
              <a:ext uri="{FF2B5EF4-FFF2-40B4-BE49-F238E27FC236}">
                <a16:creationId xmlns:a16="http://schemas.microsoft.com/office/drawing/2014/main" id="{30BDE8C6-094E-46E6-BD5E-75FAB4F7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9510" y="2210504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B37017-4667-5F04-2AAD-B2BCF6FD6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868" y="1454896"/>
            <a:ext cx="5217173" cy="4727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Nazýván</a:t>
            </a:r>
            <a:r>
              <a:rPr lang="en-US" sz="1600" dirty="0">
                <a:solidFill>
                  <a:schemeClr val="bg1"/>
                </a:solidFill>
              </a:rPr>
              <a:t> take </a:t>
            </a:r>
            <a:r>
              <a:rPr lang="en-US" sz="1600" b="1" dirty="0" err="1">
                <a:solidFill>
                  <a:schemeClr val="bg1"/>
                </a:solidFill>
              </a:rPr>
              <a:t>liberální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politickou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ekonomií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Zvýšená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obchodní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výměna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prohlubování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obchodních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vztahů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hospodářské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propojení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snižují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riziko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konfliktu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Ekonomiky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blahobyt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států</a:t>
            </a:r>
            <a:r>
              <a:rPr lang="en-US" sz="1600" dirty="0">
                <a:solidFill>
                  <a:schemeClr val="bg1"/>
                </a:solidFill>
              </a:rPr>
              <a:t> se </a:t>
            </a:r>
            <a:r>
              <a:rPr lang="en-US" sz="1600" dirty="0" err="1">
                <a:solidFill>
                  <a:schemeClr val="bg1"/>
                </a:solidFill>
              </a:rPr>
              <a:t>propojují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natolik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že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ztráty</a:t>
            </a:r>
            <a:r>
              <a:rPr lang="en-US" sz="1600" dirty="0">
                <a:solidFill>
                  <a:schemeClr val="bg1"/>
                </a:solidFill>
              </a:rPr>
              <a:t> z </a:t>
            </a:r>
            <a:r>
              <a:rPr lang="en-US" sz="1600" dirty="0" err="1">
                <a:solidFill>
                  <a:schemeClr val="bg1"/>
                </a:solidFill>
              </a:rPr>
              <a:t>války</a:t>
            </a:r>
            <a:r>
              <a:rPr lang="en-US" sz="1600" dirty="0">
                <a:solidFill>
                  <a:schemeClr val="bg1"/>
                </a:solidFill>
              </a:rPr>
              <a:t> by </a:t>
            </a:r>
            <a:r>
              <a:rPr lang="en-US" sz="1600" dirty="0" err="1">
                <a:solidFill>
                  <a:schemeClr val="bg1"/>
                </a:solidFill>
              </a:rPr>
              <a:t>byly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příliš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vysoké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Norman Angell – </a:t>
            </a:r>
            <a:r>
              <a:rPr lang="en-US" sz="1600" b="1" dirty="0" err="1">
                <a:solidFill>
                  <a:schemeClr val="bg1"/>
                </a:solidFill>
              </a:rPr>
              <a:t>Velká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iluze</a:t>
            </a:r>
            <a:r>
              <a:rPr lang="en-US" sz="1600" b="1" dirty="0">
                <a:solidFill>
                  <a:schemeClr val="bg1"/>
                </a:solidFill>
              </a:rPr>
              <a:t> (1910)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Proměna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charakteru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státu</a:t>
            </a:r>
            <a:r>
              <a:rPr lang="en-US" sz="1600" dirty="0">
                <a:solidFill>
                  <a:schemeClr val="bg1"/>
                </a:solidFill>
              </a:rPr>
              <a:t> – od </a:t>
            </a:r>
            <a:r>
              <a:rPr lang="en-US" sz="1600" dirty="0" err="1">
                <a:solidFill>
                  <a:schemeClr val="bg1"/>
                </a:solidFill>
              </a:rPr>
              <a:t>válečnických</a:t>
            </a:r>
            <a:r>
              <a:rPr lang="en-US" sz="1600" dirty="0">
                <a:solidFill>
                  <a:schemeClr val="bg1"/>
                </a:solidFill>
              </a:rPr>
              <a:t> k </a:t>
            </a:r>
            <a:r>
              <a:rPr lang="en-US" sz="1600" dirty="0" err="1">
                <a:solidFill>
                  <a:schemeClr val="bg1"/>
                </a:solidFill>
              </a:rPr>
              <a:t>obchodnickým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Byl </a:t>
            </a:r>
            <a:r>
              <a:rPr lang="en-US" sz="1600" dirty="0" err="1">
                <a:solidFill>
                  <a:schemeClr val="bg1"/>
                </a:solidFill>
              </a:rPr>
              <a:t>odrazem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vrcholu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koloniálního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období</a:t>
            </a:r>
            <a:r>
              <a:rPr lang="en-US" sz="1600" b="1" dirty="0">
                <a:solidFill>
                  <a:schemeClr val="bg1"/>
                </a:solidFill>
              </a:rPr>
              <a:t> a </a:t>
            </a:r>
            <a:r>
              <a:rPr lang="en-US" sz="1600" b="1" dirty="0" err="1">
                <a:solidFill>
                  <a:schemeClr val="bg1"/>
                </a:solidFill>
              </a:rPr>
              <a:t>globalizovaných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vztahů</a:t>
            </a:r>
            <a:r>
              <a:rPr lang="en-US" sz="1600" dirty="0">
                <a:solidFill>
                  <a:schemeClr val="bg1"/>
                </a:solidFill>
              </a:rPr>
              <a:t> 19./20. </a:t>
            </a:r>
            <a:r>
              <a:rPr lang="en-US" sz="1600" dirty="0" err="1">
                <a:solidFill>
                  <a:schemeClr val="bg1"/>
                </a:solidFill>
              </a:rPr>
              <a:t>století</a:t>
            </a:r>
            <a:r>
              <a:rPr lang="en-US" sz="1600" dirty="0">
                <a:solidFill>
                  <a:schemeClr val="bg1"/>
                </a:solidFill>
              </a:rPr>
              <a:t> – belle epoque + gilded age</a:t>
            </a:r>
          </a:p>
          <a:p>
            <a:r>
              <a:rPr lang="en-US" sz="1600" dirty="0">
                <a:solidFill>
                  <a:schemeClr val="bg1"/>
                </a:solidFill>
              </a:rPr>
              <a:t>Kritika </a:t>
            </a:r>
            <a:r>
              <a:rPr lang="en-US" sz="1600" dirty="0" err="1">
                <a:solidFill>
                  <a:schemeClr val="bg1"/>
                </a:solidFill>
              </a:rPr>
              <a:t>realistů</a:t>
            </a:r>
            <a:r>
              <a:rPr lang="en-US" sz="1600" dirty="0">
                <a:solidFill>
                  <a:schemeClr val="bg1"/>
                </a:solidFill>
              </a:rPr>
              <a:t> (Carr + Morgenthau) – </a:t>
            </a:r>
            <a:r>
              <a:rPr lang="en-US" sz="1600" dirty="0" err="1">
                <a:solidFill>
                  <a:schemeClr val="bg1"/>
                </a:solidFill>
              </a:rPr>
              <a:t>liberalismus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jako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ideologie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hospodářsky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silných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států</a:t>
            </a:r>
            <a:r>
              <a:rPr lang="en-US" sz="1600" dirty="0">
                <a:solidFill>
                  <a:schemeClr val="bg1"/>
                </a:solidFill>
              </a:rPr>
              <a:t> – </a:t>
            </a:r>
            <a:r>
              <a:rPr lang="en-US" sz="1600" dirty="0" err="1">
                <a:solidFill>
                  <a:schemeClr val="bg1"/>
                </a:solidFill>
              </a:rPr>
              <a:t>snaha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ospravedlnit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své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zahran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politiky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ideologií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WWI </a:t>
            </a:r>
            <a:r>
              <a:rPr lang="en-US" sz="1600" dirty="0" err="1">
                <a:solidFill>
                  <a:schemeClr val="bg1"/>
                </a:solidFill>
              </a:rPr>
              <a:t>oslabuje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věrohodnost</a:t>
            </a:r>
            <a:r>
              <a:rPr lang="en-US" sz="1600" dirty="0">
                <a:solidFill>
                  <a:schemeClr val="bg1"/>
                </a:solidFill>
              </a:rPr>
              <a:t> – </a:t>
            </a:r>
            <a:r>
              <a:rPr lang="en-US" sz="1600" b="1" dirty="0">
                <a:solidFill>
                  <a:schemeClr val="bg1"/>
                </a:solidFill>
              </a:rPr>
              <a:t>v </a:t>
            </a:r>
            <a:r>
              <a:rPr lang="en-US" sz="1600" b="1" dirty="0" err="1">
                <a:solidFill>
                  <a:schemeClr val="bg1"/>
                </a:solidFill>
              </a:rPr>
              <a:t>poválečném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období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idealismus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Člověk</a:t>
            </a:r>
            <a:r>
              <a:rPr lang="en-US" sz="1600" dirty="0">
                <a:solidFill>
                  <a:schemeClr val="bg1"/>
                </a:solidFill>
              </a:rPr>
              <a:t> – </a:t>
            </a:r>
            <a:r>
              <a:rPr lang="en-US" sz="1600" dirty="0" err="1">
                <a:solidFill>
                  <a:schemeClr val="bg1"/>
                </a:solidFill>
              </a:rPr>
              <a:t>přirozeně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rozumný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význam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norem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ideálů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300" dirty="0">
              <a:solidFill>
                <a:schemeClr val="bg1"/>
              </a:solidFill>
            </a:endParaRPr>
          </a:p>
          <a:p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8" name="Zástupný obsah 7" descr="Obsah obrázku Lidská tvář, osoba, portrét, vázanka&#10;&#10;Obsah generovaný pomocí AI může být nesprávný.">
            <a:extLst>
              <a:ext uri="{FF2B5EF4-FFF2-40B4-BE49-F238E27FC236}">
                <a16:creationId xmlns:a16="http://schemas.microsoft.com/office/drawing/2014/main" id="{B527C7CE-E03E-9679-9E34-6AC38C10A5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1125" r="-3" b="24123"/>
          <a:stretch>
            <a:fillRect/>
          </a:stretch>
        </p:blipFill>
        <p:spPr>
          <a:xfrm>
            <a:off x="2841433" y="3429000"/>
            <a:ext cx="2965878" cy="296587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64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0846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3B0C15-11D8-69E0-2492-4314A84D7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190147-FA4B-A5DE-8722-B831C169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 err="1">
                <a:solidFill>
                  <a:schemeClr val="bg1"/>
                </a:solidFill>
              </a:rPr>
              <a:t>Wilsonismus</a:t>
            </a:r>
            <a:endParaRPr lang="en-US" sz="3700" b="1" dirty="0">
              <a:solidFill>
                <a:schemeClr val="bg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F9932D-ABBF-1B1B-C1E6-F806EE776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Mír </a:t>
            </a:r>
            <a:r>
              <a:rPr lang="en-US" dirty="0" err="1">
                <a:solidFill>
                  <a:schemeClr val="bg1"/>
                </a:solidFill>
              </a:rPr>
              <a:t>dosažitelný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překonání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konkurence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států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prospěch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mezinárodního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světového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společenství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Politika </a:t>
            </a:r>
            <a:r>
              <a:rPr lang="en-US" dirty="0" err="1">
                <a:solidFill>
                  <a:schemeClr val="bg1"/>
                </a:solidFill>
              </a:rPr>
              <a:t>jako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hra</a:t>
            </a:r>
            <a:r>
              <a:rPr lang="en-US" b="1" dirty="0">
                <a:solidFill>
                  <a:schemeClr val="bg1"/>
                </a:solidFill>
              </a:rPr>
              <a:t> s </a:t>
            </a:r>
            <a:r>
              <a:rPr lang="en-US" b="1" dirty="0" err="1">
                <a:solidFill>
                  <a:schemeClr val="bg1"/>
                </a:solidFill>
              </a:rPr>
              <a:t>nenulovým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součtem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Jak by </a:t>
            </a:r>
            <a:r>
              <a:rPr lang="en-US" dirty="0" err="1">
                <a:solidFill>
                  <a:schemeClr val="bg1"/>
                </a:solidFill>
              </a:rPr>
              <a:t>měl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vypadat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optimální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mezinárodní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řád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b="1" dirty="0">
                <a:solidFill>
                  <a:schemeClr val="bg1"/>
                </a:solidFill>
              </a:rPr>
              <a:t>Woodrow Wilson – </a:t>
            </a:r>
            <a:r>
              <a:rPr lang="en-US" b="1" dirty="0" err="1">
                <a:solidFill>
                  <a:schemeClr val="bg1"/>
                </a:solidFill>
              </a:rPr>
              <a:t>wilsonismus</a:t>
            </a:r>
            <a:r>
              <a:rPr lang="en-US" b="1" dirty="0">
                <a:solidFill>
                  <a:schemeClr val="bg1"/>
                </a:solidFill>
              </a:rPr>
              <a:t> – 14 </a:t>
            </a:r>
            <a:r>
              <a:rPr lang="en-US" b="1" dirty="0" err="1">
                <a:solidFill>
                  <a:schemeClr val="bg1"/>
                </a:solidFill>
              </a:rPr>
              <a:t>bodů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Institucionalizace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mezinárodní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spolupráce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Prostředí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sdílených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norem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pravidel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principů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hodnot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Odmítnutí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tajné</a:t>
            </a:r>
            <a:r>
              <a:rPr lang="en-US" b="1" dirty="0">
                <a:solidFill>
                  <a:schemeClr val="bg1"/>
                </a:solidFill>
              </a:rPr>
              <a:t> “</a:t>
            </a:r>
            <a:r>
              <a:rPr lang="en-US" b="1" dirty="0" err="1">
                <a:solidFill>
                  <a:schemeClr val="bg1"/>
                </a:solidFill>
              </a:rPr>
              <a:t>kabinetní</a:t>
            </a:r>
            <a:r>
              <a:rPr lang="en-US" b="1" dirty="0">
                <a:solidFill>
                  <a:schemeClr val="bg1"/>
                </a:solidFill>
              </a:rPr>
              <a:t>” </a:t>
            </a:r>
            <a:r>
              <a:rPr lang="en-US" b="1" dirty="0" err="1">
                <a:solidFill>
                  <a:schemeClr val="bg1"/>
                </a:solidFill>
              </a:rPr>
              <a:t>diplomacie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Zástupný obsah 6" descr="Obsah obrázku Lidská tvář, osoba, portrét, oblečení&#10;&#10;Obsah generovaný pomocí AI může být nesprávný.">
            <a:extLst>
              <a:ext uri="{FF2B5EF4-FFF2-40B4-BE49-F238E27FC236}">
                <a16:creationId xmlns:a16="http://schemas.microsoft.com/office/drawing/2014/main" id="{DD5E2737-7C90-9CAC-EB60-33FD1AC7F7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23835" y="1361299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323178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254336-3C94-DE9C-E338-387D1F2EE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DC08562-5BE2-9664-9A69-470D89F8F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3561C4-5240-D5AA-ED95-2EC59C0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 err="1">
                <a:solidFill>
                  <a:schemeClr val="bg1"/>
                </a:solidFill>
              </a:rPr>
              <a:t>Demokratický</a:t>
            </a:r>
            <a:r>
              <a:rPr lang="en-US" sz="3700" b="1" dirty="0">
                <a:solidFill>
                  <a:schemeClr val="bg1"/>
                </a:solidFill>
              </a:rPr>
              <a:t> </a:t>
            </a:r>
            <a:r>
              <a:rPr lang="en-US" sz="3700" b="1" dirty="0" err="1">
                <a:solidFill>
                  <a:schemeClr val="bg1"/>
                </a:solidFill>
              </a:rPr>
              <a:t>liberalismus</a:t>
            </a:r>
            <a:r>
              <a:rPr lang="en-US" sz="3700" b="1" dirty="0">
                <a:solidFill>
                  <a:schemeClr val="bg1"/>
                </a:solidFill>
              </a:rPr>
              <a:t>/</a:t>
            </a:r>
            <a:r>
              <a:rPr lang="en-US" sz="3700" b="1" dirty="0" err="1">
                <a:solidFill>
                  <a:schemeClr val="bg1"/>
                </a:solidFill>
              </a:rPr>
              <a:t>neoliberální</a:t>
            </a:r>
            <a:r>
              <a:rPr lang="en-US" sz="3700" b="1" dirty="0">
                <a:solidFill>
                  <a:schemeClr val="bg1"/>
                </a:solidFill>
              </a:rPr>
              <a:t> </a:t>
            </a:r>
            <a:r>
              <a:rPr lang="en-US" sz="3700" b="1" dirty="0" err="1">
                <a:solidFill>
                  <a:schemeClr val="bg1"/>
                </a:solidFill>
              </a:rPr>
              <a:t>internacionalismus</a:t>
            </a:r>
            <a:endParaRPr lang="en-US" sz="3700" b="1" dirty="0">
              <a:solidFill>
                <a:schemeClr val="bg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C00677-6545-28B7-AE76-8BA24B1D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713DA45-500A-8BD3-B9B8-14D471B5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2C48A58-1BB2-0536-0058-097D2E0E5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287699-5433-950A-656E-68A3DE3A6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Immanuel Kant – O </a:t>
            </a:r>
            <a:r>
              <a:rPr lang="en-US" b="1" dirty="0" err="1">
                <a:solidFill>
                  <a:schemeClr val="bg1"/>
                </a:solidFill>
              </a:rPr>
              <a:t>věčném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míru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Existuje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souvislost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mezi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mírem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republikánským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uspořádáním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Federativní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uspořádání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podporuje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mír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Proměna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charakteru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státnosti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demokratizace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procesu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tvorby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politiky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Lidé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intuitivně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volí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život</a:t>
            </a:r>
            <a:r>
              <a:rPr lang="en-US" dirty="0">
                <a:solidFill>
                  <a:schemeClr val="bg1"/>
                </a:solidFill>
              </a:rPr>
              <a:t> v </a:t>
            </a:r>
            <a:r>
              <a:rPr lang="en-US" dirty="0" err="1">
                <a:solidFill>
                  <a:schemeClr val="bg1"/>
                </a:solidFill>
              </a:rPr>
              <a:t>míru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Vnitřní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politika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neoddělitelná</a:t>
            </a:r>
            <a:r>
              <a:rPr lang="en-US" dirty="0">
                <a:solidFill>
                  <a:schemeClr val="bg1"/>
                </a:solidFill>
              </a:rPr>
              <a:t> od </a:t>
            </a:r>
            <a:r>
              <a:rPr lang="en-US" dirty="0" err="1">
                <a:solidFill>
                  <a:schemeClr val="bg1"/>
                </a:solidFill>
              </a:rPr>
              <a:t>té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zahraniční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0" name="Graphic 185">
            <a:extLst>
              <a:ext uri="{FF2B5EF4-FFF2-40B4-BE49-F238E27FC236}">
                <a16:creationId xmlns:a16="http://schemas.microsoft.com/office/drawing/2014/main" id="{F60E692D-A18B-63DD-CFD0-D7BB29A27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C4E9DCE-D328-669D-E3AC-2E0668584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CD32E9F-D35A-C75A-2572-2C303B3D7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604D240-C817-8BC6-1B4F-463D7F86D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856CB9F-90B4-249C-70E0-87971E06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058147D-8D41-3F47-9FBF-30CD01545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" name="Zástupný obsah 7" descr="Obsah obrázku oblečení, Lidská tvář, portrét, osoba&#10;&#10;Obsah generovaný pomocí AI může být nesprávný.">
            <a:extLst>
              <a:ext uri="{FF2B5EF4-FFF2-40B4-BE49-F238E27FC236}">
                <a16:creationId xmlns:a16="http://schemas.microsoft.com/office/drawing/2014/main" id="{6F1EC21A-BE86-FA70-192A-503AA25240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58500" y="1208838"/>
            <a:ext cx="4023960" cy="5247915"/>
          </a:xfrm>
        </p:spPr>
      </p:pic>
    </p:spTree>
    <p:extLst>
      <p:ext uri="{BB962C8B-B14F-4D97-AF65-F5344CB8AC3E}">
        <p14:creationId xmlns:p14="http://schemas.microsoft.com/office/powerpoint/2010/main" val="154909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kresba, skica, ilustrace, umění&#10;&#10;Obsah generovaný pomocí AI může být nesprávný.">
            <a:extLst>
              <a:ext uri="{FF2B5EF4-FFF2-40B4-BE49-F238E27FC236}">
                <a16:creationId xmlns:a16="http://schemas.microsoft.com/office/drawing/2014/main" id="{14066AB7-6098-09D4-6445-0B4A246F45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20689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FA9C05-8BF5-7CA2-BF1E-91D0B841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Mezinárodní vztahy a sociální vědy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98BE0D-DE27-E61E-6A95-ED0447BD3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1400" noProof="0" dirty="0"/>
              <a:t>Při formování MV role </a:t>
            </a:r>
            <a:r>
              <a:rPr lang="cs-CZ" sz="1400" b="1" noProof="0" dirty="0"/>
              <a:t>teorie sociálních věd</a:t>
            </a:r>
          </a:p>
          <a:p>
            <a:r>
              <a:rPr lang="cs-CZ" sz="1400" noProof="0" dirty="0"/>
              <a:t>Ty se vyvíjí v rámci </a:t>
            </a:r>
            <a:r>
              <a:rPr lang="cs-CZ" sz="1400" b="1" noProof="0" dirty="0" err="1"/>
              <a:t>metateoretických</a:t>
            </a:r>
            <a:r>
              <a:rPr lang="cs-CZ" sz="1400" b="1" noProof="0" dirty="0"/>
              <a:t> debat</a:t>
            </a:r>
          </a:p>
          <a:p>
            <a:r>
              <a:rPr lang="cs-CZ" sz="1400" b="1" noProof="0" dirty="0" err="1"/>
              <a:t>Metateorie</a:t>
            </a:r>
            <a:r>
              <a:rPr lang="cs-CZ" sz="1400" noProof="0" dirty="0"/>
              <a:t> – teorie o teoriích</a:t>
            </a:r>
          </a:p>
          <a:p>
            <a:r>
              <a:rPr lang="cs-CZ" sz="1400" noProof="0" dirty="0"/>
              <a:t>Teoretické poznání – 3 oblasti:</a:t>
            </a:r>
          </a:p>
          <a:p>
            <a:r>
              <a:rPr lang="cs-CZ" sz="1400" b="1" noProof="0" dirty="0"/>
              <a:t>1) ontologie </a:t>
            </a:r>
            <a:r>
              <a:rPr lang="cs-CZ" sz="1400" noProof="0" dirty="0"/>
              <a:t>(teorie bytí)</a:t>
            </a:r>
          </a:p>
          <a:p>
            <a:r>
              <a:rPr lang="cs-CZ" sz="1400" b="1" noProof="0" dirty="0"/>
              <a:t>2) Epistemologie </a:t>
            </a:r>
            <a:r>
              <a:rPr lang="cs-CZ" sz="1400" noProof="0" dirty="0"/>
              <a:t>(teorie vědění)</a:t>
            </a:r>
          </a:p>
          <a:p>
            <a:r>
              <a:rPr lang="cs-CZ" sz="1400" b="1" noProof="0" dirty="0"/>
              <a:t>3) metodologie </a:t>
            </a:r>
            <a:r>
              <a:rPr lang="cs-CZ" sz="1400" noProof="0" dirty="0"/>
              <a:t>(teorie metody)</a:t>
            </a:r>
          </a:p>
          <a:p>
            <a:r>
              <a:rPr lang="cs-CZ" sz="1400" b="1" noProof="0" dirty="0" err="1"/>
              <a:t>Metateoretické</a:t>
            </a:r>
            <a:r>
              <a:rPr lang="cs-CZ" sz="1400" b="1" noProof="0" dirty="0"/>
              <a:t> debaty v MV </a:t>
            </a:r>
            <a:r>
              <a:rPr lang="cs-CZ" sz="1400" noProof="0" dirty="0"/>
              <a:t>– Jsou MV vědou nebo uměním? Co s sebou studium MV přináší?</a:t>
            </a:r>
          </a:p>
          <a:p>
            <a:r>
              <a:rPr lang="cs-CZ" sz="1400" b="1" noProof="0" dirty="0"/>
              <a:t>Základní otázka </a:t>
            </a:r>
            <a:r>
              <a:rPr lang="cs-CZ" sz="1400" noProof="0" dirty="0"/>
              <a:t>– Co je vlastně sociální věda?</a:t>
            </a:r>
          </a:p>
          <a:p>
            <a:r>
              <a:rPr lang="cs-CZ" sz="1400" b="1" noProof="0" dirty="0"/>
              <a:t>TMV</a:t>
            </a:r>
            <a:r>
              <a:rPr lang="cs-CZ" sz="1400" noProof="0" dirty="0"/>
              <a:t> – systematický přístup ke studiu MV</a:t>
            </a:r>
          </a:p>
        </p:txBody>
      </p:sp>
    </p:spTree>
    <p:extLst>
      <p:ext uri="{BB962C8B-B14F-4D97-AF65-F5344CB8AC3E}">
        <p14:creationId xmlns:p14="http://schemas.microsoft.com/office/powerpoint/2010/main" val="3123606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0F0D28-CFB0-7DD3-0835-A8CA8CE5F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6233CF9E-08BC-9322-1BD1-7AF12E0B1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3EB0BC-7434-16FD-440C-A0B782D7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 err="1">
                <a:solidFill>
                  <a:schemeClr val="bg1"/>
                </a:solidFill>
              </a:rPr>
              <a:t>Teorie</a:t>
            </a:r>
            <a:r>
              <a:rPr lang="en-US" sz="3700" b="1" dirty="0">
                <a:solidFill>
                  <a:schemeClr val="bg1"/>
                </a:solidFill>
              </a:rPr>
              <a:t> </a:t>
            </a:r>
            <a:r>
              <a:rPr lang="en-US" sz="3700" b="1" dirty="0" err="1">
                <a:solidFill>
                  <a:schemeClr val="bg1"/>
                </a:solidFill>
              </a:rPr>
              <a:t>demokratického</a:t>
            </a:r>
            <a:r>
              <a:rPr lang="en-US" sz="3700" b="1" dirty="0">
                <a:solidFill>
                  <a:schemeClr val="bg1"/>
                </a:solidFill>
              </a:rPr>
              <a:t> </a:t>
            </a:r>
            <a:r>
              <a:rPr lang="en-US" sz="3700" b="1" dirty="0" err="1">
                <a:solidFill>
                  <a:schemeClr val="bg1"/>
                </a:solidFill>
              </a:rPr>
              <a:t>míru</a:t>
            </a:r>
            <a:endParaRPr lang="en-US" sz="3700" b="1" dirty="0">
              <a:solidFill>
                <a:schemeClr val="bg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E3B102F-269B-F46E-7F0C-9BA547EAF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25F03EB-8FEB-093B-55F8-FA89927AC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E11987E-8D0A-7F82-02B2-ADDDAB23F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370D2-B30C-A2E8-1802-130623E9F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Demokratické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státy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vzdávají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použití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síly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řešení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konfliktů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Demokratické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principy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domácí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politiky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přenáší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té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zahraniční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Chování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demokratických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států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řídí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jasnými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pravidly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Pro </a:t>
            </a:r>
            <a:r>
              <a:rPr lang="en-US" dirty="0" err="1">
                <a:solidFill>
                  <a:schemeClr val="bg1"/>
                </a:solidFill>
              </a:rPr>
              <a:t>udržení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světového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míru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nutná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demokratizace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světa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Kritika: </a:t>
            </a:r>
            <a:r>
              <a:rPr lang="en-US" dirty="0" err="1">
                <a:solidFill>
                  <a:schemeClr val="bg1"/>
                </a:solidFill>
              </a:rPr>
              <a:t>demokratické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státy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agresivní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vůči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nedemokratickým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kritika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šíření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demokracie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válce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zamezují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složitá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pravidla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vyhlášení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nikoli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ideje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0" name="Graphic 185">
            <a:extLst>
              <a:ext uri="{FF2B5EF4-FFF2-40B4-BE49-F238E27FC236}">
                <a16:creationId xmlns:a16="http://schemas.microsoft.com/office/drawing/2014/main" id="{99178841-1327-52F6-5B83-1FBD862DD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118D71A-57E8-550C-6AFB-515DB3BB8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730276C-68CD-CE7D-4DC2-4A6DC4DAC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7735EFC-9BA7-C687-86AA-D8744483C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8C42740-B2FF-0971-1F4F-CB833C213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98A6489-A4EB-1480-07F8-71DFC0191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Zástupný obsah 6" descr="Obsah obrázku mrak, obloha, venku, ruka&#10;&#10;Obsah generovaný pomocí AI může být nesprávný.">
            <a:extLst>
              <a:ext uri="{FF2B5EF4-FFF2-40B4-BE49-F238E27FC236}">
                <a16:creationId xmlns:a16="http://schemas.microsoft.com/office/drawing/2014/main" id="{652184CD-D326-524A-06CB-E4E7BD0093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5311" y="1920078"/>
            <a:ext cx="5411822" cy="3517684"/>
          </a:xfrm>
        </p:spPr>
      </p:pic>
    </p:spTree>
    <p:extLst>
      <p:ext uri="{BB962C8B-B14F-4D97-AF65-F5344CB8AC3E}">
        <p14:creationId xmlns:p14="http://schemas.microsoft.com/office/powerpoint/2010/main" val="2537431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152798-BA7E-17CB-07BE-5EA973B01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377143D8-603A-1D83-DAC1-369B4F365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081C01-FFA6-A30F-BD6A-9389C78A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8"/>
            <a:ext cx="5720429" cy="10462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 err="1">
                <a:solidFill>
                  <a:schemeClr val="bg1"/>
                </a:solidFill>
              </a:rPr>
              <a:t>Liberální</a:t>
            </a:r>
            <a:r>
              <a:rPr lang="en-US" sz="3700" b="1" dirty="0">
                <a:solidFill>
                  <a:schemeClr val="bg1"/>
                </a:solidFill>
              </a:rPr>
              <a:t> </a:t>
            </a:r>
            <a:r>
              <a:rPr lang="en-US" sz="3700" b="1" dirty="0" err="1">
                <a:solidFill>
                  <a:schemeClr val="bg1"/>
                </a:solidFill>
              </a:rPr>
              <a:t>institucionalismus</a:t>
            </a:r>
            <a:r>
              <a:rPr lang="en-US" sz="3700" b="1" dirty="0">
                <a:solidFill>
                  <a:schemeClr val="bg1"/>
                </a:solidFill>
              </a:rPr>
              <a:t>/</a:t>
            </a:r>
            <a:r>
              <a:rPr lang="en-US" sz="3700" b="1" dirty="0" err="1">
                <a:solidFill>
                  <a:schemeClr val="bg1"/>
                </a:solidFill>
              </a:rPr>
              <a:t>teorie</a:t>
            </a:r>
            <a:r>
              <a:rPr lang="en-US" sz="3700" b="1" dirty="0">
                <a:solidFill>
                  <a:schemeClr val="bg1"/>
                </a:solidFill>
              </a:rPr>
              <a:t> </a:t>
            </a:r>
            <a:r>
              <a:rPr lang="en-US" sz="3700" b="1" dirty="0" err="1">
                <a:solidFill>
                  <a:schemeClr val="bg1"/>
                </a:solidFill>
              </a:rPr>
              <a:t>evropského</a:t>
            </a:r>
            <a:r>
              <a:rPr lang="en-US" sz="3700" b="1" dirty="0">
                <a:solidFill>
                  <a:schemeClr val="bg1"/>
                </a:solidFill>
              </a:rPr>
              <a:t> </a:t>
            </a:r>
            <a:r>
              <a:rPr lang="en-US" sz="3700" b="1" dirty="0" err="1">
                <a:solidFill>
                  <a:schemeClr val="bg1"/>
                </a:solidFill>
              </a:rPr>
              <a:t>integračního</a:t>
            </a:r>
            <a:r>
              <a:rPr lang="en-US" sz="3700" b="1" dirty="0">
                <a:solidFill>
                  <a:schemeClr val="bg1"/>
                </a:solidFill>
              </a:rPr>
              <a:t> </a:t>
            </a:r>
            <a:r>
              <a:rPr lang="en-US" sz="3700" b="1" dirty="0" err="1">
                <a:solidFill>
                  <a:schemeClr val="bg1"/>
                </a:solidFill>
              </a:rPr>
              <a:t>procesu</a:t>
            </a:r>
            <a:endParaRPr lang="en-US" sz="3700" b="1" dirty="0">
              <a:solidFill>
                <a:schemeClr val="bg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06A2679-8A2A-92F5-5220-62081579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2249B20-647A-228E-0C90-70FEE3EA7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658D181-57FA-3B8C-4D18-5524840C9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8A501B-A11A-4CAF-C644-D68B36082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865" y="2183310"/>
            <a:ext cx="5217173" cy="408810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Teorie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středního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rozsahu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induktivní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procesy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40. </a:t>
            </a:r>
            <a:r>
              <a:rPr lang="en-US" dirty="0" err="1">
                <a:solidFill>
                  <a:schemeClr val="bg1"/>
                </a:solidFill>
              </a:rPr>
              <a:t>léta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důraz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instituce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jejich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roli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mezinárodní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právo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Nikoli </a:t>
            </a:r>
            <a:r>
              <a:rPr lang="en-US" dirty="0" err="1">
                <a:solidFill>
                  <a:schemeClr val="bg1"/>
                </a:solidFill>
              </a:rPr>
              <a:t>globální</a:t>
            </a:r>
            <a:r>
              <a:rPr lang="en-US" dirty="0">
                <a:solidFill>
                  <a:schemeClr val="bg1"/>
                </a:solidFill>
              </a:rPr>
              <a:t>, ale </a:t>
            </a:r>
            <a:r>
              <a:rPr lang="en-US" dirty="0" err="1">
                <a:solidFill>
                  <a:schemeClr val="bg1"/>
                </a:solidFill>
              </a:rPr>
              <a:t>regionální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funkční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instituce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b="1" dirty="0" err="1">
                <a:solidFill>
                  <a:schemeClr val="bg1"/>
                </a:solidFill>
              </a:rPr>
              <a:t>regionální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integrační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procesy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Funklicionalismus</a:t>
            </a:r>
            <a:r>
              <a:rPr lang="en-US" b="1" dirty="0">
                <a:solidFill>
                  <a:schemeClr val="bg1"/>
                </a:solidFill>
              </a:rPr>
              <a:t> – David </a:t>
            </a:r>
            <a:r>
              <a:rPr lang="en-US" b="1" dirty="0" err="1">
                <a:solidFill>
                  <a:schemeClr val="bg1"/>
                </a:solidFill>
              </a:rPr>
              <a:t>Mitrany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en-US" dirty="0" err="1">
                <a:solidFill>
                  <a:schemeClr val="bg1"/>
                </a:solidFill>
              </a:rPr>
              <a:t>funkční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integrace</a:t>
            </a:r>
            <a:r>
              <a:rPr lang="en-US" dirty="0">
                <a:solidFill>
                  <a:schemeClr val="bg1"/>
                </a:solidFill>
              </a:rPr>
              <a:t> – forma </a:t>
            </a:r>
            <a:r>
              <a:rPr lang="en-US" dirty="0" err="1">
                <a:solidFill>
                  <a:schemeClr val="bg1"/>
                </a:solidFill>
              </a:rPr>
              <a:t>odpovídá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potřebě</a:t>
            </a:r>
            <a:r>
              <a:rPr lang="en-US" dirty="0">
                <a:solidFill>
                  <a:schemeClr val="bg1"/>
                </a:solidFill>
              </a:rPr>
              <a:t> –ramification (</a:t>
            </a:r>
            <a:r>
              <a:rPr lang="en-US" dirty="0" err="1">
                <a:solidFill>
                  <a:schemeClr val="bg1"/>
                </a:solidFill>
              </a:rPr>
              <a:t>větvení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Neofunkcionalismus</a:t>
            </a:r>
            <a:r>
              <a:rPr lang="en-US" b="1" dirty="0">
                <a:solidFill>
                  <a:schemeClr val="bg1"/>
                </a:solidFill>
              </a:rPr>
              <a:t> – Ernst Haas </a:t>
            </a:r>
            <a:r>
              <a:rPr lang="en-US" dirty="0">
                <a:solidFill>
                  <a:schemeClr val="bg1"/>
                </a:solidFill>
              </a:rPr>
              <a:t>– od low politics k </a:t>
            </a:r>
            <a:r>
              <a:rPr lang="en-US" dirty="0" err="1">
                <a:solidFill>
                  <a:schemeClr val="bg1"/>
                </a:solidFill>
              </a:rPr>
              <a:t>té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vyšší</a:t>
            </a:r>
            <a:r>
              <a:rPr lang="en-US" dirty="0">
                <a:solidFill>
                  <a:schemeClr val="bg1"/>
                </a:solidFill>
              </a:rPr>
              <a:t> – spill over effect (</a:t>
            </a:r>
            <a:r>
              <a:rPr lang="en-US" dirty="0" err="1">
                <a:solidFill>
                  <a:schemeClr val="bg1"/>
                </a:solidFill>
              </a:rPr>
              <a:t>přelévání</a:t>
            </a:r>
            <a:r>
              <a:rPr lang="en-US" dirty="0">
                <a:solidFill>
                  <a:schemeClr val="bg1"/>
                </a:solidFill>
              </a:rPr>
              <a:t>) – </a:t>
            </a:r>
            <a:r>
              <a:rPr lang="en-US" dirty="0" err="1">
                <a:solidFill>
                  <a:schemeClr val="bg1"/>
                </a:solidFill>
              </a:rPr>
              <a:t>politický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proces</a:t>
            </a:r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grpSp>
        <p:nvGrpSpPr>
          <p:cNvPr id="60" name="Graphic 185">
            <a:extLst>
              <a:ext uri="{FF2B5EF4-FFF2-40B4-BE49-F238E27FC236}">
                <a16:creationId xmlns:a16="http://schemas.microsoft.com/office/drawing/2014/main" id="{817BD121-7330-6F47-8C69-8DABF65F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548B940-6891-BB55-9CE6-358EAE2BB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DEE4DB7-D910-66B0-3240-DD90AE642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850B469-FF02-AEF7-D64B-722A3A486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D996150-3E67-F2D0-C7B5-22594C31C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A4B2594-EC55-070E-13D4-8484BBD18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" name="Zástupný obsah 7" descr="Obsah obrázku Kobaltová modř, Výrazná modrá, Elektricky modrá, modrá&#10;&#10;Obsah generovaný pomocí AI může být nesprávný.">
            <a:extLst>
              <a:ext uri="{FF2B5EF4-FFF2-40B4-BE49-F238E27FC236}">
                <a16:creationId xmlns:a16="http://schemas.microsoft.com/office/drawing/2014/main" id="{30DD3FBB-9680-D0AC-5A52-7E015A26A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14400" y="1614792"/>
            <a:ext cx="5181600" cy="3449002"/>
          </a:xfrm>
        </p:spPr>
      </p:pic>
    </p:spTree>
    <p:extLst>
      <p:ext uri="{BB962C8B-B14F-4D97-AF65-F5344CB8AC3E}">
        <p14:creationId xmlns:p14="http://schemas.microsoft.com/office/powerpoint/2010/main" val="1799032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F4CA14-28D0-CFCE-7BCE-13C1E912A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3A0BF14-C1E3-AD7D-6BCB-E03418688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C015B0-C456-8416-ACFC-CB85F9E9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8"/>
            <a:ext cx="5720429" cy="10462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 err="1">
                <a:solidFill>
                  <a:schemeClr val="bg1"/>
                </a:solidFill>
              </a:rPr>
              <a:t>Neoliberalismus</a:t>
            </a:r>
            <a:r>
              <a:rPr lang="en-US" sz="3700" b="1" dirty="0">
                <a:solidFill>
                  <a:schemeClr val="bg1"/>
                </a:solidFill>
              </a:rPr>
              <a:t>/</a:t>
            </a:r>
            <a:r>
              <a:rPr lang="en-US" sz="3700" b="1" dirty="0" err="1">
                <a:solidFill>
                  <a:schemeClr val="bg1"/>
                </a:solidFill>
              </a:rPr>
              <a:t>neoliberální</a:t>
            </a:r>
            <a:r>
              <a:rPr lang="en-US" sz="3700" b="1" dirty="0">
                <a:solidFill>
                  <a:schemeClr val="bg1"/>
                </a:solidFill>
              </a:rPr>
              <a:t> </a:t>
            </a:r>
            <a:r>
              <a:rPr lang="en-US" sz="3700" b="1" dirty="0" err="1">
                <a:solidFill>
                  <a:schemeClr val="bg1"/>
                </a:solidFill>
              </a:rPr>
              <a:t>institucionalismus</a:t>
            </a:r>
            <a:endParaRPr lang="en-US" sz="3700" b="1" dirty="0">
              <a:solidFill>
                <a:schemeClr val="bg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DCE9E07-14F2-58F1-A72B-40F0FACA9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2416EE3-17DF-DC9D-3EFC-7106EC7C7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20791C0-0F21-DAA6-1A9D-3DFC174B5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448E52-DFBB-C55B-966F-3EC9BDA8B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865" y="2183310"/>
            <a:ext cx="5217173" cy="4088106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Reakce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scientismus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behavioralismus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důsledky</a:t>
            </a:r>
            <a:r>
              <a:rPr lang="en-US" dirty="0">
                <a:solidFill>
                  <a:schemeClr val="bg1"/>
                </a:solidFill>
              </a:rPr>
              <a:t> 2. </a:t>
            </a:r>
            <a:r>
              <a:rPr lang="en-US" dirty="0" err="1">
                <a:solidFill>
                  <a:schemeClr val="bg1"/>
                </a:solidFill>
              </a:rPr>
              <a:t>debaty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Noví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aktéři</a:t>
            </a:r>
            <a:r>
              <a:rPr lang="en-US" dirty="0">
                <a:solidFill>
                  <a:schemeClr val="bg1"/>
                </a:solidFill>
              </a:rPr>
              <a:t> v MV – </a:t>
            </a:r>
            <a:r>
              <a:rPr lang="en-US" dirty="0" err="1">
                <a:solidFill>
                  <a:schemeClr val="bg1"/>
                </a:solidFill>
              </a:rPr>
              <a:t>nadnárodní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korporace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mezinárodní</a:t>
            </a:r>
            <a:r>
              <a:rPr lang="en-US" dirty="0">
                <a:solidFill>
                  <a:schemeClr val="bg1"/>
                </a:solidFill>
              </a:rPr>
              <a:t> NGOs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Transcacionální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vztahy</a:t>
            </a:r>
            <a:r>
              <a:rPr lang="en-US" b="1" dirty="0">
                <a:solidFill>
                  <a:schemeClr val="bg1"/>
                </a:solidFill>
              </a:rPr>
              <a:t> a interdependence</a:t>
            </a:r>
          </a:p>
          <a:p>
            <a:r>
              <a:rPr lang="en-US" dirty="0">
                <a:solidFill>
                  <a:schemeClr val="bg1"/>
                </a:solidFill>
              </a:rPr>
              <a:t>Jak </a:t>
            </a:r>
            <a:r>
              <a:rPr lang="en-US" dirty="0" err="1">
                <a:solidFill>
                  <a:schemeClr val="bg1"/>
                </a:solidFill>
              </a:rPr>
              <a:t>udržet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spolupráci</a:t>
            </a:r>
            <a:r>
              <a:rPr lang="en-US" dirty="0">
                <a:solidFill>
                  <a:schemeClr val="bg1"/>
                </a:solidFill>
              </a:rPr>
              <a:t> v </a:t>
            </a:r>
            <a:r>
              <a:rPr lang="en-US" dirty="0" err="1">
                <a:solidFill>
                  <a:schemeClr val="bg1"/>
                </a:solidFill>
              </a:rPr>
              <a:t>podmínkách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anarchie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b="1" dirty="0">
                <a:solidFill>
                  <a:schemeClr val="bg1"/>
                </a:solidFill>
              </a:rPr>
              <a:t>Robert Keohane – Joseph Nye: Power and Interdependence: World Politics and Transition (1977)</a:t>
            </a:r>
          </a:p>
          <a:p>
            <a:r>
              <a:rPr lang="en-US" dirty="0" err="1">
                <a:solidFill>
                  <a:schemeClr val="bg1"/>
                </a:solidFill>
              </a:rPr>
              <a:t>Syntéza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mezi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realismem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liberalismem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Nikoli </a:t>
            </a:r>
            <a:r>
              <a:rPr lang="en-US" dirty="0" err="1">
                <a:solidFill>
                  <a:schemeClr val="bg1"/>
                </a:solidFill>
              </a:rPr>
              <a:t>boj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přežití</a:t>
            </a:r>
            <a:r>
              <a:rPr lang="en-US" dirty="0">
                <a:solidFill>
                  <a:schemeClr val="bg1"/>
                </a:solidFill>
              </a:rPr>
              <a:t> x </a:t>
            </a:r>
            <a:r>
              <a:rPr lang="en-US" dirty="0" err="1">
                <a:solidFill>
                  <a:schemeClr val="bg1"/>
                </a:solidFill>
              </a:rPr>
              <a:t>integrace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propojování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b="1" dirty="0" err="1">
                <a:solidFill>
                  <a:schemeClr val="bg1"/>
                </a:solidFill>
              </a:rPr>
              <a:t>transnacionální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prostředí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Vztahy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komplexní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vzájemné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závislosti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Institucionalizovaná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kooperace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nestojí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ideích</a:t>
            </a:r>
            <a:r>
              <a:rPr lang="en-US" dirty="0">
                <a:solidFill>
                  <a:schemeClr val="bg1"/>
                </a:solidFill>
              </a:rPr>
              <a:t>, ale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kalkulaci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zisků</a:t>
            </a:r>
            <a:r>
              <a:rPr lang="en-US" dirty="0">
                <a:solidFill>
                  <a:schemeClr val="bg1"/>
                </a:solidFill>
              </a:rPr>
              <a:t> ze </a:t>
            </a:r>
            <a:r>
              <a:rPr lang="en-US" dirty="0" err="1">
                <a:solidFill>
                  <a:schemeClr val="bg1"/>
                </a:solidFill>
              </a:rPr>
              <a:t>spolupráce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0" name="Graphic 185">
            <a:extLst>
              <a:ext uri="{FF2B5EF4-FFF2-40B4-BE49-F238E27FC236}">
                <a16:creationId xmlns:a16="http://schemas.microsoft.com/office/drawing/2014/main" id="{D3F32A49-2CC8-009A-28F5-CA38B849D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244861B-ACEA-3FAB-8643-E4A0C591B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9E9AC47-626A-7189-AC9E-0E92C442F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3D6E4D7-7E84-9C64-9D10-314C78FFE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356321-1FD9-6882-5281-4635ADA30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CCE3063-0EEC-6A3A-3FE2-407D8B0E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Zástupný obsah 6" descr="Obsah obrázku snímek obrazovky, umění, Lidská tvář, odraz&#10;&#10;Obsah generovaný pomocí AI může být nesprávný.">
            <a:extLst>
              <a:ext uri="{FF2B5EF4-FFF2-40B4-BE49-F238E27FC236}">
                <a16:creationId xmlns:a16="http://schemas.microsoft.com/office/drawing/2014/main" id="{FC7A520D-0549-0FD6-0EA5-077B9D880A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6633" y="1801890"/>
            <a:ext cx="5181600" cy="3659505"/>
          </a:xfrm>
        </p:spPr>
      </p:pic>
    </p:spTree>
    <p:extLst>
      <p:ext uri="{BB962C8B-B14F-4D97-AF65-F5344CB8AC3E}">
        <p14:creationId xmlns:p14="http://schemas.microsoft.com/office/powerpoint/2010/main" val="3700720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087D16-80D3-5333-CD92-A48C9E03A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C0CF125-227A-BBFD-2F9C-C28CA6EB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F09C55-DBE0-DF1C-FF01-F1951CD50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8"/>
            <a:ext cx="5720429" cy="10462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>
                <a:solidFill>
                  <a:schemeClr val="bg1"/>
                </a:solidFill>
              </a:rPr>
              <a:t>90. </a:t>
            </a:r>
            <a:r>
              <a:rPr lang="en-US" sz="3700" b="1" dirty="0" err="1">
                <a:solidFill>
                  <a:schemeClr val="bg1"/>
                </a:solidFill>
              </a:rPr>
              <a:t>léta</a:t>
            </a:r>
            <a:r>
              <a:rPr lang="en-US" sz="3700" b="1" dirty="0">
                <a:solidFill>
                  <a:schemeClr val="bg1"/>
                </a:solidFill>
              </a:rPr>
              <a:t> – </a:t>
            </a:r>
            <a:r>
              <a:rPr lang="en-US" sz="3700" b="1" dirty="0" err="1">
                <a:solidFill>
                  <a:schemeClr val="bg1"/>
                </a:solidFill>
              </a:rPr>
              <a:t>konec</a:t>
            </a:r>
            <a:r>
              <a:rPr lang="en-US" sz="3700" b="1" dirty="0">
                <a:solidFill>
                  <a:schemeClr val="bg1"/>
                </a:solidFill>
              </a:rPr>
              <a:t> </a:t>
            </a:r>
            <a:r>
              <a:rPr lang="en-US" sz="3700" b="1" dirty="0" err="1">
                <a:solidFill>
                  <a:schemeClr val="bg1"/>
                </a:solidFill>
              </a:rPr>
              <a:t>dějin</a:t>
            </a:r>
            <a:endParaRPr lang="en-US" sz="3700" b="1" dirty="0">
              <a:solidFill>
                <a:schemeClr val="bg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6A71198-2D5A-31F3-D11C-9172FAD00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D004AC-068F-FDE1-EE86-BB2D6C3A4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A1235CF-09E9-8185-78B2-2475F2608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9C8756-5DF8-092A-655A-38881E547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865" y="1614792"/>
            <a:ext cx="5217173" cy="465662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Francis Fukuyama – The End of History and the Last Man</a:t>
            </a:r>
          </a:p>
          <a:p>
            <a:r>
              <a:rPr lang="en-US" dirty="0">
                <a:solidFill>
                  <a:schemeClr val="bg1"/>
                </a:solidFill>
              </a:rPr>
              <a:t>Hegelova </a:t>
            </a:r>
            <a:r>
              <a:rPr lang="en-US" dirty="0" err="1">
                <a:solidFill>
                  <a:schemeClr val="bg1"/>
                </a:solidFill>
              </a:rPr>
              <a:t>filosofie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dějin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dějiny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událostí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boj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ideí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Liberální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demokracie</a:t>
            </a:r>
            <a:r>
              <a:rPr lang="en-US" b="1" dirty="0">
                <a:solidFill>
                  <a:schemeClr val="bg1"/>
                </a:solidFill>
              </a:rPr>
              <a:t> + </a:t>
            </a:r>
            <a:r>
              <a:rPr lang="en-US" b="1" dirty="0" err="1">
                <a:solidFill>
                  <a:schemeClr val="bg1"/>
                </a:solidFill>
              </a:rPr>
              <a:t>kapitalismus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vítězí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Navazuje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teorii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demokratického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míru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Legitimizace</a:t>
            </a:r>
            <a:r>
              <a:rPr lang="en-US" dirty="0">
                <a:solidFill>
                  <a:schemeClr val="bg1"/>
                </a:solidFill>
              </a:rPr>
              <a:t> “</a:t>
            </a:r>
            <a:r>
              <a:rPr lang="en-US" dirty="0" err="1">
                <a:solidFill>
                  <a:schemeClr val="bg1"/>
                </a:solidFill>
              </a:rPr>
              <a:t>exportu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liberalismu</a:t>
            </a:r>
            <a:r>
              <a:rPr lang="en-US" dirty="0">
                <a:solidFill>
                  <a:schemeClr val="bg1"/>
                </a:solidFill>
              </a:rPr>
              <a:t>” a </a:t>
            </a:r>
            <a:r>
              <a:rPr lang="en-US" dirty="0" err="1">
                <a:solidFill>
                  <a:schemeClr val="bg1"/>
                </a:solidFill>
              </a:rPr>
              <a:t>západních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hodnot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0" name="Graphic 185">
            <a:extLst>
              <a:ext uri="{FF2B5EF4-FFF2-40B4-BE49-F238E27FC236}">
                <a16:creationId xmlns:a16="http://schemas.microsoft.com/office/drawing/2014/main" id="{D01B8E31-7862-0D8C-D421-AA53C6682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FD2F82F-3A2E-4338-016D-FEB81AEA8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24C850E-6D03-0C3A-C51D-53B587A2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5DEAA5-6976-8E6D-6199-BF1C5F225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F35A13A-B6AE-0F6D-6E6F-A07382842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198C4D5-C184-5F9F-2CC7-119B446CF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" name="Zástupný obsah 7" descr="Obsah obrázku text, Písmo, typografie, kniha&#10;&#10;Obsah generovaný pomocí AI může být nesprávný.">
            <a:extLst>
              <a:ext uri="{FF2B5EF4-FFF2-40B4-BE49-F238E27FC236}">
                <a16:creationId xmlns:a16="http://schemas.microsoft.com/office/drawing/2014/main" id="{57A7336D-F51E-7E33-F066-599266EC01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52502" y="1257363"/>
            <a:ext cx="3419718" cy="5133906"/>
          </a:xfrm>
        </p:spPr>
      </p:pic>
    </p:spTree>
    <p:extLst>
      <p:ext uri="{BB962C8B-B14F-4D97-AF65-F5344CB8AC3E}">
        <p14:creationId xmlns:p14="http://schemas.microsoft.com/office/powerpoint/2010/main" val="3430624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A3E3E4-4DAF-174C-683E-416328AF7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16FCAB5-7E0D-A9B2-9111-1B390094A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E36D89-4B26-4AD5-7B77-AABBA981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8"/>
            <a:ext cx="5720429" cy="10462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 err="1">
                <a:solidFill>
                  <a:schemeClr val="bg1"/>
                </a:solidFill>
              </a:rPr>
              <a:t>Mezinárodní</a:t>
            </a:r>
            <a:r>
              <a:rPr lang="en-US" sz="3700" b="1" dirty="0">
                <a:solidFill>
                  <a:schemeClr val="bg1"/>
                </a:solidFill>
              </a:rPr>
              <a:t> </a:t>
            </a:r>
            <a:r>
              <a:rPr lang="en-US" sz="3700" b="1" dirty="0" err="1">
                <a:solidFill>
                  <a:schemeClr val="bg1"/>
                </a:solidFill>
              </a:rPr>
              <a:t>politická</a:t>
            </a:r>
            <a:r>
              <a:rPr lang="en-US" sz="3700" b="1" dirty="0">
                <a:solidFill>
                  <a:schemeClr val="bg1"/>
                </a:solidFill>
              </a:rPr>
              <a:t> </a:t>
            </a:r>
            <a:r>
              <a:rPr lang="en-US" sz="3700" b="1" dirty="0" err="1">
                <a:solidFill>
                  <a:schemeClr val="bg1"/>
                </a:solidFill>
              </a:rPr>
              <a:t>ekonomie</a:t>
            </a:r>
            <a:endParaRPr lang="en-US" sz="3700" b="1" dirty="0">
              <a:solidFill>
                <a:schemeClr val="bg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28DD72E-B21A-FE3B-84D3-9A769A7B2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EDB880B-68C7-01EA-DC2B-6F4CACD6F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D2259C9-ACFA-993F-1F27-79F6B9E1E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7F3C01-AF17-AEBE-B6FF-5C07DEA9B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865" y="1614792"/>
            <a:ext cx="5217173" cy="465662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Podobor</a:t>
            </a:r>
            <a:r>
              <a:rPr lang="en-US" dirty="0">
                <a:solidFill>
                  <a:schemeClr val="bg1"/>
                </a:solidFill>
              </a:rPr>
              <a:t> MV – 70. </a:t>
            </a:r>
            <a:r>
              <a:rPr lang="en-US" dirty="0" err="1">
                <a:solidFill>
                  <a:schemeClr val="bg1"/>
                </a:solidFill>
              </a:rPr>
              <a:t>léta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ropné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šoky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rozpad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brettonwoodského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systému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 err="1">
                <a:solidFill>
                  <a:schemeClr val="bg1"/>
                </a:solidFill>
              </a:rPr>
              <a:t>Kořeny</a:t>
            </a:r>
            <a:r>
              <a:rPr lang="en-US" dirty="0">
                <a:solidFill>
                  <a:schemeClr val="bg1"/>
                </a:solidFill>
              </a:rPr>
              <a:t> v 17. </a:t>
            </a:r>
            <a:r>
              <a:rPr lang="en-US" dirty="0" err="1">
                <a:solidFill>
                  <a:schemeClr val="bg1"/>
                </a:solidFill>
              </a:rPr>
              <a:t>století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fyziokraté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merkantilisté</a:t>
            </a:r>
            <a:r>
              <a:rPr lang="en-US" dirty="0">
                <a:solidFill>
                  <a:schemeClr val="bg1"/>
                </a:solidFill>
              </a:rPr>
              <a:t>), 18. </a:t>
            </a:r>
            <a:r>
              <a:rPr lang="en-US" dirty="0" err="1">
                <a:solidFill>
                  <a:schemeClr val="bg1"/>
                </a:solidFill>
              </a:rPr>
              <a:t>století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ekonomičtí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liberálové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b="1" u="sng" dirty="0" err="1">
                <a:solidFill>
                  <a:schemeClr val="bg1"/>
                </a:solidFill>
              </a:rPr>
              <a:t>Cíl</a:t>
            </a:r>
            <a:r>
              <a:rPr lang="en-US" b="1" u="sng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využití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ekonomické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vědy</a:t>
            </a:r>
            <a:r>
              <a:rPr lang="en-US" dirty="0">
                <a:solidFill>
                  <a:schemeClr val="bg1"/>
                </a:solidFill>
              </a:rPr>
              <a:t> pro </a:t>
            </a:r>
            <a:r>
              <a:rPr lang="en-US" dirty="0" err="1">
                <a:solidFill>
                  <a:schemeClr val="bg1"/>
                </a:solidFill>
              </a:rPr>
              <a:t>analýzu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politických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událostí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Změna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hierarchie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hrozeb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ekonomické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hrozby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jsou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reálné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Interdependence </a:t>
            </a:r>
            <a:r>
              <a:rPr lang="en-US" dirty="0" err="1">
                <a:solidFill>
                  <a:schemeClr val="bg1"/>
                </a:solidFill>
              </a:rPr>
              <a:t>ohrožuje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postavení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státu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reziduální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stát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Susan Strange – Retreat of the State (1996)</a:t>
            </a:r>
          </a:p>
        </p:txBody>
      </p:sp>
      <p:grpSp>
        <p:nvGrpSpPr>
          <p:cNvPr id="60" name="Graphic 185">
            <a:extLst>
              <a:ext uri="{FF2B5EF4-FFF2-40B4-BE49-F238E27FC236}">
                <a16:creationId xmlns:a16="http://schemas.microsoft.com/office/drawing/2014/main" id="{9D6FFCC0-14E3-6848-EDB5-0A9764605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7C9EE47-B5D3-FD87-069B-61186C041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CFA209-4CB3-F949-7D91-1BCDD9A13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3D2F16-5237-A6F2-A0C0-B0B304CBF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A127A60-C0AE-0421-074B-D20ACA4DE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BB08016-295F-CD44-FD70-80FC09D01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Zástupný obsah 6" descr="Obsah obrázku text, snímek obrazovky, Písmo, grafický design&#10;&#10;Obsah generovaný pomocí AI může být nesprávný.">
            <a:extLst>
              <a:ext uri="{FF2B5EF4-FFF2-40B4-BE49-F238E27FC236}">
                <a16:creationId xmlns:a16="http://schemas.microsoft.com/office/drawing/2014/main" id="{960360AC-3835-12C6-CCFF-A3E1884EB5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15269" y="1533795"/>
            <a:ext cx="3004327" cy="4351338"/>
          </a:xfrm>
        </p:spPr>
      </p:pic>
    </p:spTree>
    <p:extLst>
      <p:ext uri="{BB962C8B-B14F-4D97-AF65-F5344CB8AC3E}">
        <p14:creationId xmlns:p14="http://schemas.microsoft.com/office/powerpoint/2010/main" val="716171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8E4682-C2CD-381D-76A9-A6CBF5BB2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83E10BA-DE24-9B46-F19A-D5B59DA5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191AC1A-25F0-169A-C997-DD7BCF374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74A47F-0C87-2FAB-08F5-8CC5E038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Racionalismus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vs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Reflektivismus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AD7B80-EC0D-6D91-5607-E4B5A4061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900" dirty="0" err="1"/>
              <a:t>Dělení</a:t>
            </a:r>
            <a:r>
              <a:rPr lang="en-US" sz="1900" dirty="0"/>
              <a:t> </a:t>
            </a:r>
            <a:r>
              <a:rPr lang="en-US" sz="1900" dirty="0" err="1"/>
              <a:t>dle</a:t>
            </a:r>
            <a:r>
              <a:rPr lang="en-US" sz="1900" dirty="0"/>
              <a:t> Roberta </a:t>
            </a:r>
            <a:r>
              <a:rPr lang="en-US" sz="1900" dirty="0" err="1"/>
              <a:t>Keohana</a:t>
            </a:r>
            <a:endParaRPr lang="en-US" sz="1900" dirty="0"/>
          </a:p>
          <a:p>
            <a:r>
              <a:rPr lang="en-US" sz="1900" b="1" dirty="0" err="1"/>
              <a:t>Racionalismus</a:t>
            </a:r>
            <a:r>
              <a:rPr lang="en-US" sz="1900" dirty="0"/>
              <a:t> – </a:t>
            </a:r>
            <a:r>
              <a:rPr lang="en-US" sz="1900" dirty="0" err="1"/>
              <a:t>realismus</a:t>
            </a:r>
            <a:r>
              <a:rPr lang="en-US" sz="1900" dirty="0"/>
              <a:t> a </a:t>
            </a:r>
            <a:r>
              <a:rPr lang="en-US" sz="1900" dirty="0" err="1"/>
              <a:t>liberalismus</a:t>
            </a:r>
            <a:endParaRPr lang="en-US" sz="1900" dirty="0"/>
          </a:p>
          <a:p>
            <a:r>
              <a:rPr lang="en-US" sz="1900" b="1" dirty="0" err="1"/>
              <a:t>Reflektivismus</a:t>
            </a:r>
            <a:r>
              <a:rPr lang="en-US" sz="1900" dirty="0"/>
              <a:t> – </a:t>
            </a:r>
            <a:r>
              <a:rPr lang="en-US" sz="1900" dirty="0" err="1"/>
              <a:t>kritické</a:t>
            </a:r>
            <a:r>
              <a:rPr lang="en-US" sz="1900" dirty="0"/>
              <a:t> </a:t>
            </a:r>
            <a:r>
              <a:rPr lang="en-US" sz="1900" dirty="0" err="1"/>
              <a:t>teorie</a:t>
            </a:r>
            <a:endParaRPr lang="en-US" sz="1900" dirty="0"/>
          </a:p>
          <a:p>
            <a:r>
              <a:rPr lang="en-US" sz="1900" dirty="0" err="1"/>
              <a:t>Marxismus</a:t>
            </a:r>
            <a:r>
              <a:rPr lang="en-US" sz="1900" dirty="0"/>
              <a:t>, </a:t>
            </a:r>
            <a:r>
              <a:rPr lang="en-US" sz="1900" dirty="0" err="1"/>
              <a:t>feminismus</a:t>
            </a:r>
            <a:r>
              <a:rPr lang="en-US" sz="1900" dirty="0"/>
              <a:t>, </a:t>
            </a:r>
            <a:r>
              <a:rPr lang="en-US" sz="1900" dirty="0" err="1"/>
              <a:t>sociální</a:t>
            </a:r>
            <a:r>
              <a:rPr lang="en-US" sz="1900" dirty="0"/>
              <a:t> </a:t>
            </a:r>
            <a:r>
              <a:rPr lang="en-US" sz="1900" dirty="0" err="1"/>
              <a:t>konstruktivismus</a:t>
            </a:r>
            <a:r>
              <a:rPr lang="en-US" sz="1900" dirty="0"/>
              <a:t>, </a:t>
            </a:r>
            <a:r>
              <a:rPr lang="en-US" sz="1900" dirty="0" err="1"/>
              <a:t>historickou</a:t>
            </a:r>
            <a:r>
              <a:rPr lang="en-US" sz="1900" dirty="0"/>
              <a:t> </a:t>
            </a:r>
            <a:r>
              <a:rPr lang="en-US" sz="1900" dirty="0" err="1"/>
              <a:t>sociologii</a:t>
            </a:r>
            <a:r>
              <a:rPr lang="en-US" sz="1900" dirty="0"/>
              <a:t>, queer theory, </a:t>
            </a:r>
            <a:r>
              <a:rPr lang="en-US" sz="1900" dirty="0" err="1"/>
              <a:t>antikolonialismus</a:t>
            </a:r>
            <a:r>
              <a:rPr lang="en-US" sz="1900" dirty="0"/>
              <a:t>…</a:t>
            </a:r>
          </a:p>
          <a:p>
            <a:r>
              <a:rPr lang="en-US" sz="1900" dirty="0" err="1"/>
              <a:t>Metateoretické</a:t>
            </a:r>
            <a:r>
              <a:rPr lang="en-US" sz="1900" dirty="0"/>
              <a:t> </a:t>
            </a:r>
            <a:r>
              <a:rPr lang="en-US" sz="1900" dirty="0" err="1"/>
              <a:t>otázky</a:t>
            </a:r>
            <a:r>
              <a:rPr lang="en-US" sz="1900" dirty="0"/>
              <a:t> – </a:t>
            </a:r>
            <a:r>
              <a:rPr lang="en-US" sz="1900" dirty="0" err="1"/>
              <a:t>ontologie</a:t>
            </a:r>
            <a:r>
              <a:rPr lang="en-US" sz="1900" dirty="0"/>
              <a:t> a </a:t>
            </a:r>
            <a:r>
              <a:rPr lang="en-US" sz="1900" dirty="0" err="1"/>
              <a:t>epistemologie</a:t>
            </a:r>
            <a:endParaRPr lang="en-US" sz="1900" dirty="0"/>
          </a:p>
          <a:p>
            <a:r>
              <a:rPr lang="en-US" sz="1900" b="1" dirty="0" err="1"/>
              <a:t>Reflekt</a:t>
            </a:r>
            <a:r>
              <a:rPr lang="en-US" sz="1900" b="1" dirty="0"/>
              <a:t>.: </a:t>
            </a:r>
            <a:r>
              <a:rPr lang="en-US" sz="1900" dirty="0"/>
              <a:t>MV </a:t>
            </a:r>
            <a:r>
              <a:rPr lang="en-US" sz="1900" dirty="0" err="1"/>
              <a:t>není</a:t>
            </a:r>
            <a:r>
              <a:rPr lang="en-US" sz="1900" dirty="0"/>
              <a:t> </a:t>
            </a:r>
            <a:r>
              <a:rPr lang="en-US" sz="1900" dirty="0" err="1"/>
              <a:t>objektivně</a:t>
            </a:r>
            <a:r>
              <a:rPr lang="en-US" sz="1900" dirty="0"/>
              <a:t> </a:t>
            </a:r>
            <a:r>
              <a:rPr lang="en-US" sz="1900" dirty="0" err="1"/>
              <a:t>daná</a:t>
            </a:r>
            <a:r>
              <a:rPr lang="en-US" sz="1900" dirty="0"/>
              <a:t> </a:t>
            </a:r>
            <a:r>
              <a:rPr lang="en-US" sz="1900" dirty="0" err="1"/>
              <a:t>realita</a:t>
            </a:r>
            <a:r>
              <a:rPr lang="en-US" sz="1900" dirty="0"/>
              <a:t> + </a:t>
            </a:r>
            <a:r>
              <a:rPr lang="en-US" sz="1900" dirty="0" err="1"/>
              <a:t>znalosti</a:t>
            </a:r>
            <a:r>
              <a:rPr lang="en-US" sz="1900" dirty="0"/>
              <a:t> o MV </a:t>
            </a:r>
            <a:r>
              <a:rPr lang="en-US" sz="1900" dirty="0" err="1"/>
              <a:t>jsou</a:t>
            </a:r>
            <a:r>
              <a:rPr lang="en-US" sz="1900" dirty="0"/>
              <a:t> </a:t>
            </a:r>
            <a:r>
              <a:rPr lang="en-US" sz="1900" dirty="0" err="1"/>
              <a:t>jsou</a:t>
            </a:r>
            <a:r>
              <a:rPr lang="en-US" sz="1900" dirty="0"/>
              <a:t> </a:t>
            </a:r>
            <a:r>
              <a:rPr lang="en-US" sz="1900" dirty="0" err="1"/>
              <a:t>závislé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společenských</a:t>
            </a:r>
            <a:r>
              <a:rPr lang="en-US" sz="1900" dirty="0"/>
              <a:t> </a:t>
            </a:r>
            <a:r>
              <a:rPr lang="en-US" sz="1900" dirty="0" err="1"/>
              <a:t>strukturách</a:t>
            </a:r>
            <a:endParaRPr lang="en-US" sz="1900" dirty="0"/>
          </a:p>
          <a:p>
            <a:endParaRPr lang="en-US" sz="19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B1513-26B9-0870-8B81-ED8280AB1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641861-AB59-7CD2-8EA7-1924901A97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1800" dirty="0"/>
              <a:t>Odhalování závislostí vědění, norem a institucí na společenském a historickém kontextu</a:t>
            </a:r>
          </a:p>
          <a:p>
            <a:r>
              <a:rPr lang="cs-CZ" sz="1800" dirty="0"/>
              <a:t>Zpochybnění jejich role, samozřejmosti a přirozenosti – formulace nových alternativ</a:t>
            </a:r>
          </a:p>
          <a:p>
            <a:r>
              <a:rPr lang="cs-CZ" sz="1800" dirty="0"/>
              <a:t>V MV neexistuje čisté vědění ve smyslu objektivně dané teorie </a:t>
            </a:r>
            <a:r>
              <a:rPr lang="cs-CZ" sz="1800" dirty="0" err="1"/>
              <a:t>x</a:t>
            </a:r>
            <a:r>
              <a:rPr lang="cs-CZ" sz="1800" dirty="0"/>
              <a:t> pozitivismus </a:t>
            </a:r>
          </a:p>
          <a:p>
            <a:r>
              <a:rPr lang="cs-CZ" sz="1800" dirty="0"/>
              <a:t>Veškeré vědění je subjektivně zabarvené a slouží mocenským cílům – </a:t>
            </a:r>
            <a:r>
              <a:rPr lang="cs-CZ" sz="1800" dirty="0" err="1"/>
              <a:t>postpozitivismus</a:t>
            </a:r>
            <a:endParaRPr lang="cs-CZ" sz="1800" dirty="0"/>
          </a:p>
          <a:p>
            <a:r>
              <a:rPr lang="cs-CZ" sz="1800" dirty="0"/>
              <a:t>Nelze oddělit subjekt a objekt výzkumu</a:t>
            </a:r>
          </a:p>
          <a:p>
            <a:r>
              <a:rPr lang="cs-CZ" sz="1800" dirty="0"/>
              <a:t>Kritické teorie jsou značně normativní</a:t>
            </a:r>
          </a:p>
          <a:p>
            <a:r>
              <a:rPr lang="cs-CZ" sz="1800" b="1" dirty="0"/>
              <a:t>Cíl:</a:t>
            </a:r>
            <a:r>
              <a:rPr lang="cs-CZ" sz="1800" dirty="0"/>
              <a:t> lidská emancipace, vytvoření spravedlivější společnosti</a:t>
            </a:r>
          </a:p>
          <a:p>
            <a:r>
              <a:rPr lang="cs-CZ" sz="1800" dirty="0"/>
              <a:t>Ukázání historické podmíněnosti mezinárodního systému</a:t>
            </a:r>
          </a:p>
        </p:txBody>
      </p:sp>
    </p:spTree>
    <p:extLst>
      <p:ext uri="{BB962C8B-B14F-4D97-AF65-F5344CB8AC3E}">
        <p14:creationId xmlns:p14="http://schemas.microsoft.com/office/powerpoint/2010/main" val="1188923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399B2-C3C4-5B52-A3DE-E4D5B3547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4A531F-B896-3542-32EC-399FCE1D0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A0A6D47-4417-2243-11EF-B70F1489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C76660-81A3-13BF-D466-952BD30D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Neomarxismus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1EAA24-83FB-3199-5D7B-141250B7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900" dirty="0"/>
              <a:t>Na </a:t>
            </a:r>
            <a:r>
              <a:rPr lang="en-US" sz="1900" dirty="0" err="1"/>
              <a:t>pozadí</a:t>
            </a:r>
            <a:r>
              <a:rPr lang="en-US" sz="1900" dirty="0"/>
              <a:t> 3. </a:t>
            </a:r>
            <a:r>
              <a:rPr lang="en-US" sz="1900" dirty="0" err="1"/>
              <a:t>velké</a:t>
            </a:r>
            <a:r>
              <a:rPr lang="en-US" sz="1900" dirty="0"/>
              <a:t> </a:t>
            </a:r>
            <a:r>
              <a:rPr lang="en-US" sz="1900" dirty="0" err="1"/>
              <a:t>debaty</a:t>
            </a:r>
            <a:endParaRPr lang="en-US" sz="1900" dirty="0"/>
          </a:p>
          <a:p>
            <a:r>
              <a:rPr lang="en-US" sz="1900" dirty="0" err="1"/>
              <a:t>Staví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marxismus</a:t>
            </a:r>
            <a:r>
              <a:rPr lang="en-US" sz="1900" dirty="0"/>
              <a:t> – </a:t>
            </a:r>
            <a:r>
              <a:rPr lang="en-US" sz="1900" b="1" dirty="0"/>
              <a:t>V. I: Lenin – </a:t>
            </a:r>
            <a:r>
              <a:rPr lang="en-US" sz="1900" b="1" dirty="0" err="1"/>
              <a:t>Imperialismus</a:t>
            </a:r>
            <a:r>
              <a:rPr lang="en-US" sz="1900" b="1" dirty="0"/>
              <a:t> </a:t>
            </a:r>
            <a:r>
              <a:rPr lang="en-US" sz="1900" b="1" dirty="0" err="1"/>
              <a:t>jako</a:t>
            </a:r>
            <a:r>
              <a:rPr lang="en-US" sz="1900" b="1" dirty="0"/>
              <a:t> </a:t>
            </a:r>
            <a:r>
              <a:rPr lang="en-US" sz="1900" b="1" dirty="0" err="1"/>
              <a:t>nejvyšší</a:t>
            </a:r>
            <a:r>
              <a:rPr lang="en-US" sz="1900" b="1" dirty="0"/>
              <a:t> stadium </a:t>
            </a:r>
            <a:r>
              <a:rPr lang="en-US" sz="1900" b="1" dirty="0" err="1"/>
              <a:t>kapitalismu</a:t>
            </a:r>
            <a:r>
              <a:rPr lang="en-US" sz="1900" b="1" dirty="0"/>
              <a:t> (1916)</a:t>
            </a:r>
          </a:p>
          <a:p>
            <a:r>
              <a:rPr lang="en-US" sz="1900" dirty="0" err="1"/>
              <a:t>Stát</a:t>
            </a:r>
            <a:r>
              <a:rPr lang="en-US" sz="1900" dirty="0"/>
              <a:t> </a:t>
            </a:r>
            <a:r>
              <a:rPr lang="en-US" sz="1900" dirty="0" err="1"/>
              <a:t>není</a:t>
            </a:r>
            <a:r>
              <a:rPr lang="en-US" sz="1900" dirty="0"/>
              <a:t> </a:t>
            </a:r>
            <a:r>
              <a:rPr lang="en-US" sz="1900" dirty="0" err="1"/>
              <a:t>hlavním</a:t>
            </a:r>
            <a:r>
              <a:rPr lang="en-US" sz="1900" dirty="0"/>
              <a:t> </a:t>
            </a:r>
            <a:r>
              <a:rPr lang="en-US" sz="1900" dirty="0" err="1"/>
              <a:t>aktérem</a:t>
            </a:r>
            <a:r>
              <a:rPr lang="en-US" sz="1900" dirty="0"/>
              <a:t> MV, </a:t>
            </a:r>
            <a:r>
              <a:rPr lang="en-US" sz="1900" dirty="0" err="1"/>
              <a:t>nejpalčivějším</a:t>
            </a:r>
            <a:r>
              <a:rPr lang="en-US" sz="1900" dirty="0"/>
              <a:t> </a:t>
            </a:r>
            <a:r>
              <a:rPr lang="en-US" sz="1900" dirty="0" err="1"/>
              <a:t>problémem</a:t>
            </a:r>
            <a:r>
              <a:rPr lang="en-US" sz="1900" dirty="0"/>
              <a:t> </a:t>
            </a:r>
            <a:r>
              <a:rPr lang="en-US" sz="1900" dirty="0" err="1"/>
              <a:t>není</a:t>
            </a:r>
            <a:r>
              <a:rPr lang="en-US" sz="1900" dirty="0"/>
              <a:t> </a:t>
            </a:r>
            <a:r>
              <a:rPr lang="en-US" sz="1900" dirty="0" err="1"/>
              <a:t>anarchie</a:t>
            </a:r>
            <a:endParaRPr lang="en-US" sz="1900" dirty="0"/>
          </a:p>
          <a:p>
            <a:r>
              <a:rPr lang="en-US" sz="1900" dirty="0" err="1"/>
              <a:t>Hlavním</a:t>
            </a:r>
            <a:r>
              <a:rPr lang="en-US" sz="1900" dirty="0"/>
              <a:t> </a:t>
            </a:r>
            <a:r>
              <a:rPr lang="en-US" sz="1900" dirty="0" err="1"/>
              <a:t>porbléme</a:t>
            </a:r>
            <a:r>
              <a:rPr lang="en-US" sz="1900" dirty="0"/>
              <a:t> </a:t>
            </a:r>
            <a:r>
              <a:rPr lang="en-US" sz="1900" b="1" dirty="0"/>
              <a:t>je </a:t>
            </a:r>
            <a:r>
              <a:rPr lang="en-US" sz="1900" b="1" dirty="0" err="1"/>
              <a:t>konflikt</a:t>
            </a:r>
            <a:r>
              <a:rPr lang="en-US" sz="1900" b="1" dirty="0"/>
              <a:t> </a:t>
            </a:r>
            <a:r>
              <a:rPr lang="en-US" sz="1900" b="1" dirty="0" err="1"/>
              <a:t>mezi</a:t>
            </a:r>
            <a:r>
              <a:rPr lang="en-US" sz="1900" b="1" dirty="0"/>
              <a:t> </a:t>
            </a:r>
            <a:r>
              <a:rPr lang="en-US" sz="1900" b="1" dirty="0" err="1"/>
              <a:t>třídami</a:t>
            </a:r>
            <a:r>
              <a:rPr lang="en-US" sz="1900" b="1" dirty="0"/>
              <a:t> a </a:t>
            </a:r>
            <a:r>
              <a:rPr lang="en-US" sz="1900" b="1" dirty="0" err="1"/>
              <a:t>uvnitř</a:t>
            </a:r>
            <a:r>
              <a:rPr lang="en-US" sz="1900" b="1" dirty="0"/>
              <a:t> </a:t>
            </a:r>
            <a:r>
              <a:rPr lang="en-US" sz="1900" b="1" dirty="0" err="1"/>
              <a:t>tříd</a:t>
            </a:r>
            <a:endParaRPr lang="en-US" sz="1900" b="1" dirty="0"/>
          </a:p>
          <a:p>
            <a:r>
              <a:rPr lang="en-US" sz="1900" dirty="0" err="1"/>
              <a:t>Odmítnutí</a:t>
            </a:r>
            <a:r>
              <a:rPr lang="en-US" sz="1900" dirty="0"/>
              <a:t> </a:t>
            </a:r>
            <a:r>
              <a:rPr lang="en-US" sz="1900" dirty="0" err="1"/>
              <a:t>konceptu</a:t>
            </a:r>
            <a:r>
              <a:rPr lang="en-US" sz="1900" dirty="0"/>
              <a:t> ”black-box”</a:t>
            </a:r>
          </a:p>
          <a:p>
            <a:r>
              <a:rPr lang="en-US" sz="1900" dirty="0" err="1"/>
              <a:t>Svět</a:t>
            </a:r>
            <a:r>
              <a:rPr lang="en-US" sz="1900" dirty="0"/>
              <a:t> </a:t>
            </a:r>
            <a:r>
              <a:rPr lang="en-US" sz="1900" dirty="0" err="1"/>
              <a:t>národních</a:t>
            </a:r>
            <a:r>
              <a:rPr lang="en-US" sz="1900" dirty="0"/>
              <a:t> </a:t>
            </a:r>
            <a:r>
              <a:rPr lang="en-US" sz="1900" dirty="0" err="1"/>
              <a:t>států</a:t>
            </a:r>
            <a:r>
              <a:rPr lang="en-US" sz="1900" dirty="0"/>
              <a:t> – </a:t>
            </a:r>
            <a:r>
              <a:rPr lang="en-US" sz="1900" dirty="0" err="1"/>
              <a:t>světová</a:t>
            </a:r>
            <a:r>
              <a:rPr lang="en-US" sz="1900" dirty="0"/>
              <a:t> </a:t>
            </a:r>
            <a:r>
              <a:rPr lang="en-US" sz="1900" dirty="0" err="1"/>
              <a:t>jednota</a:t>
            </a:r>
            <a:r>
              <a:rPr lang="en-US" sz="1900" dirty="0"/>
              <a:t> </a:t>
            </a:r>
            <a:r>
              <a:rPr lang="en-US" sz="1900" dirty="0" err="1"/>
              <a:t>organizovaná</a:t>
            </a:r>
            <a:r>
              <a:rPr lang="en-US" sz="1900" dirty="0"/>
              <a:t> </a:t>
            </a:r>
            <a:r>
              <a:rPr lang="en-US" sz="1900" dirty="0" err="1"/>
              <a:t>kapitalistickým</a:t>
            </a:r>
            <a:r>
              <a:rPr lang="en-US" sz="1900" dirty="0"/>
              <a:t> </a:t>
            </a:r>
            <a:r>
              <a:rPr lang="en-US" sz="1900" dirty="0" err="1"/>
              <a:t>trhem</a:t>
            </a:r>
            <a:r>
              <a:rPr lang="en-US" sz="1900" dirty="0"/>
              <a:t> a </a:t>
            </a:r>
            <a:r>
              <a:rPr lang="en-US" sz="1900" dirty="0" err="1"/>
              <a:t>jeho</a:t>
            </a:r>
            <a:r>
              <a:rPr lang="en-US" sz="1900" dirty="0"/>
              <a:t> </a:t>
            </a:r>
            <a:r>
              <a:rPr lang="en-US" sz="1900" dirty="0" err="1"/>
              <a:t>mocenskými</a:t>
            </a:r>
            <a:r>
              <a:rPr lang="en-US" sz="1900" dirty="0"/>
              <a:t> </a:t>
            </a:r>
            <a:r>
              <a:rPr lang="en-US" sz="1900" dirty="0" err="1"/>
              <a:t>strukturami</a:t>
            </a:r>
            <a:endParaRPr lang="en-US" sz="1900" dirty="0"/>
          </a:p>
          <a:p>
            <a:r>
              <a:rPr lang="en-US" sz="1900" dirty="0" err="1"/>
              <a:t>Dialektické</a:t>
            </a:r>
            <a:r>
              <a:rPr lang="en-US" sz="1900" dirty="0"/>
              <a:t> </a:t>
            </a:r>
            <a:r>
              <a:rPr lang="en-US" sz="1900" dirty="0" err="1"/>
              <a:t>vnímání</a:t>
            </a:r>
            <a:r>
              <a:rPr lang="en-US" sz="1900" dirty="0"/>
              <a:t> </a:t>
            </a:r>
            <a:r>
              <a:rPr lang="en-US" sz="1900" dirty="0" err="1"/>
              <a:t>dějin</a:t>
            </a:r>
            <a:r>
              <a:rPr lang="en-US" sz="1900" dirty="0"/>
              <a:t> – </a:t>
            </a:r>
            <a:r>
              <a:rPr lang="en-US" sz="1900" b="1" dirty="0" err="1"/>
              <a:t>dialektika</a:t>
            </a:r>
            <a:r>
              <a:rPr lang="en-US" sz="1900" b="1" dirty="0"/>
              <a:t> </a:t>
            </a:r>
            <a:r>
              <a:rPr lang="en-US" sz="1900" b="1" dirty="0" err="1"/>
              <a:t>aktérů</a:t>
            </a:r>
            <a:r>
              <a:rPr lang="en-US" sz="1900" b="1" dirty="0"/>
              <a:t> a </a:t>
            </a:r>
            <a:r>
              <a:rPr lang="en-US" sz="1900" b="1" dirty="0" err="1"/>
              <a:t>struktur</a:t>
            </a:r>
            <a:endParaRPr lang="en-US" sz="1900" b="1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7C447DE-F33B-DF9D-BA8A-6FF43342F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35542B-B550-A385-1920-F11543235C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800" dirty="0"/>
              <a:t>Základní jednotkou MV není stát ale </a:t>
            </a:r>
            <a:r>
              <a:rPr lang="cs-CZ" sz="1800" b="1" dirty="0"/>
              <a:t>společenské útvary organizované na kapitalistickém základě (</a:t>
            </a:r>
            <a:r>
              <a:rPr lang="cs-CZ" sz="1800" b="1" dirty="0" err="1"/>
              <a:t>state</a:t>
            </a:r>
            <a:r>
              <a:rPr lang="cs-CZ" sz="1800" b="1" dirty="0"/>
              <a:t>-society </a:t>
            </a:r>
            <a:r>
              <a:rPr lang="cs-CZ" sz="1800" b="1" dirty="0" err="1"/>
              <a:t>complexes</a:t>
            </a:r>
            <a:r>
              <a:rPr lang="cs-CZ" sz="1800" b="1" dirty="0"/>
              <a:t>)</a:t>
            </a:r>
            <a:r>
              <a:rPr lang="cs-CZ" sz="1800" dirty="0"/>
              <a:t> – hierarchický systém strukturovaný trhem</a:t>
            </a:r>
          </a:p>
          <a:p>
            <a:r>
              <a:rPr lang="cs-CZ" sz="1800" dirty="0"/>
              <a:t>Třídní vztahy a kapitalistické vztahy stojí nad státem</a:t>
            </a:r>
          </a:p>
          <a:p>
            <a:r>
              <a:rPr lang="cs-CZ" sz="1800" b="1" dirty="0"/>
              <a:t>Primát ekonomie </a:t>
            </a:r>
            <a:r>
              <a:rPr lang="cs-CZ" sz="1800" dirty="0"/>
              <a:t>jako u marxismus – </a:t>
            </a:r>
            <a:r>
              <a:rPr lang="cs-CZ" sz="1800" b="1" dirty="0"/>
              <a:t>materiální determinismus</a:t>
            </a:r>
          </a:p>
          <a:p>
            <a:r>
              <a:rPr lang="cs-CZ" sz="1800" b="1" dirty="0"/>
              <a:t>Reflektování „nadstavby“ </a:t>
            </a:r>
            <a:r>
              <a:rPr lang="cs-CZ" sz="1800" dirty="0"/>
              <a:t>– vliv politické a společenské sféry – vztahy interdependence</a:t>
            </a:r>
          </a:p>
          <a:p>
            <a:r>
              <a:rPr lang="cs-CZ" sz="1800" dirty="0"/>
              <a:t>Východisko – </a:t>
            </a:r>
            <a:r>
              <a:rPr lang="cs-CZ" sz="1800" b="1" dirty="0"/>
              <a:t>frankfurtská škola</a:t>
            </a:r>
          </a:p>
          <a:p>
            <a:r>
              <a:rPr lang="cs-CZ" sz="1800" dirty="0"/>
              <a:t>Institut pro sociální výzkum ve Frankfurtu (1923)</a:t>
            </a:r>
          </a:p>
          <a:p>
            <a:r>
              <a:rPr lang="cs-CZ" sz="1800" dirty="0"/>
              <a:t>Max </a:t>
            </a:r>
            <a:r>
              <a:rPr lang="cs-CZ" sz="1800" dirty="0" err="1"/>
              <a:t>Horkheimer</a:t>
            </a:r>
            <a:r>
              <a:rPr lang="cs-CZ" sz="1800" dirty="0"/>
              <a:t>, </a:t>
            </a:r>
            <a:r>
              <a:rPr lang="cs-CZ" sz="1800" dirty="0" err="1"/>
              <a:t>Theoder</a:t>
            </a:r>
            <a:r>
              <a:rPr lang="cs-CZ" sz="1800" dirty="0"/>
              <a:t> </a:t>
            </a:r>
            <a:r>
              <a:rPr lang="cs-CZ" sz="1800" dirty="0" err="1"/>
              <a:t>Adorno</a:t>
            </a:r>
            <a:r>
              <a:rPr lang="cs-CZ" sz="1800" dirty="0"/>
              <a:t>,</a:t>
            </a:r>
          </a:p>
          <a:p>
            <a:r>
              <a:rPr lang="cs-CZ" sz="1800" dirty="0"/>
              <a:t>Herbert Marcus</a:t>
            </a:r>
          </a:p>
        </p:txBody>
      </p:sp>
    </p:spTree>
    <p:extLst>
      <p:ext uri="{BB962C8B-B14F-4D97-AF65-F5344CB8AC3E}">
        <p14:creationId xmlns:p14="http://schemas.microsoft.com/office/powerpoint/2010/main" val="1991085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4F961C-A56A-2A09-7F57-61463DE10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D3A9CE0-814E-2390-C411-E3755CEEA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6D8AB7-8DDC-BCB1-2580-E6C124E65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089ACE-3D3C-5C90-6280-D9399CBC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Teorie</a:t>
            </a:r>
            <a:r>
              <a:rPr lang="en-US" b="1" dirty="0"/>
              <a:t> </a:t>
            </a:r>
            <a:r>
              <a:rPr lang="en-US" b="1" dirty="0" err="1"/>
              <a:t>závislosti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E0C447-379B-F83A-727C-150A6F545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900" dirty="0" err="1"/>
              <a:t>Otázky</a:t>
            </a:r>
            <a:r>
              <a:rPr lang="en-US" sz="1900" dirty="0"/>
              <a:t> </a:t>
            </a:r>
            <a:r>
              <a:rPr lang="en-US" sz="1900" dirty="0" err="1"/>
              <a:t>konfliktu</a:t>
            </a:r>
            <a:r>
              <a:rPr lang="en-US" sz="1900" dirty="0"/>
              <a:t> a </a:t>
            </a:r>
            <a:r>
              <a:rPr lang="en-US" sz="1900" dirty="0" err="1"/>
              <a:t>spolupráce</a:t>
            </a:r>
            <a:r>
              <a:rPr lang="en-US" sz="1900" dirty="0"/>
              <a:t> </a:t>
            </a:r>
            <a:r>
              <a:rPr lang="en-US" sz="1900" dirty="0" err="1"/>
              <a:t>mezi</a:t>
            </a:r>
            <a:r>
              <a:rPr lang="en-US" sz="1900" dirty="0"/>
              <a:t> </a:t>
            </a:r>
            <a:r>
              <a:rPr lang="en-US" sz="1900" dirty="0" err="1"/>
              <a:t>třídami</a:t>
            </a:r>
            <a:endParaRPr lang="en-US" sz="1900" dirty="0"/>
          </a:p>
          <a:p>
            <a:r>
              <a:rPr lang="en-US" sz="1900" dirty="0" err="1"/>
              <a:t>Marxismus-leninismus</a:t>
            </a:r>
            <a:r>
              <a:rPr lang="en-US" sz="1900" dirty="0"/>
              <a:t> – </a:t>
            </a:r>
            <a:r>
              <a:rPr lang="en-US" sz="1900" dirty="0" err="1"/>
              <a:t>dělení</a:t>
            </a:r>
            <a:r>
              <a:rPr lang="en-US" sz="1900" dirty="0"/>
              <a:t> </a:t>
            </a:r>
            <a:r>
              <a:rPr lang="en-US" sz="1900" dirty="0" err="1"/>
              <a:t>států</a:t>
            </a:r>
            <a:r>
              <a:rPr lang="en-US" sz="1900" dirty="0"/>
              <a:t> </a:t>
            </a:r>
            <a:r>
              <a:rPr lang="en-US" sz="1900" dirty="0" err="1"/>
              <a:t>dle</a:t>
            </a:r>
            <a:r>
              <a:rPr lang="en-US" sz="1900" dirty="0"/>
              <a:t> </a:t>
            </a:r>
            <a:r>
              <a:rPr lang="en-US" sz="1900" dirty="0" err="1"/>
              <a:t>třídního</a:t>
            </a:r>
            <a:r>
              <a:rPr lang="en-US" sz="1900" dirty="0"/>
              <a:t> </a:t>
            </a:r>
            <a:r>
              <a:rPr lang="en-US" sz="1900" dirty="0" err="1"/>
              <a:t>principu</a:t>
            </a:r>
            <a:r>
              <a:rPr lang="en-US" sz="1900" dirty="0"/>
              <a:t> – </a:t>
            </a:r>
            <a:r>
              <a:rPr lang="en-US" sz="1900" b="1" dirty="0" err="1"/>
              <a:t>státy</a:t>
            </a:r>
            <a:r>
              <a:rPr lang="en-US" sz="1900" b="1" dirty="0"/>
              <a:t> </a:t>
            </a:r>
            <a:r>
              <a:rPr lang="en-US" sz="1900" b="1" dirty="0" err="1"/>
              <a:t>imperialistické</a:t>
            </a:r>
            <a:r>
              <a:rPr lang="en-US" sz="1900" b="1" dirty="0"/>
              <a:t>/</a:t>
            </a:r>
            <a:r>
              <a:rPr lang="en-US" sz="1900" b="1" dirty="0" err="1"/>
              <a:t>kapitalistické</a:t>
            </a:r>
            <a:r>
              <a:rPr lang="en-US" sz="1900" b="1" dirty="0"/>
              <a:t> a </a:t>
            </a:r>
            <a:r>
              <a:rPr lang="en-US" sz="1900" b="1" dirty="0" err="1"/>
              <a:t>státy</a:t>
            </a:r>
            <a:r>
              <a:rPr lang="en-US" sz="1900" b="1" dirty="0"/>
              <a:t> </a:t>
            </a:r>
            <a:r>
              <a:rPr lang="en-US" sz="1900" b="1" dirty="0" err="1"/>
              <a:t>proletářské</a:t>
            </a:r>
            <a:r>
              <a:rPr lang="en-US" sz="1900" b="1" dirty="0"/>
              <a:t> </a:t>
            </a:r>
          </a:p>
          <a:p>
            <a:r>
              <a:rPr lang="en-US" sz="1900" b="1" dirty="0"/>
              <a:t>Antonio Gramsci </a:t>
            </a:r>
            <a:r>
              <a:rPr lang="en-US" sz="1900" dirty="0"/>
              <a:t>– </a:t>
            </a:r>
            <a:r>
              <a:rPr lang="en-US" sz="1900" dirty="0" err="1"/>
              <a:t>buržoalizie</a:t>
            </a:r>
            <a:r>
              <a:rPr lang="en-US" sz="1900" dirty="0"/>
              <a:t> </a:t>
            </a:r>
            <a:r>
              <a:rPr lang="en-US" sz="1900" dirty="0" err="1"/>
              <a:t>vykořisťuje</a:t>
            </a:r>
            <a:r>
              <a:rPr lang="en-US" sz="1900" dirty="0"/>
              <a:t> a </a:t>
            </a:r>
            <a:r>
              <a:rPr lang="en-US" sz="1900" dirty="0" err="1"/>
              <a:t>ovládá</a:t>
            </a:r>
            <a:r>
              <a:rPr lang="en-US" sz="1900" dirty="0"/>
              <a:t> proletariat </a:t>
            </a:r>
            <a:r>
              <a:rPr lang="en-US" sz="1900" dirty="0" err="1"/>
              <a:t>pomocí</a:t>
            </a:r>
            <a:r>
              <a:rPr lang="en-US" sz="1900" dirty="0"/>
              <a:t> </a:t>
            </a:r>
            <a:r>
              <a:rPr lang="en-US" sz="1900" dirty="0" err="1"/>
              <a:t>své</a:t>
            </a:r>
            <a:r>
              <a:rPr lang="en-US" sz="1900" dirty="0"/>
              <a:t> intelligence</a:t>
            </a:r>
          </a:p>
          <a:p>
            <a:r>
              <a:rPr lang="en-US" sz="1900" dirty="0" err="1"/>
              <a:t>Ustavování</a:t>
            </a:r>
            <a:r>
              <a:rPr lang="en-US" sz="1900" dirty="0"/>
              <a:t> </a:t>
            </a:r>
            <a:r>
              <a:rPr lang="en-US" sz="1900" dirty="0" err="1"/>
              <a:t>obecných</a:t>
            </a:r>
            <a:r>
              <a:rPr lang="en-US" sz="1900" dirty="0"/>
              <a:t> </a:t>
            </a:r>
            <a:r>
              <a:rPr lang="en-US" sz="1900" dirty="0" err="1"/>
              <a:t>společenských</a:t>
            </a:r>
            <a:r>
              <a:rPr lang="en-US" sz="1900" dirty="0"/>
              <a:t> </a:t>
            </a:r>
            <a:r>
              <a:rPr lang="en-US" sz="1900" dirty="0" err="1"/>
              <a:t>norem</a:t>
            </a:r>
            <a:r>
              <a:rPr lang="en-US" sz="1900" dirty="0"/>
              <a:t> a </a:t>
            </a:r>
            <a:r>
              <a:rPr lang="en-US" sz="1900" dirty="0" err="1"/>
              <a:t>představ</a:t>
            </a:r>
            <a:r>
              <a:rPr lang="en-US" sz="1900" dirty="0"/>
              <a:t> o </a:t>
            </a:r>
            <a:r>
              <a:rPr lang="en-US" sz="1900" dirty="0" err="1"/>
              <a:t>světě</a:t>
            </a:r>
            <a:r>
              <a:rPr lang="en-US" sz="1900" dirty="0"/>
              <a:t> </a:t>
            </a:r>
            <a:r>
              <a:rPr lang="en-US" sz="1900" dirty="0" err="1"/>
              <a:t>skrz</a:t>
            </a:r>
            <a:r>
              <a:rPr lang="en-US" sz="1900" dirty="0"/>
              <a:t> </a:t>
            </a:r>
            <a:r>
              <a:rPr lang="en-US" sz="1900" dirty="0" err="1"/>
              <a:t>intelektuály</a:t>
            </a:r>
            <a:endParaRPr lang="en-US" sz="1900" dirty="0"/>
          </a:p>
          <a:p>
            <a:r>
              <a:rPr lang="en-US" sz="1900" dirty="0" err="1"/>
              <a:t>Společenské</a:t>
            </a:r>
            <a:r>
              <a:rPr lang="en-US" sz="1900" dirty="0"/>
              <a:t> </a:t>
            </a:r>
            <a:r>
              <a:rPr lang="en-US" sz="1900" dirty="0" err="1"/>
              <a:t>struktury</a:t>
            </a:r>
            <a:r>
              <a:rPr lang="en-US" sz="1900" dirty="0"/>
              <a:t> </a:t>
            </a:r>
            <a:r>
              <a:rPr lang="en-US" sz="1900" dirty="0" err="1"/>
              <a:t>slouží</a:t>
            </a:r>
            <a:r>
              <a:rPr lang="en-US" sz="1900" dirty="0"/>
              <a:t> </a:t>
            </a:r>
            <a:r>
              <a:rPr lang="en-US" sz="1900" dirty="0" err="1"/>
              <a:t>zájmům</a:t>
            </a:r>
            <a:r>
              <a:rPr lang="en-US" sz="1900" dirty="0"/>
              <a:t> </a:t>
            </a:r>
            <a:r>
              <a:rPr lang="en-US" sz="1900" dirty="0" err="1"/>
              <a:t>nejmocnějších</a:t>
            </a:r>
            <a:r>
              <a:rPr lang="en-US" sz="1900" dirty="0"/>
              <a:t> </a:t>
            </a:r>
            <a:r>
              <a:rPr lang="en-US" sz="1900" dirty="0" err="1"/>
              <a:t>ekonomických</a:t>
            </a:r>
            <a:r>
              <a:rPr lang="en-US" sz="1900" dirty="0"/>
              <a:t> </a:t>
            </a:r>
            <a:r>
              <a:rPr lang="en-US" sz="1900" dirty="0" err="1"/>
              <a:t>aktérů</a:t>
            </a:r>
            <a:endParaRPr lang="en-US" sz="1900" dirty="0"/>
          </a:p>
          <a:p>
            <a:r>
              <a:rPr lang="en-US" sz="1900" b="1" dirty="0" err="1"/>
              <a:t>Teorie</a:t>
            </a:r>
            <a:r>
              <a:rPr lang="en-US" sz="1900" b="1" dirty="0"/>
              <a:t> </a:t>
            </a:r>
            <a:r>
              <a:rPr lang="en-US" sz="1900" b="1" dirty="0" err="1"/>
              <a:t>závislosti</a:t>
            </a:r>
            <a:r>
              <a:rPr lang="en-US" sz="1900" b="1" dirty="0"/>
              <a:t> </a:t>
            </a:r>
            <a:r>
              <a:rPr lang="en-US" sz="1900" dirty="0"/>
              <a:t>– </a:t>
            </a:r>
            <a:r>
              <a:rPr lang="en-US" sz="1900" dirty="0" err="1"/>
              <a:t>světová</a:t>
            </a:r>
            <a:r>
              <a:rPr lang="en-US" sz="1900" dirty="0"/>
              <a:t> </a:t>
            </a:r>
            <a:r>
              <a:rPr lang="en-US" sz="1900" dirty="0" err="1"/>
              <a:t>ekonomika</a:t>
            </a:r>
            <a:r>
              <a:rPr lang="en-US" sz="1900" dirty="0"/>
              <a:t> = </a:t>
            </a:r>
            <a:r>
              <a:rPr lang="en-US" sz="1900" b="1" dirty="0" err="1"/>
              <a:t>systém</a:t>
            </a:r>
            <a:r>
              <a:rPr lang="en-US" sz="1900" b="1" dirty="0"/>
              <a:t> centra a </a:t>
            </a:r>
            <a:r>
              <a:rPr lang="en-US" sz="1900" b="1" dirty="0" err="1"/>
              <a:t>periferie</a:t>
            </a:r>
            <a:endParaRPr lang="en-US" sz="1900" b="1" dirty="0"/>
          </a:p>
          <a:p>
            <a:r>
              <a:rPr lang="en-US" sz="1900" b="1" dirty="0" err="1"/>
              <a:t>Teorie</a:t>
            </a:r>
            <a:r>
              <a:rPr lang="en-US" sz="1900" b="1" dirty="0"/>
              <a:t> </a:t>
            </a:r>
            <a:r>
              <a:rPr lang="en-US" sz="1900" b="1" dirty="0" err="1"/>
              <a:t>hegemonie</a:t>
            </a:r>
            <a:r>
              <a:rPr lang="en-US" sz="1900" b="1" dirty="0"/>
              <a:t> – </a:t>
            </a:r>
            <a:r>
              <a:rPr lang="en-US" sz="1900" dirty="0" err="1"/>
              <a:t>souhlas</a:t>
            </a:r>
            <a:r>
              <a:rPr lang="en-US" sz="1900" dirty="0"/>
              <a:t> a </a:t>
            </a:r>
            <a:r>
              <a:rPr lang="en-US" sz="1900" dirty="0" err="1"/>
              <a:t>přijetí</a:t>
            </a:r>
            <a:r>
              <a:rPr lang="en-US" sz="1900" dirty="0"/>
              <a:t> x </a:t>
            </a:r>
            <a:r>
              <a:rPr lang="en-US" sz="1900" dirty="0" err="1"/>
              <a:t>donucení</a:t>
            </a:r>
            <a:endParaRPr lang="en-US" sz="1900" b="1" dirty="0"/>
          </a:p>
          <a:p>
            <a:endParaRPr lang="en-US" sz="19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9940414-0F79-103A-18C6-B14F9CF78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Zástupný obsah 5" descr="Obsah obrázku portrét, Lidská tvář, osoba, oblečení&#10;&#10;Obsah generovaný pomocí AI může být nesprávný.">
            <a:extLst>
              <a:ext uri="{FF2B5EF4-FFF2-40B4-BE49-F238E27FC236}">
                <a16:creationId xmlns:a16="http://schemas.microsoft.com/office/drawing/2014/main" id="{9C06F78C-4D25-8C65-70AB-F0546D7E76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53632" y="1825625"/>
            <a:ext cx="3218736" cy="4351338"/>
          </a:xfrm>
        </p:spPr>
      </p:pic>
    </p:spTree>
    <p:extLst>
      <p:ext uri="{BB962C8B-B14F-4D97-AF65-F5344CB8AC3E}">
        <p14:creationId xmlns:p14="http://schemas.microsoft.com/office/powerpoint/2010/main" val="289049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8CF1F-8000-F5E6-07A1-7C9AB262E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768B32-8ABB-DCA0-ACEF-13EADB0C3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03F4B5-C26C-51BA-C6BC-6EA5B39A3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0DF239-A05D-8814-5593-21992E55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Teorie</a:t>
            </a:r>
            <a:r>
              <a:rPr lang="en-US" b="1" dirty="0"/>
              <a:t> </a:t>
            </a:r>
            <a:r>
              <a:rPr lang="en-US" b="1" dirty="0" err="1"/>
              <a:t>světového</a:t>
            </a:r>
            <a:r>
              <a:rPr lang="en-US" b="1" dirty="0"/>
              <a:t> </a:t>
            </a:r>
            <a:r>
              <a:rPr lang="en-US" b="1" dirty="0" err="1"/>
              <a:t>systému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760757-E483-4A14-D8E3-CB68CBC92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900" b="1" dirty="0"/>
              <a:t>Immanuel Wallerstein</a:t>
            </a:r>
          </a:p>
          <a:p>
            <a:r>
              <a:rPr lang="en-US" sz="1900" b="1" dirty="0" err="1"/>
              <a:t>Kapitalistická</a:t>
            </a:r>
            <a:r>
              <a:rPr lang="en-US" sz="1900" b="1" dirty="0"/>
              <a:t> </a:t>
            </a:r>
            <a:r>
              <a:rPr lang="en-US" sz="1900" b="1" dirty="0" err="1"/>
              <a:t>světoekonomika</a:t>
            </a:r>
            <a:r>
              <a:rPr lang="en-US" sz="1900" b="1" dirty="0"/>
              <a:t> </a:t>
            </a:r>
            <a:r>
              <a:rPr lang="en-US" sz="1900" dirty="0"/>
              <a:t>(capitalist wors economy)</a:t>
            </a:r>
          </a:p>
          <a:p>
            <a:r>
              <a:rPr lang="en-US" sz="1900" dirty="0" err="1"/>
              <a:t>Dva</a:t>
            </a:r>
            <a:r>
              <a:rPr lang="en-US" sz="1900" dirty="0"/>
              <a:t> </a:t>
            </a:r>
            <a:r>
              <a:rPr lang="en-US" sz="1900" dirty="0" err="1"/>
              <a:t>druhy</a:t>
            </a:r>
            <a:r>
              <a:rPr lang="en-US" sz="1900" dirty="0"/>
              <a:t> </a:t>
            </a:r>
            <a:r>
              <a:rPr lang="en-US" sz="1900" dirty="0" err="1"/>
              <a:t>mezinárodního</a:t>
            </a:r>
            <a:r>
              <a:rPr lang="en-US" sz="1900" dirty="0"/>
              <a:t> </a:t>
            </a:r>
            <a:r>
              <a:rPr lang="en-US" sz="1900" dirty="0" err="1"/>
              <a:t>uspořádání</a:t>
            </a:r>
            <a:r>
              <a:rPr lang="en-US" sz="1900" dirty="0"/>
              <a:t> – </a:t>
            </a:r>
            <a:r>
              <a:rPr lang="en-US" sz="1900" dirty="0" err="1"/>
              <a:t>centralizace</a:t>
            </a:r>
            <a:r>
              <a:rPr lang="en-US" sz="1900" dirty="0"/>
              <a:t> </a:t>
            </a:r>
            <a:r>
              <a:rPr lang="en-US" sz="1900" dirty="0" err="1"/>
              <a:t>politické</a:t>
            </a:r>
            <a:r>
              <a:rPr lang="en-US" sz="1900" dirty="0"/>
              <a:t> </a:t>
            </a:r>
            <a:r>
              <a:rPr lang="en-US" sz="1900" dirty="0" err="1"/>
              <a:t>kontroly</a:t>
            </a:r>
            <a:r>
              <a:rPr lang="en-US" sz="1900" dirty="0"/>
              <a:t> – imperium a </a:t>
            </a:r>
            <a:r>
              <a:rPr lang="en-US" sz="1900" dirty="0" err="1"/>
              <a:t>světoekonomika</a:t>
            </a:r>
            <a:endParaRPr lang="en-US" sz="1900" dirty="0"/>
          </a:p>
          <a:p>
            <a:r>
              <a:rPr lang="en-US" sz="1900" b="1" dirty="0" err="1"/>
              <a:t>Alternativně</a:t>
            </a:r>
            <a:r>
              <a:rPr lang="en-US" sz="1900" b="1" dirty="0"/>
              <a:t>: </a:t>
            </a:r>
            <a:r>
              <a:rPr lang="en-US" sz="1900" dirty="0" err="1"/>
              <a:t>reciproční</a:t>
            </a:r>
            <a:r>
              <a:rPr lang="en-US" sz="1900" dirty="0"/>
              <a:t> </a:t>
            </a:r>
            <a:r>
              <a:rPr lang="en-US" sz="1900" dirty="0" err="1"/>
              <a:t>autarktní</a:t>
            </a:r>
            <a:r>
              <a:rPr lang="en-US" sz="1900" dirty="0"/>
              <a:t> system (</a:t>
            </a:r>
            <a:r>
              <a:rPr lang="en-US" sz="1900" dirty="0" err="1"/>
              <a:t>rodové</a:t>
            </a:r>
            <a:r>
              <a:rPr lang="en-US" sz="1900" dirty="0"/>
              <a:t> </a:t>
            </a:r>
            <a:r>
              <a:rPr lang="en-US" sz="1900" dirty="0" err="1"/>
              <a:t>zřízení</a:t>
            </a:r>
            <a:r>
              <a:rPr lang="en-US" sz="1900" dirty="0"/>
              <a:t>) x </a:t>
            </a:r>
            <a:r>
              <a:rPr lang="en-US" sz="1900" dirty="0" err="1"/>
              <a:t>socialistická</a:t>
            </a:r>
            <a:r>
              <a:rPr lang="en-US" sz="1900" dirty="0"/>
              <a:t> </a:t>
            </a:r>
            <a:r>
              <a:rPr lang="en-US" sz="1900" dirty="0" err="1"/>
              <a:t>světovláda</a:t>
            </a:r>
            <a:endParaRPr lang="en-US" sz="1900" dirty="0"/>
          </a:p>
          <a:p>
            <a:r>
              <a:rPr lang="en-US" sz="1900" dirty="0" err="1"/>
              <a:t>Vnitřní</a:t>
            </a:r>
            <a:r>
              <a:rPr lang="en-US" sz="1900" dirty="0"/>
              <a:t> </a:t>
            </a:r>
            <a:r>
              <a:rPr lang="en-US" sz="1900" dirty="0" err="1"/>
              <a:t>rozpory</a:t>
            </a:r>
            <a:r>
              <a:rPr lang="en-US" sz="1900" dirty="0"/>
              <a:t> </a:t>
            </a:r>
            <a:r>
              <a:rPr lang="en-US" sz="1900" dirty="0" err="1"/>
              <a:t>ničí</a:t>
            </a:r>
            <a:r>
              <a:rPr lang="en-US" sz="1900" dirty="0"/>
              <a:t> </a:t>
            </a:r>
            <a:r>
              <a:rPr lang="en-US" sz="1900" dirty="0" err="1"/>
              <a:t>systémy</a:t>
            </a:r>
            <a:endParaRPr lang="en-US" sz="1900" dirty="0"/>
          </a:p>
          <a:p>
            <a:r>
              <a:rPr lang="en-US" sz="1900" dirty="0"/>
              <a:t>Centrum – </a:t>
            </a:r>
            <a:r>
              <a:rPr lang="en-US" sz="1900" dirty="0" err="1"/>
              <a:t>semiperiferie</a:t>
            </a:r>
            <a:r>
              <a:rPr lang="en-US" sz="1900" dirty="0"/>
              <a:t> – </a:t>
            </a:r>
            <a:r>
              <a:rPr lang="en-US" sz="1900" dirty="0" err="1"/>
              <a:t>periferie</a:t>
            </a:r>
            <a:endParaRPr lang="en-US" sz="1900" dirty="0"/>
          </a:p>
          <a:p>
            <a:r>
              <a:rPr lang="en-US" sz="1900" b="1" dirty="0" err="1"/>
              <a:t>Kondratěvovy</a:t>
            </a:r>
            <a:r>
              <a:rPr lang="en-US" sz="1900" b="1" dirty="0"/>
              <a:t> </a:t>
            </a:r>
            <a:r>
              <a:rPr lang="en-US" sz="1900" b="1" dirty="0" err="1"/>
              <a:t>cykly</a:t>
            </a:r>
            <a:r>
              <a:rPr lang="en-US" sz="1900" b="1" dirty="0"/>
              <a:t> </a:t>
            </a:r>
            <a:r>
              <a:rPr lang="en-US" sz="1900" dirty="0"/>
              <a:t>– expanse a </a:t>
            </a:r>
            <a:r>
              <a:rPr lang="en-US" sz="1900" dirty="0" err="1"/>
              <a:t>stagnace</a:t>
            </a:r>
            <a:endParaRPr lang="en-US" sz="19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818705E-E441-FE48-FED8-0651A9B80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5C5EB2A-444A-9F73-C582-577D640538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Státy, národy i domácnosti – institucionální produkt kapitalismu – vykořisťování</a:t>
            </a:r>
          </a:p>
          <a:p>
            <a:r>
              <a:rPr lang="cs-CZ" dirty="0"/>
              <a:t>Stát jako vykořisťovatelský nástroj buržoazie</a:t>
            </a:r>
          </a:p>
          <a:p>
            <a:r>
              <a:rPr lang="cs-CZ" dirty="0"/>
              <a:t>Pouze jádro nastavuje pravidla světového systému</a:t>
            </a:r>
          </a:p>
          <a:p>
            <a:r>
              <a:rPr lang="cs-CZ" dirty="0"/>
              <a:t>Hegemonie v rámci jádra – </a:t>
            </a:r>
            <a:r>
              <a:rPr lang="cs-CZ" b="1" dirty="0"/>
              <a:t>hegemonický cyklus</a:t>
            </a:r>
          </a:p>
          <a:p>
            <a:r>
              <a:rPr lang="cs-CZ" b="1" dirty="0"/>
              <a:t>3 hegemoni </a:t>
            </a:r>
            <a:r>
              <a:rPr lang="cs-CZ" dirty="0"/>
              <a:t>– Nizozemí (17. stol), Velká Británie (19. stol.), USA (po WWII)</a:t>
            </a:r>
          </a:p>
        </p:txBody>
      </p:sp>
    </p:spTree>
    <p:extLst>
      <p:ext uri="{BB962C8B-B14F-4D97-AF65-F5344CB8AC3E}">
        <p14:creationId xmlns:p14="http://schemas.microsoft.com/office/powerpoint/2010/main" val="3142864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D2421E-F2D3-EFC0-603F-0EA4E91D3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ABD517-24A0-10EF-0494-EE286E16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70B47FC-8B78-7E4C-7089-17D72317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B7CE41-2E4E-BF91-EF72-B8FC2F4E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Princip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dekonst</a:t>
            </a:r>
            <a:r>
              <a:rPr lang="en-US" b="1" dirty="0" err="1"/>
              <a:t>rukce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B0A962-AA52-9266-39B5-5CC86CA5D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1900" dirty="0" err="1"/>
              <a:t>Spojen</a:t>
            </a:r>
            <a:r>
              <a:rPr lang="en-US" sz="1900" dirty="0"/>
              <a:t> s </a:t>
            </a:r>
            <a:r>
              <a:rPr lang="en-US" sz="1900" dirty="0" err="1"/>
              <a:t>postpozitivismem</a:t>
            </a:r>
            <a:r>
              <a:rPr lang="en-US" sz="1900" dirty="0"/>
              <a:t>, </a:t>
            </a:r>
            <a:r>
              <a:rPr lang="en-US" sz="1900" dirty="0" err="1"/>
              <a:t>postmodernou</a:t>
            </a:r>
            <a:r>
              <a:rPr lang="en-US" sz="1900" dirty="0"/>
              <a:t> a </a:t>
            </a:r>
            <a:r>
              <a:rPr lang="en-US" sz="1900" dirty="0" err="1"/>
              <a:t>poststrukturalismem</a:t>
            </a:r>
            <a:endParaRPr lang="en-US" sz="1900" dirty="0"/>
          </a:p>
          <a:p>
            <a:r>
              <a:rPr lang="en-US" sz="1900" dirty="0" err="1"/>
              <a:t>Radikální</a:t>
            </a:r>
            <a:r>
              <a:rPr lang="en-US" sz="1900" dirty="0"/>
              <a:t> proud </a:t>
            </a:r>
            <a:r>
              <a:rPr lang="en-US" sz="1900" dirty="0" err="1"/>
              <a:t>kritické</a:t>
            </a:r>
            <a:r>
              <a:rPr lang="en-US" sz="1900" dirty="0"/>
              <a:t> </a:t>
            </a:r>
            <a:r>
              <a:rPr lang="en-US" sz="1900" dirty="0" err="1"/>
              <a:t>teorie</a:t>
            </a:r>
            <a:r>
              <a:rPr lang="en-US" sz="1900" dirty="0"/>
              <a:t> MV</a:t>
            </a:r>
          </a:p>
          <a:p>
            <a:r>
              <a:rPr lang="en-US" sz="1900" dirty="0"/>
              <a:t>Snaha o </a:t>
            </a:r>
            <a:r>
              <a:rPr lang="en-US" sz="1900" b="1" dirty="0" err="1"/>
              <a:t>emancipaci</a:t>
            </a:r>
            <a:r>
              <a:rPr lang="en-US" sz="1900" b="1" dirty="0"/>
              <a:t> </a:t>
            </a:r>
            <a:r>
              <a:rPr lang="en-US" sz="1900" b="1" dirty="0" err="1"/>
              <a:t>znevýhodněných</a:t>
            </a:r>
            <a:r>
              <a:rPr lang="en-US" sz="1900" b="1" dirty="0"/>
              <a:t> </a:t>
            </a:r>
            <a:r>
              <a:rPr lang="en-US" sz="1900" b="1" dirty="0" err="1"/>
              <a:t>skupin</a:t>
            </a:r>
            <a:r>
              <a:rPr lang="en-US" sz="1900" b="1" dirty="0"/>
              <a:t> </a:t>
            </a:r>
            <a:r>
              <a:rPr lang="en-US" sz="1900" dirty="0"/>
              <a:t>v </a:t>
            </a:r>
            <a:r>
              <a:rPr lang="en-US" sz="1900" dirty="0" err="1"/>
              <a:t>mezinárodním</a:t>
            </a:r>
            <a:r>
              <a:rPr lang="en-US" sz="1900" dirty="0"/>
              <a:t> </a:t>
            </a:r>
            <a:r>
              <a:rPr lang="en-US" sz="1900" dirty="0" err="1"/>
              <a:t>systému</a:t>
            </a:r>
            <a:endParaRPr lang="en-US" sz="1900" dirty="0"/>
          </a:p>
          <a:p>
            <a:r>
              <a:rPr lang="en-US" sz="1900" dirty="0" err="1"/>
              <a:t>Mocenský</a:t>
            </a:r>
            <a:r>
              <a:rPr lang="en-US" sz="1900" dirty="0"/>
              <a:t> character </a:t>
            </a:r>
            <a:r>
              <a:rPr lang="en-US" sz="1900" dirty="0" err="1"/>
              <a:t>součansných</a:t>
            </a:r>
            <a:r>
              <a:rPr lang="en-US" sz="1900" dirty="0"/>
              <a:t> </a:t>
            </a:r>
            <a:r>
              <a:rPr lang="en-US" sz="1900" dirty="0" err="1"/>
              <a:t>praktik</a:t>
            </a:r>
            <a:r>
              <a:rPr lang="en-US" sz="1900" dirty="0"/>
              <a:t> MV</a:t>
            </a:r>
          </a:p>
          <a:p>
            <a:r>
              <a:rPr lang="en-US" sz="1900" b="1" dirty="0" err="1"/>
              <a:t>Problematika</a:t>
            </a:r>
            <a:r>
              <a:rPr lang="en-US" sz="1900" b="1" dirty="0"/>
              <a:t> </a:t>
            </a:r>
            <a:r>
              <a:rPr lang="en-US" sz="1900" b="1" dirty="0" err="1"/>
              <a:t>diskurzu</a:t>
            </a:r>
            <a:endParaRPr lang="en-US" sz="1900" b="1" dirty="0"/>
          </a:p>
          <a:p>
            <a:r>
              <a:rPr lang="en-US" sz="1900" b="1" dirty="0"/>
              <a:t>Jacques Derrida – </a:t>
            </a:r>
            <a:r>
              <a:rPr lang="en-US" sz="1900" b="1" dirty="0" err="1"/>
              <a:t>literární</a:t>
            </a:r>
            <a:r>
              <a:rPr lang="en-US" sz="1900" b="1" dirty="0"/>
              <a:t> </a:t>
            </a:r>
            <a:r>
              <a:rPr lang="en-US" sz="1900" b="1" dirty="0" err="1"/>
              <a:t>teorie</a:t>
            </a:r>
            <a:r>
              <a:rPr lang="en-US" sz="1900" b="1" dirty="0"/>
              <a:t> a </a:t>
            </a:r>
            <a:r>
              <a:rPr lang="en-US" sz="1900" b="1" dirty="0" err="1"/>
              <a:t>lingvistika</a:t>
            </a:r>
            <a:endParaRPr lang="en-US" sz="1900" b="1" dirty="0"/>
          </a:p>
          <a:p>
            <a:r>
              <a:rPr lang="en-US" sz="1900" b="1" dirty="0"/>
              <a:t>Michael </a:t>
            </a:r>
            <a:r>
              <a:rPr lang="en-US" sz="1900" b="1" dirty="0" err="1"/>
              <a:t>Foucalt</a:t>
            </a:r>
            <a:r>
              <a:rPr lang="en-US" sz="1900" b="1" dirty="0"/>
              <a:t> – </a:t>
            </a:r>
            <a:r>
              <a:rPr lang="en-US" sz="1900" b="1" dirty="0" err="1"/>
              <a:t>heirarchie</a:t>
            </a:r>
            <a:r>
              <a:rPr lang="en-US" sz="1900" b="1" dirty="0"/>
              <a:t> v </a:t>
            </a:r>
            <a:r>
              <a:rPr lang="en-US" sz="1900" b="1" dirty="0" err="1"/>
              <a:t>jazyce</a:t>
            </a:r>
            <a:endParaRPr lang="en-US" sz="1900" b="1" dirty="0"/>
          </a:p>
          <a:p>
            <a:r>
              <a:rPr lang="cs-CZ" sz="2000" b="1" dirty="0"/>
              <a:t>Dekonstrukce</a:t>
            </a:r>
            <a:r>
              <a:rPr lang="cs-CZ" sz="2000" dirty="0"/>
              <a:t> – objevení jinakosti a její validace – zrušení hierarchie</a:t>
            </a:r>
          </a:p>
          <a:p>
            <a:r>
              <a:rPr lang="cs-CZ" sz="2000" b="1" dirty="0" err="1"/>
              <a:t>Logocentrismus</a:t>
            </a:r>
            <a:endParaRPr lang="cs-CZ" sz="2000" b="1" dirty="0"/>
          </a:p>
          <a:p>
            <a:r>
              <a:rPr lang="cs-CZ" sz="2000" dirty="0"/>
              <a:t>Radikální relativizace významu a jeho společenské, historické a kulturní podmíněnosti</a:t>
            </a:r>
          </a:p>
          <a:p>
            <a:r>
              <a:rPr lang="cs-CZ" sz="2000" b="1" dirty="0"/>
              <a:t>Sociální realita = lingvistická realita</a:t>
            </a:r>
          </a:p>
          <a:p>
            <a:r>
              <a:rPr lang="cs-CZ" sz="2000" b="1" dirty="0" err="1"/>
              <a:t>Foucalt</a:t>
            </a:r>
            <a:r>
              <a:rPr lang="cs-CZ" sz="2000" b="1" dirty="0"/>
              <a:t> – genealogie (archeologie přítomnosti)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66AEBD-250F-E913-8EBC-592715290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C5630B-AA42-E021-031B-981B5E4C8B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Richard Ashley </a:t>
            </a:r>
            <a:r>
              <a:rPr lang="cs-CZ" dirty="0"/>
              <a:t>– manifest postmoderny</a:t>
            </a:r>
          </a:p>
          <a:p>
            <a:r>
              <a:rPr lang="cs-CZ" dirty="0"/>
              <a:t>Boj s </a:t>
            </a:r>
            <a:r>
              <a:rPr lang="cs-CZ" dirty="0" err="1"/>
              <a:t>logocentrismem</a:t>
            </a:r>
            <a:r>
              <a:rPr lang="cs-CZ" dirty="0"/>
              <a:t> – odpověď je </a:t>
            </a:r>
            <a:r>
              <a:rPr lang="cs-CZ" b="1" dirty="0"/>
              <a:t>historicita</a:t>
            </a:r>
          </a:p>
          <a:p>
            <a:r>
              <a:rPr lang="cs-CZ" dirty="0"/>
              <a:t>Útok na ideál rozumného člověka a státu</a:t>
            </a:r>
          </a:p>
          <a:p>
            <a:r>
              <a:rPr lang="cs-CZ" b="1" dirty="0"/>
              <a:t>Mocenský střet napříč (</a:t>
            </a:r>
            <a:r>
              <a:rPr lang="cs-CZ" b="1" dirty="0" err="1"/>
              <a:t>transversal</a:t>
            </a:r>
            <a:r>
              <a:rPr lang="cs-CZ" b="1" dirty="0"/>
              <a:t> </a:t>
            </a:r>
            <a:r>
              <a:rPr lang="cs-CZ" b="1" dirty="0" err="1"/>
              <a:t>struggle</a:t>
            </a:r>
            <a:r>
              <a:rPr lang="cs-CZ" b="1" dirty="0"/>
              <a:t>)</a:t>
            </a:r>
          </a:p>
          <a:p>
            <a:r>
              <a:rPr lang="cs-CZ" b="1" dirty="0"/>
              <a:t>Metoda dvojího čtení</a:t>
            </a:r>
          </a:p>
          <a:p>
            <a:r>
              <a:rPr lang="cs-CZ" b="1" dirty="0"/>
              <a:t>Metoda státnictví (</a:t>
            </a:r>
            <a:r>
              <a:rPr lang="cs-CZ" b="1" dirty="0" err="1"/>
              <a:t>statecraft</a:t>
            </a:r>
            <a:r>
              <a:rPr lang="cs-CZ" b="1" dirty="0"/>
              <a:t>)</a:t>
            </a:r>
          </a:p>
        </p:txBody>
      </p:sp>
      <p:pic>
        <p:nvPicPr>
          <p:cNvPr id="6" name="Obrázek 5" descr="Obsah obrázku oblečení, osoba, Lidská tvář, kniha&#10;&#10;Obsah generovaný pomocí AI může být nesprávný.">
            <a:extLst>
              <a:ext uri="{FF2B5EF4-FFF2-40B4-BE49-F238E27FC236}">
                <a16:creationId xmlns:a16="http://schemas.microsoft.com/office/drawing/2014/main" id="{86B18695-71DE-D930-88BC-E1DFAF2E1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053" y="4338038"/>
            <a:ext cx="1568575" cy="20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6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F5AE3-6D81-AEC9-DF86-03BF0EED4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kresba, skica, ilustrace, umění&#10;&#10;Obsah generovaný pomocí AI může být nesprávný.">
            <a:extLst>
              <a:ext uri="{FF2B5EF4-FFF2-40B4-BE49-F238E27FC236}">
                <a16:creationId xmlns:a16="http://schemas.microsoft.com/office/drawing/2014/main" id="{6DA95E4A-0EAB-4C08-6FE6-44DB025C63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20689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CE1176-F746-6FE2-6730-E3648760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Přínos teorií mezinárodních vztahů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431343-7BC6-8443-3831-7208DF3E4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/>
              <a:t>Poznávací</a:t>
            </a:r>
            <a:r>
              <a:rPr lang="en-US" sz="2000"/>
              <a:t> – pozitivní poznání reality MV, teoretická zdůvodnění politického dění</a:t>
            </a:r>
          </a:p>
          <a:p>
            <a:r>
              <a:rPr lang="en-US" sz="2000" b="1"/>
              <a:t>Normativní</a:t>
            </a:r>
            <a:r>
              <a:rPr lang="en-US" sz="2000"/>
              <a:t> – normativní poznání reality MV, teorie jako připomínka principů a hodnot</a:t>
            </a:r>
          </a:p>
          <a:p>
            <a:r>
              <a:rPr lang="en-US" sz="2000" b="1"/>
              <a:t>Konstitutivní</a:t>
            </a:r>
            <a:r>
              <a:rPr lang="en-US" sz="2000"/>
              <a:t> – nástroj přetvářející realitu MV, vzájemné ovlivňování praxe a teorie</a:t>
            </a:r>
          </a:p>
        </p:txBody>
      </p:sp>
    </p:spTree>
    <p:extLst>
      <p:ext uri="{BB962C8B-B14F-4D97-AF65-F5344CB8AC3E}">
        <p14:creationId xmlns:p14="http://schemas.microsoft.com/office/powerpoint/2010/main" val="3219856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12F825-A7F8-141D-7E4D-388B59CF1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296548-4343-2A63-2C57-A86E8CAD1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8ED871-DAF9-FDEA-6395-18FED5D22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AAA529-2164-172A-8D57-44A2F91F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Feminismus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queer theory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3C0328-9670-5F14-89E1-EF7B6C151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cs-CZ" sz="2000" dirty="0"/>
              <a:t>90. léta – proud </a:t>
            </a:r>
            <a:r>
              <a:rPr lang="cs-CZ" sz="2000" dirty="0" err="1"/>
              <a:t>postpozitivismu</a:t>
            </a:r>
            <a:r>
              <a:rPr lang="cs-CZ" sz="2000" dirty="0"/>
              <a:t> a kritické teorie</a:t>
            </a:r>
          </a:p>
          <a:p>
            <a:r>
              <a:rPr lang="cs-CZ" sz="2000" dirty="0"/>
              <a:t>Zkušenost žen v mezinárodním prostoru – odhalení mocenských vztahů mezi muži a ženami</a:t>
            </a:r>
          </a:p>
          <a:p>
            <a:r>
              <a:rPr lang="cs-CZ" sz="2000" b="1" dirty="0"/>
              <a:t>Genderová analýza</a:t>
            </a:r>
          </a:p>
          <a:p>
            <a:r>
              <a:rPr lang="cs-CZ" sz="2000" dirty="0"/>
              <a:t>Podřízenost žen mužům – </a:t>
            </a:r>
            <a:r>
              <a:rPr lang="cs-CZ" sz="2000" b="1" dirty="0"/>
              <a:t>primát patriarchátu s neolitickou revolucí</a:t>
            </a:r>
          </a:p>
          <a:p>
            <a:r>
              <a:rPr lang="cs-CZ" sz="2000" b="1" dirty="0"/>
              <a:t>Gender</a:t>
            </a:r>
            <a:r>
              <a:rPr lang="cs-CZ" sz="2000" dirty="0"/>
              <a:t> – soubor sociálně konstruovaných charakteristik – ideál typy</a:t>
            </a:r>
          </a:p>
          <a:p>
            <a:r>
              <a:rPr lang="cs-CZ" sz="2000" b="1" dirty="0"/>
              <a:t>Hegemonie maskulinity v MV</a:t>
            </a:r>
            <a:r>
              <a:rPr lang="cs-CZ" sz="2000" dirty="0"/>
              <a:t> – genderové vztahy</a:t>
            </a:r>
          </a:p>
          <a:p>
            <a:r>
              <a:rPr lang="cs-CZ" sz="2000" dirty="0"/>
              <a:t>Veřejná </a:t>
            </a:r>
            <a:r>
              <a:rPr lang="cs-CZ" sz="2000" dirty="0" err="1"/>
              <a:t>x</a:t>
            </a:r>
            <a:r>
              <a:rPr lang="cs-CZ" sz="2000" dirty="0"/>
              <a:t> soukromá sféra</a:t>
            </a:r>
          </a:p>
          <a:p>
            <a:r>
              <a:rPr lang="cs-CZ" sz="2000" b="1" dirty="0"/>
              <a:t>Mýtus o ochraně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1241C46-C3E3-5B53-1244-33B8D6B57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DFE47E-A028-A86C-6387-2C589ABE4B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Liberální feminismus</a:t>
            </a:r>
          </a:p>
          <a:p>
            <a:r>
              <a:rPr lang="cs-CZ" b="1" dirty="0"/>
              <a:t>Kritický feminismus</a:t>
            </a:r>
          </a:p>
          <a:p>
            <a:r>
              <a:rPr lang="cs-CZ" b="1" dirty="0"/>
              <a:t>Marxistický feminismus</a:t>
            </a:r>
          </a:p>
          <a:p>
            <a:r>
              <a:rPr lang="cs-CZ" b="1" dirty="0"/>
              <a:t>Postkoloniální feminismus</a:t>
            </a:r>
          </a:p>
          <a:p>
            <a:r>
              <a:rPr lang="cs-CZ" b="1" dirty="0"/>
              <a:t>Queer </a:t>
            </a:r>
            <a:r>
              <a:rPr lang="cs-CZ" b="1" dirty="0" err="1"/>
              <a:t>theory</a:t>
            </a:r>
            <a:r>
              <a:rPr lang="cs-CZ" b="1" dirty="0"/>
              <a:t> </a:t>
            </a:r>
            <a:r>
              <a:rPr lang="cs-CZ" dirty="0"/>
              <a:t>– interdisciplinární přístup – kritická perspektiva sexuality a genderu</a:t>
            </a:r>
          </a:p>
          <a:p>
            <a:r>
              <a:rPr lang="cs-CZ" b="1" dirty="0"/>
              <a:t>LGBT+ přístupy </a:t>
            </a:r>
            <a:r>
              <a:rPr lang="cs-CZ" dirty="0"/>
              <a:t>– zpochybnění sexuální duality – nestabilní charakter lidské přirozenosti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56316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4F926-55FA-B671-10BF-5E093F05C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6A7FF0-497D-9CC2-090D-DB356C2AC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B3A278-F0C2-1199-1609-89A0CC18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CFE62A-E833-7B52-E0C9-40F8AF6C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Zelené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teorie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environmentalismus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931F25-2800-6A2A-0BB8-56A2452B3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cs-CZ" sz="2000" dirty="0"/>
              <a:t>Rodí se v 80. letech z ekologického a mírového hnutí</a:t>
            </a:r>
          </a:p>
          <a:p>
            <a:r>
              <a:rPr lang="cs-CZ" sz="2000" dirty="0"/>
              <a:t>Otázky ekologické zodpovědnosti, sociální spravedlnosti, nenásilí a demokracie jdoucí odspoda (</a:t>
            </a:r>
            <a:r>
              <a:rPr lang="cs-CZ" sz="2000" dirty="0" err="1"/>
              <a:t>grassroots</a:t>
            </a:r>
            <a:r>
              <a:rPr lang="cs-CZ" sz="2000" dirty="0"/>
              <a:t>)</a:t>
            </a:r>
          </a:p>
          <a:p>
            <a:r>
              <a:rPr lang="cs-CZ" sz="2000" dirty="0"/>
              <a:t>Environmentální témata mimo tzv. vysokou politiku (</a:t>
            </a:r>
            <a:r>
              <a:rPr lang="cs-CZ" sz="2000" dirty="0" err="1"/>
              <a:t>high</a:t>
            </a:r>
            <a:r>
              <a:rPr lang="cs-CZ" sz="2000" dirty="0"/>
              <a:t> </a:t>
            </a:r>
            <a:r>
              <a:rPr lang="cs-CZ" sz="2000" dirty="0" err="1"/>
              <a:t>politics</a:t>
            </a:r>
            <a:r>
              <a:rPr lang="cs-CZ" sz="2000" dirty="0"/>
              <a:t>)</a:t>
            </a:r>
          </a:p>
          <a:p>
            <a:r>
              <a:rPr lang="cs-CZ" sz="2000" b="1" dirty="0"/>
              <a:t>Otázky environmentální spolupráce a hrozeb </a:t>
            </a:r>
            <a:r>
              <a:rPr lang="cs-CZ" sz="2000" dirty="0"/>
              <a:t>– sdílení přírodních zdrojů, globální oteplování, půdní eroze, ochrana biodiverzity</a:t>
            </a:r>
          </a:p>
          <a:p>
            <a:r>
              <a:rPr lang="cs-CZ" sz="2000" dirty="0"/>
              <a:t>Zpochybnění </a:t>
            </a:r>
            <a:r>
              <a:rPr lang="cs-CZ" sz="2000" dirty="0" err="1"/>
              <a:t>státocentrismu</a:t>
            </a:r>
            <a:r>
              <a:rPr lang="cs-CZ" sz="2000" dirty="0"/>
              <a:t> a racionalistické analýzy – </a:t>
            </a:r>
            <a:r>
              <a:rPr lang="cs-CZ" sz="2000" b="1" dirty="0"/>
              <a:t>ekologická slepota</a:t>
            </a:r>
          </a:p>
          <a:p>
            <a:endParaRPr lang="cs-CZ" sz="2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27A03FD-56AA-FFEC-13A5-B3C5167EF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6FDA5F-BC06-D27F-3D80-F96F9B95D0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800" dirty="0"/>
              <a:t>Důraz na </a:t>
            </a:r>
            <a:r>
              <a:rPr lang="cs-CZ" sz="1800" b="1" dirty="0"/>
              <a:t>kosmopolitismus</a:t>
            </a:r>
          </a:p>
          <a:p>
            <a:r>
              <a:rPr lang="cs-CZ" sz="1800" dirty="0"/>
              <a:t>Témata ekologické bezpečnosti, udržitelného rozvoje a environmentální spravedlnosti</a:t>
            </a:r>
          </a:p>
          <a:p>
            <a:r>
              <a:rPr lang="cs-CZ" sz="1800" dirty="0"/>
              <a:t>Stanovení </a:t>
            </a:r>
            <a:r>
              <a:rPr lang="cs-CZ" sz="1800" b="1" dirty="0"/>
              <a:t>tzv. limitů růstu </a:t>
            </a:r>
            <a:r>
              <a:rPr lang="cs-CZ" sz="1800" dirty="0"/>
              <a:t>– kritika neoliberální ekonomie a jejího primátu ve světové politice</a:t>
            </a:r>
          </a:p>
          <a:p>
            <a:r>
              <a:rPr lang="cs-CZ" sz="1800" dirty="0"/>
              <a:t>Kritika </a:t>
            </a:r>
            <a:r>
              <a:rPr lang="cs-CZ" sz="1800" b="1" dirty="0"/>
              <a:t>ekologické modernizace</a:t>
            </a:r>
          </a:p>
        </p:txBody>
      </p:sp>
    </p:spTree>
    <p:extLst>
      <p:ext uri="{BB962C8B-B14F-4D97-AF65-F5344CB8AC3E}">
        <p14:creationId xmlns:p14="http://schemas.microsoft.com/office/powerpoint/2010/main" val="3143098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712F1F-7C65-1349-D57F-2D4239A3C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69BA0C-7AC9-0DF0-37EA-6F9FE17A7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E85333C-7B84-921D-7D5C-CE1BFFD65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223222-E6AF-DB11-F104-D2A70A963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Postkolonialismus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1909ED-401A-9A65-913C-A5A42D31F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sz="2000" b="1" dirty="0"/>
              <a:t>Tzv. škola třetího světa</a:t>
            </a:r>
          </a:p>
          <a:p>
            <a:r>
              <a:rPr lang="cs-CZ" sz="2000" dirty="0"/>
              <a:t>Otázky identity, kultury a moci</a:t>
            </a:r>
          </a:p>
          <a:p>
            <a:r>
              <a:rPr lang="cs-CZ" sz="2000" dirty="0"/>
              <a:t>Vysoká diverzita postkoloniálního pojetí vědy, vědění a vnímání společnosti a politiky</a:t>
            </a:r>
          </a:p>
          <a:p>
            <a:r>
              <a:rPr lang="cs-CZ" sz="2000" b="1" dirty="0"/>
              <a:t>Kritika racionalismu, humanismu a univerzalismu </a:t>
            </a:r>
            <a:r>
              <a:rPr lang="cs-CZ" sz="2000" dirty="0"/>
              <a:t>– kritika „morální nadřazenosti“ Západu</a:t>
            </a:r>
          </a:p>
          <a:p>
            <a:r>
              <a:rPr lang="cs-CZ" sz="2000" dirty="0"/>
              <a:t>Odmítnutí </a:t>
            </a:r>
            <a:r>
              <a:rPr lang="cs-CZ" sz="2000" b="1" dirty="0"/>
              <a:t>tzv. domorodého esencialismu </a:t>
            </a:r>
            <a:r>
              <a:rPr lang="cs-CZ" sz="2000" dirty="0"/>
              <a:t>– idea podporující koloniální nadvládu</a:t>
            </a:r>
          </a:p>
          <a:p>
            <a:r>
              <a:rPr lang="cs-CZ" sz="2000" dirty="0"/>
              <a:t>Mezinárodní řád vzniká na západním konceptu státnosti – prosazován silou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B5C3911-68A3-6D97-1E8D-7A2AA3DB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0B8296-1219-7434-4040-B081EC4031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1800" dirty="0"/>
              <a:t>Navázání na evropskou kritickou debatu ohledně kolonialismu – </a:t>
            </a:r>
            <a:r>
              <a:rPr lang="cs-CZ" sz="1800" b="1" dirty="0"/>
              <a:t>debata z Valladolid </a:t>
            </a:r>
            <a:r>
              <a:rPr lang="cs-CZ" sz="1800" dirty="0"/>
              <a:t>(1550-1551) – </a:t>
            </a:r>
            <a:r>
              <a:rPr lang="cs-CZ" sz="1800" dirty="0" err="1"/>
              <a:t>Bartolome</a:t>
            </a:r>
            <a:r>
              <a:rPr lang="cs-CZ" sz="1800" dirty="0"/>
              <a:t> de las </a:t>
            </a:r>
            <a:r>
              <a:rPr lang="cs-CZ" sz="1800" dirty="0" err="1"/>
              <a:t>Casas</a:t>
            </a:r>
            <a:r>
              <a:rPr lang="cs-CZ" sz="1800" dirty="0"/>
              <a:t> </a:t>
            </a:r>
            <a:r>
              <a:rPr lang="cs-CZ" sz="1800" dirty="0" err="1"/>
              <a:t>x</a:t>
            </a:r>
            <a:r>
              <a:rPr lang="cs-CZ" sz="1800" dirty="0"/>
              <a:t> Juan </a:t>
            </a:r>
            <a:r>
              <a:rPr lang="cs-CZ" sz="1800" dirty="0" err="1"/>
              <a:t>Ginés</a:t>
            </a:r>
            <a:r>
              <a:rPr lang="cs-CZ" sz="1800" dirty="0"/>
              <a:t> de </a:t>
            </a:r>
            <a:r>
              <a:rPr lang="cs-CZ" sz="1800" dirty="0" err="1"/>
              <a:t>Sepulveda</a:t>
            </a:r>
            <a:endParaRPr lang="cs-CZ" sz="1800" dirty="0"/>
          </a:p>
          <a:p>
            <a:r>
              <a:rPr lang="cs-CZ" sz="1800" dirty="0"/>
              <a:t>Odsouzení mocenského rozměru západního myšlení</a:t>
            </a:r>
          </a:p>
          <a:p>
            <a:r>
              <a:rPr lang="cs-CZ" sz="1800" dirty="0"/>
              <a:t>Současný světový řád není přirozený – neexistuje univerzalita hodnot</a:t>
            </a:r>
          </a:p>
          <a:p>
            <a:r>
              <a:rPr lang="cs-CZ" sz="1800" b="1" dirty="0" err="1"/>
              <a:t>Amitav</a:t>
            </a:r>
            <a:r>
              <a:rPr lang="cs-CZ" sz="1800" b="1" dirty="0"/>
              <a:t> </a:t>
            </a:r>
            <a:r>
              <a:rPr lang="cs-CZ" sz="1800" b="1" dirty="0" err="1"/>
              <a:t>Acharya</a:t>
            </a:r>
            <a:r>
              <a:rPr lang="cs-CZ" sz="1800" b="1" dirty="0"/>
              <a:t> </a:t>
            </a:r>
            <a:r>
              <a:rPr lang="cs-CZ" sz="1800" dirty="0"/>
              <a:t>– pluralismus, historické zakotvení teorií, agenda tzv. globálního Jihu, kritika eurocentrismu – globální MV</a:t>
            </a:r>
          </a:p>
          <a:p>
            <a:r>
              <a:rPr lang="cs-CZ" sz="1800" b="1" dirty="0"/>
              <a:t>Mohammed </a:t>
            </a:r>
            <a:r>
              <a:rPr lang="cs-CZ" sz="1800" b="1" dirty="0" err="1"/>
              <a:t>Ayoob</a:t>
            </a:r>
            <a:r>
              <a:rPr lang="cs-CZ" sz="1800" b="1" dirty="0"/>
              <a:t> – subalterní realismus </a:t>
            </a:r>
            <a:r>
              <a:rPr lang="cs-CZ" sz="1800" dirty="0"/>
              <a:t>(vztah vnitřní (ne)bezpečnosti na chování státu)</a:t>
            </a:r>
          </a:p>
          <a:p>
            <a:r>
              <a:rPr lang="cs-CZ" sz="1800" b="1" dirty="0"/>
              <a:t>Edward </a:t>
            </a:r>
            <a:r>
              <a:rPr lang="cs-CZ" sz="1800" b="1" dirty="0" err="1"/>
              <a:t>Seid</a:t>
            </a:r>
            <a:r>
              <a:rPr lang="cs-CZ" sz="1800" b="1" dirty="0"/>
              <a:t> – Orientalismus (1978)</a:t>
            </a:r>
          </a:p>
        </p:txBody>
      </p:sp>
    </p:spTree>
    <p:extLst>
      <p:ext uri="{BB962C8B-B14F-4D97-AF65-F5344CB8AC3E}">
        <p14:creationId xmlns:p14="http://schemas.microsoft.com/office/powerpoint/2010/main" val="1366716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7376A2-1502-5153-B87B-77E8E7CA4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4EDB04-881B-A955-9D82-53655706E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A796BB-1A48-4752-A19C-83745B463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65A474-3EE0-C473-ACB5-7E7BD54E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Sociální</a:t>
            </a:r>
            <a:r>
              <a:rPr lang="en-US" b="1" dirty="0"/>
              <a:t> </a:t>
            </a:r>
            <a:r>
              <a:rPr lang="en-US" b="1" dirty="0" err="1"/>
              <a:t>konstruktivismus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FC8A29-AC8C-F5B5-8A22-46A3865A0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cs-CZ" sz="2000" dirty="0"/>
              <a:t>Mladý a stále se vyvíjející směr – odlišné pohledy</a:t>
            </a:r>
          </a:p>
          <a:p>
            <a:r>
              <a:rPr lang="cs-CZ" sz="2000" b="1" dirty="0"/>
              <a:t>Společný bod: </a:t>
            </a:r>
            <a:r>
              <a:rPr lang="cs-CZ" sz="2000" dirty="0"/>
              <a:t>realita MV je </a:t>
            </a:r>
            <a:r>
              <a:rPr lang="cs-CZ" sz="2000" b="1" dirty="0"/>
              <a:t>sociálním konstruktem</a:t>
            </a:r>
            <a:r>
              <a:rPr lang="cs-CZ" sz="2000" dirty="0"/>
              <a:t>, vytvářeným a udržovaným pomocí diskurzu a praxe aktérů MV</a:t>
            </a:r>
          </a:p>
          <a:p>
            <a:r>
              <a:rPr lang="cs-CZ" sz="2000" dirty="0"/>
              <a:t>MV nejsou objektivně danou realitou </a:t>
            </a:r>
            <a:r>
              <a:rPr lang="cs-CZ" sz="2000" dirty="0" err="1"/>
              <a:t>x</a:t>
            </a:r>
            <a:r>
              <a:rPr lang="cs-CZ" sz="2000" dirty="0"/>
              <a:t> pozitivisté (realismus a liberalismus)</a:t>
            </a:r>
          </a:p>
          <a:p>
            <a:r>
              <a:rPr lang="cs-CZ" sz="2000" dirty="0"/>
              <a:t>Debata vztahu mezi aktérem a strukturou – odpovídá </a:t>
            </a:r>
            <a:r>
              <a:rPr lang="cs-CZ" sz="2000" b="1" dirty="0"/>
              <a:t>tzv. hladinám analýzy – David Singer</a:t>
            </a:r>
          </a:p>
          <a:p>
            <a:r>
              <a:rPr lang="cs-CZ" sz="2000" dirty="0"/>
              <a:t>Vzájemné ovlivnění mezi aktéry a strukturou</a:t>
            </a:r>
          </a:p>
          <a:p>
            <a:r>
              <a:rPr lang="cs-CZ" sz="2000" b="1" dirty="0"/>
              <a:t>Alexander </a:t>
            </a:r>
            <a:r>
              <a:rPr lang="cs-CZ" sz="2000" b="1" dirty="0" err="1"/>
              <a:t>Wendt</a:t>
            </a:r>
            <a:r>
              <a:rPr lang="cs-CZ" sz="2000" b="1" dirty="0"/>
              <a:t> </a:t>
            </a:r>
            <a:r>
              <a:rPr lang="cs-CZ" sz="2000" dirty="0"/>
              <a:t>– SK chápán jako střední cesta mezi pozitivistickými a kritickými teoriemi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9E63D7-01AF-CB99-1D5A-6E7342F90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D11D88-8B7B-23BD-2A6D-926D503F95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b="1" dirty="0"/>
              <a:t>Základní teze: </a:t>
            </a:r>
          </a:p>
          <a:p>
            <a:r>
              <a:rPr lang="cs-CZ" sz="2000" dirty="0"/>
              <a:t>1) státy jako základní jednotky MV </a:t>
            </a:r>
          </a:p>
          <a:p>
            <a:r>
              <a:rPr lang="cs-CZ" sz="2000" dirty="0"/>
              <a:t>2) klíčové struktury jsou intersubjektivní – ovlivněné lidskými interakcemi </a:t>
            </a:r>
          </a:p>
          <a:p>
            <a:r>
              <a:rPr lang="cs-CZ" sz="2000" dirty="0"/>
              <a:t>3) identita státu a státní zájem jsou sociálně konstruovány</a:t>
            </a:r>
          </a:p>
          <a:p>
            <a:r>
              <a:rPr lang="cs-CZ" sz="2000" dirty="0"/>
              <a:t>Anarchie v MV je tedy </a:t>
            </a:r>
            <a:r>
              <a:rPr lang="cs-CZ" sz="2000" b="1" dirty="0"/>
              <a:t>sociálním konstruktem</a:t>
            </a:r>
            <a:r>
              <a:rPr lang="cs-CZ" sz="2000" dirty="0"/>
              <a:t>, neexistuje před vznikem systému – stejně tak princip nepřátelství/spolupráce a svépomoc</a:t>
            </a:r>
          </a:p>
          <a:p>
            <a:r>
              <a:rPr lang="cs-CZ" sz="2000" b="1" dirty="0" err="1"/>
              <a:t>Anarchy</a:t>
            </a:r>
            <a:r>
              <a:rPr lang="cs-CZ" sz="2000" b="1" dirty="0"/>
              <a:t> </a:t>
            </a:r>
            <a:r>
              <a:rPr lang="cs-CZ" sz="2000" b="1" dirty="0" err="1"/>
              <a:t>Is</a:t>
            </a:r>
            <a:r>
              <a:rPr lang="cs-CZ" sz="2000" b="1" dirty="0"/>
              <a:t> </a:t>
            </a:r>
            <a:r>
              <a:rPr lang="cs-CZ" sz="2000" b="1" dirty="0" err="1"/>
              <a:t>What</a:t>
            </a:r>
            <a:r>
              <a:rPr lang="cs-CZ" sz="2000" b="1" dirty="0"/>
              <a:t> </a:t>
            </a:r>
            <a:r>
              <a:rPr lang="cs-CZ" sz="2000" b="1" dirty="0" err="1"/>
              <a:t>States</a:t>
            </a:r>
            <a:r>
              <a:rPr lang="cs-CZ" sz="2000" b="1" dirty="0"/>
              <a:t> Make </a:t>
            </a:r>
            <a:r>
              <a:rPr lang="cs-CZ" sz="2000" b="1" dirty="0" err="1"/>
              <a:t>of</a:t>
            </a:r>
            <a:r>
              <a:rPr lang="cs-CZ" sz="2000" b="1" dirty="0"/>
              <a:t> It: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Social</a:t>
            </a:r>
            <a:r>
              <a:rPr lang="cs-CZ" sz="2000" b="1" dirty="0"/>
              <a:t> </a:t>
            </a:r>
            <a:r>
              <a:rPr lang="cs-CZ" sz="2000" b="1" dirty="0" err="1"/>
              <a:t>Construction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Power</a:t>
            </a:r>
            <a:r>
              <a:rPr lang="cs-CZ" sz="2000" b="1" dirty="0"/>
              <a:t> </a:t>
            </a:r>
            <a:r>
              <a:rPr lang="cs-CZ" sz="2000" b="1" dirty="0" err="1"/>
              <a:t>Politics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25588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9F9E53-2AC8-FC6F-0D48-05165DB4E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7F78117-D3A7-047A-4429-3CA09A6E3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0C5ED1C-8720-7B26-0078-E05CE1CAB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E27F83-05C3-53ED-F544-F5B0A288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Kultury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anarchie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kritika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Waltze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D9491A-277B-539F-042A-5009E572B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sz="2000" dirty="0" err="1"/>
              <a:t>Wendt</a:t>
            </a:r>
            <a:r>
              <a:rPr lang="cs-CZ" sz="2000" dirty="0"/>
              <a:t> kritizuje Waltze a neorealismus – </a:t>
            </a:r>
            <a:r>
              <a:rPr lang="cs-CZ" sz="2000" b="1" dirty="0"/>
              <a:t>3 definiční znaky struktury dle Waltze:</a:t>
            </a:r>
          </a:p>
          <a:p>
            <a:r>
              <a:rPr lang="cs-CZ" sz="2000" dirty="0"/>
              <a:t>1) princip uspořádání </a:t>
            </a:r>
          </a:p>
          <a:p>
            <a:r>
              <a:rPr lang="cs-CZ" sz="2000" dirty="0"/>
              <a:t>2) vlastnosti aktérů </a:t>
            </a:r>
          </a:p>
          <a:p>
            <a:r>
              <a:rPr lang="cs-CZ" sz="2000" dirty="0"/>
              <a:t>3) rozložení moci v systému</a:t>
            </a:r>
          </a:p>
          <a:p>
            <a:r>
              <a:rPr lang="cs-CZ" sz="2000" dirty="0" err="1"/>
              <a:t>Wendt</a:t>
            </a:r>
            <a:r>
              <a:rPr lang="cs-CZ" sz="2000" dirty="0"/>
              <a:t> dodává 4. definiční znak struktury: možnost proměny chování a jednání na základě učení a sdílení představ o MV</a:t>
            </a:r>
          </a:p>
          <a:p>
            <a:r>
              <a:rPr lang="cs-CZ" sz="2000" b="1" dirty="0"/>
              <a:t>Vzniká kultura anarchie: </a:t>
            </a:r>
          </a:p>
          <a:p>
            <a:r>
              <a:rPr lang="cs-CZ" sz="2000" dirty="0"/>
              <a:t>1) </a:t>
            </a:r>
            <a:r>
              <a:rPr lang="cs-CZ" sz="2000" dirty="0" err="1"/>
              <a:t>hobbesovská</a:t>
            </a:r>
            <a:r>
              <a:rPr lang="cs-CZ" sz="2000" dirty="0"/>
              <a:t> (nepřátelství) </a:t>
            </a:r>
          </a:p>
          <a:p>
            <a:r>
              <a:rPr lang="cs-CZ" sz="2000" dirty="0"/>
              <a:t>2) </a:t>
            </a:r>
            <a:r>
              <a:rPr lang="cs-CZ" sz="2000" dirty="0" err="1"/>
              <a:t>lockovská</a:t>
            </a:r>
            <a:r>
              <a:rPr lang="cs-CZ" sz="2000" dirty="0"/>
              <a:t> (rivalita)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F71482-2ECF-B7BC-AC26-A60EB5B28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537965-C263-3E57-485C-6E88B2CA8E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1800" dirty="0"/>
              <a:t>3) kantovská (přátelství) </a:t>
            </a:r>
            <a:r>
              <a:rPr lang="cs-CZ" sz="1800" i="1" dirty="0"/>
              <a:t>„</a:t>
            </a:r>
            <a:r>
              <a:rPr lang="cs-CZ" sz="1800" i="1" dirty="0" err="1"/>
              <a:t>Anarchy</a:t>
            </a:r>
            <a:r>
              <a:rPr lang="cs-CZ" sz="1800" i="1" dirty="0"/>
              <a:t> </a:t>
            </a:r>
            <a:r>
              <a:rPr lang="cs-CZ" sz="1800" i="1" dirty="0" err="1"/>
              <a:t>is</a:t>
            </a:r>
            <a:r>
              <a:rPr lang="cs-CZ" sz="1800" i="1" dirty="0"/>
              <a:t> </a:t>
            </a:r>
            <a:r>
              <a:rPr lang="cs-CZ" sz="1800" i="1" dirty="0" err="1"/>
              <a:t>what</a:t>
            </a:r>
            <a:r>
              <a:rPr lang="cs-CZ" sz="1800" i="1" dirty="0"/>
              <a:t> </a:t>
            </a:r>
            <a:r>
              <a:rPr lang="cs-CZ" sz="1800" i="1" dirty="0" err="1"/>
              <a:t>states</a:t>
            </a:r>
            <a:r>
              <a:rPr lang="cs-CZ" sz="1800" i="1" dirty="0"/>
              <a:t> make </a:t>
            </a:r>
            <a:r>
              <a:rPr lang="cs-CZ" sz="1800" i="1" dirty="0" err="1"/>
              <a:t>of</a:t>
            </a:r>
            <a:r>
              <a:rPr lang="cs-CZ" sz="1800" i="1" dirty="0"/>
              <a:t> </a:t>
            </a:r>
            <a:r>
              <a:rPr lang="cs-CZ" sz="1800" i="1" dirty="0" err="1"/>
              <a:t>it</a:t>
            </a:r>
            <a:r>
              <a:rPr lang="cs-CZ" sz="1800" i="1" dirty="0"/>
              <a:t>“</a:t>
            </a:r>
          </a:p>
          <a:p>
            <a:r>
              <a:rPr lang="cs-CZ" sz="1800" dirty="0"/>
              <a:t>Vztahy mezi státy se utváří na základě interakcí</a:t>
            </a:r>
          </a:p>
          <a:p>
            <a:r>
              <a:rPr lang="cs-CZ" sz="1800" dirty="0"/>
              <a:t>Spolupráce v MV je možná na základě oslabení anarchického charakteru MV</a:t>
            </a:r>
          </a:p>
          <a:p>
            <a:r>
              <a:rPr lang="cs-CZ" sz="1800" dirty="0"/>
              <a:t>Stát disponuje schopností se učit, interpretovat a hodnotit situace vzešlé z </a:t>
            </a:r>
            <a:r>
              <a:rPr lang="cs-CZ" sz="1800" dirty="0" err="1"/>
              <a:t>inteakcí</a:t>
            </a:r>
            <a:endParaRPr lang="cs-CZ" sz="1800" dirty="0"/>
          </a:p>
          <a:p>
            <a:r>
              <a:rPr lang="cs-CZ" sz="1800" dirty="0"/>
              <a:t>Příklad jaderného arzenálu USA, VB a KLDR</a:t>
            </a:r>
          </a:p>
        </p:txBody>
      </p:sp>
    </p:spTree>
    <p:extLst>
      <p:ext uri="{BB962C8B-B14F-4D97-AF65-F5344CB8AC3E}">
        <p14:creationId xmlns:p14="http://schemas.microsoft.com/office/powerpoint/2010/main" val="184458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3A978F-B73B-0057-BBCB-002BF5D6A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59A2E8-41FF-7A33-3A05-1DC15290C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BDF064-C90F-5C5B-2EA3-AAA4B841A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52081D-8F4E-EC4B-808A-11C4648E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Anglická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škola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CD8C2D-7524-10CC-DE98-C8B3D16F0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sz="2000" dirty="0"/>
              <a:t>Alternativa k americkému pojetí škol MV</a:t>
            </a:r>
          </a:p>
          <a:p>
            <a:r>
              <a:rPr lang="cs-CZ" sz="2000" dirty="0"/>
              <a:t>Získává vliv v Evropě i Číně či Indii – v rámci velkých debat však její význam zaniknul</a:t>
            </a:r>
          </a:p>
          <a:p>
            <a:r>
              <a:rPr lang="cs-CZ" sz="2000" dirty="0"/>
              <a:t>Spolu se sociálním konstruktivismem tvoří středovou pozici mezi pozitivismem a </a:t>
            </a:r>
            <a:r>
              <a:rPr lang="cs-CZ" sz="2000" dirty="0" err="1"/>
              <a:t>postpozitivismem</a:t>
            </a:r>
            <a:endParaRPr lang="cs-CZ" sz="2000" dirty="0"/>
          </a:p>
          <a:p>
            <a:r>
              <a:rPr lang="cs-CZ" sz="2000" b="1" dirty="0"/>
              <a:t>Multidisciplinární</a:t>
            </a:r>
            <a:r>
              <a:rPr lang="cs-CZ" sz="2000" dirty="0"/>
              <a:t> – kombinuje klasické teorie, historické přístupy, normativní přístupy (otázky morálky) a problematiku struktury mezinárodního systému</a:t>
            </a:r>
          </a:p>
          <a:p>
            <a:r>
              <a:rPr lang="cs-CZ" sz="2000" b="1" dirty="0"/>
              <a:t>Charles </a:t>
            </a:r>
            <a:r>
              <a:rPr lang="cs-CZ" sz="2000" b="1" dirty="0" err="1"/>
              <a:t>Manning</a:t>
            </a:r>
            <a:r>
              <a:rPr lang="cs-CZ" sz="2000" b="1" dirty="0"/>
              <a:t> + </a:t>
            </a:r>
            <a:r>
              <a:rPr lang="cs-CZ" sz="2000" b="1" dirty="0" err="1"/>
              <a:t>Hedley</a:t>
            </a:r>
            <a:r>
              <a:rPr lang="cs-CZ" sz="2000" b="1" dirty="0"/>
              <a:t> Bull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958898F-FD9B-FA70-D314-8A2814A65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21C097-E415-ABD6-1FE2-4B8CD5DD8E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1800" b="1" dirty="0" err="1"/>
              <a:t>The</a:t>
            </a:r>
            <a:r>
              <a:rPr lang="cs-CZ" sz="1800" b="1" dirty="0"/>
              <a:t> Case </a:t>
            </a:r>
            <a:r>
              <a:rPr lang="cs-CZ" sz="1800" b="1" dirty="0" err="1"/>
              <a:t>for</a:t>
            </a:r>
            <a:r>
              <a:rPr lang="cs-CZ" sz="1800" b="1" dirty="0"/>
              <a:t> a </a:t>
            </a:r>
            <a:r>
              <a:rPr lang="cs-CZ" sz="1800" b="1" dirty="0" err="1"/>
              <a:t>Classical</a:t>
            </a:r>
            <a:r>
              <a:rPr lang="cs-CZ" sz="1800" b="1" dirty="0"/>
              <a:t> </a:t>
            </a:r>
            <a:r>
              <a:rPr lang="cs-CZ" sz="1800" b="1" dirty="0" err="1"/>
              <a:t>Approach</a:t>
            </a:r>
            <a:endParaRPr lang="cs-CZ" sz="1800" b="1" dirty="0"/>
          </a:p>
          <a:p>
            <a:r>
              <a:rPr lang="cs-CZ" sz="1800" b="1" dirty="0"/>
              <a:t>Tzv. klasický přístup </a:t>
            </a:r>
            <a:r>
              <a:rPr lang="cs-CZ" sz="1800" dirty="0"/>
              <a:t>– kombinuje historii, právo a filozofii</a:t>
            </a:r>
          </a:p>
          <a:p>
            <a:r>
              <a:rPr lang="cs-CZ" sz="1800" dirty="0"/>
              <a:t>Je potřeba zohlednit normy a ideje, historické souvislosti a nestátní aktéry</a:t>
            </a:r>
          </a:p>
          <a:p>
            <a:r>
              <a:rPr lang="cs-CZ" sz="1800" dirty="0"/>
              <a:t>Koncept </a:t>
            </a:r>
            <a:r>
              <a:rPr lang="cs-CZ" sz="1800" b="1" dirty="0"/>
              <a:t>tzv. mezinárodní společnosti (</a:t>
            </a:r>
            <a:r>
              <a:rPr lang="cs-CZ" sz="1800" b="1" dirty="0" err="1"/>
              <a:t>international</a:t>
            </a:r>
            <a:r>
              <a:rPr lang="cs-CZ" sz="1800" b="1" dirty="0"/>
              <a:t> society)</a:t>
            </a:r>
          </a:p>
          <a:p>
            <a:r>
              <a:rPr lang="cs-CZ" sz="1800" dirty="0"/>
              <a:t>Vzniká v momentě, kdy skupina aktérů vytvoří společnost na základě společných hodnot a zájmů – členové jsou vázáni společnou sadou pravidel chování a institucemi, které nad nimi bdí</a:t>
            </a:r>
          </a:p>
          <a:p>
            <a:r>
              <a:rPr lang="cs-CZ" sz="1800" b="1" dirty="0"/>
              <a:t>Princip uznání (</a:t>
            </a:r>
            <a:r>
              <a:rPr lang="cs-CZ" sz="1800" b="1" dirty="0" err="1"/>
              <a:t>recognition</a:t>
            </a:r>
            <a:r>
              <a:rPr lang="cs-CZ" sz="1800" b="1" dirty="0"/>
              <a:t>)</a:t>
            </a:r>
          </a:p>
          <a:p>
            <a:r>
              <a:rPr lang="cs-CZ" sz="1800" b="1" dirty="0"/>
              <a:t>Pluralistická mezinárodní společnost </a:t>
            </a:r>
            <a:r>
              <a:rPr lang="cs-CZ" sz="1800" b="1" dirty="0" err="1"/>
              <a:t>x</a:t>
            </a:r>
            <a:r>
              <a:rPr lang="cs-CZ" sz="1800" b="1" dirty="0"/>
              <a:t> solidaristická mezinárodní společnost</a:t>
            </a:r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5096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3ED3BD-60C4-4BD0-2AAD-2721A32C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Fáze</a:t>
            </a:r>
            <a:r>
              <a:rPr lang="en-US" sz="4000" b="1" dirty="0"/>
              <a:t> </a:t>
            </a:r>
            <a:r>
              <a:rPr lang="en-US" sz="4000" b="1" dirty="0" err="1"/>
              <a:t>vědy</a:t>
            </a:r>
            <a:r>
              <a:rPr lang="en-US" sz="4000" b="1" dirty="0"/>
              <a:t> – Thomas Kuhn</a:t>
            </a:r>
          </a:p>
        </p:txBody>
      </p:sp>
      <p:sp>
        <p:nvSpPr>
          <p:cNvPr id="18" name="Zástupný obsah 2">
            <a:extLst>
              <a:ext uri="{FF2B5EF4-FFF2-40B4-BE49-F238E27FC236}">
                <a16:creationId xmlns:a16="http://schemas.microsoft.com/office/drawing/2014/main" id="{190664DC-FEDB-40B1-975C-F93F6DFE5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1900" noProof="0" dirty="0"/>
              <a:t>Věda se rozvíjí ve 2 fázích:</a:t>
            </a:r>
          </a:p>
          <a:p>
            <a:r>
              <a:rPr lang="cs-CZ" sz="1900" b="1" u="sng" noProof="0" dirty="0"/>
              <a:t>Revoluční fáze vědy:</a:t>
            </a:r>
          </a:p>
          <a:p>
            <a:r>
              <a:rPr lang="cs-CZ" sz="1900" noProof="0" dirty="0"/>
              <a:t>Teoretická fragmentace, nové myšlenkové modely,  inovace v teoretickém myšlení </a:t>
            </a:r>
            <a:r>
              <a:rPr lang="cs-CZ" sz="1900" noProof="0" dirty="0" err="1"/>
              <a:t>x</a:t>
            </a:r>
            <a:r>
              <a:rPr lang="cs-CZ" sz="1900" noProof="0" dirty="0"/>
              <a:t> nedochází k prohlubování a kumulaci získaných poznatků</a:t>
            </a:r>
          </a:p>
          <a:p>
            <a:r>
              <a:rPr lang="cs-CZ" sz="1900" b="1" u="sng" noProof="0" dirty="0"/>
              <a:t>Normální fáze vědy:</a:t>
            </a:r>
          </a:p>
          <a:p>
            <a:r>
              <a:rPr lang="cs-CZ" sz="1900" noProof="0" dirty="0"/>
              <a:t>Rozvoj vědění, </a:t>
            </a:r>
            <a:r>
              <a:rPr lang="cs-CZ" sz="1900" b="1" noProof="0" dirty="0"/>
              <a:t>převažující paradigma </a:t>
            </a:r>
            <a:r>
              <a:rPr lang="cs-CZ" sz="1900" noProof="0" dirty="0"/>
              <a:t>– je již validováno, prohlubování znalostí pomocí uznávané metodologie, komparace výsledků výzkumu</a:t>
            </a:r>
          </a:p>
          <a:p>
            <a:r>
              <a:rPr lang="cs-CZ" sz="1900" b="1" noProof="0" dirty="0"/>
              <a:t>Paradigma</a:t>
            </a:r>
            <a:r>
              <a:rPr lang="cs-CZ" sz="1900" noProof="0" dirty="0"/>
              <a:t> – standardizovaný soubor teorií, konceptů, metod a axiomů</a:t>
            </a:r>
          </a:p>
        </p:txBody>
      </p:sp>
      <p:pic>
        <p:nvPicPr>
          <p:cNvPr id="6" name="Zástupný obsah 5" descr="Obsah obrázku Lidská tvář, černobílá, osoba, oblečení&#10;&#10;Obsah generovaný pomocí AI může být nesprávný.">
            <a:extLst>
              <a:ext uri="{FF2B5EF4-FFF2-40B4-BE49-F238E27FC236}">
                <a16:creationId xmlns:a16="http://schemas.microsoft.com/office/drawing/2014/main" id="{7909019B-700F-7C33-2BA4-D2624B2F69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1064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3010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8A4BF-3339-8719-F90B-80987345D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D07D74-2DC4-C199-F5BD-6E6C26E6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Velké debaty (Great </a:t>
            </a:r>
            <a:r>
              <a:rPr lang="cs-CZ" b="1" dirty="0" err="1"/>
              <a:t>Debates</a:t>
            </a:r>
            <a:r>
              <a:rPr lang="cs-CZ" b="1" dirty="0"/>
              <a:t>)</a:t>
            </a:r>
          </a:p>
        </p:txBody>
      </p:sp>
      <p:graphicFrame>
        <p:nvGraphicFramePr>
          <p:cNvPr id="10" name="Zástupný obsah 2">
            <a:extLst>
              <a:ext uri="{FF2B5EF4-FFF2-40B4-BE49-F238E27FC236}">
                <a16:creationId xmlns:a16="http://schemas.microsoft.com/office/drawing/2014/main" id="{4A6E72E8-E1E1-F555-EE4A-4E4D7085CA2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Zástupný obsah 5" descr="Obsah obrázku kreslené, Dětské kresby, klipart, ilustrace&#10;&#10;Obsah generovaný pomocí AI může být nesprávný.">
            <a:extLst>
              <a:ext uri="{FF2B5EF4-FFF2-40B4-BE49-F238E27FC236}">
                <a16:creationId xmlns:a16="http://schemas.microsoft.com/office/drawing/2014/main" id="{0C3090C1-694C-40E2-07EC-F8D8739A15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172200" y="2033905"/>
            <a:ext cx="5181600" cy="3934777"/>
          </a:xfrm>
        </p:spPr>
      </p:pic>
    </p:spTree>
    <p:extLst>
      <p:ext uri="{BB962C8B-B14F-4D97-AF65-F5344CB8AC3E}">
        <p14:creationId xmlns:p14="http://schemas.microsoft.com/office/powerpoint/2010/main" val="304163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F43C6-A05C-01EB-2D2B-E896F22C9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8E7E9-B5EA-0F34-8CFA-BF532DEF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První velká debata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82C8F9-2148-6213-947C-5C11F428C7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1800" dirty="0"/>
              <a:t>Mezi </a:t>
            </a:r>
            <a:r>
              <a:rPr lang="cs-CZ" sz="1800" b="1" dirty="0"/>
              <a:t>realismem a idealismem </a:t>
            </a:r>
            <a:r>
              <a:rPr lang="cs-CZ" sz="1800" dirty="0"/>
              <a:t>– 20./30. léta</a:t>
            </a:r>
          </a:p>
          <a:p>
            <a:r>
              <a:rPr lang="cs-CZ" sz="1800" dirty="0"/>
              <a:t>Otázky války, míru a rozvoje svobody (Norman </a:t>
            </a:r>
            <a:r>
              <a:rPr lang="cs-CZ" sz="1800" dirty="0" err="1"/>
              <a:t>Angell</a:t>
            </a:r>
            <a:r>
              <a:rPr lang="cs-CZ" sz="1800" dirty="0"/>
              <a:t>)</a:t>
            </a:r>
          </a:p>
          <a:p>
            <a:r>
              <a:rPr lang="cs-CZ" sz="1800" dirty="0"/>
              <a:t>Snaha </a:t>
            </a:r>
            <a:r>
              <a:rPr lang="cs-CZ" sz="1800" b="1" dirty="0"/>
              <a:t>předcházet ničivým konfliktům </a:t>
            </a:r>
            <a:r>
              <a:rPr lang="cs-CZ" sz="1800" dirty="0"/>
              <a:t>– vítězství racionality nad iracionální destrukcí války</a:t>
            </a:r>
          </a:p>
          <a:p>
            <a:r>
              <a:rPr lang="cs-CZ" sz="1800" dirty="0"/>
              <a:t>Snaha vytvořit </a:t>
            </a:r>
            <a:r>
              <a:rPr lang="cs-CZ" sz="1800" b="1" dirty="0"/>
              <a:t>novou akademickou disciplínu</a:t>
            </a:r>
          </a:p>
          <a:p>
            <a:r>
              <a:rPr lang="cs-CZ" sz="1800" dirty="0"/>
              <a:t>Založení </a:t>
            </a:r>
            <a:r>
              <a:rPr lang="cs-CZ" sz="1800" b="1" dirty="0"/>
              <a:t>1. katedry MV </a:t>
            </a:r>
            <a:r>
              <a:rPr lang="cs-CZ" sz="1800" dirty="0"/>
              <a:t>ve městě </a:t>
            </a:r>
            <a:r>
              <a:rPr lang="cs-CZ" sz="1800" dirty="0" err="1"/>
              <a:t>Aberystwyth</a:t>
            </a:r>
            <a:endParaRPr lang="cs-CZ" sz="1800" dirty="0"/>
          </a:p>
          <a:p>
            <a:r>
              <a:rPr lang="cs-CZ" sz="1800" dirty="0"/>
              <a:t>Kritika ze strany realistů (E. </a:t>
            </a:r>
            <a:r>
              <a:rPr lang="cs-CZ" sz="1800" dirty="0" err="1"/>
              <a:t>Carr</a:t>
            </a:r>
            <a:r>
              <a:rPr lang="cs-CZ" sz="1800" dirty="0"/>
              <a:t>, H. </a:t>
            </a:r>
            <a:r>
              <a:rPr lang="cs-CZ" sz="1800" dirty="0" err="1"/>
              <a:t>Morgenthau</a:t>
            </a:r>
            <a:r>
              <a:rPr lang="cs-CZ" sz="1800" dirty="0"/>
              <a:t>) – příliš hodnotově ovlivněný postup (</a:t>
            </a:r>
            <a:r>
              <a:rPr lang="cs-CZ" sz="1800" dirty="0" err="1"/>
              <a:t>value-driven</a:t>
            </a:r>
            <a:r>
              <a:rPr lang="cs-CZ" sz="1800" dirty="0"/>
              <a:t>)</a:t>
            </a:r>
          </a:p>
          <a:p>
            <a:r>
              <a:rPr lang="cs-CZ" sz="1800" dirty="0"/>
              <a:t>Pro realisty stěžejní </a:t>
            </a:r>
            <a:r>
              <a:rPr lang="cs-CZ" sz="1800" b="1" dirty="0"/>
              <a:t>otázka moci</a:t>
            </a:r>
          </a:p>
          <a:p>
            <a:r>
              <a:rPr lang="cs-CZ" sz="1800" dirty="0"/>
              <a:t>Nejasně definovaný předmět výzkumu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6B4E1D-EDFC-68AA-9EAD-11CDA2FB6F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u="sng" dirty="0"/>
              <a:t>Idealismus (utopický liberalismus):</a:t>
            </a:r>
          </a:p>
          <a:p>
            <a:r>
              <a:rPr lang="cs-CZ" dirty="0"/>
              <a:t>Mezinárodní právo, mezinárodní organizace, interdependence, kooperace, mír</a:t>
            </a:r>
          </a:p>
          <a:p>
            <a:r>
              <a:rPr lang="cs-CZ" b="1" u="sng" dirty="0"/>
              <a:t>Realisté:</a:t>
            </a:r>
          </a:p>
          <a:p>
            <a:r>
              <a:rPr lang="cs-CZ" dirty="0"/>
              <a:t>Mocenská politika, bezpečnost, agrese, konflikt a válka</a:t>
            </a:r>
          </a:p>
        </p:txBody>
      </p:sp>
    </p:spTree>
    <p:extLst>
      <p:ext uri="{BB962C8B-B14F-4D97-AF65-F5344CB8AC3E}">
        <p14:creationId xmlns:p14="http://schemas.microsoft.com/office/powerpoint/2010/main" val="370340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9E7B2-8938-3027-3475-16FBAF323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963C5-7180-6982-0FA9-7A1F1036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Druhá velká debata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F2FBF8-2890-7165-0A8E-E8E93E735F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800" dirty="0"/>
              <a:t>50./60. léta</a:t>
            </a:r>
          </a:p>
          <a:p>
            <a:r>
              <a:rPr lang="cs-CZ" sz="1800" dirty="0"/>
              <a:t>Epistemologie a metodologie</a:t>
            </a:r>
          </a:p>
          <a:p>
            <a:r>
              <a:rPr lang="cs-CZ" sz="1800" b="1" dirty="0"/>
              <a:t>Behaviorální revoluce </a:t>
            </a:r>
            <a:r>
              <a:rPr lang="cs-CZ" sz="1800" dirty="0"/>
              <a:t>(</a:t>
            </a:r>
            <a:r>
              <a:rPr lang="cs-CZ" sz="1800" dirty="0" err="1"/>
              <a:t>behaviourist</a:t>
            </a:r>
            <a:r>
              <a:rPr lang="cs-CZ" sz="1800" dirty="0"/>
              <a:t> </a:t>
            </a:r>
            <a:r>
              <a:rPr lang="cs-CZ" sz="1800" dirty="0" err="1"/>
              <a:t>revolution</a:t>
            </a:r>
            <a:r>
              <a:rPr lang="cs-CZ" sz="1800" dirty="0"/>
              <a:t>) – </a:t>
            </a:r>
            <a:r>
              <a:rPr lang="cs-CZ" sz="1800" dirty="0" err="1"/>
              <a:t>behavioralismus</a:t>
            </a:r>
            <a:r>
              <a:rPr lang="cs-CZ" sz="1800" dirty="0"/>
              <a:t>/scientismus </a:t>
            </a:r>
            <a:r>
              <a:rPr lang="cs-CZ" sz="1800" dirty="0" err="1"/>
              <a:t>x</a:t>
            </a:r>
            <a:r>
              <a:rPr lang="cs-CZ" sz="1800" dirty="0"/>
              <a:t> </a:t>
            </a:r>
            <a:r>
              <a:rPr lang="cs-CZ" sz="1800" b="1" dirty="0"/>
              <a:t>tradiční přístupy</a:t>
            </a:r>
            <a:r>
              <a:rPr lang="cs-CZ" sz="1800" dirty="0"/>
              <a:t> </a:t>
            </a:r>
          </a:p>
          <a:p>
            <a:r>
              <a:rPr lang="cs-CZ" sz="1800" dirty="0" err="1"/>
              <a:t>Morton</a:t>
            </a:r>
            <a:r>
              <a:rPr lang="cs-CZ" sz="1800" dirty="0"/>
              <a:t> Kaplan a David Singer</a:t>
            </a:r>
          </a:p>
          <a:p>
            <a:r>
              <a:rPr lang="cs-CZ" sz="1800" dirty="0"/>
              <a:t>Systematičnost vědeckých metod a </a:t>
            </a:r>
            <a:r>
              <a:rPr lang="cs-CZ" sz="1800" dirty="0" err="1"/>
              <a:t>explanatorní</a:t>
            </a:r>
            <a:r>
              <a:rPr lang="cs-CZ" sz="1800" dirty="0"/>
              <a:t> výzkumy </a:t>
            </a:r>
            <a:r>
              <a:rPr lang="cs-CZ" sz="1800" dirty="0" err="1"/>
              <a:t>x</a:t>
            </a:r>
            <a:r>
              <a:rPr lang="cs-CZ" sz="1800" dirty="0"/>
              <a:t> historicismus, právo a interpretativní přístupy</a:t>
            </a:r>
          </a:p>
          <a:p>
            <a:r>
              <a:rPr lang="cs-CZ" sz="1800" dirty="0"/>
              <a:t>Přístup přírodních věd – </a:t>
            </a:r>
            <a:r>
              <a:rPr lang="cs-CZ" sz="1800" b="1" dirty="0"/>
              <a:t>pozitivismus</a:t>
            </a:r>
          </a:p>
          <a:p>
            <a:r>
              <a:rPr lang="cs-CZ" sz="1800" dirty="0"/>
              <a:t>Hledání opakujících se vzorců a vytváření obecných zákonitostí</a:t>
            </a:r>
          </a:p>
          <a:p>
            <a:r>
              <a:rPr lang="cs-CZ" sz="1800" dirty="0"/>
              <a:t>Matematické modely, teorie her, testování hypotéz</a:t>
            </a:r>
          </a:p>
          <a:p>
            <a:endParaRPr lang="cs-CZ" sz="1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558950-A016-3D6A-5CD3-22E9603920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1800" dirty="0"/>
              <a:t>Neměla jasného vítěze</a:t>
            </a:r>
          </a:p>
          <a:p>
            <a:r>
              <a:rPr lang="cs-CZ" sz="1800" dirty="0"/>
              <a:t>Profilace MV jako </a:t>
            </a:r>
            <a:r>
              <a:rPr lang="cs-CZ" sz="1800" b="1" dirty="0"/>
              <a:t>samostatné vědecké disciplíny</a:t>
            </a:r>
          </a:p>
          <a:p>
            <a:r>
              <a:rPr lang="cs-CZ" sz="1800" dirty="0"/>
              <a:t>Dala vzniknout </a:t>
            </a:r>
            <a:r>
              <a:rPr lang="cs-CZ" sz="1800" b="1" dirty="0"/>
              <a:t>metodologii MV</a:t>
            </a:r>
          </a:p>
        </p:txBody>
      </p:sp>
      <p:pic>
        <p:nvPicPr>
          <p:cNvPr id="6" name="Obrázek 5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36E770E9-1878-FA1B-00D7-BD4D17A82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880" y="3146898"/>
            <a:ext cx="322004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6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38910-837C-194C-FE38-03115BD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černá tabule, rukopis, text, křída&#10;&#10;Obsah generovaný pomocí AI může být nesprávný.">
            <a:extLst>
              <a:ext uri="{FF2B5EF4-FFF2-40B4-BE49-F238E27FC236}">
                <a16:creationId xmlns:a16="http://schemas.microsoft.com/office/drawing/2014/main" id="{9F98D77F-ED6A-494C-9E0A-DAD43C4EC1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5882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2B1136-1692-0326-4D9D-40187B32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Třetí velká debata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C3D6A-1C01-9D38-422D-2B6ED2D96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/>
              <a:t>70./80. léta</a:t>
            </a:r>
          </a:p>
          <a:p>
            <a:r>
              <a:rPr lang="en-US" sz="1400"/>
              <a:t>Shoda na pozitivismu</a:t>
            </a:r>
          </a:p>
          <a:p>
            <a:r>
              <a:rPr lang="en-US" sz="1400"/>
              <a:t>Stále soupeří </a:t>
            </a:r>
            <a:r>
              <a:rPr lang="en-US" sz="1400" b="1"/>
              <a:t>realismus a liberalismus</a:t>
            </a:r>
            <a:r>
              <a:rPr lang="en-US" sz="1400"/>
              <a:t>, od 70. let se přidává </a:t>
            </a:r>
            <a:r>
              <a:rPr lang="en-US" sz="1400" b="1"/>
              <a:t>marxismus</a:t>
            </a:r>
          </a:p>
          <a:p>
            <a:r>
              <a:rPr lang="en-US" sz="1400" b="1"/>
              <a:t>Tzv. neo-neo-syntéza </a:t>
            </a:r>
            <a:r>
              <a:rPr lang="en-US" sz="1400"/>
              <a:t>– odráží příklon k pozitivismu, eklektické teorie</a:t>
            </a:r>
          </a:p>
          <a:p>
            <a:r>
              <a:rPr lang="en-US" sz="1400"/>
              <a:t>Nalezení </a:t>
            </a:r>
            <a:r>
              <a:rPr lang="en-US" sz="1400" b="1"/>
              <a:t>společných východisek </a:t>
            </a:r>
            <a:r>
              <a:rPr lang="en-US" sz="1400"/>
              <a:t>– anarchie, stát jako dominantní aktér, MV – konflikt + spolupráce)</a:t>
            </a:r>
          </a:p>
          <a:p>
            <a:r>
              <a:rPr lang="en-US" sz="1400"/>
              <a:t>Na pozadí se konstituuje </a:t>
            </a:r>
            <a:r>
              <a:rPr lang="en-US" sz="1400" b="1"/>
              <a:t>(neo)marxismus – </a:t>
            </a:r>
            <a:r>
              <a:rPr lang="en-US" sz="1400"/>
              <a:t>odmítnutí společných východisek realismu a liberalismu</a:t>
            </a:r>
          </a:p>
        </p:txBody>
      </p:sp>
    </p:spTree>
    <p:extLst>
      <p:ext uri="{BB962C8B-B14F-4D97-AF65-F5344CB8AC3E}">
        <p14:creationId xmlns:p14="http://schemas.microsoft.com/office/powerpoint/2010/main" val="345644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0453FE-F565-D042-908F-4CCBBC86E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DED05A-6A78-A9F1-D1DC-AA5773582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Čtvrtá velká debata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A76B46-D9DB-2C29-E2F0-0F68094FC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1600" noProof="0" dirty="0"/>
              <a:t>90. léta – současnost </a:t>
            </a:r>
          </a:p>
          <a:p>
            <a:r>
              <a:rPr lang="cs-CZ" sz="1600" noProof="0" dirty="0"/>
              <a:t>Odhalila hluboké rozdíly v pojetí MV jako vědy</a:t>
            </a:r>
          </a:p>
          <a:p>
            <a:r>
              <a:rPr lang="cs-CZ" sz="1600" u="sng" noProof="0" dirty="0"/>
              <a:t>Spory o následující přístupy:</a:t>
            </a:r>
          </a:p>
          <a:p>
            <a:r>
              <a:rPr lang="cs-CZ" sz="1600" b="1" noProof="0" dirty="0"/>
              <a:t>Vysvětlení</a:t>
            </a:r>
            <a:r>
              <a:rPr lang="cs-CZ" sz="1600" noProof="0" dirty="0"/>
              <a:t> (</a:t>
            </a:r>
            <a:r>
              <a:rPr lang="cs-CZ" sz="1600" noProof="0" dirty="0" err="1"/>
              <a:t>explaining</a:t>
            </a:r>
            <a:r>
              <a:rPr lang="cs-CZ" sz="1600" noProof="0" dirty="0"/>
              <a:t>) </a:t>
            </a:r>
            <a:r>
              <a:rPr lang="cs-CZ" sz="1600" noProof="0" dirty="0" err="1"/>
              <a:t>x</a:t>
            </a:r>
            <a:r>
              <a:rPr lang="cs-CZ" sz="1600" noProof="0" dirty="0"/>
              <a:t> </a:t>
            </a:r>
            <a:r>
              <a:rPr lang="cs-CZ" sz="1600" b="1" noProof="0" dirty="0"/>
              <a:t>porozumění </a:t>
            </a:r>
            <a:r>
              <a:rPr lang="cs-CZ" sz="1600" noProof="0" dirty="0"/>
              <a:t>(</a:t>
            </a:r>
            <a:r>
              <a:rPr lang="cs-CZ" sz="1600" noProof="0" dirty="0" err="1"/>
              <a:t>understanding</a:t>
            </a:r>
            <a:r>
              <a:rPr lang="cs-CZ" sz="1600" noProof="0" dirty="0"/>
              <a:t>) – </a:t>
            </a:r>
            <a:r>
              <a:rPr lang="cs-CZ" sz="1600" b="1" noProof="0" dirty="0"/>
              <a:t>Max Weber </a:t>
            </a:r>
            <a:r>
              <a:rPr lang="cs-CZ" sz="1600" noProof="0" dirty="0"/>
              <a:t>(</a:t>
            </a:r>
            <a:r>
              <a:rPr lang="cs-CZ" sz="1600" noProof="0" dirty="0" err="1"/>
              <a:t>Erklären</a:t>
            </a:r>
            <a:r>
              <a:rPr lang="cs-CZ" sz="1600" noProof="0" dirty="0"/>
              <a:t> </a:t>
            </a:r>
            <a:r>
              <a:rPr lang="cs-CZ" sz="1600" noProof="0" dirty="0" err="1"/>
              <a:t>x</a:t>
            </a:r>
            <a:r>
              <a:rPr lang="cs-CZ" sz="1600" noProof="0" dirty="0"/>
              <a:t> </a:t>
            </a:r>
            <a:r>
              <a:rPr lang="cs-CZ" sz="1600" noProof="0" dirty="0" err="1"/>
              <a:t>Verstehen</a:t>
            </a:r>
            <a:r>
              <a:rPr lang="cs-CZ" sz="1600" noProof="0" dirty="0"/>
              <a:t>)</a:t>
            </a:r>
          </a:p>
          <a:p>
            <a:r>
              <a:rPr lang="cs-CZ" sz="1600" b="1" noProof="0" dirty="0"/>
              <a:t>Pozitivismus (</a:t>
            </a:r>
            <a:r>
              <a:rPr lang="cs-CZ" sz="1600" noProof="0" dirty="0"/>
              <a:t>neorealismus, neoliberalismus)</a:t>
            </a:r>
            <a:r>
              <a:rPr lang="cs-CZ" sz="1600" b="1" noProof="0" dirty="0"/>
              <a:t> </a:t>
            </a:r>
            <a:r>
              <a:rPr lang="cs-CZ" sz="1600" b="1" noProof="0" dirty="0" err="1"/>
              <a:t>x</a:t>
            </a:r>
            <a:r>
              <a:rPr lang="cs-CZ" sz="1600" b="1" noProof="0" dirty="0"/>
              <a:t> </a:t>
            </a:r>
            <a:r>
              <a:rPr lang="cs-CZ" sz="1600" b="1" noProof="0" dirty="0" err="1"/>
              <a:t>postpozitivismus</a:t>
            </a:r>
            <a:r>
              <a:rPr lang="cs-CZ" sz="1600" b="1" noProof="0" dirty="0"/>
              <a:t> </a:t>
            </a:r>
            <a:r>
              <a:rPr lang="cs-CZ" sz="1600" noProof="0" dirty="0"/>
              <a:t>(kritické a normativní teorie, feminismus)</a:t>
            </a:r>
            <a:endParaRPr lang="cs-CZ" sz="1600" b="1" noProof="0" dirty="0"/>
          </a:p>
          <a:p>
            <a:r>
              <a:rPr lang="cs-CZ" sz="1600" b="1" noProof="0" dirty="0"/>
              <a:t>Racionalismus </a:t>
            </a:r>
            <a:r>
              <a:rPr lang="cs-CZ" sz="1600" b="1" noProof="0" dirty="0" err="1"/>
              <a:t>x</a:t>
            </a:r>
            <a:r>
              <a:rPr lang="cs-CZ" sz="1600" b="1" noProof="0" dirty="0"/>
              <a:t> </a:t>
            </a:r>
            <a:r>
              <a:rPr lang="cs-CZ" sz="1600" b="1" noProof="0" dirty="0" err="1"/>
              <a:t>reflektivismus</a:t>
            </a:r>
            <a:r>
              <a:rPr lang="cs-CZ" sz="1600" b="1" noProof="0" dirty="0"/>
              <a:t> </a:t>
            </a:r>
            <a:r>
              <a:rPr lang="cs-CZ" sz="1600" noProof="0" dirty="0"/>
              <a:t>– Robert </a:t>
            </a:r>
            <a:r>
              <a:rPr lang="cs-CZ" sz="1600" noProof="0" dirty="0" err="1"/>
              <a:t>Keohane</a:t>
            </a:r>
            <a:r>
              <a:rPr lang="cs-CZ" sz="1600" noProof="0" dirty="0"/>
              <a:t> – </a:t>
            </a:r>
            <a:r>
              <a:rPr lang="cs-CZ" sz="1600" noProof="0" dirty="0" err="1"/>
              <a:t>reflektivisté</a:t>
            </a:r>
            <a:r>
              <a:rPr lang="cs-CZ" sz="1600" noProof="0" dirty="0"/>
              <a:t> nemají program</a:t>
            </a:r>
          </a:p>
          <a:p>
            <a:r>
              <a:rPr lang="cs-CZ" sz="1600" b="1" noProof="0" dirty="0"/>
              <a:t>Témata sváru: </a:t>
            </a:r>
            <a:r>
              <a:rPr lang="cs-CZ" sz="1600" noProof="0" dirty="0"/>
              <a:t>respektování norem, aktér </a:t>
            </a:r>
            <a:r>
              <a:rPr lang="cs-CZ" sz="1600" noProof="0" dirty="0" err="1"/>
              <a:t>x</a:t>
            </a:r>
            <a:r>
              <a:rPr lang="cs-CZ" sz="1600" noProof="0" dirty="0"/>
              <a:t> struktura, podstata poznání</a:t>
            </a:r>
          </a:p>
        </p:txBody>
      </p:sp>
      <p:pic>
        <p:nvPicPr>
          <p:cNvPr id="6" name="Zástupný obsah 5" descr="Obsah obrázku skica, Perokresba, kresba, umění&#10;&#10;Obsah generovaný pomocí AI může být nesprávný.">
            <a:extLst>
              <a:ext uri="{FF2B5EF4-FFF2-40B4-BE49-F238E27FC236}">
                <a16:creationId xmlns:a16="http://schemas.microsoft.com/office/drawing/2014/main" id="{9F0BB5CF-AFB3-6B48-4F68-B5F14C79BF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2054" r="2" b="11176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29611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2976</Words>
  <Application>Microsoft Macintosh PowerPoint</Application>
  <PresentationFormat>Širokoúhlá obrazovka</PresentationFormat>
  <Paragraphs>361</Paragraphs>
  <Slides>35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Aptos</vt:lpstr>
      <vt:lpstr>Aptos Display</vt:lpstr>
      <vt:lpstr>Arial</vt:lpstr>
      <vt:lpstr>Motiv Office</vt:lpstr>
      <vt:lpstr>Teorie mezinárodních vztahů</vt:lpstr>
      <vt:lpstr>Mezinárodní vztahy a sociální vědy</vt:lpstr>
      <vt:lpstr>Přínos teorií mezinárodních vztahů</vt:lpstr>
      <vt:lpstr>Fáze vědy – Thomas Kuhn</vt:lpstr>
      <vt:lpstr>Velké debaty (Great Debates)</vt:lpstr>
      <vt:lpstr>První velká debata</vt:lpstr>
      <vt:lpstr>Druhá velká debata</vt:lpstr>
      <vt:lpstr>Třetí velká debata</vt:lpstr>
      <vt:lpstr>Čtvrtá velká debata</vt:lpstr>
      <vt:lpstr>Historický realismus</vt:lpstr>
      <vt:lpstr>Společné rysy realismu</vt:lpstr>
      <vt:lpstr>Klasický realismus</vt:lpstr>
      <vt:lpstr>Šest principů realismu – Hans Morgenthau</vt:lpstr>
      <vt:lpstr>Neorealismus – strukturální realismus</vt:lpstr>
      <vt:lpstr>Po studené válce – postklasický realismus a ofenzivní x defenzivní r.</vt:lpstr>
      <vt:lpstr>Liberální tradice mezinárodních vztahů</vt:lpstr>
      <vt:lpstr>Ekonomický liberalismus</vt:lpstr>
      <vt:lpstr>Wilsonismus</vt:lpstr>
      <vt:lpstr>Demokratický liberalismus/neoliberální internacionalismus</vt:lpstr>
      <vt:lpstr>Teorie demokratického míru</vt:lpstr>
      <vt:lpstr>Liberální institucionalismus/teorie evropského integračního procesu</vt:lpstr>
      <vt:lpstr>Neoliberalismus/neoliberální institucionalismus</vt:lpstr>
      <vt:lpstr>90. léta – konec dějin</vt:lpstr>
      <vt:lpstr>Mezinárodní politická ekonomie</vt:lpstr>
      <vt:lpstr>Racionalismus vs Reflektivismus</vt:lpstr>
      <vt:lpstr>Neomarxismus</vt:lpstr>
      <vt:lpstr>Teorie závislosti</vt:lpstr>
      <vt:lpstr>Teorie světového systému</vt:lpstr>
      <vt:lpstr>Princip dekonstrukce</vt:lpstr>
      <vt:lpstr>Feminismus a queer theory</vt:lpstr>
      <vt:lpstr>Zelené teorie - environmentalismus</vt:lpstr>
      <vt:lpstr>Postkolonialismus</vt:lpstr>
      <vt:lpstr>Sociální konstruktivismus</vt:lpstr>
      <vt:lpstr>Kultury anarchie a kritika Waltze</vt:lpstr>
      <vt:lpstr>Anglická škola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Železný</dc:creator>
  <cp:lastModifiedBy>Jan Železný</cp:lastModifiedBy>
  <cp:revision>33</cp:revision>
  <dcterms:created xsi:type="dcterms:W3CDTF">2025-11-25T21:23:28Z</dcterms:created>
  <dcterms:modified xsi:type="dcterms:W3CDTF">2025-12-23T12:46:46Z</dcterms:modified>
</cp:coreProperties>
</file>