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48"/>
  </p:notesMasterIdLst>
  <p:handoutMasterIdLst>
    <p:handoutMasterId r:id="rId49"/>
  </p:handoutMasterIdLst>
  <p:sldIdLst>
    <p:sldId id="264" r:id="rId4"/>
    <p:sldId id="1147" r:id="rId5"/>
    <p:sldId id="1062" r:id="rId6"/>
    <p:sldId id="1136" r:id="rId7"/>
    <p:sldId id="1137" r:id="rId8"/>
    <p:sldId id="1138" r:id="rId9"/>
    <p:sldId id="1139" r:id="rId10"/>
    <p:sldId id="1140" r:id="rId11"/>
    <p:sldId id="1141" r:id="rId12"/>
    <p:sldId id="1142" r:id="rId13"/>
    <p:sldId id="1143" r:id="rId14"/>
    <p:sldId id="1144" r:id="rId15"/>
    <p:sldId id="1145" r:id="rId16"/>
    <p:sldId id="1148" r:id="rId17"/>
    <p:sldId id="967" r:id="rId18"/>
    <p:sldId id="1019" r:id="rId19"/>
    <p:sldId id="1050" r:id="rId20"/>
    <p:sldId id="1049" r:id="rId21"/>
    <p:sldId id="1048" r:id="rId22"/>
    <p:sldId id="1023" r:id="rId23"/>
    <p:sldId id="985" r:id="rId24"/>
    <p:sldId id="1040" r:id="rId25"/>
    <p:sldId id="986" r:id="rId26"/>
    <p:sldId id="987" r:id="rId27"/>
    <p:sldId id="1051" r:id="rId28"/>
    <p:sldId id="1055" r:id="rId29"/>
    <p:sldId id="630" r:id="rId30"/>
    <p:sldId id="1152" r:id="rId31"/>
    <p:sldId id="1149" r:id="rId32"/>
    <p:sldId id="1058" r:id="rId33"/>
    <p:sldId id="1056" r:id="rId34"/>
    <p:sldId id="1057" r:id="rId35"/>
    <p:sldId id="1037" r:id="rId36"/>
    <p:sldId id="1038" r:id="rId37"/>
    <p:sldId id="959" r:id="rId38"/>
    <p:sldId id="960" r:id="rId39"/>
    <p:sldId id="943" r:id="rId40"/>
    <p:sldId id="1011" r:id="rId41"/>
    <p:sldId id="1046" r:id="rId42"/>
    <p:sldId id="1047" r:id="rId43"/>
    <p:sldId id="1059" r:id="rId44"/>
    <p:sldId id="1060" r:id="rId45"/>
    <p:sldId id="1150" r:id="rId46"/>
    <p:sldId id="1151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2" autoAdjust="0"/>
    <p:restoredTop sz="95928"/>
  </p:normalViewPr>
  <p:slideViewPr>
    <p:cSldViewPr snapToGrid="0">
      <p:cViewPr varScale="1">
        <p:scale>
          <a:sx n="123" d="100"/>
          <a:sy n="123" d="100"/>
        </p:scale>
        <p:origin x="540" y="102"/>
      </p:cViewPr>
      <p:guideLst/>
    </p:cSldViewPr>
  </p:slideViewPr>
  <p:outlineViewPr>
    <p:cViewPr>
      <p:scale>
        <a:sx n="33" d="100"/>
        <a:sy n="33" d="100"/>
      </p:scale>
      <p:origin x="0" y="-77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6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Se&#353;it1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List1!$A$5</c:f>
              <c:strCache>
                <c:ptCount val="1"/>
                <c:pt idx="0">
                  <c:v>volební účast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List1!$B$4:$H$4</c:f>
              <c:numCache>
                <c:formatCode>General</c:formatCode>
                <c:ptCount val="7"/>
                <c:pt idx="0">
                  <c:v>2000</c:v>
                </c:pt>
                <c:pt idx="1">
                  <c:v>2004</c:v>
                </c:pt>
                <c:pt idx="2">
                  <c:v>2008</c:v>
                </c:pt>
                <c:pt idx="3">
                  <c:v>2012</c:v>
                </c:pt>
                <c:pt idx="4">
                  <c:v>2016</c:v>
                </c:pt>
                <c:pt idx="5">
                  <c:v>2020</c:v>
                </c:pt>
                <c:pt idx="6">
                  <c:v>2024</c:v>
                </c:pt>
              </c:numCache>
            </c:numRef>
          </c:cat>
          <c:val>
            <c:numRef>
              <c:f>List1!$B$5:$H$5</c:f>
              <c:numCache>
                <c:formatCode>General</c:formatCode>
                <c:ptCount val="7"/>
                <c:pt idx="0">
                  <c:v>33.64</c:v>
                </c:pt>
                <c:pt idx="1">
                  <c:v>29.62</c:v>
                </c:pt>
                <c:pt idx="2">
                  <c:v>40.299999999999997</c:v>
                </c:pt>
                <c:pt idx="3">
                  <c:v>36.89</c:v>
                </c:pt>
                <c:pt idx="4">
                  <c:v>34.57</c:v>
                </c:pt>
                <c:pt idx="5">
                  <c:v>37.950000000000003</c:v>
                </c:pt>
                <c:pt idx="6">
                  <c:v>32.909999999999997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8F-4007-8688-594EA727BB2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02617104"/>
        <c:axId val="402616744"/>
      </c:lineChart>
      <c:catAx>
        <c:axId val="40261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2616744"/>
        <c:crosses val="autoZero"/>
        <c:auto val="1"/>
        <c:lblAlgn val="ctr"/>
        <c:lblOffset val="100"/>
        <c:noMultiLvlLbl val="0"/>
      </c:catAx>
      <c:valAx>
        <c:axId val="402616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2617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samostatně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7812212152726193E-2"/>
                  <c:y val="3.483765333279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89-4806-8235-FC4A63A8DF61}"/>
                </c:ext>
              </c:extLst>
            </c:dLbl>
            <c:dLbl>
              <c:idx val="1"/>
              <c:layout>
                <c:manualLayout>
                  <c:x val="4.2550718895987029E-2"/>
                  <c:y val="-6.33405585856903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89-4806-8235-FC4A63A8DF61}"/>
                </c:ext>
              </c:extLst>
            </c:dLbl>
            <c:dLbl>
              <c:idx val="2"/>
              <c:layout>
                <c:manualLayout>
                  <c:x val="4.781221215272619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89-4806-8235-FC4A63A8DF61}"/>
                </c:ext>
              </c:extLst>
            </c:dLbl>
            <c:dLbl>
              <c:idx val="3"/>
              <c:layout>
                <c:manualLayout>
                  <c:x val="4.2665874312880762E-2"/>
                  <c:y val="-4.3865603845427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89-4806-8235-FC4A63A8DF61}"/>
                </c:ext>
              </c:extLst>
            </c:dLbl>
            <c:dLbl>
              <c:idx val="4"/>
              <c:layout>
                <c:manualLayout>
                  <c:x val="5.1281533204575847E-2"/>
                  <c:y val="3.82413055847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89-4806-8235-FC4A63A8DF61}"/>
                </c:ext>
              </c:extLst>
            </c:dLbl>
            <c:dLbl>
              <c:idx val="5"/>
              <c:layout>
                <c:manualLayout>
                  <c:x val="4.26658743128807E-2"/>
                  <c:y val="-1.9002398316148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89-4806-8235-FC4A63A8DF61}"/>
                </c:ext>
              </c:extLst>
            </c:dLbl>
            <c:dLbl>
              <c:idx val="6"/>
              <c:layout>
                <c:manualLayout>
                  <c:x val="4.8387096774193547E-2"/>
                  <c:y val="-2.8503570053446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89-4806-8235-FC4A63A8DF61}"/>
                </c:ext>
              </c:extLst>
            </c:dLbl>
            <c:dLbl>
              <c:idx val="7"/>
              <c:layout>
                <c:manualLayout>
                  <c:x val="4.6135063305766028E-2"/>
                  <c:y val="-6.33405585856903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89-4806-8235-FC4A63A8DF61}"/>
                </c:ext>
              </c:extLst>
            </c:dLbl>
            <c:dLbl>
              <c:idx val="8"/>
              <c:layout>
                <c:manualLayout>
                  <c:x val="5.307357335050100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989-4806-8235-FC4A63A8DF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>
                    <a:solidFill>
                      <a:srgbClr val="002060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List1!$A$2:$A$10</c:f>
              <c:strCache>
                <c:ptCount val="9"/>
                <c:pt idx="0">
                  <c:v>ODS</c:v>
                </c:pt>
                <c:pt idx="1">
                  <c:v>ČSSD</c:v>
                </c:pt>
                <c:pt idx="2">
                  <c:v>STAN</c:v>
                </c:pt>
                <c:pt idx="3">
                  <c:v>KSČM</c:v>
                </c:pt>
                <c:pt idx="4">
                  <c:v>Piráti</c:v>
                </c:pt>
                <c:pt idx="5">
                  <c:v>TOP09</c:v>
                </c:pt>
                <c:pt idx="6">
                  <c:v>ANO</c:v>
                </c:pt>
                <c:pt idx="7">
                  <c:v>KDU-ČSL</c:v>
                </c:pt>
                <c:pt idx="8">
                  <c:v>SPD</c:v>
                </c:pt>
              </c:strCache>
            </c:strRef>
          </c:cat>
          <c:val>
            <c:numRef>
              <c:f>List1!$B$2:$B$10</c:f>
              <c:numCache>
                <c:formatCode>General</c:formatCode>
                <c:ptCount val="9"/>
                <c:pt idx="0">
                  <c:v>53</c:v>
                </c:pt>
                <c:pt idx="1">
                  <c:v>28</c:v>
                </c:pt>
                <c:pt idx="2">
                  <c:v>40</c:v>
                </c:pt>
                <c:pt idx="3">
                  <c:v>13</c:v>
                </c:pt>
                <c:pt idx="4">
                  <c:v>91</c:v>
                </c:pt>
                <c:pt idx="5">
                  <c:v>19</c:v>
                </c:pt>
                <c:pt idx="6">
                  <c:v>178</c:v>
                </c:pt>
                <c:pt idx="7">
                  <c:v>33</c:v>
                </c:pt>
                <c:pt idx="8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989-4806-8235-FC4A63A8DF61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v koalici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6594982078853049E-2"/>
                  <c:y val="-9.50143939288143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989-4806-8235-FC4A63A8DF61}"/>
                </c:ext>
              </c:extLst>
            </c:dLbl>
            <c:dLbl>
              <c:idx val="1"/>
              <c:layout>
                <c:manualLayout>
                  <c:x val="4.2320804239092756E-2"/>
                  <c:y val="-6.33405585856903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989-4806-8235-FC4A63A8DF61}"/>
                </c:ext>
              </c:extLst>
            </c:dLbl>
            <c:dLbl>
              <c:idx val="2"/>
              <c:layout>
                <c:manualLayout>
                  <c:x val="5.1971326164874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989-4806-8235-FC4A63A8DF61}"/>
                </c:ext>
              </c:extLst>
            </c:dLbl>
            <c:dLbl>
              <c:idx val="4"/>
              <c:layout>
                <c:manualLayout>
                  <c:x val="4.1218637992831542E-2"/>
                  <c:y val="-3.16706333927178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989-4806-8235-FC4A63A8DF61}"/>
                </c:ext>
              </c:extLst>
            </c:dLbl>
            <c:dLbl>
              <c:idx val="7"/>
              <c:layout>
                <c:manualLayout>
                  <c:x val="4.9489360999686358E-2"/>
                  <c:y val="-4.7505995790371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989-4806-8235-FC4A63A8DF61}"/>
                </c:ext>
              </c:extLst>
            </c:dLbl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300">
                    <a:solidFill>
                      <a:schemeClr val="accent2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List1!$A$2:$A$10</c:f>
              <c:strCache>
                <c:ptCount val="9"/>
                <c:pt idx="0">
                  <c:v>ODS</c:v>
                </c:pt>
                <c:pt idx="1">
                  <c:v>ČSSD</c:v>
                </c:pt>
                <c:pt idx="2">
                  <c:v>STAN</c:v>
                </c:pt>
                <c:pt idx="3">
                  <c:v>KSČM</c:v>
                </c:pt>
                <c:pt idx="4">
                  <c:v>Piráti</c:v>
                </c:pt>
                <c:pt idx="5">
                  <c:v>TOP09</c:v>
                </c:pt>
                <c:pt idx="6">
                  <c:v>ANO</c:v>
                </c:pt>
                <c:pt idx="7">
                  <c:v>KDU-ČSL</c:v>
                </c:pt>
                <c:pt idx="8">
                  <c:v>SPD</c:v>
                </c:pt>
              </c:strCache>
            </c:strRef>
          </c:cat>
          <c:val>
            <c:numRef>
              <c:f>List1!$C$2:$C$10</c:f>
              <c:numCache>
                <c:formatCode>General</c:formatCode>
                <c:ptCount val="9"/>
                <c:pt idx="0">
                  <c:v>46</c:v>
                </c:pt>
                <c:pt idx="1">
                  <c:v>9</c:v>
                </c:pt>
                <c:pt idx="2">
                  <c:v>29</c:v>
                </c:pt>
                <c:pt idx="4">
                  <c:v>8</c:v>
                </c:pt>
                <c:pt idx="7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E989-4806-8235-FC4A63A8DF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9808896"/>
        <c:axId val="159810688"/>
        <c:axId val="0"/>
      </c:bar3DChart>
      <c:catAx>
        <c:axId val="159808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cs-CZ"/>
          </a:p>
        </c:txPr>
        <c:crossAx val="159810688"/>
        <c:crosses val="autoZero"/>
        <c:auto val="1"/>
        <c:lblAlgn val="ctr"/>
        <c:lblOffset val="100"/>
        <c:noMultiLvlLbl val="0"/>
      </c:catAx>
      <c:valAx>
        <c:axId val="159810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cs-CZ"/>
          </a:p>
        </c:txPr>
        <c:crossAx val="15980889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6983243196533349"/>
          <c:y val="0.89695243101877464"/>
          <c:w val="0.29791828252512309"/>
          <c:h val="8.1227301338463911E-2"/>
        </c:manualLayout>
      </c:layout>
      <c:overlay val="0"/>
      <c:txPr>
        <a:bodyPr/>
        <a:lstStyle/>
        <a:p>
          <a:pPr>
            <a:defRPr sz="1600"/>
          </a:pPr>
          <a:endParaRPr lang="cs-CZ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9481172-56BA-6C88-168E-D96C21B47D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C878F87-09B6-0DE1-6A0A-D3E83B35E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439F6-3E71-9744-A5FD-F8360DC2B55B}" type="datetimeFigureOut">
              <a:rPr lang="cs-CZ" smtClean="0"/>
              <a:t>2.10.2025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E02C864-4460-15D6-DE8C-0E643C3EE1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25D8B96-87C9-2E0D-8058-68FEE7E1C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E44AF-43CC-394B-BC78-30B75A4562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279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F23E5-E723-4485-9A71-51DD2E0513A0}" type="datetimeFigureOut">
              <a:rPr lang="cs-CZ" smtClean="0"/>
              <a:t>2.10.2025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EC3DE-2A43-4B52-8ED0-7B171497C0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44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1540E11-6C50-40B5-ED84-651C0E2EB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96" y="0"/>
            <a:ext cx="12272394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2048376"/>
            <a:ext cx="9144000" cy="2387600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4712599"/>
            <a:ext cx="9144000" cy="11294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 descr="Obsah obrázku Písmo, Grafika, text, grafický design&#10;&#10;Popis byl vytvořen automaticky">
            <a:extLst>
              <a:ext uri="{FF2B5EF4-FFF2-40B4-BE49-F238E27FC236}">
                <a16:creationId xmlns:a16="http://schemas.microsoft.com/office/drawing/2014/main" id="{4917296F-2561-2C95-0483-5A5B579659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9" y="678863"/>
            <a:ext cx="3430380" cy="7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8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7975" y="1485900"/>
            <a:ext cx="6477000" cy="4643438"/>
          </a:xfrm>
        </p:spPr>
        <p:txBody>
          <a:bodyPr/>
          <a:lstStyle>
            <a:lvl1pPr marL="0" indent="0">
              <a:lnSpc>
                <a:spcPct val="108000"/>
              </a:lnSpc>
              <a:buNone/>
              <a:defRPr/>
            </a:lvl1pPr>
            <a:lvl2pPr marL="0" indent="0">
              <a:buNone/>
              <a:defRPr sz="1700">
                <a:solidFill>
                  <a:schemeClr val="accent1"/>
                </a:solidFill>
              </a:defRPr>
            </a:lvl2pPr>
            <a:lvl3pPr marL="0" indent="0">
              <a:buNone/>
              <a:defRPr sz="1700"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896127-A932-05AF-19AA-A3EF7B493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3090B9CC-DBE2-DF80-DD04-267F4BDD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201E28EC-073B-84AF-FF8E-979B5D3D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958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ABA3B-E3F6-9A92-9135-4EE08586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812DFB0-A8C7-0073-6389-FF363AEF1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011D1AA5-5182-C810-225E-97E45E4F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FC91CA1-2364-05B0-0F04-690A1C5B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42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438A86-4A25-73CF-7171-B61A241D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25276"/>
            <a:ext cx="2743200" cy="365125"/>
          </a:xfrm>
          <a:prstGeom prst="rect">
            <a:avLst/>
          </a:prstGeom>
        </p:spPr>
        <p:txBody>
          <a:bodyPr/>
          <a:lstStyle/>
          <a:p>
            <a:fld id="{1A945517-90B0-4E61-B5DD-AC2B75BAD2CB}" type="datetime1">
              <a:rPr lang="cs-CZ" smtClean="0"/>
              <a:t>2.10.2025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1D3696-2239-C380-C5DC-7A40F1D8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A22F0A3-7A6F-26D0-F7E4-38F90D6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0A463D7-59BA-DD1A-EE96-881BA846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490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2533" y="942975"/>
            <a:ext cx="11262784" cy="40163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72533" y="1619250"/>
            <a:ext cx="5528733" cy="47974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04467" y="1619250"/>
            <a:ext cx="5530851" cy="47974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127590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CF39BF-5858-1FA2-AE20-3D3663541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0802" y="627538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2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CBBC27-DDEA-6C5A-8ACF-67EDD56D84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1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Závě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692776"/>
            <a:ext cx="9144000" cy="1304424"/>
          </a:xfrm>
        </p:spPr>
        <p:txBody>
          <a:bodyPr anchor="t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3848999"/>
            <a:ext cx="9144000" cy="8246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BB669-96AF-C460-0644-D9B33EBD9D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1D0EC9-522E-7760-9533-ED823A8D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7BEC56-EE77-297B-48FC-43CFAD8E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8885C40-6A50-FFD6-B978-4E000D3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  <a:lvl2pPr marL="0" indent="0">
              <a:lnSpc>
                <a:spcPct val="100000"/>
              </a:lnSpc>
              <a:spcBef>
                <a:spcPts val="800"/>
              </a:spcBef>
              <a:buNone/>
              <a:defRPr/>
            </a:lvl2pPr>
            <a:lvl3pPr marL="177800" indent="-177800">
              <a:lnSpc>
                <a:spcPct val="100000"/>
              </a:lnSpc>
              <a:defRPr/>
            </a:lvl3pPr>
            <a:lvl4pPr marL="355600" indent="-177800">
              <a:lnSpc>
                <a:spcPct val="100000"/>
              </a:lnSpc>
              <a:defRPr/>
            </a:lvl4pPr>
            <a:lvl5pPr marL="533400" indent="-177800"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564D70-284F-88A1-FC08-29E63F831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B1E62B60-5FB1-9381-00CF-C665EB00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7E0B353-40A5-48F9-C049-D884C812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907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F45EE8-2365-24C4-6E7D-F72C293DB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77ECF020-D996-697F-4779-13801850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D1159978-FAB9-CBE7-228C-DA9796E0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67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CCBA954-9BEE-4D3C-C0ED-19047D66F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406CC1D3-5C60-B944-EDE9-26381902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0D240CD1-21EB-CFB6-BC30-937FEEE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90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 a po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8" y="647700"/>
            <a:ext cx="8331201" cy="5529263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71000" y="1825625"/>
            <a:ext cx="2374900" cy="4351338"/>
          </a:xfrm>
        </p:spPr>
        <p:txBody>
          <a:bodyPr anchor="b">
            <a:normAutofit/>
          </a:bodyPr>
          <a:lstStyle>
            <a:lvl1pPr marL="0" indent="0">
              <a:buNone/>
              <a:defRPr sz="1500" b="0"/>
            </a:lvl1pPr>
            <a:lvl2pPr marL="0" indent="0">
              <a:buNone/>
              <a:defRPr sz="1500"/>
            </a:lvl2pPr>
            <a:lvl3pPr marL="176400" indent="-176400">
              <a:defRPr sz="1500"/>
            </a:lvl3pPr>
            <a:lvl4pPr marL="356400" indent="-176400">
              <a:defRPr sz="1500"/>
            </a:lvl4pPr>
            <a:lvl5pPr marL="532800" indent="-176400"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ECC450-B476-55C6-13E7-241DFDEEE9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8818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F0E1EB24-A4FD-400D-F98D-FB4FA830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5C645297-7913-9A99-1FD0-28864B28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465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818620-6694-CE30-09D5-0385EC1E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717550"/>
            <a:ext cx="10706099" cy="8678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359F36-CC92-C5E0-1D93-EB04F26AA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1825625"/>
            <a:ext cx="107061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416615-ACE9-1166-FF1A-B39597AF4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2E3233-1704-433C-8B0E-4C03A48D4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20491"/>
            <a:ext cx="2724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B52155B1-7D35-8CBF-21B4-8799EABA85C0}"/>
              </a:ext>
            </a:extLst>
          </p:cNvPr>
          <p:cNvSpPr txBox="1"/>
          <p:nvPr userDrawn="1"/>
        </p:nvSpPr>
        <p:spPr>
          <a:xfrm>
            <a:off x="337165" y="6498434"/>
            <a:ext cx="3687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1100" dirty="0">
                <a:solidFill>
                  <a:schemeClr val="tx2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3397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60" r:id="rId6"/>
    <p:sldLayoutId id="2147483652" r:id="rId7"/>
    <p:sldLayoutId id="2147483661" r:id="rId8"/>
    <p:sldLayoutId id="2147483662" r:id="rId9"/>
    <p:sldLayoutId id="2147483663" r:id="rId10"/>
    <p:sldLayoutId id="2147483654" r:id="rId11"/>
    <p:sldLayoutId id="2147483655" r:id="rId12"/>
    <p:sldLayoutId id="2147483668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1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2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A5984E-E41E-58BC-4CEB-5BDB04E6BD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Institucionální</a:t>
            </a:r>
            <a:r>
              <a:rPr lang="en-US" dirty="0"/>
              <a:t> </a:t>
            </a:r>
            <a:r>
              <a:rPr lang="en-US" dirty="0" err="1"/>
              <a:t>uspořádání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krajů</a:t>
            </a:r>
            <a:r>
              <a:rPr lang="en-US" dirty="0"/>
              <a:t>, </a:t>
            </a:r>
            <a:r>
              <a:rPr lang="en-US" dirty="0" err="1"/>
              <a:t>měst</a:t>
            </a:r>
            <a:r>
              <a:rPr lang="en-US" dirty="0"/>
              <a:t> a </a:t>
            </a:r>
            <a:r>
              <a:rPr lang="en-US" dirty="0" err="1"/>
              <a:t>obcí</a:t>
            </a:r>
            <a:endParaRPr lang="en-US" dirty="0"/>
          </a:p>
        </p:txBody>
      </p:sp>
      <p:sp>
        <p:nvSpPr>
          <p:cNvPr id="9" name="Podnadpis 8">
            <a:extLst>
              <a:ext uri="{FF2B5EF4-FFF2-40B4-BE49-F238E27FC236}">
                <a16:creationId xmlns:a16="http://schemas.microsoft.com/office/drawing/2014/main" id="{F730C0B0-4C35-7DDE-5DBA-E74C469D9B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Ladislav Mrklas, Ph.D. </a:t>
            </a:r>
          </a:p>
          <a:p>
            <a:r>
              <a:rPr lang="cs-CZ" sz="1200" dirty="0"/>
              <a:t>Lokální a regionální politika</a:t>
            </a:r>
          </a:p>
        </p:txBody>
      </p:sp>
    </p:spTree>
    <p:extLst>
      <p:ext uri="{BB962C8B-B14F-4D97-AF65-F5344CB8AC3E}">
        <p14:creationId xmlns:p14="http://schemas.microsoft.com/office/powerpoint/2010/main" val="2478625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85B398-F6D9-4351-A28A-BDAAC5501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150814"/>
            <a:ext cx="9862088" cy="11461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b="1" dirty="0"/>
              <a:t>Počty členů zastupitelstev </a:t>
            </a:r>
            <a:br>
              <a:rPr lang="cs-CZ" sz="4000" b="1" dirty="0"/>
            </a:br>
            <a:r>
              <a:rPr lang="cs-CZ" sz="4000" b="1" dirty="0"/>
              <a:t>obcí a krajů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7EDE75B-39A5-4A59-83F9-69B661BB1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cs-CZ" sz="2400" dirty="0"/>
              <a:t>Určuje zastupitelstvo nejpozději 85 dní před termínem voleb</a:t>
            </a:r>
            <a:endParaRPr lang="cs-CZ" dirty="0"/>
          </a:p>
          <a:p>
            <a:pPr>
              <a:buFont typeface="Arial" charset="0"/>
              <a:buChar char="•"/>
              <a:defRPr/>
            </a:pPr>
            <a:endParaRPr lang="cs-CZ" sz="2400" dirty="0"/>
          </a:p>
          <a:p>
            <a:pPr>
              <a:buFont typeface="Arial" charset="0"/>
              <a:buChar char="•"/>
              <a:defRPr/>
            </a:pPr>
            <a:endParaRPr lang="cs-CZ" sz="2400" dirty="0"/>
          </a:p>
          <a:p>
            <a:pPr>
              <a:buFont typeface="Arial" charset="0"/>
              <a:buChar char="•"/>
              <a:defRPr/>
            </a:pPr>
            <a:endParaRPr lang="cs-CZ" sz="2400" dirty="0"/>
          </a:p>
          <a:p>
            <a:pPr>
              <a:buFont typeface="Arial" charset="0"/>
              <a:buChar char="•"/>
              <a:defRPr/>
            </a:pPr>
            <a:endParaRPr lang="cs-CZ" sz="2400" dirty="0"/>
          </a:p>
          <a:p>
            <a:pPr>
              <a:buFont typeface="Arial" charset="0"/>
              <a:buChar char="•"/>
              <a:defRPr/>
            </a:pPr>
            <a:endParaRPr lang="cs-CZ" sz="2400" dirty="0"/>
          </a:p>
          <a:p>
            <a:pPr marL="0" indent="0">
              <a:buNone/>
              <a:defRPr/>
            </a:pPr>
            <a:endParaRPr lang="cs-CZ" sz="2400" dirty="0"/>
          </a:p>
          <a:p>
            <a:pPr>
              <a:buFont typeface="Arial" charset="0"/>
              <a:buChar char="•"/>
              <a:defRPr/>
            </a:pPr>
            <a:r>
              <a:rPr lang="cs-CZ" sz="2000" b="0" i="1" dirty="0"/>
              <a:t>Rada se zřizuje při min.15členném zastupitelstvu</a:t>
            </a:r>
          </a:p>
          <a:p>
            <a:pPr>
              <a:buFont typeface="Arial" charset="0"/>
              <a:buChar char="•"/>
              <a:defRPr/>
            </a:pPr>
            <a:r>
              <a:rPr lang="cs-CZ" sz="2000" b="0" i="1" dirty="0"/>
              <a:t>Zastupitelstvo může obec dělit do volebních obvodů: v obcích do 3.000 v každém volebním obvodě min. 5 zastupitelů, v obcích 10.001-50.000 min. 7 zastupitelů, v obcích nad 50.000 nejméně 9 zastupitelů; počet mandátů je stanoven pevně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5BE1F579-0885-402C-B3DF-F9BD928C9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930155"/>
              </p:ext>
            </p:extLst>
          </p:nvPr>
        </p:nvGraphicFramePr>
        <p:xfrm>
          <a:off x="2247900" y="2160589"/>
          <a:ext cx="7600950" cy="2346344"/>
        </p:xfrm>
        <a:graphic>
          <a:graphicData uri="http://schemas.openxmlformats.org/drawingml/2006/table">
            <a:tbl>
              <a:tblPr/>
              <a:tblGrid>
                <a:gridCol w="380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189">
                <a:tc>
                  <a:txBody>
                    <a:bodyPr/>
                    <a:lstStyle/>
                    <a:p>
                      <a:pPr algn="l"/>
                      <a:r>
                        <a:rPr lang="cs-CZ" sz="1600" dirty="0">
                          <a:solidFill>
                            <a:schemeClr val="accent2"/>
                          </a:solidFill>
                          <a:effectLst/>
                        </a:rPr>
                        <a:t>počet obyvatel</a:t>
                      </a:r>
                    </a:p>
                  </a:txBody>
                  <a:tcPr marL="91430" marR="91430" marT="45676" marB="4567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solidFill>
                            <a:schemeClr val="accent2"/>
                          </a:solidFill>
                          <a:effectLst/>
                        </a:rPr>
                        <a:t>počet členů</a:t>
                      </a:r>
                    </a:p>
                  </a:txBody>
                  <a:tcPr marL="91430" marR="91430" marT="45676" marB="4567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8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accent2"/>
                          </a:solidFill>
                          <a:effectLst/>
                        </a:rPr>
                        <a:t>do 500</a:t>
                      </a:r>
                    </a:p>
                  </a:txBody>
                  <a:tcPr marL="91430" marR="91430" marT="45676" marB="4567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effectLst/>
                        </a:rPr>
                        <a:t>5 až 15</a:t>
                      </a:r>
                    </a:p>
                  </a:txBody>
                  <a:tcPr marL="91430" marR="91430" marT="45676" marB="4567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89"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accent2"/>
                          </a:solidFill>
                          <a:effectLst/>
                        </a:rPr>
                        <a:t>nad 500 do 3 000</a:t>
                      </a:r>
                    </a:p>
                  </a:txBody>
                  <a:tcPr marL="91430" marR="91430" marT="45676" marB="4567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effectLst/>
                        </a:rPr>
                        <a:t>7 až 15</a:t>
                      </a:r>
                    </a:p>
                  </a:txBody>
                  <a:tcPr marL="91430" marR="91430" marT="45676" marB="4567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189"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accent2"/>
                          </a:solidFill>
                          <a:effectLst/>
                        </a:rPr>
                        <a:t>nad 3 000 do 10 000</a:t>
                      </a:r>
                    </a:p>
                  </a:txBody>
                  <a:tcPr marL="91430" marR="91430" marT="45676" marB="4567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effectLst/>
                        </a:rPr>
                        <a:t>11 až 25</a:t>
                      </a:r>
                    </a:p>
                  </a:txBody>
                  <a:tcPr marL="91430" marR="91430" marT="45676" marB="4567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189"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accent2"/>
                          </a:solidFill>
                          <a:effectLst/>
                        </a:rPr>
                        <a:t>nad 10 000 do 50 000</a:t>
                      </a:r>
                    </a:p>
                  </a:txBody>
                  <a:tcPr marL="91430" marR="91430" marT="45676" marB="4567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effectLst/>
                        </a:rPr>
                        <a:t>15 až 35</a:t>
                      </a:r>
                    </a:p>
                  </a:txBody>
                  <a:tcPr marL="91430" marR="91430" marT="45676" marB="4567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189">
                <a:tc>
                  <a:txBody>
                    <a:bodyPr/>
                    <a:lstStyle/>
                    <a:p>
                      <a:r>
                        <a:rPr lang="pl-PL" sz="1600">
                          <a:solidFill>
                            <a:schemeClr val="accent2"/>
                          </a:solidFill>
                          <a:effectLst/>
                        </a:rPr>
                        <a:t>nad 50 000 do 150 000</a:t>
                      </a:r>
                    </a:p>
                  </a:txBody>
                  <a:tcPr marL="91430" marR="91430" marT="45676" marB="4567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effectLst/>
                        </a:rPr>
                        <a:t>25 až 45</a:t>
                      </a:r>
                    </a:p>
                  </a:txBody>
                  <a:tcPr marL="91430" marR="91430" marT="45676" marB="4567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189">
                <a:tc>
                  <a:txBody>
                    <a:bodyPr/>
                    <a:lstStyle/>
                    <a:p>
                      <a:r>
                        <a:rPr lang="cs-CZ" sz="1600">
                          <a:solidFill>
                            <a:schemeClr val="accent2"/>
                          </a:solidFill>
                          <a:effectLst/>
                        </a:rPr>
                        <a:t>nad 150 000</a:t>
                      </a:r>
                    </a:p>
                  </a:txBody>
                  <a:tcPr marL="91430" marR="91430" marT="45676" marB="4567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effectLst/>
                        </a:rPr>
                        <a:t>35 až 55</a:t>
                      </a:r>
                    </a:p>
                  </a:txBody>
                  <a:tcPr marL="91430" marR="91430" marT="45676" marB="4567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F3EBCD-4422-4FFE-B71F-B293C766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07" y="109539"/>
            <a:ext cx="9815593" cy="11842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600" b="1" dirty="0"/>
              <a:t>Zastupitelstva, rady, </a:t>
            </a:r>
            <a:br>
              <a:rPr lang="cs-CZ" sz="3600" b="1" dirty="0"/>
            </a:br>
            <a:r>
              <a:rPr lang="cs-CZ" sz="3600" b="1" dirty="0"/>
              <a:t>výbory a komise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3837ACB1-5A78-4DB7-A36F-2BFD6695C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146" y="1350964"/>
            <a:ext cx="10128141" cy="4981575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</a:pPr>
            <a:r>
              <a:rPr lang="cs-CZ" altLang="cs-CZ" sz="1800" dirty="0"/>
              <a:t>Zastupitelstva</a:t>
            </a:r>
          </a:p>
          <a:p>
            <a:pPr lvl="1">
              <a:spcBef>
                <a:spcPts val="900"/>
              </a:spcBef>
            </a:pPr>
            <a:r>
              <a:rPr lang="cs-CZ" altLang="cs-CZ" sz="1800" dirty="0">
                <a:solidFill>
                  <a:schemeClr val="accent2"/>
                </a:solidFill>
              </a:rPr>
              <a:t>usnášeníschopnost zastupitelstev – absolutní většina</a:t>
            </a:r>
          </a:p>
          <a:p>
            <a:pPr lvl="1">
              <a:spcBef>
                <a:spcPts val="900"/>
              </a:spcBef>
            </a:pPr>
            <a:r>
              <a:rPr lang="cs-CZ" altLang="cs-CZ" sz="1800" b="1" u="sng" dirty="0">
                <a:solidFill>
                  <a:schemeClr val="accent2"/>
                </a:solidFill>
              </a:rPr>
              <a:t>absolutně většinové rozhodování o všech věcech v zastupitelstvech i radách</a:t>
            </a:r>
          </a:p>
          <a:p>
            <a:pPr lvl="1">
              <a:spcBef>
                <a:spcPts val="900"/>
              </a:spcBef>
            </a:pPr>
            <a:r>
              <a:rPr lang="cs-CZ" altLang="cs-CZ" sz="1800" dirty="0">
                <a:solidFill>
                  <a:schemeClr val="accent2"/>
                </a:solidFill>
              </a:rPr>
              <a:t>nové volby - jestliže se počet členů zastupitelstva obce sníží o více než 1/2 a nejsou-li náhradníci</a:t>
            </a:r>
          </a:p>
          <a:p>
            <a:pPr>
              <a:spcBef>
                <a:spcPts val="900"/>
              </a:spcBef>
            </a:pPr>
            <a:r>
              <a:rPr lang="cs-CZ" altLang="cs-CZ" sz="1800" dirty="0"/>
              <a:t>Rada </a:t>
            </a:r>
          </a:p>
          <a:p>
            <a:pPr lvl="1">
              <a:spcBef>
                <a:spcPts val="900"/>
              </a:spcBef>
            </a:pPr>
            <a:r>
              <a:rPr lang="cs-CZ" altLang="cs-CZ" sz="1800" dirty="0">
                <a:solidFill>
                  <a:schemeClr val="accent2"/>
                </a:solidFill>
              </a:rPr>
              <a:t>kolektivní orgán x její členové jsou však odpovědní individuálně – zřizuje se od 15 členů zastupitelstva, o zřízení rozhoduje zastupitelstvo (před volbami i po volbách)</a:t>
            </a:r>
          </a:p>
          <a:p>
            <a:pPr>
              <a:spcBef>
                <a:spcPts val="900"/>
              </a:spcBef>
            </a:pPr>
            <a:r>
              <a:rPr lang="cs-CZ" altLang="cs-CZ" sz="1800" dirty="0"/>
              <a:t>Výbory zastupitelstva </a:t>
            </a:r>
          </a:p>
          <a:p>
            <a:pPr lvl="1">
              <a:spcBef>
                <a:spcPts val="900"/>
              </a:spcBef>
            </a:pPr>
            <a:r>
              <a:rPr lang="cs-CZ" altLang="cs-CZ" sz="1800" dirty="0">
                <a:solidFill>
                  <a:schemeClr val="accent2"/>
                </a:solidFill>
              </a:rPr>
              <a:t>povinné v obcích: kontrolní a finanční + pro národnostní menšiny (povinný v obcích, kde se hlásí min. 10 % k národnostní menšině)</a:t>
            </a:r>
          </a:p>
          <a:p>
            <a:pPr lvl="1">
              <a:spcBef>
                <a:spcPts val="900"/>
              </a:spcBef>
            </a:pPr>
            <a:r>
              <a:rPr lang="cs-CZ" altLang="cs-CZ" sz="1800" dirty="0">
                <a:solidFill>
                  <a:schemeClr val="accent2"/>
                </a:solidFill>
              </a:rPr>
              <a:t>povinné v krajích: finanční, kontrolní, výbor pro výchovu, vzdělávání a zaměstnanost + pro národnostní menšiny (min. 10 % národ. menšina)</a:t>
            </a:r>
          </a:p>
          <a:p>
            <a:pPr>
              <a:spcBef>
                <a:spcPts val="900"/>
              </a:spcBef>
            </a:pPr>
            <a:r>
              <a:rPr lang="cs-CZ" altLang="cs-CZ" sz="1800" dirty="0"/>
              <a:t>Komise rady</a:t>
            </a:r>
          </a:p>
        </p:txBody>
      </p:sp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F9FE17E3-F9A4-408E-B81A-4E959022D667}"/>
              </a:ext>
            </a:extLst>
          </p:cNvPr>
          <p:cNvSpPr txBox="1">
            <a:spLocks/>
          </p:cNvSpPr>
          <p:nvPr/>
        </p:nvSpPr>
        <p:spPr bwMode="auto">
          <a:xfrm>
            <a:off x="9298983" y="3337867"/>
            <a:ext cx="2655378" cy="12883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91420" tIns="45710" rIns="91420" bIns="45710"/>
          <a:lstStyle>
            <a:lvl1pPr marL="341313" indent="-3413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66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8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72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74" indent="-228552" algn="l" defTabSz="9142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l-PL" sz="1600" dirty="0">
                <a:solidFill>
                  <a:schemeClr val="accent3"/>
                </a:solidFill>
              </a:rPr>
              <a:t>do 3.000 - min. 30 %</a:t>
            </a:r>
          </a:p>
          <a:p>
            <a:pPr marL="0" indent="0">
              <a:buNone/>
              <a:defRPr/>
            </a:pPr>
            <a:r>
              <a:rPr lang="pl-PL" sz="1600" dirty="0">
                <a:solidFill>
                  <a:schemeClr val="accent3"/>
                </a:solidFill>
              </a:rPr>
              <a:t>do 20.000 - min. 20 %</a:t>
            </a:r>
          </a:p>
          <a:p>
            <a:pPr marL="0" indent="0">
              <a:buNone/>
              <a:defRPr/>
            </a:pPr>
            <a:r>
              <a:rPr lang="pl-PL" sz="1600" dirty="0">
                <a:solidFill>
                  <a:schemeClr val="accent3"/>
                </a:solidFill>
              </a:rPr>
              <a:t>do 200.000 - min 10 %</a:t>
            </a:r>
          </a:p>
          <a:p>
            <a:pPr marL="0" indent="0">
              <a:buNone/>
              <a:defRPr/>
            </a:pPr>
            <a:r>
              <a:rPr lang="pl-PL" sz="1600" dirty="0">
                <a:solidFill>
                  <a:schemeClr val="accent3"/>
                </a:solidFill>
              </a:rPr>
              <a:t>nad 200.000  - min 6 %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7F11C5-C12C-4FCA-9C26-4E99D6E6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71" y="193729"/>
            <a:ext cx="9144000" cy="1009650"/>
          </a:xfrm>
        </p:spPr>
        <p:txBody>
          <a:bodyPr/>
          <a:lstStyle/>
          <a:p>
            <a:pPr>
              <a:defRPr/>
            </a:pPr>
            <a:r>
              <a:rPr lang="cs-CZ" sz="3000" b="1" dirty="0"/>
              <a:t>Přímá demokracie na úrovni krajů a obcí</a:t>
            </a:r>
          </a:p>
        </p:txBody>
      </p:sp>
      <p:sp>
        <p:nvSpPr>
          <p:cNvPr id="25604" name="Zástupný symbol pro obsah 2">
            <a:extLst>
              <a:ext uri="{FF2B5EF4-FFF2-40B4-BE49-F238E27FC236}">
                <a16:creationId xmlns:a16="http://schemas.microsoft.com/office/drawing/2014/main" id="{43A8B7C9-E11B-4CBE-9372-0BCA4202F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5314" y="941388"/>
            <a:ext cx="7983537" cy="558165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cs-CZ" altLang="cs-CZ" sz="2000" dirty="0"/>
              <a:t>Referenda a lidové iniciativy v krajích</a:t>
            </a:r>
          </a:p>
          <a:p>
            <a:pPr lvl="1">
              <a:spcBef>
                <a:spcPts val="1200"/>
              </a:spcBef>
            </a:pPr>
            <a:r>
              <a:rPr lang="cs-CZ" altLang="cs-CZ" sz="1800" dirty="0">
                <a:solidFill>
                  <a:schemeClr val="accent2"/>
                </a:solidFill>
              </a:rPr>
              <a:t>Referenda shora – usnesení zastupitelstva</a:t>
            </a:r>
          </a:p>
          <a:p>
            <a:pPr lvl="1">
              <a:spcBef>
                <a:spcPts val="1200"/>
              </a:spcBef>
            </a:pPr>
            <a:r>
              <a:rPr lang="cs-CZ" altLang="cs-CZ" sz="1800" dirty="0">
                <a:solidFill>
                  <a:schemeClr val="accent2"/>
                </a:solidFill>
              </a:rPr>
              <a:t>Referenda zdola – přípravný výbor podpořený min. 6 % oprávněných voličů (lidová iniciativa) a rozhodnutí zastupitelstva </a:t>
            </a:r>
          </a:p>
          <a:p>
            <a:pPr lvl="1">
              <a:spcBef>
                <a:spcPts val="1200"/>
              </a:spcBef>
            </a:pPr>
            <a:r>
              <a:rPr lang="cs-CZ" altLang="cs-CZ" sz="1800" dirty="0">
                <a:solidFill>
                  <a:schemeClr val="accent2"/>
                </a:solidFill>
              </a:rPr>
              <a:t>Platnost – účast min. 35 % oprávněných osob, závaznost – nadpoloviční většina zúčastněných a min. 25 % oprávněných  </a:t>
            </a:r>
          </a:p>
          <a:p>
            <a:pPr>
              <a:spcBef>
                <a:spcPts val="1200"/>
              </a:spcBef>
            </a:pPr>
            <a:r>
              <a:rPr lang="cs-CZ" altLang="cs-CZ" sz="2000" dirty="0"/>
              <a:t>Referenda a lidové iniciativy v obcích</a:t>
            </a:r>
          </a:p>
          <a:p>
            <a:pPr lvl="1">
              <a:spcBef>
                <a:spcPts val="1200"/>
              </a:spcBef>
            </a:pPr>
            <a:r>
              <a:rPr lang="cs-CZ" altLang="cs-CZ" sz="1800" dirty="0">
                <a:solidFill>
                  <a:schemeClr val="accent2"/>
                </a:solidFill>
              </a:rPr>
              <a:t>Referenda shora – usnesení zastupitelstva</a:t>
            </a:r>
          </a:p>
          <a:p>
            <a:pPr lvl="1">
              <a:spcBef>
                <a:spcPts val="1200"/>
              </a:spcBef>
            </a:pPr>
            <a:r>
              <a:rPr lang="cs-CZ" altLang="cs-CZ" sz="1800" dirty="0">
                <a:solidFill>
                  <a:schemeClr val="accent2"/>
                </a:solidFill>
              </a:rPr>
              <a:t>Referenda zdola – přípravný výbor, </a:t>
            </a:r>
            <a:r>
              <a:rPr lang="pt-BR" altLang="cs-CZ" sz="1800" dirty="0">
                <a:solidFill>
                  <a:schemeClr val="accent2"/>
                </a:solidFill>
              </a:rPr>
              <a:t>lidová iniciativa a rozhodnutí zastupitelstva </a:t>
            </a:r>
          </a:p>
          <a:p>
            <a:pPr lvl="1">
              <a:spcBef>
                <a:spcPts val="1200"/>
              </a:spcBef>
            </a:pPr>
            <a:r>
              <a:rPr lang="cs-CZ" altLang="cs-CZ" sz="1800" dirty="0">
                <a:solidFill>
                  <a:schemeClr val="accent2"/>
                </a:solidFill>
              </a:rPr>
              <a:t>Platnost – účast min. 35 % oprávněných osob, závaznost – nadpoloviční většina zúčastněných a min. 25 % oprávněných  </a:t>
            </a:r>
          </a:p>
          <a:p>
            <a:pPr>
              <a:spcBef>
                <a:spcPts val="1200"/>
              </a:spcBef>
            </a:pPr>
            <a:r>
              <a:rPr lang="cs-CZ" altLang="cs-CZ" sz="1800" i="1" dirty="0"/>
              <a:t>Na úrovni obcí dnes i minireferenda prostřednictvím mobilů</a:t>
            </a:r>
          </a:p>
          <a:p>
            <a:pPr>
              <a:spcBef>
                <a:spcPts val="1200"/>
              </a:spcBef>
            </a:pPr>
            <a:r>
              <a:rPr lang="cs-CZ" altLang="cs-CZ" sz="1800" i="1" dirty="0"/>
              <a:t>Participativní rozpočty obcí </a:t>
            </a:r>
          </a:p>
        </p:txBody>
      </p:sp>
    </p:spTree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477D0D2E-A32D-4C59-9127-7FF21422E8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0414" y="123825"/>
            <a:ext cx="9877586" cy="1117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b="1" dirty="0"/>
              <a:t>Volba hejtmanů, primátorů,</a:t>
            </a:r>
            <a:br>
              <a:rPr lang="cs-CZ" altLang="cs-CZ" sz="4000" b="1" dirty="0"/>
            </a:br>
            <a:r>
              <a:rPr lang="cs-CZ" altLang="cs-CZ" sz="4000" b="1" dirty="0"/>
              <a:t>starostů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641CB0F-A9B8-45A2-A52A-4E09C1E3F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414" y="1419225"/>
            <a:ext cx="10825566" cy="49403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altLang="cs-CZ" sz="2400" b="0" dirty="0">
                <a:solidFill>
                  <a:schemeClr val="accent1"/>
                </a:solidFill>
              </a:rPr>
              <a:t>Nepřímá volba prostřednictvím příslušného zastupitelstva a z řad jeho členů (absolutní většina; tajně nebo veřejně)</a:t>
            </a:r>
          </a:p>
          <a:p>
            <a:pPr>
              <a:spcBef>
                <a:spcPts val="1200"/>
              </a:spcBef>
            </a:pPr>
            <a:r>
              <a:rPr lang="cs-CZ" altLang="cs-CZ" sz="2400" b="0" dirty="0">
                <a:solidFill>
                  <a:schemeClr val="accent1"/>
                </a:solidFill>
              </a:rPr>
              <a:t>Otázka tradice</a:t>
            </a:r>
          </a:p>
          <a:p>
            <a:pPr>
              <a:spcBef>
                <a:spcPts val="1200"/>
              </a:spcBef>
            </a:pPr>
            <a:r>
              <a:rPr lang="cs-CZ" altLang="cs-CZ" sz="2400" b="0" dirty="0">
                <a:solidFill>
                  <a:schemeClr val="accent1"/>
                </a:solidFill>
              </a:rPr>
              <a:t>Otázka personalizace volby (pozitivní/negativní)</a:t>
            </a:r>
          </a:p>
          <a:p>
            <a:pPr>
              <a:spcBef>
                <a:spcPts val="1200"/>
              </a:spcBef>
            </a:pPr>
            <a:r>
              <a:rPr lang="cs-CZ" altLang="cs-CZ" sz="2400" b="0" dirty="0">
                <a:solidFill>
                  <a:schemeClr val="accent1"/>
                </a:solidFill>
              </a:rPr>
              <a:t>Otázka politické odpovědnosti</a:t>
            </a:r>
          </a:p>
          <a:p>
            <a:pPr>
              <a:spcBef>
                <a:spcPts val="1200"/>
              </a:spcBef>
            </a:pPr>
            <a:r>
              <a:rPr lang="cs-CZ" altLang="cs-CZ" sz="2400" b="0" dirty="0">
                <a:solidFill>
                  <a:schemeClr val="accent1"/>
                </a:solidFill>
              </a:rPr>
              <a:t>Problematika koaličního chování</a:t>
            </a:r>
          </a:p>
          <a:p>
            <a:pPr>
              <a:spcBef>
                <a:spcPts val="1200"/>
              </a:spcBef>
            </a:pPr>
            <a:r>
              <a:rPr lang="cs-CZ" altLang="cs-CZ" sz="2400" b="0" dirty="0">
                <a:solidFill>
                  <a:schemeClr val="accent1"/>
                </a:solidFill>
              </a:rPr>
              <a:t>Diskuse o zavedení přímé volby ‐ odborná veřejnost, politici a politické strany a zájmové organizace měst, obcí a krajů, laická veřejnost…</a:t>
            </a:r>
          </a:p>
          <a:p>
            <a:pPr>
              <a:spcBef>
                <a:spcPts val="1200"/>
              </a:spcBef>
            </a:pPr>
            <a:r>
              <a:rPr lang="cs-CZ" altLang="cs-CZ" sz="2400" b="0" dirty="0">
                <a:solidFill>
                  <a:schemeClr val="accent1"/>
                </a:solidFill>
              </a:rPr>
              <a:t>Diskuse o přímé volbě starostů souvisí i s diskusí o volebním systému (různé velikosti aj.)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8311DDE0-FE27-4AEA-BC41-273C71871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6130429" cy="4359776"/>
          </a:xfrm>
        </p:spPr>
        <p:txBody>
          <a:bodyPr/>
          <a:lstStyle/>
          <a:p>
            <a:r>
              <a:rPr lang="cs-CZ" dirty="0"/>
              <a:t>Krajská politika V Česku</a:t>
            </a:r>
            <a:br>
              <a:rPr lang="cs-CZ" dirty="0"/>
            </a:br>
            <a:br>
              <a:rPr lang="cs-CZ" dirty="0"/>
            </a:br>
            <a:r>
              <a:rPr lang="cs-CZ" dirty="0"/>
              <a:t>2000-2025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6C20C22-5BE4-4EF0-8503-7925009CB08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10942638" cy="365125"/>
          </a:xfrm>
        </p:spPr>
        <p:txBody>
          <a:bodyPr/>
          <a:lstStyle/>
          <a:p>
            <a:r>
              <a:rPr lang="en-US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17AA3F-D467-4620-80E0-47BA213BA09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21438"/>
            <a:ext cx="273050" cy="365125"/>
          </a:xfrm>
        </p:spPr>
        <p:txBody>
          <a:bodyPr/>
          <a:lstStyle/>
          <a:p>
            <a:fld id="{5E608FB1-680A-4E9D-A95E-8C4CFA1B47E3}" type="slidenum">
              <a:rPr lang="cs-CZ" smtClean="0"/>
              <a:pPr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7096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B114D037-87CC-498C-90DA-FE80BB565B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183" y="247651"/>
            <a:ext cx="10055817" cy="9239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3200" b="1" dirty="0"/>
              <a:t>Volební systém </a:t>
            </a:r>
            <a:br>
              <a:rPr lang="cs-CZ" altLang="cs-CZ" sz="3200" b="1" dirty="0"/>
            </a:br>
            <a:r>
              <a:rPr lang="cs-CZ" altLang="cs-CZ" sz="3200" b="1" dirty="0"/>
              <a:t>do zastupitelstev krajů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A399C13A-60B9-4720-A088-378481679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176" y="1309689"/>
            <a:ext cx="10957302" cy="510698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cs-CZ" altLang="cs-CZ" sz="1800" b="0" dirty="0">
                <a:solidFill>
                  <a:schemeClr val="accent1"/>
                </a:solidFill>
              </a:rPr>
              <a:t>Systém poměrného zastoupení listinného typu s vázanou, nikoli však zcela přísně, listinou</a:t>
            </a:r>
          </a:p>
          <a:p>
            <a:pPr>
              <a:spcBef>
                <a:spcPts val="1200"/>
              </a:spcBef>
            </a:pPr>
            <a:r>
              <a:rPr lang="cs-CZ" altLang="cs-CZ" sz="1800" b="0" dirty="0">
                <a:solidFill>
                  <a:schemeClr val="accent1"/>
                </a:solidFill>
              </a:rPr>
              <a:t>Volební obvody odpovídají území každého kraje – jde tedy o velké volební obvody, kde se volí 45-65 zastupitelů</a:t>
            </a:r>
          </a:p>
          <a:p>
            <a:pPr>
              <a:spcBef>
                <a:spcPts val="1200"/>
              </a:spcBef>
            </a:pPr>
            <a:r>
              <a:rPr lang="cs-CZ" altLang="cs-CZ" sz="1800" b="0" dirty="0">
                <a:solidFill>
                  <a:schemeClr val="accent1"/>
                </a:solidFill>
              </a:rPr>
              <a:t>Kandidovat mohou politické strany a politická hnutí nebo jejich koalice</a:t>
            </a:r>
          </a:p>
          <a:p>
            <a:pPr>
              <a:spcBef>
                <a:spcPts val="1200"/>
              </a:spcBef>
            </a:pPr>
            <a:r>
              <a:rPr lang="cs-CZ" altLang="cs-CZ" sz="1800" b="0" dirty="0">
                <a:solidFill>
                  <a:schemeClr val="accent1"/>
                </a:solidFill>
              </a:rPr>
              <a:t>Do skrutinia postupují pouze strany, které v rámci kraje překonaly uzavírací klauzuli, jež činí 5 %</a:t>
            </a:r>
          </a:p>
          <a:p>
            <a:pPr>
              <a:spcBef>
                <a:spcPts val="1200"/>
              </a:spcBef>
            </a:pPr>
            <a:r>
              <a:rPr lang="cs-CZ" altLang="cs-CZ" sz="1800" b="0" dirty="0">
                <a:solidFill>
                  <a:schemeClr val="accent1"/>
                </a:solidFill>
              </a:rPr>
              <a:t>Rozdělování mandátů probíhá v jediném skrutiniu pomocí tzv. modifikované </a:t>
            </a:r>
            <a:r>
              <a:rPr lang="cs-CZ" altLang="cs-CZ" sz="1800" b="0" dirty="0" err="1">
                <a:solidFill>
                  <a:schemeClr val="accent1"/>
                </a:solidFill>
              </a:rPr>
              <a:t>D´Hondtovy</a:t>
            </a:r>
            <a:r>
              <a:rPr lang="cs-CZ" altLang="cs-CZ" sz="1800" b="0" dirty="0">
                <a:solidFill>
                  <a:schemeClr val="accent1"/>
                </a:solidFill>
              </a:rPr>
              <a:t> formule (metoda volební dělitele) </a:t>
            </a:r>
          </a:p>
          <a:p>
            <a:pPr>
              <a:spcBef>
                <a:spcPts val="1200"/>
              </a:spcBef>
            </a:pPr>
            <a:r>
              <a:rPr lang="cs-CZ" altLang="cs-CZ" sz="1800" b="0" dirty="0">
                <a:solidFill>
                  <a:schemeClr val="accent1"/>
                </a:solidFill>
              </a:rPr>
              <a:t>jednotliví kandidáti získávají mandáty podle pořadí, v jakém byli uvedení na kandidátní listině – ke změně může dojít na základě preferenčních hlasů, když některý kandidát získá více než 5 % preferenčních hlasů</a:t>
            </a:r>
          </a:p>
          <a:p>
            <a:pPr>
              <a:spcBef>
                <a:spcPts val="1200"/>
              </a:spcBef>
            </a:pPr>
            <a:r>
              <a:rPr lang="cs-CZ" altLang="cs-CZ" sz="1800" b="0" dirty="0">
                <a:solidFill>
                  <a:schemeClr val="accent1"/>
                </a:solidFill>
              </a:rPr>
              <a:t>Z hlediska svého efektu jde o výrazně proporční volební systém, kde disproporční faktor představuje jenom uzavírací klauzule vyřazující ze skrutinia strany, které jí nedosáhly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CA35372-0F4B-47DE-A826-7FAF208AAB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7647" y="1"/>
            <a:ext cx="9730353" cy="1065213"/>
          </a:xfrm>
        </p:spPr>
        <p:txBody>
          <a:bodyPr rtlCol="0" anchor="ctr"/>
          <a:lstStyle/>
          <a:p>
            <a:pPr defTabSz="914206">
              <a:defRPr/>
            </a:pPr>
            <a:r>
              <a:rPr lang="cs-CZ" altLang="cs-CZ" sz="3200" dirty="0"/>
              <a:t>Krajské volby - volební účast 2000-2024</a:t>
            </a:r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FA81E33D-8117-41FE-B032-0E2AD6A9C0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6986121"/>
              </p:ext>
            </p:extLst>
          </p:nvPr>
        </p:nvGraphicFramePr>
        <p:xfrm>
          <a:off x="937647" y="1065214"/>
          <a:ext cx="10027404" cy="4886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F86641D-DE1F-41D8-81A1-39B1146BF3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8950730"/>
              </p:ext>
            </p:extLst>
          </p:nvPr>
        </p:nvGraphicFramePr>
        <p:xfrm>
          <a:off x="937647" y="317715"/>
          <a:ext cx="10004155" cy="5951354"/>
        </p:xfrm>
        <a:graphic>
          <a:graphicData uri="http://schemas.openxmlformats.org/drawingml/2006/table">
            <a:tbl>
              <a:tblPr/>
              <a:tblGrid>
                <a:gridCol w="1582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5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1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29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82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70619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cs-CZ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</a:rPr>
                        <a:t>Získané mandáty podle vybraných navrhujících stran</a:t>
                      </a:r>
                    </a:p>
                  </a:txBody>
                  <a:tcPr marL="7621" marR="7621" marT="76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24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1" marR="7621" marT="76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218">
                <a:tc>
                  <a:txBody>
                    <a:bodyPr/>
                    <a:lstStyle/>
                    <a:p>
                      <a:pPr algn="l" fontAlgn="ctr"/>
                      <a:endParaRPr lang="cs-CZ" sz="18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2000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2004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2008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2012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2016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03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KDU-ČSL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876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Zelení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640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ČSSD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111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105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280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205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125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876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ODA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876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KSČM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161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157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114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182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86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876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ODS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185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291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180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102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106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7246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US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7246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SNK ED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7246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STAN</a:t>
                      </a:r>
                      <a:r>
                        <a:rPr lang="cs-CZ" sz="1800" b="0" i="0" u="none" strike="noStrike" baseline="3000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cs-CZ" sz="18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9876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Piráti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9876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TOP 09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9876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ANO 2011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176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178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292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9876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SLK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9876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SPD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44218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Ostatní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7621" marR="7621" marT="76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7621" marR="7621" marT="7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AED531-6ED2-40AC-A7AB-FFC745EB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74676"/>
            <a:ext cx="9144000" cy="923925"/>
          </a:xfrm>
        </p:spPr>
        <p:txBody>
          <a:bodyPr>
            <a:normAutofit/>
          </a:bodyPr>
          <a:lstStyle/>
          <a:p>
            <a:pPr>
              <a:defRPr/>
            </a:pPr>
            <a:endParaRPr lang="cs-CZ"/>
          </a:p>
        </p:txBody>
      </p:sp>
      <p:pic>
        <p:nvPicPr>
          <p:cNvPr id="31748" name="Obrázek 3">
            <a:extLst>
              <a:ext uri="{FF2B5EF4-FFF2-40B4-BE49-F238E27FC236}">
                <a16:creationId xmlns:a16="http://schemas.microsoft.com/office/drawing/2014/main" id="{DDA3B269-FE87-4BD5-A404-D34B11869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8" y="0"/>
            <a:ext cx="9645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AB27BB-E4C5-49F1-8545-8583D78FD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74676"/>
            <a:ext cx="9144000" cy="923925"/>
          </a:xfrm>
        </p:spPr>
        <p:txBody>
          <a:bodyPr>
            <a:normAutofit/>
          </a:bodyPr>
          <a:lstStyle/>
          <a:p>
            <a:pPr>
              <a:defRPr/>
            </a:pPr>
            <a:endParaRPr lang="cs-CZ"/>
          </a:p>
        </p:txBody>
      </p:sp>
      <p:pic>
        <p:nvPicPr>
          <p:cNvPr id="32771" name="Zástupný obsah 3">
            <a:extLst>
              <a:ext uri="{FF2B5EF4-FFF2-40B4-BE49-F238E27FC236}">
                <a16:creationId xmlns:a16="http://schemas.microsoft.com/office/drawing/2014/main" id="{463514CB-B263-4D7F-B94E-54C8854A59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9125" y="0"/>
            <a:ext cx="9552688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8311DDE0-FE27-4AEA-BC41-273C71871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394847"/>
            <a:ext cx="6727114" cy="493342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cs-CZ" dirty="0"/>
              <a:t>Základní filosofická východiska</a:t>
            </a:r>
            <a:br>
              <a:rPr lang="cs-CZ" dirty="0"/>
            </a:br>
            <a:br>
              <a:rPr lang="cs-CZ" dirty="0"/>
            </a:br>
            <a:r>
              <a:rPr lang="cs-CZ" dirty="0"/>
              <a:t>základní pojmy</a:t>
            </a:r>
            <a:br>
              <a:rPr lang="cs-CZ" dirty="0"/>
            </a:br>
            <a:br>
              <a:rPr lang="cs-CZ" dirty="0"/>
            </a:br>
            <a:r>
              <a:rPr lang="cs-CZ" dirty="0"/>
              <a:t>institucionální nastavení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6C20C22-5BE4-4EF0-8503-7925009CB08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10942638" cy="365125"/>
          </a:xfrm>
        </p:spPr>
        <p:txBody>
          <a:bodyPr/>
          <a:lstStyle/>
          <a:p>
            <a:r>
              <a:rPr lang="en-US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17AA3F-D467-4620-80E0-47BA213BA09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21438"/>
            <a:ext cx="273050" cy="365125"/>
          </a:xfrm>
        </p:spPr>
        <p:txBody>
          <a:bodyPr/>
          <a:lstStyle/>
          <a:p>
            <a:fld id="{5E608FB1-680A-4E9D-A95E-8C4CFA1B47E3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3821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FEC52F-764C-42DC-B317-218F16BE6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173" y="1"/>
            <a:ext cx="9962827" cy="771525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cs-CZ" sz="3200" dirty="0"/>
              <a:t>2020 - mandáty v zastupitelstvech celkem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149A9934-39C0-450A-8603-37508D0846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682418"/>
              </p:ext>
            </p:extLst>
          </p:nvPr>
        </p:nvGraphicFramePr>
        <p:xfrm>
          <a:off x="1077914" y="4586127"/>
          <a:ext cx="3082926" cy="2006604"/>
        </p:xfrm>
        <a:graphic>
          <a:graphicData uri="http://schemas.openxmlformats.org/drawingml/2006/table">
            <a:tbl>
              <a:tblPr/>
              <a:tblGrid>
                <a:gridCol w="95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29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ODS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2.-3.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9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ČSSD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6.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9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STAN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4.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9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KSČM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9.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9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Piráti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2.-3.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9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TOP09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8.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9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ANO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178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1.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9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KDU-ČSL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5.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9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SPD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7.</a:t>
                      </a:r>
                    </a:p>
                  </a:txBody>
                  <a:tcPr marL="9525" marR="9525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Zástupný symbol pro obsah 6">
            <a:extLst>
              <a:ext uri="{FF2B5EF4-FFF2-40B4-BE49-F238E27FC236}">
                <a16:creationId xmlns:a16="http://schemas.microsoft.com/office/drawing/2014/main" id="{2323E715-D965-4486-9D8E-7F817D2DF8D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57501" y="685801"/>
          <a:ext cx="7572375" cy="4333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197FB648-A4AC-4D63-AB18-8296873956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2441" y="176214"/>
            <a:ext cx="9642959" cy="3587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3200" dirty="0"/>
              <a:t>Složení krajských koalic 2000-2012</a:t>
            </a:r>
          </a:p>
        </p:txBody>
      </p:sp>
      <p:graphicFrame>
        <p:nvGraphicFramePr>
          <p:cNvPr id="135171" name="Group 3">
            <a:extLst>
              <a:ext uri="{FF2B5EF4-FFF2-40B4-BE49-F238E27FC236}">
                <a16:creationId xmlns:a16="http://schemas.microsoft.com/office/drawing/2014/main" id="{0C49872C-178A-4D27-84A3-83764DCE9B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6220754"/>
              </p:ext>
            </p:extLst>
          </p:nvPr>
        </p:nvGraphicFramePr>
        <p:xfrm>
          <a:off x="619339" y="735201"/>
          <a:ext cx="9919507" cy="5642351"/>
        </p:xfrm>
        <a:graphic>
          <a:graphicData uri="http://schemas.openxmlformats.org/drawingml/2006/table">
            <a:tbl>
              <a:tblPr/>
              <a:tblGrid>
                <a:gridCol w="2028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0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41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17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Kraj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2000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2004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2008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9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Středočeský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4K + ODS 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SNK-ED + </a:t>
                      </a:r>
                      <a:r>
                        <a:rPr kumimoji="0" lang="cs-CZ" alt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KStČ</a:t>
                      </a: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+ ODS 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 (podpora KSČM)</a:t>
                      </a: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6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Jihočeský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ČSSD+SNK+4K+ODS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SNK +KDU-ČSL+ ODS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ČSSD + ODS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6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Plzeňský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Nez</a:t>
                      </a: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+ 4K + ODS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KDU-ČSL + ODS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 (podpora KSČM)</a:t>
                      </a: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5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Karlovarský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ČSSD+ODS+Mutinský</a:t>
                      </a:r>
                      <a:endParaRPr kumimoji="0" lang="cs-CZ" alt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ČSSD + ODS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KSČM + ČSSD + Doktoři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9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Ústecký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ČSSD + ODS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ČSSD + ODS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ČSSD + ODS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9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Liberecký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ČSSD + 4K + ODS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ČSSD + ODS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ČSSD+odp. (podp. KSČM)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05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Královéhradecký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4K + ODS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SNK + ODS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ČSSD+SNK-ED+KDU-ČSL</a:t>
                      </a:r>
                      <a:endParaRPr kumimoji="0" lang="cs-CZ" alt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49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Pardubický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4K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+ ODS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KPK + ODS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 + KPK</a:t>
                      </a:r>
                      <a:endParaRPr kumimoji="0" lang="cs-CZ" alt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9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Vysočina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ČSSD+SNK+</a:t>
                      </a:r>
                      <a:r>
                        <a:rPr kumimoji="0" lang="cs-CZ" alt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4K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+ODS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SNK +KDU-ČSL+ ODS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 (podpora KSČM)</a:t>
                      </a: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49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Jihomoravský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4K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+ ODS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KDU-ČSL + ODS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</a:t>
                      </a: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+ ODS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49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Olomoucký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Nez + </a:t>
                      </a:r>
                      <a:r>
                        <a:rPr kumimoji="0" lang="cs-CZ" alt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4K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+ ODS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KDU-ČSL + ODS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ČSSD+KDU-ČSL</a:t>
                      </a: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+ODS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85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Zlínský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ZHN + </a:t>
                      </a:r>
                      <a:r>
                        <a:rPr kumimoji="0" lang="cs-CZ" alt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4K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+ ODS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ČSSD+KDU-ČSL+ODS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ČSSD+KDU-ČSL</a:t>
                      </a: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+ODS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49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Moravskoslezský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SNK + 4K + ODS</a:t>
                      </a:r>
                    </a:p>
                  </a:txBody>
                  <a:tcPr marL="91432" marR="91432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KDU-ČSL + ODS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KSČM + ČSSD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DDAF2EE6-6A70-4A68-9263-FCBDFCF789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946" y="176214"/>
            <a:ext cx="9689454" cy="3587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3200" dirty="0"/>
              <a:t>Složení krajských koalic 2012-2024</a:t>
            </a:r>
          </a:p>
        </p:txBody>
      </p:sp>
      <p:graphicFrame>
        <p:nvGraphicFramePr>
          <p:cNvPr id="135171" name="Group 3">
            <a:extLst>
              <a:ext uri="{FF2B5EF4-FFF2-40B4-BE49-F238E27FC236}">
                <a16:creationId xmlns:a16="http://schemas.microsoft.com/office/drawing/2014/main" id="{52D24C87-5182-4C90-B62E-AE6E6A9D37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9387038"/>
              </p:ext>
            </p:extLst>
          </p:nvPr>
        </p:nvGraphicFramePr>
        <p:xfrm>
          <a:off x="565097" y="665459"/>
          <a:ext cx="11120626" cy="5873597"/>
        </p:xfrm>
        <a:graphic>
          <a:graphicData uri="http://schemas.openxmlformats.org/drawingml/2006/table">
            <a:tbl>
              <a:tblPr/>
              <a:tblGrid>
                <a:gridCol w="1880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7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26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03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Kraj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2012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2016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2020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0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Středočeský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 + KSČM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ANO+STAN+ODS+přeběhl</a:t>
                      </a: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STAN+ODS+Piráti+TOP09/Hlas/Zel</a:t>
                      </a: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6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Jihočeský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 + KSČM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 + ANO + J2012</a:t>
                      </a: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ODS+KDU-ČSL+TOP09+ČSSD+Jihočeši</a:t>
                      </a: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3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Plzeňský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 + KSČM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ČSSD+KPK+SP+ODS</a:t>
                      </a: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ODS+TOP09+STAN+Piráti</a:t>
                      </a: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28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Karlovarský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ČSSD+HNHRM+ODS+TOP09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ANO+HNHRM+ODS+ČPS+SPO</a:t>
                      </a: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STAN+Piráti+ODS</a:t>
                      </a: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/KDU-ČSL+HNHRM+VOK/KVC+SNK1</a:t>
                      </a: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29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Ústecký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 + KSČM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KSČM + ČSSD + SPD/SPO</a:t>
                      </a: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ANO+ODS+JsmePRO</a:t>
                      </a: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/LES//SNK-ED/Zel/TOP09</a:t>
                      </a: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3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Liberecký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SLK + </a:t>
                      </a:r>
                      <a:r>
                        <a:rPr kumimoji="0" lang="cs-CZ" alt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ZpLK</a:t>
                      </a:r>
                      <a:endParaRPr kumimoji="0" lang="cs-CZ" alt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SLK + ANO + ČSSD + ODS</a:t>
                      </a: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SLK + ODS + Piráti</a:t>
                      </a: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529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Královéhradecký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 + KSČM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ČSSD+KKHK+SVČ+ODS+TOP09</a:t>
                      </a: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ODS+STAN+VČ+Piráti+KDU-ČSL</a:t>
                      </a: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/VPM/</a:t>
                      </a:r>
                      <a:r>
                        <a:rPr kumimoji="0" lang="cs-CZ" alt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Nestr</a:t>
                      </a:r>
                      <a:endParaRPr kumimoji="0" lang="cs-CZ" alt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529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Pardubický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 + KPK + SPOZ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 + KPK + STAN + ODS</a:t>
                      </a:r>
                      <a:endParaRPr kumimoji="0" lang="cs-CZ" alt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ČSSD+Sprok+ODS+TOP09+KDU-ČSL/SNK/</a:t>
                      </a:r>
                      <a:r>
                        <a:rPr kumimoji="0" lang="cs-CZ" alt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Nestr+STAN</a:t>
                      </a:r>
                      <a:endParaRPr kumimoji="0" lang="cs-CZ" alt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529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Vysočina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 (podp. KSČM)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ČSSD+ANO+SpV+ODS</a:t>
                      </a:r>
                      <a:endParaRPr kumimoji="0" lang="cs-CZ" alt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ODS+Piráti+STAN</a:t>
                      </a: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/SNK-ED+KDU-ČSL+ČSSD</a:t>
                      </a: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282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Jihomoravský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ČSSD + KDU-ČSL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</a:t>
                      </a: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+ ANO + SJM +TOP09</a:t>
                      </a: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KDU-ČSL+Piráti</a:t>
                      </a: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 ODS/</a:t>
                      </a:r>
                      <a:r>
                        <a:rPr kumimoji="0" lang="cs-CZ" alt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Svob</a:t>
                      </a: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/SOM+STAN/SOL</a:t>
                      </a: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529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Olomoucký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 + KSČM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 + ANO + ODS</a:t>
                      </a:r>
                      <a:endParaRPr kumimoji="0" lang="cs-CZ" alt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STAN/</a:t>
                      </a:r>
                      <a:r>
                        <a:rPr kumimoji="0" lang="cs-CZ" alt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Piráti+KDU-ČSL</a:t>
                      </a: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/Zel/TOP09/</a:t>
                      </a:r>
                      <a:r>
                        <a:rPr kumimoji="0" lang="cs-CZ" alt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ProOL+ODS</a:t>
                      </a:r>
                      <a:endParaRPr kumimoji="0" lang="cs-CZ" alt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04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Zlínský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ČSSD+KSČM+SPOZ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KDUČSL+STAN+ANO+ODS</a:t>
                      </a:r>
                      <a:endParaRPr kumimoji="0" lang="cs-CZ" alt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ANO+Piráti+ODS+ČSSD</a:t>
                      </a:r>
                      <a:endParaRPr kumimoji="0" lang="cs-CZ" alt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46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Moravskoslezský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 + KSČM</a:t>
                      </a:r>
                    </a:p>
                  </a:txBody>
                  <a:tcPr marL="89992" marR="89992" marT="46802" marB="4680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ČSSD + ANO + ODS</a:t>
                      </a:r>
                      <a:endParaRPr kumimoji="0" lang="cs-CZ" alt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ANO+TOP09/ODS+KDU-ČSL+ČSSD</a:t>
                      </a:r>
                    </a:p>
                  </a:txBody>
                  <a:tcPr marL="89997" marR="89997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Nadpis 1">
            <a:extLst>
              <a:ext uri="{FF2B5EF4-FFF2-40B4-BE49-F238E27FC236}">
                <a16:creationId xmlns:a16="http://schemas.microsoft.com/office/drawing/2014/main" id="{0C49FBAB-0D0C-4B61-AC09-BA2250781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12" y="185200"/>
            <a:ext cx="9312893" cy="82219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3200" dirty="0"/>
              <a:t>Rozpadlé krajské koalice (2000-24)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04B67679-A33B-4F77-A8D9-889EDC3C00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1540855"/>
              </p:ext>
            </p:extLst>
          </p:nvPr>
        </p:nvGraphicFramePr>
        <p:xfrm>
          <a:off x="699011" y="830908"/>
          <a:ext cx="10963463" cy="5027451"/>
        </p:xfrm>
        <a:graphic>
          <a:graphicData uri="http://schemas.openxmlformats.org/drawingml/2006/table">
            <a:tbl>
              <a:tblPr/>
              <a:tblGrid>
                <a:gridCol w="1421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32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03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15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813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Období</a:t>
                      </a: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2008-2012</a:t>
                      </a: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2012-2016</a:t>
                      </a: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2016-2020</a:t>
                      </a: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D5A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2020-2024</a:t>
                      </a: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13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Kraj </a:t>
                      </a: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Jihomoravský </a:t>
                      </a: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Liberecký kraj</a:t>
                      </a: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Jihočeský kraj</a:t>
                      </a: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Středočeský kraj</a:t>
                      </a: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Plzeňský kraj</a:t>
                      </a: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45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Rozpadlá koalice</a:t>
                      </a: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ČSSD + ODS</a:t>
                      </a: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SLK + </a:t>
                      </a:r>
                      <a:r>
                        <a:rPr kumimoji="0" lang="cs-CZ" altLang="cs-CZ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ZpLK</a:t>
                      </a:r>
                      <a:endParaRPr kumimoji="0" lang="cs-CZ" altLang="cs-CZ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ČSSD + ANO + J2012 </a:t>
                      </a: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ANO+STAN+ODS+přeběhlíci</a:t>
                      </a:r>
                      <a:endParaRPr kumimoji="0" lang="cs-CZ" altLang="cs-CZ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ODS+TOP09+STAN+Piráti</a:t>
                      </a: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02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Nová koalice</a:t>
                      </a: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ČSSD + KDU-ČSL</a:t>
                      </a: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SLK + </a:t>
                      </a:r>
                      <a:r>
                        <a:rPr kumimoji="0" lang="cs-CZ" altLang="cs-CZ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ZpLK</a:t>
                      </a:r>
                      <a:r>
                        <a:rPr kumimoji="0" lang="cs-CZ" alt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+ ČSSD</a:t>
                      </a: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ČSSD + </a:t>
                      </a:r>
                      <a:r>
                        <a:rPr kumimoji="0" lang="cs-CZ" altLang="cs-CZ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ProJČ+JČ+KDU-ČSL</a:t>
                      </a:r>
                      <a:endParaRPr kumimoji="0" lang="cs-CZ" altLang="cs-CZ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ANO+KSČM+ČSSD</a:t>
                      </a: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ANO+STAN+Piráti</a:t>
                      </a:r>
                      <a:endParaRPr kumimoji="0" lang="cs-CZ" altLang="cs-CZ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6" marR="91436" marT="45706" marB="4570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0A00CAF6-4137-4733-9A08-94AE44EAF6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3708" y="152966"/>
            <a:ext cx="8559800" cy="3587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2800" dirty="0"/>
              <a:t>Hejtmani 2000-2024</a:t>
            </a:r>
          </a:p>
        </p:txBody>
      </p:sp>
      <p:graphicFrame>
        <p:nvGraphicFramePr>
          <p:cNvPr id="135171" name="Group 3">
            <a:extLst>
              <a:ext uri="{FF2B5EF4-FFF2-40B4-BE49-F238E27FC236}">
                <a16:creationId xmlns:a16="http://schemas.microsoft.com/office/drawing/2014/main" id="{6D67AC22-D016-4270-A04B-0F9C2493A3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381761"/>
              </p:ext>
            </p:extLst>
          </p:nvPr>
        </p:nvGraphicFramePr>
        <p:xfrm>
          <a:off x="633708" y="588936"/>
          <a:ext cx="11323234" cy="5811865"/>
        </p:xfrm>
        <a:graphic>
          <a:graphicData uri="http://schemas.openxmlformats.org/drawingml/2006/table">
            <a:tbl>
              <a:tblPr/>
              <a:tblGrid>
                <a:gridCol w="1169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8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5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85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16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31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31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43187">
                  <a:extLst>
                    <a:ext uri="{9D8B030D-6E8A-4147-A177-3AD203B41FA5}">
                      <a16:colId xmlns:a16="http://schemas.microsoft.com/office/drawing/2014/main" val="2902073359"/>
                    </a:ext>
                  </a:extLst>
                </a:gridCol>
              </a:tblGrid>
              <a:tr h="27102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Kraj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2000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2004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2008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2012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2016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2020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2024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9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Středočeský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Petr Bendl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Petr Bendl 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David Rath/Zuzana Moravčíková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Josef Řihák/Miloš Patera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Jaroslava Jermanová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Petra Pecková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Petra Pecková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9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Jihočeský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Jan Zahradník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Jan Zahradník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Jiři</a:t>
                      </a: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Zimola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Jiří Zimola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Jiří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Zimola</a:t>
                      </a: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/Ivana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Stráská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Kuba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Kuba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416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Plzeňský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Petr Zimmermann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Petr Zimmermann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Milada Emmerová/Milan Chovanec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Milan Chovanec/Václav Šlajs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Josef Bernard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Ilona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Mauritzová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Kamal</a:t>
                      </a: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Farhan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45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Rudolf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Špoták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9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Karlovarský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Josef Pavel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Josef Pavel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Josef Novotný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Josef Novotný/ Martin Havel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Jana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Vildumetzová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Petr Kulhánek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Jana Mračková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Vildumetzová</a:t>
                      </a: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8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Ústecký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Jiří Šulc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Jiří Šulc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Jana Vaňhová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Oldřich Bubeníček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Oldřich Bubeníček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Jan Schiller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Richard Brabec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89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Liberecký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Pavel Pavlík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Petr Skokan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Stanislav Eichler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Půta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Půta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Půta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Půta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8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Královéhrad</a:t>
                      </a: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Pavel Bradík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Pavel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Bradík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Lubomír Franc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Lubomír Franc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Jiří Štěpán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Červíček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Petr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Koleta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49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Pardubický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Roman Línek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Michal Rabas/Ivo Toman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Radko Martínek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Martin Netolický 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Netolický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Netolický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Netolický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97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Vysočina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František Dohnal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Miloš Vystrčil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Jiří Běhounek</a:t>
                      </a:r>
                      <a:endParaRPr kumimoji="0" lang="cs-CZ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Jiří Běhounek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Jiří Běhounek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Vítězslav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Schrek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Kukla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86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Jihomoravský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Stanislav Juránek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Stanislav Juránek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Michal Hašek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Michal Hašek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Bohumil Šimek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Jan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Grolich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Jan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Grolich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210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Olomoucký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Jan Březina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Ivan Kosatík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Tesařík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Jiří Rozbořil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Oto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Košta</a:t>
                      </a: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/Ladislav Okleštěk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Josef Suchánek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Ladislav Okleštěk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6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Zlínský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František Slavík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Libor Lukáš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Stanislav Mišák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Stanislav Mišák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Jiří Čunek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Radim Holiš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Radim Holiš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2438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Moravskosl</a:t>
                      </a: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Evžen Tošenovský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Evžen Tošenovský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Jaroslav Palas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Miroslav Novák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Ivo Vondrák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Ivo Vondrák/Josef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Bělica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Josef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Bělica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Zástupný obsah 3">
            <a:extLst>
              <a:ext uri="{FF2B5EF4-FFF2-40B4-BE49-F238E27FC236}">
                <a16:creationId xmlns:a16="http://schemas.microsoft.com/office/drawing/2014/main" id="{1CAC9738-9D15-4161-8A49-192A76D5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733426"/>
            <a:ext cx="8961438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4A3E67-BD01-4BDF-9E3A-DEB8B478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69876"/>
            <a:ext cx="9144000" cy="923925"/>
          </a:xfrm>
        </p:spPr>
        <p:txBody>
          <a:bodyPr/>
          <a:lstStyle/>
          <a:p>
            <a:pPr>
              <a:defRPr/>
            </a:pPr>
            <a:r>
              <a:rPr lang="cs-CZ" sz="4400" dirty="0"/>
              <a:t>Vítězové na úrovni krajů</a:t>
            </a:r>
          </a:p>
        </p:txBody>
      </p:sp>
      <p:pic>
        <p:nvPicPr>
          <p:cNvPr id="45059" name="Zástupný obsah 4">
            <a:extLst>
              <a:ext uri="{FF2B5EF4-FFF2-40B4-BE49-F238E27FC236}">
                <a16:creationId xmlns:a16="http://schemas.microsoft.com/office/drawing/2014/main" id="{29E6DA98-9825-414A-80E5-A92852A74B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102395"/>
            <a:ext cx="8844366" cy="5114875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5EA511-D5FE-41EF-B460-8F6DF0A99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140" y="249238"/>
            <a:ext cx="9102000" cy="6477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4000" dirty="0"/>
              <a:t>Krajské koalice 2024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9ECFC4D2-47AC-478F-89D9-BB61086FE9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3768343"/>
              </p:ext>
            </p:extLst>
          </p:nvPr>
        </p:nvGraphicFramePr>
        <p:xfrm>
          <a:off x="945397" y="979488"/>
          <a:ext cx="10779071" cy="5188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8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4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8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089">
                <a:tc>
                  <a:txBody>
                    <a:bodyPr/>
                    <a:lstStyle/>
                    <a:p>
                      <a:r>
                        <a:rPr lang="cs-CZ" sz="1600" dirty="0"/>
                        <a:t>Kraj</a:t>
                      </a:r>
                    </a:p>
                  </a:txBody>
                  <a:tcPr marL="91430" marR="9143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Hejtman</a:t>
                      </a:r>
                    </a:p>
                  </a:txBody>
                  <a:tcPr marL="91430" marR="9143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Koalice</a:t>
                      </a:r>
                    </a:p>
                  </a:txBody>
                  <a:tcPr marL="91430" marR="9143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Většina</a:t>
                      </a:r>
                    </a:p>
                  </a:txBody>
                  <a:tcPr marL="91430" marR="9143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08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Středočeský</a:t>
                      </a:r>
                    </a:p>
                  </a:txBody>
                  <a:tcPr marL="91430" marR="914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Petra Pecková (STAN)</a:t>
                      </a:r>
                    </a:p>
                  </a:txBody>
                  <a:tcPr marL="91430" marR="914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STAN - Spolu</a:t>
                      </a:r>
                    </a:p>
                  </a:txBody>
                  <a:tcPr marL="91430" marR="914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33/65</a:t>
                      </a:r>
                    </a:p>
                  </a:txBody>
                  <a:tcPr marL="91430" marR="914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08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Jihočeský</a:t>
                      </a:r>
                    </a:p>
                  </a:txBody>
                  <a:tcPr marL="91430" marR="9143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Martin Kuba (ODS)</a:t>
                      </a:r>
                    </a:p>
                  </a:txBody>
                  <a:tcPr marL="91430" marR="9143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ODS</a:t>
                      </a:r>
                    </a:p>
                  </a:txBody>
                  <a:tcPr marL="91430" marR="9143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34/55</a:t>
                      </a:r>
                    </a:p>
                  </a:txBody>
                  <a:tcPr marL="91430" marR="9143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08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Plzeňský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Kamal </a:t>
                      </a:r>
                      <a:r>
                        <a:rPr lang="cs-CZ" sz="1600" dirty="0" err="1">
                          <a:solidFill>
                            <a:srgbClr val="002060"/>
                          </a:solidFill>
                        </a:rPr>
                        <a:t>Farhan</a:t>
                      </a:r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 (ANO)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ANO – STAN – Pro náš kraj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36/55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67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Karlovarský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Jana Mračková </a:t>
                      </a:r>
                      <a:r>
                        <a:rPr lang="cs-CZ" sz="1600" dirty="0" err="1">
                          <a:solidFill>
                            <a:srgbClr val="002060"/>
                          </a:solidFill>
                        </a:rPr>
                        <a:t>Vildumetzová</a:t>
                      </a:r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 (ANO)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ANO 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28/45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08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Ústecký 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Richard Brabec (ANO)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ANO – ODS – Lepší sever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37/55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08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Liberecký</a:t>
                      </a:r>
                    </a:p>
                  </a:txBody>
                  <a:tcPr marL="91430" marR="914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Martin Půta (SLK)</a:t>
                      </a:r>
                    </a:p>
                  </a:txBody>
                  <a:tcPr marL="91430" marR="914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SLK – Spolu </a:t>
                      </a:r>
                    </a:p>
                  </a:txBody>
                  <a:tcPr marL="91430" marR="914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25/45</a:t>
                      </a:r>
                    </a:p>
                  </a:txBody>
                  <a:tcPr marL="91430" marR="914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08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Královéhradecký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Petr Koleta (ANO)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ANO – HLAS samospráv – SPD/Triko/PRO/S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24/55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08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Pardubický</a:t>
                      </a:r>
                    </a:p>
                  </a:txBody>
                  <a:tcPr marL="91430" marR="9143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Martin Netolický (3PK/</a:t>
                      </a:r>
                      <a:r>
                        <a:rPr lang="cs-CZ" sz="1600" dirty="0" err="1">
                          <a:solidFill>
                            <a:srgbClr val="002060"/>
                          </a:solidFill>
                        </a:rPr>
                        <a:t>SocDem</a:t>
                      </a:r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)</a:t>
                      </a:r>
                    </a:p>
                  </a:txBody>
                  <a:tcPr marL="91430" marR="9143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3PK – ANO – KPK – ODS </a:t>
                      </a:r>
                    </a:p>
                  </a:txBody>
                  <a:tcPr marL="91430" marR="9143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37/45</a:t>
                      </a:r>
                    </a:p>
                  </a:txBody>
                  <a:tcPr marL="91430" marR="9143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08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Vysočina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Martin Kukla (ANO)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ANO – </a:t>
                      </a:r>
                      <a:r>
                        <a:rPr lang="cs-CZ" sz="1600" dirty="0" err="1">
                          <a:solidFill>
                            <a:srgbClr val="002060"/>
                          </a:solidFill>
                        </a:rPr>
                        <a:t>SocDem</a:t>
                      </a:r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 (- SPD/Triko/PRO)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23/45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08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Jihomoravský</a:t>
                      </a:r>
                    </a:p>
                  </a:txBody>
                  <a:tcPr marL="91430" marR="9143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Jan </a:t>
                      </a:r>
                      <a:r>
                        <a:rPr lang="cs-CZ" sz="1600" dirty="0" err="1">
                          <a:solidFill>
                            <a:srgbClr val="002060"/>
                          </a:solidFill>
                        </a:rPr>
                        <a:t>Grolich</a:t>
                      </a:r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 (Spolu/KDU-ČSL)</a:t>
                      </a:r>
                    </a:p>
                  </a:txBody>
                  <a:tcPr marL="91430" marR="9143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Spolu – STAN</a:t>
                      </a:r>
                    </a:p>
                  </a:txBody>
                  <a:tcPr marL="91430" marR="9143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35/65</a:t>
                      </a:r>
                    </a:p>
                  </a:txBody>
                  <a:tcPr marL="91430" marR="9143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08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Olomoucký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Ladislav Okleštěk (ANO)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ANO – SPD/Triko/PRO/S 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31/55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108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Moravskoslezský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Josef </a:t>
                      </a:r>
                      <a:r>
                        <a:rPr lang="cs-CZ" sz="1600" dirty="0" err="1">
                          <a:solidFill>
                            <a:srgbClr val="002060"/>
                          </a:solidFill>
                        </a:rPr>
                        <a:t>Bělica</a:t>
                      </a:r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 (ANO)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ANO – SPD/Triko/PRO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39/65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108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Zlínský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Radim Holiš (ANO)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2060"/>
                          </a:solidFill>
                        </a:rPr>
                        <a:t>ANO – </a:t>
                      </a:r>
                      <a:r>
                        <a:rPr lang="pl-PL" sz="1600" dirty="0">
                          <a:solidFill>
                            <a:srgbClr val="002060"/>
                          </a:solidFill>
                        </a:rPr>
                        <a:t>STAN 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rgbClr val="002060"/>
                          </a:solidFill>
                        </a:rPr>
                        <a:t>25/45</a:t>
                      </a:r>
                    </a:p>
                  </a:txBody>
                  <a:tcPr marL="91430" marR="9143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0A00CAF6-4137-4733-9A08-94AE44EAF6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3708" y="152966"/>
            <a:ext cx="8559800" cy="3587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2800" dirty="0"/>
              <a:t>Hejtmani „</a:t>
            </a:r>
            <a:r>
              <a:rPr lang="cs-CZ" altLang="cs-CZ" sz="2800" dirty="0" err="1"/>
              <a:t>nevítězové</a:t>
            </a:r>
            <a:r>
              <a:rPr lang="cs-CZ" altLang="cs-CZ" sz="2800" dirty="0"/>
              <a:t>“ (červeně) 2000-2025</a:t>
            </a:r>
          </a:p>
        </p:txBody>
      </p:sp>
      <p:graphicFrame>
        <p:nvGraphicFramePr>
          <p:cNvPr id="135171" name="Group 3">
            <a:extLst>
              <a:ext uri="{FF2B5EF4-FFF2-40B4-BE49-F238E27FC236}">
                <a16:creationId xmlns:a16="http://schemas.microsoft.com/office/drawing/2014/main" id="{6D67AC22-D016-4270-A04B-0F9C2493A3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1004061"/>
              </p:ext>
            </p:extLst>
          </p:nvPr>
        </p:nvGraphicFramePr>
        <p:xfrm>
          <a:off x="633708" y="588936"/>
          <a:ext cx="11323234" cy="5811865"/>
        </p:xfrm>
        <a:graphic>
          <a:graphicData uri="http://schemas.openxmlformats.org/drawingml/2006/table">
            <a:tbl>
              <a:tblPr/>
              <a:tblGrid>
                <a:gridCol w="1169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8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5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85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16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31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31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43187">
                  <a:extLst>
                    <a:ext uri="{9D8B030D-6E8A-4147-A177-3AD203B41FA5}">
                      <a16:colId xmlns:a16="http://schemas.microsoft.com/office/drawing/2014/main" val="2902073359"/>
                    </a:ext>
                  </a:extLst>
                </a:gridCol>
              </a:tblGrid>
              <a:tr h="27102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Kraj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2000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2004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2008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2012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2016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2020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2024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9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Středočeský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Petr Bendl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Petr Bendl 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David Rath/Zuzana Moravčíková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Josef Řihák/Miloš Patera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Jaroslava Jermanová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Petra Pecková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Petra Pecková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9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Jihočeský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Jan Zahradník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Jan Zahradník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Jiři</a:t>
                      </a: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Zimola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Jiří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Zimola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Jiří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Zimola</a:t>
                      </a: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/Ivana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Stráská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Kuba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Kuba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416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Plzeňský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Petr Zimmermann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Petr Zimmermann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Milada Emmerová/Milan Chovanec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Milan Chovanec/Václav Šlajs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Josef Bernard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Ilona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Mauritzová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Kamal</a:t>
                      </a: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Farhan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45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Rudolf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Špoták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9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Karlovarský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Josef Pavel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Josef Pavel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Josef Novotný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Josef Novotný/ Martin Havel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Jana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Vildumetzová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Petr Kulhánek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Jana Mračková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Vildumetzová</a:t>
                      </a: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8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Ústecký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Jiří Šulc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Jiří Šulc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Jana Vaňhová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Oldřich Bubeníček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Oldřich Bubeníček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Jan Schiller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Richard Brabec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89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Liberecký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Pavel Pavlík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Petr Skokan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Stanislav Eichler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Půta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Půta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Půta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Půta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8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Královéhrad</a:t>
                      </a: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Pavel Bradík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Pavel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Bradík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Lubomír Franc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Lubomír Franc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Jiří Štěpán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Červíček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Petr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Koleta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49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Pardubický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Roman Línek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Michal Rabas/Ivo Toman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Radko Martínek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Martin Netolický 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Netolický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Netolický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Netolický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97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Vysočina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František Dohnal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Miloš Vystrčil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Jiří Běhounek</a:t>
                      </a:r>
                      <a:endParaRPr kumimoji="0" lang="cs-CZ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Jiří Běhounek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Jiří Běhounek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Vítězslav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Schrek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Kukla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86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Jihomoravský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Stanislav Juránek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Stanislav Juránek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Michal Hašek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Michal Hašek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Bohumil Šimek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Jan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Grolich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Jan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Grolich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210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Olomoucký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Jan Březina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Ivan Kosatík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Martin Tesařík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Jiří Rozbořil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Oto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Košta</a:t>
                      </a: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/Ladislav Okleštěk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Josef Suchánek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Ladislav Okleštěk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6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Zlínský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František Slavík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Libor Lukáš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Stanislav Mišák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Stanislav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Mišák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Jiří Čunek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Radim Holiš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Radim Holiš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2438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Moravskosl</a:t>
                      </a: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Evžen Tošenovský</a:t>
                      </a:r>
                    </a:p>
                  </a:txBody>
                  <a:tcPr marL="91436" marR="91436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Evžen Tošenovský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Jaroslav Palas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Miroslav Novák</a:t>
                      </a:r>
                    </a:p>
                  </a:txBody>
                  <a:tcPr marL="89996" marR="89996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158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Ivo Vondrák</a:t>
                      </a: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Ivo Vondrák/Josef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Bělica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20000"/>
                        <a:buFont typeface="Arial" charset="0"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Josef </a:t>
                      </a:r>
                      <a:r>
                        <a:rPr kumimoji="0" lang="cs-CZ" altLang="cs-CZ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Bělica</a:t>
                      </a:r>
                      <a:endParaRPr kumimoji="0" lang="cs-CZ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0001" marR="90001" marT="46795" marB="467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0186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8311DDE0-FE27-4AEA-BC41-273C71871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6703867" cy="4359776"/>
          </a:xfrm>
        </p:spPr>
        <p:txBody>
          <a:bodyPr/>
          <a:lstStyle/>
          <a:p>
            <a:r>
              <a:rPr lang="cs-CZ" dirty="0"/>
              <a:t>Komunální politika V Česku</a:t>
            </a:r>
            <a:br>
              <a:rPr lang="cs-CZ" dirty="0"/>
            </a:br>
            <a:br>
              <a:rPr lang="cs-CZ" dirty="0"/>
            </a:br>
            <a:r>
              <a:rPr lang="cs-CZ" dirty="0"/>
              <a:t>1990-2025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6C20C22-5BE4-4EF0-8503-7925009CB08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10942638" cy="365125"/>
          </a:xfrm>
        </p:spPr>
        <p:txBody>
          <a:bodyPr/>
          <a:lstStyle/>
          <a:p>
            <a:r>
              <a:rPr lang="en-US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17AA3F-D467-4620-80E0-47BA213BA09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21438"/>
            <a:ext cx="273050" cy="365125"/>
          </a:xfrm>
        </p:spPr>
        <p:txBody>
          <a:bodyPr/>
          <a:lstStyle/>
          <a:p>
            <a:fld id="{5E608FB1-680A-4E9D-A95E-8C4CFA1B47E3}" type="slidenum">
              <a:rPr lang="cs-CZ" smtClean="0"/>
              <a:pPr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019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2C25B2D-2F25-470D-9A5A-4D359D0553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3825" y="355601"/>
            <a:ext cx="8447088" cy="70961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cs-CZ" altLang="cs-CZ" sz="4000" b="1" dirty="0"/>
              <a:t>Filosofická otázka na úvod: </a:t>
            </a:r>
            <a:br>
              <a:rPr lang="cs-CZ" altLang="cs-CZ" sz="4000" b="1" dirty="0"/>
            </a:br>
            <a:r>
              <a:rPr lang="cs-CZ" altLang="cs-CZ" sz="4000" b="1" dirty="0"/>
              <a:t>Co jsou „obce“?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8A04934-5DDC-470A-96AC-696CDE970C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93825" y="1665289"/>
            <a:ext cx="7385965" cy="475138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  <a:defRPr/>
            </a:pPr>
            <a:r>
              <a:rPr lang="cs-CZ" sz="2600" dirty="0"/>
              <a:t>Ferdinand </a:t>
            </a:r>
            <a:r>
              <a:rPr lang="cs-CZ" sz="2600" dirty="0" err="1"/>
              <a:t>Tönnies</a:t>
            </a:r>
            <a:r>
              <a:rPr lang="cs-CZ" sz="2600" dirty="0"/>
              <a:t> rozlišil dichotomii pojetí: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sz="2600" b="1" dirty="0" err="1">
                <a:solidFill>
                  <a:schemeClr val="accent2"/>
                </a:solidFill>
              </a:rPr>
              <a:t>Gemeinschaft</a:t>
            </a:r>
            <a:r>
              <a:rPr lang="cs-CZ" sz="2600" b="1" dirty="0">
                <a:solidFill>
                  <a:schemeClr val="accent2"/>
                </a:solidFill>
              </a:rPr>
              <a:t> (česky společenství) </a:t>
            </a:r>
            <a:r>
              <a:rPr lang="cs-CZ" sz="2600" dirty="0">
                <a:solidFill>
                  <a:schemeClr val="accent2"/>
                </a:solidFill>
              </a:rPr>
              <a:t>‐ společenství</a:t>
            </a:r>
            <a:br>
              <a:rPr lang="cs-CZ" sz="2600" dirty="0">
                <a:solidFill>
                  <a:schemeClr val="accent2"/>
                </a:solidFill>
              </a:rPr>
            </a:br>
            <a:r>
              <a:rPr lang="cs-CZ" sz="2600" dirty="0">
                <a:solidFill>
                  <a:schemeClr val="accent2"/>
                </a:solidFill>
              </a:rPr>
              <a:t>formované měšťanskými a rolnickými postoji; klíčovými fenomény jsou altruismus, sousedství, pospolitost, kolektivismus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  <a:defRPr/>
            </a:pPr>
            <a:r>
              <a:rPr lang="cs-CZ" sz="2600" dirty="0"/>
              <a:t>	a/versus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sz="2600" b="1" dirty="0" err="1">
                <a:solidFill>
                  <a:schemeClr val="accent2"/>
                </a:solidFill>
              </a:rPr>
              <a:t>Gesselschaft</a:t>
            </a:r>
            <a:r>
              <a:rPr lang="cs-CZ" sz="2600" b="1" dirty="0">
                <a:solidFill>
                  <a:schemeClr val="accent2"/>
                </a:solidFill>
              </a:rPr>
              <a:t> (česky společnost) </a:t>
            </a:r>
            <a:r>
              <a:rPr lang="cs-CZ" sz="2600" dirty="0">
                <a:solidFill>
                  <a:schemeClr val="accent2"/>
                </a:solidFill>
              </a:rPr>
              <a:t>‐ protiklad ve smyslu</a:t>
            </a:r>
            <a:br>
              <a:rPr lang="cs-CZ" sz="2600" dirty="0">
                <a:solidFill>
                  <a:schemeClr val="accent2"/>
                </a:solidFill>
              </a:rPr>
            </a:br>
            <a:r>
              <a:rPr lang="cs-CZ" sz="2600" dirty="0">
                <a:solidFill>
                  <a:schemeClr val="accent2"/>
                </a:solidFill>
              </a:rPr>
              <a:t>individualismu, racionality, egoismu, soutěže, zisku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Arial" charset="0"/>
              <a:buChar char="–"/>
              <a:defRPr/>
            </a:pPr>
            <a:endParaRPr lang="cs-CZ" sz="1600" dirty="0">
              <a:solidFill>
                <a:srgbClr val="002D5A"/>
              </a:solidFill>
            </a:endParaRPr>
          </a:p>
          <a:p>
            <a:pPr marL="457200" lvl="1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cs-CZ" sz="3100" b="1" dirty="0"/>
              <a:t>Stýkání a potýkání obou konceptů je přítomno v každém obecním  i regionálním zřízení i v každé reálné lokální a obecní politice. </a:t>
            </a:r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E51FA894-3D4E-4690-8354-2D1A29D04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291" y="1475435"/>
            <a:ext cx="218440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Nadpis 1">
            <a:extLst>
              <a:ext uri="{FF2B5EF4-FFF2-40B4-BE49-F238E27FC236}">
                <a16:creationId xmlns:a16="http://schemas.microsoft.com/office/drawing/2014/main" id="{F404E6E6-1AD5-4F41-A7F9-A420D5D5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07" y="77493"/>
            <a:ext cx="8878457" cy="743918"/>
          </a:xfrm>
        </p:spPr>
        <p:txBody>
          <a:bodyPr anchor="ctr">
            <a:noAutofit/>
          </a:bodyPr>
          <a:lstStyle/>
          <a:p>
            <a:pPr>
              <a:defRPr/>
            </a:pPr>
            <a:r>
              <a:rPr lang="cs-CZ" altLang="cs-CZ" sz="3200" b="1" dirty="0"/>
              <a:t>Sídelní struktura </a:t>
            </a:r>
            <a:r>
              <a:rPr lang="cs-CZ" altLang="cs-CZ" sz="3200" dirty="0"/>
              <a:t>(2022)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A2F869C8-D492-4B38-BCDE-8279266F2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084568"/>
              </p:ext>
            </p:extLst>
          </p:nvPr>
        </p:nvGraphicFramePr>
        <p:xfrm>
          <a:off x="937648" y="929898"/>
          <a:ext cx="10616339" cy="5346909"/>
        </p:xfrm>
        <a:graphic>
          <a:graphicData uri="http://schemas.openxmlformats.org/drawingml/2006/table">
            <a:tbl>
              <a:tblPr/>
              <a:tblGrid>
                <a:gridCol w="2863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0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6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72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64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927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Kraj</a:t>
                      </a:r>
                      <a:br>
                        <a:rPr lang="en-US" sz="1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</a:br>
                      <a:endParaRPr lang="en-US" sz="1800" b="1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Počet</a:t>
                      </a:r>
                      <a:r>
                        <a:rPr lang="cs-CZ" sz="1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ORP</a:t>
                      </a:r>
                      <a:br>
                        <a:rPr lang="en-US" sz="1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</a:br>
                      <a:endParaRPr lang="en-US" sz="1800" b="1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Počet</a:t>
                      </a:r>
                      <a:br>
                        <a:rPr lang="en-US" sz="1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800" b="1" i="0" u="none" strike="noStrike" dirty="0" err="1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obcí</a:t>
                      </a:r>
                      <a:br>
                        <a:rPr lang="en-US" sz="1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</a:br>
                      <a:endParaRPr lang="en-US" sz="1800" b="1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Počet</a:t>
                      </a:r>
                      <a:br>
                        <a:rPr lang="en-US" sz="1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800" b="1" i="0" u="none" strike="noStrike" dirty="0" err="1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katastrů</a:t>
                      </a:r>
                      <a:br>
                        <a:rPr lang="en-US" sz="1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</a:br>
                      <a:endParaRPr lang="en-US" sz="1800" b="1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Počet obyvatel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16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celkem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průměr</a:t>
                      </a:r>
                      <a:br>
                        <a:rPr lang="pt-BR" sz="1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</a:br>
                      <a:r>
                        <a:rPr lang="pt-BR" sz="1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na obe</a:t>
                      </a:r>
                      <a:r>
                        <a:rPr lang="cs-CZ" sz="1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c</a:t>
                      </a:r>
                      <a:endParaRPr lang="pt-BR" sz="1800" b="1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63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Hlavní město Praha</a:t>
                      </a:r>
                    </a:p>
                  </a:txBody>
                  <a:tcPr marL="105963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112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1 275 406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1 275 406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63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Středočeský kraj</a:t>
                      </a:r>
                    </a:p>
                  </a:txBody>
                  <a:tcPr marL="105963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1 144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2 075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1 386 824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1 212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63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Jihočeský kraj</a:t>
                      </a:r>
                    </a:p>
                  </a:txBody>
                  <a:tcPr marL="105963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624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1 626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637 047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1 021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63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Plzeňský kraj</a:t>
                      </a:r>
                    </a:p>
                  </a:txBody>
                  <a:tcPr marL="105963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501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1 396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578 707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1 155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63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Karlovarský kraj</a:t>
                      </a:r>
                    </a:p>
                  </a:txBody>
                  <a:tcPr marL="105963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134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566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283 210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2 114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63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Ústecký kraj</a:t>
                      </a:r>
                    </a:p>
                  </a:txBody>
                  <a:tcPr marL="105963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354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1 060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798 898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2 257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63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Liberecký kraj</a:t>
                      </a:r>
                    </a:p>
                  </a:txBody>
                  <a:tcPr marL="105963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215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508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437 570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2 035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63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Královéhradecký kraj</a:t>
                      </a:r>
                    </a:p>
                  </a:txBody>
                  <a:tcPr marL="105963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448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961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542 583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1 211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263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Pardubický kraj</a:t>
                      </a:r>
                    </a:p>
                  </a:txBody>
                  <a:tcPr marL="105963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451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790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514 518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1 141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263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Kraj Vysočina</a:t>
                      </a:r>
                    </a:p>
                  </a:txBody>
                  <a:tcPr marL="105963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704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1 263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504 025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716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263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Jihomoravský kraj</a:t>
                      </a:r>
                    </a:p>
                  </a:txBody>
                  <a:tcPr marL="105963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673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892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1 184 568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1 760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263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Olomoucký kraj</a:t>
                      </a:r>
                    </a:p>
                  </a:txBody>
                  <a:tcPr marL="105963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402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769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622 930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1 550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263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Zlínský kraj</a:t>
                      </a:r>
                    </a:p>
                  </a:txBody>
                  <a:tcPr marL="105963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307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443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572 432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1 865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263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Moravskoslezský kraj</a:t>
                      </a:r>
                    </a:p>
                  </a:txBody>
                  <a:tcPr marL="105963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300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616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1 177 989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3 927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263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Česká republika</a:t>
                      </a:r>
                    </a:p>
                  </a:txBody>
                  <a:tcPr marL="105963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205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6 258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13 077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10 516 707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1 681</a:t>
                      </a:r>
                    </a:p>
                  </a:txBody>
                  <a:tcPr marL="7064" marR="7064" marT="7063" marB="0" anchor="ctr">
                    <a:lnL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38D96FF2-5F19-499B-9144-79E285041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28" y="61993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026344-C5D3-4E94-ACF3-1E86A5036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74676"/>
            <a:ext cx="9144000" cy="923925"/>
          </a:xfrm>
        </p:spPr>
        <p:txBody>
          <a:bodyPr>
            <a:normAutofit/>
          </a:bodyPr>
          <a:lstStyle/>
          <a:p>
            <a:pPr>
              <a:defRPr/>
            </a:pPr>
            <a:endParaRPr lang="cs-CZ"/>
          </a:p>
        </p:txBody>
      </p:sp>
      <p:pic>
        <p:nvPicPr>
          <p:cNvPr id="50180" name="Picture 2" descr="1.1 Typologie území Česka na úrovni statistických obvodů obcí s rozšířenou působností">
            <a:extLst>
              <a:ext uri="{FF2B5EF4-FFF2-40B4-BE49-F238E27FC236}">
                <a16:creationId xmlns:a16="http://schemas.microsoft.com/office/drawing/2014/main" id="{90E6AB8D-E398-486A-811F-172F5B5F2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70" y="54243"/>
            <a:ext cx="9503044" cy="71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33BA1B-7859-48B0-80A1-BBC789388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060" y="302218"/>
            <a:ext cx="9967993" cy="1826621"/>
          </a:xfrm>
        </p:spPr>
        <p:txBody>
          <a:bodyPr anchor="ctr">
            <a:noAutofit/>
          </a:bodyPr>
          <a:lstStyle/>
          <a:p>
            <a:pPr>
              <a:defRPr/>
            </a:pPr>
            <a:r>
              <a:rPr lang="cs-CZ" sz="4000" b="1" dirty="0"/>
              <a:t>Členění obcí podle rozsahu </a:t>
            </a:r>
            <a:br>
              <a:rPr lang="cs-CZ" sz="4000" b="1" dirty="0"/>
            </a:br>
            <a:r>
              <a:rPr lang="cs-CZ" sz="4000" b="1" dirty="0"/>
              <a:t>výkonu státní správy</a:t>
            </a:r>
          </a:p>
        </p:txBody>
      </p:sp>
      <p:sp>
        <p:nvSpPr>
          <p:cNvPr id="51203" name="Zástupný symbol pro obsah 2">
            <a:extLst>
              <a:ext uri="{FF2B5EF4-FFF2-40B4-BE49-F238E27FC236}">
                <a16:creationId xmlns:a16="http://schemas.microsoft.com/office/drawing/2014/main" id="{5764001B-2156-49EC-89FE-951D1D51D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947" y="2128839"/>
            <a:ext cx="9738100" cy="3997325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cs-CZ" altLang="cs-CZ" sz="2800" b="0" dirty="0"/>
              <a:t>obecní úřad obce s rozšířenou působností (205 obcí) </a:t>
            </a:r>
          </a:p>
          <a:p>
            <a:pPr>
              <a:spcBef>
                <a:spcPts val="1800"/>
              </a:spcBef>
            </a:pPr>
            <a:r>
              <a:rPr lang="cs-CZ" altLang="cs-CZ" sz="2800" b="0" dirty="0"/>
              <a:t>obec s pověřeným obecním úřadem (393 obcí) </a:t>
            </a:r>
          </a:p>
          <a:p>
            <a:pPr>
              <a:spcBef>
                <a:spcPts val="1800"/>
              </a:spcBef>
            </a:pPr>
            <a:r>
              <a:rPr lang="cs-CZ" altLang="cs-CZ" sz="2800" b="0" dirty="0"/>
              <a:t>obec se základním rozsahem přenesené působnosti (6 258 obcí)</a:t>
            </a:r>
            <a:endParaRPr lang="cs-CZ" altLang="cs-CZ" sz="1800" b="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E5320D-B5B2-406E-9E5C-95841CE6C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46" y="1"/>
            <a:ext cx="9714854" cy="923925"/>
          </a:xfrm>
        </p:spPr>
        <p:txBody>
          <a:bodyPr anchor="ctr"/>
          <a:lstStyle/>
          <a:p>
            <a:pPr>
              <a:defRPr/>
            </a:pPr>
            <a:r>
              <a:rPr lang="cs-CZ" sz="3600" b="1" dirty="0"/>
              <a:t>Kategorizace obcí</a:t>
            </a:r>
          </a:p>
        </p:txBody>
      </p:sp>
      <p:sp>
        <p:nvSpPr>
          <p:cNvPr id="52227" name="Zástupný symbol pro obsah 2">
            <a:extLst>
              <a:ext uri="{FF2B5EF4-FFF2-40B4-BE49-F238E27FC236}">
                <a16:creationId xmlns:a16="http://schemas.microsoft.com/office/drawing/2014/main" id="{4FC04611-1449-40CE-A6E7-46A0DA4A7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145" y="1009651"/>
            <a:ext cx="10717079" cy="511651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/>
              <a:t>Města 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chemeClr val="accent2"/>
                </a:solidFill>
              </a:rPr>
              <a:t>do r. 2006 se mohla stát městem taková obec, která měla alespoň 3.000 obyvatel, pokud tak na návrh obce stanovil předseda Poslanecké sněmovny po vyjádření vlády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chemeClr val="accent2"/>
                </a:solidFill>
              </a:rPr>
              <a:t>v současné době není dolní hranice počtu obyvatel stanovena. </a:t>
            </a:r>
            <a:endParaRPr lang="cs-CZ" altLang="cs-CZ" sz="1800" b="1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/>
              <a:t>Statutární město 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chemeClr val="accent2"/>
                </a:solidFill>
              </a:rPr>
              <a:t>územně členěné a má své vnitřní poměry ve věcech správy města upraveny statutem, který je vydáván formou obecně závazné vyhlášky obce – může se členit na městské obvody nebo městské části s vlastními orgány samosprávy.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chemeClr val="accent2"/>
                </a:solidFill>
              </a:rPr>
              <a:t>Města Kladno, České Budějovice, Plzeň, Karlovy Vary, Ústí nad Labem, Liberec, Hradec Králové, Pardubice, Jihlava, Brno, Zlín, Olomouc, Přerov, Chomutov, Děčín, Frýdek-Místek, Ostrava, Opava, Havířov, Most, Teplice, Karviná a Mladá Boleslav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/>
              <a:t>Městys (městečko)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chemeClr val="accent2"/>
                </a:solidFill>
              </a:rPr>
              <a:t>historický typ obce stojící mezi městem a vesnicí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chemeClr val="accent2"/>
                </a:solidFill>
              </a:rPr>
              <a:t>od roku se 2006 tento statut opět navrací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chemeClr val="accent2"/>
                </a:solidFill>
              </a:rPr>
              <a:t>obec je městysem, pokud tak na návrh obce stanoví předseda Poslanecké sněmovny po vyjádření vlády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3DBA87-AE87-407E-92A0-32BD68D77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24" y="246063"/>
            <a:ext cx="9970576" cy="83881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3200" b="1" dirty="0"/>
              <a:t>Modely uspořádání obecních</a:t>
            </a:r>
            <a:br>
              <a:rPr lang="cs-CZ" sz="3200" b="1" dirty="0"/>
            </a:br>
            <a:r>
              <a:rPr lang="cs-CZ" sz="3200" b="1" dirty="0"/>
              <a:t>(příp. i regionálních) orgánů</a:t>
            </a:r>
          </a:p>
        </p:txBody>
      </p:sp>
      <p:sp>
        <p:nvSpPr>
          <p:cNvPr id="53251" name="Zástupný symbol pro obsah 2">
            <a:extLst>
              <a:ext uri="{FF2B5EF4-FFF2-40B4-BE49-F238E27FC236}">
                <a16:creationId xmlns:a16="http://schemas.microsoft.com/office/drawing/2014/main" id="{2DE39A15-1579-41C5-81CD-B822AF810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416" y="1392238"/>
            <a:ext cx="11197525" cy="519906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cs-CZ" altLang="cs-CZ" sz="2000" dirty="0"/>
              <a:t>Monistický</a:t>
            </a:r>
          </a:p>
          <a:p>
            <a:pPr marL="531813" lvl="1" indent="-176213">
              <a:spcBef>
                <a:spcPts val="1200"/>
              </a:spcBef>
            </a:pPr>
            <a:r>
              <a:rPr lang="cs-CZ" altLang="cs-CZ" dirty="0">
                <a:solidFill>
                  <a:schemeClr val="accent2"/>
                </a:solidFill>
              </a:rPr>
              <a:t>Jediný obecní orgán primárně příslušný k výkonu veškeré působnosti obce (regionu) ‐ volený kolektivní charakter ‐ zastupitelstvo, rada, výbor</a:t>
            </a:r>
          </a:p>
          <a:p>
            <a:pPr marL="531813" lvl="1" indent="-176213">
              <a:spcBef>
                <a:spcPts val="1200"/>
              </a:spcBef>
            </a:pPr>
            <a:r>
              <a:rPr lang="cs-CZ" altLang="cs-CZ" dirty="0">
                <a:solidFill>
                  <a:schemeClr val="accent2"/>
                </a:solidFill>
              </a:rPr>
              <a:t>Koncentrace moci </a:t>
            </a:r>
            <a:r>
              <a:rPr lang="cs-CZ" altLang="cs-CZ" dirty="0" err="1">
                <a:solidFill>
                  <a:schemeClr val="accent2"/>
                </a:solidFill>
              </a:rPr>
              <a:t>usnášecí</a:t>
            </a:r>
            <a:r>
              <a:rPr lang="cs-CZ" altLang="cs-CZ" dirty="0">
                <a:solidFill>
                  <a:schemeClr val="accent2"/>
                </a:solidFill>
              </a:rPr>
              <a:t> a výkonné</a:t>
            </a:r>
          </a:p>
          <a:p>
            <a:pPr marL="531813" lvl="1" indent="-176213">
              <a:spcBef>
                <a:spcPts val="1200"/>
              </a:spcBef>
            </a:pPr>
            <a:r>
              <a:rPr lang="cs-CZ" altLang="cs-CZ" dirty="0">
                <a:solidFill>
                  <a:schemeClr val="accent2"/>
                </a:solidFill>
              </a:rPr>
              <a:t>Všechny ostatní orgány odvozují legitimitu a oprávnění od tohoto orgánu, jsou mu odpovědny a podřízeny</a:t>
            </a:r>
            <a:endParaRPr lang="cs-CZ" altLang="cs-CZ" b="1" dirty="0">
              <a:solidFill>
                <a:schemeClr val="accent2"/>
              </a:solidFill>
            </a:endParaRPr>
          </a:p>
          <a:p>
            <a:pPr>
              <a:spcBef>
                <a:spcPts val="1200"/>
              </a:spcBef>
            </a:pPr>
            <a:r>
              <a:rPr lang="cs-CZ" altLang="cs-CZ" sz="2000" dirty="0"/>
              <a:t>Dualistický</a:t>
            </a:r>
          </a:p>
          <a:p>
            <a:pPr marL="531813" lvl="1" indent="-176213">
              <a:spcBef>
                <a:spcPts val="1200"/>
              </a:spcBef>
            </a:pPr>
            <a:r>
              <a:rPr lang="cs-CZ" altLang="cs-CZ" dirty="0">
                <a:solidFill>
                  <a:schemeClr val="accent2"/>
                </a:solidFill>
              </a:rPr>
              <a:t>Existují dva orgány, mezi něž je rozdělena veřejná moc</a:t>
            </a:r>
          </a:p>
          <a:p>
            <a:pPr marL="531813" lvl="1" indent="-176213">
              <a:spcBef>
                <a:spcPts val="1200"/>
              </a:spcBef>
            </a:pPr>
            <a:r>
              <a:rPr lang="cs-CZ" altLang="cs-CZ" dirty="0">
                <a:solidFill>
                  <a:schemeClr val="accent2"/>
                </a:solidFill>
              </a:rPr>
              <a:t>Typy dualistického modelu:</a:t>
            </a:r>
          </a:p>
          <a:p>
            <a:pPr marL="1212850" lvl="2" indent="-457200"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cs-CZ" altLang="cs-CZ" sz="1800" b="1" dirty="0">
                <a:solidFill>
                  <a:schemeClr val="accent2"/>
                </a:solidFill>
              </a:rPr>
              <a:t>Monokratický</a:t>
            </a:r>
            <a:r>
              <a:rPr lang="cs-CZ" altLang="cs-CZ" sz="1800" dirty="0">
                <a:solidFill>
                  <a:schemeClr val="accent2"/>
                </a:solidFill>
              </a:rPr>
              <a:t> - zastupitelský sbor a starosta, který není členem zastupitelstva, oba mají vlastní kompetence, jež se nepřekrývají; volba starosty a délka funkčního období </a:t>
            </a:r>
          </a:p>
          <a:p>
            <a:pPr marL="1212850" lvl="2" indent="-457200">
              <a:spcBef>
                <a:spcPts val="1200"/>
              </a:spcBef>
              <a:buFont typeface="Calibri" panose="020F0502020204030204" pitchFamily="34" charset="0"/>
              <a:buAutoNum type="arabicPeriod"/>
            </a:pPr>
            <a:r>
              <a:rPr lang="cs-CZ" altLang="cs-CZ" sz="1800" b="1" dirty="0">
                <a:solidFill>
                  <a:schemeClr val="accent2"/>
                </a:solidFill>
              </a:rPr>
              <a:t>Kolegiální</a:t>
            </a:r>
            <a:r>
              <a:rPr lang="cs-CZ" altLang="cs-CZ" sz="1800" dirty="0">
                <a:solidFill>
                  <a:schemeClr val="accent2"/>
                </a:solidFill>
              </a:rPr>
              <a:t> - oba orgány jsou kolektivní, mají vlastní kompetence, starosta je primus inter </a:t>
            </a:r>
            <a:r>
              <a:rPr lang="cs-CZ" altLang="cs-CZ" sz="1800" dirty="0" err="1">
                <a:solidFill>
                  <a:schemeClr val="accent2"/>
                </a:solidFill>
              </a:rPr>
              <a:t>pares</a:t>
            </a:r>
            <a:endParaRPr lang="cs-CZ" altLang="cs-CZ" sz="1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2270C9-9700-40AF-9B56-C1C793284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173" y="519113"/>
            <a:ext cx="9962827" cy="6651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3200" b="1" dirty="0"/>
              <a:t>Český model uspořádání obecních</a:t>
            </a:r>
            <a:br>
              <a:rPr lang="cs-CZ" sz="3200" b="1" dirty="0"/>
            </a:br>
            <a:r>
              <a:rPr lang="cs-CZ" sz="3200" b="1" dirty="0"/>
              <a:t>(i krajských) orgánů a jeho zařazení</a:t>
            </a:r>
          </a:p>
        </p:txBody>
      </p:sp>
      <p:sp>
        <p:nvSpPr>
          <p:cNvPr id="54275" name="Zástupný symbol pro obsah 2">
            <a:extLst>
              <a:ext uri="{FF2B5EF4-FFF2-40B4-BE49-F238E27FC236}">
                <a16:creationId xmlns:a16="http://schemas.microsoft.com/office/drawing/2014/main" id="{877EBCC1-7192-4488-BCAF-84F914D89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173" y="1897064"/>
            <a:ext cx="11089037" cy="4586287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cs-CZ" altLang="cs-CZ" sz="2400" dirty="0"/>
              <a:t>Není jednoduché určit, protože jde o model veskrze </a:t>
            </a:r>
            <a:r>
              <a:rPr lang="cs-CZ" altLang="cs-CZ" sz="2400" u="sng" dirty="0"/>
              <a:t>smíšený</a:t>
            </a:r>
          </a:p>
          <a:p>
            <a:pPr lvl="1">
              <a:spcBef>
                <a:spcPts val="1200"/>
              </a:spcBef>
            </a:pPr>
            <a:r>
              <a:rPr lang="cs-CZ" altLang="cs-CZ" sz="2400" b="1" dirty="0">
                <a:solidFill>
                  <a:schemeClr val="accent2"/>
                </a:solidFill>
              </a:rPr>
              <a:t>prvky monokratického systému</a:t>
            </a:r>
            <a:r>
              <a:rPr lang="cs-CZ" altLang="cs-CZ" sz="2400" dirty="0">
                <a:solidFill>
                  <a:schemeClr val="accent2"/>
                </a:solidFill>
              </a:rPr>
              <a:t>: </a:t>
            </a:r>
          </a:p>
          <a:p>
            <a:pPr lvl="2">
              <a:spcBef>
                <a:spcPts val="1200"/>
              </a:spcBef>
            </a:pPr>
            <a:r>
              <a:rPr lang="cs-CZ" altLang="cs-CZ" sz="2000" dirty="0">
                <a:solidFill>
                  <a:schemeClr val="accent2"/>
                </a:solidFill>
              </a:rPr>
              <a:t>jedinečnost legitimity zastupitelstva, jeho kompetencí, včetně kreačních pravomocí (s drobnou výjimkou komisí rady), </a:t>
            </a:r>
          </a:p>
          <a:p>
            <a:pPr lvl="2">
              <a:spcBef>
                <a:spcPts val="1200"/>
              </a:spcBef>
            </a:pPr>
            <a:r>
              <a:rPr lang="cs-CZ" altLang="cs-CZ" sz="2000" dirty="0">
                <a:solidFill>
                  <a:schemeClr val="accent2"/>
                </a:solidFill>
              </a:rPr>
              <a:t>podmínky pro volbu do rady, její funkční období, možnost odvolání a nahrazení novou … převažující </a:t>
            </a:r>
          </a:p>
          <a:p>
            <a:pPr lvl="1">
              <a:spcBef>
                <a:spcPts val="1200"/>
              </a:spcBef>
            </a:pPr>
            <a:r>
              <a:rPr lang="cs-CZ" altLang="cs-CZ" sz="2400" b="1" dirty="0">
                <a:solidFill>
                  <a:schemeClr val="accent2"/>
                </a:solidFill>
              </a:rPr>
              <a:t>prvky dualistického kolegiálního typu</a:t>
            </a:r>
            <a:r>
              <a:rPr lang="cs-CZ" altLang="cs-CZ" sz="2400" dirty="0">
                <a:solidFill>
                  <a:schemeClr val="accent2"/>
                </a:solidFill>
              </a:rPr>
              <a:t>: </a:t>
            </a:r>
          </a:p>
          <a:p>
            <a:pPr lvl="2">
              <a:spcBef>
                <a:spcPts val="1200"/>
              </a:spcBef>
            </a:pPr>
            <a:r>
              <a:rPr lang="cs-CZ" altLang="cs-CZ" sz="2000" dirty="0">
                <a:solidFill>
                  <a:schemeClr val="accent2"/>
                </a:solidFill>
              </a:rPr>
              <a:t>jasně definované pravomoci rady nebo starosty, do nichž zastupitelstvo nemůže přímo zasahovat 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F8418-56BB-44BF-8013-48122535F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80" y="369889"/>
            <a:ext cx="10024820" cy="923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4300" b="1" dirty="0"/>
              <a:t>Další poznámky k českému modelu</a:t>
            </a:r>
          </a:p>
        </p:txBody>
      </p:sp>
      <p:sp>
        <p:nvSpPr>
          <p:cNvPr id="55299" name="Zástupný symbol pro obsah 2">
            <a:extLst>
              <a:ext uri="{FF2B5EF4-FFF2-40B4-BE49-F238E27FC236}">
                <a16:creationId xmlns:a16="http://schemas.microsoft.com/office/drawing/2014/main" id="{306A5A7F-2C9C-400A-8BAD-EF10D3277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190" y="1733550"/>
            <a:ext cx="11189776" cy="459898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cs-CZ" altLang="cs-CZ" sz="2400" dirty="0"/>
              <a:t>variace na „parlamentní model“ - exekutiva odpovědná legislativě </a:t>
            </a:r>
          </a:p>
          <a:p>
            <a:pPr lvl="1">
              <a:spcBef>
                <a:spcPts val="1200"/>
              </a:spcBef>
            </a:pPr>
            <a:r>
              <a:rPr lang="cs-CZ" altLang="cs-CZ" dirty="0">
                <a:solidFill>
                  <a:schemeClr val="accent2"/>
                </a:solidFill>
              </a:rPr>
              <a:t>hejtman/primátor/starosta a případně členové rady jsou odpovědni zastupitelstvu - avšak každý individuálně, neboť tak je volen i odvoláván</a:t>
            </a:r>
          </a:p>
          <a:p>
            <a:pPr>
              <a:spcBef>
                <a:spcPts val="1200"/>
              </a:spcBef>
            </a:pPr>
            <a:r>
              <a:rPr lang="cs-CZ" altLang="cs-CZ" sz="2400" dirty="0"/>
              <a:t>legislativa má zpravidla převahu</a:t>
            </a:r>
          </a:p>
          <a:p>
            <a:pPr>
              <a:spcBef>
                <a:spcPts val="1200"/>
              </a:spcBef>
            </a:pPr>
            <a:r>
              <a:rPr lang="cs-CZ" altLang="cs-CZ" sz="2400" dirty="0"/>
              <a:t>starosta/primátor/hejtman - v radě postavení „primus inter </a:t>
            </a:r>
            <a:r>
              <a:rPr lang="cs-CZ" altLang="cs-CZ" sz="2400" dirty="0" err="1"/>
              <a:t>pares</a:t>
            </a:r>
            <a:r>
              <a:rPr lang="cs-CZ" altLang="cs-CZ" sz="2400" dirty="0"/>
              <a:t>“</a:t>
            </a:r>
          </a:p>
          <a:p>
            <a:pPr>
              <a:spcBef>
                <a:spcPts val="1200"/>
              </a:spcBef>
            </a:pPr>
            <a:r>
              <a:rPr lang="cs-CZ" altLang="cs-CZ" sz="2400" dirty="0"/>
              <a:t>převažující reprezentativní charakter demokracie</a:t>
            </a:r>
          </a:p>
        </p:txBody>
      </p:sp>
    </p:spTree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42D47E6B-B8F0-46A2-919D-2A9D4A907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9675" y="301626"/>
            <a:ext cx="9978325" cy="7080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3200" b="1" dirty="0"/>
              <a:t>Volební systém do obecních </a:t>
            </a:r>
            <a:br>
              <a:rPr lang="cs-CZ" altLang="cs-CZ" sz="3200" b="1" dirty="0"/>
            </a:br>
            <a:r>
              <a:rPr lang="cs-CZ" altLang="cs-CZ" sz="3200" b="1" dirty="0"/>
              <a:t>zastupitelstev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5F80060B-32BD-49D0-8918-E765264B2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918" y="1282700"/>
            <a:ext cx="10980549" cy="48720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altLang="cs-CZ" sz="1900" b="0" dirty="0"/>
              <a:t>systém poměrného zastoupení listinného typu s </a:t>
            </a:r>
            <a:r>
              <a:rPr lang="cs-CZ" altLang="cs-CZ" sz="1900" b="0" dirty="0" err="1"/>
              <a:t>polovázanou</a:t>
            </a:r>
            <a:r>
              <a:rPr lang="cs-CZ" altLang="cs-CZ" sz="1900" b="0" dirty="0"/>
              <a:t> listinou</a:t>
            </a:r>
          </a:p>
          <a:p>
            <a:pPr>
              <a:spcBef>
                <a:spcPts val="1200"/>
              </a:spcBef>
            </a:pPr>
            <a:r>
              <a:rPr lang="cs-CZ" altLang="cs-CZ" sz="1900" b="0" dirty="0"/>
              <a:t>volební obvody odpovídají území obce či města, ty je však mohou rozdělit do více obvodů - velikost je tedy velmi různá</a:t>
            </a:r>
          </a:p>
          <a:p>
            <a:pPr>
              <a:spcBef>
                <a:spcPts val="1200"/>
              </a:spcBef>
            </a:pPr>
            <a:r>
              <a:rPr lang="cs-CZ" altLang="cs-CZ" sz="1900" b="0" dirty="0"/>
              <a:t>kandidovat mohou politické strany a politická hnutí nebo jejich koalice, případně nezávislí kandidáti</a:t>
            </a:r>
          </a:p>
          <a:p>
            <a:pPr>
              <a:spcBef>
                <a:spcPts val="1200"/>
              </a:spcBef>
            </a:pPr>
            <a:r>
              <a:rPr lang="cs-CZ" altLang="cs-CZ" sz="1900" b="0" dirty="0"/>
              <a:t>odlišná je struktura hlasu ‐ pro kandidáty, nikoli pro strany (tři formy hlasování)</a:t>
            </a:r>
          </a:p>
          <a:p>
            <a:pPr>
              <a:spcBef>
                <a:spcPts val="1200"/>
              </a:spcBef>
            </a:pPr>
            <a:r>
              <a:rPr lang="cs-CZ" altLang="cs-CZ" sz="1900" b="0" dirty="0"/>
              <a:t>do skrutinia postupují pouze „volební strany“, které překonaly uzavírací klauzuli, jež činí 5% (na úrovni volebního obvodu)</a:t>
            </a:r>
          </a:p>
          <a:p>
            <a:pPr>
              <a:spcBef>
                <a:spcPts val="1200"/>
              </a:spcBef>
            </a:pPr>
            <a:r>
              <a:rPr lang="cs-CZ" altLang="cs-CZ" sz="1900" b="0" dirty="0"/>
              <a:t>rozdělování mandátů probíhá v jediném skrutiniu pomocí tzv. </a:t>
            </a:r>
            <a:r>
              <a:rPr lang="cs-CZ" altLang="cs-CZ" sz="1900" b="0" dirty="0" err="1"/>
              <a:t>D´Hondtovy</a:t>
            </a:r>
            <a:r>
              <a:rPr lang="cs-CZ" altLang="cs-CZ" sz="1900" b="0" dirty="0"/>
              <a:t> formule (metoda volebního dělitele)</a:t>
            </a:r>
          </a:p>
          <a:p>
            <a:pPr>
              <a:spcBef>
                <a:spcPts val="1200"/>
              </a:spcBef>
            </a:pPr>
            <a:r>
              <a:rPr lang="cs-CZ" altLang="cs-CZ" sz="1900" b="0" dirty="0"/>
              <a:t>jednotliví kandidáti získávají mandáty podle pořadí, v jakém byli uvedeni na kandidátní listině – ke změně může dojít na základě složitého výpočtu, do kterého vstupují individuální hlasy</a:t>
            </a:r>
          </a:p>
          <a:p>
            <a:pPr>
              <a:spcBef>
                <a:spcPts val="1200"/>
              </a:spcBef>
            </a:pPr>
            <a:r>
              <a:rPr lang="cs-CZ" altLang="cs-CZ" sz="1900" b="0" dirty="0"/>
              <a:t>z hlediska svého efektu jde o výrazně proporční volební systém s velmi malou personalizací volby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CF476C95-076F-4CD0-9A15-1F6EE55BCE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0381" y="315992"/>
            <a:ext cx="8447087" cy="4064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cs-CZ" altLang="cs-CZ" dirty="0">
                <a:solidFill>
                  <a:schemeClr val="accent2"/>
                </a:solidFill>
              </a:rPr>
              <a:t>Srovnání síly stran v letech 2010-2022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DB64E747-CE81-495E-98B7-22A2C1A9CF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799656"/>
              </p:ext>
            </p:extLst>
          </p:nvPr>
        </p:nvGraphicFramePr>
        <p:xfrm>
          <a:off x="1154625" y="854075"/>
          <a:ext cx="10414859" cy="5484733"/>
        </p:xfrm>
        <a:graphic>
          <a:graphicData uri="http://schemas.openxmlformats.org/drawingml/2006/table">
            <a:tbl>
              <a:tblPr firstRow="1" bandRow="1"/>
              <a:tblGrid>
                <a:gridCol w="80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1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1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1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1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1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11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11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11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114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0114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0114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0114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304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1442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cs-CZ" sz="18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Podíl hlasů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cs-CZ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Počet zastupitelů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cs-CZ" sz="18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Podíl mandátů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32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1442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2010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2014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2018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2022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2010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2014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2018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2022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2010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2014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2018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2022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441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ODS</a:t>
                      </a:r>
                    </a:p>
                  </a:txBody>
                  <a:tcPr marL="91442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18,8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9,3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13,3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11,1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5181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2398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2600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1858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8,3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3,9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4,2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3,1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441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KDU</a:t>
                      </a:r>
                    </a:p>
                  </a:txBody>
                  <a:tcPr marL="91442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6,5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5,1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5,1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3897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3996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3645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3092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6,3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6,4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5,9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5,2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911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ČSSD</a:t>
                      </a:r>
                    </a:p>
                  </a:txBody>
                  <a:tcPr marL="91442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19,7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12,7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5,3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2,5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4633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3806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1955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725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7,5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3,2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1,2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911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KSČM</a:t>
                      </a:r>
                    </a:p>
                  </a:txBody>
                  <a:tcPr marL="91442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9,6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7,8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4,9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2,1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3252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2564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1470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455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5,2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4,1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2,4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0,8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911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NK</a:t>
                      </a:r>
                    </a:p>
                  </a:txBody>
                  <a:tcPr marL="91442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17,5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18,3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23,4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23,4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38388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41460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44367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47027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61,7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66,7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71,7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79,4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0441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ANO</a:t>
                      </a:r>
                    </a:p>
                  </a:txBody>
                  <a:tcPr marL="91442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14,6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14,9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27,2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1610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1684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1373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2,6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2,7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2,3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46997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TOP09</a:t>
                      </a:r>
                    </a:p>
                  </a:txBody>
                  <a:tcPr marL="91442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9,8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8,7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4,8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4,1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1580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868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484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314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2,5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1,4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0,8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0,5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7911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STAN</a:t>
                      </a:r>
                    </a:p>
                  </a:txBody>
                  <a:tcPr marL="91442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1,5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2,7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4,6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4,8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2039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2192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2601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1705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3,3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3,5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4,2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0" i="0" u="none" strike="noStrike" dirty="0">
                          <a:solidFill>
                            <a:srgbClr val="002D5A"/>
                          </a:solidFill>
                          <a:effectLst/>
                          <a:latin typeface="+mj-lt"/>
                        </a:rPr>
                        <a:t>2,9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174E94-5E24-4761-9E23-F97D39EC2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902" y="206376"/>
            <a:ext cx="9769098" cy="6254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4400" b="1" dirty="0"/>
              <a:t>Základní pojmy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80703516-41D2-4A1B-B1E8-3C33D236B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46176"/>
            <a:ext cx="9144000" cy="5254625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cs-CZ" altLang="cs-CZ" dirty="0"/>
              <a:t>Veřejná správa </a:t>
            </a:r>
            <a:r>
              <a:rPr lang="cs-CZ" altLang="cs-CZ" b="0" dirty="0"/>
              <a:t>-  správní činnost související s poskytováním veřejných služeb, řízením veřejných záležitostí na místní i centrální úrovni a zajišťováním záležitostí ve veřejném zájmu</a:t>
            </a:r>
          </a:p>
          <a:p>
            <a:pPr>
              <a:spcBef>
                <a:spcPts val="1200"/>
              </a:spcBef>
            </a:pPr>
            <a:r>
              <a:rPr lang="cs-CZ" altLang="cs-CZ" dirty="0"/>
              <a:t>Státní správa </a:t>
            </a:r>
            <a:r>
              <a:rPr lang="cs-CZ" altLang="cs-CZ" b="0" dirty="0"/>
              <a:t>- činnost státu prováděná buď přímo státními orgány nebo jinými orgány, na které stát výkon státní správy v určitém rozsahu přenesl (přenesená působnost, nařízení)</a:t>
            </a:r>
          </a:p>
          <a:p>
            <a:pPr>
              <a:spcBef>
                <a:spcPts val="1200"/>
              </a:spcBef>
            </a:pPr>
            <a:r>
              <a:rPr lang="cs-CZ" altLang="cs-CZ" dirty="0"/>
              <a:t>Samospráva</a:t>
            </a:r>
            <a:r>
              <a:rPr lang="cs-CZ" altLang="cs-CZ" b="0" dirty="0"/>
              <a:t> - způsob řízení určitého celku, kdy daný subjekt o alespoň některých svých záležitostech rozhoduje sám autonomním způsobem, tedy „spravuje se sám“ (samostatná působnost, obecně závazné vyhlášky)</a:t>
            </a:r>
          </a:p>
          <a:p>
            <a:pPr lvl="1">
              <a:spcBef>
                <a:spcPts val="1200"/>
              </a:spcBef>
            </a:pPr>
            <a:r>
              <a:rPr lang="cs-CZ" altLang="cs-CZ" sz="1900" i="1" dirty="0">
                <a:solidFill>
                  <a:schemeClr val="accent2"/>
                </a:solidFill>
              </a:rPr>
              <a:t>Územní samospráva </a:t>
            </a:r>
            <a:r>
              <a:rPr lang="cs-CZ" altLang="cs-CZ" sz="1900" dirty="0">
                <a:solidFill>
                  <a:schemeClr val="accent2"/>
                </a:solidFill>
              </a:rPr>
              <a:t>– kraje, obce – zejména zastupitelstva</a:t>
            </a:r>
          </a:p>
          <a:p>
            <a:pPr lvl="1">
              <a:spcBef>
                <a:spcPts val="1200"/>
              </a:spcBef>
            </a:pPr>
            <a:r>
              <a:rPr lang="cs-CZ" altLang="cs-CZ" sz="1900" i="1" dirty="0">
                <a:solidFill>
                  <a:schemeClr val="accent2"/>
                </a:solidFill>
              </a:rPr>
              <a:t>Zájmová samospráva </a:t>
            </a:r>
            <a:r>
              <a:rPr lang="cs-CZ" altLang="cs-CZ" sz="1900" dirty="0">
                <a:solidFill>
                  <a:schemeClr val="accent2"/>
                </a:solidFill>
              </a:rPr>
              <a:t>– profesní komory, školská samospráva, akademická samospráva</a:t>
            </a:r>
          </a:p>
          <a:p>
            <a:pPr lvl="1">
              <a:spcBef>
                <a:spcPts val="1200"/>
              </a:spcBef>
            </a:pPr>
            <a:r>
              <a:rPr lang="cs-CZ" altLang="cs-CZ" sz="1900" i="1" dirty="0">
                <a:solidFill>
                  <a:schemeClr val="accent2"/>
                </a:solidFill>
              </a:rPr>
              <a:t>Věcná samospráva </a:t>
            </a:r>
            <a:r>
              <a:rPr lang="cs-CZ" altLang="cs-CZ" sz="1900" dirty="0">
                <a:solidFill>
                  <a:schemeClr val="accent2"/>
                </a:solidFill>
              </a:rPr>
              <a:t>– svazky obcí, rady regionální soudržnosti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21CD6F98-90CE-415E-B16B-F432981F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42" y="106094"/>
            <a:ext cx="8447088" cy="406400"/>
          </a:xfrm>
        </p:spPr>
        <p:txBody>
          <a:bodyPr>
            <a:normAutofit fontScale="90000"/>
          </a:bodyPr>
          <a:lstStyle/>
          <a:p>
            <a:pPr algn="l"/>
            <a:r>
              <a:rPr lang="cs-CZ" altLang="cs-CZ" sz="2700" dirty="0">
                <a:solidFill>
                  <a:schemeClr val="accent2"/>
                </a:solidFill>
              </a:rPr>
              <a:t>Počet členů stran v zastupitelstvech (2018/2022</a:t>
            </a:r>
            <a:r>
              <a:rPr lang="cs-CZ" altLang="cs-CZ" sz="2800" dirty="0">
                <a:solidFill>
                  <a:schemeClr val="accent2"/>
                </a:solidFill>
              </a:rPr>
              <a:t>)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C694BC3A-0A07-49F8-8B8A-CF99DDB7A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650154"/>
              </p:ext>
            </p:extLst>
          </p:nvPr>
        </p:nvGraphicFramePr>
        <p:xfrm>
          <a:off x="3210222" y="519099"/>
          <a:ext cx="8448672" cy="1489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4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4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0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9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4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48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48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48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48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486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48655"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ODS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KDU-ČSL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ANO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ČSSD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KSČM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TOP09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Piráti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STAN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Zelení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SPD</a:t>
                      </a:r>
                    </a:p>
                  </a:txBody>
                  <a:tcPr marL="91458" marR="91458" marT="45728" marB="4572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210"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1557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1226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1059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998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810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334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261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230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142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125</a:t>
                      </a:r>
                    </a:p>
                  </a:txBody>
                  <a:tcPr marL="91458" marR="91458" marT="45728" marB="4572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210"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1353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1120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1165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523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295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301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249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348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96</a:t>
                      </a:r>
                    </a:p>
                  </a:txBody>
                  <a:tcPr marL="91458" marR="91458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332</a:t>
                      </a:r>
                    </a:p>
                  </a:txBody>
                  <a:tcPr marL="91458" marR="91458" marT="45728" marB="4572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417" name="Graf 2">
            <a:extLst>
              <a:ext uri="{FF2B5EF4-FFF2-40B4-BE49-F238E27FC236}">
                <a16:creationId xmlns:a16="http://schemas.microsoft.com/office/drawing/2014/main" id="{3EF81801-14D0-4540-BB52-EBCF89353F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4447911"/>
              </p:ext>
            </p:extLst>
          </p:nvPr>
        </p:nvGraphicFramePr>
        <p:xfrm>
          <a:off x="953146" y="2014780"/>
          <a:ext cx="10585342" cy="4846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Chart" r:id="rId3" imgW="8974090" imgH="4688230" progId="Excel.Chart.8">
                  <p:embed/>
                </p:oleObj>
              </mc:Choice>
              <mc:Fallback>
                <p:oleObj name="Chart" r:id="rId3" imgW="8974090" imgH="4688230" progId="Excel.Chart.8">
                  <p:embed/>
                  <p:pic>
                    <p:nvPicPr>
                      <p:cNvPr id="58417" name="Graf 2">
                        <a:extLst>
                          <a:ext uri="{FF2B5EF4-FFF2-40B4-BE49-F238E27FC236}">
                            <a16:creationId xmlns:a16="http://schemas.microsoft.com/office/drawing/2014/main" id="{3EF81801-14D0-4540-BB52-EBCF89353F17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146" y="2014780"/>
                        <a:ext cx="10585342" cy="48463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44274DE3-C7F5-4AF1-A3F3-208D7991AB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0389" y="447675"/>
            <a:ext cx="8447087" cy="4064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cs-CZ" altLang="cs-CZ" dirty="0">
                <a:solidFill>
                  <a:srgbClr val="CA8A64"/>
                </a:solidFill>
              </a:rPr>
              <a:t>Srovnání síly stran (2010-2018)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D339FA8A-03E0-4546-8578-31236F4E4D7B}"/>
              </a:ext>
            </a:extLst>
          </p:cNvPr>
          <p:cNvGraphicFramePr>
            <a:graphicFrameLocks noGrp="1"/>
          </p:cNvGraphicFramePr>
          <p:nvPr/>
        </p:nvGraphicFramePr>
        <p:xfrm>
          <a:off x="1955800" y="1355725"/>
          <a:ext cx="8370890" cy="5113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7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7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70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70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70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70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70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70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74969">
                <a:tc>
                  <a:txBody>
                    <a:bodyPr/>
                    <a:lstStyle/>
                    <a:p>
                      <a:endParaRPr lang="cs-CZ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Podíl hlasů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Počet zastupitelů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Podíl</a:t>
                      </a:r>
                      <a:r>
                        <a:rPr lang="cs-CZ" sz="1800" b="1" baseline="0" dirty="0">
                          <a:solidFill>
                            <a:schemeClr val="bg1"/>
                          </a:solidFill>
                        </a:rPr>
                        <a:t> mandátů</a:t>
                      </a:r>
                      <a:endParaRPr lang="cs-CZ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969">
                <a:tc>
                  <a:txBody>
                    <a:bodyPr/>
                    <a:lstStyle/>
                    <a:p>
                      <a:endParaRPr lang="cs-CZ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2010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2018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2010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2018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2010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2018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969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ODS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18,8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9,3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13,3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5181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2398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2600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8,3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3,9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4,2</a:t>
                      </a:r>
                    </a:p>
                  </a:txBody>
                  <a:tcPr marL="91443" marR="91443" marT="45726" marB="4572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417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KDU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6,0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6,5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5,1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3897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3996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3645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6,3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6,4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5,9</a:t>
                      </a:r>
                    </a:p>
                  </a:txBody>
                  <a:tcPr marL="91443" marR="91443" marT="45726" marB="4572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4969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ČSSD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19,7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12,7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5,3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4633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3806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1955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7,5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3,0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3,2</a:t>
                      </a:r>
                    </a:p>
                  </a:txBody>
                  <a:tcPr marL="91443" marR="91443" marT="45726" marB="4572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4969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KSČM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9,6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7,8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4,9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3252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2564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1470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5,2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4,1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2,4</a:t>
                      </a:r>
                    </a:p>
                  </a:txBody>
                  <a:tcPr marL="91443" marR="91443" marT="45726" marB="4572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4969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NK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17,5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18,3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23,4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38388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41460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44367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61,7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66,7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71,7</a:t>
                      </a:r>
                    </a:p>
                  </a:txBody>
                  <a:tcPr marL="91443" marR="91443" marT="45726" marB="45726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4969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ANO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-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14,6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14,9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-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1610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1684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-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2,6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2,7</a:t>
                      </a:r>
                    </a:p>
                  </a:txBody>
                  <a:tcPr marL="91443" marR="91443" marT="45726" marB="45726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4969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TOP09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9,8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8,7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4,8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1580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868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484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2,5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1,4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0,8</a:t>
                      </a:r>
                    </a:p>
                  </a:txBody>
                  <a:tcPr marL="91443" marR="91443" marT="45726" marB="45726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4969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STAN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1,5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2,7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4,6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2039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2192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2601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3,3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3,5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4,2</a:t>
                      </a:r>
                    </a:p>
                  </a:txBody>
                  <a:tcPr marL="91443" marR="91443" marT="45726" marB="45726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9512" name="Obrázek 3">
            <a:extLst>
              <a:ext uri="{FF2B5EF4-FFF2-40B4-BE49-F238E27FC236}">
                <a16:creationId xmlns:a16="http://schemas.microsoft.com/office/drawing/2014/main" id="{525D23DC-91E8-4390-95D9-B600BA680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7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513" name="Obrázek 4">
            <a:extLst>
              <a:ext uri="{FF2B5EF4-FFF2-40B4-BE49-F238E27FC236}">
                <a16:creationId xmlns:a16="http://schemas.microsoft.com/office/drawing/2014/main" id="{6A80794B-2752-4C98-94C3-ED46722E9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7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87F1ED9D-4F84-4020-B296-54BC285230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0389" y="447675"/>
            <a:ext cx="8447087" cy="4064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cs-CZ" altLang="cs-CZ" dirty="0">
                <a:solidFill>
                  <a:srgbClr val="CA8A64"/>
                </a:solidFill>
              </a:rPr>
              <a:t>Srovnání síly stran (2010-2018)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FF9BE8B1-C8B4-4980-8F99-05C8007ECF72}"/>
              </a:ext>
            </a:extLst>
          </p:cNvPr>
          <p:cNvGraphicFramePr>
            <a:graphicFrameLocks noGrp="1"/>
          </p:cNvGraphicFramePr>
          <p:nvPr/>
        </p:nvGraphicFramePr>
        <p:xfrm>
          <a:off x="1955800" y="1355725"/>
          <a:ext cx="8370890" cy="5113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7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7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70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70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70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70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70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70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74969">
                <a:tc>
                  <a:txBody>
                    <a:bodyPr/>
                    <a:lstStyle/>
                    <a:p>
                      <a:endParaRPr lang="cs-CZ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Podíl hlasů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Počet zastupitelů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Podíl</a:t>
                      </a:r>
                      <a:r>
                        <a:rPr lang="cs-CZ" sz="1800" b="1" baseline="0" dirty="0">
                          <a:solidFill>
                            <a:schemeClr val="bg1"/>
                          </a:solidFill>
                        </a:rPr>
                        <a:t> mandátů</a:t>
                      </a:r>
                      <a:endParaRPr lang="cs-CZ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969">
                <a:tc>
                  <a:txBody>
                    <a:bodyPr/>
                    <a:lstStyle/>
                    <a:p>
                      <a:endParaRPr lang="cs-CZ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2010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2018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2010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2018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2010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bg1"/>
                          </a:solidFill>
                        </a:rPr>
                        <a:t>2018</a:t>
                      </a:r>
                    </a:p>
                  </a:txBody>
                  <a:tcPr marL="91443" marR="91443" marT="45726" marB="45726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969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ODS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18,8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9,3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13,3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5181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2398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2600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8,3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3,9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4,2</a:t>
                      </a:r>
                    </a:p>
                  </a:txBody>
                  <a:tcPr marL="91443" marR="91443" marT="45726" marB="4572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417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KDU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6,0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6,5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5,1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3897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3996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3645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6,3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6,4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5,9</a:t>
                      </a:r>
                    </a:p>
                  </a:txBody>
                  <a:tcPr marL="91443" marR="91443" marT="45726" marB="4572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4969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ČSSD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19,7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12,7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5,3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4633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3806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1955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7,5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3,0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3,2</a:t>
                      </a:r>
                    </a:p>
                  </a:txBody>
                  <a:tcPr marL="91443" marR="91443" marT="45726" marB="4572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4969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KSČM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9,6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7,8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4,9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3252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2564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1470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5,2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4,1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2,4</a:t>
                      </a:r>
                    </a:p>
                  </a:txBody>
                  <a:tcPr marL="91443" marR="91443" marT="45726" marB="4572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4969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NK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17,5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18,3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23,4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38388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41460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44367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61,7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66,7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71,7</a:t>
                      </a:r>
                    </a:p>
                  </a:txBody>
                  <a:tcPr marL="91443" marR="91443" marT="45726" marB="45726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4969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ANO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-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14,6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14,9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-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1610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1684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-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2,6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2,7</a:t>
                      </a:r>
                    </a:p>
                  </a:txBody>
                  <a:tcPr marL="91443" marR="91443" marT="45726" marB="45726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4969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TOP09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9,8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8,7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4,8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1580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868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484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2,5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1,4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0,8</a:t>
                      </a:r>
                    </a:p>
                  </a:txBody>
                  <a:tcPr marL="91443" marR="91443" marT="45726" marB="45726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4969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STAN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1,5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2,7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4,6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2039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2192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2601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3,3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3,5</a:t>
                      </a:r>
                    </a:p>
                  </a:txBody>
                  <a:tcPr marL="91443" marR="91443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rgbClr val="002D5A"/>
                          </a:solidFill>
                        </a:rPr>
                        <a:t>4,2</a:t>
                      </a:r>
                    </a:p>
                  </a:txBody>
                  <a:tcPr marL="91443" marR="91443" marT="45726" marB="45726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0536" name="Obrázek 3">
            <a:extLst>
              <a:ext uri="{FF2B5EF4-FFF2-40B4-BE49-F238E27FC236}">
                <a16:creationId xmlns:a16="http://schemas.microsoft.com/office/drawing/2014/main" id="{E9DE7B0F-F749-4664-BA92-5B3FE3203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7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42D47E6B-B8F0-46A2-919D-2A9D4A907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9675" y="301626"/>
            <a:ext cx="9978325" cy="7080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3200" b="1" dirty="0"/>
              <a:t>Radniční koalice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5F80060B-32BD-49D0-8918-E765264B2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918" y="1282700"/>
            <a:ext cx="10980549" cy="48720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altLang="cs-CZ" sz="1900" b="0" dirty="0"/>
              <a:t>Velmi nepřehledný fenomén</a:t>
            </a:r>
          </a:p>
          <a:p>
            <a:pPr>
              <a:spcBef>
                <a:spcPts val="1200"/>
              </a:spcBef>
            </a:pPr>
            <a:r>
              <a:rPr lang="cs-CZ" altLang="cs-CZ" sz="1900" b="0" dirty="0"/>
              <a:t>Souvisí se stále větší roztříštěností politického spektra a stále větším zastoupením nezávislých kandidátů a sdružení nezávislých kandidátů, resp. lokálních formací na úrovni různě velkých kohort měst a obcí</a:t>
            </a:r>
          </a:p>
          <a:p>
            <a:pPr>
              <a:spcBef>
                <a:spcPts val="1200"/>
              </a:spcBef>
            </a:pPr>
            <a:r>
              <a:rPr lang="cs-CZ" altLang="cs-CZ" sz="1900" b="0" dirty="0"/>
              <a:t>V mnoha obcích kandiduje jediný subjekt (navíc tzv. </a:t>
            </a:r>
            <a:r>
              <a:rPr lang="cs-CZ" altLang="cs-CZ" sz="1900" b="0" dirty="0" err="1"/>
              <a:t>nonsubjekt</a:t>
            </a:r>
            <a:r>
              <a:rPr lang="cs-CZ" altLang="cs-CZ" sz="1900" b="0" dirty="0"/>
              <a:t>)</a:t>
            </a:r>
          </a:p>
          <a:p>
            <a:pPr>
              <a:spcBef>
                <a:spcPts val="1200"/>
              </a:spcBef>
            </a:pPr>
            <a:r>
              <a:rPr lang="cs-CZ" altLang="cs-CZ" sz="1900" b="0" dirty="0"/>
              <a:t>V některých municipalitách převažuje konsenzuální (kooperativní) model, jinde naopak ostře konfrontační – někde se tvoří tzv. minimální vítězné koalice, jinde naopak co nejširší koalice</a:t>
            </a:r>
          </a:p>
          <a:p>
            <a:pPr>
              <a:spcBef>
                <a:spcPts val="1200"/>
              </a:spcBef>
            </a:pPr>
            <a:r>
              <a:rPr lang="cs-CZ" altLang="cs-CZ" sz="1900" b="0" dirty="0"/>
              <a:t>Na úrovni municipalit často neplatí dohody o vyloučení </a:t>
            </a:r>
          </a:p>
          <a:p>
            <a:pPr>
              <a:spcBef>
                <a:spcPts val="1200"/>
              </a:spcBef>
            </a:pPr>
            <a:r>
              <a:rPr lang="cs-CZ" altLang="cs-CZ" sz="1900" b="0" dirty="0"/>
              <a:t>Často také převažuje zájmová motivace (např. návaznost na klíčové aktéry z oblasti občanské společnosti a organizovaných zájmů)</a:t>
            </a:r>
          </a:p>
        </p:txBody>
      </p:sp>
    </p:spTree>
    <p:extLst>
      <p:ext uri="{BB962C8B-B14F-4D97-AF65-F5344CB8AC3E}">
        <p14:creationId xmlns:p14="http://schemas.microsoft.com/office/powerpoint/2010/main" val="25548200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42D47E6B-B8F0-46A2-919D-2A9D4A907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9675" y="301626"/>
            <a:ext cx="9978325" cy="7080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3200" b="1" dirty="0"/>
              <a:t>Radniční koalice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5F80060B-32BD-49D0-8918-E765264B2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918" y="1282700"/>
            <a:ext cx="10980549" cy="48720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altLang="cs-CZ" sz="1900" b="0" dirty="0"/>
              <a:t>Velmi nepřehledný fenomén</a:t>
            </a:r>
          </a:p>
          <a:p>
            <a:pPr>
              <a:spcBef>
                <a:spcPts val="1200"/>
              </a:spcBef>
            </a:pPr>
            <a:r>
              <a:rPr lang="cs-CZ" altLang="cs-CZ" sz="1900" b="0" dirty="0"/>
              <a:t>Souvisí se stále větší roztříštěností politického spektra a stále větším zastoupením nezávislých kandidátů a sdružení nezávislých kandidátů, resp. lokálních formací na úrovni různě velkých kohort měst a obcí</a:t>
            </a:r>
          </a:p>
          <a:p>
            <a:pPr>
              <a:spcBef>
                <a:spcPts val="1200"/>
              </a:spcBef>
            </a:pPr>
            <a:r>
              <a:rPr lang="cs-CZ" altLang="cs-CZ" sz="1900" b="0" dirty="0"/>
              <a:t>V mnoha obcích kandiduje jediný subjekt (navíc tzv. </a:t>
            </a:r>
            <a:r>
              <a:rPr lang="cs-CZ" altLang="cs-CZ" sz="1900" b="0" dirty="0" err="1"/>
              <a:t>nonsubjekt</a:t>
            </a:r>
            <a:r>
              <a:rPr lang="cs-CZ" altLang="cs-CZ" sz="1900" b="0" dirty="0"/>
              <a:t>)</a:t>
            </a:r>
          </a:p>
          <a:p>
            <a:pPr>
              <a:spcBef>
                <a:spcPts val="1200"/>
              </a:spcBef>
            </a:pPr>
            <a:r>
              <a:rPr lang="cs-CZ" altLang="cs-CZ" sz="1900" b="0" dirty="0"/>
              <a:t>V některých municipalitách převažuje konsenzuální (kooperativní) model, jinde naopak ostře konfrontační – někde se tvoří tzv. minimální vítězné koalice, jinde naopak co nejširší koalice</a:t>
            </a:r>
          </a:p>
          <a:p>
            <a:pPr>
              <a:spcBef>
                <a:spcPts val="1200"/>
              </a:spcBef>
            </a:pPr>
            <a:r>
              <a:rPr lang="cs-CZ" altLang="cs-CZ" sz="1900" b="0" dirty="0"/>
              <a:t>Na úrovni municipalit často neplatí dohody o vyloučení </a:t>
            </a:r>
          </a:p>
          <a:p>
            <a:pPr>
              <a:spcBef>
                <a:spcPts val="1200"/>
              </a:spcBef>
            </a:pPr>
            <a:r>
              <a:rPr lang="cs-CZ" altLang="cs-CZ" sz="1900" b="0" dirty="0"/>
              <a:t>Často také převažuje zájmová motivace (např. návaznost na klíčové aktéry z oblasti občanské společnosti a organizovaných zájmů)</a:t>
            </a:r>
          </a:p>
        </p:txBody>
      </p:sp>
    </p:spTree>
    <p:extLst>
      <p:ext uri="{BB962C8B-B14F-4D97-AF65-F5344CB8AC3E}">
        <p14:creationId xmlns:p14="http://schemas.microsoft.com/office/powerpoint/2010/main" val="1152349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B27C6B-FB56-4D7E-84C4-EB67FF09E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376" y="192089"/>
            <a:ext cx="9536624" cy="923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4300" b="1" dirty="0"/>
              <a:t>Ústavně právní </a:t>
            </a:r>
            <a:br>
              <a:rPr lang="cs-CZ" sz="4300" b="1" dirty="0"/>
            </a:br>
            <a:r>
              <a:rPr lang="cs-CZ" sz="4300" b="1" dirty="0"/>
              <a:t>zakotvení samosprávy</a:t>
            </a:r>
            <a:endParaRPr lang="cs-CZ" sz="43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D51793-5E66-4C57-85E1-74B8C29A4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105" y="1566863"/>
            <a:ext cx="9026983" cy="469265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  <a:buFont typeface="Arial" charset="0"/>
              <a:buChar char="•"/>
              <a:defRPr/>
            </a:pPr>
            <a:r>
              <a:rPr lang="cs-CZ" sz="2400" dirty="0"/>
              <a:t>Vertikální dělba moci</a:t>
            </a:r>
          </a:p>
          <a:p>
            <a:pPr>
              <a:spcBef>
                <a:spcPts val="1200"/>
              </a:spcBef>
              <a:buFont typeface="Arial" charset="0"/>
              <a:buChar char="•"/>
              <a:defRPr/>
            </a:pPr>
            <a:r>
              <a:rPr lang="cs-CZ" sz="2400" dirty="0"/>
              <a:t>Ústava ČR: </a:t>
            </a:r>
          </a:p>
          <a:p>
            <a:pPr lvl="1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sz="2100" dirty="0">
                <a:solidFill>
                  <a:schemeClr val="accent2"/>
                </a:solidFill>
              </a:rPr>
              <a:t>„zaručuje se samospráva územních samosprávných celků“ (čl. 8), </a:t>
            </a:r>
          </a:p>
          <a:p>
            <a:pPr lvl="1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sz="2100" dirty="0">
                <a:solidFill>
                  <a:schemeClr val="accent2"/>
                </a:solidFill>
              </a:rPr>
              <a:t>čl. 9 nepřípustnost změny podstatných náležitostí </a:t>
            </a:r>
            <a:r>
              <a:rPr lang="cs-CZ" sz="2100" dirty="0" err="1">
                <a:solidFill>
                  <a:schemeClr val="accent2"/>
                </a:solidFill>
              </a:rPr>
              <a:t>demokr</a:t>
            </a:r>
            <a:r>
              <a:rPr lang="cs-CZ" sz="2100" dirty="0">
                <a:solidFill>
                  <a:schemeClr val="accent2"/>
                </a:solidFill>
              </a:rPr>
              <a:t>. </a:t>
            </a:r>
            <a:r>
              <a:rPr lang="cs-CZ" sz="2100" dirty="0" err="1">
                <a:solidFill>
                  <a:schemeClr val="accent2"/>
                </a:solidFill>
              </a:rPr>
              <a:t>pr</a:t>
            </a:r>
            <a:r>
              <a:rPr lang="cs-CZ" sz="2100" dirty="0">
                <a:solidFill>
                  <a:schemeClr val="accent2"/>
                </a:solidFill>
              </a:rPr>
              <a:t>. státu</a:t>
            </a:r>
          </a:p>
          <a:p>
            <a:pPr lvl="1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sz="2100" dirty="0">
                <a:solidFill>
                  <a:schemeClr val="accent2"/>
                </a:solidFill>
              </a:rPr>
              <a:t>Klíčová je hlava sedmá</a:t>
            </a:r>
          </a:p>
          <a:p>
            <a:pPr lvl="1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sz="2100" dirty="0">
                <a:solidFill>
                  <a:schemeClr val="accent2"/>
                </a:solidFill>
              </a:rPr>
              <a:t>Územní samospráva - obce, kraje, případně i jiné celky (výklad některých autorů)</a:t>
            </a:r>
          </a:p>
          <a:p>
            <a:pPr lvl="1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sz="2100" dirty="0">
                <a:solidFill>
                  <a:schemeClr val="accent2"/>
                </a:solidFill>
              </a:rPr>
              <a:t>územní společenství: územní základ, osobní základ, samosprávný základ</a:t>
            </a:r>
          </a:p>
          <a:p>
            <a:pPr lvl="1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sz="2100" dirty="0">
                <a:solidFill>
                  <a:schemeClr val="accent2"/>
                </a:solidFill>
              </a:rPr>
              <a:t>Zastupitelstvo a samostatná správa</a:t>
            </a:r>
          </a:p>
          <a:p>
            <a:pPr lvl="1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sz="2100" dirty="0">
                <a:solidFill>
                  <a:schemeClr val="accent2"/>
                </a:solidFill>
              </a:rPr>
              <a:t>ÚSC jako veřejnoprávní korporace, které mohou mít vlastní majetek a hospodaří podle vlastního rozpočtu</a:t>
            </a:r>
          </a:p>
          <a:p>
            <a:pPr lvl="1">
              <a:spcBef>
                <a:spcPts val="1200"/>
              </a:spcBef>
              <a:buFont typeface="Arial" charset="0"/>
              <a:buChar char="–"/>
              <a:defRPr/>
            </a:pPr>
            <a:r>
              <a:rPr lang="cs-CZ" sz="2100" dirty="0">
                <a:solidFill>
                  <a:schemeClr val="accent2"/>
                </a:solidFill>
              </a:rPr>
              <a:t>Princip subsidiarity</a:t>
            </a:r>
          </a:p>
        </p:txBody>
      </p:sp>
    </p:spTree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8DDFE5-338C-4ACB-862A-A90A30C7D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376" y="219076"/>
            <a:ext cx="9536624" cy="923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4300" b="1" dirty="0"/>
              <a:t>Ústavně právní </a:t>
            </a:r>
            <a:br>
              <a:rPr lang="cs-CZ" sz="4300" b="1" dirty="0"/>
            </a:br>
            <a:r>
              <a:rPr lang="cs-CZ" sz="4300" b="1" dirty="0"/>
              <a:t>zakotvení samosprávy</a:t>
            </a:r>
            <a:endParaRPr lang="cs-CZ" sz="4300" dirty="0"/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260FFA1F-99FE-4E7D-93DD-F8A80E339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088" y="1566863"/>
            <a:ext cx="9144000" cy="469265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cs-CZ" altLang="cs-CZ" sz="2400" dirty="0"/>
              <a:t>Ústava ČR (</a:t>
            </a:r>
            <a:r>
              <a:rPr lang="cs-CZ" altLang="cs-CZ" sz="2400" dirty="0" err="1"/>
              <a:t>pokr</a:t>
            </a:r>
            <a:r>
              <a:rPr lang="cs-CZ" altLang="cs-CZ" sz="2400" dirty="0"/>
              <a:t>.): </a:t>
            </a:r>
          </a:p>
          <a:p>
            <a:pPr lvl="1">
              <a:spcBef>
                <a:spcPts val="1200"/>
              </a:spcBef>
            </a:pPr>
            <a:r>
              <a:rPr lang="cs-CZ" altLang="cs-CZ" sz="2100" dirty="0">
                <a:solidFill>
                  <a:schemeClr val="accent2"/>
                </a:solidFill>
              </a:rPr>
              <a:t>Oprávnění vydávat právní předpisy - samostatná/přenesená působnost: obecně závazné vyhlášky/nařízení</a:t>
            </a:r>
          </a:p>
          <a:p>
            <a:pPr lvl="1">
              <a:spcBef>
                <a:spcPts val="1200"/>
              </a:spcBef>
            </a:pPr>
            <a:r>
              <a:rPr lang="cs-CZ" altLang="cs-CZ" sz="2100" dirty="0">
                <a:solidFill>
                  <a:schemeClr val="accent2"/>
                </a:solidFill>
              </a:rPr>
              <a:t>Ústavní garance samosprávy - Ústavní soud a možnost orgánů územní samosprávy (konkrétně zastupitelstev) podat ústavní stížnost proti nezákonnému zásahu státu (tzv. komunální stížnost)</a:t>
            </a:r>
          </a:p>
          <a:p>
            <a:pPr lvl="1">
              <a:spcBef>
                <a:spcPts val="1200"/>
              </a:spcBef>
            </a:pPr>
            <a:r>
              <a:rPr lang="cs-CZ" altLang="cs-CZ" sz="2100" dirty="0">
                <a:solidFill>
                  <a:schemeClr val="accent2"/>
                </a:solidFill>
              </a:rPr>
              <a:t>Významná jsou i další ústavní ustanovení, která obecně regulují realizaci veřejné moci a ukládání povinností FO a PO, včetně závazků plynoucích pro celou ČR z mezinárodních smluv - sem patří např. většinové hlasování a ochrana menšin, povinnosti toliko, plynou-li ze zákona…</a:t>
            </a:r>
          </a:p>
          <a:p>
            <a:pPr>
              <a:spcBef>
                <a:spcPts val="1200"/>
              </a:spcBef>
            </a:pPr>
            <a:r>
              <a:rPr lang="cs-CZ" altLang="cs-CZ" sz="2400" dirty="0"/>
              <a:t>Listina ZPS</a:t>
            </a:r>
          </a:p>
        </p:txBody>
      </p:sp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59C15A-6041-41B0-B721-4A692C45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380" y="219076"/>
            <a:ext cx="9567620" cy="923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4300" b="1" dirty="0"/>
              <a:t>Klíčové zákony pro krajskou / </a:t>
            </a:r>
            <a:br>
              <a:rPr lang="cs-CZ" sz="4300" b="1" dirty="0"/>
            </a:br>
            <a:r>
              <a:rPr lang="cs-CZ" sz="4300" b="1" dirty="0"/>
              <a:t>obecní samosprávu</a:t>
            </a:r>
            <a:endParaRPr lang="cs-CZ" sz="4300" dirty="0"/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B4E1FE07-DE7E-4167-B5A6-6CB1D6131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858" y="1566863"/>
            <a:ext cx="9050230" cy="469265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cs-CZ" altLang="cs-CZ" sz="2400" dirty="0"/>
              <a:t>Zákon č. 128/2000 Sb., o obcích (obecní zřízení), ve znění pozdějších předpisů</a:t>
            </a:r>
          </a:p>
          <a:p>
            <a:pPr>
              <a:spcBef>
                <a:spcPts val="1200"/>
              </a:spcBef>
            </a:pPr>
            <a:r>
              <a:rPr lang="cs-CZ" altLang="cs-CZ" sz="2400" dirty="0"/>
              <a:t>Zákon č. 129/2000 Sb., o krajích (krajské zřízení), ve znění pozdějších předpisů</a:t>
            </a:r>
          </a:p>
          <a:p>
            <a:pPr>
              <a:spcBef>
                <a:spcPts val="1200"/>
              </a:spcBef>
            </a:pPr>
            <a:r>
              <a:rPr lang="cs-CZ" altLang="cs-CZ" sz="2400" dirty="0"/>
              <a:t>Zákon č. 130/2000 Sb., o volbách do zastupitelstev krajů, ve znění pozdějších předpisů</a:t>
            </a:r>
          </a:p>
          <a:p>
            <a:pPr>
              <a:spcBef>
                <a:spcPts val="1200"/>
              </a:spcBef>
            </a:pPr>
            <a:r>
              <a:rPr lang="cs-CZ" altLang="cs-CZ" sz="2400" dirty="0"/>
              <a:t>Zákon č. 131/2000 Sb., o hlavním městě Praze, ve znění pozdějších předpisů</a:t>
            </a:r>
          </a:p>
          <a:p>
            <a:pPr>
              <a:spcBef>
                <a:spcPts val="1200"/>
              </a:spcBef>
            </a:pPr>
            <a:r>
              <a:rPr lang="cs-CZ" altLang="cs-CZ" sz="2400" dirty="0"/>
              <a:t>Zákon č. 491/2001 Sb., o volbách do zastupitelstev obcí, ve znění pozdějších předpisů</a:t>
            </a:r>
          </a:p>
          <a:p>
            <a:pPr>
              <a:spcBef>
                <a:spcPts val="1200"/>
              </a:spcBef>
            </a:pPr>
            <a:endParaRPr lang="cs-CZ" altLang="cs-CZ" sz="2400" dirty="0"/>
          </a:p>
          <a:p>
            <a:pPr>
              <a:spcBef>
                <a:spcPts val="1200"/>
              </a:spcBef>
            </a:pPr>
            <a:endParaRPr lang="cs-CZ" altLang="cs-CZ" sz="2400" dirty="0">
              <a:solidFill>
                <a:srgbClr val="002D5A"/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7EE69D-868B-4F32-9D22-EBE7F88A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631" y="219076"/>
            <a:ext cx="9575369" cy="923925"/>
          </a:xfrm>
        </p:spPr>
        <p:txBody>
          <a:bodyPr/>
          <a:lstStyle/>
          <a:p>
            <a:pPr>
              <a:defRPr/>
            </a:pPr>
            <a:r>
              <a:rPr lang="cs-CZ" sz="4300" b="1" dirty="0"/>
              <a:t>Praha</a:t>
            </a:r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5BEA2B05-F481-4C91-9837-89CEF12A2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088" y="1255713"/>
            <a:ext cx="9981688" cy="50038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cs-CZ" altLang="cs-CZ" sz="2400" b="0" dirty="0"/>
              <a:t>hlavní město ČR </a:t>
            </a:r>
          </a:p>
          <a:p>
            <a:pPr>
              <a:spcBef>
                <a:spcPts val="1200"/>
              </a:spcBef>
            </a:pPr>
            <a:r>
              <a:rPr lang="cs-CZ" altLang="cs-CZ" sz="2400" b="0" dirty="0"/>
              <a:t>specifické postavení obce i kraje zároveň</a:t>
            </a:r>
          </a:p>
          <a:p>
            <a:pPr>
              <a:spcBef>
                <a:spcPts val="1200"/>
              </a:spcBef>
            </a:pPr>
            <a:r>
              <a:rPr lang="cs-CZ" altLang="cs-CZ" sz="2400" b="0" dirty="0"/>
              <a:t>netýká se jí zákon o obcích (č. 128/2000 Sb.) a zákon o krajích (č. 129/2000 Sb.), nýbrž zvláštní zákon o hlavním městě Praze (č. 131/2000 Sb.), který se zmiňuje o jejím statutu, ale mezi statutární města ji nepočítá. </a:t>
            </a:r>
          </a:p>
          <a:p>
            <a:pPr>
              <a:spcBef>
                <a:spcPts val="1200"/>
              </a:spcBef>
            </a:pPr>
            <a:r>
              <a:rPr lang="cs-CZ" altLang="cs-CZ" sz="2400" b="0" dirty="0"/>
              <a:t>pro své území vydává vlastní právní předpisy, vyhlášky i nařízení, které publikuje ve Sbírce právních předpisů hlavního města Prahy.</a:t>
            </a:r>
          </a:p>
          <a:p>
            <a:pPr>
              <a:spcBef>
                <a:spcPts val="1200"/>
              </a:spcBef>
            </a:pPr>
            <a:r>
              <a:rPr lang="cs-CZ" altLang="cs-CZ" sz="2400" b="0" dirty="0"/>
              <a:t>dělí se do 57 samosprávných městských částí</a:t>
            </a:r>
          </a:p>
          <a:p>
            <a:pPr>
              <a:spcBef>
                <a:spcPts val="1200"/>
              </a:spcBef>
            </a:pPr>
            <a:r>
              <a:rPr lang="cs-CZ" altLang="cs-CZ" sz="2400" b="0" dirty="0"/>
              <a:t>sídlí zde i správní instituce Středočeského kraje</a:t>
            </a:r>
          </a:p>
        </p:txBody>
      </p:sp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BAA7BC-0652-4E1B-AD4C-64BF90129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061" y="233364"/>
            <a:ext cx="9701939" cy="7635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/>
              <a:t>Zastupitelstva a rady krajů 2024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107F18DC-B919-4779-8CA8-E8E6120FDD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1018041"/>
              </p:ext>
            </p:extLst>
          </p:nvPr>
        </p:nvGraphicFramePr>
        <p:xfrm>
          <a:off x="1077132" y="1217611"/>
          <a:ext cx="9980909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7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6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6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10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763"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+mj-lt"/>
                        </a:rPr>
                        <a:t>Kraj</a:t>
                      </a: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+mj-lt"/>
                        </a:rPr>
                        <a:t>Počet obyvatel kraje</a:t>
                      </a: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j-lt"/>
                        </a:rPr>
                        <a:t>Počet členů zastupitelstva</a:t>
                      </a: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j-lt"/>
                        </a:rPr>
                        <a:t>Počet</a:t>
                      </a:r>
                      <a:r>
                        <a:rPr lang="cs-CZ" sz="1600" baseline="0" dirty="0">
                          <a:latin typeface="+mj-lt"/>
                        </a:rPr>
                        <a:t> členů rady</a:t>
                      </a:r>
                      <a:endParaRPr lang="cs-CZ" sz="1600" dirty="0">
                        <a:latin typeface="+mj-lt"/>
                      </a:endParaRPr>
                    </a:p>
                  </a:txBody>
                  <a:tcPr marL="91449" marR="9144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76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Hlavní město Praha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1 357 326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65</a:t>
                      </a: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11</a:t>
                      </a:r>
                    </a:p>
                  </a:txBody>
                  <a:tcPr marL="91449" marR="9144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76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Středočeský kraj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1 439 391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65</a:t>
                      </a: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11</a:t>
                      </a:r>
                    </a:p>
                  </a:txBody>
                  <a:tcPr marL="91449" marR="9144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76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Jihočeský kraj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652 303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55</a:t>
                      </a: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11</a:t>
                      </a:r>
                    </a:p>
                  </a:txBody>
                  <a:tcPr marL="91449" marR="9144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76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Plzeňský kraj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605 388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55</a:t>
                      </a: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11</a:t>
                      </a:r>
                    </a:p>
                  </a:txBody>
                  <a:tcPr marL="91449" marR="9144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76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Karlovarský kraj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293 595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45</a:t>
                      </a: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9</a:t>
                      </a:r>
                    </a:p>
                  </a:txBody>
                  <a:tcPr marL="91449" marR="9144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76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Ústecký kraj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812 337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55</a:t>
                      </a: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11</a:t>
                      </a:r>
                    </a:p>
                  </a:txBody>
                  <a:tcPr marL="91449" marR="91449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76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Liberecký kraj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449 177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45</a:t>
                      </a: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9</a:t>
                      </a:r>
                    </a:p>
                  </a:txBody>
                  <a:tcPr marL="91449" marR="91449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276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Královéhradecký kraj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555 267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45</a:t>
                      </a: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9</a:t>
                      </a:r>
                    </a:p>
                  </a:txBody>
                  <a:tcPr marL="91449" marR="91449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276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Pardubický kraj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528 761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45</a:t>
                      </a: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9</a:t>
                      </a:r>
                    </a:p>
                  </a:txBody>
                  <a:tcPr marL="91449" marR="91449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276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Kraj Vysočina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514 777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45</a:t>
                      </a: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9</a:t>
                      </a:r>
                    </a:p>
                  </a:txBody>
                  <a:tcPr marL="91449" marR="91449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276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Jihomoravský kraj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1 217 200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65</a:t>
                      </a: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11</a:t>
                      </a:r>
                    </a:p>
                  </a:txBody>
                  <a:tcPr marL="91449" marR="91449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276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Olomoucký kraj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631 802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55</a:t>
                      </a: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11</a:t>
                      </a:r>
                    </a:p>
                  </a:txBody>
                  <a:tcPr marL="91449" marR="91449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276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Zlínský kraj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580 531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45</a:t>
                      </a: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9</a:t>
                      </a:r>
                    </a:p>
                  </a:txBody>
                  <a:tcPr marL="91449" marR="91449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276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Moravskoslezský kraj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a:t>1 189 674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65</a:t>
                      </a: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accent2"/>
                          </a:solidFill>
                          <a:latin typeface="+mj-lt"/>
                        </a:rPr>
                        <a:t>11</a:t>
                      </a:r>
                    </a:p>
                  </a:txBody>
                  <a:tcPr marL="91449" marR="91449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EVRO">
      <a:dk1>
        <a:srgbClr val="000000"/>
      </a:dk1>
      <a:lt1>
        <a:srgbClr val="FFFFFF"/>
      </a:lt1>
      <a:dk2>
        <a:srgbClr val="575756"/>
      </a:dk2>
      <a:lt2>
        <a:srgbClr val="E7E6E6"/>
      </a:lt2>
      <a:accent1>
        <a:srgbClr val="50386F"/>
      </a:accent1>
      <a:accent2>
        <a:srgbClr val="50386F"/>
      </a:accent2>
      <a:accent3>
        <a:srgbClr val="EA8B2D"/>
      </a:accent3>
      <a:accent4>
        <a:srgbClr val="EA8B2D"/>
      </a:accent4>
      <a:accent5>
        <a:srgbClr val="E9E9E9"/>
      </a:accent5>
      <a:accent6>
        <a:srgbClr val="D2D2D2"/>
      </a:accent6>
      <a:hlink>
        <a:srgbClr val="0563C1"/>
      </a:hlink>
      <a:folHlink>
        <a:srgbClr val="954F72"/>
      </a:folHlink>
    </a:clrScheme>
    <a:fontScheme name="Cev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VRO_prezentace" id="{485F1B51-4886-4BEE-9303-EA422C81D8B6}" vid="{D8B64059-E0AD-44A6-B997-6DC8C4E5589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AB6EA75DC9234BB8F7FC7985B6540D" ma:contentTypeVersion="17" ma:contentTypeDescription="Vytvoří nový dokument" ma:contentTypeScope="" ma:versionID="802e1200a6f1edf4a5c0acec655da554">
  <xsd:schema xmlns:xsd="http://www.w3.org/2001/XMLSchema" xmlns:xs="http://www.w3.org/2001/XMLSchema" xmlns:p="http://schemas.microsoft.com/office/2006/metadata/properties" xmlns:ns2="08506671-b2d8-4009-9f63-6b725a8908a0" xmlns:ns3="c96b063f-72a7-4d2b-b06d-4ecda669bddf" targetNamespace="http://schemas.microsoft.com/office/2006/metadata/properties" ma:root="true" ma:fieldsID="643927d2b1d20851b2bc9ade87ce8cba" ns2:_="" ns3:_="">
    <xsd:import namespace="08506671-b2d8-4009-9f63-6b725a8908a0"/>
    <xsd:import namespace="c96b063f-72a7-4d2b-b06d-4ecda669bd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506671-b2d8-4009-9f63-6b725a8908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6f0447c-396c-41cb-bb8f-c4232058b8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6b063f-72a7-4d2b-b06d-4ecda669bdd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66da5d-a729-4ea0-a3c6-0f5c6526b4ca}" ma:internalName="TaxCatchAll" ma:showField="CatchAllData" ma:web="c96b063f-72a7-4d2b-b06d-4ecda669bd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2CE057-8B81-4FF9-B431-B5860F0462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506671-b2d8-4009-9f63-6b725a8908a0"/>
    <ds:schemaRef ds:uri="c96b063f-72a7-4d2b-b06d-4ecda669bd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F6AD68-1977-4ED0-9D33-7965F88689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</TotalTime>
  <Words>4185</Words>
  <Application>Microsoft Office PowerPoint</Application>
  <PresentationFormat>Širokoúhlá obrazovka</PresentationFormat>
  <Paragraphs>1276</Paragraphs>
  <Slides>44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51" baseType="lpstr">
      <vt:lpstr>Aptos</vt:lpstr>
      <vt:lpstr>Arial</vt:lpstr>
      <vt:lpstr>Arial Narrow</vt:lpstr>
      <vt:lpstr>Calibri</vt:lpstr>
      <vt:lpstr>Times New Roman</vt:lpstr>
      <vt:lpstr>Motiv Office</vt:lpstr>
      <vt:lpstr>Graf Microsoft Excelu</vt:lpstr>
      <vt:lpstr>Institucionální uspořádání  krajů, měst a obcí</vt:lpstr>
      <vt:lpstr>Základní filosofická východiska  základní pojmy  institucionální nastavení    </vt:lpstr>
      <vt:lpstr>Filosofická otázka na úvod:  Co jsou „obce“?</vt:lpstr>
      <vt:lpstr>Základní pojmy</vt:lpstr>
      <vt:lpstr>Ústavně právní  zakotvení samosprávy</vt:lpstr>
      <vt:lpstr>Ústavně právní  zakotvení samosprávy</vt:lpstr>
      <vt:lpstr>Klíčové zákony pro krajskou /  obecní samosprávu</vt:lpstr>
      <vt:lpstr>Praha</vt:lpstr>
      <vt:lpstr>Zastupitelstva a rady krajů 2024</vt:lpstr>
      <vt:lpstr>Počty členů zastupitelstev  obcí a krajů</vt:lpstr>
      <vt:lpstr>Zastupitelstva, rady,  výbory a komise</vt:lpstr>
      <vt:lpstr>Přímá demokracie na úrovni krajů a obcí</vt:lpstr>
      <vt:lpstr>Volba hejtmanů, primátorů, starostů</vt:lpstr>
      <vt:lpstr>Krajská politika V Česku  2000-2025</vt:lpstr>
      <vt:lpstr>Volební systém  do zastupitelstev krajů</vt:lpstr>
      <vt:lpstr>Krajské volby - volební účast 2000-2024</vt:lpstr>
      <vt:lpstr>Prezentace aplikace PowerPoint</vt:lpstr>
      <vt:lpstr>Prezentace aplikace PowerPoint</vt:lpstr>
      <vt:lpstr>Prezentace aplikace PowerPoint</vt:lpstr>
      <vt:lpstr>2020 - mandáty v zastupitelstvech celkem</vt:lpstr>
      <vt:lpstr>Složení krajských koalic 2000-2012</vt:lpstr>
      <vt:lpstr>Složení krajských koalic 2012-2024</vt:lpstr>
      <vt:lpstr>Rozpadlé krajské koalice (2000-24)</vt:lpstr>
      <vt:lpstr>Hejtmani 2000-2024</vt:lpstr>
      <vt:lpstr>Prezentace aplikace PowerPoint</vt:lpstr>
      <vt:lpstr>Vítězové na úrovni krajů</vt:lpstr>
      <vt:lpstr>Krajské koalice 2024</vt:lpstr>
      <vt:lpstr>Hejtmani „nevítězové“ (červeně) 2000-2025</vt:lpstr>
      <vt:lpstr>Komunální politika V Česku  1990-2025</vt:lpstr>
      <vt:lpstr>Sídelní struktura (2022)</vt:lpstr>
      <vt:lpstr>Prezentace aplikace PowerPoint</vt:lpstr>
      <vt:lpstr>Prezentace aplikace PowerPoint</vt:lpstr>
      <vt:lpstr>Členění obcí podle rozsahu  výkonu státní správy</vt:lpstr>
      <vt:lpstr>Kategorizace obcí</vt:lpstr>
      <vt:lpstr>Modely uspořádání obecních (příp. i regionálních) orgánů</vt:lpstr>
      <vt:lpstr>Český model uspořádání obecních (i krajských) orgánů a jeho zařazení</vt:lpstr>
      <vt:lpstr>Další poznámky k českému modelu</vt:lpstr>
      <vt:lpstr>Volební systém do obecních  zastupitelstev</vt:lpstr>
      <vt:lpstr>Srovnání síly stran v letech 2010-2022</vt:lpstr>
      <vt:lpstr>Počet členů stran v zastupitelstvech (2018/2022)</vt:lpstr>
      <vt:lpstr>Srovnání síly stran (2010-2018)</vt:lpstr>
      <vt:lpstr>Srovnání síly stran (2010-2018)</vt:lpstr>
      <vt:lpstr>Radniční koalice</vt:lpstr>
      <vt:lpstr>Radniční koalice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PRESENTATION TITLE,  MAXIMUM FIVE LINES,   LIGNED BOTTOM LEFT,  NO HYPHENATION</dc:title>
  <dc:creator>OBROVÁ Michaela</dc:creator>
  <cp:lastModifiedBy>Ladislav Mrklas</cp:lastModifiedBy>
  <cp:revision>17</cp:revision>
  <dcterms:created xsi:type="dcterms:W3CDTF">2025-01-18T09:44:04Z</dcterms:created>
  <dcterms:modified xsi:type="dcterms:W3CDTF">2025-10-02T13:25:58Z</dcterms:modified>
</cp:coreProperties>
</file>