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34"/>
  </p:notesMasterIdLst>
  <p:handoutMasterIdLst>
    <p:handoutMasterId r:id="rId35"/>
  </p:handoutMasterIdLst>
  <p:sldIdLst>
    <p:sldId id="1153" r:id="rId4"/>
    <p:sldId id="1154" r:id="rId5"/>
    <p:sldId id="1155" r:id="rId6"/>
    <p:sldId id="1183" r:id="rId7"/>
    <p:sldId id="1156" r:id="rId8"/>
    <p:sldId id="1157" r:id="rId9"/>
    <p:sldId id="1158" r:id="rId10"/>
    <p:sldId id="1159" r:id="rId11"/>
    <p:sldId id="1160" r:id="rId12"/>
    <p:sldId id="1163" r:id="rId13"/>
    <p:sldId id="1165" r:id="rId14"/>
    <p:sldId id="1161" r:id="rId15"/>
    <p:sldId id="1162" r:id="rId16"/>
    <p:sldId id="1166" r:id="rId17"/>
    <p:sldId id="1182" r:id="rId18"/>
    <p:sldId id="1167" r:id="rId19"/>
    <p:sldId id="1168" r:id="rId20"/>
    <p:sldId id="1170" r:id="rId21"/>
    <p:sldId id="1171" r:id="rId22"/>
    <p:sldId id="1169" r:id="rId23"/>
    <p:sldId id="1173" r:id="rId24"/>
    <p:sldId id="1175" r:id="rId25"/>
    <p:sldId id="1180" r:id="rId26"/>
    <p:sldId id="1174" r:id="rId27"/>
    <p:sldId id="1176" r:id="rId28"/>
    <p:sldId id="1177" r:id="rId29"/>
    <p:sldId id="1181" r:id="rId30"/>
    <p:sldId id="1178" r:id="rId31"/>
    <p:sldId id="1172" r:id="rId32"/>
    <p:sldId id="310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82" autoAdjust="0"/>
    <p:restoredTop sz="95928"/>
  </p:normalViewPr>
  <p:slideViewPr>
    <p:cSldViewPr snapToGrid="0">
      <p:cViewPr varScale="1">
        <p:scale>
          <a:sx n="113" d="100"/>
          <a:sy n="113" d="100"/>
        </p:scale>
        <p:origin x="60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GACR%202014-2016\DOTAZNIK%20Ipsos\vystup-srovnani%20Ond&#345;ej%20&#352;pa&#269;ek_prevazen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'p8'!$A$5</c:f>
              <c:strCache>
                <c:ptCount val="1"/>
                <c:pt idx="0">
                  <c:v>Celkem (ČR)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'p8'!$B$4:$G$4</c:f>
              <c:strCache>
                <c:ptCount val="6"/>
                <c:pt idx="0">
                  <c:v>občanské sdružení</c:v>
                </c:pt>
                <c:pt idx="1">
                  <c:v>nadace, charita</c:v>
                </c:pt>
                <c:pt idx="2">
                  <c:v>profesní sdružení</c:v>
                </c:pt>
                <c:pt idx="3">
                  <c:v>politická strana</c:v>
                </c:pt>
                <c:pt idx="4">
                  <c:v>obecní samospráva</c:v>
                </c:pt>
                <c:pt idx="5">
                  <c:v>sportovní organizace</c:v>
                </c:pt>
              </c:strCache>
            </c:strRef>
          </c:cat>
          <c:val>
            <c:numRef>
              <c:f>'p8'!$B$5:$G$5</c:f>
              <c:numCache>
                <c:formatCode>0</c:formatCode>
                <c:ptCount val="6"/>
                <c:pt idx="0">
                  <c:v>26</c:v>
                </c:pt>
                <c:pt idx="1">
                  <c:v>15.000000000000002</c:v>
                </c:pt>
                <c:pt idx="2">
                  <c:v>10.000000000000009</c:v>
                </c:pt>
                <c:pt idx="3">
                  <c:v>3.0000000000000031</c:v>
                </c:pt>
                <c:pt idx="4">
                  <c:v>8.0000000000000071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4-4B5D-8F5F-359DE07A5351}"/>
            </c:ext>
          </c:extLst>
        </c:ser>
        <c:ser>
          <c:idx val="1"/>
          <c:order val="1"/>
          <c:tx>
            <c:strRef>
              <c:f>'p8'!$A$6</c:f>
              <c:strCache>
                <c:ptCount val="1"/>
                <c:pt idx="0">
                  <c:v>obce 5 000 - 14 999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invertIfNegative val="0"/>
          <c:cat>
            <c:strRef>
              <c:f>'p8'!$B$4:$G$4</c:f>
              <c:strCache>
                <c:ptCount val="6"/>
                <c:pt idx="0">
                  <c:v>občanské sdružení</c:v>
                </c:pt>
                <c:pt idx="1">
                  <c:v>nadace, charita</c:v>
                </c:pt>
                <c:pt idx="2">
                  <c:v>profesní sdružení</c:v>
                </c:pt>
                <c:pt idx="3">
                  <c:v>politická strana</c:v>
                </c:pt>
                <c:pt idx="4">
                  <c:v>obecní samospráva</c:v>
                </c:pt>
                <c:pt idx="5">
                  <c:v>sportovní organizace</c:v>
                </c:pt>
              </c:strCache>
            </c:strRef>
          </c:cat>
          <c:val>
            <c:numRef>
              <c:f>'p8'!$B$6:$G$6</c:f>
              <c:numCache>
                <c:formatCode>0</c:formatCode>
                <c:ptCount val="6"/>
                <c:pt idx="0">
                  <c:v>31.000000000000007</c:v>
                </c:pt>
                <c:pt idx="1">
                  <c:v>17.999999999999989</c:v>
                </c:pt>
                <c:pt idx="2">
                  <c:v>7.0000000000000062</c:v>
                </c:pt>
                <c:pt idx="3">
                  <c:v>3.0000000000000031</c:v>
                </c:pt>
                <c:pt idx="4">
                  <c:v>6.0000000000000053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4-4B5D-8F5F-359DE07A5351}"/>
            </c:ext>
          </c:extLst>
        </c:ser>
        <c:ser>
          <c:idx val="2"/>
          <c:order val="2"/>
          <c:tx>
            <c:strRef>
              <c:f>'p8'!$A$7</c:f>
              <c:strCache>
                <c:ptCount val="1"/>
              </c:strCache>
            </c:strRef>
          </c:tx>
          <c:invertIfNegative val="0"/>
          <c:cat>
            <c:strRef>
              <c:f>'p8'!$B$4:$G$4</c:f>
              <c:strCache>
                <c:ptCount val="6"/>
                <c:pt idx="0">
                  <c:v>občanské sdružení</c:v>
                </c:pt>
                <c:pt idx="1">
                  <c:v>nadace, charita</c:v>
                </c:pt>
                <c:pt idx="2">
                  <c:v>profesní sdružení</c:v>
                </c:pt>
                <c:pt idx="3">
                  <c:v>politická strana</c:v>
                </c:pt>
                <c:pt idx="4">
                  <c:v>obecní samospráva</c:v>
                </c:pt>
                <c:pt idx="5">
                  <c:v>sportovní organizace</c:v>
                </c:pt>
              </c:strCache>
            </c:strRef>
          </c:cat>
          <c:val>
            <c:numRef>
              <c:f>'p8'!$B$7:$G$7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3D14-4B5D-8F5F-359DE07A5351}"/>
            </c:ext>
          </c:extLst>
        </c:ser>
        <c:ser>
          <c:idx val="3"/>
          <c:order val="3"/>
          <c:tx>
            <c:strRef>
              <c:f>'p8'!$A$8</c:f>
              <c:strCache>
                <c:ptCount val="1"/>
                <c:pt idx="0">
                  <c:v>Černošice</c:v>
                </c:pt>
              </c:strCache>
            </c:strRef>
          </c:tx>
          <c:invertIfNegative val="0"/>
          <c:cat>
            <c:strRef>
              <c:f>'p8'!$B$4:$G$4</c:f>
              <c:strCache>
                <c:ptCount val="6"/>
                <c:pt idx="0">
                  <c:v>občanské sdružení</c:v>
                </c:pt>
                <c:pt idx="1">
                  <c:v>nadace, charita</c:v>
                </c:pt>
                <c:pt idx="2">
                  <c:v>profesní sdružení</c:v>
                </c:pt>
                <c:pt idx="3">
                  <c:v>politická strana</c:v>
                </c:pt>
                <c:pt idx="4">
                  <c:v>obecní samospráva</c:v>
                </c:pt>
                <c:pt idx="5">
                  <c:v>sportovní organizace</c:v>
                </c:pt>
              </c:strCache>
            </c:strRef>
          </c:cat>
          <c:val>
            <c:numRef>
              <c:f>'p8'!$B$8:$G$8</c:f>
              <c:numCache>
                <c:formatCode>0</c:formatCode>
                <c:ptCount val="6"/>
                <c:pt idx="0">
                  <c:v>27</c:v>
                </c:pt>
                <c:pt idx="1">
                  <c:v>25</c:v>
                </c:pt>
                <c:pt idx="2">
                  <c:v>19</c:v>
                </c:pt>
                <c:pt idx="3">
                  <c:v>16</c:v>
                </c:pt>
                <c:pt idx="4">
                  <c:v>20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14-4B5D-8F5F-359DE07A5351}"/>
            </c:ext>
          </c:extLst>
        </c:ser>
        <c:ser>
          <c:idx val="4"/>
          <c:order val="4"/>
          <c:tx>
            <c:strRef>
              <c:f>'p8'!$A$9</c:f>
              <c:strCache>
                <c:ptCount val="1"/>
                <c:pt idx="0">
                  <c:v>Hrádek nad Nisou</c:v>
                </c:pt>
              </c:strCache>
            </c:strRef>
          </c:tx>
          <c:invertIfNegative val="0"/>
          <c:cat>
            <c:strRef>
              <c:f>'p8'!$B$4:$G$4</c:f>
              <c:strCache>
                <c:ptCount val="6"/>
                <c:pt idx="0">
                  <c:v>občanské sdružení</c:v>
                </c:pt>
                <c:pt idx="1">
                  <c:v>nadace, charita</c:v>
                </c:pt>
                <c:pt idx="2">
                  <c:v>profesní sdružení</c:v>
                </c:pt>
                <c:pt idx="3">
                  <c:v>politická strana</c:v>
                </c:pt>
                <c:pt idx="4">
                  <c:v>obecní samospráva</c:v>
                </c:pt>
                <c:pt idx="5">
                  <c:v>sportovní organizace</c:v>
                </c:pt>
              </c:strCache>
            </c:strRef>
          </c:cat>
          <c:val>
            <c:numRef>
              <c:f>'p8'!$B$9:$G$9</c:f>
              <c:numCache>
                <c:formatCode>0</c:formatCode>
                <c:ptCount val="6"/>
                <c:pt idx="0">
                  <c:v>23</c:v>
                </c:pt>
                <c:pt idx="1">
                  <c:v>14</c:v>
                </c:pt>
                <c:pt idx="2">
                  <c:v>11.700000000000001</c:v>
                </c:pt>
                <c:pt idx="3">
                  <c:v>4</c:v>
                </c:pt>
                <c:pt idx="4">
                  <c:v>8</c:v>
                </c:pt>
                <c:pt idx="5">
                  <c:v>20.21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14-4B5D-8F5F-359DE07A5351}"/>
            </c:ext>
          </c:extLst>
        </c:ser>
        <c:ser>
          <c:idx val="5"/>
          <c:order val="5"/>
          <c:tx>
            <c:strRef>
              <c:f>'p8'!$A$10</c:f>
              <c:strCache>
                <c:ptCount val="1"/>
                <c:pt idx="0">
                  <c:v>Semily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'p8'!$B$4:$G$4</c:f>
              <c:strCache>
                <c:ptCount val="6"/>
                <c:pt idx="0">
                  <c:v>občanské sdružení</c:v>
                </c:pt>
                <c:pt idx="1">
                  <c:v>nadace, charita</c:v>
                </c:pt>
                <c:pt idx="2">
                  <c:v>profesní sdružení</c:v>
                </c:pt>
                <c:pt idx="3">
                  <c:v>politická strana</c:v>
                </c:pt>
                <c:pt idx="4">
                  <c:v>obecní samospráva</c:v>
                </c:pt>
                <c:pt idx="5">
                  <c:v>sportovní organizace</c:v>
                </c:pt>
              </c:strCache>
            </c:strRef>
          </c:cat>
          <c:val>
            <c:numRef>
              <c:f>'p8'!$B$10:$G$10</c:f>
              <c:numCache>
                <c:formatCode>0</c:formatCode>
                <c:ptCount val="6"/>
                <c:pt idx="0">
                  <c:v>14</c:v>
                </c:pt>
                <c:pt idx="1">
                  <c:v>10.16</c:v>
                </c:pt>
                <c:pt idx="2">
                  <c:v>4.55</c:v>
                </c:pt>
                <c:pt idx="3">
                  <c:v>0.53</c:v>
                </c:pt>
                <c:pt idx="4">
                  <c:v>0.8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14-4B5D-8F5F-359DE07A5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1117056"/>
        <c:axId val="241118592"/>
      </c:barChart>
      <c:catAx>
        <c:axId val="241117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1118592"/>
        <c:crosses val="autoZero"/>
        <c:auto val="1"/>
        <c:lblAlgn val="ctr"/>
        <c:lblOffset val="100"/>
        <c:noMultiLvlLbl val="0"/>
      </c:catAx>
      <c:valAx>
        <c:axId val="24111859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41117056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4205450280379734"/>
          <c:y val="0.24945074612628126"/>
          <c:w val="0.14871877520472243"/>
          <c:h val="0.5510864564610523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456630913262263E-2"/>
          <c:y val="0.16360972270517288"/>
          <c:w val="0.72581895963791931"/>
          <c:h val="0.766017324761580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Politika je důležitá</c:v>
                </c:pt>
              </c:strCache>
            </c:strRef>
          </c:tx>
          <c:spPr>
            <a:solidFill>
              <a:srgbClr val="008BC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Sheet1!$B$2:$E$2</c:f>
              <c:numCache>
                <c:formatCode>0</c:formatCode>
                <c:ptCount val="4"/>
                <c:pt idx="0">
                  <c:v>52.770208900999229</c:v>
                </c:pt>
                <c:pt idx="1">
                  <c:v>56.125356125356163</c:v>
                </c:pt>
                <c:pt idx="2">
                  <c:v>49.468085106382979</c:v>
                </c:pt>
                <c:pt idx="3">
                  <c:v>52.941176470588225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A3-46ED-9C0C-2884CC01501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Od politiky je lepší dát ruce pryč / politika je špinavá</c:v>
                </c:pt>
              </c:strCache>
            </c:strRef>
          </c:tx>
          <c:spPr>
            <a:solidFill>
              <a:srgbClr val="FBB04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Sheet1!$B$3:$E$3</c:f>
              <c:numCache>
                <c:formatCode>0</c:formatCode>
                <c:ptCount val="4"/>
                <c:pt idx="0">
                  <c:v>47.229791099000913</c:v>
                </c:pt>
                <c:pt idx="1">
                  <c:v>43.874643874643667</c:v>
                </c:pt>
                <c:pt idx="2">
                  <c:v>50.531914893616914</c:v>
                </c:pt>
                <c:pt idx="3">
                  <c:v>47.058823529411754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A3-46ED-9C0C-2884CC0150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3499776"/>
        <c:axId val="243501312"/>
      </c:barChart>
      <c:catAx>
        <c:axId val="243499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3501312"/>
        <c:crosses val="autoZero"/>
        <c:auto val="1"/>
        <c:lblAlgn val="ctr"/>
        <c:lblOffset val="0"/>
        <c:tickLblSkip val="1"/>
        <c:noMultiLvlLbl val="0"/>
      </c:catAx>
      <c:valAx>
        <c:axId val="243501312"/>
        <c:scaling>
          <c:orientation val="minMax"/>
          <c:max val="1"/>
          <c:min val="0"/>
        </c:scaling>
        <c:delete val="0"/>
        <c:axPos val="l"/>
        <c:numFmt formatCode="0%" sourceLinked="1"/>
        <c:majorTickMark val="in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3499776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82052030504060958"/>
          <c:y val="0.14199528452814286"/>
          <c:w val="0.16368367536735068"/>
          <c:h val="0.75113382239480209"/>
        </c:manualLayout>
      </c:layout>
      <c:overlay val="0"/>
      <c:txPr>
        <a:bodyPr/>
        <a:lstStyle/>
        <a:p>
          <a:pPr>
            <a:defRPr sz="11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0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+mn-lt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456630913262207E-2"/>
          <c:y val="0.16360972270517288"/>
          <c:w val="0.72581895963791931"/>
          <c:h val="0.7660173247615806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Ano</c:v>
                </c:pt>
              </c:strCache>
            </c:strRef>
          </c:tx>
          <c:spPr>
            <a:solidFill>
              <a:srgbClr val="008BC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Sheet1!$B$2:$E$2</c:f>
              <c:numCache>
                <c:formatCode>0</c:formatCode>
                <c:ptCount val="4"/>
                <c:pt idx="0">
                  <c:v>9.4459582198001808</c:v>
                </c:pt>
                <c:pt idx="1">
                  <c:v>12.535612535612536</c:v>
                </c:pt>
                <c:pt idx="2">
                  <c:v>7.7127659574468055</c:v>
                </c:pt>
                <c:pt idx="3">
                  <c:v>8.2887700534759219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F-40C1-9C82-241075FE3BD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FBB04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Sheet1!$B$3:$E$3</c:f>
              <c:numCache>
                <c:formatCode>0</c:formatCode>
                <c:ptCount val="4"/>
                <c:pt idx="0">
                  <c:v>90.55404178019981</c:v>
                </c:pt>
                <c:pt idx="1">
                  <c:v>87.464387464387627</c:v>
                </c:pt>
                <c:pt idx="2">
                  <c:v>92.28723404255318</c:v>
                </c:pt>
                <c:pt idx="3">
                  <c:v>91.711229946524227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0F-40C1-9C82-241075FE3B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90983936"/>
        <c:axId val="290985472"/>
      </c:barChart>
      <c:catAx>
        <c:axId val="290983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90985472"/>
        <c:crosses val="autoZero"/>
        <c:auto val="1"/>
        <c:lblAlgn val="ctr"/>
        <c:lblOffset val="0"/>
        <c:tickLblSkip val="1"/>
        <c:noMultiLvlLbl val="0"/>
      </c:catAx>
      <c:valAx>
        <c:axId val="290985472"/>
        <c:scaling>
          <c:orientation val="minMax"/>
          <c:max val="1"/>
          <c:min val="0"/>
        </c:scaling>
        <c:delete val="0"/>
        <c:axPos val="l"/>
        <c:numFmt formatCode="0%" sourceLinked="1"/>
        <c:majorTickMark val="in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90983936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79374871847026163"/>
          <c:y val="0.16630096428684207"/>
          <c:w val="0.19045532891065767"/>
          <c:h val="0.82352893065659194"/>
        </c:manualLayout>
      </c:layout>
      <c:overlay val="0"/>
      <c:txPr>
        <a:bodyPr/>
        <a:lstStyle/>
        <a:p>
          <a:pPr>
            <a:defRPr sz="11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0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+mn-lt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759116196763948E-2"/>
          <c:y val="0.1340026439726428"/>
          <c:w val="0.59859871666409503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13.055303717135086</c:v>
                </c:pt>
                <c:pt idx="1">
                  <c:v>11.363636363636402</c:v>
                </c:pt>
                <c:pt idx="2">
                  <c:v>14.588859416445624</c:v>
                </c:pt>
                <c:pt idx="3">
                  <c:v>13.101604278074866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87-4C19-B529-2C167CCC4596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Naprosto nepravděpodobné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10.970081595648274</c:v>
                </c:pt>
                <c:pt idx="1">
                  <c:v>5.9659090909090908</c:v>
                </c:pt>
                <c:pt idx="2">
                  <c:v>7.957559681697612</c:v>
                </c:pt>
                <c:pt idx="3">
                  <c:v>18.716577540106929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87-4C19-B529-2C167CCC4596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nepravděpodobné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35.086128739800543</c:v>
                </c:pt>
                <c:pt idx="1">
                  <c:v>28.97727272727273</c:v>
                </c:pt>
                <c:pt idx="2">
                  <c:v>37.135278514589018</c:v>
                </c:pt>
                <c:pt idx="3">
                  <c:v>38.770053475935832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87-4C19-B529-2C167CCC4596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pravděpodobné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35.992747053490348</c:v>
                </c:pt>
                <c:pt idx="1">
                  <c:v>48.295454545454561</c:v>
                </c:pt>
                <c:pt idx="2">
                  <c:v>35.013262599469407</c:v>
                </c:pt>
                <c:pt idx="3">
                  <c:v>25.401069518716593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87-4C19-B529-2C167CCC4596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Velmi pravděpodobné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4.8957388939256576</c:v>
                </c:pt>
                <c:pt idx="1">
                  <c:v>5.3977272727272645</c:v>
                </c:pt>
                <c:pt idx="2">
                  <c:v>5.3050397877984086</c:v>
                </c:pt>
                <c:pt idx="3">
                  <c:v>4.0106951871657754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87-4C19-B529-2C167CCC4596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40.888485947416051</c:v>
                </c:pt>
                <c:pt idx="1">
                  <c:v>53.693181818181976</c:v>
                </c:pt>
                <c:pt idx="2">
                  <c:v>40.318302387267906</c:v>
                </c:pt>
                <c:pt idx="3">
                  <c:v>29.411764705882355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87-4C19-B529-2C167CCC4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92444416"/>
        <c:axId val="292499456"/>
      </c:barChart>
      <c:catAx>
        <c:axId val="292444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0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92499456"/>
        <c:crosses val="autoZero"/>
        <c:auto val="1"/>
        <c:lblAlgn val="ctr"/>
        <c:lblOffset val="100"/>
        <c:noMultiLvlLbl val="0"/>
      </c:catAx>
      <c:valAx>
        <c:axId val="29249945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92444416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000" b="1" i="1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4016387540581563"/>
          <c:y val="0.15580175491332279"/>
          <c:w val="0.24418439171250261"/>
          <c:h val="0.80016673348798151"/>
        </c:manualLayout>
      </c:layout>
      <c:overlay val="0"/>
      <c:txPr>
        <a:bodyPr/>
        <a:lstStyle/>
        <a:p>
          <a:pPr>
            <a:defRPr sz="10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672104124676434E-2"/>
          <c:y val="5.7933921514165924E-2"/>
          <c:w val="0.51431644346006156"/>
          <c:h val="0.7383143049514505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Ano, důkladně</c:v>
                </c:pt>
              </c:strCache>
            </c:strRef>
          </c:tx>
          <c:spPr>
            <a:solidFill>
              <a:srgbClr val="008BCA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Sheet1!$B$2:$E$2</c:f>
              <c:numCache>
                <c:formatCode>0</c:formatCode>
                <c:ptCount val="4"/>
                <c:pt idx="0">
                  <c:v>22.636363636363626</c:v>
                </c:pt>
                <c:pt idx="1">
                  <c:v>26.210826210826209</c:v>
                </c:pt>
                <c:pt idx="2">
                  <c:v>19.680851063829795</c:v>
                </c:pt>
                <c:pt idx="3">
                  <c:v>22.25201072386059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3-415A-AF97-5F83017CFFA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Ano, ale jen je letmo prolistuji</c:v>
                </c:pt>
              </c:strCache>
            </c:strRef>
          </c:tx>
          <c:spPr>
            <a:solidFill>
              <a:srgbClr val="FBB040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Sheet1!$B$3:$E$3</c:f>
              <c:numCache>
                <c:formatCode>0</c:formatCode>
                <c:ptCount val="4"/>
                <c:pt idx="0">
                  <c:v>38.272727272727273</c:v>
                </c:pt>
                <c:pt idx="1">
                  <c:v>41.880341880341874</c:v>
                </c:pt>
                <c:pt idx="2">
                  <c:v>36.968085106382979</c:v>
                </c:pt>
                <c:pt idx="3">
                  <c:v>36.193029490616453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3-415A-AF97-5F83017CFFA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rgbClr val="993366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Sheet1!$B$4:$E$4</c:f>
              <c:numCache>
                <c:formatCode>0</c:formatCode>
                <c:ptCount val="4"/>
                <c:pt idx="0">
                  <c:v>35.818181818181863</c:v>
                </c:pt>
                <c:pt idx="1">
                  <c:v>27.635327635327577</c:v>
                </c:pt>
                <c:pt idx="2">
                  <c:v>40.691489361701997</c:v>
                </c:pt>
                <c:pt idx="3">
                  <c:v>38.605898123324401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3-415A-AF97-5F83017CFFA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Ne, nevím, že nějaké vycházejí</c:v>
                </c:pt>
              </c:strCache>
            </c:strRef>
          </c:tx>
          <c:spPr>
            <a:solidFill>
              <a:srgbClr val="18922E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Sheet1!$B$5:$E$5</c:f>
              <c:numCache>
                <c:formatCode>0</c:formatCode>
                <c:ptCount val="4"/>
                <c:pt idx="0">
                  <c:v>3.2727272727272823</c:v>
                </c:pt>
                <c:pt idx="1">
                  <c:v>4.2735042735042725</c:v>
                </c:pt>
                <c:pt idx="2">
                  <c:v>2.6595744680851072</c:v>
                </c:pt>
                <c:pt idx="3">
                  <c:v>2.9490616621983916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D3-415A-AF97-5F83017CFF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42465408"/>
        <c:axId val="242467200"/>
      </c:barChart>
      <c:catAx>
        <c:axId val="242465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0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2467200"/>
        <c:crosses val="autoZero"/>
        <c:auto val="1"/>
        <c:lblAlgn val="ctr"/>
        <c:lblOffset val="0"/>
        <c:tickLblSkip val="1"/>
        <c:noMultiLvlLbl val="0"/>
      </c:catAx>
      <c:valAx>
        <c:axId val="242467200"/>
        <c:scaling>
          <c:orientation val="minMax"/>
          <c:max val="1"/>
          <c:min val="0"/>
        </c:scaling>
        <c:delete val="0"/>
        <c:axPos val="l"/>
        <c:numFmt formatCode="0%" sourceLinked="1"/>
        <c:majorTickMark val="in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2465408"/>
        <c:crosses val="autoZero"/>
        <c:crossBetween val="between"/>
        <c:majorUnit val="0.2"/>
      </c:valAx>
    </c:plotArea>
    <c:legend>
      <c:legendPos val="t"/>
      <c:layout>
        <c:manualLayout>
          <c:xMode val="edge"/>
          <c:yMode val="edge"/>
          <c:x val="0.62108434300301263"/>
          <c:y val="6.0010538199519084E-2"/>
          <c:w val="0.22144453933723199"/>
          <c:h val="0.82352893065659194"/>
        </c:manualLayout>
      </c:layout>
      <c:overlay val="0"/>
      <c:txPr>
        <a:bodyPr/>
        <a:lstStyle/>
        <a:p>
          <a:pPr>
            <a:defRPr sz="100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0"/>
    <c:dispBlanksAs val="gap"/>
    <c:showDLblsOverMax val="0"/>
  </c:chart>
  <c:txPr>
    <a:bodyPr/>
    <a:lstStyle/>
    <a:p>
      <a:pPr>
        <a:defRPr sz="1200">
          <a:solidFill>
            <a:schemeClr val="tx1">
              <a:lumMod val="65000"/>
              <a:lumOff val="35000"/>
            </a:schemeClr>
          </a:solidFill>
          <a:latin typeface="+mn-lt"/>
        </a:defRPr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2943E-2"/>
          <c:y val="0.16456903281448529"/>
          <c:w val="0.44017948557905845"/>
          <c:h val="0.71217644260823365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List1!$A$2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3.1818181818181777</c:v>
                </c:pt>
                <c:pt idx="1">
                  <c:v>1.7094017094017093</c:v>
                </c:pt>
                <c:pt idx="2">
                  <c:v>3.4574468085106385</c:v>
                </c:pt>
                <c:pt idx="3">
                  <c:v>4.2895442359249332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3-45E3-8CB5-F2CB83984B64}"/>
            </c:ext>
          </c:extLst>
        </c:ser>
        <c:ser>
          <c:idx val="5"/>
          <c:order val="1"/>
          <c:tx>
            <c:strRef>
              <c:f>List1!$A$3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24.72727272727273</c:v>
                </c:pt>
                <c:pt idx="1">
                  <c:v>25.071225071225072</c:v>
                </c:pt>
                <c:pt idx="2">
                  <c:v>22.87234042553186</c:v>
                </c:pt>
                <c:pt idx="3">
                  <c:v>26.27345844504023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3-45E3-8CB5-F2CB83984B64}"/>
            </c:ext>
          </c:extLst>
        </c:ser>
        <c:ser>
          <c:idx val="8"/>
          <c:order val="2"/>
          <c:tx>
            <c:strRef>
              <c:f>List1!$A$4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57.727272727272762</c:v>
                </c:pt>
                <c:pt idx="1">
                  <c:v>55.555555555555557</c:v>
                </c:pt>
                <c:pt idx="2">
                  <c:v>60.638297872340395</c:v>
                </c:pt>
                <c:pt idx="3">
                  <c:v>56.836461126005354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3-45E3-8CB5-F2CB83984B64}"/>
            </c:ext>
          </c:extLst>
        </c:ser>
        <c:ser>
          <c:idx val="10"/>
          <c:order val="3"/>
          <c:tx>
            <c:strRef>
              <c:f>List1!$A$5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14.363636363636406</c:v>
                </c:pt>
                <c:pt idx="1">
                  <c:v>17.663817663817721</c:v>
                </c:pt>
                <c:pt idx="2">
                  <c:v>13.031914893617023</c:v>
                </c:pt>
                <c:pt idx="3">
                  <c:v>12.600536193029525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D3-45E3-8CB5-F2CB83984B64}"/>
            </c:ext>
          </c:extLst>
        </c:ser>
        <c:ser>
          <c:idx val="12"/>
          <c:order val="4"/>
          <c:tx>
            <c:strRef>
              <c:f>List1!$A$6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72.090909090909093</c:v>
                </c:pt>
                <c:pt idx="1">
                  <c:v>73.219373219373225</c:v>
                </c:pt>
                <c:pt idx="2">
                  <c:v>73.670212765957444</c:v>
                </c:pt>
                <c:pt idx="3">
                  <c:v>69.436997319034788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D3-45E3-8CB5-F2CB83984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51011456"/>
        <c:axId val="251012992"/>
      </c:barChart>
      <c:catAx>
        <c:axId val="2510114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51012992"/>
        <c:crosses val="autoZero"/>
        <c:auto val="1"/>
        <c:lblAlgn val="ctr"/>
        <c:lblOffset val="100"/>
        <c:noMultiLvlLbl val="0"/>
      </c:catAx>
      <c:valAx>
        <c:axId val="251012992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51011456"/>
        <c:crosses val="autoZero"/>
        <c:crossBetween val="between"/>
        <c:majorUnit val="10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7672828290152189"/>
          <c:y val="0.1658046936343307"/>
          <c:w val="0.26124331252283872"/>
          <c:h val="0.8341953063656693"/>
        </c:manualLayout>
      </c:layout>
      <c:overlay val="0"/>
      <c:txPr>
        <a:bodyPr/>
        <a:lstStyle/>
        <a:p>
          <a:pPr>
            <a:defRPr sz="105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29E-2"/>
          <c:y val="0.16456903281448587"/>
          <c:w val="0.66423715926090554"/>
          <c:h val="0.731607424852601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9.3750000000000266</c:v>
                </c:pt>
                <c:pt idx="2">
                  <c:v>8</c:v>
                </c:pt>
                <c:pt idx="3">
                  <c:v>6.1333333333333524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FC-4037-B95C-1CA8632ECCA8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13.793103448275792</c:v>
                </c:pt>
                <c:pt idx="1">
                  <c:v>11.931818181818082</c:v>
                </c:pt>
                <c:pt idx="2">
                  <c:v>11.2</c:v>
                </c:pt>
                <c:pt idx="3">
                  <c:v>18.133333333333173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FC-4037-B95C-1CA8632ECCA8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22.232304900181489</c:v>
                </c:pt>
                <c:pt idx="1">
                  <c:v>17.045454545454547</c:v>
                </c:pt>
                <c:pt idx="2">
                  <c:v>25.333333333333144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FC-4037-B95C-1CA8632ECCA8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28.584392014519029</c:v>
                </c:pt>
                <c:pt idx="1">
                  <c:v>41.477272727272727</c:v>
                </c:pt>
                <c:pt idx="2">
                  <c:v>23.733333333333103</c:v>
                </c:pt>
                <c:pt idx="3">
                  <c:v>21.333333333333144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FFC-4037-B95C-1CA8632ECCA8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27.58620689655157</c:v>
                </c:pt>
                <c:pt idx="1">
                  <c:v>20.170454545454668</c:v>
                </c:pt>
                <c:pt idx="2">
                  <c:v>31.733333333333103</c:v>
                </c:pt>
                <c:pt idx="3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FC-4037-B95C-1CA8632ECCA8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FFC-4037-B95C-1CA8632ECCA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FFC-4037-B95C-1CA8632ECCA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FFC-4037-B95C-1CA8632ECCA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6FFC-4037-B95C-1CA8632ECCA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56.170598911071124</c:v>
                </c:pt>
                <c:pt idx="1">
                  <c:v>61.647727272727245</c:v>
                </c:pt>
                <c:pt idx="2">
                  <c:v>55.466666666666164</c:v>
                </c:pt>
                <c:pt idx="3">
                  <c:v>51.733333333333363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FFC-4037-B95C-1CA8632EC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313688448"/>
        <c:axId val="376045952"/>
      </c:barChart>
      <c:catAx>
        <c:axId val="313688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376045952"/>
        <c:crosses val="autoZero"/>
        <c:auto val="1"/>
        <c:lblAlgn val="ctr"/>
        <c:lblOffset val="100"/>
        <c:noMultiLvlLbl val="0"/>
      </c:catAx>
      <c:valAx>
        <c:axId val="376045952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313688448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3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8339981717653728"/>
          <c:y val="7.9014826143877184E-2"/>
          <c:w val="0.21295522530604169"/>
          <c:h val="0.89454567311632893"/>
        </c:manualLayout>
      </c:layout>
      <c:overlay val="0"/>
      <c:txPr>
        <a:bodyPr/>
        <a:lstStyle/>
        <a:p>
          <a:pPr>
            <a:defRPr sz="13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399830520006746"/>
          <c:y val="0.15453032331466365"/>
          <c:w val="0.73014529507456705"/>
          <c:h val="0.701424742990044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11.242067089755214</c:v>
                </c:pt>
                <c:pt idx="1">
                  <c:v>11.647727272727273</c:v>
                </c:pt>
                <c:pt idx="2">
                  <c:v>11.733333333333333</c:v>
                </c:pt>
                <c:pt idx="3">
                  <c:v>10.37234042553192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E-4255-9CE3-891885394971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13.055303717135086</c:v>
                </c:pt>
                <c:pt idx="1">
                  <c:v>3.4090909090909087</c:v>
                </c:pt>
                <c:pt idx="2">
                  <c:v>16</c:v>
                </c:pt>
                <c:pt idx="3">
                  <c:v>19.148936170212767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DE-4255-9CE3-891885394971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16.591115140525829</c:v>
                </c:pt>
                <c:pt idx="1">
                  <c:v>23.295454545454547</c:v>
                </c:pt>
                <c:pt idx="2">
                  <c:v>11.733333333333333</c:v>
                </c:pt>
                <c:pt idx="3">
                  <c:v>15.159574468085104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DE-4255-9CE3-891885394971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33.454215775158644</c:v>
                </c:pt>
                <c:pt idx="1">
                  <c:v>35.511363636363363</c:v>
                </c:pt>
                <c:pt idx="2">
                  <c:v>34.133333333333333</c:v>
                </c:pt>
                <c:pt idx="3">
                  <c:v>30.851063829787233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DE-4255-9CE3-891885394971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25.657298277425202</c:v>
                </c:pt>
                <c:pt idx="1">
                  <c:v>26.136363636363626</c:v>
                </c:pt>
                <c:pt idx="2">
                  <c:v>26.400000000000002</c:v>
                </c:pt>
                <c:pt idx="3">
                  <c:v>24.468085106382979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DE-4255-9CE3-891885394971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0DE-4255-9CE3-89188539497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59.111514052583864</c:v>
                </c:pt>
                <c:pt idx="1">
                  <c:v>61.647727272727245</c:v>
                </c:pt>
                <c:pt idx="2">
                  <c:v>60.533333333333331</c:v>
                </c:pt>
                <c:pt idx="3">
                  <c:v>55.319148936170436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DE-4255-9CE3-8918853949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154618496"/>
        <c:axId val="154640768"/>
      </c:barChart>
      <c:catAx>
        <c:axId val="154618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4640768"/>
        <c:crosses val="autoZero"/>
        <c:auto val="1"/>
        <c:lblAlgn val="ctr"/>
        <c:lblOffset val="100"/>
        <c:noMultiLvlLbl val="0"/>
      </c:catAx>
      <c:valAx>
        <c:axId val="154640768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5461849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29E-2"/>
          <c:y val="0.16456903281448587"/>
          <c:w val="0.65717789098114865"/>
          <c:h val="0.713132245752516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7.9162875341219294</c:v>
                </c:pt>
                <c:pt idx="1">
                  <c:v>10.857142857142966</c:v>
                </c:pt>
                <c:pt idx="2">
                  <c:v>6.9333333333333842</c:v>
                </c:pt>
                <c:pt idx="3">
                  <c:v>6.1497326203208553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E-459A-85B8-B754D06E6492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15.286624203821656</c:v>
                </c:pt>
                <c:pt idx="1">
                  <c:v>8.2857142857142865</c:v>
                </c:pt>
                <c:pt idx="2">
                  <c:v>17.600000000000001</c:v>
                </c:pt>
                <c:pt idx="3">
                  <c:v>19.518716577539902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DE-459A-85B8-B754D06E6492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26.660600545950789</c:v>
                </c:pt>
                <c:pt idx="1">
                  <c:v>24.857142857142829</c:v>
                </c:pt>
                <c:pt idx="2">
                  <c:v>27.466666666666669</c:v>
                </c:pt>
                <c:pt idx="3">
                  <c:v>27.540106951871589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DE-459A-85B8-B754D06E6492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36.305732484076437</c:v>
                </c:pt>
                <c:pt idx="1">
                  <c:v>38.857142857142463</c:v>
                </c:pt>
                <c:pt idx="2">
                  <c:v>36.533333333333331</c:v>
                </c:pt>
                <c:pt idx="3">
                  <c:v>33.689839572192227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DE-459A-85B8-B754D06E6492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13.830755232029126</c:v>
                </c:pt>
                <c:pt idx="1">
                  <c:v>17.142857142857231</c:v>
                </c:pt>
                <c:pt idx="2">
                  <c:v>11.466666666666748</c:v>
                </c:pt>
                <c:pt idx="3">
                  <c:v>13.101604278074866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DE-459A-85B8-B754D06E6492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50.136487716105556</c:v>
                </c:pt>
                <c:pt idx="1">
                  <c:v>56</c:v>
                </c:pt>
                <c:pt idx="2">
                  <c:v>48</c:v>
                </c:pt>
                <c:pt idx="3">
                  <c:v>46.79144385026715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DE-459A-85B8-B754D06E6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41075712"/>
        <c:axId val="241077248"/>
      </c:barChart>
      <c:catAx>
        <c:axId val="241075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1077248"/>
        <c:crosses val="autoZero"/>
        <c:auto val="1"/>
        <c:lblAlgn val="ctr"/>
        <c:lblOffset val="100"/>
        <c:noMultiLvlLbl val="0"/>
      </c:catAx>
      <c:valAx>
        <c:axId val="241077248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1075712"/>
        <c:crosses val="autoZero"/>
        <c:crossBetween val="between"/>
        <c:majorUnit val="10"/>
      </c:valAx>
    </c:plotArea>
    <c:legend>
      <c:legendPos val="r"/>
      <c:legendEntry>
        <c:idx val="0"/>
        <c:txPr>
          <a:bodyPr/>
          <a:lstStyle/>
          <a:p>
            <a:pPr>
              <a:defRPr sz="1200" b="1" i="0" baseline="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76807586042352605"/>
          <c:y val="9.1196837389545968E-2"/>
          <c:w val="0.22199241067932396"/>
          <c:h val="0.86670051568085604"/>
        </c:manualLayout>
      </c:layout>
      <c:overlay val="0"/>
      <c:txPr>
        <a:bodyPr/>
        <a:lstStyle/>
        <a:p>
          <a:pPr>
            <a:defRPr sz="1200" b="1" i="0" baseline="0">
              <a:solidFill>
                <a:srgbClr val="003399"/>
              </a:solidFill>
              <a:latin typeface="Arial" pitchFamily="34" charset="0"/>
              <a:cs typeface="Arial" pitchFamily="34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5663091326329E-2"/>
          <c:y val="0.16456903281448587"/>
          <c:w val="0.84012172869593182"/>
          <c:h val="0.712176442608233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Neví</c:v>
                </c:pt>
              </c:strCache>
            </c:strRef>
          </c:tx>
          <c:spPr>
            <a:solidFill>
              <a:srgbClr val="BABAB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List1!$B$2:$E$2</c:f>
              <c:numCache>
                <c:formatCode>0</c:formatCode>
                <c:ptCount val="4"/>
                <c:pt idx="0">
                  <c:v>7.8039927404718714</c:v>
                </c:pt>
                <c:pt idx="1">
                  <c:v>12</c:v>
                </c:pt>
                <c:pt idx="2">
                  <c:v>5.8355437665782475</c:v>
                </c:pt>
                <c:pt idx="3">
                  <c:v>5.8666666666666663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1-4574-ABB3-71AB56F1507C}"/>
            </c:ext>
          </c:extLst>
        </c:ser>
        <c:ser>
          <c:idx val="4"/>
          <c:order val="1"/>
          <c:tx>
            <c:strRef>
              <c:f>List1!$A$3</c:f>
              <c:strCache>
                <c:ptCount val="1"/>
                <c:pt idx="0">
                  <c:v>Rozhodně ne</c:v>
                </c:pt>
              </c:strCache>
            </c:strRef>
          </c:tx>
          <c:spPr>
            <a:solidFill>
              <a:srgbClr val="ED6737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List1!$B$3:$E$3</c:f>
              <c:numCache>
                <c:formatCode>0</c:formatCode>
                <c:ptCount val="4"/>
                <c:pt idx="0">
                  <c:v>19.691470054446611</c:v>
                </c:pt>
                <c:pt idx="1">
                  <c:v>20.285714285714075</c:v>
                </c:pt>
                <c:pt idx="2">
                  <c:v>17.506631299734689</c:v>
                </c:pt>
                <c:pt idx="3">
                  <c:v>21.333333333333144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01-4574-ABB3-71AB56F1507C}"/>
            </c:ext>
          </c:extLst>
        </c:ser>
        <c:ser>
          <c:idx val="5"/>
          <c:order val="2"/>
          <c:tx>
            <c:strRef>
              <c:f>List1!$A$4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BB04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List1!$B$4:$E$4</c:f>
              <c:numCache>
                <c:formatCode>0</c:formatCode>
                <c:ptCount val="4"/>
                <c:pt idx="0">
                  <c:v>21.506352087114326</c:v>
                </c:pt>
                <c:pt idx="1">
                  <c:v>26.857142857142829</c:v>
                </c:pt>
                <c:pt idx="2">
                  <c:v>19.098143236074087</c:v>
                </c:pt>
                <c:pt idx="3">
                  <c:v>18.933333333333088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01-4574-ABB3-71AB56F1507C}"/>
            </c:ext>
          </c:extLst>
        </c:ser>
        <c:ser>
          <c:idx val="8"/>
          <c:order val="3"/>
          <c:tx>
            <c:strRef>
              <c:f>List1!$A$5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rgbClr val="008BCA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List1!$B$5:$E$5</c:f>
              <c:numCache>
                <c:formatCode>0</c:formatCode>
                <c:ptCount val="4"/>
                <c:pt idx="0">
                  <c:v>27.767695099818535</c:v>
                </c:pt>
                <c:pt idx="1">
                  <c:v>33.142857142857153</c:v>
                </c:pt>
                <c:pt idx="2">
                  <c:v>27.320954907161806</c:v>
                </c:pt>
                <c:pt idx="3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01-4574-ABB3-71AB56F1507C}"/>
            </c:ext>
          </c:extLst>
        </c:ser>
        <c:ser>
          <c:idx val="10"/>
          <c:order val="4"/>
          <c:tx>
            <c:strRef>
              <c:f>List1!$A$6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28105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List1!$B$6:$E$6</c:f>
              <c:numCache>
                <c:formatCode>0</c:formatCode>
                <c:ptCount val="4"/>
                <c:pt idx="0">
                  <c:v>23.230490018148821</c:v>
                </c:pt>
                <c:pt idx="1">
                  <c:v>7.7142857142857055</c:v>
                </c:pt>
                <c:pt idx="2">
                  <c:v>30.238726790450929</c:v>
                </c:pt>
                <c:pt idx="3">
                  <c:v>30.666666666666671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01-4574-ABB3-71AB56F1507C}"/>
            </c:ext>
          </c:extLst>
        </c:ser>
        <c:ser>
          <c:idx val="12"/>
          <c:order val="5"/>
          <c:tx>
            <c:strRef>
              <c:f>List1!$A$7</c:f>
              <c:strCache>
                <c:ptCount val="1"/>
                <c:pt idx="0">
                  <c:v>Top Boxes</c:v>
                </c:pt>
              </c:strCache>
            </c:strRef>
          </c:tx>
          <c:spPr>
            <a:noFill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57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B01-4574-ABB3-71AB56F150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List1!$B$1:$E$1</c:f>
              <c:strCache>
                <c:ptCount val="4"/>
                <c:pt idx="0">
                  <c:v>Total (n=1101)</c:v>
                </c:pt>
                <c:pt idx="1">
                  <c:v>Černošice (n=351)</c:v>
                </c:pt>
                <c:pt idx="2">
                  <c:v>Hrádek (n=376)</c:v>
                </c:pt>
                <c:pt idx="3">
                  <c:v>Semily (n=374)</c:v>
                </c:pt>
              </c:strCache>
            </c:strRef>
          </c:cat>
          <c:val>
            <c:numRef>
              <c:f>List1!$B$7:$E$7</c:f>
              <c:numCache>
                <c:formatCode>0</c:formatCode>
                <c:ptCount val="4"/>
                <c:pt idx="0">
                  <c:v>50.998185117967331</c:v>
                </c:pt>
                <c:pt idx="1">
                  <c:v>40.857142857142463</c:v>
                </c:pt>
                <c:pt idx="2">
                  <c:v>57.559681697612</c:v>
                </c:pt>
                <c:pt idx="3">
                  <c:v>53.866666666666127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01-4574-ABB3-71AB56F150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41898240"/>
        <c:axId val="241899776"/>
      </c:barChart>
      <c:catAx>
        <c:axId val="241898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200" b="1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1899776"/>
        <c:crosses val="autoZero"/>
        <c:auto val="1"/>
        <c:lblAlgn val="ctr"/>
        <c:lblOffset val="100"/>
        <c:noMultiLvlLbl val="0"/>
      </c:catAx>
      <c:valAx>
        <c:axId val="241899776"/>
        <c:scaling>
          <c:orientation val="minMax"/>
          <c:max val="101"/>
          <c:min val="0"/>
        </c:scaling>
        <c:delete val="0"/>
        <c:axPos val="l"/>
        <c:numFmt formatCode="#,##0&quot;%&quot;;\-#,##0" sourceLinked="0"/>
        <c:majorTickMark val="out"/>
        <c:minorTickMark val="none"/>
        <c:tickLblPos val="nextTo"/>
        <c:spPr>
          <a:ln>
            <a:solidFill>
              <a:srgbClr val="003399"/>
            </a:solidFill>
          </a:ln>
        </c:spPr>
        <c:txPr>
          <a:bodyPr/>
          <a:lstStyle/>
          <a:p>
            <a:pPr>
              <a:defRPr sz="1100">
                <a:solidFill>
                  <a:srgbClr val="003399"/>
                </a:solidFill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24189824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03.10.2025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3445" y="188641"/>
            <a:ext cx="10561507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11424" y="1340768"/>
            <a:ext cx="10753527" cy="482508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152000" y="764704"/>
            <a:ext cx="10512951" cy="344128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216000"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912001" y="6213600"/>
            <a:ext cx="10512951" cy="166712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1300"/>
              </a:lnSpc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860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5982E2-936D-4DA1-AE60-3A199EE28B04}" type="datetime1">
              <a:rPr lang="cs-CZ" smtClean="0"/>
              <a:pPr>
                <a:defRPr/>
              </a:pPr>
              <a:t>03.10.2025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8739B-0960-4821-BC35-0FE7312277B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34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9" r:id="rId13"/>
    <p:sldLayoutId id="2147483670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82345" y="0"/>
            <a:ext cx="9144000" cy="1304424"/>
          </a:xfrm>
        </p:spPr>
        <p:txBody>
          <a:bodyPr>
            <a:normAutofit fontScale="90000"/>
          </a:bodyPr>
          <a:lstStyle/>
          <a:p>
            <a:br>
              <a:rPr lang="pl-PL" sz="3600" b="1" i="1" dirty="0">
                <a:solidFill>
                  <a:srgbClr val="CA8A64"/>
                </a:solidFill>
              </a:rPr>
            </a:br>
            <a:br>
              <a:rPr lang="pl-PL" sz="3600" b="1" i="1" dirty="0">
                <a:solidFill>
                  <a:srgbClr val="CA8A64"/>
                </a:solidFill>
              </a:rPr>
            </a:br>
            <a:br>
              <a:rPr lang="pl-PL" sz="3600" b="1" i="1" dirty="0">
                <a:solidFill>
                  <a:srgbClr val="CA8A64"/>
                </a:solidFill>
              </a:rPr>
            </a:br>
            <a:r>
              <a:rPr lang="pl-PL" sz="7300" b="1" dirty="0">
                <a:solidFill>
                  <a:srgbClr val="CA8A64"/>
                </a:solidFill>
              </a:rPr>
              <a:t>dobrého vládnutí</a:t>
            </a:r>
            <a:br>
              <a:rPr lang="pl-PL" sz="7300" b="1" dirty="0">
                <a:solidFill>
                  <a:srgbClr val="CA8A64"/>
                </a:solidFill>
              </a:rPr>
            </a:br>
            <a:r>
              <a:rPr lang="pl-PL" sz="7200" b="1" dirty="0">
                <a:solidFill>
                  <a:srgbClr val="CA8A64"/>
                </a:solidFill>
              </a:rPr>
              <a:t>Problémy</a:t>
            </a:r>
            <a:br>
              <a:rPr lang="pl-PL" sz="7200" b="1" dirty="0">
                <a:solidFill>
                  <a:srgbClr val="CA8A64"/>
                </a:solidFill>
              </a:rPr>
            </a:br>
            <a:r>
              <a:rPr lang="pl-PL" sz="7200" b="1" dirty="0">
                <a:solidFill>
                  <a:srgbClr val="CA8A64"/>
                </a:solidFill>
              </a:rPr>
              <a:t>výzvy </a:t>
            </a:r>
            <a:br>
              <a:rPr lang="pl-PL" sz="7200" b="1" dirty="0">
                <a:solidFill>
                  <a:srgbClr val="CA8A64"/>
                </a:solidFill>
              </a:rPr>
            </a:br>
            <a:br>
              <a:rPr lang="pl-PL" sz="7200" b="1" dirty="0">
                <a:solidFill>
                  <a:srgbClr val="CA8A64"/>
                </a:solidFill>
              </a:rPr>
            </a:br>
            <a:br>
              <a:rPr lang="pl-PL" sz="7200" b="1" dirty="0">
                <a:solidFill>
                  <a:srgbClr val="CA8A64"/>
                </a:solidFill>
              </a:rPr>
            </a:br>
            <a:r>
              <a:rPr lang="pl-PL" sz="2200" b="1" dirty="0"/>
              <a:t>karelmuller.eu</a:t>
            </a:r>
            <a:br>
              <a:rPr lang="pl-PL" sz="2200" b="1" dirty="0"/>
            </a:br>
            <a:r>
              <a:rPr lang="pl-PL" sz="2200" b="1" dirty="0"/>
              <a:t>1. SETKáNí 3. 9. 2025</a:t>
            </a:r>
            <a:br>
              <a:rPr lang="pl-PL" sz="2200" b="1" dirty="0"/>
            </a:br>
            <a:endParaRPr lang="cs-CZ" sz="2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82345" y="5068199"/>
            <a:ext cx="9144000" cy="824601"/>
          </a:xfrm>
        </p:spPr>
        <p:txBody>
          <a:bodyPr>
            <a:normAutofit/>
          </a:bodyPr>
          <a:lstStyle/>
          <a:p>
            <a:r>
              <a:rPr lang="pl-PL" sz="2800" b="1" dirty="0"/>
              <a:t>LOKÁLNÍ A REGIONÁLNÍ POLITIKA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4463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Typy obcí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9892" y="1422400"/>
            <a:ext cx="11400308" cy="4754563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marL="342827" indent="-342827" defTabSz="914206">
              <a:spcBef>
                <a:spcPct val="20000"/>
              </a:spcBef>
            </a:pPr>
            <a:r>
              <a:rPr lang="cs-CZ" sz="2800" b="0" dirty="0">
                <a:solidFill>
                  <a:prstClr val="black"/>
                </a:solidFill>
                <a:latin typeface="Calibri"/>
              </a:rPr>
              <a:t>Statutární město: 27</a:t>
            </a:r>
          </a:p>
          <a:p>
            <a:pPr marL="342827" lvl="0" indent="-342827" defTabSz="914206">
              <a:spcBef>
                <a:spcPct val="20000"/>
              </a:spcBef>
            </a:pPr>
            <a:r>
              <a:rPr lang="cs-CZ" sz="2800" b="0" dirty="0">
                <a:solidFill>
                  <a:prstClr val="black"/>
                </a:solidFill>
                <a:latin typeface="Calibri"/>
              </a:rPr>
              <a:t>Město: 610</a:t>
            </a:r>
          </a:p>
          <a:p>
            <a:pPr marL="342827" lvl="0" indent="-342827" defTabSz="914206">
              <a:spcBef>
                <a:spcPct val="20000"/>
              </a:spcBef>
            </a:pPr>
            <a:r>
              <a:rPr lang="cs-CZ" sz="2800" b="0" dirty="0">
                <a:solidFill>
                  <a:prstClr val="black"/>
                </a:solidFill>
                <a:latin typeface="Calibri"/>
              </a:rPr>
              <a:t>Městys: 388</a:t>
            </a:r>
          </a:p>
          <a:p>
            <a:pPr marL="342827" lvl="0" indent="-342827" defTabSz="914206">
              <a:spcBef>
                <a:spcPct val="20000"/>
              </a:spcBef>
            </a:pPr>
            <a:endParaRPr lang="cs-CZ" sz="2800" b="0" dirty="0">
              <a:solidFill>
                <a:prstClr val="black"/>
              </a:solidFill>
              <a:latin typeface="Calibri"/>
            </a:endParaRPr>
          </a:p>
          <a:p>
            <a:pPr marL="0" lvl="0" indent="0" defTabSz="914206">
              <a:spcBef>
                <a:spcPct val="20000"/>
              </a:spcBef>
              <a:buNone/>
            </a:pPr>
            <a:r>
              <a:rPr lang="cs-CZ" sz="2800" b="0" dirty="0">
                <a:solidFill>
                  <a:prstClr val="black"/>
                </a:solidFill>
                <a:latin typeface="Calibri"/>
              </a:rPr>
              <a:t>I. </a:t>
            </a:r>
            <a:r>
              <a:rPr lang="cs-CZ" sz="2800" b="0" dirty="0">
                <a:solidFill>
                  <a:schemeClr val="tx1"/>
                </a:solidFill>
                <a:latin typeface="Calibri"/>
              </a:rPr>
              <a:t>stupeň je každá obec (6254).</a:t>
            </a:r>
          </a:p>
          <a:p>
            <a:pPr marL="0" lvl="0" indent="0" algn="just" defTabSz="914206">
              <a:spcBef>
                <a:spcPct val="20000"/>
              </a:spcBef>
              <a:buNone/>
            </a:pPr>
            <a:r>
              <a:rPr lang="cs-CZ" sz="2800" b="0" dirty="0">
                <a:solidFill>
                  <a:schemeClr val="tx1"/>
                </a:solidFill>
                <a:latin typeface="Calibri"/>
              </a:rPr>
              <a:t>II. stupeň: </a:t>
            </a:r>
            <a:r>
              <a:rPr lang="cs-CZ" sz="2800" dirty="0">
                <a:solidFill>
                  <a:schemeClr val="tx1"/>
                </a:solidFill>
                <a:latin typeface="Calibri"/>
              </a:rPr>
              <a:t>obec s pověřeným obecním úřadem </a:t>
            </a:r>
            <a:r>
              <a:rPr lang="cs-CZ" sz="2800" b="0" dirty="0">
                <a:solidFill>
                  <a:schemeClr val="tx1"/>
                </a:solidFill>
                <a:latin typeface="Calibri"/>
              </a:rPr>
              <a:t>(393). </a:t>
            </a:r>
          </a:p>
          <a:p>
            <a:pPr marL="0" lvl="0" indent="0" algn="just" defTabSz="914206">
              <a:spcBef>
                <a:spcPct val="20000"/>
              </a:spcBef>
              <a:buNone/>
            </a:pPr>
            <a:r>
              <a:rPr lang="cs-CZ" sz="2800" b="0" dirty="0">
                <a:solidFill>
                  <a:schemeClr val="tx1"/>
                </a:solidFill>
                <a:latin typeface="Calibri"/>
              </a:rPr>
              <a:t>III. stupeň: </a:t>
            </a:r>
            <a:r>
              <a:rPr lang="cs-CZ" sz="2800" dirty="0">
                <a:solidFill>
                  <a:schemeClr val="tx1"/>
                </a:solidFill>
                <a:latin typeface="Calibri"/>
              </a:rPr>
              <a:t>obec s rozšířenou působností </a:t>
            </a:r>
            <a:r>
              <a:rPr lang="cs-CZ" sz="2800" b="0" dirty="0">
                <a:solidFill>
                  <a:schemeClr val="tx1"/>
                </a:solidFill>
                <a:latin typeface="Calibri"/>
              </a:rPr>
              <a:t>(ORP) – (205) po zrušení okresních úřadů převzalo 1. ledna 2003 zhruba 80 % jejich působnosti.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002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2826" y="-13265150"/>
            <a:ext cx="15275876" cy="10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3" y="-877889"/>
            <a:ext cx="12384088" cy="862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3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35" y="388937"/>
            <a:ext cx="7335837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5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54" y="672042"/>
            <a:ext cx="8555037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677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2365" y="328083"/>
            <a:ext cx="10706099" cy="867861"/>
          </a:xfrm>
        </p:spPr>
        <p:txBody>
          <a:bodyPr/>
          <a:lstStyle/>
          <a:p>
            <a:pPr algn="ctr"/>
            <a:r>
              <a:rPr lang="cs-CZ" dirty="0"/>
              <a:t>Komunální volby 2018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14</a:t>
            </a:fld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34" y="1295400"/>
            <a:ext cx="7776766" cy="536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8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17200" cy="6948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991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7632" y="251884"/>
            <a:ext cx="11256435" cy="114511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Pojetí obce  (Občanství) v článku </a:t>
            </a:r>
            <a:r>
              <a:rPr lang="cs-CZ" sz="2400" b="1" dirty="0"/>
              <a:t>Karla Havlíčka Borovského</a:t>
            </a:r>
            <a:r>
              <a:rPr lang="cs-CZ" sz="2400" dirty="0"/>
              <a:t> „Co jest obec?“ </a:t>
            </a:r>
            <a:br>
              <a:rPr lang="cs-CZ" sz="2400" dirty="0"/>
            </a:br>
            <a:r>
              <a:rPr lang="cs-CZ" sz="2400" i="1" dirty="0"/>
              <a:t>Pražské noviny 5. 11. až 31. 12. 1846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999" y="1566333"/>
            <a:ext cx="11599333" cy="50799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600" b="0" dirty="0"/>
              <a:t>Obec je místo plotem </a:t>
            </a:r>
            <a:r>
              <a:rPr lang="cs-CZ" sz="1600" b="0" dirty="0" err="1"/>
              <a:t>ohražené</a:t>
            </a:r>
            <a:r>
              <a:rPr lang="cs-CZ" sz="1600" b="0" dirty="0"/>
              <a:t>, nad každými dveřmi jest </a:t>
            </a:r>
            <a:r>
              <a:rPr lang="cs-CZ" sz="1600" b="0" i="1" dirty="0"/>
              <a:t>numero</a:t>
            </a:r>
            <a:r>
              <a:rPr lang="cs-CZ" sz="1600" b="0" dirty="0"/>
              <a:t>, v jednom domě bydlí rychtář, v jednom </a:t>
            </a:r>
            <a:r>
              <a:rPr lang="cs-CZ" sz="1600" b="0" i="1" dirty="0"/>
              <a:t>servus</a:t>
            </a:r>
            <a:r>
              <a:rPr lang="cs-CZ" sz="1600" b="0" dirty="0"/>
              <a:t>, v jednom slouha a v prostředku je louže. Nic víc? Nic. A proč tedy jsou ty chalupy pohromadě? Nevím věru, leda snad proto, aby když jedna chytne, i ostatní lehce shořeti mohly... Pouhé pohromadě bytí, vedle sebe bytí beze všelikého, bez vzájemnosti není ještě obec vědomí …obec jest společnost, aby co jednotlivý sám dovésti nemůže, spojené síly dokázaly: pásti se může každé zvíře samo, k tomu </a:t>
            </a:r>
            <a:r>
              <a:rPr lang="cs-CZ" sz="1600" b="0" dirty="0" err="1"/>
              <a:t>nepotřebí</a:t>
            </a:r>
            <a:r>
              <a:rPr lang="cs-CZ" sz="1600" b="0" dirty="0"/>
              <a:t> stáda. Stádo jest jenom pro pohodlí, pro zisk pastýře, ale obec má býti pro pohodlí, pro zisk všech.</a:t>
            </a:r>
          </a:p>
          <a:p>
            <a:pPr marL="0" indent="0" algn="just">
              <a:buNone/>
            </a:pPr>
            <a:r>
              <a:rPr lang="cs-CZ" sz="1600" b="0" dirty="0"/>
              <a:t>Občan neznajíce účelu a zřízení obce své, nevědoucí, co se v ní děje, jak se řídí, nechápající celé ústrojenství její nemůže ani také dobře znáti své povinnosti, tak jako ani svých práv nezná. Taková nevědomost a slepota občanů jest však k největší škodě celé obce, ovšem i všech jednotlivých občanů…Každému z nás budou následky té nevědomosti známy ze zkušenosti. Jak často vidíme muže </a:t>
            </a:r>
            <a:r>
              <a:rPr lang="cs-CZ" sz="1600" b="0" dirty="0" err="1"/>
              <a:t>jinák</a:t>
            </a:r>
            <a:r>
              <a:rPr lang="cs-CZ" sz="1600" b="0" dirty="0"/>
              <a:t> v privátním život svědomité, kteří by žádným způsobem nikomu ze sousedů svých ani o nejmenší věc neošidili, proti státu jednati lstivě a velmi ošemetně. </a:t>
            </a:r>
            <a:r>
              <a:rPr lang="cs-CZ" sz="1600" b="0" dirty="0" err="1"/>
              <a:t>Patřme</a:t>
            </a:r>
            <a:r>
              <a:rPr lang="cs-CZ" sz="1600" b="0" dirty="0"/>
              <a:t> na veřejné stavby, na silnice, železnice, na pachty, odvody k veřejným zemským potřebám a vůbec na všechno, co obec na své útraty koná, jaké se tu často dějí podvody! … tak dalece jest v tomto ohledu cit skleslý, otupělý (neb vlastně neprobuzený), že takové podvody obce ani ve veřejném mínění hanebné nejsou.</a:t>
            </a:r>
          </a:p>
          <a:p>
            <a:pPr marL="0" indent="0" algn="just">
              <a:buNone/>
            </a:pPr>
            <a:r>
              <a:rPr lang="cs-CZ" sz="1600" b="0" dirty="0"/>
              <a:t>Duch občanský, občanské smýšlení chybí v takových obcích, ve kterých občané ve správě obecní žádného podílu a ohlasu nemají, o zřízení a účelech obce nic nevědí, kde se správa veřejně a všem před očima nekoná. Tak zůstává taková obec vždy jen v zakrnělosti, a občané nemají v ní důvěru, nejsou jí oddáni, lehce se proti ní popuditi dají… Zcela </a:t>
            </a:r>
            <a:r>
              <a:rPr lang="cs-CZ" sz="1600" b="0" dirty="0" err="1"/>
              <a:t>jinák</a:t>
            </a:r>
            <a:r>
              <a:rPr lang="cs-CZ" sz="1600" b="0" dirty="0"/>
              <a:t> stojí obec, ve které občan sám své povinnosti a práva, zřízení a správu obce zná, kde se všechno přede všemi a veřejně jedná a kde každý sám v řízení obce jisté přiměřené má účastenství… Tam panuje duch občanský. Daně každý rád platí, nahlížeje potřebnost jich a jsa přesvědčen o dobrém hospodářství s nimi… každý věda, že co obci náleží, také zčásti i jest jeho … naučí se jí vážiti … obětuje se pro ni v čas potřeby, jako se obětuje přítel za přítele. To jest patriotismus, vlastenectví.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64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715963"/>
            <a:ext cx="487045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940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Výzkum: </a:t>
            </a:r>
            <a:r>
              <a:rPr lang="cs-CZ" dirty="0" err="1"/>
              <a:t>přípADOVÉ</a:t>
            </a:r>
            <a:r>
              <a:rPr lang="cs-CZ" dirty="0"/>
              <a:t> STUDIE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Výběr případů: pečlivý předvýzkum</a:t>
            </a:r>
          </a:p>
          <a:p>
            <a:r>
              <a:rPr lang="cs-CZ" sz="2000" dirty="0"/>
              <a:t>Teorie: (A) občanská veřejnost (</a:t>
            </a:r>
            <a:r>
              <a:rPr lang="cs-CZ" sz="2000" dirty="0" err="1"/>
              <a:t>Tocqueville</a:t>
            </a:r>
            <a:r>
              <a:rPr lang="cs-CZ" sz="2000" dirty="0"/>
              <a:t>), sociální změny: aktéři, instituce, mocenský  diferenciál (</a:t>
            </a:r>
            <a:r>
              <a:rPr lang="cs-CZ" sz="2000" dirty="0" err="1"/>
              <a:t>Giddens</a:t>
            </a:r>
            <a:r>
              <a:rPr lang="cs-CZ" sz="2000" dirty="0"/>
              <a:t>)</a:t>
            </a:r>
          </a:p>
          <a:p>
            <a:r>
              <a:rPr lang="cs-CZ" sz="2000" dirty="0"/>
              <a:t>2002 (Hrádek), 2006 (Semily), 2010 (Černošice) (</a:t>
            </a:r>
            <a:r>
              <a:rPr lang="en-US" sz="2000" dirty="0"/>
              <a:t>spillover</a:t>
            </a:r>
            <a:r>
              <a:rPr lang="cs-CZ" sz="2000" dirty="0"/>
              <a:t> efekty)</a:t>
            </a:r>
          </a:p>
          <a:p>
            <a:r>
              <a:rPr lang="cs-CZ" sz="2000" dirty="0"/>
              <a:t>IPSOS (1101 respondentů, CAPI, list. 2014) - kvalitativní</a:t>
            </a:r>
          </a:p>
          <a:p>
            <a:r>
              <a:rPr lang="cs-CZ" sz="2000" dirty="0"/>
              <a:t>18 polo/strukturovaných rozhovorů (vláda, opozice, občané) - kvantitativní</a:t>
            </a:r>
          </a:p>
          <a:p>
            <a:r>
              <a:rPr lang="cs-CZ" sz="2000" dirty="0"/>
              <a:t>Zúčastněné pozorování/akční výzkum (Černošice 2009 – 2018)</a:t>
            </a:r>
          </a:p>
          <a:p>
            <a:r>
              <a:rPr lang="cs-CZ" sz="2000" dirty="0"/>
              <a:t>Analýza (obsahová) RP a volebních výsledků</a:t>
            </a:r>
          </a:p>
          <a:p>
            <a:r>
              <a:rPr lang="cs-CZ" sz="2000" dirty="0"/>
              <a:t>Interpretace: rozdílné kontexty případů, návrh typologie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591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00" y="462105"/>
            <a:ext cx="10706099" cy="867861"/>
          </a:xfrm>
        </p:spPr>
        <p:txBody>
          <a:bodyPr>
            <a:normAutofit/>
          </a:bodyPr>
          <a:lstStyle/>
          <a:p>
            <a:pPr algn="ctr"/>
            <a:r>
              <a:rPr lang="cs-CZ" sz="1600" b="1" dirty="0"/>
              <a:t>Občanská veřejnost, </a:t>
            </a:r>
            <a:r>
              <a:rPr lang="cs-CZ" sz="1600" b="1" dirty="0" err="1"/>
              <a:t>Tocquevillovsko-giddensovská</a:t>
            </a:r>
            <a:r>
              <a:rPr lang="cs-CZ" sz="1600" b="1" dirty="0"/>
              <a:t> perspektiva</a:t>
            </a:r>
            <a:br>
              <a:rPr lang="cs-CZ" sz="1600" b="1" dirty="0"/>
            </a:br>
            <a:r>
              <a:rPr lang="cs-CZ" sz="1600" b="1" dirty="0"/>
              <a:t> Müller, KB (2006),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British</a:t>
            </a:r>
            <a:r>
              <a:rPr lang="cs-CZ" sz="1600" b="1" dirty="0"/>
              <a:t> </a:t>
            </a:r>
            <a:r>
              <a:rPr lang="cs-CZ" sz="1600" b="1" dirty="0" err="1"/>
              <a:t>Journal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Politics</a:t>
            </a:r>
            <a:r>
              <a:rPr lang="cs-CZ" sz="1600" b="1" dirty="0"/>
              <a:t> and International Relations, 8 (2), 311-330</a:t>
            </a:r>
            <a:r>
              <a:rPr lang="cs-CZ" b="1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19</a:t>
            </a:fld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1666565"/>
            <a:ext cx="4473886" cy="447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091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Podmínky splnění kurzu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  <a:ea typeface="Times New Roman"/>
                <a:cs typeface="Calibri"/>
              </a:rPr>
              <a:t>Sloučený závěrečný a průběžný test: 80%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  <a:ea typeface="Times New Roman"/>
                <a:cs typeface="Calibri"/>
              </a:rPr>
              <a:t>Aktivní účast na přednáškách, tj. kladení dotazů, komentářů: 20%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  <a:ea typeface="Times New Roman"/>
                <a:cs typeface="Calibri"/>
              </a:rPr>
              <a:t>Sledování lokální a regionální politiky, např. ve své obci, kraji (-:</a:t>
            </a:r>
          </a:p>
          <a:p>
            <a:r>
              <a:rPr lang="cs-CZ" sz="2000" dirty="0">
                <a:solidFill>
                  <a:schemeClr val="tx1"/>
                </a:solidFill>
                <a:ea typeface="Times New Roman"/>
                <a:cs typeface="Calibri"/>
              </a:rPr>
              <a:t> </a:t>
            </a:r>
          </a:p>
          <a:p>
            <a:r>
              <a:rPr lang="cs-CZ" sz="2000" dirty="0">
                <a:solidFill>
                  <a:schemeClr val="tx1"/>
                </a:solidFill>
              </a:rPr>
              <a:t>3. BOLKY: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Současné výzvy a problémy LRP, dobré vládnutí a občanská společnost na lokální úrovni, občanská participace na lokální a regionální úrovni (KM)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LRP v ČR – institucionální nastavení, volební systémy, výsledky voleb, koaliční chování, lokální stranické systémy (LM)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Euroregiony a LRP v přeshraničním prostoru, přeshraniční spolupráce a LRP. Média a veřejná komunikace na lokální a regionální úrovni, v evropském srovnání, historie LRP (KM)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cs-CZ" sz="1800" dirty="0">
              <a:latin typeface="Calibri"/>
              <a:ea typeface="Times New Roman"/>
              <a:cs typeface="Calibri"/>
            </a:endParaRP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30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29933" y="47430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/>
              <a:t>Spokojenost se životem v místě bydliště </a:t>
            </a:r>
            <a:br>
              <a:rPr lang="cs-CZ" sz="2400" dirty="0"/>
            </a:br>
            <a:r>
              <a:rPr lang="cs-CZ" dirty="0"/>
              <a:t>ČR 2012 – 2015: 15,7 % velmi spokojených, zdroj CVVM a IPSOS </a:t>
            </a:r>
          </a:p>
        </p:txBody>
      </p:sp>
    </p:spTree>
    <p:extLst>
      <p:ext uri="{BB962C8B-B14F-4D97-AF65-F5344CB8AC3E}">
        <p14:creationId xmlns:p14="http://schemas.microsoft.com/office/powerpoint/2010/main" val="391209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266825"/>
            <a:ext cx="8066087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867" y="1136121"/>
            <a:ext cx="79248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69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Participace tří měst </a:t>
            </a:r>
            <a:br>
              <a:rPr lang="cs-CZ" dirty="0"/>
            </a:br>
            <a:r>
              <a:rPr lang="cs-CZ" sz="2000" dirty="0"/>
              <a:t>zdroj: CVVM a IPSOS, 2014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714120"/>
              </p:ext>
            </p:extLst>
          </p:nvPr>
        </p:nvGraphicFramePr>
        <p:xfrm>
          <a:off x="168739" y="1837797"/>
          <a:ext cx="11809312" cy="431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942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845" y="84667"/>
            <a:ext cx="10561507" cy="406401"/>
          </a:xfrm>
        </p:spPr>
        <p:txBody>
          <a:bodyPr>
            <a:normAutofit fontScale="90000"/>
          </a:bodyPr>
          <a:lstStyle/>
          <a:p>
            <a:br>
              <a:rPr lang="cs-CZ" dirty="0">
                <a:latin typeface="+mj-lt"/>
              </a:rPr>
            </a:br>
            <a:r>
              <a:rPr lang="cs-CZ" i="1" dirty="0">
                <a:solidFill>
                  <a:srgbClr val="FF0000"/>
                </a:solidFill>
              </a:rPr>
              <a:t> </a:t>
            </a:r>
            <a:br>
              <a:rPr lang="cs-CZ" dirty="0"/>
            </a:br>
            <a:r>
              <a:rPr lang="cs-CZ" dirty="0">
                <a:latin typeface="+mj-lt"/>
              </a:rPr>
              <a:t>Aktivita v místní samosprávě</a:t>
            </a:r>
            <a:endParaRPr lang="cs-CZ" sz="2800" dirty="0">
              <a:latin typeface="+mj-lt"/>
            </a:endParaRP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07070498"/>
              </p:ext>
            </p:extLst>
          </p:nvPr>
        </p:nvGraphicFramePr>
        <p:xfrm>
          <a:off x="307578" y="1582191"/>
          <a:ext cx="9739379" cy="2422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103446" y="1340768"/>
            <a:ext cx="10512951" cy="190240"/>
          </a:xfrm>
        </p:spPr>
        <p:txBody>
          <a:bodyPr/>
          <a:lstStyle/>
          <a:p>
            <a:r>
              <a:rPr lang="cs-CZ" b="1" dirty="0">
                <a:solidFill>
                  <a:srgbClr val="002060"/>
                </a:solidFill>
              </a:rPr>
              <a:t>P11. </a:t>
            </a:r>
            <a:r>
              <a:rPr lang="cs-CZ" dirty="0">
                <a:solidFill>
                  <a:srgbClr val="002060"/>
                </a:solidFill>
              </a:rPr>
              <a:t>Zvažoval/a jste někdy, že byste kandidoval/a v místních komunálních volbách?</a:t>
            </a:r>
          </a:p>
        </p:txBody>
      </p:sp>
      <p:graphicFrame>
        <p:nvGraphicFramePr>
          <p:cNvPr id="7" name="Zástupný symbol pro obsah 5"/>
          <p:cNvGraphicFramePr>
            <a:graphicFrameLocks/>
          </p:cNvGraphicFramePr>
          <p:nvPr/>
        </p:nvGraphicFramePr>
        <p:xfrm>
          <a:off x="527381" y="4221089"/>
          <a:ext cx="10999251" cy="223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délník 2"/>
          <p:cNvSpPr/>
          <p:nvPr/>
        </p:nvSpPr>
        <p:spPr>
          <a:xfrm>
            <a:off x="307578" y="6304167"/>
            <a:ext cx="8160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P12. Představte si, že chcete, aby místní správa něco ve vaší obci či městě zlepšila. Jak je pravděpodobné, že s tím budete schopen/a něco udělat? (CZ průměr  = 40%, 2/2014, CVVM)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032438" y="4549190"/>
            <a:ext cx="119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rgbClr val="003399"/>
                </a:solidFill>
              </a:rPr>
              <a:t>Velmi a spíše pravděpodobné</a:t>
            </a:r>
          </a:p>
        </p:txBody>
      </p:sp>
    </p:spTree>
    <p:extLst>
      <p:ext uri="{BB962C8B-B14F-4D97-AF65-F5344CB8AC3E}">
        <p14:creationId xmlns:p14="http://schemas.microsoft.com/office/powerpoint/2010/main" val="2992966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326" y="120704"/>
            <a:ext cx="11329592" cy="974940"/>
          </a:xfrm>
        </p:spPr>
        <p:txBody>
          <a:bodyPr>
            <a:normAutofit fontScale="90000"/>
          </a:bodyPr>
          <a:lstStyle/>
          <a:p>
            <a:br>
              <a:rPr lang="cs-CZ" dirty="0">
                <a:latin typeface="+mj-lt"/>
              </a:rPr>
            </a:br>
            <a:br>
              <a:rPr lang="cs-CZ" sz="2200" i="1" dirty="0">
                <a:solidFill>
                  <a:srgbClr val="FF0000"/>
                </a:solidFill>
              </a:rPr>
            </a:br>
            <a:br>
              <a:rPr lang="cs-CZ" dirty="0"/>
            </a:br>
            <a:r>
              <a:rPr lang="cs-CZ" dirty="0">
                <a:latin typeface="+mj-lt"/>
              </a:rPr>
              <a:t>Informovanost obyvatel o dění v obci</a:t>
            </a:r>
            <a:endParaRPr lang="cs-CZ" sz="2800" dirty="0">
              <a:latin typeface="+mj-lt"/>
            </a:endParaRPr>
          </a:p>
        </p:txBody>
      </p:sp>
      <p:graphicFrame>
        <p:nvGraphicFramePr>
          <p:cNvPr id="12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6096000" y="2172562"/>
          <a:ext cx="7103533" cy="1897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43339" y="1880090"/>
            <a:ext cx="10753527" cy="19024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P16. Máte dostatek informací o politickém dění v obci?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480043" y="181724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P18. Čtete pravidelně radniční noviny / noviny, které vydává radnice?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63819" y="2132856"/>
            <a:ext cx="15786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rgbClr val="003399"/>
                </a:solidFill>
              </a:rPr>
              <a:t>Rozhodně a spíše ano  </a:t>
            </a:r>
          </a:p>
        </p:txBody>
      </p:sp>
      <p:graphicFrame>
        <p:nvGraphicFramePr>
          <p:cNvPr id="11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490001"/>
              </p:ext>
            </p:extLst>
          </p:nvPr>
        </p:nvGraphicFramePr>
        <p:xfrm>
          <a:off x="0" y="1994880"/>
          <a:ext cx="7392424" cy="2144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0" y="4437114"/>
          <a:ext cx="12192004" cy="24208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3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8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8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9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9469">
                <a:tc>
                  <a:txBody>
                    <a:bodyPr/>
                    <a:lstStyle/>
                    <a:p>
                      <a:pPr algn="r"/>
                      <a:r>
                        <a:rPr lang="cs-CZ" sz="1050" dirty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sz="1050" dirty="0" err="1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  <a:r>
                        <a:rPr lang="cs-CZ" sz="10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(n=1101)</a:t>
                      </a:r>
                      <a:endParaRPr lang="cs-CZ" sz="10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solidFill>
                            <a:schemeClr val="bg1"/>
                          </a:solidFill>
                          <a:latin typeface="+mn-lt"/>
                        </a:rPr>
                        <a:t>Černošice (n=351)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solidFill>
                            <a:schemeClr val="bg1"/>
                          </a:solidFill>
                          <a:latin typeface="+mn-lt"/>
                        </a:rPr>
                        <a:t>Hrádek (n=376)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cs-CZ" sz="1050" dirty="0">
                          <a:solidFill>
                            <a:schemeClr val="bg1"/>
                          </a:solidFill>
                          <a:latin typeface="+mn-lt"/>
                        </a:rPr>
                        <a:t>Semily (n=374)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Rodinní příslušníci a příbuzní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58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Známí, přátelé, sousedi, spolupracovníci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61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66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Média (rozhlas, noviny, vývěsky apod.)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33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Schůze, různá shromáždění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kern="120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Restaurace, kavárny, vinárny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5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Jiní, dobře informovaní lidé, kterým věříte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Členové městského či obecního zastupitelstva, úřadu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sng" strike="noStrike" dirty="0">
                          <a:solidFill>
                            <a:srgbClr val="0070C0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kern="120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Návštěvy kulturních a společenských akcí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30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kern="1200" dirty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Politické strany či organizace, jichž jste členem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12700" marR="12700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12700" marR="12700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3048000" y="4183196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1050" b="0" i="0" u="none" strike="noStrike" kern="1200" baseline="0">
                <a:solidFill>
                  <a:srgbClr val="003399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cs-CZ" sz="1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P19. Vyberte prosím 3 nejdůležitější zdroje informací o dění ve Vaší obci.</a:t>
            </a:r>
          </a:p>
        </p:txBody>
      </p:sp>
    </p:spTree>
    <p:extLst>
      <p:ext uri="{BB962C8B-B14F-4D97-AF65-F5344CB8AC3E}">
        <p14:creationId xmlns:p14="http://schemas.microsoft.com/office/powerpoint/2010/main" val="2282662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1143000"/>
          </a:xfrm>
        </p:spPr>
        <p:txBody>
          <a:bodyPr/>
          <a:lstStyle/>
          <a:p>
            <a:pPr algn="l"/>
            <a:r>
              <a:rPr lang="cs-CZ" sz="4000" dirty="0"/>
              <a:t>Diskursivní kultura, veřejný zájem …</a:t>
            </a:r>
            <a:br>
              <a:rPr lang="cs-CZ" sz="4000" dirty="0"/>
            </a:br>
            <a:r>
              <a:rPr lang="cs-CZ" sz="2000" dirty="0"/>
              <a:t>IPSOS 2014</a:t>
            </a:r>
          </a:p>
        </p:txBody>
      </p:sp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766865" y="2028909"/>
            <a:ext cx="5386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Veřejná diskuze je dobrou cestou pro řešení obecních problémů</a:t>
            </a:r>
            <a:r>
              <a:rPr lang="cs-CZ" sz="2000" b="1" dirty="0">
                <a:solidFill>
                  <a:srgbClr val="FF0000"/>
                </a:solidFill>
              </a:rPr>
              <a:t>“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0020960"/>
              </p:ext>
            </p:extLst>
          </p:nvPr>
        </p:nvGraphicFramePr>
        <p:xfrm>
          <a:off x="609600" y="3062719"/>
          <a:ext cx="6254485" cy="379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ástupný symbol pro text 9"/>
          <p:cNvSpPr txBox="1">
            <a:spLocks noGrp="1"/>
          </p:cNvSpPr>
          <p:nvPr>
            <p:ph type="body" sz="quarter" idx="3"/>
          </p:nvPr>
        </p:nvSpPr>
        <p:spPr>
          <a:xfrm>
            <a:off x="6480044" y="2028909"/>
            <a:ext cx="5389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FF0000"/>
                </a:solidFill>
              </a:rPr>
              <a:t>„</a:t>
            </a:r>
            <a:r>
              <a:rPr lang="cs-CZ" sz="2000" b="1" i="1" dirty="0">
                <a:solidFill>
                  <a:srgbClr val="FF0000"/>
                </a:solidFill>
              </a:rPr>
              <a:t>Pokud má člověk dobrý záměr, je dobré ho realizovat rovnou, bez dlouhého schůzování</a:t>
            </a:r>
            <a:r>
              <a:rPr lang="cs-CZ" sz="2000" b="1" dirty="0">
                <a:solidFill>
                  <a:srgbClr val="FF0000"/>
                </a:solidFill>
              </a:rPr>
              <a:t>“</a:t>
            </a:r>
          </a:p>
        </p:txBody>
      </p:sp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27684602"/>
              </p:ext>
            </p:extLst>
          </p:nvPr>
        </p:nvGraphicFramePr>
        <p:xfrm>
          <a:off x="6614282" y="3062719"/>
          <a:ext cx="5389033" cy="379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57681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pPr algn="l"/>
            <a:r>
              <a:rPr lang="cs-CZ" dirty="0"/>
              <a:t>Management konfliktnosti …</a:t>
            </a:r>
            <a:br>
              <a:rPr lang="cs-CZ" i="1" dirty="0"/>
            </a:br>
            <a:r>
              <a:rPr lang="cs-CZ" sz="2000" dirty="0"/>
              <a:t>IPSOS 2014</a:t>
            </a:r>
          </a:p>
        </p:txBody>
      </p:sp>
      <p:sp>
        <p:nvSpPr>
          <p:cNvPr id="9" name="Zástupný symbol pro text 8"/>
          <p:cNvSpPr txBox="1">
            <a:spLocks noGrp="1"/>
          </p:cNvSpPr>
          <p:nvPr>
            <p:ph type="body" idx="1"/>
          </p:nvPr>
        </p:nvSpPr>
        <p:spPr>
          <a:xfrm>
            <a:off x="431371" y="1973247"/>
            <a:ext cx="5386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>
                <a:solidFill>
                  <a:srgbClr val="FF0000"/>
                </a:solidFill>
              </a:rPr>
              <a:t>„Konfliktní diskuze je zásadní překážkou při pokusech řešit problémy“</a:t>
            </a:r>
          </a:p>
        </p:txBody>
      </p:sp>
      <p:graphicFrame>
        <p:nvGraphicFramePr>
          <p:cNvPr id="7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7063284"/>
              </p:ext>
            </p:extLst>
          </p:nvPr>
        </p:nvGraphicFramePr>
        <p:xfrm>
          <a:off x="431371" y="2699792"/>
          <a:ext cx="6240693" cy="41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ástupný symbol pro text 11"/>
          <p:cNvSpPr txBox="1">
            <a:spLocks noGrp="1"/>
          </p:cNvSpPr>
          <p:nvPr>
            <p:ph type="body" sz="quarter" idx="3"/>
          </p:nvPr>
        </p:nvSpPr>
        <p:spPr>
          <a:xfrm>
            <a:off x="6480044" y="1973246"/>
            <a:ext cx="5389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dirty="0">
                <a:solidFill>
                  <a:srgbClr val="FF0000"/>
                </a:solidFill>
              </a:rPr>
              <a:t>„Jsou-li lidé slušní a rozumní, dojdou vždy k jednomyslnému stanovisku“</a:t>
            </a:r>
          </a:p>
        </p:txBody>
      </p:sp>
      <p:graphicFrame>
        <p:nvGraphicFramePr>
          <p:cNvPr id="8" name="Zástupný symbol pro obsah 5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364526671"/>
              </p:ext>
            </p:extLst>
          </p:nvPr>
        </p:nvGraphicFramePr>
        <p:xfrm>
          <a:off x="6768075" y="2720697"/>
          <a:ext cx="5386917" cy="413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37343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65" y="150283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5400" dirty="0"/>
              <a:t>Opozice jako veřejný statek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-14568" y="776030"/>
            <a:ext cx="12206568" cy="6081970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815DBF9F-50D4-42A0-B1C0-17D0A8A6E28F}"/>
              </a:ext>
            </a:extLst>
          </p:cNvPr>
          <p:cNvCxnSpPr>
            <a:cxnSpLocks/>
          </p:cNvCxnSpPr>
          <p:nvPr/>
        </p:nvCxnSpPr>
        <p:spPr>
          <a:xfrm>
            <a:off x="9554368" y="2107456"/>
            <a:ext cx="0" cy="1044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687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3445" y="476672"/>
            <a:ext cx="10561507" cy="1296144"/>
          </a:xfrm>
        </p:spPr>
        <p:txBody>
          <a:bodyPr>
            <a:normAutofit/>
          </a:bodyPr>
          <a:lstStyle/>
          <a:p>
            <a:pPr algn="l"/>
            <a:br>
              <a:rPr lang="cs-CZ" sz="2200" i="1" dirty="0">
                <a:solidFill>
                  <a:srgbClr val="FF0000"/>
                </a:solidFill>
              </a:rPr>
            </a:br>
            <a:r>
              <a:rPr lang="cs-CZ" dirty="0"/>
              <a:t>Vysoká stigmatizace politické činnosti </a:t>
            </a:r>
            <a:r>
              <a:rPr lang="cs-CZ" sz="2200" dirty="0"/>
              <a:t>IPSOS 2014 </a:t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0315680"/>
              </p:ext>
            </p:extLst>
          </p:nvPr>
        </p:nvGraphicFramePr>
        <p:xfrm>
          <a:off x="912284" y="2131047"/>
          <a:ext cx="10752667" cy="403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1152000" y="1988840"/>
            <a:ext cx="10512951" cy="190240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P5. Jaký je váš postoj k politice – k jakému z následujících výroků se přikláníte?</a:t>
            </a:r>
          </a:p>
        </p:txBody>
      </p:sp>
    </p:spTree>
    <p:extLst>
      <p:ext uri="{BB962C8B-B14F-4D97-AF65-F5344CB8AC3E}">
        <p14:creationId xmlns:p14="http://schemas.microsoft.com/office/powerpoint/2010/main" val="813102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566" y="234950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2200" dirty="0"/>
              <a:t>Významné odlišnosti mezi zkoumanými případy v závislosti na rozdílném mocenském diferenciálu, tedy vzdělanostním, případně prostorovém i časovém kontextu zkoumaných případů</a:t>
            </a:r>
            <a:br>
              <a:rPr lang="cs-CZ" sz="2200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06" y="1099599"/>
            <a:ext cx="7672861" cy="568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32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700" y="431799"/>
            <a:ext cx="10706100" cy="6637867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Povinná literatura:</a:t>
            </a:r>
          </a:p>
          <a:p>
            <a:r>
              <a:rPr lang="cs-CZ" cap="all" dirty="0"/>
              <a:t>Müller,</a:t>
            </a:r>
            <a:r>
              <a:rPr lang="cs-CZ" dirty="0"/>
              <a:t> Karel B. (2018). </a:t>
            </a:r>
            <a:r>
              <a:rPr lang="cs-CZ" i="1" dirty="0"/>
              <a:t>Dobré vládnutí ve veřejném nezájmu</a:t>
            </a:r>
            <a:r>
              <a:rPr lang="cs-CZ" dirty="0"/>
              <a:t>. Praha: SLON (</a:t>
            </a:r>
            <a:r>
              <a:rPr lang="cs-CZ" dirty="0" err="1"/>
              <a:t>ss</a:t>
            </a:r>
            <a:r>
              <a:rPr lang="cs-CZ" dirty="0"/>
              <a:t>. 54–195).</a:t>
            </a:r>
          </a:p>
          <a:p>
            <a:r>
              <a:rPr lang="cs-CZ" cap="all" dirty="0"/>
              <a:t>Balík</a:t>
            </a:r>
            <a:r>
              <a:rPr lang="cs-CZ" dirty="0"/>
              <a:t>, Stanislav (2010). </a:t>
            </a:r>
            <a:r>
              <a:rPr lang="cs-CZ" i="1" dirty="0"/>
              <a:t>Komunální politika. Obce, aktéři a cíle místní politiky</a:t>
            </a:r>
            <a:r>
              <a:rPr lang="cs-CZ" dirty="0"/>
              <a:t>. Praha: </a:t>
            </a:r>
            <a:r>
              <a:rPr lang="cs-CZ" dirty="0" err="1"/>
              <a:t>Grada</a:t>
            </a:r>
            <a:r>
              <a:rPr lang="cs-CZ" dirty="0"/>
              <a:t>.</a:t>
            </a:r>
          </a:p>
          <a:p>
            <a:r>
              <a:rPr lang="cs-CZ" dirty="0"/>
              <a:t> </a:t>
            </a:r>
          </a:p>
          <a:p>
            <a:r>
              <a:rPr lang="cs-CZ" b="0" dirty="0"/>
              <a:t>Doporučená literatura:	</a:t>
            </a:r>
          </a:p>
          <a:p>
            <a:r>
              <a:rPr lang="cs-CZ" b="0" dirty="0"/>
              <a:t>BALÍK, Stanislav a kol. </a:t>
            </a:r>
            <a:r>
              <a:rPr lang="cs-CZ" b="0" i="1" dirty="0"/>
              <a:t>Kvalita demokracie v České republice</a:t>
            </a:r>
            <a:r>
              <a:rPr lang="cs-CZ" b="0" dirty="0"/>
              <a:t>. Brno: Masarykova univerzita, 2016. </a:t>
            </a:r>
          </a:p>
          <a:p>
            <a:r>
              <a:rPr lang="cs-CZ" b="0" dirty="0"/>
              <a:t>BALÍK, S. (2008). </a:t>
            </a:r>
            <a:r>
              <a:rPr lang="cs-CZ" b="0" i="1" dirty="0"/>
              <a:t>Okresy na severu. Komunální politika v okresech Šumperk a Jeseník v letech 1989-2006.</a:t>
            </a:r>
            <a:r>
              <a:rPr lang="cs-CZ" b="0" dirty="0"/>
              <a:t> Brno: CDK.</a:t>
            </a:r>
          </a:p>
          <a:p>
            <a:r>
              <a:rPr lang="cs-CZ" b="0" dirty="0"/>
              <a:t>BERNARD, J., KOSTELECKÝ, T. ILLNER, M. VOBECKÁ, J. (2011). </a:t>
            </a:r>
            <a:r>
              <a:rPr lang="cs-CZ" b="0" i="1" dirty="0"/>
              <a:t>Samospráva venkovských obcí a místní rozvoj.</a:t>
            </a:r>
            <a:r>
              <a:rPr lang="cs-CZ" b="0" dirty="0"/>
              <a:t> Praha: SLON.</a:t>
            </a:r>
          </a:p>
          <a:p>
            <a:r>
              <a:rPr lang="cs-CZ" b="0" dirty="0"/>
              <a:t>BUBENÍČEK, ČMEJREK, ČOPÍK. (2011). </a:t>
            </a:r>
            <a:r>
              <a:rPr lang="cs-CZ" b="0" i="1" dirty="0"/>
              <a:t>Demokracie v lokálním politickém prostoru.</a:t>
            </a:r>
            <a:r>
              <a:rPr lang="cs-CZ" b="0" dirty="0"/>
              <a:t> Praha: </a:t>
            </a:r>
            <a:r>
              <a:rPr lang="cs-CZ" b="0" dirty="0" err="1"/>
              <a:t>Grada</a:t>
            </a:r>
            <a:r>
              <a:rPr lang="cs-CZ" b="0" dirty="0"/>
              <a:t>.</a:t>
            </a:r>
          </a:p>
          <a:p>
            <a:r>
              <a:rPr lang="cs-CZ" b="0" dirty="0"/>
              <a:t>ČERMÁK, D., VOBECKÁ, J. et al. (2011). </a:t>
            </a:r>
            <a:r>
              <a:rPr lang="cs-CZ" b="0" i="1" dirty="0"/>
              <a:t>Spolupráce, partnerství a participace v místní veřejné správě</a:t>
            </a:r>
            <a:r>
              <a:rPr lang="cs-CZ" b="0" dirty="0"/>
              <a:t>. Praha: SLON.</a:t>
            </a:r>
          </a:p>
          <a:p>
            <a:r>
              <a:rPr lang="cs-CZ" b="0" cap="all" dirty="0" err="1"/>
              <a:t>Eibl</a:t>
            </a:r>
            <a:r>
              <a:rPr lang="cs-CZ" b="0" cap="all" dirty="0"/>
              <a:t>,</a:t>
            </a:r>
            <a:r>
              <a:rPr lang="cs-CZ" b="0" dirty="0"/>
              <a:t> Otto, Michal </a:t>
            </a:r>
            <a:r>
              <a:rPr lang="cs-CZ" b="0" cap="all" dirty="0"/>
              <a:t>Pink</a:t>
            </a:r>
            <a:r>
              <a:rPr lang="cs-CZ" b="0" dirty="0"/>
              <a:t> a kol. (2017). </a:t>
            </a:r>
            <a:r>
              <a:rPr lang="cs-CZ" b="0" i="1" dirty="0"/>
              <a:t>Krajské volby v České republice v roce 2016</a:t>
            </a:r>
            <a:r>
              <a:rPr lang="cs-CZ" b="0" dirty="0"/>
              <a:t>. Brno: Masarykova univerzita. </a:t>
            </a:r>
          </a:p>
          <a:p>
            <a:r>
              <a:rPr lang="cs-CZ" b="0" dirty="0"/>
              <a:t>JAROŠ, Bronislav a Stanislav BALÍK (2018). Nové komunální volby v ČR 2002–2017: blokující menšiny? </a:t>
            </a:r>
            <a:r>
              <a:rPr lang="cs-CZ" b="0" i="1" dirty="0"/>
              <a:t>Acta </a:t>
            </a:r>
            <a:r>
              <a:rPr lang="cs-CZ" b="0" i="1" dirty="0" err="1"/>
              <a:t>Politologica</a:t>
            </a:r>
            <a:r>
              <a:rPr lang="cs-CZ" b="0" dirty="0"/>
              <a:t>, roč. 10, č. 1, s. 139-152. </a:t>
            </a:r>
          </a:p>
          <a:p>
            <a:r>
              <a:rPr lang="cs-CZ" b="0" cap="all" dirty="0" err="1"/>
              <a:t>Jüptner</a:t>
            </a:r>
            <a:r>
              <a:rPr lang="cs-CZ" b="0" cap="all" dirty="0"/>
              <a:t>,</a:t>
            </a:r>
            <a:r>
              <a:rPr lang="cs-CZ" b="0" dirty="0"/>
              <a:t> Petr, Kamil </a:t>
            </a:r>
            <a:r>
              <a:rPr lang="cs-CZ" b="0" cap="all" dirty="0"/>
              <a:t>Švec</a:t>
            </a:r>
            <a:r>
              <a:rPr lang="cs-CZ" b="0" dirty="0"/>
              <a:t> a Martin </a:t>
            </a:r>
            <a:r>
              <a:rPr lang="cs-CZ" b="0" cap="all" dirty="0" err="1"/>
              <a:t>Polinec</a:t>
            </a:r>
            <a:r>
              <a:rPr lang="cs-CZ" b="0" cap="all" dirty="0"/>
              <a:t> (2007)</a:t>
            </a:r>
            <a:r>
              <a:rPr lang="cs-CZ" b="0" dirty="0"/>
              <a:t>. </a:t>
            </a:r>
            <a:r>
              <a:rPr lang="cs-CZ" b="0" i="1" dirty="0"/>
              <a:t>Evropská lokální politika</a:t>
            </a:r>
            <a:r>
              <a:rPr lang="cs-CZ" b="0" dirty="0"/>
              <a:t>. Praha: IPS FSV UK. </a:t>
            </a:r>
          </a:p>
          <a:p>
            <a:r>
              <a:rPr lang="cs-CZ" b="0" cap="all" dirty="0"/>
              <a:t>Kunštát</a:t>
            </a:r>
            <a:r>
              <a:rPr lang="cs-CZ" b="0" dirty="0"/>
              <a:t>, Daniel, Ladislav </a:t>
            </a:r>
            <a:r>
              <a:rPr lang="cs-CZ" b="0" cap="all" dirty="0"/>
              <a:t>Mrklas</a:t>
            </a:r>
            <a:r>
              <a:rPr lang="cs-CZ" b="0" dirty="0"/>
              <a:t> et al. (2010). </a:t>
            </a:r>
            <a:r>
              <a:rPr lang="cs-CZ" b="0" i="1" dirty="0"/>
              <a:t>Krajské volby 2008</a:t>
            </a:r>
            <a:r>
              <a:rPr lang="cs-CZ" b="0" dirty="0"/>
              <a:t>. Praha: CEVRO Institut.</a:t>
            </a:r>
          </a:p>
          <a:p>
            <a:r>
              <a:rPr lang="cs-CZ" b="0" dirty="0"/>
              <a:t>RYŠAVÝ, D., ŠARADÍN, P. (2011). </a:t>
            </a:r>
            <a:r>
              <a:rPr lang="cs-CZ" b="0" i="1" dirty="0"/>
              <a:t>Zastupitelé českých měst a obcí v evropské perspektivě.</a:t>
            </a:r>
            <a:r>
              <a:rPr lang="cs-CZ" b="0" dirty="0"/>
              <a:t> Praha: SLON.</a:t>
            </a:r>
          </a:p>
          <a:p>
            <a:r>
              <a:rPr lang="cs-CZ" b="0" dirty="0"/>
              <a:t>RYŠAVÝ, D., ČERMÁK, D. (2015). </a:t>
            </a:r>
            <a:r>
              <a:rPr lang="cs-CZ" b="0" i="1" dirty="0"/>
              <a:t>Na/O kraji. Kraje a jejich představitelé 2000–2013</a:t>
            </a:r>
            <a:r>
              <a:rPr lang="cs-CZ" b="0" dirty="0"/>
              <a:t>. Praha: SLON.</a:t>
            </a:r>
          </a:p>
          <a:p>
            <a:r>
              <a:rPr lang="cs-CZ" b="0" dirty="0"/>
              <a:t>SMOLKOVÁ, Andrea a Stanislav BALÍK (2018). Personalizace na komunální úrovni: existuje a lze ji v českém prostředí zkoumat? </a:t>
            </a:r>
            <a:r>
              <a:rPr lang="cs-CZ" b="0" i="1" dirty="0" err="1"/>
              <a:t>Středovropské</a:t>
            </a:r>
            <a:r>
              <a:rPr lang="cs-CZ" b="0" i="1" dirty="0"/>
              <a:t> politické studie</a:t>
            </a:r>
            <a:r>
              <a:rPr lang="cs-CZ" b="0" dirty="0"/>
              <a:t>, roč. 20, č. 2, s. 204–221. 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7998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4200" y="245533"/>
            <a:ext cx="8229600" cy="1143000"/>
          </a:xfrm>
        </p:spPr>
        <p:txBody>
          <a:bodyPr/>
          <a:lstStyle/>
          <a:p>
            <a:r>
              <a:rPr lang="cs-CZ" dirty="0"/>
              <a:t>Závěry - hypotézy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88533"/>
            <a:ext cx="9753600" cy="4505159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Politické angažmá jako forma sociální exkluze</a:t>
            </a:r>
            <a:endParaRPr lang="en-GB" sz="2800" dirty="0"/>
          </a:p>
          <a:p>
            <a:r>
              <a:rPr lang="cs-CZ" sz="2800" dirty="0"/>
              <a:t>Klíčová role „politické stranictví“</a:t>
            </a:r>
          </a:p>
          <a:p>
            <a:r>
              <a:rPr lang="cs-CZ" sz="2800" dirty="0"/>
              <a:t>Nezřejmá korelace mezi vzděláním a diskursivní kulturou dobrého vládnutí na straně občanské veřejnosti</a:t>
            </a:r>
          </a:p>
          <a:p>
            <a:r>
              <a:rPr lang="cs-CZ" sz="2800" dirty="0"/>
              <a:t>Vysokoškolské vzdělání jako katalyzátor protestní participace</a:t>
            </a:r>
            <a:r>
              <a:rPr lang="en-GB" sz="2800" dirty="0"/>
              <a:t> (NIMBY), </a:t>
            </a:r>
            <a:r>
              <a:rPr lang="cs-CZ" sz="2800" dirty="0"/>
              <a:t>překážka spíše než garant dobrého vládnutí</a:t>
            </a:r>
            <a:endParaRPr lang="en-GB" sz="2800" dirty="0"/>
          </a:p>
          <a:p>
            <a:r>
              <a:rPr lang="cs-CZ" sz="2800" dirty="0"/>
              <a:t>Rodiče malých dětí (maminky) jako základ aktivní občanské veřejnosti – kočárkový aktivismus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problémy vnímáte ve vztahu ke komunální a regionální politice?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STUDENTI:</a:t>
            </a:r>
          </a:p>
          <a:p>
            <a:r>
              <a:rPr lang="cs-CZ" dirty="0"/>
              <a:t>Roztříštěnost</a:t>
            </a:r>
          </a:p>
          <a:p>
            <a:r>
              <a:rPr lang="cs-CZ" dirty="0"/>
              <a:t>Nehospodárnost</a:t>
            </a:r>
          </a:p>
          <a:p>
            <a:r>
              <a:rPr lang="cs-CZ" dirty="0"/>
              <a:t>Slabost krajů </a:t>
            </a:r>
          </a:p>
          <a:p>
            <a:r>
              <a:rPr lang="cs-CZ" dirty="0"/>
              <a:t>Nedostatek regionální koordinace</a:t>
            </a:r>
          </a:p>
          <a:p>
            <a:r>
              <a:rPr lang="cs-CZ" dirty="0"/>
              <a:t>Křečovitý tlak na slučování (Svaz měst a obcí)</a:t>
            </a:r>
          </a:p>
          <a:p>
            <a:r>
              <a:rPr lang="cs-CZ" dirty="0"/>
              <a:t>…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2452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Proč se zajímat o komunální politiku?</a:t>
            </a:r>
            <a:br>
              <a:rPr lang="cs-CZ" b="1" dirty="0"/>
            </a:br>
            <a:r>
              <a:rPr lang="cs-CZ" b="1" dirty="0"/>
              <a:t>K čemu je tento kurz?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/>
              <a:t>Demokratická transformace, 90 léta, blbá nálada</a:t>
            </a:r>
          </a:p>
          <a:p>
            <a:r>
              <a:rPr lang="cs-CZ" sz="2800" dirty="0"/>
              <a:t>Subsidiarita, decentralizace, integrace do EU</a:t>
            </a:r>
          </a:p>
          <a:p>
            <a:r>
              <a:rPr lang="cs-CZ" sz="2800" dirty="0"/>
              <a:t>Politická kultura: prokapávání a vzlínání</a:t>
            </a:r>
          </a:p>
          <a:p>
            <a:endParaRPr lang="cs-CZ" sz="2800" dirty="0"/>
          </a:p>
          <a:p>
            <a:r>
              <a:rPr lang="cs-CZ" sz="2800" dirty="0"/>
              <a:t>Veřejná správa (státní správa + samospráva)</a:t>
            </a:r>
          </a:p>
          <a:p>
            <a:r>
              <a:rPr lang="cs-CZ" sz="2800" dirty="0"/>
              <a:t>Obce, kraje (rada) x stát (vláda)</a:t>
            </a:r>
          </a:p>
          <a:p>
            <a:r>
              <a:rPr lang="cs-CZ" sz="2800" dirty="0"/>
              <a:t>Samostatná působnost x přenesená působnost</a:t>
            </a:r>
          </a:p>
          <a:p>
            <a:r>
              <a:rPr lang="cs-CZ" sz="2800" dirty="0"/>
              <a:t>Jednokolejnost, dvoukolejnost</a:t>
            </a:r>
          </a:p>
          <a:p>
            <a:r>
              <a:rPr lang="cs-CZ" sz="2800" dirty="0" err="1"/>
              <a:t>Gemeinschaft</a:t>
            </a:r>
            <a:r>
              <a:rPr lang="cs-CZ" sz="2800" dirty="0"/>
              <a:t> x </a:t>
            </a:r>
            <a:r>
              <a:rPr lang="cs-CZ" sz="2800" dirty="0" err="1"/>
              <a:t>Gesellschaft</a:t>
            </a:r>
            <a:r>
              <a:rPr lang="cs-CZ" sz="2800" dirty="0"/>
              <a:t>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02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6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47E16BA-2FC3-432C-B135-F9A941DE8D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4" t="35777" r="67385" b="14369"/>
          <a:stretch/>
        </p:blipFill>
        <p:spPr>
          <a:xfrm>
            <a:off x="2138516" y="1295400"/>
            <a:ext cx="8182351" cy="44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1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7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87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448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73050"/>
            <a:ext cx="915670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9</a:t>
            </a:fld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7117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1815</Words>
  <Application>Microsoft Office PowerPoint</Application>
  <PresentationFormat>Širokoúhlá obrazovka</PresentationFormat>
  <Paragraphs>176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Aptos</vt:lpstr>
      <vt:lpstr>Arial</vt:lpstr>
      <vt:lpstr>Calibri</vt:lpstr>
      <vt:lpstr>Motiv Office</vt:lpstr>
      <vt:lpstr>   dobrého vládnutí Problémy výzvy    karelmuller.eu 1. SETKáNí 3. 9. 2025 </vt:lpstr>
      <vt:lpstr>Podmínky splnění kurzu</vt:lpstr>
      <vt:lpstr>Prezentace aplikace PowerPoint</vt:lpstr>
      <vt:lpstr>Jaké problémy vnímáte ve vztahu ke komunální a regionální politice?</vt:lpstr>
      <vt:lpstr>Proč se zajímat o komunální politiku? K čemu je tento kurz?</vt:lpstr>
      <vt:lpstr>Prezentace aplikace PowerPoint</vt:lpstr>
      <vt:lpstr>Prezentace aplikace PowerPoint</vt:lpstr>
      <vt:lpstr>Prezentace aplikace PowerPoint</vt:lpstr>
      <vt:lpstr>Prezentace aplikace PowerPoint</vt:lpstr>
      <vt:lpstr>Typy obcí</vt:lpstr>
      <vt:lpstr>Prezentace aplikace PowerPoint</vt:lpstr>
      <vt:lpstr>Prezentace aplikace PowerPoint</vt:lpstr>
      <vt:lpstr>Prezentace aplikace PowerPoint</vt:lpstr>
      <vt:lpstr>Komunální volby 2018</vt:lpstr>
      <vt:lpstr>Prezentace aplikace PowerPoint</vt:lpstr>
      <vt:lpstr>Pojetí obce  (Občanství) v článku Karla Havlíčka Borovského „Co jest obec?“  Pražské noviny 5. 11. až 31. 12. 1846</vt:lpstr>
      <vt:lpstr>Prezentace aplikace PowerPoint</vt:lpstr>
      <vt:lpstr>Výzkum: přípADOVÉ STUDIE</vt:lpstr>
      <vt:lpstr>Občanská veřejnost, Tocquevillovsko-giddensovská perspektiva  Müller, KB (2006), The British Journal of Politics and International Relations, 8 (2), 311-330.</vt:lpstr>
      <vt:lpstr>Prezentace aplikace PowerPoint</vt:lpstr>
      <vt:lpstr>Prezentace aplikace PowerPoint</vt:lpstr>
      <vt:lpstr>Participace tří měst  zdroj: CVVM a IPSOS, 2014</vt:lpstr>
      <vt:lpstr>   Aktivita v místní samosprávě</vt:lpstr>
      <vt:lpstr>   Informovanost obyvatel o dění v obci</vt:lpstr>
      <vt:lpstr>Diskursivní kultura, veřejný zájem … IPSOS 2014</vt:lpstr>
      <vt:lpstr>Management konfliktnosti … IPSOS 2014</vt:lpstr>
      <vt:lpstr>Opozice jako veřejný statek</vt:lpstr>
      <vt:lpstr> Vysoká stigmatizace politické činnosti IPSOS 2014  </vt:lpstr>
      <vt:lpstr>Významné odlišnosti mezi zkoumanými případy v závislosti na rozdílném mocenském diferenciálu, tedy vzdělanostním, případně prostorovém i časovém kontextu zkoumaných případů  </vt:lpstr>
      <vt:lpstr>Závěry - hypotézy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30</cp:revision>
  <dcterms:created xsi:type="dcterms:W3CDTF">2025-01-18T09:44:04Z</dcterms:created>
  <dcterms:modified xsi:type="dcterms:W3CDTF">2025-10-03T18:00:36Z</dcterms:modified>
</cp:coreProperties>
</file>