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425" r:id="rId4"/>
    <p:sldId id="258" r:id="rId5"/>
    <p:sldId id="424" r:id="rId6"/>
    <p:sldId id="423" r:id="rId7"/>
    <p:sldId id="391" r:id="rId8"/>
    <p:sldId id="390" r:id="rId9"/>
    <p:sldId id="389" r:id="rId10"/>
    <p:sldId id="388" r:id="rId11"/>
    <p:sldId id="387" r:id="rId12"/>
    <p:sldId id="386" r:id="rId13"/>
    <p:sldId id="42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pPr algn="l"/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0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 err="1"/>
            <a:t>State</a:t>
          </a:r>
          <a:r>
            <a:rPr lang="cs-CZ" dirty="0"/>
            <a:t>  </a:t>
          </a:r>
          <a:r>
            <a:rPr lang="cs-CZ" dirty="0" err="1"/>
            <a:t>Government</a:t>
          </a:r>
          <a:endParaRPr lang="cs-CZ" b="1" i="1" dirty="0"/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 err="1"/>
            <a:t>Family</a:t>
          </a:r>
          <a:r>
            <a:rPr lang="cs-CZ" dirty="0"/>
            <a:t> and </a:t>
          </a:r>
          <a:r>
            <a:rPr lang="cs-CZ" dirty="0" err="1"/>
            <a:t>Intimacy</a:t>
          </a:r>
          <a:r>
            <a:rPr lang="cs-CZ" dirty="0"/>
            <a:t> 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Public </a:t>
          </a:r>
          <a:r>
            <a:rPr lang="cs-CZ" dirty="0" err="1"/>
            <a:t>Sphere</a:t>
          </a:r>
          <a:endParaRPr lang="cs-CZ" b="1" i="1" dirty="0"/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Market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4171" custLinFactNeighborY="-75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F10C6719-FFAB-4587-9224-44E85DB7B713}" type="presOf" srcId="{46A4C596-ECD6-4E00-95F4-2A7139DC8A00}" destId="{CCAA8A54-0872-4A3F-9DBF-B493E42FF604}" srcOrd="0" destOrd="0" presId="urn:microsoft.com/office/officeart/2005/8/layout/venn1"/>
    <dgm:cxn modelId="{270FBD19-14DA-47F5-B7B4-5D3A1B3F0CAE}" type="presOf" srcId="{6EA8DAA0-6FAE-4B16-84FA-5FD8A774DC05}" destId="{4666C468-3AE9-42B1-888F-068D0981B269}" srcOrd="1" destOrd="0" presId="urn:microsoft.com/office/officeart/2005/8/layout/venn1"/>
    <dgm:cxn modelId="{4EB6D326-0A8E-4542-9D43-859F902501F3}" type="presOf" srcId="{5ECF6E09-560A-4D5E-BA7B-12B246262B1F}" destId="{CA8A9D64-6163-42CF-991B-73A67AE5306E}" srcOrd="0" destOrd="0" presId="urn:microsoft.com/office/officeart/2005/8/layout/venn1"/>
    <dgm:cxn modelId="{FA7E3930-31DC-4780-B27D-588BC96F8488}" type="presOf" srcId="{51802530-7BB3-4EFA-B51C-D252D875C9AD}" destId="{AFE8AA75-9753-4702-AF5A-FAA88E977D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F1AA769-A15F-433E-A29C-DE33F1E19C94}" type="presOf" srcId="{6EA8DAA0-6FAE-4B16-84FA-5FD8A774DC05}" destId="{6F5F9CA2-563E-4754-8177-4D40F928DAAD}" srcOrd="0" destOrd="0" presId="urn:microsoft.com/office/officeart/2005/8/layout/venn1"/>
    <dgm:cxn modelId="{EF55FB6D-B9DE-4193-AE35-0BD763447A48}" type="presOf" srcId="{F82DD707-62B5-461A-AD2A-734833DB5CAF}" destId="{70277418-AA22-4B43-8311-6AA6ACFF4F35}" srcOrd="1" destOrd="0" presId="urn:microsoft.com/office/officeart/2005/8/layout/venn1"/>
    <dgm:cxn modelId="{86B3A254-BEDB-4A7F-A4AB-64F0F76DA499}" type="presOf" srcId="{51802530-7BB3-4EFA-B51C-D252D875C9AD}" destId="{5DCB87E8-A19C-46D0-BD70-17CD2E1897E6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4D4843C2-5BFD-4C35-A6C9-72A0255145B5}" type="presOf" srcId="{46A4C596-ECD6-4E00-95F4-2A7139DC8A00}" destId="{AF6B197F-1034-427B-92C0-063C1050084B}" srcOrd="1" destOrd="0" presId="urn:microsoft.com/office/officeart/2005/8/layout/venn1"/>
    <dgm:cxn modelId="{693E4BC5-BA97-4103-A5FF-52B4B40C078D}" type="presOf" srcId="{F82DD707-62B5-461A-AD2A-734833DB5CAF}" destId="{DBF2D7B5-013A-4723-B2B6-7D827FD7E4C0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DA2381-46D1-4A11-9D71-D34DE8E67F3F}" type="presParOf" srcId="{CA8A9D64-6163-42CF-991B-73A67AE5306E}" destId="{6F5F9CA2-563E-4754-8177-4D40F928DAAD}" srcOrd="0" destOrd="0" presId="urn:microsoft.com/office/officeart/2005/8/layout/venn1"/>
    <dgm:cxn modelId="{3486753E-9287-4F81-96BD-A99B1E0B5FAF}" type="presParOf" srcId="{CA8A9D64-6163-42CF-991B-73A67AE5306E}" destId="{4666C468-3AE9-42B1-888F-068D0981B269}" srcOrd="1" destOrd="0" presId="urn:microsoft.com/office/officeart/2005/8/layout/venn1"/>
    <dgm:cxn modelId="{E7C91194-6860-4D9E-8119-4A7DF4AC1E70}" type="presParOf" srcId="{CA8A9D64-6163-42CF-991B-73A67AE5306E}" destId="{CCAA8A54-0872-4A3F-9DBF-B493E42FF604}" srcOrd="2" destOrd="0" presId="urn:microsoft.com/office/officeart/2005/8/layout/venn1"/>
    <dgm:cxn modelId="{9FBBE1A6-5952-472A-AF02-7B96522943CE}" type="presParOf" srcId="{CA8A9D64-6163-42CF-991B-73A67AE5306E}" destId="{AF6B197F-1034-427B-92C0-063C1050084B}" srcOrd="3" destOrd="0" presId="urn:microsoft.com/office/officeart/2005/8/layout/venn1"/>
    <dgm:cxn modelId="{18832DEC-0075-461F-9F1D-3A177E06FD8D}" type="presParOf" srcId="{CA8A9D64-6163-42CF-991B-73A67AE5306E}" destId="{5DCB87E8-A19C-46D0-BD70-17CD2E1897E6}" srcOrd="4" destOrd="0" presId="urn:microsoft.com/office/officeart/2005/8/layout/venn1"/>
    <dgm:cxn modelId="{AFC32A9A-CF16-4C0B-8294-FE4C8E23D9C8}" type="presParOf" srcId="{CA8A9D64-6163-42CF-991B-73A67AE5306E}" destId="{AFE8AA75-9753-4702-AF5A-FAA88E977D4B}" srcOrd="5" destOrd="0" presId="urn:microsoft.com/office/officeart/2005/8/layout/venn1"/>
    <dgm:cxn modelId="{666048D9-E9E7-42B7-A3CB-4488CF242248}" type="presParOf" srcId="{CA8A9D64-6163-42CF-991B-73A67AE5306E}" destId="{DBF2D7B5-013A-4723-B2B6-7D827FD7E4C0}" srcOrd="6" destOrd="0" presId="urn:microsoft.com/office/officeart/2005/8/layout/venn1"/>
    <dgm:cxn modelId="{406B38C8-6C6B-4E37-BBB1-22542CA6D0F7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3216216" y="431771"/>
          <a:ext cx="4083166" cy="34877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814182" y="942547"/>
        <a:ext cx="2887234" cy="2466243"/>
      </dsp:txXfrm>
    </dsp:sp>
    <dsp:sp modelId="{4D0DA7D3-1880-4B56-80D8-8313A94D4377}">
      <dsp:nvSpPr>
        <dsp:cNvPr id="0" name=""/>
        <dsp:cNvSpPr/>
      </dsp:nvSpPr>
      <dsp:spPr>
        <a:xfrm>
          <a:off x="4654391" y="2630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831125" y="203037"/>
        <a:ext cx="853348" cy="853348"/>
      </dsp:txXfrm>
    </dsp:sp>
    <dsp:sp modelId="{8F43171B-361D-411D-A304-B1BFF177F449}">
      <dsp:nvSpPr>
        <dsp:cNvPr id="0" name=""/>
        <dsp:cNvSpPr/>
      </dsp:nvSpPr>
      <dsp:spPr>
        <a:xfrm>
          <a:off x="6208976" y="155636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6385710" y="1733097"/>
        <a:ext cx="853348" cy="853348"/>
      </dsp:txXfrm>
    </dsp:sp>
    <dsp:sp modelId="{AE030958-C748-41B6-9AF1-7BC4EF482B03}">
      <dsp:nvSpPr>
        <dsp:cNvPr id="0" name=""/>
        <dsp:cNvSpPr/>
      </dsp:nvSpPr>
      <dsp:spPr>
        <a:xfrm>
          <a:off x="4654391" y="314409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831125" y="3320824"/>
        <a:ext cx="853348" cy="853348"/>
      </dsp:txXfrm>
    </dsp:sp>
    <dsp:sp modelId="{3CD635E9-7D68-4D6D-988F-0FB20AD93184}">
      <dsp:nvSpPr>
        <dsp:cNvPr id="0" name=""/>
        <dsp:cNvSpPr/>
      </dsp:nvSpPr>
      <dsp:spPr>
        <a:xfrm>
          <a:off x="3082561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3259295" y="1748994"/>
        <a:ext cx="853348" cy="853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State</a:t>
          </a:r>
          <a:r>
            <a:rPr lang="cs-CZ" sz="2200" kern="1200" dirty="0"/>
            <a:t>  </a:t>
          </a:r>
          <a:r>
            <a:rPr lang="cs-CZ" sz="2200" kern="1200" dirty="0" err="1"/>
            <a:t>Government</a:t>
          </a:r>
          <a:endParaRPr lang="cs-CZ" sz="2200" b="1" i="1" kern="1200" dirty="0"/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810547" y="114319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Market</a:t>
          </a:r>
        </a:p>
      </dsp:txBody>
      <dsp:txXfrm>
        <a:off x="2941355" y="1385514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Family</a:t>
          </a:r>
          <a:r>
            <a:rPr lang="cs-CZ" sz="2200" kern="1200" dirty="0"/>
            <a:t> and </a:t>
          </a:r>
          <a:r>
            <a:rPr lang="cs-CZ" sz="2200" kern="1200" dirty="0" err="1"/>
            <a:t>Intimacy</a:t>
          </a:r>
          <a:r>
            <a:rPr lang="cs-CZ" sz="2200" kern="1200" dirty="0"/>
            <a:t> 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Public </a:t>
          </a:r>
          <a:r>
            <a:rPr lang="cs-CZ" sz="2200" kern="1200" dirty="0" err="1"/>
            <a:t>Sphere</a:t>
          </a:r>
          <a:endParaRPr lang="cs-CZ" sz="2200" b="1" i="1" kern="1200" dirty="0"/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6B1B1-C4B5-4951-A373-5D1CF58D7D78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ADE32-83F7-4625-B28B-8E2EC2C25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9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05EE96-D582-4810-9252-CAD594D973B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05529" y="373963"/>
            <a:ext cx="10515600" cy="906551"/>
          </a:xfrm>
        </p:spPr>
        <p:txBody>
          <a:bodyPr>
            <a:normAutofit/>
          </a:bodyPr>
          <a:lstStyle/>
          <a:p>
            <a:r>
              <a:rPr lang="en-US" dirty="0" err="1"/>
              <a:t>Modernisation</a:t>
            </a:r>
            <a:r>
              <a:rPr lang="en-US" dirty="0"/>
              <a:t> – Birth of nation state</a:t>
            </a:r>
            <a:r>
              <a:rPr lang="cs-CZ" dirty="0"/>
              <a:t>S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558344"/>
            <a:ext cx="10515600" cy="4971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		    </a:t>
            </a:r>
            <a:r>
              <a:rPr lang="cs-CZ" b="1" dirty="0">
                <a:solidFill>
                  <a:srgbClr val="FFC000"/>
                </a:solidFill>
              </a:rPr>
              <a:t>1774</a:t>
            </a:r>
            <a:r>
              <a:rPr lang="cs-CZ" b="1" dirty="0"/>
              <a:t>		</a:t>
            </a:r>
            <a:r>
              <a:rPr lang="cs-CZ" dirty="0"/>
              <a:t>				</a:t>
            </a:r>
            <a:r>
              <a:rPr lang="cs-CZ" dirty="0" err="1"/>
              <a:t>Literacy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          </a:t>
            </a:r>
            <a:r>
              <a:rPr lang="cs-CZ" b="1" dirty="0">
                <a:solidFill>
                  <a:srgbClr val="FFC000"/>
                </a:solidFill>
              </a:rPr>
              <a:t>1781</a:t>
            </a:r>
            <a:r>
              <a:rPr lang="cs-CZ" dirty="0"/>
              <a:t>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</a:t>
            </a:r>
            <a:r>
              <a:rPr lang="cs-CZ" b="1" dirty="0"/>
              <a:t>1759  1765	                            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         	      </a:t>
            </a:r>
            <a:r>
              <a:rPr lang="cs-CZ" b="1" dirty="0">
                <a:solidFill>
                  <a:srgbClr val="FFC000"/>
                </a:solidFill>
              </a:rPr>
              <a:t>1784</a:t>
            </a:r>
            <a:r>
              <a:rPr lang="cs-CZ" b="1" dirty="0"/>
              <a:t>   1833  </a:t>
            </a:r>
            <a:r>
              <a:rPr lang="cs-CZ" b="1" dirty="0">
                <a:solidFill>
                  <a:srgbClr val="FFC000"/>
                </a:solidFill>
              </a:rPr>
              <a:t>1859</a:t>
            </a:r>
            <a:r>
              <a:rPr lang="cs-CZ" b="1" dirty="0"/>
              <a:t>  </a:t>
            </a:r>
            <a:r>
              <a:rPr lang="cs-CZ" b="1" dirty="0">
                <a:solidFill>
                  <a:srgbClr val="FFC000"/>
                </a:solidFill>
              </a:rPr>
              <a:t>1868/9</a:t>
            </a:r>
            <a:r>
              <a:rPr lang="cs-CZ" dirty="0"/>
              <a:t>	 		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</a:t>
            </a:r>
            <a:r>
              <a:rPr lang="cs-CZ" b="1" dirty="0">
                <a:solidFill>
                  <a:srgbClr val="FFC000"/>
                </a:solidFill>
              </a:rPr>
              <a:t>1781</a:t>
            </a:r>
            <a:r>
              <a:rPr lang="cs-CZ" dirty="0"/>
              <a:t>    </a:t>
            </a:r>
            <a:r>
              <a:rPr lang="cs-CZ" b="1" dirty="0"/>
              <a:t>1848</a:t>
            </a:r>
            <a:r>
              <a:rPr lang="cs-CZ" dirty="0"/>
              <a:t>		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                      </a:t>
            </a:r>
            <a:r>
              <a:rPr lang="cs-CZ" b="1" dirty="0"/>
              <a:t>1893,1906,1918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940157" y="1922896"/>
            <a:ext cx="9837313" cy="180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297355" y="2850984"/>
            <a:ext cx="9480116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3376247" y="4567342"/>
            <a:ext cx="7401223" cy="192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 doprava 10"/>
          <p:cNvSpPr/>
          <p:nvPr/>
        </p:nvSpPr>
        <p:spPr>
          <a:xfrm>
            <a:off x="3376247" y="3739627"/>
            <a:ext cx="7401224" cy="191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985847" y="5447810"/>
            <a:ext cx="6791624" cy="19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5196254" y="6328817"/>
            <a:ext cx="5581216" cy="200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5356C-92AE-4770-9D8A-CD80E064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1600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488BE87-8F20-4861-954D-FE6B3CAF6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066" y="154561"/>
            <a:ext cx="7852466" cy="6266307"/>
          </a:xfrm>
        </p:spPr>
      </p:pic>
    </p:spTree>
    <p:extLst>
      <p:ext uri="{BB962C8B-B14F-4D97-AF65-F5344CB8AC3E}">
        <p14:creationId xmlns:p14="http://schemas.microsoft.com/office/powerpoint/2010/main" val="256022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85791-5794-45EB-8BC5-E9429354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1500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2705AE-3225-4A10-A40B-105DE2B36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463" y="309325"/>
            <a:ext cx="7715227" cy="6156790"/>
          </a:xfrm>
        </p:spPr>
      </p:pic>
    </p:spTree>
    <p:extLst>
      <p:ext uri="{BB962C8B-B14F-4D97-AF65-F5344CB8AC3E}">
        <p14:creationId xmlns:p14="http://schemas.microsoft.com/office/powerpoint/2010/main" val="3627029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2708-E664-41BF-A5D0-811C13FD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EUROPE</a:t>
            </a:r>
            <a:br>
              <a:rPr lang="cs-CZ" dirty="0"/>
            </a:br>
            <a:r>
              <a:rPr lang="cs-CZ" dirty="0"/>
              <a:t>1400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7E40653-C66B-405A-B491-074CA191F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6025" y="257250"/>
            <a:ext cx="7949198" cy="6343500"/>
          </a:xfrm>
        </p:spPr>
      </p:pic>
    </p:spTree>
    <p:extLst>
      <p:ext uri="{BB962C8B-B14F-4D97-AF65-F5344CB8AC3E}">
        <p14:creationId xmlns:p14="http://schemas.microsoft.com/office/powerpoint/2010/main" val="258497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E 1918-2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757" y="77207"/>
            <a:ext cx="5755822" cy="6780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31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Institutional Dimensions of Modernity</a:t>
            </a:r>
            <a:br>
              <a:rPr lang="en-US" sz="2800" dirty="0"/>
            </a:br>
            <a:r>
              <a:rPr lang="en-US" sz="2800" i="1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0171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4942936" y="3985404"/>
            <a:ext cx="23291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6096000" y="2855343"/>
            <a:ext cx="0" cy="7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6096000" y="2855343"/>
            <a:ext cx="11502" cy="2337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4942936" y="2855343"/>
            <a:ext cx="1153064" cy="1130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6096000" y="2855342"/>
            <a:ext cx="1176068" cy="1130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4931434" y="4001294"/>
            <a:ext cx="1164566" cy="1191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6107502" y="3993348"/>
            <a:ext cx="1164566" cy="1207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3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Time-Space</a:t>
            </a:r>
            <a:r>
              <a:rPr lang="cs-CZ" dirty="0"/>
              <a:t> </a:t>
            </a:r>
            <a:r>
              <a:rPr lang="cs-CZ" dirty="0" err="1"/>
              <a:t>Distanciation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3600" dirty="0"/>
              <a:t>SEPARATION</a:t>
            </a:r>
          </a:p>
          <a:p>
            <a:r>
              <a:rPr lang="cs-CZ" sz="3600" dirty="0"/>
              <a:t>EMPTY TIME END SPACE</a:t>
            </a:r>
          </a:p>
          <a:p>
            <a:r>
              <a:rPr lang="en-AU" sz="3600" b="1" u="sng" dirty="0"/>
              <a:t>DISENBEDDING MECHANISM</a:t>
            </a:r>
          </a:p>
          <a:p>
            <a:pPr lvl="1"/>
            <a:r>
              <a:rPr lang="en-AU" sz="3600" dirty="0"/>
              <a:t>EXPERT SYSTEMS (Railways to Internet)</a:t>
            </a:r>
          </a:p>
          <a:p>
            <a:pPr lvl="1"/>
            <a:r>
              <a:rPr lang="en-AU" sz="3600" dirty="0"/>
              <a:t>SYMBOLIC TOKEN (Money, Language)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32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4330" y="551271"/>
            <a:ext cx="9782334" cy="1562969"/>
          </a:xfrm>
        </p:spPr>
        <p:txBody>
          <a:bodyPr>
            <a:normAutofit/>
          </a:bodyPr>
          <a:lstStyle/>
          <a:p>
            <a:r>
              <a:rPr lang="en-US" sz="3600" b="1" dirty="0"/>
              <a:t>Social</a:t>
            </a:r>
            <a:r>
              <a:rPr lang="cs-CZ" sz="3600" b="1" dirty="0"/>
              <a:t> </a:t>
            </a:r>
            <a:r>
              <a:rPr lang="en-US" sz="3600" b="1" dirty="0"/>
              <a:t>differentiation</a:t>
            </a:r>
            <a:r>
              <a:rPr lang="cs-CZ" sz="3600" b="1" dirty="0"/>
              <a:t> &amp; </a:t>
            </a:r>
            <a:r>
              <a:rPr lang="en-US" sz="3600" b="1" dirty="0"/>
              <a:t>Media of </a:t>
            </a:r>
            <a:r>
              <a:rPr lang="en-AU" sz="3600" b="1" dirty="0"/>
              <a:t>might/power</a:t>
            </a:r>
            <a:r>
              <a:rPr lang="en-AU" sz="3100" dirty="0"/>
              <a:t> </a:t>
            </a:r>
            <a:r>
              <a:rPr lang="en-AU" sz="3100" i="1" dirty="0"/>
              <a:t> </a:t>
            </a:r>
            <a:br>
              <a:rPr lang="cs-CZ" sz="3100" i="1" dirty="0"/>
            </a:br>
            <a:r>
              <a:rPr lang="cs-CZ" sz="3100" i="1" dirty="0" err="1"/>
              <a:t>Niklas</a:t>
            </a:r>
            <a:r>
              <a:rPr lang="cs-CZ" sz="3100" i="1" dirty="0"/>
              <a:t> </a:t>
            </a:r>
            <a:r>
              <a:rPr lang="cs-CZ" sz="3100" i="1" dirty="0" err="1"/>
              <a:t>Luhmann</a:t>
            </a:r>
            <a:endParaRPr lang="cs-CZ" sz="31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21709" y="2227887"/>
            <a:ext cx="4953220" cy="44172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Love, Solidarity 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Knowledge (Communication)</a:t>
            </a:r>
          </a:p>
          <a:p>
            <a:r>
              <a:rPr lang="en-A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Reputation (Trust)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1"/>
          </p:nvPr>
        </p:nvGraphicFramePr>
        <p:xfrm>
          <a:off x="1919536" y="2132856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76064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err="1"/>
              <a:t>EuropeAn</a:t>
            </a:r>
            <a:br>
              <a:rPr lang="cs-CZ" sz="4000" dirty="0"/>
            </a:br>
            <a:r>
              <a:rPr lang="cs-CZ" sz="4000" dirty="0"/>
              <a:t>Union</a:t>
            </a:r>
            <a:br>
              <a:rPr lang="cs-CZ" sz="4000" dirty="0"/>
            </a:br>
            <a:r>
              <a:rPr lang="cs-CZ" sz="4000" dirty="0"/>
              <a:t>2023</a:t>
            </a:r>
          </a:p>
        </p:txBody>
      </p:sp>
      <p:pic>
        <p:nvPicPr>
          <p:cNvPr id="3" name="Picture 2" descr="File:European Union main map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3252" y="-8887376"/>
            <a:ext cx="9413691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4" y="291941"/>
            <a:ext cx="6130098" cy="59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88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br>
              <a:rPr lang="cs-CZ" dirty="0"/>
            </a:br>
            <a:r>
              <a:rPr lang="cs-CZ" dirty="0"/>
              <a:t>2000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80D11B9-90E7-4D82-9C88-22B3D8772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305" y="148523"/>
            <a:ext cx="8221695" cy="6560954"/>
          </a:xfrm>
        </p:spPr>
      </p:pic>
    </p:spTree>
    <p:extLst>
      <p:ext uri="{BB962C8B-B14F-4D97-AF65-F5344CB8AC3E}">
        <p14:creationId xmlns:p14="http://schemas.microsoft.com/office/powerpoint/2010/main" val="77754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1900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B4AFDE-AD99-4614-9517-CE7F2EB45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343" y="383165"/>
            <a:ext cx="7380429" cy="5889619"/>
          </a:xfrm>
        </p:spPr>
      </p:pic>
    </p:spTree>
    <p:extLst>
      <p:ext uri="{BB962C8B-B14F-4D97-AF65-F5344CB8AC3E}">
        <p14:creationId xmlns:p14="http://schemas.microsoft.com/office/powerpoint/2010/main" val="283137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A5472-8F72-4654-ABE8-42DF734D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1800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4F01F6-4A93-4295-8ECB-A9CCA72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945" y="409431"/>
            <a:ext cx="7567794" cy="6039138"/>
          </a:xfrm>
        </p:spPr>
      </p:pic>
    </p:spTree>
    <p:extLst>
      <p:ext uri="{BB962C8B-B14F-4D97-AF65-F5344CB8AC3E}">
        <p14:creationId xmlns:p14="http://schemas.microsoft.com/office/powerpoint/2010/main" val="246048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BB505-0A08-43E1-8C78-DD089127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/>
              <a:t> </a:t>
            </a:r>
            <a:br>
              <a:rPr lang="cs-CZ"/>
            </a:br>
            <a:r>
              <a:rPr lang="cs-CZ"/>
              <a:t>1700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5223058-4939-4A14-8B40-8FD612156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824" y="350917"/>
            <a:ext cx="7714444" cy="6156165"/>
          </a:xfrm>
        </p:spPr>
      </p:pic>
    </p:spTree>
    <p:extLst>
      <p:ext uri="{BB962C8B-B14F-4D97-AF65-F5344CB8AC3E}">
        <p14:creationId xmlns:p14="http://schemas.microsoft.com/office/powerpoint/2010/main" val="734525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2301</TotalTime>
  <Words>175</Words>
  <Application>Microsoft Office PowerPoint</Application>
  <PresentationFormat>Širokoúhlá obrazovka</PresentationFormat>
  <Paragraphs>42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Tw Cen MT</vt:lpstr>
      <vt:lpstr>Tw Cen MT Condensed</vt:lpstr>
      <vt:lpstr>Wingdings 3</vt:lpstr>
      <vt:lpstr>Integrál</vt:lpstr>
      <vt:lpstr>Modernisation – Birth of nation stateS</vt:lpstr>
      <vt:lpstr>The Institutional Dimensions of Modernity Anthony Giddens</vt:lpstr>
      <vt:lpstr>Time-Space Distanciation</vt:lpstr>
      <vt:lpstr>Social differentiation &amp; Media of might/power   Niklas Luhmann</vt:lpstr>
      <vt:lpstr>EuropeAn Union 2023</vt:lpstr>
      <vt:lpstr>Europe 2000</vt:lpstr>
      <vt:lpstr>Europe  1900</vt:lpstr>
      <vt:lpstr>Europe  1800</vt:lpstr>
      <vt:lpstr>Europe  1700</vt:lpstr>
      <vt:lpstr>Europe  1600</vt:lpstr>
      <vt:lpstr>Europe  1500</vt:lpstr>
      <vt:lpstr>EUROPE 1400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EUROPEANS</dc:title>
  <dc:creator>Magdaléna Fričová</dc:creator>
  <cp:lastModifiedBy>Karel Müller</cp:lastModifiedBy>
  <cp:revision>63</cp:revision>
  <dcterms:created xsi:type="dcterms:W3CDTF">2013-10-21T08:44:56Z</dcterms:created>
  <dcterms:modified xsi:type="dcterms:W3CDTF">2025-10-20T11:49:17Z</dcterms:modified>
</cp:coreProperties>
</file>