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1"/>
  </p:sldMasterIdLst>
  <p:sldIdLst>
    <p:sldId id="256" r:id="rId2"/>
    <p:sldId id="257" r:id="rId3"/>
    <p:sldId id="261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7" r:id="rId21"/>
    <p:sldId id="285" r:id="rId22"/>
    <p:sldId id="286" r:id="rId23"/>
    <p:sldId id="288" r:id="rId24"/>
    <p:sldId id="289" r:id="rId25"/>
    <p:sldId id="294" r:id="rId26"/>
    <p:sldId id="295" r:id="rId27"/>
    <p:sldId id="297" r:id="rId28"/>
    <p:sldId id="298" r:id="rId29"/>
    <p:sldId id="296" r:id="rId30"/>
    <p:sldId id="293" r:id="rId31"/>
    <p:sldId id="290" r:id="rId32"/>
    <p:sldId id="291" r:id="rId33"/>
    <p:sldId id="292" r:id="rId34"/>
    <p:sldId id="299" r:id="rId35"/>
    <p:sldId id="265" r:id="rId36"/>
    <p:sldId id="303" r:id="rId37"/>
    <p:sldId id="300" r:id="rId38"/>
    <p:sldId id="301" r:id="rId39"/>
    <p:sldId id="302" r:id="rId40"/>
    <p:sldId id="304" r:id="rId41"/>
    <p:sldId id="305" r:id="rId42"/>
    <p:sldId id="306" r:id="rId43"/>
    <p:sldId id="268" r:id="rId44"/>
    <p:sldId id="307" r:id="rId45"/>
    <p:sldId id="308" r:id="rId46"/>
    <p:sldId id="309" r:id="rId47"/>
    <p:sldId id="310" r:id="rId48"/>
    <p:sldId id="311" r:id="rId49"/>
    <p:sldId id="264" r:id="rId50"/>
    <p:sldId id="312" r:id="rId51"/>
    <p:sldId id="313" r:id="rId52"/>
    <p:sldId id="314" r:id="rId53"/>
    <p:sldId id="262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75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39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7" y="4480563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19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2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6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6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709740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9" y="4589465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6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9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1" y="1825625"/>
            <a:ext cx="468405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98999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10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5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19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4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9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5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9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49" y="13396"/>
            <a:ext cx="494219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502922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9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4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12/23/25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20" y="6382514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5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83" r:id="rId6"/>
    <p:sldLayoutId id="2147483879" r:id="rId7"/>
    <p:sldLayoutId id="2147483880" r:id="rId8"/>
    <p:sldLayoutId id="2147483881" r:id="rId9"/>
    <p:sldLayoutId id="2147483882" r:id="rId10"/>
    <p:sldLayoutId id="2147483884" r:id="rId11"/>
  </p:sldLayoutIdLst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594" indent="0" algn="l" defTabSz="914377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26" indent="-285744" algn="l" defTabSz="914377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26" indent="0" algn="l" defTabSz="914377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70" indent="-285744" algn="l" defTabSz="914377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864E61-81D0-315D-E32C-02A94E41B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7966" y="1135530"/>
            <a:ext cx="4016188" cy="28926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ASIE JAKO GEOPOLITICKÝ HOT SPOT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88D715-F4F8-0A8E-B9C4-FEC3CA11B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7966" y="4793129"/>
            <a:ext cx="4016188" cy="1563219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cs-CZ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Mgr. Jan Železný, Ph.D.</a:t>
            </a:r>
          </a:p>
          <a:p>
            <a:pPr>
              <a:lnSpc>
                <a:spcPct val="140000"/>
              </a:lnSpc>
            </a:pPr>
            <a:r>
              <a:rPr lang="cs-CZ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Centrum asijsko-pacifických studií (Caps)</a:t>
            </a:r>
          </a:p>
          <a:p>
            <a:pPr>
              <a:lnSpc>
                <a:spcPct val="140000"/>
              </a:lnSpc>
            </a:pPr>
            <a:r>
              <a:rPr lang="cs-CZ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Cevro</a:t>
            </a:r>
            <a:r>
              <a:rPr lang="cs-CZ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univerzita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70A2B-EE8B-12C1-9C9B-E77B2E8D6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r="16214" b="-1"/>
          <a:stretch>
            <a:fillRect/>
          </a:stretch>
        </p:blipFill>
        <p:spPr>
          <a:xfrm>
            <a:off x="20" y="-1"/>
            <a:ext cx="69150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18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05C201-58F8-1D55-D972-0C1E4E09E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8F02D4A-FF12-B7AC-9066-877561DD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5068D525-9084-C081-1364-9D4772450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EB6969A2-B01D-FA91-87E4-1BCCC14C2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A52E2D37-4245-F93F-74FA-3B498DD6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A662C8C6-B1B8-9E60-33FB-14EB5FBD9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D254E75C-3333-08D7-86A7-34D6D0087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A5C442BE-7811-7FDF-8831-E446DD2B7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61186B0B-A9DF-0D58-8852-3109B9974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87E7BDCE-CA07-F5E3-4668-BA7075528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F4580483-5A0F-47A8-CDC3-B9063FB66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FD253B39-1962-55DB-E904-3147B22D3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1A6B2B69-2121-747C-E8F2-CC49BCE28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84034584-955C-E99C-F923-11E4A7DB06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D909C72D-D58C-F0EF-15AF-76EB18080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370D1CEE-D420-EC50-80B7-0E5D20A0A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A9E3081C-764F-27C8-C308-2F97B63F7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FB7CE9DE-FDEE-25AC-915B-67E8D58EB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E0F9257C-D9E8-0769-6EE2-DEED6EEE7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12C28831-90C9-1D1E-AC29-81CBF3EDA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8EBBDB69-60A4-F64A-D872-1840836F1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73ACB5E3-BAB3-6226-CF71-54C7276B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D927AE1B-2BFC-62E2-7FBC-FD17FCBD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E242A5EA-C250-E02C-6659-47DEE3F2A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621B0EA2-3393-DEF7-FB24-6AD47772F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5A5C58EE-4942-75B9-C670-2C8E9F7C9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777FE5A7-E0AF-4AAF-73BF-5E0569537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56BCBEC4-0E2E-ECDC-FE28-BA2DD5766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6DC1FDE2-645A-22CD-D308-D375F2100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3CA804A4-EFFF-7B4E-0169-8C5F0872B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BBA4201A-E903-FBC9-845C-8F1E15200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32A672BF-4001-8751-4FCB-F8A396884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1F5D89FC-F69F-6427-52E6-26B847951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82895DB5-270A-2BB4-FC72-1769F902C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F8F840CA-14C8-D45F-B1E1-C248E6DC9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2285A1AD-B1E2-A6FC-926A-ECB8BF652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26394DCB-7ABF-966B-B069-A48F1FD92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3BE9ADF5-D97E-D952-C370-B637F06C6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C198F9C2-D734-1EC3-7078-0A215735F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342AC4C0-14CB-72A8-6AC5-F92B6908A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57E96D0E-265E-35A6-2BFA-F8493F84D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824E3813-E67F-6BB1-549B-15295E8A6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B57E090F-3809-E98F-A33A-680AC0145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786F88C8-0E99-C50A-49FE-8F7B9CFDF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981B31FF-8028-598F-E490-72BC098022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C48C0160-DC7D-6B45-6F7C-B19446F1C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5E8005D1-DF66-3234-8273-EC0259E5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6BEBF9DF-01B2-FA43-B231-9351AAD94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2EE181EF-F0E3-7CD4-F679-7CF2AF8AE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D3E66CEE-4F04-EE0D-0685-116881094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C2942D39-B395-8D20-73FC-1045F2A7F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EE5CDB00-1A84-EB29-93D9-1A4FDB98B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5287CDFB-EB81-09EC-FA84-AC2DCB0FD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6314D5E2-6CB4-672C-2540-5FBD33364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9EFE8485-1C79-B54A-AE1C-34A5BBAA6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FEA2C4FF-DDD8-5B5C-9E7E-3B3C71DDE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6DC9E3F9-FEFB-C772-0B28-EEFEEC0C9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C6D77710-1862-F0EA-FE12-43666AF5F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BA0B0F79-91C7-0DEC-DB06-DA4AD0740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DA4C1FA8-6FA1-C1A0-A824-69B0B9D7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6B491D-3FCD-7EB7-1348-A210C267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IPEF (Indo-Pacific Economic Framework for Prosperity)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2DDA366D-FA40-12DA-86D0-41BCF01C1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959DC317-33EC-1F7C-B6E8-8FE088F54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63522953-9759-8CE6-4DDE-34C98A230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78574F10-0882-74A6-D13A-34D5AE9E6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4A242A36-C0BE-83A2-8D2C-7E3E7B13E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3D35AD80-E8CA-E1FE-1A2A-851E8BA85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E4EE53BD-1CE4-29E2-C38C-EB59845E2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19475A4D-907D-9E20-D104-B3A9F6DE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24BDBB5D-038D-0966-F618-B22E3D5D6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EF3B251E-081C-47B3-0A01-779BC4D21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A946FF8F-6FDA-CDA9-9E9F-AA85E5B79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EF1B857C-0F62-9ECC-4189-D27DA52A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60914E0A-46F2-7EAB-F620-805B481B3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20A13DE4-62D7-B1DA-6700-5817FDBB3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24356E5A-55E7-218B-4190-82B2D8FDF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1791048B-A949-C100-FDE8-1AD914F45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D9CF502F-E6BD-8378-2407-BD96A694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1C789F7E-D173-F1BE-F43D-9054F2779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DAC5A9A0-415A-EDD7-C58E-B301A1459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EC96FC94-767B-56EC-0B03-BC9537D95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B8E05DD1-4B54-27B6-7E0F-B2CF892BD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BB118412-A72E-64CA-EC24-506CD9BC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37AF803A-4D4E-C22C-F6CA-85A5A89E3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B1B09B31-EDD0-9C58-8464-EC9384303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A43FFD3D-F510-E6F1-F406-E191A2354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D647FD6B-DAFA-EE7C-3A12-107D4E002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719A588B-DC3E-D983-6A26-57CAC804B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087F7A37-8528-0E89-6DFF-66FC69884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C13D4A20-1C10-C62E-EE3E-206798EB5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409CDFBE-2D93-C1B6-AD81-579151467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C1262013-0DBD-219B-5287-5AE7AF201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B19EDE2B-78A2-A671-F2CA-79B7B9E62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B580550A-18A3-0020-D592-92AC5E2FF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7CC1845F-8646-F4A6-2D02-B9A550014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78201ADB-C323-22F4-A0F7-4D0973D63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5E7C5D03-C9B4-1C34-BE00-3D1B8683B2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EC7BAD94-7AC6-638A-680A-6B3D56BA4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497A2D86-D50F-1ECB-DA78-89C117BB3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746E204C-7663-AA42-0279-5DD5F636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95978F3A-7DDC-F6F3-E035-564EE2D2E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7CEA8286-56DE-73B3-67C0-1151C35C2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1A1696D7-E0E1-3799-F658-67A54535D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34A568AB-1D53-A8F9-6F52-C748E70BE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A142F1F-CF13-B25C-BEDE-F4C25F7D9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15291"/>
            <a:ext cx="5009643" cy="509982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3183F49F-A75D-F767-7340-39EE29BA7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6EC92F6B-6CE5-11D6-E6C1-B6A581C1B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9154842E-637A-810B-7EEA-72C6C7676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E000CA9D-AEF6-AE18-F97E-126B41C91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D5C7ED68-1350-20FC-447E-EBEB57242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09F29CD0-1DAD-8BA7-8989-09F03F9CC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9B574E0E-3EDB-531F-F2DD-3BC6C3613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FF54BA57-87EA-8767-E25E-8FB337B57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55E533B7-2C4A-8D7B-71DA-3F80BB393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759551E7-AA15-6E06-CD43-BF12C76F2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16D2886D-64D2-8243-CB77-45B3F05DD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CF3C7781-3FD5-ED8B-58AD-0965891A7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2029DB93-33B8-4750-45F5-C7ACFA581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6558BBED-48F2-6137-A26E-A8085C8C4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09EAC65A-EF59-718C-2BF8-14DFE8F48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4D862131-411D-19AD-2E4A-C2DC58860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33F97C7B-5FC2-2375-31F0-D7D512AC8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C1B56068-5BD0-C3B9-853D-1F52AD1F5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5EAD5562-CF2A-8E7F-FE02-9B1154933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EF3CB969-2D39-7F34-FE9F-9007FE508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AB4F7FE8-8923-BB49-662F-393845B5D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B6234368-E217-58E4-A188-D204727E5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01D7362D-2FE3-BB2D-D140-920AE97CD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A67CD2A-7A19-D252-C264-92E6762D2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506" y="1874829"/>
            <a:ext cx="8105775" cy="4336380"/>
          </a:xfrm>
        </p:spPr>
      </p:pic>
    </p:spTree>
    <p:extLst>
      <p:ext uri="{BB962C8B-B14F-4D97-AF65-F5344CB8AC3E}">
        <p14:creationId xmlns:p14="http://schemas.microsoft.com/office/powerpoint/2010/main" val="158714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680728-8520-E59B-98C9-E7D099D2A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2DC07EC-36D6-A5E3-52C7-3908ADFB6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3CB27899-4765-8217-AFE9-182652BA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1773DD05-B8AB-3CE5-8291-7782F2996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05518AA4-68CE-2020-C0B8-AF9A275C1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F5A35C8E-9273-7408-7FC9-3761A46D3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FDBEF405-9055-1AE1-F848-B412F9BBD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AA4D3B5C-CE78-4ECF-A053-44F20A51B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BCC0B957-0F85-AD35-EF50-4554607E7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3B4ED398-BC4E-7A82-1E85-5D5975EA2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EAC998A3-3B2E-E274-A20D-0BC336B9A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61BDD806-EE6A-2E83-1115-1183724E0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80216BB9-8548-13C1-D502-0C56EFF03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9BD2D695-325A-BBDB-AADE-259CAA479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92763C2A-C085-C1B4-6E00-530EA92AA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41BBB932-D28D-2371-D1A1-9D46B98B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002302CB-4931-3DD5-D9FB-E4DB7DB26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C67BFF0D-FBAC-FCBD-EA7A-B8F470143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39C97585-1306-A0EB-B1F9-AE3AC4203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D7810194-3E4A-758E-E8BB-B9EDB7F555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7B1EA690-0676-D90E-16A6-BA88EC5A9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03E052E8-3138-AF48-1B98-8BC77762A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EC48EE5E-0CA6-A008-794C-61C53D66A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7F9B7D84-6D5A-967B-5736-C15F78710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05810DBB-C58B-74DC-1B85-C95C6A659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3DBCCB2A-6A6B-88CA-6FBB-0FF456659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239F022F-367F-6A0B-D075-FBBDD7195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4C48CBCF-4385-6976-B449-11D75C2D0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90E0A77B-7BE7-68D9-79F4-740EF43F7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7F592286-BC25-70F8-674A-4E669270E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6AA1A531-618B-90A7-83D6-B4772587A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D7F3F0DA-4CFD-F53C-FB9D-360BA5E92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481B4313-F8EE-0DD1-C474-F0882AEB1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983D7211-1180-913B-D72F-AD7114242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3967D787-4513-6BC2-BFED-2648F5A5C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168C2C1A-DB76-F0B8-8A08-3DDFB30A2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CE4B69F6-21C6-34B8-32C0-7DF32CC7A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0F013918-8D8D-F055-E1B5-064751807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8637716E-15B2-CA39-384D-8EBAB6DC2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B59BD38C-7F90-B85E-36FF-D41026A6A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8346BA06-5237-C660-5543-485F4EEC6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099E53E4-0B3F-CA90-BC30-7E33067DB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D54FABD4-72D0-4BC4-C7EF-30D6F1B568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8B8A2D1F-1321-D5B1-493B-A12A75D84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7A58E72E-DD5E-A1FA-7983-8B44EB540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16C07C3C-53CE-8849-BFB8-A7F4D5BEA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DDBCBBEC-D5FD-246B-6DA2-84A45D7FE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5A86CA4D-C193-7CB4-D9C5-1D8A56E3A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6077AC9F-A3A3-1A18-2058-085F43FCD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DA4FAB3D-0C06-E4B3-6590-778FA000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52D79CF8-758D-6A52-9748-28EBFD373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06FBE397-E4C7-3619-4959-5C7B386E5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5408D3F8-E7C8-1583-5860-80DFFDD3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76980CB7-C46D-5DEA-79CD-7C092B92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9A1BF112-D86E-DD92-B7CF-5E112207A8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15BE3E1C-F2FC-37C4-49F7-7B41CF538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5C1593AE-D5DC-1555-8B30-56FCE93EC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D3A373D8-E2EC-5EB6-AB57-09402C0C8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591C6A02-2A1B-CE4D-445E-7E959CF8D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171EC6B1-5149-E4A2-5BB2-83A71E5B4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A92A41-9C9E-A37F-D4F7-D117C109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B3W (Build Back Better World)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8C0368A3-A131-F300-2455-7784C21EA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9F002F-4B8E-005A-E7E8-9E57F3465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957E9663-03A0-2B29-3C5F-0EAAF082F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D9000CAC-939A-D2BC-B677-6931A1056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36EC64E7-17A5-7E92-53C2-BAEC907E5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987D3C68-1C3E-5E48-C038-E5AF6442E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21C5D243-1840-1B2A-5BFE-CF1C55784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CDB69041-E12A-A00C-3946-D5C75E39B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4F831B52-4775-411C-3937-27C1F81BA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232906BE-8B8B-B5A4-7EE2-3CC51EED2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74A0FB40-414E-78C0-0474-3F13F8F05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1C08A5CD-2CE4-793F-8C32-FB01916E1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BD41FB4D-2D50-FCCA-B9C5-06D358A6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B9598956-80B0-7C3A-3885-A436DEA83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19227253-3A1E-5C2E-E24E-2F030AF9B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F200A0D2-F015-DDB3-9A3B-E57CC6039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33964BA8-5163-1323-E006-33D4E35D4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6AF3DD41-D257-7477-7E7F-9D4DB4D28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F437EEC1-C881-4B8B-AC37-698DBC321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D6D755AC-70D2-74C6-65B5-4EEBF0B5B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FDB17B99-2DEE-BD9F-76E6-3124323BA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3C179DC8-A903-11BA-F17C-E3E0CD39B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6B5DDAAB-AA8B-7D8F-61C3-63C5C7BBF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ECAAC967-04D6-EBBD-7F1B-14E73E82A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EF37CFBB-9C3F-8805-C190-BE70F6B0D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329E2F64-ACA4-503E-91BF-744A2DC795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EFED43A3-4E62-C1AB-7605-26FC876EB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76003F1C-4ABD-7463-6954-F54DF1846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FE7E41FE-BE5E-C827-6D75-E03D0F645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F1F02B55-807C-50B2-1EA6-3D8A6CAA5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F97E6965-88F3-C436-95CF-5BA3BA0C0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52D3769C-AB35-582E-F64B-CB47E03EE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30972434-2B85-9441-3474-1CD85C448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8379B9B2-BCCA-CF36-89A7-51A806513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2B86F1E3-C3CA-FDB9-BCEA-57415B4AB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1A4A0620-3F87-AA4C-C8D7-D74AFB771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97B7A653-4FE7-ED36-1570-573C918D6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665BECCE-0622-5D0D-4456-8A0C055FB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D73FBE8E-56C7-9DB8-2288-1C14C9E88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E554DA50-C940-B4BF-AAE1-44D1954F5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5932040E-2B1B-C5A3-3FB7-170C264EA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3AE728D4-9FE3-B4AB-19C9-C4C734ACD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BF94F6C0-9524-6F6C-593E-E894EBBBD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E52475-6653-FD71-0605-535A46F01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15291"/>
            <a:ext cx="5009643" cy="509982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Globální iniciativa na budování infrastruktury, spuštěna 2021 jako nástroj zemí G7 v čele s USA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Cílem je prosazovat „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value-driven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“,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vysokostandardní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partnerství k adresování infrastrukturních potřeb rozvíjejících se zemí v regionu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Těleso k mobilizaci soukromého a veřejného kapitálu v plánované hodnotě miliard až biliónů USD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Zabývá se otázkami dopadu klimatických změn na infrastrukturu – ESG standardy (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enviroinamental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social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governance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Vnímána jako „západní alternativa“ BRI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Navazuje na Blue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Dot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Network certifikaci 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0ACC1C3B-758B-C852-BE97-257E99042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ABD7BC3F-3B37-80DD-412F-4B96A0DEB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D4096347-4C7A-DD72-1F42-6A061F6339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FA3077D7-6E83-EF95-9E23-BC2716216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05E229AD-454D-E94F-4B5D-00DAA2C04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F4E94361-6927-7D6A-7D36-718D28D4D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71A81C59-123A-A31D-0B30-EAA7A7ECF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609D3631-466B-738C-3055-0B2DBB48A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AB63B1CF-ECBE-63AD-D528-45BB2933B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71BCB0C1-D7A8-22F8-0C72-4D51E7B6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B49753D9-BFA9-A851-5BFC-00DBEC2EE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459B464B-CA2E-33D2-6C48-475A3D280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76D81806-495C-64FF-D818-671843DC1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64967DF3-0900-CDAB-1618-40DE6E03A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76AAC86F-25F0-5E3A-6145-8CF69B9FF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64C0792D-A92D-7D98-C94B-89F38585C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6A3D2ADB-1345-4A47-765F-DFF38E94F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9F8C31A8-A0F2-8EB4-2597-1D8C5DB66E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4775C833-9654-FC73-F39B-5154EF49EC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3F189652-05B1-B6C1-83CB-A50C8C594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3DE42864-366C-5CB0-EBC4-7DE0E1BCD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CF70C784-2423-79CC-B0D8-7D42F9A3E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0A9A02BA-193F-8C0D-B96B-F6F102484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text, snímek obrazovky, Písmo, Elektricky modrá&#10;&#10;Obsah generovaný pomocí AI může být nesprávný.">
            <a:extLst>
              <a:ext uri="{FF2B5EF4-FFF2-40B4-BE49-F238E27FC236}">
                <a16:creationId xmlns:a16="http://schemas.microsoft.com/office/drawing/2014/main" id="{3372A74E-DBB2-82C3-EBF4-07BE2F417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72" y="1946266"/>
            <a:ext cx="4023084" cy="2105833"/>
          </a:xfrm>
        </p:spPr>
      </p:pic>
      <p:pic>
        <p:nvPicPr>
          <p:cNvPr id="10" name="Obrázek 9" descr="Obsah obrázku text, Svět, grafický design, Grafika&#10;&#10;Obsah generovaný pomocí AI může být nesprávný.">
            <a:extLst>
              <a:ext uri="{FF2B5EF4-FFF2-40B4-BE49-F238E27FC236}">
                <a16:creationId xmlns:a16="http://schemas.microsoft.com/office/drawing/2014/main" id="{5DE97CF9-4ADB-EC49-33D4-A5E35EA1D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72" y="4071176"/>
            <a:ext cx="4023084" cy="278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5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58789E63-C78D-4210-8A38-DD6FB3B6B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vlajka, Vlajka spojených států, Karmín, Den vlajky (USA)&#10;&#10;Obsah generovaný pomocí AI může být nesprávný.">
            <a:extLst>
              <a:ext uri="{FF2B5EF4-FFF2-40B4-BE49-F238E27FC236}">
                <a16:creationId xmlns:a16="http://schemas.microsoft.com/office/drawing/2014/main" id="{58DB7253-9C8E-9E86-CC3E-7035F5BBA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3" b="95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9DE10C47-AF4B-43D9-ACC0-A3FB23B11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02967" cy="397435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6D7A29-8844-AEEB-8573-19CB6B48C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639" y="215153"/>
            <a:ext cx="7178723" cy="12440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v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Asii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Pacifiku</a:t>
            </a:r>
            <a:endParaRPr lang="en-US" sz="5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80AC8D-FD99-B861-A589-DC8BC2D3B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190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552C17-16DE-FDA5-44B6-AA2F713CA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20C485A-4DA2-C94A-49F1-B38A94256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7B7A5108-650E-2876-24AB-949CA52F68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B26AC15D-16B7-6486-F2DB-75388C9E3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E0A91926-79AB-B8CC-D32C-1B2E1A9C4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E50972B8-586A-5394-9824-86F75EDD1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3F1284D9-EA92-F2DE-9918-F54033FB2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58CE180A-063B-F459-FBB9-0908F09E4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2FAFC8F4-DEB3-8B22-9377-B450945BD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3001E96F-740D-4A3C-788B-D553F0FE5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F9169393-74D1-FA9F-D1AC-2172E3523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2EAB5B8D-D7C0-4364-5438-2AB585108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B9871155-65D1-1B7C-6D0B-A4543B619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4B9888E7-DADE-5835-2268-2EBC002B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1C12F55A-568D-BDE7-2958-66847A3B6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A8F199B5-FE06-BEFE-0DC0-D9693300F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4ED15B15-8D89-5DBC-7394-5259E6BCC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A2B6C4A7-2852-63EC-2F84-861DB85A7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1723105E-81CC-4628-3C25-D1D9C8FF0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194F42F4-52D9-4F70-B87B-3B29370E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191064EB-06C4-E1AF-B5B1-ACEE21AE8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C6F3B2A0-4898-267F-617D-23B6E3932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BEBB99CC-175E-0D88-16C3-F098CA2D7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1D7A869B-F62A-3102-4FF7-07B9899CC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2FA1FDA7-88AF-478D-08A5-87CC939AA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FA89014F-17FF-69A9-3D6D-4D4EAA6FC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E9C6BBEB-EA78-EBA5-EDB9-BE2E22BA6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1B828A87-40D3-D649-05FB-554B49D15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B8F8E5EE-0733-A1A9-CB4B-FA61B3DA1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FC2E5A04-08AD-0907-33A9-CD85350DE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99A87143-9663-1D2D-7364-EA9F04BD0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76F3EC36-0E5A-C67A-B6D8-F413C0479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4EF17415-579C-61C4-35E6-783A01FD9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907B9856-C271-19FE-9FEE-F73F4E80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B921BE52-0247-D6E7-CC4B-54996F76E4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66ACB103-E365-19C7-B3FB-807FC541E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09CF4B11-5756-7C65-03DF-A65474956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4302790E-9262-6262-89F8-B93B767B9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B859C256-6280-7359-5729-26D9907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88249670-9A51-E78B-2B69-0F4F3634E8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82A1D72E-09A6-30EC-D643-A074A36A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D30160A3-3F55-80EC-269E-6FC37C680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DD05A94D-6FEF-A5FA-26F8-BED6A33A9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40549ECB-F9F2-BA1F-3F0D-2F2425521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A27E41BD-20C0-C2F8-1657-38CAB5283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9578C8B2-3E37-F883-7D7F-18BB37E9B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A9FA3CD9-A7F7-1014-1111-3A189DEEB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46FB5CE0-68B3-E28C-39CB-C4E5F7A55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30159A50-F00B-B6DA-F1E8-65118D732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3E7AB8E0-A06F-ED92-1FC7-55E6FE8E4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5C437006-A61D-DD0E-0948-7661CC7C2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8E3C726A-C5B3-84DF-EBEC-B2AE478C5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E70B0582-2F84-BB8A-BF09-B87545237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2369FBFF-4D90-684E-3721-454BF019F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213A7841-0BC4-B48E-EBFB-3F4FF7A2D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6731A691-79ED-729E-6991-60600C95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380A3274-6208-04F8-09D8-78BA715D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B4D823E7-19B0-5033-332E-E19A3A594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FFACDDA6-EEA4-3178-556F-6306EED76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31B4DCB2-51F0-D5D2-040D-9A7AA9D60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B7666F-4F87-F94E-8CC0-27B39B361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a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jejich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strategie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Asii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Pacifiku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48D9FA53-CBA7-578A-865D-D4E92F4B0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27621FD-8DB4-090C-3B0D-DDEA914A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E896C746-73D9-B309-89FC-5C7EB1751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2D093178-5905-5A26-D36A-EE904F1CD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EAD16CB9-876C-F993-A459-F2827D35A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CBBD539B-0554-0CD2-27FE-7FB62F14F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3A6F18BB-61E1-273C-EBB0-C840D1BA6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A10667E0-CDDE-EBF7-A064-E4780BED8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E4620DDA-2F0B-12BC-E84C-5ACE577A4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9BAB9B99-0AAA-7ED5-B000-7D9A7453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7686A70D-673B-ADC0-6B27-5EC5C6DCF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4D7E85B2-9B63-CE70-1BA9-ACED32D2F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2ED53D89-0B52-8CC4-C844-E6389D4DD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7B41B071-5184-D464-1277-E65916B14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CAD083A1-E414-1E2D-933B-3A86EE7B2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226D39FA-8761-FF9B-AC27-FCE7131F2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8FEBA014-6FA5-EC4D-34F8-092C6337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41D440FA-5A5B-A6D7-B365-3FCDBD97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D17DD7DA-5B14-D905-2276-A624BF677C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B78055CD-90BB-83DD-E61E-257DC82CC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15EE8F40-598A-25A7-6F90-1C0E1CA46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97FF925D-FA95-CAE4-C035-F8668394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BD4C7459-81D9-BC18-ACB3-63108687E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D3447652-B2B4-5982-07C5-C2DFB4FB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F3E5F53D-CB2F-B2E4-ECB1-9AC4E6FCC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4D2F72DC-A9E2-FDE3-64AC-56041D7D5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623BD5F7-A65F-150D-0373-6F34C615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B250C403-243C-2B91-E46E-74AF01BC8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85E80978-6D22-0C6F-8613-BF8E8583F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B853D5CF-EB10-5789-D6FD-CC0A11A9E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C21DE545-95C2-F365-86E5-988557200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1BCDDE02-3B2C-FDDF-BA5E-45E33091F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02C7B7FA-D0A0-7E67-5735-5F346FF6E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E22CCF36-B06C-C11B-F619-58226236F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04367FA6-5463-8621-846B-1216F0F0E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95AE1844-42C3-1968-AAA1-DF807A1D6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65622817-BA2D-CD3D-4736-A45AEA9C4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88198E63-75C2-60BE-68C4-961A7FAD6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6F09B3D4-0735-BAE3-4DD6-65E4261C1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F0A45F46-17B8-78C5-F1DB-900AE8A7D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84317FC3-0BF8-114A-B2B3-512D7797E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D367B20C-D382-00CB-54D5-77AF4CA16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9AE1CACF-FE3D-EDE1-50FD-F734EC410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B10C7B5-9DC7-71B3-65C1-5AB253237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874829"/>
            <a:ext cx="5009643" cy="4740283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Hub-and-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spokes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System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/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San Francisco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System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přechod k bilaterálním aliancím – selhání multilateralismu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Asijská mísa nudlí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Noodle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Bowl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Spoke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Trap“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Acheson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Line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- 1950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Bamboo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Curtain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236FDD0-AA2F-3EB1-DF9A-DEB6E56AE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93AD3E33-3169-6BB2-0D2C-EEC3B5ADF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45C54FB3-ECF5-1D0E-7D37-D9DE5ED6B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D42FC61F-2E49-67E9-3C75-3501F184D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9447DA74-60A3-56F3-1687-4F4FD164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8CCCC84F-9D0F-D20D-8955-17FAF156B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92902456-A211-8581-79CA-55AFA52A7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27B1B523-69B0-9F6F-8734-7444140A1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77741449-DD98-C43C-F203-0A109D561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3E503898-BC6D-47DB-69D7-65F00306F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5E0BEC07-AEBD-7B16-AF1B-ACB26F047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7FA0D685-C688-F451-6CB1-F77D84221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ED781B74-FBF1-BBA8-C66A-D16D650B8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4D99C392-A55D-4DF5-3E91-ABFF08EB7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D1F38EA0-1661-72AE-6759-095309FC6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F90D7DC9-CFB0-D723-95DB-B802CEFDE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86FB07B9-6837-0990-9DFC-53DB755AC9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E951E60F-9A56-9511-62E4-0FCA0A480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C1D69D54-970C-9F16-5977-EBB6AE3FE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B0F5B264-856C-399B-62F9-1A4C9492E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671389AF-2FAF-E47B-DFF2-EF6EBC0614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49043135-D8F1-FA98-3AFC-622349923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C48545A1-6738-C6B7-9226-5CEEF6B17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text, mapa, diagram, Plán&#10;&#10;Obsah generovaný pomocí AI může být nesprávný.">
            <a:extLst>
              <a:ext uri="{FF2B5EF4-FFF2-40B4-BE49-F238E27FC236}">
                <a16:creationId xmlns:a16="http://schemas.microsoft.com/office/drawing/2014/main" id="{45BC1629-7EE7-629B-4E78-0DA5ED4B5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13980"/>
            <a:ext cx="5633864" cy="4256150"/>
          </a:xfrm>
        </p:spPr>
      </p:pic>
    </p:spTree>
    <p:extLst>
      <p:ext uri="{BB962C8B-B14F-4D97-AF65-F5344CB8AC3E}">
        <p14:creationId xmlns:p14="http://schemas.microsoft.com/office/powerpoint/2010/main" val="1360720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60023F-48D2-068B-97DE-F6B344FC1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74E091FC-2277-25AB-8466-308B98FB4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2F51B95B-DC9F-6D17-A494-D0F6CFF73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6A983014-DAE2-5DC3-3555-0C3B58F2DB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5D1926DE-96C3-CF5D-DBE3-161AC7347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EBD25177-8CEA-7A88-DB15-3DEF4D65C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FAC15DD2-380B-1584-77EA-ADFA5060E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1720EA84-320B-570B-ABB9-F10644B98B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6822B81F-427A-07F9-B53A-91A3478F6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DF383BB8-09AB-109C-E22B-AB9CAF564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13A5CA23-B722-23BD-82C2-B7D4CE1E3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47B106DD-6109-64E9-D150-35709BA76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46338404-EC8F-E061-1217-329BD45D8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C5AE879E-527C-1071-9F67-3C354F59C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D33DF1D9-4F60-52ED-B9A5-A3335B499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43D155D7-FF17-CE8A-40B6-44BCBD7BD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92A28130-A360-C09A-219D-D55859DF9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0B7771C6-40F7-A91F-DD79-97E5A6A5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50655E8B-C8A7-409F-794A-1014CF2D2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46AFE5B2-35D5-37B7-B5A9-9EF90582F1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0ABC5F60-392F-39FF-010A-94B313EA1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19370DEE-0BDE-5C3A-6687-054B4BF62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81E804A2-CBE6-F3DD-82B7-B109F68207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97E7D535-FB7C-4CD0-5FE9-37901B047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B1BA04C3-E383-7564-329C-719430CFB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3F0F1945-721E-B9C0-E622-AEDD93069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F3EC7E32-5B1A-6759-CE95-0CCF0C1D0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F15E32CB-78C6-C02B-DC75-441404B06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D821040C-F7ED-8EBC-EF37-72D3697B7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ABD49951-1035-81BA-9B97-C88DEDDD2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30678420-84ED-562A-1571-6788BCA6E7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13BB38DD-4B89-E5C8-C449-8DD99D900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795C766A-7992-FCC1-77F3-740660C8B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2AC2F4C6-8F55-4730-DB75-B17E75E00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3765A5C5-D73B-FDF0-EB87-2004DBB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4415E5B6-4F26-BF73-CB1B-557581C89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1530785B-7C85-83B3-336D-DC32015B9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90A9F854-C84B-BCC4-67CE-AAAEE5EEA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737A7324-A3A8-3887-473A-8E00E929E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61F37040-4CF5-2109-4139-74C97D08A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48B3E393-33FE-3406-FB34-D6F5D73B5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2F8C19A7-A02A-DEB6-0E3C-44337D51A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40D0A2AE-95E5-8784-4F85-B951D8CA7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5A7398DD-4F3A-C099-3F88-BFCA8FD88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53D3B02A-3F9E-3FB5-8F5C-F0C4BD97B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5FA38940-92D9-F4EB-4923-B8F524C9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AAE977F4-1071-6DF4-7477-AA6756028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E1AA1934-20F9-3B43-BFCF-ABEF49D5F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65595ABA-49E8-7E04-354A-48B4B2B5D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0A7B98C0-D881-E002-ADBA-F24094409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54E8AC69-5088-2C4D-A901-A48195341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0BD3F531-ED72-8D69-6254-AEADCCB6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876DDF21-CD22-48C3-478C-F1C66BE70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A7B5AD09-3AE1-1D1B-B330-786032F22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C73E2188-EC45-87AE-660E-2F2286F7F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FD817423-EFAB-02B1-B0E0-21A6B4689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6C831B6A-299D-68F7-CCB0-CFBBD37DD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247680E6-6E3E-B250-0CA4-8F7E0D055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4CC750AC-2985-0B97-60FE-2B508EADF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32398C31-5087-2B1E-4548-1FD5FE331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4809BB-B70C-0125-CDC1-5388ED72A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Bush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st.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strategický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realismus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BC1388ED-5407-AE42-972A-252BA9317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62A10F6-6D00-E729-0677-DCC4F7FBE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0D694C5F-92CF-D618-6DC5-257A90C6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A53068DF-AE46-0AC0-68DB-F1722078A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434015C7-6D4D-731C-6EA2-2114BF3F4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69ABD09B-513A-0FEB-7CDC-E51955E9B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5298DAD2-99FB-0368-0D02-A31FAF793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9C85061C-5A10-3418-2E32-C0529444E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6C5D7644-90E8-5A2B-498C-AC70AE226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3FD679D6-2A77-BD39-1C86-73126EAEF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DBACD09C-EAF1-939D-C5A6-2A79A67EE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596AC696-C09C-AAE7-6114-2BAA0D5B5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C517878E-41CB-2B93-AD35-5D6ED2CE7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4F80806E-04B6-5DC3-FB79-96A5CC3F8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4627327E-40C5-0B43-B245-2900F0CD8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222742BB-E321-2423-968A-9A1369D58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E7404319-680D-9F9C-4E8C-D9E702DAD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8C1B08B1-F113-5D6D-EE07-0219B3EB4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AB4B3353-BEE5-F8BE-AA0C-7922E1B92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F592C474-A4CE-CBF2-9717-058E30124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2406CDF9-25D2-CF44-C094-1557E8F49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47E6D31B-FEA5-C031-5D76-3449895F2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DDEEE4ED-9896-F5F3-DA17-BEC196B64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1F1C09E4-83CA-8B2C-42B2-E931A3048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5D3E2117-0C96-EF2E-CDB3-F96661173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F24B10C2-D2D1-D43C-8622-C88A0AF73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C86815AC-5E0E-13F4-1881-2843E6CEC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2A78957D-524B-F844-151D-1BDAAEEE1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5FEF8DDB-A2AC-EFA2-1E8C-90A885963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3AF8B4A8-61AF-453E-0692-EB8EFCB93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27E04F69-1895-95FD-AA8B-60AD1F50A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C14D4C07-E3A6-91E6-5656-ACF38E2C0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E24F0675-1457-D464-BEAB-1BFD81FEB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23685866-F531-79B8-2D82-9FD47B34D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8465FA98-70E7-9161-0795-D456165A8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255BD23C-D45B-624D-227C-F3AC0002A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677052D6-A0FA-71DA-7D72-8E2230A59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EF9EB904-6EBD-5FB4-56B5-EEF75A911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10CB181E-EE35-F747-1047-0A7E872EF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C1D5A67C-781F-1907-0675-ADE36BB33F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0C4CC419-7751-ED22-E558-D5DAB7668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D891B5B0-8AFA-DD2C-967D-A70F76E8E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313AFFD5-F584-3ABA-E58C-35E0985D7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682269-0D14-D74B-1087-1AB9E6E0B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874830"/>
            <a:ext cx="5009643" cy="4114800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George H. W. Bush (1989-1993)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Vztahy USA a Číny jako definující prvek mezinárodního systému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Náměstí nebeského klidu </a:t>
            </a:r>
            <a:r>
              <a:rPr lang="cs-CZ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cs-CZ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Tiananmen</a:t>
            </a:r>
            <a:r>
              <a:rPr lang="cs-CZ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Square) – 4. června 1989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Strategický realismus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Diplomacie nad hard </a:t>
            </a:r>
            <a:r>
              <a:rPr lang="cs-CZ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power</a:t>
            </a:r>
            <a:endParaRPr lang="cs-CZ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5A7B093C-6C8A-0C0D-15D1-B73B48FDE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038DF8CE-27A6-B7AE-8FE3-A2ED8A15B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A8781D80-570A-BF9C-7685-8A54ABC4D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BDB11215-BF52-4A3F-6BDC-18DEAE5AB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4C063BF2-A2F0-4AC7-9CE0-FDE71313A2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5A765C69-8475-801F-234C-67D1D706C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B970442B-FCC2-6D88-FCE0-E6C6F61D4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61F88A3A-2039-FEA6-3EA3-84CCFFDB0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2AA10683-78B2-15E9-C1E9-0ABF4E347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ED54DB10-6C36-7337-0FA6-617103B1C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543FF62D-A714-2A5C-BF77-7048F5E0C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198447B1-9F63-0E2F-0B7D-B4095BE4C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31073C1C-F563-CD09-909B-035781B2A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8B89BCF6-2927-F376-AC2A-04679ED9B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886891EA-ED58-0096-335B-F5FEDBF26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69D8769F-5B28-23DD-61C5-8883D9F2A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9CCA68E9-0353-56B4-F73A-460615EBD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82F34D9E-3053-E265-ED4F-7924B6860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27985C64-9A4E-5D71-E095-B04665599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C043447F-B724-0D4D-F6C5-2D0927FD1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FFBCC075-19B1-B3A6-4F29-C31D38DF6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E8D59ED6-269F-7A53-A29A-5F6E361E3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F0AF7D8C-7323-2014-C2EB-EF2E379FA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oblečení, obloha, osoba, muž&#10;&#10;Obsah generovaný pomocí AI může být nesprávný.">
            <a:extLst>
              <a:ext uri="{FF2B5EF4-FFF2-40B4-BE49-F238E27FC236}">
                <a16:creationId xmlns:a16="http://schemas.microsoft.com/office/drawing/2014/main" id="{C208ABCF-122E-BE31-91C7-FDB73701B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61" y="1815055"/>
            <a:ext cx="5651500" cy="4174574"/>
          </a:xfrm>
        </p:spPr>
      </p:pic>
    </p:spTree>
    <p:extLst>
      <p:ext uri="{BB962C8B-B14F-4D97-AF65-F5344CB8AC3E}">
        <p14:creationId xmlns:p14="http://schemas.microsoft.com/office/powerpoint/2010/main" val="3408649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57467E-F5D6-2A20-1F94-2AA4230E9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CC9221B-E306-0611-240C-FDF6C53C2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0BC083CD-23A3-CF42-0375-D73B57455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66B94961-4154-1BAB-DFB7-730E8533F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0E2E08F5-68C5-9922-9B89-EBB1CC59E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E1CADD2B-89E6-CE9A-AEA8-42B5D4FD1D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5FC2FCFE-68D4-3ADD-AE8A-9F9CC1CBB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58C3924E-3285-A6A8-0C1A-3DA74D8CCB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3C54D476-0DAA-9EEA-9B58-498F839D2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829BD43B-B1F3-B4D6-2D88-9031DE503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BFF9D4D8-B0EA-09CF-CF2F-FF079003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06229699-E5D3-2978-1561-2C8444670C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EC8F47EC-171D-384E-2BB6-EBE0F25B7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77A5E86C-66CC-CD15-89F9-CDB98D774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AF380120-F93B-AC57-2F76-A337D2964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5167AEBC-B376-AD88-5F6E-E73A3EC4E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F94828F5-4D19-DF0E-8000-060B7DC85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61DD857A-D851-05CD-EA80-1164F9F7C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E8FB8CDC-AAC8-0218-B315-69E0D357B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1EA49A30-8EAA-0E74-F2BE-0B4D62D07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B4238B4F-7BCC-42FE-87CE-361F82A07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33F82211-D0C0-874C-5A75-69F2F8ECF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79A9CFB5-EBB7-1868-246B-AF76C90EA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4902EFCF-0D21-BA01-622D-B07948B53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45F29F9E-E9A0-A6CA-290D-139A783CD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73C14141-4CAB-24CD-7105-B1E8CB99C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6DA5E338-249E-4819-D5A1-97F7078FD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7C3E5FE7-89E7-91BC-1851-8E68FDBF3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3353D76C-7C9F-815F-77A5-AC1A37C77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3BAA99F0-B872-99FE-F2C2-67ED61D55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E4F7A037-31E0-C2FE-06B6-BB44A9F9A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91472BF7-6870-8442-954D-1B928C0CE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EB0EDDE6-27B9-E38D-3A78-FDED0F341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DE0FB862-16F7-8067-293C-933D2F268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F59F1784-20F1-FC40-E3EA-2364543DF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76B7DA99-A842-A57E-2892-AAB9A70F2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F8586099-4B96-B9D7-6141-580CD8F9E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4D0460E0-2A07-0B64-C4A4-F7AD7C72F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4286D60B-B0EB-AA80-0449-DF6ADB78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3F71A633-F11E-4F8E-475E-A6EFBE305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F61734C2-DEF8-225A-322B-F4A30570A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0A5D9F5D-3046-2C7B-0533-9F8BAAC24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BAB12533-FD5D-5B04-03AF-98B4BC829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B6EC213A-53AA-7A7A-0130-AE7775E30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E3AA0460-9C2C-8CE8-D354-79110C7E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B3B24940-C43A-69C0-4920-9AF23B7C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042B8BD3-370D-BED2-BB7A-EE13CC794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20819961-6588-F248-38B4-CF40678A3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95184C39-7755-597B-73E1-961D79179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0B65B076-328A-D49E-DBBB-004AB251F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7A91F8AE-2FA3-E04F-9065-27951AB11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38BB69F8-19DD-6ED2-4FF7-5AC9D2A48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BF5FA978-BF62-E8D8-12C2-DD71C089B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F0281477-8FF1-5884-5DD4-5A9F6E831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576419B8-5F52-9D34-2A34-1853DF2C8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E4A3482B-5032-81ED-3BE5-AE6A0647B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CE3989ED-DA80-C69D-6BC6-4B36039B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9D070366-1DEF-47EE-34E0-E9950898B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9015DC48-918D-683A-8966-9DF8470E6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BC262425-DB0E-4B69-0503-6DD92E748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3FE75D-CBE9-FCC1-E8A3-39EFB8D9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Clinton 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Čína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strategický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partner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9751163C-DF50-BEE8-598A-47B52A334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AD354CD5-7582-D032-199A-87AFDCFB7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D3B1D915-BEB8-35D2-31C4-3BE3C7D0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CC782ACE-5CE7-8846-6779-2F71907E9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86672638-20FE-FE13-1209-71E8E1833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920B21A9-B2A6-6A2C-2A98-FDD2AB0F3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C8CB4683-689D-953E-0755-54088001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21615E25-ACE2-A18A-E640-5384EBB03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8C9C335A-D954-9C2E-9267-78E696896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036AC5AB-4D1C-3792-2159-F2B2D3174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8984E073-1134-5630-CEDC-A82FF7DE2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74AADE64-EB82-7C3B-E014-31EB78F4E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CB36CCB1-E35C-C1E8-95A1-C9B83F67B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C72634FC-091A-4282-D0BF-953838780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F067DB38-B219-E794-7F8C-20F4E4BF3B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5FE173D6-E06E-B288-983C-BB15CCCC4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45A75F10-1799-0616-7885-A478FAEA8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A98017C7-631E-190D-4367-452FC82B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71B2021B-A4C3-78F6-E363-189EEF464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85B0EE7B-88A1-A4D0-AE4F-FE1470399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9F452823-9A1E-4E85-1598-85949A8FE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766E4876-B3B7-55FB-6B8B-D5C64C007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BF7B9E1A-9E1D-AF41-1BA1-3F58E2150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ACFC567F-F213-A423-7866-3A43F4BFBD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428DD774-E986-D4E2-0B43-25B1B49E8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DC45A5C3-D5EF-5229-012B-3F6533229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9A3B9F40-7C49-843B-A0DB-701E772E9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88AD33A6-73F1-0C5E-A718-5C527D914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881D2D9D-DEEB-A494-C383-E11CDC859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45F97968-8769-65EC-98BF-0DCBBB723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EA49F5EF-834C-6F56-4BA3-930CCF982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2B9B2B7F-8D08-D908-8308-8820AEFB8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15776687-22C4-34D5-3910-2640F7026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FBC97959-0CFE-2C54-CCC1-FAA5B991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6D5A5D0A-B53A-7DCE-E4D7-56DB8710F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EBBF3472-2FA4-F171-D96C-6099C9232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755EEBB3-D97B-F9A1-C53E-CB7DF8F42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DA97643B-1CD4-1DB1-B19E-42E52B6AA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DC5C9A4D-97EB-200E-A44C-2B132D6C8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794618A5-B30C-6201-6CD1-4B3B9D516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4C2D7F81-9B9E-BF40-AD0C-339DE022F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FCDF5574-87D4-1894-8116-4BF76D1D4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45EE9C9F-1330-659C-6261-682403F47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34ED322-72D9-1DBD-D0CB-6D0173ED0E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15292"/>
            <a:ext cx="5009643" cy="4859784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Kolaps bipolarity – konec bipolární konfrontace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USA a tzv.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unipolar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moment“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Francis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Fukuyama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– konec dějin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vítězství liberální demokracie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Koncept Číny jako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„strategického partnera“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cs-CZ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constructive</a:t>
            </a:r>
            <a:r>
              <a:rPr lang="cs-CZ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strategic</a:t>
            </a:r>
            <a:r>
              <a:rPr lang="cs-CZ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partnership</a:t>
            </a:r>
            <a:r>
              <a:rPr lang="cs-CZ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oriented</a:t>
            </a:r>
            <a:r>
              <a:rPr lang="cs-CZ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toward</a:t>
            </a:r>
            <a:r>
              <a:rPr lang="cs-CZ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cs-CZ" i="1" dirty="0">
                <a:latin typeface="Times New Roman" panose="02020603050405020304" pitchFamily="18" charset="0"/>
                <a:ea typeface="Calibri" panose="020F0502020204030204" pitchFamily="34" charset="0"/>
              </a:rPr>
              <a:t> 21st </a:t>
            </a:r>
            <a:r>
              <a:rPr lang="cs-CZ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century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Comprehensive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engagement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intensive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high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-level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dialogue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modernization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theory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win-win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framework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Most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Favored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Nation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status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human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rights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1997 –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Jian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Zemin ve Washingtonu + 1998 Clinton v Pekingu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5D423BF9-E868-6FFA-750A-97C5E7B65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91B46E88-8640-E359-0FCE-3CDDFF01C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B31C0DEE-8842-1095-6008-995CA2B3E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14E71928-4DF1-2861-472A-5FCDE1F59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923F40D1-1F76-362E-D0E9-6377A1E1E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3453DE27-9BD1-378F-9273-42F81CAA5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8E910686-F008-40DD-3A01-326319D52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DF25F87C-B871-C3A5-6FED-56D915F1F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C89032CC-4438-7F04-533F-F8FB52B4F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B9182E68-CF6B-FBF7-8FAE-E5A6FF512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86497440-A9A5-35FD-2B46-C4B44A58D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2733576F-FFDB-E48A-B3F6-60ABE05A2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C967619B-ECBC-226A-8694-BC2A5B2A6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7383736F-6ABD-1CF6-EA6C-EDC69A7E9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35BC2C1D-46AA-A36C-CE58-1CD8CCC13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47AE3A14-E699-C834-E2B2-87DC3AFCC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0F5EFDE1-7CE4-4B1A-6045-4F4DDC2D1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16D466DD-60C3-EAEE-728C-B05264619E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E7C81664-8709-B99C-023E-61D30AA7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D98C5E5A-EE6B-B9B6-B745-4F351577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CA7D302B-4FFE-12B9-2D4F-B1B6CCD25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45EEA9BC-647B-BD3D-2B5A-2C89C17C2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2462437B-84BF-C6B1-D123-6B77D3D63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oblečení, osoba, oblek, vlajka&#10;&#10;Obsah generovaný pomocí AI může být nesprávný.">
            <a:extLst>
              <a:ext uri="{FF2B5EF4-FFF2-40B4-BE49-F238E27FC236}">
                <a16:creationId xmlns:a16="http://schemas.microsoft.com/office/drawing/2014/main" id="{0616365B-A1F4-8D44-B63A-DD3C10528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06" y="1888411"/>
            <a:ext cx="5651500" cy="4535404"/>
          </a:xfrm>
        </p:spPr>
      </p:pic>
    </p:spTree>
    <p:extLst>
      <p:ext uri="{BB962C8B-B14F-4D97-AF65-F5344CB8AC3E}">
        <p14:creationId xmlns:p14="http://schemas.microsoft.com/office/powerpoint/2010/main" val="850603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9D0998-1F27-A471-E5A5-09C1C38C6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9041A0E1-49A3-94D4-96F1-718B27475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D4A12E5B-3985-731D-C916-3761A17B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9B185DC4-765E-0DD2-0EFE-E0C25BE5E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7C9C24B6-812C-96A4-D7C2-D2B6E5621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FFA695A6-EC07-DD0F-8AA3-95FB9A01C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5CAD9B76-667D-D0D7-61F8-9741CCF9C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C0E406A0-DDA4-E5F6-F1EB-DC712F7DC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9115A5D3-A046-1780-9ABD-ADDD033B0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B7F7918C-D89A-C554-6D2E-9AFD2EDDB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16DDCF40-F690-0E31-9301-F816295BD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C688D198-AD3D-9C35-3E64-CE53535B2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6501F086-BE72-56F5-D727-A17BA9E9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6D1EF22D-54D8-A3AD-8193-8B46239D83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5481A0BE-9723-41EF-1171-3335C1DB8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23A69455-1B6C-2648-1FB3-75AF570AF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39E10A56-F30A-4624-5562-7C36E74C0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EAD93A54-04EB-B985-A107-AEDCA5928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9C924870-F218-ACBA-9A62-D97EBD51F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F90388AC-8B51-AABA-F0CF-37D47FCB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687B7721-C80A-07BC-C9CD-9AEDCB34B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D39AEE21-99D8-DEA6-84BA-570FDFE33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EC1FDE3F-4AF7-7D3D-8AE9-CCB484E14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39DB8895-1D58-0063-422B-8FBF6D353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2B5F2C5A-4937-3819-BE18-D5526A765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216B0699-9098-82ED-78B6-A3E5B589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C13E3E27-4209-66B0-0DE7-D9B544CD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F6E9850D-800A-B2CA-8C26-AD170EEB4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7D125D87-062C-FE22-53A2-892A54EFE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1C7117C9-DE46-16E1-BBFA-E43BC9567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6C385632-9247-AE25-EB9F-A68B30753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89A429FE-B0D9-1A37-78A5-EA6EA6C29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79660B22-A299-CFEA-3A57-F0372F242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D022A81A-BA05-B4A7-9533-378C4C4B9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DD8DC51E-DF03-73F7-4ED3-996E8D573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DB72B0D6-85C5-FCD4-BD49-0F1294359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006FEA7C-7C66-1C5F-08B3-73EDDE3B0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E68B42B8-3B4E-879E-D2D9-43A01D47B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BB8019D4-057B-FFED-A7C6-ADC04D04B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94E52D42-7DA4-E519-FC58-D5D72D37D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29A72299-749F-8F1E-A0E1-0B07381E7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D06DB9BD-903A-7B29-E5C0-816FF2697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9A0B8ED6-D108-6E35-3224-09D79A521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EA42D67E-9815-FD8E-9223-4A805BF76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4D312DF1-67C0-8839-F6B8-1EDCDBE4A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C41D3F64-8636-D1B4-63BE-0A88F244F2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9CD20E20-E671-E8A2-69DA-7AE01DC0C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EA6BDF79-73EF-5BA6-43C9-711B4078C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49D58BC6-BE66-6487-0CA2-101D7CF6CF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61780C13-2157-41E6-6779-65BB229FA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D02414F8-6D69-68EA-3E6A-AC651C51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5081C4B6-A187-C3FC-19C4-F7B5A2056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76EC2F3F-48A5-A0BE-2D6C-CAD201499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BBF377FD-4EE4-074D-8469-4AACFE6D7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AC205365-21B3-6FA8-7D17-5DA62AC2F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CFB86FA6-06D2-E73C-568F-BCD8AC3FE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9D3DCEE3-773F-11C4-7BA1-C9A720688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1D4F5D03-7E0D-2B20-8067-B4F246B1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FCE3E658-B8AC-44CF-F506-6BBD01F43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AF7AAA96-E594-41CF-FE7D-F49E5C138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AE5216-8E30-B1B9-E211-A31D6FEEA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Bush ml. 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Čína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“responsible stakeholder”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4AB764BC-BAC6-E8B8-420A-54D031D67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A3B3D1CB-D532-6004-F783-2925F0940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77E41B4B-6242-0A6E-6ED7-535F63572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A49AAB43-5C52-DEBE-C90F-84972F2A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54C9FF26-418A-CC6C-2555-2A598C691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2363C2DC-DA13-3A97-E09D-01BB33844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9ED58D7A-D9D9-44A8-D43C-7B0A42CBD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79B377DB-756D-4568-584F-026F5ED4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E6391061-9772-D14D-FAC2-53DF9CE26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D50DFA10-BB86-A57E-BE1F-5211C5846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1A7C6054-80FF-C1E2-9EF5-BFC20F0EB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D29FE170-715A-F880-0ED4-2F3C48C45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65C259F3-5460-F3A7-D838-DA11C77ED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18822C4B-307A-2E27-B4BC-4102B34A3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C6B11372-2B3F-DBE1-EE3E-4D8E0D8DA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D57A648C-4C79-29C7-3306-AA929F188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1D29B6C1-DE96-EB52-A415-5B0CD8EC2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6CEF6E1D-9F69-CBAA-9415-7567F4C23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044ABA03-BE0D-A82F-5709-26EFA4856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43BACEB2-B517-A163-E762-58F61C89C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D65EB723-76D3-91D9-5E44-F81B2F6D5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E57CD994-3A13-7B2D-AB38-845C9160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5933C127-407E-DFAD-2B73-AE18223CA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A0DFC8BB-E2E0-6AFA-B77C-745400123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2C48AB9B-9D19-0B1B-7C9B-53E87CF1A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B65A09C1-B960-AB38-6438-509096F74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C5EBDF9C-38CD-D5B0-B923-B674AF51F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B8EF2695-1D82-93D4-163D-379F361EB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5CD2B5B7-4A0F-821D-AC1F-2B674C850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B42A5E95-C18C-B462-DEA1-A300B745B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23FD5759-B569-AA7C-C25D-0136211E8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32B634BF-5D5E-954C-261F-353253CCF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14C5CC13-90DA-D704-48AF-BF0251EDA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FC22BC6D-7864-CA69-79F2-B9910A41C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C65F8ACF-667A-3776-DEE7-3D0C01292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B7E171B6-B482-EC33-CE45-8EC2328AC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F1882CE7-CDF3-9023-A508-DEBC75541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EA697105-2580-C1F6-D028-FFF9F56A1E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8ED28645-F486-BD56-8538-73D640DDC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3BA44ABA-9E53-3073-9641-D974B697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030722F9-962A-E009-162A-0FF590378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44DE96BF-BA3D-B061-C568-F2E8BA345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94691EB9-9541-D0AA-CEF0-03561AA3C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08A599-C060-44DE-ABDF-CC2BB1122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874828"/>
            <a:ext cx="5009643" cy="4500248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War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on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Terror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překrytí velké mocenské politiky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Od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strategic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partner“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strategic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competitor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2005 – Robert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Zoelick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responsible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stakeholder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Peking jako aktér mající zodpovědnost za udržení mezinárodního systému, z něhož profituje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Čína –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peaceful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rise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/development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Strategic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Economic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Dialogue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Six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-Party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Talks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s KLDR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E48AB2F-AE89-4D7E-A84A-BC727E5C5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62DC85FE-32BA-41E5-356C-63545DF5A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F1E579D6-D5EC-D969-C622-F7F20FF0B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B1B63E98-7FCA-8E3F-2D32-5A82C7E10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19EFE4CA-D1E7-F3E3-C7F5-AD73B4BFE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1578DCC7-AC6C-4B0D-7773-8312EBB9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737EEF62-BBFB-EC2B-E3D3-3E9BE9F75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E73755D5-F771-C81E-1040-E325D29D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9CD1DDAF-9868-F6A3-BA4C-E9B06B074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929F477A-9B7E-60EB-BE40-C9B570DC0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DB98E428-7AFD-6AE8-296F-BB15E7FC4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CB406C74-4180-783E-E269-B1B8B767E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7FFBD485-597F-7936-4F08-3CC719765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1596BDB8-2697-7C0D-D9AA-DBEE2A73F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C68F2681-43E5-7BF2-80C5-6323FA44D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338BBDD6-19BA-DFFC-76FA-34D1D8B3D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2C9AC586-A51C-2B6B-CBC4-3B375739D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7084BA4E-B721-D34B-FEC6-13E068BA1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456C9D49-9333-4A5F-B086-F76523945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FAEB1FCF-EBD4-4C37-4159-DE2539C14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71AC0CA6-E4D9-1322-53DE-72CB0635B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D6140798-6014-AA66-4E72-550764B46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283C74F9-A10C-E7B0-CE42-0227004F3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oblečení, osoba, nábytek, muž&#10;&#10;Obsah generovaný pomocí AI může být nesprávný.">
            <a:extLst>
              <a:ext uri="{FF2B5EF4-FFF2-40B4-BE49-F238E27FC236}">
                <a16:creationId xmlns:a16="http://schemas.microsoft.com/office/drawing/2014/main" id="{220B88F2-D664-41FB-A878-611CF059C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67" y="1874828"/>
            <a:ext cx="5651500" cy="4005432"/>
          </a:xfrm>
        </p:spPr>
      </p:pic>
    </p:spTree>
    <p:extLst>
      <p:ext uri="{BB962C8B-B14F-4D97-AF65-F5344CB8AC3E}">
        <p14:creationId xmlns:p14="http://schemas.microsoft.com/office/powerpoint/2010/main" val="3082360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2A03B7-615D-DD9E-1C40-1B235A853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66AA854E-566F-9690-84EB-AEAF6D54F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980A9FE2-3F77-451C-6B65-D3D496EA9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7A26B9BE-334E-AB6D-62D4-081992A00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BB9B5B9D-041E-AB1E-3B3E-BB8C69EE4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D6FD4C6F-A33C-ED8D-4206-A84F94F4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656D60DB-BA22-A18F-A72C-6386457DA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8DE0B0B6-9EBC-D1E4-6CFB-DABE01574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9961EDC6-C422-A7A4-04FF-6741BC297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4B2CA09C-BB78-8A9A-43D2-8339A4EA7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C2DC1E81-6E5A-2726-3E06-F427E5727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50B45A5F-48B6-E717-F6E9-7A5CAFCD6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9CD21513-488C-98AB-E347-3EE1C5CC5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8AB350AF-1E95-AB20-8C94-0B08DEBBF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6FB4F667-5F39-9C62-217C-F5F9172C6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43C3A6D9-EFC3-EEB0-123A-B1C9E3783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0CDA561E-588D-E727-3FD9-06316CA46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A68BF8CB-43F5-CA42-A12C-6C51F5B34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CD380C58-39C4-6E3C-2D28-997FEF7C6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4C6EDA18-52EE-A5DA-80D9-F0F8AEE03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3E40AFFD-2904-6E85-3C8B-444366295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DC29215D-30F7-45B8-3F4C-B9126F3BB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67DD72D2-90F1-C486-83EB-0E16DEA08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C10C8884-1CB6-3CF7-47FE-7396AFEA2D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8828362D-8870-9B46-D32D-E963B09DB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807F7D4B-496C-3B92-4610-CB1F4B5A8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6674074F-0D95-C086-C82E-FD17BB610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E0544618-09AB-1D77-568B-9CA450F64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A977CED0-3F4D-1542-4B4C-B851805F11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BA7ED786-9A07-176A-024C-E127065E9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3A9107F2-3A30-B19F-AAFB-0E50E7565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817BBC97-5751-6957-0C5E-3A30D340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ACBB6C3C-FB18-9D48-C552-EEA7D58B3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99DB7B6A-F1BD-355B-674F-10F73260F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E1B860D1-61C6-03BC-F6A9-6A7CFC70A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C766B6D9-1033-78D4-60BE-1CAF49F4F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C78D2406-0285-1576-7AC8-CDF3F2C6B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7EBD1DC6-74BC-C9B1-D5E0-CB0BD3EC2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CFFF6EF1-F56A-9209-78C6-DFFCC19A5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E6B8AE86-3E36-5BC8-3C11-8716567723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CBC979B1-2993-60D3-B0B0-F50F3115E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9C6ED29C-0762-D000-E773-6ADFE30FF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51AE98C2-80F8-760B-2625-7F947CD8D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03763BF5-9A9B-DD05-4312-0F0DD692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8627F06D-A56B-F3EF-AA0D-CF93559D80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773D557D-433C-95BF-179A-0AD55D4BB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063276EA-9B24-EF13-905E-2C34B8792D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2CDBBB14-FC8A-A4B5-66AB-881CB97CF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E9FDEA03-A423-9F03-018E-74C3C7C1E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4B9679AC-FE00-AAFA-F189-553CF4666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CCE2AFC5-53B3-42B1-5D29-72342340E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22CAAA5F-8A07-EF9B-ACAB-118276D4E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88F93BFF-BA0B-4E48-F908-D85959FF4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9FA43892-D9BD-924B-973C-ADE637AE6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D556D4DE-3CD9-3BEF-44A1-673B8DE35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65F1AB52-2AF1-DF18-2186-79512D394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B75DDDB5-236B-6359-2EA7-2CF286C262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B3CE0686-789E-668C-DAD7-A7139A381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2732783B-CD45-B877-E5C4-4CB9213B3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6AACCAF3-1569-4007-2A01-766641BCB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D2C3DF-E7C6-E314-2E47-8EB7712D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Obama 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strategický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pivot k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Asii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EB7C76E3-F430-2E4A-66DE-AD34F1BFD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BC2CA420-1C43-E9C6-A96A-2EF93DEDF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1F9B5B2A-F4E7-1664-EC42-80E12F89B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2481DE3C-EACE-9104-FF4E-73BC450B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01F9C2D4-7C0F-0184-68B4-BA285B1DB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ED4B3B90-8821-976E-E62A-4DC847EE3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F74A7F79-D489-A57D-609F-C523EC7089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FB73AA89-3CED-8171-13E8-2226482E7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A7E721B4-C1F5-0A6E-BBDF-1C6A1BAC8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04BD5F8B-E2F2-E461-7005-E8BBE64C5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387C4003-F8A4-709B-960E-B278680345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986DF708-CA9D-7BFE-5820-830CB3730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BE427F96-170E-26E8-9238-53972D05B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C31E321F-8E01-2A81-B420-B7D302AFE2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73C12BC9-9E09-7F91-2D3D-B13125866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732B0CD4-3A0F-5A6B-28A2-1CEC47067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2F27D1FD-1888-3CA3-5AAC-4F4E790C5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217D6432-28E2-3EE4-E2F8-3CE7B6FBF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8FDF2707-8E75-4337-17F5-B2F2503EA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97659C30-C262-6EDC-E398-8EBF449C6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B833BEA5-9380-9617-FFB5-5EE36445E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99565A2D-ED00-8079-8697-9D17CC844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253DF7F7-7D2E-AD04-423B-7A4E3D332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F3E14255-FC37-D973-69A3-1C220F31B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0B940790-55FB-D250-4656-689A7FAAA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738C4FC9-6414-E8F0-CE07-B0C388259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1581C03C-039A-95C5-28CC-67C70EF0D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90580272-6B7A-0989-9F95-8A1436303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83ABD20D-ACC7-0125-EC9B-9501E5DF18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07CD355D-9023-C444-CE63-A641AABD3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8FD7E170-0E27-762B-FA56-65DE5A6211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E301B08F-55FA-B5B4-3919-ED258A67E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A088EFD9-6DE9-C85E-F3FE-0001D7166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4E1E1A32-2206-EDEA-6CF2-4F4E74289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653B42C3-F6E9-7489-AC3A-3157AAFE0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25167730-27CC-99E8-C904-D202CCB23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B0BE7E2A-71D0-CD5E-93B2-457B579B4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A3BB8D78-1EE2-ADE5-90DC-C4E0E6546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A965111E-2B4B-1048-3508-2E42F2BB8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20C6A37D-9CC8-B7D9-D538-D0BF39F92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41FA7547-D52E-F9FA-6FE4-3698DCD02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93A95977-5081-1BD6-7782-C33A76CC6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6A459679-AB3A-BF24-0546-0DCD336B3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DA4512-1D61-BE84-9855-5E6AEEE6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9567" y="1469931"/>
            <a:ext cx="5009643" cy="48597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Pivot/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Rebalance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Asia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Hillary Clinton –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Foreign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Policy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article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Obama – 2011 –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Australian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Parliament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Speech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USA jako pacifická mocnost – těžiště zahraniční politiky v Asii a Pacifiku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Čína jako dominantní regionální velmoc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Kroky: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1) posílení bilaterálních aliancí 2) strategická partnerství 3) regionální multilateralismus 4) ekonomické vazby TPP 5) zvýšení vojenské přítomnosti 6) otázka lidských práv a demokracie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Peking – zadržování Číny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USA jako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smart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power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50E5ABB-0939-D4B1-9D38-C5828BFF5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D7218711-3151-9C51-5552-1FEB6E8FC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A396F96D-C0C0-6F5F-75B7-39440F99B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08192F57-ABF6-C6DF-FB7A-07F65CB25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FD1167E2-4972-DEBD-CF40-4EDE9097F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1A44F630-5272-1CD9-0C55-69C82D64E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35626CEE-2850-53EF-2A93-2E2DF205D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92BA05FF-ED8E-07C5-6284-C0EE39FBC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EB733136-3680-6145-2A8E-2EB23539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0C80EDDB-74DE-F967-832A-E01BE523F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03758B28-0DA4-5FA6-8FAA-A3D2BE54D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7AA9BF43-F136-81F7-0304-C791A3292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C4060B64-ABF0-0B3F-D7C5-8974C4923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6BD2A4BF-9CEF-3395-2131-4492A2595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85205632-73E0-43BB-6BA1-77708F8C7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395F0357-114D-F872-02C1-9B153B4C1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7C4F93F0-E434-CEAF-2FC8-9E2EE5F1E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8D8097E1-D86A-B092-07EC-047587BA7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0284B981-C6D1-9A2F-854A-C6D9C64FE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E42E5F9C-B17D-7189-667E-9976305FB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4D251975-80D9-9A87-07EB-90E854E80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8DAF4614-713B-A150-A9FC-8E25361F6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E0A380BA-4BC8-C2FC-A5D9-493F77539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oblečení, osoba, Vlajka spojených států, Oficiální&#10;&#10;Obsah generovaný pomocí AI může být nesprávný.">
            <a:extLst>
              <a:ext uri="{FF2B5EF4-FFF2-40B4-BE49-F238E27FC236}">
                <a16:creationId xmlns:a16="http://schemas.microsoft.com/office/drawing/2014/main" id="{A7C680DA-6930-56FA-3BBE-F3932391B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94" y="1895553"/>
            <a:ext cx="5651500" cy="4008542"/>
          </a:xfrm>
        </p:spPr>
      </p:pic>
    </p:spTree>
    <p:extLst>
      <p:ext uri="{BB962C8B-B14F-4D97-AF65-F5344CB8AC3E}">
        <p14:creationId xmlns:p14="http://schemas.microsoft.com/office/powerpoint/2010/main" val="1756414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306965-8173-F5CA-258A-0207A4A6F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1F35A54-30B1-B79E-ED3B-561C2181C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2D59611D-1B84-44AF-2E10-E8503465F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2D3938A0-8869-55BB-BCEC-A45BB75A1E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0F7BF5F9-9C80-E76A-2F22-F4E593E5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104D745B-2753-6256-AC7D-52C64A913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A3D222BA-8DA0-46BA-EFF1-57A5BC06D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FDE6EF86-EB4B-94FB-3B9B-DB71A1CBD1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13D881A3-893A-224C-26CF-A28CF3A12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D8F9A5A4-A5A5-9269-A366-C54D12C77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76A2EE95-C6DE-F0A7-57D6-0BE99418E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FC256A62-9095-1E3F-F6B3-395FF094D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D0A0DC34-836E-9917-E26C-032337A74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F6618BBC-CB16-7E15-0A8C-04980A537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CFCD45DF-E5C8-EA21-8779-1DEE09F3A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12B78A08-A5E6-6E05-6480-B15FD4F52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792BDACD-C8EA-4136-6411-15C4547CD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2CD132FF-8B92-68E1-CD9A-AC75FAA55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8FC79722-ECEC-6943-DF7D-0FECFBECE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BD63B2AA-6DFE-31A6-8261-0E9187983D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457B6753-0D98-7D8A-A2F8-EE878E0FA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ADA7828E-550B-7F99-051E-AEDC07720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3B9950C2-8C16-4186-A29F-1FB86E388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C1C3E4BD-2E43-DFBE-A70B-7D8D87C413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4EB5EFE7-69EC-9881-F913-91FC4901D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B1E3C7A4-D66F-40FC-47A1-25F388049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45BD0E78-9C5E-7A4F-627E-0FDE1C446F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4A8D06AA-77AE-7E58-B421-5FF2CBEF0E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A2233C35-35E4-3600-519E-C7179D09F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A9EB18E0-FA12-86E3-101C-AE04865DF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5E6E8AC1-DEB4-00BD-27C9-DB97A2865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B49E9556-0AC6-8F39-66A4-7F5CC0401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4088F6AE-E4CE-6F20-E5AD-B61316477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726BC0F3-23D6-53A0-B480-DC42E79DA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F068E323-C448-F9B2-7E33-D4A0ABD49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387AD8AC-46D5-2C6C-8576-EF3528174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07C60367-2FB9-2EF5-97C8-FF488D95C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2B10711D-0710-9033-7284-8E4E19126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9835D310-757F-8A76-400F-1CE25F32B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955566ED-3BDE-118F-B6CA-3F8F22498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D3C20241-CEF2-12B2-6F86-D4F17F4662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9A6F6659-02EB-9C8C-238D-CE7AEA8D3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D58C50EA-A933-61B5-5ADB-95CF3FECE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4E3E8936-B902-B9EE-0032-70696549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A2F1FAA0-9551-2A0C-149A-81B170096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739265FE-FE05-D806-FCFB-3D8A15067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4D9C1072-1CA5-7D6F-3061-8498CE858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CF00D55F-ABA4-6D19-F952-6A47EBD19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63592831-5CF9-F896-593C-4FDB6C801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F856AAFD-4857-40B7-441B-A902DE238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6DFD3746-2824-4CB2-EEA3-0D4846DB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32D19FAB-C5CD-ACF9-D25B-2E1759E4A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26BB3FEA-D39E-F704-CE90-67932BD1B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FA7A2806-EEC5-A3DC-9832-83C745015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DDA5BC0E-7C80-686E-A625-B0BD7E07E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A748AC61-A858-870A-CED2-DF7F46B07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DBC5E82F-DE38-C593-C68D-802663EB3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AA5B98A6-6A55-E59B-DD11-44D0F0BF6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1318B050-BC6F-F3B6-3C36-961879236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7B577810-0185-1AB2-351D-154FF7B86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3E116B-EEC9-64F1-92C9-64CC2E1B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Trump 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Čína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“strategic competitor”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EC496945-AA7B-6503-DD1A-01096B64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7356727B-31B1-A944-BE06-4618BBC13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150A4992-8E2D-F003-4EFC-7C89AAAD9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CF3CB1BC-41A1-C2A1-2FAE-0B238D12A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2D02F527-631D-B6AF-11AA-CE2A6BCCD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9EA1C66E-09C4-CD1A-166B-16CC9176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EE1AA58B-6FB5-E51F-D60F-63E36270D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40099F56-AD9A-A8C4-C9DE-8191F524C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FB90072A-16D2-52FE-E594-59BFB60E6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8F1A671D-D132-FC0B-DFFD-8C3DCD259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4BA30FFF-AB00-A656-8660-0F7A5C9D0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99C278B3-913F-CF53-0D83-1ACF03580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E648DD3F-56DC-EE74-54F6-0EDF5903D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632126E0-6B15-2C8B-F978-522C238CF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6657054F-0BCD-D681-BC3E-22E4EDF99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1AC7041A-B749-31CE-43A2-2B4341B9F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C7BA22DB-00D3-CB15-4584-B02A45D8D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9EA731F1-153F-B9C4-2359-8A12BA220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527479C1-4D4A-531A-7E28-88A1F119A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DFF4228E-4CFF-BF94-C177-8EDCF48E0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3DE6F425-76F2-955B-94FA-668A6B544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94CCF2EA-F6F1-DA40-97D8-E4DA2678D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4B1FC0BC-994B-C6BE-B77B-40F672B09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30B26E15-629B-CE6E-58C6-049FB62D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FA143F29-E0A7-24F9-1E2E-C4168AAD2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79038EE6-31E8-90D2-AC75-95911A5F6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9C812BB9-C8C8-AA7A-CADC-C7AF1F3C8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D1DF7F14-CB68-E8E0-D0CD-44FC7C17E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2CEBB673-991C-20A8-90C4-0942D6AE8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78BF7F3E-57B5-0C0B-F316-CC53EFB41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59D534AA-B6BD-D1C2-A880-4C598245A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30CF7381-E36B-92E3-2E92-06FC4C083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E6BB83D3-344A-A131-6D47-219130227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364F3D89-650C-4648-8022-1FC7229BE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4F4ADCF0-6520-FD63-0C82-E6F5F46BB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BD413CC0-E946-83B1-F149-22E3A5A11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19F7E209-0678-5D34-AA92-D61244BD0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43AB957F-0DA6-5E4E-F806-83E139F18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14DA06FB-F667-8DFB-1819-A24DD837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159551FF-146B-EFC2-028C-F7CEBAD132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9C47D53E-A02A-CA3D-FD85-7229F61EB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23DF177D-5A3D-0BD3-6826-E5BE6595A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7C002704-1D90-3821-5F2D-AE13AB244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901838-FF74-8B3E-08F3-ED6D37327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15291"/>
            <a:ext cx="5009643" cy="48597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Konec politiky angažování (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engagement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National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Security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Strategy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2017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Čína jako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strategic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competitor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“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revisionist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power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Konfrontace s Pekingem – ekonomická oblast =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Trade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War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Peter Navarro – návrat merkantilismu –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America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First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Decoupling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Strategy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Výrazná celní opatření + kritika obchodních politik Číny –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Phase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One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Trade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Deal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Kritika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Military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-Civil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Fusion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Unilaterální diplomacie +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transakcionalismus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82EECC81-56C9-9E1E-04C7-374AADA78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15918075-5E80-E2B6-8572-97C07DB2B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FD50056D-53CD-73BB-E01A-44120F48CB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E6A63703-79BA-F966-E940-03D208493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C13F7F35-A82B-D784-655D-C6E42394C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A092A7C3-7D7B-3EA4-6992-1057B50A8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13DF6DED-66D3-510A-5778-E30D0ECC2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6AE4CD74-1F64-894B-80A2-7FF734FA5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E9DB0289-29C3-1358-F46F-98AE207E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4B54745D-CF8E-8D39-9B1A-8532AE4D1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33B68CE3-93E5-E681-101A-9BDA47F18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5D036497-4951-8FDB-5F26-3428C6E22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F7938072-0CD7-77FF-2473-476403407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ECF1F797-1719-9939-A683-687B447AE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895271EE-6A7F-D48D-48B7-C40B6A21A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9C05988E-85E7-81FE-DB60-24C61BDA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67BD091A-EFD0-DE27-FA5F-6DB544FFC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7E9AB4DC-8128-256D-556D-2DDD58AA4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A50416CC-EE1A-9059-9656-C971C86DD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36A1B9D6-7C7F-D65E-6B5D-7B98DAC23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CF04ABE7-2099-A85F-EDB0-8127711FB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E3DEC5DD-59D6-64D0-2336-0F5A3D391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26DEBF19-B9ED-3AEF-2B7D-4BB1E22B1D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osoba, oblek, oblečení, Lidská tvář&#10;&#10;Obsah generovaný pomocí AI může být nesprávný.">
            <a:extLst>
              <a:ext uri="{FF2B5EF4-FFF2-40B4-BE49-F238E27FC236}">
                <a16:creationId xmlns:a16="http://schemas.microsoft.com/office/drawing/2014/main" id="{B18E1B24-6242-ACC2-E8A9-92AB891F8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67" y="2155910"/>
            <a:ext cx="5651500" cy="3763782"/>
          </a:xfrm>
        </p:spPr>
      </p:pic>
    </p:spTree>
    <p:extLst>
      <p:ext uri="{BB962C8B-B14F-4D97-AF65-F5344CB8AC3E}">
        <p14:creationId xmlns:p14="http://schemas.microsoft.com/office/powerpoint/2010/main" val="2155220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FE23CB-7048-00A5-E2A3-542D6A4B6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96912589-780D-281B-95B9-E174EC010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26F177C3-2D9E-C88D-607A-69C08E4C6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3C3B8033-75E2-0D10-FEE3-6903D7A07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49844D34-A8B3-E6C4-730F-99297FFF9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6F39DD1F-27DA-01AF-1A85-FD0F0320E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DDB40CC9-D665-6BD7-F304-1AB0FF33C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97670CD3-6936-7407-1910-E962336D5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1B869ADE-6D52-8F1A-4B22-45C023D80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BDEB66CD-2F83-1246-AB90-125510CE2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32C2BF9A-8112-7B7C-BE81-2484AD11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FAEE61BA-6D25-163C-5FAF-037911B00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DEC6C91C-DD1E-4E7E-266E-2A58C97F6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3C2D12A2-24FA-A790-B572-148D9619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550277D4-9635-E971-733C-00D810D7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F5F1A0C3-C484-53B6-A479-F969CD90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A0987044-C960-2422-9FFF-F7992CB18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903D5B0C-7992-EB1B-04B4-C11150128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1935A300-7961-DF86-3EAA-8613F939D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B948C2A0-1726-ED4C-08D1-15929211DC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F8516BA1-E724-AC2F-166B-ADE4CC37C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C7F61CAF-B486-7539-6978-8A3393611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45D2F4EC-2968-F96D-1476-96BEB1C09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C41B7354-8863-2922-E183-CE8125C5C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F57D689F-CFF4-F907-B7A2-BB31D9EB5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128EEEBE-46E8-C24E-B6ED-661B35A38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0D99678B-5D5C-FDEA-C02D-81762AA9E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8CC81894-B7D2-1F0E-A207-B1EF0CB60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A6C09BE4-71C3-5D4D-BB4A-8FDCF23C6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D1F6F70C-B01C-6ED3-1E66-7377C4E1F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14E8F2AF-121A-B454-84FC-CAAD82EF3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259B8E96-EA11-E086-0E1F-3558160B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E680E329-54AF-F662-224B-A0075098E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EDAC0375-E3FC-7438-6E7B-C374A24E97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D9577522-9758-0740-D838-26B45BCB0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DA0C6527-EEC8-54B0-AB81-F14A8D4B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8B9F3644-390E-4BB1-BF6A-513EA3E86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E2F1185A-2240-8326-45AC-BB5195180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B90C07E4-72A1-15DC-5CF4-C308B7459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F11A931D-B0F3-CE01-2FB4-4EAC7D80A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BD6118F4-2BEC-1044-2168-DAB32EF31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5BE2B6D2-4B6A-1BAC-4371-ECB09763A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383FC138-6560-BADC-3433-4DAA1E9C2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3AFF17DD-7A57-C820-55A9-6B687082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4F66CB97-7052-636B-3CEF-B846645A3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17B089C3-D87B-E004-6B23-2A4EE632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90933474-D945-4C33-A864-A0E7E8DCE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CE341028-5234-6B6C-5024-736C39E88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0B2DA611-7213-D0A2-9A53-3D4550EC5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8141F0EA-0DDA-018C-A5BF-E669707FC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0DA47C71-85CC-4B6A-CB68-63A40002B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C885231C-D605-D4F7-F2AA-A5409842E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28C0331A-1A33-9960-339C-DE8FCFDBC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CC210000-F4CE-8B58-5758-607380522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88E301AC-3807-8FC1-9CA7-BAE5341FF5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4D1E17CA-A068-2B2D-0147-12B04E3D5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7ADB24AF-68FD-DC96-CD00-9E3F79E30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59C7D97E-ED3D-C499-3709-3F897374C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C0ADE04F-90CD-D9BB-8184-9D6B025D4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1BB77FE7-E8D8-96BA-EF60-163E24ADA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981537-2FAD-5875-E612-E44F400F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Biden a “comprehensive regional approach”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522A371F-3188-453E-6682-8D28E1A77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0A23D334-058E-3929-4F2D-CFC20D75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91751726-62A3-BCFB-0D53-26D758C69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B0B5D27A-F006-26AB-1268-22D9588B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7B5FEBA2-429C-F459-06B6-F4D9445CD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FFEB735F-0E01-F20A-635D-7A34147CF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066FA4C0-32C6-E414-66BF-D1EEF4DBF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C0E81080-0EA9-66F7-8419-F2C3711F3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F9EB9560-D526-2FBB-FF35-617884FCA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9B90297F-234E-39A1-2076-B3DF96D1A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2B7BEF6D-4B79-4DA9-4162-966F6A0AF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997B60A5-A820-EC93-D321-0E4C07982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EBBCB488-5F2B-287A-1795-917F027B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2AC64372-517C-C99C-EF15-DF0249F6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E9C38375-A6B5-42EA-E66F-97BFB92E1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7F4572D2-AF9D-9144-F365-89B2CF7A9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CB2857C3-96D1-DC84-8242-3E798FFB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BBFB0F98-0F66-4A6E-0F1D-BDB0C7091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85157850-F00B-18CC-2249-6C2C311C4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BB5C1241-16B5-F1D6-1F01-FF7D205BA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E3BE6B7E-12E3-634D-D4AF-630D7B804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D09CB08B-C7B5-8922-82A9-8B507D690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5638F4E8-CD11-FD74-D55D-A51C21B25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3EB072D9-5A64-CD6D-2140-29D498F61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CD2C2268-939C-0AD0-AB0E-D5AFC4C041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BA3CDC80-E16E-C265-B354-F7DDD4F6F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0A0ED272-9708-AD93-2D25-B6B72BE0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C45A32CC-0529-B2D3-849C-1A6FFDCC0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96BAA694-57C0-AEF7-EF36-8960E3CE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B75F7DB3-47A5-A259-F1BE-62BF243A5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FC933564-7255-9174-1C8E-2659D0A5C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2E8CEBB5-85F5-07F7-B533-7C31A1CF2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186CA3F0-AC0D-C2B2-CF8E-56EAF4469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2E4E7C9D-45A5-6B8B-252C-08AD03A7B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5CB8A1E3-7497-8F5A-EDD9-B1E21DD63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ECEBF035-17C5-0F4A-AB9F-ED69B567C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3DADD3C1-5FB6-CEBA-EBD2-CE8F4D16C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F24AA522-762B-76D2-647E-164DC9E6F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7ED564FD-01DE-A025-E3C0-A29EEBB2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66723BB8-B2E8-A942-58B0-29F517AD6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30B2C396-DE92-FAA5-A0F0-B136A5351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6681F196-EAB6-C196-2ACE-B26516D21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7FAF0103-E3C6-82E4-8AD6-1ABBF6EDA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EEEDC6-4BC7-5EA8-BA20-895B3F9F6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15291"/>
            <a:ext cx="5009643" cy="48597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Indo-Pacific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Strategy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2022: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1) posílení aliancí 2) budování nových partnerství 3) multilateralismus 4) zvýšení vojenské přítomnosti 5) demokracie a lidská práva (normativní rovina)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Kooperace v otázkách klimatu – John Kerry – methane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agreement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Competition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framework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Derisking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decoupling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Pokračování v restriktivních politikách – čipová diplomacie –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small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yard,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high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fence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Multilateralismus +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comprehensive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regional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appoach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AUKUS + QUAD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DD60009D-426D-CD00-F206-99EA87108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E1EA37A2-C925-32F6-7ED8-B5E5EDA33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40A60D2F-6CB2-E18D-6B74-24571212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F6F87428-F5D4-D7AE-D387-962C7CCE4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1D564DCE-058C-E16E-D439-2221854C8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9498A9A5-729C-5C31-2886-000B1C241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6DD7B36C-287B-5BB3-E1DA-E87038D69E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794D5BF5-4F94-185C-CB9B-094F9A488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0F6C8467-8D8B-D376-FC4E-C0C47E6BA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A704BAD9-7A12-5FEA-B91B-8C50028CA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28BA7C2C-6D00-4B84-F0AC-889374434D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1085A9B0-AA77-9C17-F2B1-3924CF2C1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CDCB956D-32EA-6F90-1913-FA12834E9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6D729C74-1301-D1E0-BBFC-9CF9C2810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406236F4-2F55-C84A-DDB9-31EBB645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0149367D-F892-53DC-C79F-C2EDA918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07828082-EDF6-B996-2312-DF77ADE06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0CE431FB-889C-0561-98ED-8B1572318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7E195E9F-03A2-1434-185C-8A3BBCD2B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3A914E5E-7E45-FE26-4042-6374A8B51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0CB4AFA4-8FA5-EECA-EFCB-31772032A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410F6CB0-807A-4D2D-B97C-BB054592D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DE920535-D015-BCF2-4665-B71BCE98D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7257A44-6437-FE42-384E-4BBAF4E3C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06" y="2208757"/>
            <a:ext cx="6004929" cy="3372631"/>
          </a:xfrm>
        </p:spPr>
      </p:pic>
    </p:spTree>
    <p:extLst>
      <p:ext uri="{BB962C8B-B14F-4D97-AF65-F5344CB8AC3E}">
        <p14:creationId xmlns:p14="http://schemas.microsoft.com/office/powerpoint/2010/main" val="4289063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49" y="13395"/>
            <a:ext cx="494219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4" y="5267"/>
            <a:ext cx="6635041" cy="68474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9CAEA8-2F6B-791A-FF5E-53B987C4C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32" y="571502"/>
            <a:ext cx="5110909" cy="8915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(ne)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uvažovat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Indopacifiku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E749E2-76C8-A9FC-9915-4CAE7BB0A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1" y="1463040"/>
            <a:ext cx="4539129" cy="538969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Asie a Pacifik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Indopacifik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Ústup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unipolarity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přesun k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multipolaritě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Paradigma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2.0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Ikenberry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duální hierarchie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(USA x Čína)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Abraham M.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Denmark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Van Jackson –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heterarchie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(skýtá místo pro další aktéry – ASEAN, EU…)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koncept „mísy nudlí“ (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noodle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bowl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nový regionalismus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koncept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svobodného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otevřeného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Indopacifiku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(free and open Indo-Pacific) 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koncept preferenčního napojení + ekonomická interdependence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06FC1F9-E8CE-5DA2-B359-A21129DCC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r="20036" b="-1"/>
          <a:stretch/>
        </p:blipFill>
        <p:spPr>
          <a:xfrm>
            <a:off x="6645834" y="1"/>
            <a:ext cx="5546167" cy="6866192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3389B237-4CAB-4403-A95C-C04D71F4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5457" y="-31768"/>
            <a:ext cx="510539" cy="6804779"/>
            <a:chOff x="11445458" y="-31769"/>
            <a:chExt cx="510538" cy="6804779"/>
          </a:xfrm>
        </p:grpSpPr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57652216-AF47-4D6B-A81B-2DC28B625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3">
              <a:extLst>
                <a:ext uri="{FF2B5EF4-FFF2-40B4-BE49-F238E27FC236}">
                  <a16:creationId xmlns:a16="http://schemas.microsoft.com/office/drawing/2014/main" id="{0E53B701-E5D9-4269-97AD-69F3087D2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53F3EB0D-ADA8-4F65-9811-0A990FE6B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7FC10137-17E1-4C6D-B7A2-CD86B7C1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983715DD-6794-4B57-8585-E0EFF671E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5">
              <a:extLst>
                <a:ext uri="{FF2B5EF4-FFF2-40B4-BE49-F238E27FC236}">
                  <a16:creationId xmlns:a16="http://schemas.microsoft.com/office/drawing/2014/main" id="{6B8B9805-E14F-4943-B15E-48460BFD6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6">
              <a:extLst>
                <a:ext uri="{FF2B5EF4-FFF2-40B4-BE49-F238E27FC236}">
                  <a16:creationId xmlns:a16="http://schemas.microsoft.com/office/drawing/2014/main" id="{112C42C6-34DE-404D-B18A-8E94E76A3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7">
              <a:extLst>
                <a:ext uri="{FF2B5EF4-FFF2-40B4-BE49-F238E27FC236}">
                  <a16:creationId xmlns:a16="http://schemas.microsoft.com/office/drawing/2014/main" id="{105114E3-B528-44FB-AD64-31F7940A6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9">
              <a:extLst>
                <a:ext uri="{FF2B5EF4-FFF2-40B4-BE49-F238E27FC236}">
                  <a16:creationId xmlns:a16="http://schemas.microsoft.com/office/drawing/2014/main" id="{66162961-2E66-4F1D-AD08-A09C28C5E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0">
              <a:extLst>
                <a:ext uri="{FF2B5EF4-FFF2-40B4-BE49-F238E27FC236}">
                  <a16:creationId xmlns:a16="http://schemas.microsoft.com/office/drawing/2014/main" id="{7DF10D80-7F03-41B7-BF83-7086CFB70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1">
              <a:extLst>
                <a:ext uri="{FF2B5EF4-FFF2-40B4-BE49-F238E27FC236}">
                  <a16:creationId xmlns:a16="http://schemas.microsoft.com/office/drawing/2014/main" id="{60E5BEF8-88A7-4088-8382-FC596B16B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8">
              <a:extLst>
                <a:ext uri="{FF2B5EF4-FFF2-40B4-BE49-F238E27FC236}">
                  <a16:creationId xmlns:a16="http://schemas.microsoft.com/office/drawing/2014/main" id="{4850C240-229E-44CC-9B0C-7C70B8524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0C20C1F3-97C9-485A-BBF1-F712C6FDD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5FB7F486-D669-4315-848B-079715C0A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1">
              <a:extLst>
                <a:ext uri="{FF2B5EF4-FFF2-40B4-BE49-F238E27FC236}">
                  <a16:creationId xmlns:a16="http://schemas.microsoft.com/office/drawing/2014/main" id="{884943FC-F8F5-47A2-8C6C-AD8385B0F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2">
              <a:extLst>
                <a:ext uri="{FF2B5EF4-FFF2-40B4-BE49-F238E27FC236}">
                  <a16:creationId xmlns:a16="http://schemas.microsoft.com/office/drawing/2014/main" id="{FBD1CFD7-B550-428B-99C5-E70AE1117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3">
              <a:extLst>
                <a:ext uri="{FF2B5EF4-FFF2-40B4-BE49-F238E27FC236}">
                  <a16:creationId xmlns:a16="http://schemas.microsoft.com/office/drawing/2014/main" id="{86464553-DBB1-4FDD-A906-723DE0BFA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4">
              <a:extLst>
                <a:ext uri="{FF2B5EF4-FFF2-40B4-BE49-F238E27FC236}">
                  <a16:creationId xmlns:a16="http://schemas.microsoft.com/office/drawing/2014/main" id="{41C1AA59-6A1E-4A61-8483-8056A09E0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6">
              <a:extLst>
                <a:ext uri="{FF2B5EF4-FFF2-40B4-BE49-F238E27FC236}">
                  <a16:creationId xmlns:a16="http://schemas.microsoft.com/office/drawing/2014/main" id="{851A3E4E-2857-4A69-AEC0-79CF8C413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9">
              <a:extLst>
                <a:ext uri="{FF2B5EF4-FFF2-40B4-BE49-F238E27FC236}">
                  <a16:creationId xmlns:a16="http://schemas.microsoft.com/office/drawing/2014/main" id="{363F6E9F-7E05-4464-BE66-BB27B4589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E4367E1-2C4E-4A0B-A9E2-2DC3B3BCD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5">
              <a:extLst>
                <a:ext uri="{FF2B5EF4-FFF2-40B4-BE49-F238E27FC236}">
                  <a16:creationId xmlns:a16="http://schemas.microsoft.com/office/drawing/2014/main" id="{EE215DA3-ED82-4F29-9835-DD3B5ADD4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6">
              <a:extLst>
                <a:ext uri="{FF2B5EF4-FFF2-40B4-BE49-F238E27FC236}">
                  <a16:creationId xmlns:a16="http://schemas.microsoft.com/office/drawing/2014/main" id="{449C2B94-6D2C-466B-9091-18CA59956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32">
              <a:extLst>
                <a:ext uri="{FF2B5EF4-FFF2-40B4-BE49-F238E27FC236}">
                  <a16:creationId xmlns:a16="http://schemas.microsoft.com/office/drawing/2014/main" id="{9873A13E-F493-4022-9CDB-49676747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3">
              <a:extLst>
                <a:ext uri="{FF2B5EF4-FFF2-40B4-BE49-F238E27FC236}">
                  <a16:creationId xmlns:a16="http://schemas.microsoft.com/office/drawing/2014/main" id="{631ED96D-0634-4E7F-BE08-A8ACAA0A6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4">
              <a:extLst>
                <a:ext uri="{FF2B5EF4-FFF2-40B4-BE49-F238E27FC236}">
                  <a16:creationId xmlns:a16="http://schemas.microsoft.com/office/drawing/2014/main" id="{D43F1416-268F-487F-ABB4-1C62E6C68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E5E99890-1E26-4DDC-8F50-128C4875B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6">
              <a:extLst>
                <a:ext uri="{FF2B5EF4-FFF2-40B4-BE49-F238E27FC236}">
                  <a16:creationId xmlns:a16="http://schemas.microsoft.com/office/drawing/2014/main" id="{21D3B3BA-A1D7-450E-B002-44DFDC6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7">
              <a:extLst>
                <a:ext uri="{FF2B5EF4-FFF2-40B4-BE49-F238E27FC236}">
                  <a16:creationId xmlns:a16="http://schemas.microsoft.com/office/drawing/2014/main" id="{666093C3-5DCC-4A45-897C-F2C5CA94A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8">
              <a:extLst>
                <a:ext uri="{FF2B5EF4-FFF2-40B4-BE49-F238E27FC236}">
                  <a16:creationId xmlns:a16="http://schemas.microsoft.com/office/drawing/2014/main" id="{E5879CC9-6134-4E28-8170-9DD4240CC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9">
              <a:extLst>
                <a:ext uri="{FF2B5EF4-FFF2-40B4-BE49-F238E27FC236}">
                  <a16:creationId xmlns:a16="http://schemas.microsoft.com/office/drawing/2014/main" id="{52B9234F-7351-4670-9340-3ABC48A30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40">
              <a:extLst>
                <a:ext uri="{FF2B5EF4-FFF2-40B4-BE49-F238E27FC236}">
                  <a16:creationId xmlns:a16="http://schemas.microsoft.com/office/drawing/2014/main" id="{3F67C8B5-D925-449D-BCA7-751730551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41">
              <a:extLst>
                <a:ext uri="{FF2B5EF4-FFF2-40B4-BE49-F238E27FC236}">
                  <a16:creationId xmlns:a16="http://schemas.microsoft.com/office/drawing/2014/main" id="{71516E84-743F-4EE4-B466-909E55FCC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2">
              <a:extLst>
                <a:ext uri="{FF2B5EF4-FFF2-40B4-BE49-F238E27FC236}">
                  <a16:creationId xmlns:a16="http://schemas.microsoft.com/office/drawing/2014/main" id="{285EE84A-B305-47FC-9896-3EAAE94F6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4">
              <a:extLst>
                <a:ext uri="{FF2B5EF4-FFF2-40B4-BE49-F238E27FC236}">
                  <a16:creationId xmlns:a16="http://schemas.microsoft.com/office/drawing/2014/main" id="{52175DC6-FE35-414D-B1FC-53870E0F6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5">
              <a:extLst>
                <a:ext uri="{FF2B5EF4-FFF2-40B4-BE49-F238E27FC236}">
                  <a16:creationId xmlns:a16="http://schemas.microsoft.com/office/drawing/2014/main" id="{ACD91DA3-CF45-4374-AEDA-5DA2E53EE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6">
              <a:extLst>
                <a:ext uri="{FF2B5EF4-FFF2-40B4-BE49-F238E27FC236}">
                  <a16:creationId xmlns:a16="http://schemas.microsoft.com/office/drawing/2014/main" id="{8AAA7A16-3076-4557-9DC3-297D83248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7">
              <a:extLst>
                <a:ext uri="{FF2B5EF4-FFF2-40B4-BE49-F238E27FC236}">
                  <a16:creationId xmlns:a16="http://schemas.microsoft.com/office/drawing/2014/main" id="{62AFF181-4F3A-40CE-BC79-BD8D97E0C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8">
              <a:extLst>
                <a:ext uri="{FF2B5EF4-FFF2-40B4-BE49-F238E27FC236}">
                  <a16:creationId xmlns:a16="http://schemas.microsoft.com/office/drawing/2014/main" id="{E9EE8F9C-63EF-41F7-90AC-95F09336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62">
              <a:extLst>
                <a:ext uri="{FF2B5EF4-FFF2-40B4-BE49-F238E27FC236}">
                  <a16:creationId xmlns:a16="http://schemas.microsoft.com/office/drawing/2014/main" id="{F99D5EE6-2CC4-4A54-9A07-4734713E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63">
              <a:extLst>
                <a:ext uri="{FF2B5EF4-FFF2-40B4-BE49-F238E27FC236}">
                  <a16:creationId xmlns:a16="http://schemas.microsoft.com/office/drawing/2014/main" id="{DC83D62C-4898-4734-893F-7FE7A2D70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4">
              <a:extLst>
                <a:ext uri="{FF2B5EF4-FFF2-40B4-BE49-F238E27FC236}">
                  <a16:creationId xmlns:a16="http://schemas.microsoft.com/office/drawing/2014/main" id="{EFA4198B-E065-405F-84E4-B0220DCEF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5">
              <a:extLst>
                <a:ext uri="{FF2B5EF4-FFF2-40B4-BE49-F238E27FC236}">
                  <a16:creationId xmlns:a16="http://schemas.microsoft.com/office/drawing/2014/main" id="{F6D1AC12-FB95-4593-BF80-DABEDD4E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6">
              <a:extLst>
                <a:ext uri="{FF2B5EF4-FFF2-40B4-BE49-F238E27FC236}">
                  <a16:creationId xmlns:a16="http://schemas.microsoft.com/office/drawing/2014/main" id="{9F41615F-3978-4890-992E-1D44D0D91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7">
              <a:extLst>
                <a:ext uri="{FF2B5EF4-FFF2-40B4-BE49-F238E27FC236}">
                  <a16:creationId xmlns:a16="http://schemas.microsoft.com/office/drawing/2014/main" id="{293C0AD6-F904-4337-8CAB-2FF649834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8">
              <a:extLst>
                <a:ext uri="{FF2B5EF4-FFF2-40B4-BE49-F238E27FC236}">
                  <a16:creationId xmlns:a16="http://schemas.microsoft.com/office/drawing/2014/main" id="{E68410D4-6ED4-4651-8543-78B0AB57A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9">
              <a:extLst>
                <a:ext uri="{FF2B5EF4-FFF2-40B4-BE49-F238E27FC236}">
                  <a16:creationId xmlns:a16="http://schemas.microsoft.com/office/drawing/2014/main" id="{BB356FF6-7153-4AE8-904C-8535363AA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70">
              <a:extLst>
                <a:ext uri="{FF2B5EF4-FFF2-40B4-BE49-F238E27FC236}">
                  <a16:creationId xmlns:a16="http://schemas.microsoft.com/office/drawing/2014/main" id="{D9CD9700-C2DA-4CCD-8700-D763281E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71">
              <a:extLst>
                <a:ext uri="{FF2B5EF4-FFF2-40B4-BE49-F238E27FC236}">
                  <a16:creationId xmlns:a16="http://schemas.microsoft.com/office/drawing/2014/main" id="{6CC97770-31D6-46F7-9608-9D96AEF4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72">
              <a:extLst>
                <a:ext uri="{FF2B5EF4-FFF2-40B4-BE49-F238E27FC236}">
                  <a16:creationId xmlns:a16="http://schemas.microsoft.com/office/drawing/2014/main" id="{1F6A0344-12D8-457F-B2C4-BF6ABC3F9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73">
              <a:extLst>
                <a:ext uri="{FF2B5EF4-FFF2-40B4-BE49-F238E27FC236}">
                  <a16:creationId xmlns:a16="http://schemas.microsoft.com/office/drawing/2014/main" id="{A659A3FC-205E-41C5-90D8-2909635C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4">
              <a:extLst>
                <a:ext uri="{FF2B5EF4-FFF2-40B4-BE49-F238E27FC236}">
                  <a16:creationId xmlns:a16="http://schemas.microsoft.com/office/drawing/2014/main" id="{EF5898F8-F274-4A71-ABC2-972788452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5">
              <a:extLst>
                <a:ext uri="{FF2B5EF4-FFF2-40B4-BE49-F238E27FC236}">
                  <a16:creationId xmlns:a16="http://schemas.microsoft.com/office/drawing/2014/main" id="{A337719B-635F-4455-A8E8-6983D9B3D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7">
              <a:extLst>
                <a:ext uri="{FF2B5EF4-FFF2-40B4-BE49-F238E27FC236}">
                  <a16:creationId xmlns:a16="http://schemas.microsoft.com/office/drawing/2014/main" id="{665D8F7B-6125-4923-82FD-4541506B6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85">
              <a:extLst>
                <a:ext uri="{FF2B5EF4-FFF2-40B4-BE49-F238E27FC236}">
                  <a16:creationId xmlns:a16="http://schemas.microsoft.com/office/drawing/2014/main" id="{AEBBE398-C737-4798-92D3-68B6928A9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87">
              <a:extLst>
                <a:ext uri="{FF2B5EF4-FFF2-40B4-BE49-F238E27FC236}">
                  <a16:creationId xmlns:a16="http://schemas.microsoft.com/office/drawing/2014/main" id="{F3116C15-246C-412A-B5A8-DC7E056EC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88">
              <a:extLst>
                <a:ext uri="{FF2B5EF4-FFF2-40B4-BE49-F238E27FC236}">
                  <a16:creationId xmlns:a16="http://schemas.microsoft.com/office/drawing/2014/main" id="{F9FA8A4C-F799-47E7-85C8-4DA109A00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2184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214023-2444-64E4-4C6E-87A0AED12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325BC3D1-4CEB-3FFC-7067-140F242B5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2D108D4C-DC84-AED8-36EB-BA84FAD8F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FFBB8E58-1F99-0A8F-B33D-FF854A057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9ED11A1A-B991-D240-464E-E9804F7C8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7F03196F-0A30-7004-2E05-ED7FE1E69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17B48C72-3458-6791-7A86-DB93CEE50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4BE8FE0D-9029-C512-A514-F9DFD410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429A8810-89CF-0337-882C-C991B7A20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2AB5E7EA-47E3-F85E-216C-A617533C1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A09D9AC2-D5C7-588D-28BD-40CEC52A3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DE1353DC-64AA-83DF-3BB3-4507F25E8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F562C2E4-3E17-3D3D-8843-F77F4A9D1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350F2594-4BCF-CE3C-4382-EDECDBC4C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3D2D2E06-951B-750A-C60E-99D8B4ABD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61268E87-BE35-4080-CA8E-1C8692172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B53098E1-639E-40CB-8929-B95335ED9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072DFAA4-9D6A-7390-D8EB-8B68260EE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02EDFF05-C197-4280-3D1E-59BDCACFD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F97E1DD4-4ED6-50D9-2272-FF7E41EFF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03A497FA-96DF-50A6-EC04-BE699769B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6D1313F9-CE51-AE81-A621-5DDEE1DFE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4E025A90-9B5E-704F-342C-C4CF24CA6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579CFB36-692D-FC0A-86CC-4E8241D4D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A9243A6F-899A-416D-25D5-D2FE94FEF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8DFA6640-8FE3-6B30-68E0-798F665DC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1FCCAC05-36BB-C94B-67AB-911BEA6F0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6FD404A3-EC16-1C2F-B7F5-12C1A103B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AFD097C1-EC37-FB5B-00D4-E17C4236E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18A1EE0D-94AC-0AD4-BEAC-38EC9BAA8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6F90DADC-BD93-D1F0-B6C7-00F5078FCB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1623C2E9-C570-1EC5-CCFF-2DBB907D6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9CEDCABC-EA12-3DF5-2E13-D089EC1BD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7BE5F936-0F32-DFC4-752F-635068EFF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0753604C-9AB3-710A-B40A-C7D758FBD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25AA1E22-FDAF-13D2-A471-E1B2923AA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DBCB1C2C-B659-D942-30B7-CA427BE7D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0A789106-008A-71D2-5C66-FEC3A51CD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50752747-2E7A-629D-E18B-02E2F9744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41107596-D4C8-A469-A64A-0B65BC776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6A0F1611-3055-DA35-DB38-0F85E97C0E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417A6518-A123-5B81-2ACF-DC7AC06D0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970B4256-7902-2740-D3FA-CA133B895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AEE769BC-5857-1E9C-77E6-581CB017A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65F7DA78-D725-DD94-37FA-4FE5C1F5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4854B5D6-20E6-9EF5-F527-B6BCE44BE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E3F8EAE1-2D02-B8F3-99C5-142FFEC5C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9D36CF73-DF57-BBEA-D4E2-17A2715239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AABC6982-FCF3-711A-76CA-B13EE5CE5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9DB172EB-A5D9-B3BD-291A-DC1B36D65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D8D3E150-F6F1-BCD8-59A1-8D9D132D4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25D8C322-B5B4-045D-87D6-B2F2AE66F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B6E8190B-ED74-F20A-0E6D-28F069173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A62A69E4-6648-E369-ABA5-F13E1CB20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5EBC682B-B393-1BA0-FE2C-D1915E33B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0DCF7557-41D9-66F5-7C76-CBE0FF267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8036957D-ED06-758F-352E-FDA71F897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5AF380F5-666C-AC00-0BC7-F598B2B9F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E0868F7D-83DD-81F3-FF32-FFD9235D2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AE2EA587-45DB-D41A-572F-E208521DE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FB3542-9094-2C1B-8746-E866DED39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AUKUS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69E37F4F-4C9D-B278-F6B2-627216D8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79CC18CD-A225-4500-DE77-DBED4730D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6878598C-0016-7C33-DD62-C98C2C29C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FA5ACE48-42D9-444C-FD03-B1156BB66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8DC48906-236D-8D94-4907-61AA343BE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7084A433-A5B8-76F2-46A5-10628A85D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9B192129-E9A5-7236-DED3-A44B1FFC1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F4874D9E-BEA4-21CE-4408-D4FB953A7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22146D4A-9CAB-5B4E-858C-FC06CF109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35F4233B-569F-9917-89FC-0F3FB5623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49D13505-F5CE-29C3-DDE0-3FA00FDC3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3FB43682-33A5-4B3E-AD45-8F18F3CD0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C3661AF7-5834-91A3-BB1D-94036C9B1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CDDE3CC0-DBC9-1026-3079-D2F92591E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199AEFA6-A9AD-1678-1DEE-B78244B08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465CD483-005F-9ED1-9148-2A801ED64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77A7B2A1-8E09-60CF-01B1-ECC99E5BD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6B73B384-E56A-C900-CAB0-120E9EFB1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9E8B9C95-8156-A237-9042-6B895C2E6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E7682F4F-599B-6E96-49E0-A534E8840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85621EEE-4A5D-CDE8-F54B-BD45034AF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1FAA39B6-B479-07A9-D3FA-06ED7E6ED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69AFF8D7-2920-7A29-744D-0867BD358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25ED747B-7762-BB67-67C7-AA8AE0EAB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BE41F663-561F-79A6-2555-4922A0230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130BB4FE-2E54-E149-8C4F-3C59EB8B1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E70D5BB3-9EA9-B47E-0FC2-34FA2162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6C309B2B-04FC-2BD5-22D8-23EA47417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E3912304-4473-2593-C887-46D8ACD0D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5B185D88-0788-E46D-AE16-35FB243E6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B695749F-628F-9983-BF92-E51A73B08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24287ECD-5511-1377-9C27-B1FE0F12D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9814A9D6-FE7A-CCFE-CB1F-5A3737148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2D03F2C7-DADF-E2DF-A96F-9C913C8C6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37FA2275-D638-EE88-22B1-7DEE7409A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4A746567-445C-688F-02CD-7C6DD2717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0F1E8892-902D-33CF-EB1B-8DC847553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52C97EDA-0AFF-23AD-D204-EF19DE82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D55000E5-8FB0-B9CF-C735-EC7086FD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1795B642-4AB9-7D14-64C5-F14B7668D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BDA742E9-80EC-C79A-9A83-1D1EAF95E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DF97B62C-AC65-094F-C03C-21295213A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E5F616B3-5795-24D4-BE92-768ECFE62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861E4F-B584-CDC3-72A2-A262900B5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874829"/>
            <a:ext cx="5009643" cy="4500247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Trilateral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Security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Partnership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US + UK +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Australia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2021 – J.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Biden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+ B. Johnson + S.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Morrison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reakce na vzestup Číny +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Global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Britain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+ potřeba upevnění námořní bezpečnosti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Akvizice amerických ponorek Virginia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Vývoj ponorek třídy AUKUS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Sdílení technologie jaderného pohonu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Dodatečný pilíř – rozvoj bezpečnostních technologií – Japonsko a další partneři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AE81B827-FEB2-66B2-2CE2-F23610826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E46E0691-3515-3AAD-92B3-D34BE1349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C28B5042-7156-B404-97A2-808FABC5F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C12E1726-E2BC-2614-3455-23EBE2FD1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A4444E5C-F5E9-B61D-EA84-D8AEB1F64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E772FDCD-0890-8A26-F3EC-9BA0FCB35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2674432D-7CBD-1756-B077-AF76E29F6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9616AD0B-FF8D-8271-D377-E22AF9FD5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71BB8896-C765-CAC0-EEB1-E11FD0C89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2E30ADCF-BCFE-7BDF-647B-778D97DAC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68C4A2BD-106D-FBB7-45B3-94B148875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105E6350-C6C9-2A7F-8771-56B9B5C6D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68D8E132-4622-435E-5514-6F50C6C91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D55ED202-0847-F1EB-7436-DFD5ED956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58CE76B4-5FAF-4018-8E35-2F17BE64B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619D6F06-CC3C-7BFF-8679-B016EAC2F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DDBDDDBF-72CA-A4AF-4B27-DE6678DA6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DEA4E0A5-ECDF-2875-4475-61E0BC749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CC603D9F-066E-8BEF-9F28-7C2C18116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28B078CC-A2A6-735E-E827-03C52083A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DBEE042D-D3BA-E2FB-D8C7-C5247A3BA6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AD13D661-D2EE-9B19-BF93-738F7930B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AF52A1CD-2AD4-60C3-CED2-41BFC56E8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ponorka, přeprava, plavidlo, venku&#10;&#10;Obsah generovaný pomocí AI může být nesprávný.">
            <a:extLst>
              <a:ext uri="{FF2B5EF4-FFF2-40B4-BE49-F238E27FC236}">
                <a16:creationId xmlns:a16="http://schemas.microsoft.com/office/drawing/2014/main" id="{2FB90BD5-E447-D663-946E-A056B93CD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93" y="2165246"/>
            <a:ext cx="5415109" cy="3459653"/>
          </a:xfrm>
        </p:spPr>
      </p:pic>
    </p:spTree>
    <p:extLst>
      <p:ext uri="{BB962C8B-B14F-4D97-AF65-F5344CB8AC3E}">
        <p14:creationId xmlns:p14="http://schemas.microsoft.com/office/powerpoint/2010/main" val="2295981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EA87F4-96A8-C7D6-1FF5-8DCA16054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6C41665-8250-4E73-0F34-D980BA4A1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370297B7-007A-ECBB-4B1C-2F7A0919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FD3EA0E4-19AC-5529-697F-783B49B84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A0B5D1C0-EA87-C5A7-92C9-8AF5D2CFE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1DC6D555-E980-EF3A-BB5A-A1E3970F6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2F075183-140C-2A6D-1F3F-0A5B45A33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FF2292D9-0285-CF9E-150E-42CA122B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DACAEEEB-DD7D-93C3-517E-BD947DB4B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FFCFED57-25F7-5B36-B34A-1BE017539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12C7E5C9-EA43-B159-42F5-B40E8C379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4D541EEA-0DD0-0D25-AAA7-94619903B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200713BD-03FC-B6E3-D138-8D2369A7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3F358E01-D4FB-03B5-1EB1-E36D3E2A6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4EADA3CF-68F8-0A0B-A298-8112C1CA6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FA753FCA-74A5-E8A9-B03A-D0A350051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F35F9C2D-4C0A-6397-0968-723B71638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FB34579F-D0D7-F0AC-941D-E4F629E61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D83E8FFB-7A97-5C63-045F-15ED07457E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3173AA85-D720-D3DF-F0AB-CECC2322A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D7E6670F-B24A-C46D-FE3D-6709CA7E2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F36CC663-8AAA-5569-2440-A7B35C783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54446438-B51C-BCCA-D334-1AF899C9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9937953B-1F8C-6BA4-CBCE-00B23BE32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FD242674-7277-33C9-17AD-910E7761C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64598E1D-7AD7-B092-CAF3-B6CDE9183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343F45C8-D5F6-8867-F311-832DAD94F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10CD583F-4484-930A-EE99-E9D92C219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5DC67F6F-4CFF-762F-8CC3-5178A8FDC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280E9F8F-C88C-9862-66AD-345939B8B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40353E1D-4A05-EDC8-7C55-E713EBD3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8AF9E30B-8B35-2C25-975C-D799D0AB3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5327F374-5EA8-7FC1-31CF-AD9AB52BE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4983FEFC-00ED-3D8E-BB5F-5D5F469AB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594556DC-6B74-3ADB-1984-2E99726DD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EB364CF6-5A0E-B85E-FA3C-2F1828BD55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516198D7-7711-268A-5A1D-3C794EB5D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2678D87A-A690-2A21-7DBC-D3C7FD53D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8CBA5B98-42E1-0C5F-413A-788C93A5F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5CCF4CC6-91B7-5552-1080-84B946245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95D63B55-682F-712D-FE48-B094A9910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416DF19E-2694-7007-1060-5AD67CE62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83727EC7-BB80-ACE6-DB30-1D4A3EC5A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E622F774-16C0-1065-AA9F-A03846987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5C4BEEC1-91F5-A9DA-993C-2E97AE155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06ED6641-7FF1-3E17-E0FE-F7BCF0A82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C5FF2494-33D9-4543-ABBD-3569126A6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84C51193-C89B-0ECD-D6BF-ADB62E91D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74AAA921-CCD1-7F26-3559-338832B35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D00B8655-6128-7054-F38F-C2D769C5D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2BB72616-6FF0-6B3F-D23A-DB84B066F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E0730D15-6D56-B969-1F49-FDDC0E051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D7EA418E-AF13-4140-81E6-968AF3752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3D6DE7DD-ECEE-ACD4-20B0-1218CEFE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EB57B9B9-018C-A66A-D49B-53905F56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7638366F-4746-F9F6-73AA-88A7BA3FA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88AF0112-E545-E08A-B429-22DEF94E7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76AEAE52-671B-301D-2BBF-CFB3229EE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6FE13A80-F3CE-CC53-3FA6-ADD9EC97C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09A16142-1637-35D0-5514-DABC30D1B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7263C0-F3CF-CFC2-D66A-06CDFEFF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Trump 2.0 a “Tariff Warfare”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92DBF63B-7E6E-B51C-913B-5FE2F2934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282485A1-99C1-A241-7752-F244F2EA5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F27FA7E0-4800-3533-8B5F-ACCE3CE67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596F6BAB-A5A8-6974-E40F-E4BD47A84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80E0BBB8-B2AD-8898-5406-41A7E60B9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548F0494-ED7C-15CE-347F-185FCCC62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BFE8A2BE-B0CB-45A7-4766-3042D3B49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4CF4EE87-E8CA-8804-282B-D5788F74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70B7EA1D-3EC1-F4E0-2FF9-EA6E9C6A3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C20D860E-8154-E03F-34D1-E2A1061A9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934C6E9C-FB53-3CF9-A0D3-ED86DE3FD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E9B538A9-78D8-27A3-C638-AD82C19C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84C1B6CC-983B-4E9C-6A82-AC3212698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ADEC2077-0563-22EE-53FB-3C2C16CC1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18E0877D-FC39-75F1-72A1-1BA336CF2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642E22FB-23D9-95E9-5824-3CD578A59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97B80E03-66E2-36D8-5918-88884A781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643AF94B-ED0A-CD69-AE58-1B2A526D9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671C0637-D72C-841F-4A5B-83CF8F65B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6C0E85C7-8265-D9AC-FD72-BA00C3459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BBF0C736-5D6E-5FBF-4DA6-B4137C7DA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DBB63299-2BAC-AD86-3D59-4B28541B4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A2E1EADB-753C-A124-EC39-DB6636ECA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B7BBCE46-4376-1E24-70A5-CB3F0AEF0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1F1F7D1A-95FC-C167-D4DF-EDB19A5FD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F50E73DD-808A-366A-8343-615D05B5C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417A5E15-9B7C-663D-2499-0B57A7081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89ADC4D2-98A5-BE41-1BB7-2C795CFEB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8B8EE46B-0B7D-35EE-8EAB-AF9346022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17D5C5E8-CD3D-7A12-E561-F80EAE594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497D6715-D951-9438-9F98-86871A452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B1D5CD68-4200-511E-4556-10DA659304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5B30576E-8242-4CDD-A1C5-032A19693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735EAFDE-0C23-0AAD-A0D0-DA8618208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EA42C0A5-BAAC-E281-79E6-241B0C99C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9B2FFCB9-4D9C-E4D4-33CB-1C5DFABBE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68F48C05-9DA4-4DAB-AF4C-52AA3934E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068C9D15-667A-9D54-5D23-CADBCCFD9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4CA34F4D-38B6-2F22-E593-E9E96CD7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963A779D-8607-DA87-EC25-AD5854EE5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1752FE56-1A51-3785-95A4-4599F69C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57DE317C-6BAF-EB2B-FF9D-4930F566C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FC9816B5-1970-694F-CBEF-ACF7D850F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7AEE62-3C0D-ACCF-736A-5A7352B58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143" y="1871563"/>
            <a:ext cx="5009643" cy="48597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Eskalace vzájemných vztahů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Vyvažování Číny + návrat k unilateralismu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Konfrontace v oblasti obchodu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Liberation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Day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Tariffs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(duben 2025) – metoda recipročních cel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Export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controls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+ čipová diplomacie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Otázka exportu kovů vzácných zemin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Bezpečnost dodavatelských řetězců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Snaha o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reindustrializaci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USA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2E3B06C9-DDE3-1070-1867-51ABC95DD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ACB73516-34F3-C7AD-64D0-33A5E375B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ADBE1D2C-F5D2-C0EB-E20D-859689FD5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08E5E9E6-D89A-A11A-C45F-62459D5933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5B104C04-2624-CFC3-E5CA-8C71D82C7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0708E062-C06C-D892-EB8D-8BC6A07DE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17F5D0E6-B368-4949-4DB0-7FA52373F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6CFDFEF5-6EA6-F56D-D04F-62EF8C63D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51CC7181-4690-BD53-374F-E8D5C8336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A2C10FD1-F808-E788-456A-487017DE1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D4E74B33-BB82-698C-A3D7-93057E3D0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17F19532-0D52-C966-03E8-B4F61AB6C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178C7973-109C-9BFB-EE26-295975681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650D161D-2F26-771A-1AD9-95E495FD9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2796762F-F2F8-4A0E-F807-4131D5841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014C7602-D487-8619-34A6-AEEA8180D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6E534435-FEC1-3E24-2AC6-8BBA56975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BDED39CC-7B22-2F22-D207-77A67D80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F4363EC6-8B5A-AD9B-707C-EE7939327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ED3C6721-6F3E-E66F-BAD1-335E7DD51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A902C691-A450-C7BB-2B0D-376CFEFFB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BB956936-312E-06F1-F639-3255C316F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2A5E68D7-11D7-E0E7-6851-A09BD7485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oblečení, Řečnický pult, Vlajka spojených států, Řečnictví&#10;&#10;Obsah generovaný pomocí AI může být nesprávný.">
            <a:extLst>
              <a:ext uri="{FF2B5EF4-FFF2-40B4-BE49-F238E27FC236}">
                <a16:creationId xmlns:a16="http://schemas.microsoft.com/office/drawing/2014/main" id="{E03D7B79-CD1F-D5B4-20B3-F622A5F9C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17" y="1874829"/>
            <a:ext cx="6857999" cy="4114799"/>
          </a:xfrm>
        </p:spPr>
      </p:pic>
    </p:spTree>
    <p:extLst>
      <p:ext uri="{BB962C8B-B14F-4D97-AF65-F5344CB8AC3E}">
        <p14:creationId xmlns:p14="http://schemas.microsoft.com/office/powerpoint/2010/main" val="2429987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7892B-6347-4484-970A-4895800D5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FB51EFA7-150F-1693-77B6-DF42E9E58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BEEB0817-32FD-0740-2CA7-A95DB7159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3B66B80E-BE94-AD36-88BE-69E552131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9BE40ED5-37C1-2512-1AB9-153080D22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DB59C8D6-B686-4F90-D5DE-DFF80C626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033A017C-8B73-B335-4856-C35FBC67D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B15E9115-0BC8-7E31-A1AD-15650B2FB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FED38073-1419-890F-A85D-90089E99F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21B06A59-D1F1-8350-B11C-A73F096E39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C860E76F-CF4F-A9DB-26EA-73E49A08C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6D1F06DC-7DC9-C38E-BE1E-9E48E6FAD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76DA6ED2-F144-8E6A-294F-F4EA034B3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BA191914-C2D0-93FB-696A-7431F74C9C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28F509E7-4BF1-6B61-1791-4C55509B9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58009000-B686-03CB-8D39-C38E61339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83F82A07-EDC3-D77E-022A-3D7E35A37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D46A5F83-7F34-0F34-F962-B187E0110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492D3ECB-5588-32F3-5631-64A30C629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1C74DC39-6B72-9759-F82A-1190C024F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D9D0C760-DDE7-1EEB-393C-111A05C1B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7B17F9B4-9E81-71C9-FB7F-EA556D08A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E803D5E1-B095-FEA5-5D76-561BFB4BA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2EF4CBC6-AC4F-A6F6-B781-938AABBDE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3265BF53-13D4-2CBD-AD11-0D18D7147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6E26CD35-8B7A-4AD1-BA4A-3EE154B66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F19EC981-DBCD-D67E-E47D-179FAD04F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9963EF99-50B3-A050-7AC3-BC4FDD27E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5DD549DC-4F4B-4D2D-7BBC-9A344A677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8C493397-CB57-3C04-FAE8-ADDCDA82F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9C076307-40B3-BC4A-9219-ED659A9F6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52E59A7C-8D90-FC6C-B61E-8C8608D74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FD0797F2-7E76-F213-D63F-2D9ADD6DC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09229198-2DC9-C680-BEB5-63B405914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04C8B06D-09A7-23A3-C6B0-E59D7C1EA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CD44761F-A5D3-130B-69E5-F796FDB8C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93EB292E-412D-A217-EA46-BBDB8BD56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12278FBB-7DA5-2F84-D1EA-FE5105084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92F347A4-B2FE-BD78-7558-1DE9F1A4A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6CC796FF-D0E7-FEEA-D866-EFCA74ED7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E4E813E7-75EA-C696-C15F-238754682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66AE2FFE-1BBB-A394-897C-61970CCE9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E466323C-D7E4-FB94-AC2A-0E3F17098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34110852-F819-E890-4B25-B08930EC3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F6403066-A902-334A-3C43-3AE924DC6A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631529B2-6785-EA8A-110D-C8CE04CC5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3862E25C-7512-C93D-6ACF-D1AD488A4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C15E0EEE-D72F-5D56-97A6-4C28E9C56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22EF02DF-6735-42F6-31E4-60765A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91AFB570-FD36-208B-FB98-D495589AF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078BE295-C910-8909-6A0D-DE78327C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F6846486-D600-B03C-1383-6E6C82B20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BF0C7D40-4A0B-1AB8-BCD4-973F36F37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75CAAF97-DD09-3CC7-A6E6-5A574C3AB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9254E9E6-2E0F-E507-2A19-C8CC59DF6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946CA191-A667-15C2-9868-166BBC5F6C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37875924-76C9-A49E-EC0C-F5AA9B85B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E0B42B5B-8175-6CF5-6139-E5E380B65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DE6BD403-1BD9-5CBC-E312-15C24D03F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0D6183C5-22A4-2E22-B860-001FB3F3A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206CFFE7-E37A-4003-2D5C-6F50BA97B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187C28BC-0110-7BFE-8EAB-48097C90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9EFAE252-F85F-ECFA-1AB2-9F5A7EB76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66D9F6D7-5A03-1644-18A4-5F7EB8E33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AF3C3D1A-0B43-4F44-587F-872A4D8E2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CCB26FC5-E638-724A-3F59-324ACC5D6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B41FA10C-5FE8-0199-921D-D8640057F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BBD9602E-812B-654C-6DDE-CBC78E7FC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EA5A9DE3-9755-26AE-C14A-C7A033555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B821D3B7-DB7D-2DBA-E4BA-47DF3D2DB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8E791B19-340A-A7E3-04E6-A599A743B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B372F965-A516-3BE5-E07B-1D06A41B0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17A25158-2898-5A9F-B710-18A868354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C09138EE-BC23-291C-F866-9AC31D40E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99771349-EE28-F989-E96A-D655E568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006401E6-F0BA-2CD5-A189-DC69723C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78089A51-E402-C497-90C7-6A257C89B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8EA57ED6-D605-C697-F306-BC3455D8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F6A2C963-B2B7-0189-3EE2-E9F139F56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71E140B8-0348-69C3-BF12-4E4228B09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1AA59E6E-7E97-B755-BED5-6ECDD110C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FE8C15ED-1166-91B7-6050-481B987AE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D795A555-6C31-BD54-A6F4-4589D16C5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A5FC0773-E61E-BFE1-E17B-06088A2B4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B776299C-DB4C-A175-0195-1F7DC4D08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AE0D1432-F832-00E5-7457-E6DCB01F7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ED96AADA-9161-B5A2-1280-0691CF252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6E46A03E-599B-167D-9B7D-98456C41F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020E5739-8008-8333-89C7-E7B32D843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DC767FF4-2CB9-AA68-786F-7C1A0BAD71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3ABD3BCF-8C49-D45F-5F54-797755029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9B6A6AFD-D27D-0B43-04F3-3B227EA11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2FC238D0-235B-8DE4-AEB6-4AFFDADE4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16F9CA22-F5D1-0723-1E5D-555019728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01E9EB0A-9BE3-2AD8-E844-43EC3B09D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717B8790-36EC-F156-E6C8-85414C7F5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0333A6B2-46E7-D09B-F62B-BF16AC1AD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13421C20-152C-9425-97B0-71E195829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DCE18AF0-4D5F-6CA0-A8F1-4CE20B03F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611628CA-9286-F6A9-B784-84510E916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A115143E-8BD9-F736-540F-3AFD6E8F4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035393E3-9CEC-264E-4680-BEA982B5D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0D62F414-6248-43EF-21EE-DE02D299E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EED6F4A-821F-EF6F-B73A-E68D6CCD9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15291"/>
            <a:ext cx="5009643" cy="48597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50FC0CF3-E3E6-5BA2-986D-C7B0E3929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6D76CE51-2FBA-F690-2AE5-514166481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6B551118-5C26-50AB-0153-A3A466517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65936895-C1D1-5AE9-9F40-CDA8121B9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CDDC098F-5997-11E1-D4BF-47367C92A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1334A389-B5DF-F9B5-59B5-79EB4E929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418A24FD-EA49-34A3-712B-41000DCD2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CC4FE3AC-35D9-494A-5496-D2E1E5EC0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FBE826A1-3851-A7E4-E1BC-933A76DA5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A493895C-EAE9-0C62-E100-CA060C197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FA882612-5B4A-4FAD-3851-758104D71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202556E5-4BDF-50A7-0ED9-18A0A16C7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454B93E5-CA89-6911-8FA4-7D0096E93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F701A66B-19E6-1F66-FD64-1F7DC5AA8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99B909DE-AF06-8174-1F25-FF89B09CD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9332DE7A-B1AB-2DD6-8142-D284B346F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9B8201C7-5E76-0D12-27A5-48C217C62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0F3F0FDB-C28C-0D7C-2A37-A11B0E29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1E23A222-8A65-54C9-971D-C297D0C65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CA14CBF4-E02F-0997-964A-4918312C77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FF13B94A-32FA-7422-241C-F44303FB5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7CB498D1-BC59-1F71-3632-E21866E56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B6D1DB37-6420-1DAB-4C08-3EEDB462D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3382451E-6574-98C8-71CF-825F93DE7A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904046"/>
              </p:ext>
            </p:extLst>
          </p:nvPr>
        </p:nvGraphicFramePr>
        <p:xfrm>
          <a:off x="1659787" y="822479"/>
          <a:ext cx="8761232" cy="5213042"/>
        </p:xfrm>
        <a:graphic>
          <a:graphicData uri="http://schemas.openxmlformats.org/drawingml/2006/table">
            <a:tbl>
              <a:tblPr/>
              <a:tblGrid>
                <a:gridCol w="2190308">
                  <a:extLst>
                    <a:ext uri="{9D8B030D-6E8A-4147-A177-3AD203B41FA5}">
                      <a16:colId xmlns:a16="http://schemas.microsoft.com/office/drawing/2014/main" val="1124148875"/>
                    </a:ext>
                  </a:extLst>
                </a:gridCol>
                <a:gridCol w="2190308">
                  <a:extLst>
                    <a:ext uri="{9D8B030D-6E8A-4147-A177-3AD203B41FA5}">
                      <a16:colId xmlns:a16="http://schemas.microsoft.com/office/drawing/2014/main" val="2800918756"/>
                    </a:ext>
                  </a:extLst>
                </a:gridCol>
                <a:gridCol w="2190308">
                  <a:extLst>
                    <a:ext uri="{9D8B030D-6E8A-4147-A177-3AD203B41FA5}">
                      <a16:colId xmlns:a16="http://schemas.microsoft.com/office/drawing/2014/main" val="3578981934"/>
                    </a:ext>
                  </a:extLst>
                </a:gridCol>
                <a:gridCol w="2190308">
                  <a:extLst>
                    <a:ext uri="{9D8B030D-6E8A-4147-A177-3AD203B41FA5}">
                      <a16:colId xmlns:a16="http://schemas.microsoft.com/office/drawing/2014/main" val="6090310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 b="1">
                          <a:effectLst/>
                        </a:rPr>
                        <a:t>Dimension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 b="1">
                          <a:effectLst/>
                        </a:rPr>
                        <a:t>Trump (2017-2021)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 b="1">
                          <a:effectLst/>
                        </a:rPr>
                        <a:t>Biden (2021-2025)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 b="1">
                          <a:effectLst/>
                        </a:rPr>
                        <a:t>Trump 2.0 (2025-)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742877"/>
                  </a:ext>
                </a:extLst>
              </a:tr>
              <a:tr h="89699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 b="1" dirty="0" err="1">
                          <a:effectLst/>
                        </a:rPr>
                        <a:t>Core</a:t>
                      </a:r>
                      <a:r>
                        <a:rPr lang="cs-CZ" sz="1300" b="1" dirty="0">
                          <a:effectLst/>
                        </a:rPr>
                        <a:t> Framework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Strategic competitor, trade focus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Pacing challenge, comprehensive competition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 dirty="0" err="1">
                          <a:effectLst/>
                        </a:rPr>
                        <a:t>Trade</a:t>
                      </a:r>
                      <a:r>
                        <a:rPr lang="cs-CZ" sz="1300" dirty="0">
                          <a:effectLst/>
                        </a:rPr>
                        <a:t> </a:t>
                      </a:r>
                      <a:r>
                        <a:rPr lang="cs-CZ" sz="1300" dirty="0" err="1">
                          <a:effectLst/>
                        </a:rPr>
                        <a:t>war</a:t>
                      </a:r>
                      <a:r>
                        <a:rPr lang="cs-CZ" sz="1300" dirty="0">
                          <a:effectLst/>
                        </a:rPr>
                        <a:t> </a:t>
                      </a:r>
                      <a:r>
                        <a:rPr lang="cs-CZ" sz="1300" dirty="0" err="1">
                          <a:effectLst/>
                        </a:rPr>
                        <a:t>escalation</a:t>
                      </a:r>
                      <a:r>
                        <a:rPr lang="cs-CZ" sz="1300" dirty="0">
                          <a:effectLst/>
                        </a:rPr>
                        <a:t>, </a:t>
                      </a:r>
                      <a:r>
                        <a:rPr lang="cs-CZ" sz="1300" dirty="0" err="1">
                          <a:effectLst/>
                        </a:rPr>
                        <a:t>unpredictable</a:t>
                      </a:r>
                      <a:endParaRPr lang="cs-CZ" sz="1300" dirty="0">
                        <a:effectLst/>
                      </a:endParaRP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929583"/>
                  </a:ext>
                </a:extLst>
              </a:tr>
              <a:tr h="89699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 b="1" dirty="0" err="1">
                          <a:effectLst/>
                        </a:rPr>
                        <a:t>Primary</a:t>
                      </a:r>
                      <a:r>
                        <a:rPr lang="cs-CZ" sz="1300" b="1" dirty="0">
                          <a:effectLst/>
                        </a:rPr>
                        <a:t> </a:t>
                      </a:r>
                      <a:r>
                        <a:rPr lang="cs-CZ" sz="1300" b="1" dirty="0" err="1">
                          <a:effectLst/>
                        </a:rPr>
                        <a:t>Tool</a:t>
                      </a:r>
                      <a:endParaRPr lang="cs-CZ" sz="1300" b="1" dirty="0">
                        <a:effectLst/>
                      </a:endParaRP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Tariffs, bilateral pressure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Technology controls, multilateral coalitions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Massive tariffs, threatened decoupling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578893"/>
                  </a:ext>
                </a:extLst>
              </a:tr>
              <a:tr h="50319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 b="1" dirty="0" err="1">
                          <a:effectLst/>
                        </a:rPr>
                        <a:t>Alliance</a:t>
                      </a:r>
                      <a:r>
                        <a:rPr lang="cs-CZ" sz="1300" b="1" dirty="0">
                          <a:effectLst/>
                        </a:rPr>
                        <a:t> </a:t>
                      </a:r>
                      <a:r>
                        <a:rPr lang="cs-CZ" sz="1300" b="1" dirty="0" err="1">
                          <a:effectLst/>
                        </a:rPr>
                        <a:t>Approach</a:t>
                      </a:r>
                      <a:endParaRPr lang="cs-CZ" sz="1300" b="1" dirty="0">
                        <a:effectLst/>
                      </a:endParaRP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Transactional, often critical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Strengthening, values-based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Uncertain, likely transactional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262903"/>
                  </a:ext>
                </a:extLst>
              </a:tr>
              <a:tr h="50319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 b="1" dirty="0">
                          <a:effectLst/>
                        </a:rPr>
                        <a:t>Technology </a:t>
                      </a:r>
                      <a:r>
                        <a:rPr lang="cs-CZ" sz="1300" b="1" dirty="0" err="1">
                          <a:effectLst/>
                        </a:rPr>
                        <a:t>Policy</a:t>
                      </a:r>
                      <a:endParaRPr lang="cs-CZ" sz="1300" b="1" dirty="0">
                        <a:effectLst/>
                      </a:endParaRP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Initial Huawei bans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Comprehensive chip controls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Continuing restrictions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104525"/>
                  </a:ext>
                </a:extLst>
              </a:tr>
              <a:tr h="70009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 b="1" dirty="0" err="1">
                          <a:effectLst/>
                        </a:rPr>
                        <a:t>Economic</a:t>
                      </a:r>
                      <a:r>
                        <a:rPr lang="cs-CZ" sz="1300" b="1" dirty="0">
                          <a:effectLst/>
                        </a:rPr>
                        <a:t> </a:t>
                      </a:r>
                      <a:r>
                        <a:rPr lang="cs-CZ" sz="1300" b="1" dirty="0" err="1">
                          <a:effectLst/>
                        </a:rPr>
                        <a:t>Strategy</a:t>
                      </a:r>
                      <a:endParaRPr lang="cs-CZ" sz="1300" b="1" dirty="0">
                        <a:effectLst/>
                      </a:endParaRP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Phase One deal, deficit obsession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De-risking, targeted decoupling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Threatened complete trade reduction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591363"/>
                  </a:ext>
                </a:extLst>
              </a:tr>
              <a:tr h="70009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 b="1" dirty="0" err="1">
                          <a:effectLst/>
                        </a:rPr>
                        <a:t>Climate</a:t>
                      </a:r>
                      <a:r>
                        <a:rPr lang="cs-CZ" sz="1300" b="1" dirty="0">
                          <a:effectLst/>
                        </a:rPr>
                        <a:t> </a:t>
                      </a:r>
                      <a:r>
                        <a:rPr lang="cs-CZ" sz="1300" b="1" dirty="0" err="1">
                          <a:effectLst/>
                        </a:rPr>
                        <a:t>Approach</a:t>
                      </a:r>
                      <a:endParaRPr lang="cs-CZ" sz="1300" b="1" dirty="0">
                        <a:effectLst/>
                      </a:endParaRP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Withdrawal from Paris, denial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Cooperation within competition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Likely deprioritization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946750"/>
                  </a:ext>
                </a:extLst>
              </a:tr>
              <a:tr h="70009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 b="1" dirty="0" err="1">
                          <a:effectLst/>
                        </a:rPr>
                        <a:t>Rhetoric</a:t>
                      </a:r>
                      <a:endParaRPr lang="cs-CZ" sz="1300" b="1" dirty="0">
                        <a:effectLst/>
                      </a:endParaRP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Personal rapport with Xi, deal-focused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>
                          <a:effectLst/>
                        </a:rPr>
                        <a:t>Democracy vs. autocracy framing</a:t>
                      </a: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300" dirty="0" err="1">
                          <a:effectLst/>
                        </a:rPr>
                        <a:t>Highly</a:t>
                      </a:r>
                      <a:r>
                        <a:rPr lang="cs-CZ" sz="1300" dirty="0">
                          <a:effectLst/>
                        </a:rPr>
                        <a:t> </a:t>
                      </a:r>
                      <a:r>
                        <a:rPr lang="cs-CZ" sz="1300" dirty="0" err="1">
                          <a:effectLst/>
                        </a:rPr>
                        <a:t>volatile</a:t>
                      </a:r>
                      <a:r>
                        <a:rPr lang="cs-CZ" sz="1300" dirty="0">
                          <a:effectLst/>
                        </a:rPr>
                        <a:t>, </a:t>
                      </a:r>
                      <a:r>
                        <a:rPr lang="cs-CZ" sz="1300" dirty="0" err="1">
                          <a:effectLst/>
                        </a:rPr>
                        <a:t>threat-based</a:t>
                      </a:r>
                      <a:endParaRPr lang="cs-CZ" sz="1300" dirty="0">
                        <a:effectLst/>
                      </a:endParaRPr>
                    </a:p>
                  </a:txBody>
                  <a:tcPr marL="54695" marR="54695" marT="54695" marB="5469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198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774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8F3546-F37D-FBFE-0EF7-EF61A9E53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64F1C5E-0383-A20A-29A9-142BCD7E4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5653248-56D0-A8B9-A62F-3F60572A7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FA0846B-C3AC-0FC7-2338-AD205092E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EE4AF9A-BDD0-7BAD-1A8D-984655C33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E0AE0571-2289-62A1-E612-E0F3FD0A7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02290AE9-0312-9E5E-8EA5-F783FD1A7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52E4BFFE-21D6-D632-202E-48530D31E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C0E93187-8BFD-A804-9E05-87EE91F29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8390CA3E-395C-37A5-57F1-E0D92387B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931AA2A7-DDF9-A40F-4C22-993C8B227B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71B414AC-A371-81D7-3D61-0E4A58445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16259EFB-7A27-477A-7286-3D07E5654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A85BBB32-BF25-15D9-A27A-93E22FCAB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C0DD8014-2405-C25D-DE08-3EE082B07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17DBEB12-884B-9149-A319-018E28B5F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C8C49E21-18AB-15F9-ED1B-B081500575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99BA13FD-9246-C59E-CAD8-A8BC76067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44BBED47-DC7E-D14C-2EBD-9D52DB710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4ABD327A-C3A2-A01F-E57D-65B0C35B3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94AF934E-107E-9710-8D98-25A209FCD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1C7BE283-7B38-F90A-01B3-9F1E16DB8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2B7BCAC5-BD63-ABB9-0CF3-DA2F1E831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8B131CD9-C8A6-10B8-3CAA-B200FEDAE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E81F28F7-C763-E924-31F7-E1BEB7F74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C3C73483-765A-8012-A5B4-D50FE698C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79DB5AFC-D262-C300-3136-92EE2A6CD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E2858D38-4296-59FA-092F-91A706163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549A210D-5719-41D1-A963-54D9D120C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43165C4C-90FD-26E8-0009-C27E1C9CC1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E105CB5D-FFF9-71A1-40E7-0F7422982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A9ED2B0-E415-00FF-356B-D49516495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3D7ECE82-E723-E756-B1CD-BEF88DFA0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1595882E-32CC-48C5-A8D0-F373FC271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79F723CB-37D4-0FB6-3EE9-08E25727B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DDFFEF6E-9934-38AB-168E-3A50387E1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57996E5E-F4E2-0A87-0237-01AF91D38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2B3AEE40-9612-17C1-C6BB-FCED3FA3F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991D1C24-50E0-C7AF-89AE-8832DD5A3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B7300CA8-35F2-7B80-FA12-1479B403B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573070D0-F8FE-1302-7A6B-D21AB4916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F64C6678-40FD-BB7A-DEDF-D6D00448A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E98E79E5-C042-6DCA-E147-A731E9A3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F4E4BFBF-26F0-6B62-ED55-C673A1626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189982EC-94B0-8382-6930-6F0D42C54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CDFB8D14-A722-1178-CC4E-D93195629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48173B08-DFDE-E718-8F37-7882CF51C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38DA8965-01B2-F9C2-D465-597302625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E052D6AA-81CC-5FB2-530B-6163903CB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93E002D2-008F-DC05-5331-C51DC2582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6426C45B-6876-F82B-C639-60C1CA695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48E6CCBB-F225-C09E-D90A-4A2C061F7C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0642A526-B76B-5AFB-7768-2E6BE313C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76B12FC9-DE1D-EC6B-5AEA-C2DEDAE8F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A8AAEFCB-D8E2-A0BC-3E70-EEB00D96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87BA3A58-CC48-7862-A444-C682C74A1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38E8703D-2E21-254B-E1D5-25F4674BE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EFEE923B-7C31-B238-B95C-54C87ECE4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D62ADE22-FFA0-329B-F120-87D182C30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8B780DCA-FB23-C1F9-6E20-7192C6F3D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ABF1640-C405-82E4-7915-E3021A66C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02967" cy="397435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67249D-127B-7A9A-435A-6C066736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638" y="4065277"/>
            <a:ext cx="7178723" cy="12440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Čína</a:t>
            </a:r>
            <a:endParaRPr lang="en-US" sz="5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32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60B8B9-E596-557D-1ABC-7528D95CA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27CD463-CC0E-F33C-59D8-5ACFB381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FE9BF9F5-A98C-F904-F528-A922F0F4E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D4DE48A4-5C5C-7D84-B38D-EE45AB5CE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8BC9A4BC-457F-BCE2-5B06-4A163495F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4661A3DB-B193-E8D3-56C8-C1CE2EEE9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22C90C83-AE21-6DBE-F65D-F45621CC9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BEA3AC9A-79EF-45E4-980D-F2DBB3905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093AAE5F-0766-FED4-5FD9-0268C11A1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0B120154-F056-CFBC-3B19-75B19D936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2B242DED-2957-D784-683F-C6594C05C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65AF99A5-8BE9-DA9C-5859-A87089F23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2E4AD000-58B8-A242-96EB-53FF815FB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9538D805-0C96-2A30-46CD-BF733A699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5251BD17-11DF-0934-D13A-2762BC254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ECD2CC49-6F9E-83AB-DE1C-50B122F1F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137755DE-1E25-3E0A-49E0-E91F3514D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87DB53DF-5ABF-85D3-15DC-6351E3518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91E7261A-FCB8-B6AD-6E3C-4A10402E4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67A67EC9-CD2B-D2CB-1CDE-55D8DC321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DAF489CA-6F30-234F-B09E-F6408F30B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456F3A41-5434-B1FC-8E4A-072DF6BBF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CC0E6911-8BF8-EB16-7B24-2F160412D2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9F03EADA-F17E-C115-1F98-9DBAF306A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5F6231AC-E8B3-6C8A-96F3-326D3CE61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4F40CF1C-D07A-C945-BFFD-0C7ED5F3B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9508E800-55FD-F53E-C19B-B25BB7CD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334BAD86-7FB3-DFBF-B539-7F7C9346B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18B11405-5B31-0DF8-62EE-128C76CA1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DFD16858-B464-F3AD-CDFB-D5813B2ED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DFAAD590-56EF-A3A0-F21E-A0A9BB7FD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D37D15BC-9651-87B3-3AD0-DB181A643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3DAF3B4A-7E03-8860-D956-49DF33028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B53581D8-B462-326B-F0E1-D4E66202B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BA3B4B47-E3B0-8750-9E84-809F484B5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7E016C7E-BB38-F7FF-B915-156C79DED6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57B425DF-0832-B478-23A3-BB6F96A1E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4C25934C-AD8B-FF43-9ED1-FFB49E806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9B4140C0-1A5A-7F7E-E1BE-7318757AF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2ADCA717-C314-C448-9677-87F5C9897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2EA681F2-DCF7-B3E6-0958-40AB71489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AB57450A-9DB0-1034-1B7C-3C909E913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D30D9AE9-8EEA-6209-C3E8-34F0A3BE8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9E9F2C52-422C-B6DD-4E02-ABA421BBD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C2797557-1DF7-EF28-EFC8-BCF78F5B2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9A57564F-22E6-21E7-62FC-35CB59B8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B0AC54BE-84BB-647E-76DB-7C2A029FD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5606113C-87EB-A28E-3561-EF15E0EC1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6F044FBB-51E7-1F20-EE26-CE09C2B77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1EEB53ED-EA39-091F-4D8D-97911D16A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7AD67F5F-B8C0-AD90-8C15-0FE1CFE7D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7C6823B4-5690-F80D-2B05-47EBC200F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A7A6C630-DA79-9CA7-9F15-3DF49624D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59D753B2-6430-FEEC-5BEE-AA64091418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86EA7B76-3E21-AAF6-EC81-803720C42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3CC058E9-8C53-137D-5BBA-F6B84152B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B0E0C938-2F40-F87A-71A3-0D2969651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4FD56171-88F5-220A-31DF-5FB407E2E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A32661BD-81D3-5CAF-9523-7EC88D815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B4BF7919-4938-BB28-18BB-B6D630F7E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C761BF-F6A4-28F6-B6DA-711F3C44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Maoismus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Čínská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lidová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republika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CA3006E5-BF6C-C1EB-0B95-2A6DFAE67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7CEBCE30-EA4A-86A6-490C-4324469B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0D5DB25D-C960-5D1B-C99C-761DD4B08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0C14F13C-3ABD-B4FF-39AC-9E7657C9E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9D8029FF-7FEE-07BA-DEF5-3D1C55D8A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1B810A5D-4F56-CC59-2616-32511761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33FCB3B9-0124-3253-9D46-B8DBADBB8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87E1EB42-99F6-8B39-52A7-D6293F223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24E1E26B-B867-01A4-25E2-61C646014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DF8B1321-6DF8-4F15-EEBD-3A8975F3B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CDE4B2DC-26D8-A941-67C3-A6988F4D0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E218A797-FCBE-3EF1-DA77-8F2E28D559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CE518297-D716-5D35-73F4-A0A5E0DD7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23B9E7A6-7B41-1A11-7B77-FC59871B0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E8209FDF-CDBF-F512-DEB4-442EE48F9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83C20260-B49B-3B61-BB7B-EFDD2CAC6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2C7D5E81-8EF5-D5A4-69F0-570756B5D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BBEB95ED-1F8F-47F1-1940-90F74D6F5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703112A7-72B5-EA93-F7FD-5A65A5404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3F9A3DCA-409B-0716-2556-4AB6F5787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C1E463B5-FD39-9975-96C4-896E3226D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E0A96EF2-A735-03B5-8FA9-5B7642DB7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2BBD8CA5-13CA-2B1C-9D78-AD818225D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1B909CBC-4044-58B2-E7FD-7DE7CE22E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7D0FD44A-170B-A2CA-E449-E842506D4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58F49EE3-A9E4-1A2C-5D9D-BDEB1AD28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95F44A06-961D-CC17-DB10-ADFF961A8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9CE86047-EC28-7D4F-35AE-293CC1937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02B17F25-8B18-A791-984F-48B0C0CE5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05AEE4E6-0058-F853-8F0A-D675501DB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ADFE5D3C-3321-EEFC-3E33-B25FB9647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5559D4BD-276C-9ACE-4604-6426446A0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3C8ABF81-5595-E89E-53A8-6303524472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E622B596-3424-F158-C1CA-A99A0B138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D835D23C-AC5C-309F-B69F-6E26896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EE9070ED-933C-2878-9A63-67A7AE20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960D903A-0F8D-EAF5-BFC5-61C43C51B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B1524437-1AA0-A8AD-B6BB-AE4DF5610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6EEF1431-119E-E772-BA73-C0F06F8C42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AA8597DE-6509-2F24-E61D-6B48D0234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1B49B5AF-C734-2031-C638-D438D2815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8DE2429E-302B-2E23-3788-F0BEE4CD0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831706BE-C9C6-026D-4784-940420EDE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135D1F-4E1E-7664-4FBB-5F5297906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143" y="1871563"/>
            <a:ext cx="5009643" cy="48597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Po WWII Čína jako jeden ze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„světových policistů“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Rozhoření občanské války mezi vládou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Kuomintangu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(v čele s gen.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Čankajškem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) a komunisty (Mao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-tung)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1.10.1949 – Mao vyhlašuje v Pekingu ČLR – KMT prchá na Tchaj-wan a pokračuje jako Čínská republika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Rozkol se SSSR po smrti Stalina – 1953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Velký skok vpřed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1957-1961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Kulturní revoluce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1966-1976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Změna v OSN a Radě bezpečnosti – 1971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1972 – Nixon v Číně a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trojúhelníková diplomacie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Smrt Mao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Ce-tunga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a nástup reformistů 1976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A5C20146-238A-876B-A56F-7DCDAE853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29814C5B-060C-FC77-829E-27A37B7A9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94F7905D-D63C-FBFE-0738-44B0F61B5A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C5CE4D0D-851C-E4D3-A484-7C0DBC532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64FAFEEA-5D7C-402D-6786-B89C60C5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FE4ACD49-79F7-41CD-8B24-6DB459FD9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7C08BD41-28BA-7334-3807-4E251C933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AA8242AD-2337-8E32-223C-FA9308D6E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9AF97C3E-2068-0E1C-B6F9-A582A5CAE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0551FDCA-DDB1-507A-AC26-480782EBA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9C609C75-A2B3-B448-A1E6-286D438D54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A4C2E926-A860-1E22-B206-F2F660DAB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D53C82DE-86AF-3B60-19DF-DD0FD48F6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CA03BB2D-293D-7357-0CCB-46574A15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4482D9C7-EA22-C3D6-1E32-42A273E19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28CD8281-2F6D-2C0E-A42F-F9EF828BD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6705D7C5-0098-5756-7658-981B8AAA8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0CC2C856-9F5D-EA47-0F4C-3D82A5E2B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5FDE4206-67D7-0451-B5EB-A8401842A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6C89D621-3428-EFF3-C492-9CE37748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2E716755-E04C-C0BB-7B73-9F74B05F7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4CC5D5C4-5A4B-E111-AB37-301457C4F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4322B08F-BA9C-EB2B-C1B3-57BD007F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Zástupný obsah 19" descr="Obsah obrázku oblečení, Lidská tvář, osoba, mikrofon&#10;&#10;Obsah generovaný pomocí AI může být nesprávný.">
            <a:extLst>
              <a:ext uri="{FF2B5EF4-FFF2-40B4-BE49-F238E27FC236}">
                <a16:creationId xmlns:a16="http://schemas.microsoft.com/office/drawing/2014/main" id="{C07954F2-9E57-DF62-3FBE-B16F62E4C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28" y="1657023"/>
            <a:ext cx="3571455" cy="4559477"/>
          </a:xfrm>
        </p:spPr>
      </p:pic>
      <p:pic>
        <p:nvPicPr>
          <p:cNvPr id="22" name="Obrázek 21" descr="Obsah obrázku Lidská tvář, osoba, úsměv, portrét&#10;&#10;Obsah generovaný pomocí AI může být nesprávný.">
            <a:extLst>
              <a:ext uri="{FF2B5EF4-FFF2-40B4-BE49-F238E27FC236}">
                <a16:creationId xmlns:a16="http://schemas.microsoft.com/office/drawing/2014/main" id="{7F153E6B-CE6E-A39A-022A-6F65508C7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61" y="1649250"/>
            <a:ext cx="3294129" cy="45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54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024700-C9CE-1AAF-84F8-81FECBE28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7EDC8876-33F2-8CB3-2FF7-9ED63D3DD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B9FABEFF-DA15-3916-694B-B1F8F18AE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7DD58C20-5124-B048-300E-9EBFCF061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77FCC2A1-0228-F142-76E0-E53E81CA0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D3C004D4-82DE-C28B-27AC-17BB359B3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081EBFD0-94D7-63B9-7ECF-33A1872DF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67ECBFEA-2AE6-4D26-311F-0C706B246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9CE8A14E-0DDF-96F1-F403-26C1AD9FB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B29DA084-D053-095A-72EC-43695D5AC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0BCDA1A5-2140-BF39-7EF1-BA53E3F9B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4A676C76-ECFF-5531-0DAC-D0BEA4B5B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CF5B821C-9400-9FE7-40A5-8E25447DA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B36C83F6-7591-5E26-876F-DEE3E5839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3DEF0712-E92B-1699-EF5C-0B80E2614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4B1A9799-7F45-AE7C-DFAF-A46299489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3F219602-AF73-8EA2-925C-41AA91752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F92F4BF3-605F-3E19-5C4E-E09072929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6A08D59F-AC36-95E7-B6F8-0C3620EDD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B8775D2F-1B0C-484B-07EA-EAFB314B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5C3F630D-37BF-4E47-FA4F-CA6BEA805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032E3022-7820-E3CF-CCF4-1B9890EF72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61CAE56A-3379-B09C-0113-3F17E89BB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25C942B8-19D3-69D9-A991-4C963BEC5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ACCCC08F-8608-C510-3B56-17B62DAC1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6F71C6A6-0ABD-FDE9-893A-F8A6CA027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1E31EDC5-6D7B-7F91-5A7D-7D321ECF0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34777495-940F-5E36-F034-4978ABF00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BF5ED9A4-FB99-3BBE-8477-42239C3178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9136132A-11FF-8F3E-25F9-D74D292EE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42A4B337-66DE-62B8-AFF5-C5132B0D3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1F792526-DD21-A8C6-715B-DC165F65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0AE0A6BA-1F70-9935-A029-965F7EBC3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7E177E5D-02D7-4301-969E-7FE665775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14171FEB-6B5E-AA4A-327D-293B2578D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0AEE066B-9C58-FC1C-7076-D7B0BCDB1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14282229-C528-FD93-17C2-688080FB1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91835EBC-800A-FA6A-9431-5CED8BA28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6AB3DDA3-AA55-E77C-F0D1-DB37574A3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0C182E63-29F3-A4D6-D8C8-68DCA085C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3D906CA5-680F-7446-09F2-94E87BAC5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8D415271-44F5-1FD1-8013-38324ED17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F290909F-B1F4-E58C-501E-01DE62712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42A4E623-E2E4-E59C-422F-3E8B9A829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944C48F0-30F3-6FB9-1205-5576526B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47C5D5F9-F656-1B4E-199F-C350FE175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55F19638-96DE-0CDC-3E80-E04ECD1A3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1FC32C48-31EA-7E3A-D36F-3151B522F7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56F0E84E-3D83-F6DB-89FD-556F754C2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19241D39-CDCC-08C1-1361-9FB6A322D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3B14935E-70F8-0AD6-CFCA-8A6253036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058A962E-0D3F-DC09-07FA-0EAAEEEA2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D969F55B-12BC-0C29-E1D4-299799D91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31B06C68-666D-388F-EFDC-37E770EA7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D496A44F-C6B6-D361-F29B-9C78B6D4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81900B63-34E3-23B0-1BE2-A8AC8665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EC9C1AFB-DF21-FB37-296E-961C8164C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DA9732A6-E87F-A1D9-6CA9-834156201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804221E0-31FE-AB48-A215-04D681ADF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7017E9FC-9FDC-B798-7737-D82BA56E8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18C7B4-8D82-B403-6BE1-49EDB02D5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Období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reforem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otevření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se”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4322CEFF-9D93-7302-24C0-81720B9A3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36581D8-F432-E325-F72E-CFF9A2C4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BC7C0605-457E-CBA3-3A67-78020BEA1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A765217A-1B3B-DD67-CB3D-583110D6F1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8DC316D3-8891-5D1B-5B6A-BD9D71DEE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63121C02-D75E-348B-EEDE-E275FE8BF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F6471203-C526-BD4C-39AB-21A92D3F0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EF1F6E14-C1D7-E2F7-C64D-E6207AFB0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53456F5F-DA62-8EFC-B283-E751DCBCC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B2192DD5-582F-FACB-75F5-10651B2C8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BF65DCD3-4F17-B343-9F6E-6BC1A1A80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46C76F4B-EEF6-4486-B406-ED79E8156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3A78B193-9852-FFCA-6D2B-DDB3B33C3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EAAAA33F-DC2E-4080-7D31-0AAC3F918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A0365305-B5FB-6D55-7D5F-98B97D7CE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A9189C01-7EFC-EA5B-121B-5FEF2203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AACA1813-6472-1647-8567-E4BE88AD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1A3D23A3-9FC4-0046-3C3C-6C2A34A6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77375F2C-7623-65BA-8AD7-105CA8161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3D8A83FD-F49D-CE74-A5BE-278638ADD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A4EBF726-3B55-F377-3C21-725FCB1A9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48417206-BCB9-3ADD-95D1-4114E330B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EA2ED4E2-FDCB-F883-ED4A-2D00626D8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8B6D6053-800E-96AC-E9DE-585225690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F153945B-E383-0B04-9083-0FB081DD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EF8893A6-9FAA-8424-A99D-7CE4918C6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CAE144B4-B100-1BAC-4C9D-2A4629A03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0827DA68-994C-F3BB-703A-72C5ABCB3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80E89FB7-1ADE-9F5C-A04B-CF81BD4F3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7DF9D1CC-BF16-6719-3EF2-FCB01B28D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BF506963-8DA2-41B8-6E21-15C2EC220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97451C13-C393-3146-1563-8E41E6D75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B1C71C7B-49CC-8560-964F-9FFF1A3B8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95D7EDAD-3D13-CAD5-B24A-BF661BDCF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4DEAD43D-2788-4E66-5E99-12C8233A1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01307715-FEEA-B6C1-CF3D-F81684B6C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29B34057-D788-6FCF-DD33-A6D61A8B8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5FBD0AF8-305E-9F01-AAF2-FF6E35BAC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444D497E-406C-4EDA-2865-09BB91202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E0446AC7-63DC-BF7B-07BC-DAB6EFECC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705730CE-0440-D7DB-C89C-662FEF66F1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673EF9E0-10E3-4760-5F49-B5F06EDBE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9BCB5201-18FD-43AC-A430-68757651B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069BD5-8DEE-0453-AE11-62978EC2D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143" y="1871563"/>
            <a:ext cx="5009643" cy="48597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Na konci 70. let k moci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Teng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Sio-pching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a reformisté – pragmatické a tržně orientované reformy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Program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„Čtyř modernizací“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zemědělství, průmysl, obrana a věda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Koncept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„socialismu s čínským charakteristikami“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Odklon od kolektivního zemědělství, možnost drobného podnikání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Tržní liberalizace – systém dvojích cen, decentralizace ekonomického rozhodování, rozvoj podnikání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Zakládání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zvláštních ekonomických zón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nalákání zahraničního kapitálu a podnikatelů (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Šen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-čen)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Milníkem je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Náměstí nebeského klidu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1989 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BFCA881-8737-475B-A8A1-B3C771D0A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79EF8EB3-4B1B-8677-9986-CDF49EBC4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9DDA756C-72BB-56EB-AA62-DE5AC888F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36F4749B-8E09-6546-5DCE-41C3F2789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13BFC2E0-9963-9489-B214-F73483DE8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0711D82C-98D2-66AE-A565-55EC89A62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020212F8-1456-5B71-7791-FBE64FEC9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AD8CB07E-CB4C-D088-0A12-84CF86A2A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058A97CD-6C16-3DAE-5A3E-53BEAB96D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00A332BD-45CF-8F54-5274-47C3D6900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304A8C60-26F8-8C89-5C62-9CB88DD1F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76C4B865-1F4C-5BC6-58A4-80EF956E2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1F358A26-6B7B-F851-E42B-8E21B640A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043FFDD3-BE07-9788-DB04-38E315B18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3E18F25D-50A3-C995-9F3B-246F234AB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7441E257-6DAB-8879-4761-D989CB96C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DEA98FF6-4B2C-801C-B503-2FD88737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60E0B565-2398-D8E9-68DF-1DA276EBC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8DA27472-2835-B98A-1ED8-079BB9F6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08B53E1B-8E62-FC84-E783-76342484E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A6981A32-62B7-1741-BD1E-F16108CCE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E5F1499A-1C8F-7E17-C4AA-9B1998808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431D7872-9B85-7ECF-998B-E46D8ED6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Lidská tvář, osoba, oblečení, portrét&#10;&#10;Obsah generovaný pomocí AI může být nesprávný.">
            <a:extLst>
              <a:ext uri="{FF2B5EF4-FFF2-40B4-BE49-F238E27FC236}">
                <a16:creationId xmlns:a16="http://schemas.microsoft.com/office/drawing/2014/main" id="{FA8EB838-CF98-6B8B-7F19-0256A55E0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624" y="1659205"/>
            <a:ext cx="3505233" cy="4330424"/>
          </a:xfrm>
        </p:spPr>
      </p:pic>
    </p:spTree>
    <p:extLst>
      <p:ext uri="{BB962C8B-B14F-4D97-AF65-F5344CB8AC3E}">
        <p14:creationId xmlns:p14="http://schemas.microsoft.com/office/powerpoint/2010/main" val="2511179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962874-EBCC-97E4-66C8-09B2F5B24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9A74B39-2C5E-D269-D78A-C78858FF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79D59C27-2DBC-EDAE-2A69-E31762BA7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E5E439D3-7B77-A9EA-0081-5274310DC2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A12BAC38-4C96-8F6C-D625-8D74A47FE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8921909C-6B78-6CAA-02BC-5F548ED17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F87C0AC3-D5F0-B9BA-02C3-A796AF59D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B07482F5-C1AF-75CB-E514-7CCFDFA67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62D7CD27-8C40-D5C2-AC35-70C483D36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19F01F42-2627-AAC9-AD9E-872118C09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8E197963-194E-8056-652C-10A51E2E3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955CA7E2-39C1-D257-60AD-712768356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DB06AF4E-DB34-EF59-59C5-7D1DF677E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15FD3F77-8640-4675-67A7-EA58C8D1B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CBE1F34F-23A9-E911-D3BD-3AB835BB9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1051CB7E-9AB8-E2C3-B078-776265AFA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C7516EF5-4EAB-1AFD-FC3D-C6ACBD64D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4B25E77F-9874-820D-D3B2-0027945E4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53042580-61D7-1732-1AE5-9B992C9B9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5D045D09-BE44-C012-C115-2978322A68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52A0D4F4-BB9C-84E4-659C-C79888B86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EDCBDC80-2637-E77F-DAD9-A49F56BBA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9131236C-6D65-D106-6D6C-B86A67F11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4093C081-A93A-3120-2B0D-2FEA5449B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6127637E-8933-5E8E-8882-13B1B3E319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0A35D963-AB8E-A8C0-9AF1-EE25736D0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18857190-00E5-E3D2-6334-EF19C4253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FFE11C54-66AD-081C-8D1F-B4F12AB5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058B5832-8989-5955-5205-F5BEA91B0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FAF6D7B0-9656-36F2-6DEF-3358BE7FA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FAAB1C2A-BEDE-8C3A-CE2B-3A4021125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9DFEE293-80C4-7FB1-9268-8FF80C05B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F25965C0-EF8E-FB2C-6B89-7F49367C5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A91D64E9-A3A9-7A5B-D65B-CECB2DC88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32003D8D-C36C-319F-22D0-7DF26F7E1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94669C7C-9319-4758-6B1A-264D41BCD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B823BBDF-9F7D-543D-DFD7-C4FFF2E48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D9011435-2285-0BC1-20B7-6260F79F8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D36F2A40-3AF0-E275-6BCA-310962576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19D62719-F7FD-8BD6-9D68-429CF714D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B4B83EA7-3E78-1FFF-069B-81908F0A0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8001C6F3-6F82-246E-2990-187B72635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BBC11CDD-A37C-0622-33D9-985516487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6F86A32C-E5E7-75C8-4204-1DF5513A9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E8C57BF8-1D6E-00ED-CAE0-6C09069D3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D0EF4F51-4F44-3E6E-071C-1A1CE0E79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02AF0706-AFF6-A827-994D-DCD64DE79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53346612-A30D-2B02-9C5A-FBED16F67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54F04ACF-8B34-B856-7813-88A156345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1AF192C4-05BE-D5A7-E745-00DE46971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B1CA30C7-5A9C-E153-0DC4-781E2BE91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D2563219-3425-310F-633D-130FD4239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DDAFDCAE-D542-C1D4-7713-2B6C21F91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62E2FD9E-5876-EA34-B41D-2E81332C7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64518CBA-11D8-DEBB-6FD4-370C9EDFD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DE12C892-1230-2183-1040-B5B298682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F5785F54-9955-B59C-91E6-BE4D6EC42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B47C916C-25DB-C2B6-FB8C-B08F19606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2AEE1A68-7EAC-85B6-2579-6D7FB1E5B2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6881A8D3-6AFF-B114-34B9-5F3BCE001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9C19BA-8E70-771B-B5F2-AEE82088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Budování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sociálně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tržní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ekonomiky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20B29C68-4D00-1DDF-086B-93706603D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B720F1E2-EC13-3BD1-78D6-1209E6A2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D3B23186-6E3D-D7BE-E891-AA1BD70F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E7960DC7-0840-62C9-24A1-21D36C8AA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8409A636-9B49-2477-8850-8EAFBFAD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92C0B4BF-8D77-EB94-245E-68C7540CEC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1750A9FD-F302-3EE9-90B7-E21476C77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35F60D3F-9419-5A31-1797-83C79D74C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F5EBC028-FDD5-8587-2636-D20442CB9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F8652989-8473-654B-8577-E0D6E353A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B92E164A-2C16-99EE-DAAA-D28AB26A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00DAB9DF-8704-8510-B870-A3079E70F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15B27BC5-33D7-5E71-C019-86267B31D2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8468AB6F-3C56-5634-C529-345737A3B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9601E310-F87A-62E1-8AAC-6EB140965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DE7F2E00-3E00-572F-674B-1F64843FC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D6ED1DE8-EEFA-CE61-52F3-8C4709A1A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14B23696-3A45-617B-9FA2-F13912C66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D2742DAB-94D8-5131-0F07-573C57BFE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8DA6FE40-4810-EF7C-46B7-C775B4C53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767644BB-B8F5-C852-8F48-5EC4A890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909654B3-09A1-C4C1-D7FF-8626D9893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168D8537-9AA2-FE58-A3D8-7BA6FBC37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E3135049-1537-32F7-A666-60F573CDC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97B5A4B0-2B97-4062-47B8-98ED3DCC0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8AFE75A0-6220-9DAC-4983-7ADE9E923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A3D0C97A-E853-4363-61B7-6F90A7B3E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48B6AAB4-2E97-7CA8-74DA-C927979BF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059EE37E-6932-79BB-45B6-B080FD4B0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04FB66BF-90CB-95F8-A954-41CD24D5B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B8C50590-B037-3BDB-D3F4-33D3425B7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B16B4273-3D13-6A27-82E9-C82B6B268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032D2254-02F5-1139-4218-EA206E4F0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B741E6C6-3AB2-A15C-02EA-52634D231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2289E829-DA43-C8D1-2A24-EC9C0FEC7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D646DE1A-559B-7B26-EDA8-CADD1458B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49E013D6-76A5-4F0D-4347-9137AC0F0C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B9B30C0E-4187-7D15-B154-50E5ABE15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D3D55B6C-BED1-98DE-E330-E1EA2AF9C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3B7A0250-9293-3915-7F85-80C4674D2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90B8C745-DECF-49E0-DC41-9E07A07E4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6F090B06-AE7A-84B9-5636-4264693FC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D5824175-B145-1778-51E9-E9CA083E8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D1B583-CEAE-6596-CF24-1BF86860C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143" y="1871563"/>
            <a:ext cx="5009643" cy="48597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1989 nastupuje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Ťiang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-min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a pokračuje v ekonomických reformách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konsolidace politické moci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Rozsáhlá privatizace, zavedení tržních principů, omezení moci armády v ekonomice, zrušení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„železné misky rýže“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Koncept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„Tří reprezentantů“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ideologická inovace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Zlepšení vztahů s velmocemi – smlouva s Ruskem, založení SCO, stabilizace s USA – vstup do WTO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Předání Hong Kongu (1997) a Makaa (1999) –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koncept „jedna země, dva systémy“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– zvláštní administrativní zóny – hospodářský rozvoj, ale protesty politicko-občanského charakteru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634AF21B-9F9C-6DAB-6BF2-B086178B9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AB92B403-367D-4D48-FD73-8C63FCADF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E6634A64-BCFC-1612-763E-7D9760CD1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C2EB59B6-C04C-DDCC-E435-F6C50DC5E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D5EA2B24-7281-94FB-EB8E-E93608434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15C6D9EF-9025-9DDE-44A9-6F0B14663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A731A713-0593-4BAA-3BDB-D24613657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0E8869DA-6D6C-080A-2BF3-74968419E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72F8775F-790B-1084-F73F-82B6C9B45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DB69BEB8-3D77-218A-7A29-AA8F1B144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863D7C32-ADA7-D724-41E3-92AD9B138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9735A795-A108-0E39-A095-0B6E79F97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6DFD54A6-6D3F-924E-543B-F956E5E15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688EE8B7-875A-7811-A2A3-0EB86915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0774E517-AE69-0F55-5DDF-5F9ED50F6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70A6A9DC-0EC7-54F2-59D4-A7506B59B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DC802D78-73ED-7BE0-69E2-4483433F3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E347FC87-FAA7-B3B4-31B7-7F8FC6609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7474763E-101C-E0E4-B83B-7C95EE076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F33194A4-29E6-28BA-858C-5143F943C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34715370-470B-FA5B-2B5F-DBF1C9921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888A1B5C-5BA8-A48A-D817-3138F66F3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75E02F6B-CC0F-CC22-1BBA-9B4482E31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oblečení, osoba, Lidská tvář, muž&#10;&#10;Obsah generovaný pomocí AI může být nesprávný.">
            <a:extLst>
              <a:ext uri="{FF2B5EF4-FFF2-40B4-BE49-F238E27FC236}">
                <a16:creationId xmlns:a16="http://schemas.microsoft.com/office/drawing/2014/main" id="{2BDF078D-BC66-416B-2859-BF070C14F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78" y="2010495"/>
            <a:ext cx="5651500" cy="3767666"/>
          </a:xfrm>
        </p:spPr>
      </p:pic>
    </p:spTree>
    <p:extLst>
      <p:ext uri="{BB962C8B-B14F-4D97-AF65-F5344CB8AC3E}">
        <p14:creationId xmlns:p14="http://schemas.microsoft.com/office/powerpoint/2010/main" val="1819752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F8BD4-5C31-664B-D547-5918E8986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A26AD6C-9F2E-AC2E-66A2-6E925798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07D40DFF-8D4C-16E2-9B13-DF72102F9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59D504EB-55E5-D121-1D76-D00716CA39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21125077-D992-A1BB-EA6E-97BB4C6EC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A2EAD339-8589-CF3D-A3DD-2DD253914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691040C6-F017-2396-02AA-A86D8625C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70C0A477-C143-40F4-FFAC-B70F51D01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9F9A3BE0-3869-9E42-DF64-0A55F2913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544B24EE-D75B-F1D9-F8E6-5B089CBA4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B460F446-A418-2ECC-401F-C06806677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D8D72C84-1B97-C5CC-EA99-E8289D760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2AD71775-4F86-122E-EEB0-A749A31E3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70DC581B-1D94-7A06-4AA8-BB3B6EFEB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748E0FDB-28C9-59BB-6C16-7A0FA8760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25AFF06C-EB85-6A10-C6C1-18050B97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079D3C3D-A3C8-64DD-D972-E549D214A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00C3AA5B-AFD2-6B51-2C15-4B6943B05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D8B2773C-C4CC-1CEC-0220-0CEE726EF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6A45BF68-2F28-59EC-5771-7DA406080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85C22FE0-D428-50DD-C141-70D388268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BA7683C1-6943-93F0-AD36-4CF56EB07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359AE2EB-D54A-9F4E-961A-179D01DD4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DE391F6D-6307-9703-F724-3C46A5FE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1C1DCD22-9833-6DE4-3739-6D9C574DE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7011C781-9675-F4F7-A341-357E0CB34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C86DE85C-6DF7-A4E4-B2B3-8897BAE84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40949B7D-0F7F-3250-74D2-30FE597B8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E09DF2B1-5774-4BDC-E25A-822E2549C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9AE262B8-4968-B195-3DA3-87A2E1C7C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16267E17-0495-7D3B-77EC-57F349D51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CC8BC4E2-5465-E112-E5E6-53B97FC46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0630E390-84D6-04D2-C474-157667B9B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7C9C7203-D75E-4BDF-BE2D-2666243F7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6944025E-8A0A-A8D1-6A6F-A55AF8683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86E29418-7CF4-B668-5BF0-D14E6F207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BF13146D-016A-A56B-DC56-7640159DC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51061CB3-9900-BF85-4A63-43DB7BDF4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B91897E5-CE14-647B-5F10-600223AC4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6DFE9AA8-867B-52B7-06B3-439B14AFB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2AC7B3BC-98DF-6953-43F4-AEE8EB4C4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37909BB4-4672-C533-A7DE-96F716C4F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23020F31-2B7A-8C00-3AB8-EB17727FA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CA1A16B7-1111-11A9-F1FB-E5788CF2E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FFF835D9-E343-1D7E-1FEF-26F01EDFB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DFAB60F3-C519-E517-24B6-A6E6441D8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54907CC7-F985-2D80-F4E9-F8D9AAFA1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A3E9D6DE-DC1F-E073-F0E5-A60DCFBD9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FB771E30-9C2B-EF4C-6E95-75131789B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43D8350D-EA4A-430C-EBB0-6DB30279B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064B9C03-1BB2-F8FE-F099-07C2A6F17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FA2B0C7E-8D8C-EE8A-8248-EF92A2DAB5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3CD84994-5630-74D5-0E1C-0C6F657D5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D6C188E9-90E6-01CD-10CE-838B3057C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1CEBBE83-D4C1-7C71-F785-796D95489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07F5FD0F-4DAD-F867-D01E-A77764FC2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B45B8A1D-A508-4C32-F3B1-AD5964C149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1C0B7707-15EC-83BD-3675-17677CB1F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59B5D5A5-5071-34F1-48B0-EC378F5A5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5AD1BB33-12E7-4D9C-7222-DF00D7FF8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078658-787C-7112-F87F-2E6735CF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Hong Kong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920C18B9-5515-7E64-AA68-BD869CF28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C128EFEB-255A-D24A-65F8-68BC9B6F5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46B69478-A68F-D8DB-0774-C6182B16E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D073EE49-6DEC-438E-42A9-5D84F8E63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80A2D270-677D-72F2-E7A3-8F3B58817C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6D6A9F04-1E20-DA02-4F5E-B07F124C9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F4C53C52-037A-8295-59F7-E90451CA8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C378503F-9205-80C4-FCCB-5BB8A351D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7B563754-596E-DA1F-47E5-6EFE36003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45C8D141-E275-3587-ADE8-8B3359DBE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E00BA002-2E2B-60F5-5EFB-0F4373E5B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FA758F93-BD0F-A309-357C-BC3D5DAA3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658682AC-BECC-4D24-A5FE-550943743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5FC6C743-46E9-BDF1-02C8-6CAA15424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9B966B8D-DF9D-6BF6-7D75-0CB6D0293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AECE4228-0AA0-BF8D-E6CA-63F28C790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F2A10E64-F49B-3D8F-9848-DD9E4CD0F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14A86F88-DBD5-0647-B800-D827BB2F9B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84873CEC-85DC-3664-D560-534FFB73C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F7AEFC4D-9215-B48D-85F6-6AD7D63EE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5E35C9B3-B761-C410-51B1-D868A8E36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65356520-614F-F6E5-E39A-88A899EB7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58FDC058-1D95-4568-5AEA-96BDB0365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F74DA8FE-C7A8-EEBD-F65C-436C9615F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6D9AE78C-78AE-0481-16A3-EFF3EA2B5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24EC8BF0-D8B7-F389-22F2-541EFA6DD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8B0D5E17-96BC-6EE8-53E8-18A4BB453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1EC778F1-E61E-AE2D-4237-36F0E1869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C6C5EFE1-1EDA-EFC3-8235-13A040781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C6D2090E-0576-411A-E78B-F3A591955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51CC2279-87EF-7943-A6E8-632132CF1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DE8F3BB1-7DAC-4F35-9A72-2A9AFCA8D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94CECFFB-5B18-CCCF-2CB5-3E973B245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2ED7183C-9F86-081F-594F-F534767BD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89681243-B2C8-D8BC-7D1D-D90338FC4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5A2163A9-7060-348F-B856-C41FB54E4B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713F77D9-D5C5-FEA8-96D6-ABE9FD121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4A4206A6-46BD-35D8-6453-5CB925E25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020F4CE9-6BC2-AB46-5A41-C4D716D5D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AC3E6FCA-0AC7-0964-254C-FC4349DE5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6EECB382-6A9B-62FA-C8C9-3C74068A9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8BE3B5AF-229A-C0B8-79D1-01B76A2C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3C033F88-11CD-A37C-ADB6-D3EF75509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D05000-5E6D-DA45-AAEE-5815F80DD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143" y="1871563"/>
            <a:ext cx="5009643" cy="48597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První opiová válka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(1839-1842) – Smlouva z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Nan-ťingu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Nanking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Treaty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) – ústí Perlové řeky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Druhá opiová válka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(1856-1860) – Konvence z Pekingu – poloostrov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Kowloon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1898 – pronájem tzv. „New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Territories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“ na 99 let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Sino-British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Joint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Declaration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1984, předání 1997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Dnes funguje jako zvláštní administrativní oblast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Finanční hub, asijský tygr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občanské protesty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tzv. Deštníkové hnutí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(2014), protesty proti extradičnímu zákonu (2019), zákon o národní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bezp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. (2020)</a:t>
            </a:r>
          </a:p>
          <a:p>
            <a:pPr defTabSz="914400">
              <a:lnSpc>
                <a:spcPct val="140000"/>
              </a:lnSpc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5A5CE029-A8E9-6369-7F7A-BB93B546B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6D688503-08D6-96CE-D2D1-2AAEA10313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55658B2C-3FC7-74E3-DB3B-EE99486F2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649108E2-FF91-CBA5-2BB5-DE6A7BBDA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D0965DED-779E-7224-CD48-220D26D22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21D076E6-B9BB-DD6C-C6FC-CF4E37C74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B98E60E3-A1F4-F964-62D3-BE8836765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4E02E567-A0C9-ED59-33C2-14EA23DEE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60BE6440-C68F-8D9A-658C-092B32985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855ACFFF-E4EE-34A1-2961-DC7BC954D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DF09B4BA-9CA5-0C45-3562-7ABF5A4A3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FFC064C0-B45D-4CC6-5C24-4FCF7DA3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51CDCAE5-924C-11D0-DE09-20F67B800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D8E229C8-9ABC-F8FA-01BC-6FD7268D1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D64AB1DA-2B0C-A109-D06F-447034CD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3193531E-0895-2023-DE4E-6878FA953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1D759419-F02A-2076-ACFA-6C1F62366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A5588F09-07C2-6FCA-54FD-CA471E39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1C073253-005F-2527-D6C7-DCA396151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6883A3ED-BF2D-4987-BC62-B7136FD31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1AFEDB72-3680-4C67-FAC7-4E65BB23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07480C7A-987A-011B-C5B6-3F583066C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B0085DCA-5B62-3D35-E169-B7768279E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město, panoráma města, panoráma, Metropole&#10;&#10;Obsah generovaný pomocí AI může být nesprávný.">
            <a:extLst>
              <a:ext uri="{FF2B5EF4-FFF2-40B4-BE49-F238E27FC236}">
                <a16:creationId xmlns:a16="http://schemas.microsoft.com/office/drawing/2014/main" id="{FC6C645E-1EFB-EFD9-9504-82E53C066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13" y="1599698"/>
            <a:ext cx="4687744" cy="3120279"/>
          </a:xfrm>
        </p:spPr>
      </p:pic>
      <p:pic>
        <p:nvPicPr>
          <p:cNvPr id="12" name="Obrázek 11" descr="Obsah obrázku květina, design&#10;&#10;Obsah generovaný pomocí AI může být nesprávný.">
            <a:extLst>
              <a:ext uri="{FF2B5EF4-FFF2-40B4-BE49-F238E27FC236}">
                <a16:creationId xmlns:a16="http://schemas.microsoft.com/office/drawing/2014/main" id="{D9DC99F7-2BB2-F646-8BF1-04FCD2374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13" y="4922831"/>
            <a:ext cx="2628900" cy="1752600"/>
          </a:xfrm>
          <a:prstGeom prst="rect">
            <a:avLst/>
          </a:prstGeom>
        </p:spPr>
      </p:pic>
      <p:pic>
        <p:nvPicPr>
          <p:cNvPr id="14" name="Obrázek 13" descr="Obsah obrázku text, emblém, logo, symbol&#10;&#10;Obsah generovaný pomocí AI může být nesprávný.">
            <a:extLst>
              <a:ext uri="{FF2B5EF4-FFF2-40B4-BE49-F238E27FC236}">
                <a16:creationId xmlns:a16="http://schemas.microsoft.com/office/drawing/2014/main" id="{8C43A614-7233-4AD0-239A-EE114E9CE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90" y="4736293"/>
            <a:ext cx="1995055" cy="19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05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6575B1-D457-1BE4-5D97-5AD5A935A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6DF04B7F-666D-66B4-C601-6BFCFD0B6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B0F2C62B-59DE-3DAE-1A73-33AD76DF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6BBC4C21-5D69-EDE7-9361-8A746676D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3214F200-2067-A743-146A-66BDCE7C4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D5EF4F59-92D7-C2B8-AD42-773B3A75B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FEAFAC1C-0B80-523B-F950-894C78DCB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E3DF2315-ECDB-18BB-FBBE-53E86011E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E7759E66-FA57-E93B-E027-D2E1EF4CE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1BA82A10-8A40-D9DD-4774-0FD90F0CD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20D38C70-1AF9-4D31-6EE0-303636C3F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9629081F-FAA5-655B-485D-C7040E09E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A5F37A05-670A-82F1-0291-1D5C9BEF4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BBFE903A-B0F7-7A9B-A6CB-BDE5D0770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B2289443-5A05-E230-1907-00771C869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BF77E185-E5CE-18D3-EC91-6D8A60E0E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AB4CB4CA-88C5-6EF8-0918-6345A547B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7A1A5B87-D4AC-747D-B166-21816C842A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1CAF868D-A9B2-20D9-9D11-B2D4CA799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FA346386-69CB-D7E8-68DA-D1CA0C238A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75B0AA80-A2D4-F0B4-BE4E-429517EE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1A418F4F-283B-0FBB-98A9-6C3A854C5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9B61EC09-882C-5FC5-E66E-6C775C325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D0ADA564-69F3-1D91-C0CF-0E7F74EB5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056EA0CF-606A-834B-8898-639DFF8122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BCEF16BA-56AC-2824-5549-101B39A45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586C3780-4330-649F-DA23-9E93D0148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F938C700-0114-B1F0-E8A7-9E8A791FD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4FC32C3E-6F36-9118-E040-C944D8FF3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ED9B30DC-938E-8AD2-8202-943070167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6D037408-37CF-4143-FDF0-783AF271B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6E7B297B-F0E1-D658-8AA1-050C2040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CD0AD743-8563-C705-CA0C-DD871BBF3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424CB027-6FB4-C97A-E5D4-11C0B18B3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6B8417C8-FB2A-9297-B330-F810897E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0B530EA9-B055-7A78-9A71-386382D1D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0A778ABC-5F74-338F-9F70-9F6F208C0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8584D0F6-E860-478E-7FB5-1DED81681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7C6C9B6F-EA85-1CC1-4B9E-A7530DAB3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AB39EE6E-0C92-6049-FB7F-C11F62BDA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BF15D1CB-3E3F-1B05-0FFC-25A2C0801C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36D8357D-9A47-45F7-990B-4CFDF7E38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07736DF0-48A9-3EC9-7232-357307EC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FA2BA425-2D39-C9C4-2DE2-3FACD89A3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7188E76A-FC2A-F559-EC52-7D4C08F69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083F0FC2-1842-C05A-5A07-E75A891FF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4EDF4C0F-0F0E-CA90-8CF7-91A4B935A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CDDFD5F7-8A77-70C1-0256-8B50032A9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667C2A58-E246-AA8A-53EE-C8A12B33A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EDF44D6E-E484-FFAB-AE24-9C7DA92EE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0DD31C7A-140A-552D-C868-E085DB802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7872C378-5547-B25B-CAE9-78598C77C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0BE0B4CD-0366-43B0-39C6-B9D3D25DE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C39C844B-ABC2-1AE2-10B5-FBD626123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224D282B-D351-8C75-57B1-3E9FAB27DB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DEE8F4A4-FE2A-8DDB-DDBA-C1B104DFA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528CC29C-37B6-1FE6-BDFC-905D6CB90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C67BAD41-99AC-CF7F-2F0E-EDD71D428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D779B6B1-2DC0-FD69-5BDE-D626DF291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7FF6BBB2-13A3-F5F2-7DE1-B0FEEA194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CEACED-D212-1800-E46B-470305111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Macao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CC916C81-4EA9-B467-6E67-03841C2A0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48FDD942-159E-B55C-71C0-FA1846FD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CEBD7AFF-1890-441B-350A-958ACB3FE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71D74B14-3710-14C3-7B2F-39ADB0B0E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53A49B7E-1B6C-A29C-35F3-4E8C3D49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A4618A06-DAEA-20D5-E22C-443B62C97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CC9C98FE-2C42-2C82-B364-DF98F986F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80599419-3C58-AB7E-1AB6-4E8A94DB8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5B69E251-861E-403C-64C8-D01BD0000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78508082-FF8B-A022-9337-CFCF445B5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D963BD1E-93E1-1F4E-897E-84C19C9CB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8C6394A8-87B3-F3CD-4EA3-29D39FCA0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D98E8219-797F-0365-2608-11FA022FE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FEC49502-7B5F-147C-B2D8-983ECF579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DFD82C80-5754-F9DD-6C0C-A2ED8BF91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1D98511E-0BA2-6FA1-62BF-C47E4F45E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CFCE1378-8EAB-2A0F-64C4-0ADD4C0F1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36E07886-1B98-065D-95AD-76C661DA4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B98923AF-1311-B1F8-639D-97DD35A44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25AFAF6B-0B92-07B0-353D-B96EC1EF42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F3E965B9-53A4-7E4D-4360-05C19E05F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7F26D020-7269-C552-A48B-670CB7C76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B8EF52BE-9BE5-96F9-AF05-D7D717086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2EEA7CB3-FEA2-1930-58BF-F0ACD2902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9A05DD89-90AA-F908-5D81-66A8EB35DA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A67C6448-BF9E-E1B5-70AB-29A2340D7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A8258960-E20B-6B9B-D393-BA19CEA65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52E0777B-F66A-C028-87D7-FA458AD88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E39936ED-D2F9-5B31-EADF-CCE640273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60F148DC-6F91-1294-91E0-A34393D75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CDC6BB8B-7D84-C996-9C2A-E20677AF2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E2382725-6B7F-138C-9BBB-07C20BDF5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05D74AC5-7D3D-8BB8-3F0D-9671461D2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6744A25A-1926-3C2E-3CFB-4333600B1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C0EDE285-710F-9DF3-A678-32BAB546D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10361D77-7221-2197-DAD4-57DAC2FBF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4B870C9A-6AC0-8BD2-2FC3-4DAA519AC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EADCC45B-6A0D-7835-73BC-64AB7C9BF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C1E44652-E386-39B0-AF97-CC738E8F8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524CA72B-DBBE-9A54-D019-1DD1B2AA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603ADC08-0BFF-CEFD-1BCA-CA05FA01A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5300D5F0-7749-5A33-5FCE-10DE68971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861F8A64-08F5-6665-7D71-2D592C081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257E3F-0C72-F28D-BBC8-DBE32C18B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143" y="1871563"/>
            <a:ext cx="5009643" cy="48597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1557 – trvalá portugalská osada – výnos dynastie Ming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1849 – Portugalci přejímají moc, 1887 –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Sino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-portugalská smlouva z Pekingu – Macao kolonií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Od 1976 probíhala dekolonizace po karafiátové revoluci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1987 –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Sino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-portugalská společná deklarace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1999 – předání kolonie ČLR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Výrazný ekonomický růst, hlavní místo hazardu v Asii, kasina, hotely, turismus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Užší integrace s ČLR, zaměření se na ekonomické otázky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B7278041-50FF-ACAC-9152-4A6917F5C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6419E707-579F-A956-9472-F955F92B9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203EF8B4-13E5-8194-FA67-AFF0839FE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003118CB-A58D-3FFE-1C3A-BC9ADF8CE6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284B7279-9467-42E4-B5F3-FCAE14E3E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EDE701B9-77CD-EC54-8956-D04B22A39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4540841A-923B-7D39-3EB6-6BD1A7789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24FB3D86-80B3-4311-99EA-187ECB8E9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8069C7A8-CF91-421B-5268-332B9189C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ED65A53B-BE8D-B7F2-1ABD-94B04FD09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6A070B86-2B73-8BE2-9F2A-6306CCAAB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13402831-9F1E-20BD-56AF-DECDF66D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A6D1A74F-48EA-B44F-168C-E567865D5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83154188-4FB2-E041-EC10-028A5798F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538A5CA0-4903-CC01-FD68-9CA64E497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662E09C2-60C7-A7C1-44E8-7D90D3B4A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07214119-8919-7543-6659-4D3226106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AC2002D6-EB36-6A28-0BBB-1BEFC5383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395BD3A8-4110-061C-A0FD-278869518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DF9C0AE9-7BFD-1EC8-D588-87505EF3A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565F0658-F2FE-E1E0-5AD1-B581CA43E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DE5E9D55-4AB5-8C00-F7F9-1E4A103E9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34360EF0-04DD-1A44-5C99-5D300EB4A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panoráma, obloha, panoráma města, město&#10;&#10;Obsah generovaný pomocí AI může být nesprávný.">
            <a:extLst>
              <a:ext uri="{FF2B5EF4-FFF2-40B4-BE49-F238E27FC236}">
                <a16:creationId xmlns:a16="http://schemas.microsoft.com/office/drawing/2014/main" id="{EDC1283C-A85F-615E-B8E9-353532F4A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45" y="1913518"/>
            <a:ext cx="5651500" cy="2136973"/>
          </a:xfrm>
        </p:spPr>
      </p:pic>
      <p:pic>
        <p:nvPicPr>
          <p:cNvPr id="10" name="Obrázek 9" descr="Obsah obrázku klipart, květina, Grafika, design&#10;&#10;Obsah generovaný pomocí AI může být nesprávný.">
            <a:extLst>
              <a:ext uri="{FF2B5EF4-FFF2-40B4-BE49-F238E27FC236}">
                <a16:creationId xmlns:a16="http://schemas.microsoft.com/office/drawing/2014/main" id="{5677DB9E-7EF2-59ED-B553-8F12DBEBE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45" y="4392773"/>
            <a:ext cx="3046561" cy="2031041"/>
          </a:xfrm>
          <a:prstGeom prst="rect">
            <a:avLst/>
          </a:prstGeom>
        </p:spPr>
      </p:pic>
      <p:pic>
        <p:nvPicPr>
          <p:cNvPr id="13" name="Obrázek 12" descr="Obsah obrázku emblém, logo, symbol, Obchodní značka&#10;&#10;Obsah generovaný pomocí AI může být nesprávný.">
            <a:extLst>
              <a:ext uri="{FF2B5EF4-FFF2-40B4-BE49-F238E27FC236}">
                <a16:creationId xmlns:a16="http://schemas.microsoft.com/office/drawing/2014/main" id="{845BE763-31C5-D09F-367C-18E7224C5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430" y="4392773"/>
            <a:ext cx="2287427" cy="228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14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38D3B4-BC35-86E6-59CC-9949189E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9AC4A70-5B5F-F0D5-A303-8DC406BBA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0D7964B1-5A8D-8EE3-8A8B-91C168DB1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360701D1-E2B0-ED20-85A4-154F89B66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D42284A5-86C4-16B2-5126-6FA7E691F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26BB1B58-734F-6C93-23E6-04CC183D7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0C71A232-32E1-877C-97F6-3C5A2DE2B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F760FBD5-FD45-4A74-1B97-7E8D44623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32F5BBD3-1B69-B583-EB20-8A2664599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5344A1E9-BBA6-A9E0-934F-35E0403FB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035FA6C2-0B27-6E1A-B6B7-F54FCEF7E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A32731AD-4F7A-46A0-C1A2-3593E2FFA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0BFE0C3C-B1D3-4C0B-DAD1-888F01C0A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F13CB382-C39E-F23E-CE5E-C38711F68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7F549AD4-27BB-9B16-160B-3104A0E76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0E68091E-4E80-D29B-D99F-9ABE2F06F0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792A51DF-F255-A303-55B3-9829FAB5C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9A6961DA-D3D3-E683-ED2C-62131F63D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A400C550-3113-C55C-FB55-9101BF3CD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28A1BB3C-50EC-273E-0314-D89AC099B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960691B9-EDA2-0B11-57BF-6E313FD8E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F499875F-F425-D26A-0974-4AEBE7A42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A6C72E0B-0ED7-528E-D69D-284F85B65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9F22C6A5-F5D4-BB97-898E-2B3515A57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68AD4C0E-5DA3-8E88-053C-0CC55DDFD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17149626-3DC3-B870-C993-30DF97267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7554DA4F-36B2-B3BF-E5C2-4318F7DFF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998A3D22-69C4-8B35-DA05-7746D83F9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F19EF500-EE33-64BF-DA97-F2046B4A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E021BB9E-6C65-E611-0BC9-3C40C4DEE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B4FBA0B8-54C8-E8B1-3502-A79A92EE7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5A3D3B7D-609A-E95C-13E3-44A9CDC17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798AF683-B51B-BC47-C086-24CCFB56D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E903C6F8-6073-A481-7452-E37F72C0C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D1B2DABE-14A8-8D67-51ED-85A5F11C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E41271F5-37A8-9C58-209D-033C5DA90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833A773E-FD43-73FB-DAE9-2F452E1EA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DE7F07F9-4509-22EE-60F4-7122B648A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9227A870-B211-EA86-8076-E1944BE7E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0C8B9336-E273-EA4A-2F34-4A512A21B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47A37A22-4BD0-9CDA-4D19-674434D96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2B47080E-C070-64A6-A7BC-B9EED0A60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76110EDA-8044-BCD9-11C8-A6A36228C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8E04342D-D042-A7D9-3FE2-01BD28DEB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088188F4-A0FA-9114-D779-AE578FE3C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1AF1EEE7-94FD-77DA-25DA-B5A41F377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F97FDAE2-C26D-3B2D-FF6D-7EAC91DBA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6ACF2AD8-9023-FA7E-2DA6-DF6357B61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5F618FFE-F44E-24C9-B139-48929F528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B9E7535D-B1A8-32B2-501B-1E3EB6630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FF7D1B48-F743-7288-F6F4-C34FCD6B1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4E99D38B-C375-A2F4-D864-D0A356A37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11767861-65E2-346E-B2D5-3AC42F8AA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F5EABC1C-F9F8-F63D-3AD6-0EEB50817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F9B9A12F-B59C-AB5F-C6AD-C97C03716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3080CEBB-B9B2-45D0-E016-95A0EF927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BCF69FE2-73FD-84F3-1CA1-A34ED5647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6A73DF2B-4FAA-8EED-2EE3-D7C03E97A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8F7678DA-B1AF-66F1-0B67-03D083833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301E4574-F188-84AF-1FD1-4FAF43882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7CDDCA-7F7A-C409-3EF9-3FF92D4B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Koncept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mírového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vzestupu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C4E2E517-59D5-34EC-77D9-966326DE7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5740BBE3-E65A-B139-3375-FC239E245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5BDE345F-E8E5-AB50-FD69-733507FAB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041AE84C-AEDA-4A88-4857-155B7251D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7F1DCCF8-1334-AA35-C842-FD9543509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6ABA264C-986D-88B1-0A04-6693A0883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5B93AD09-F789-1E1E-71CD-37C436B2F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B11441C8-DC1A-62E4-DAEF-AFE227E0F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5AA53FBC-B4AF-A00C-6983-5A7DB7CA4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6A50CA48-3EF1-8DF6-9CEC-67BB83356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724433A5-B84B-C097-7062-1ABC0B7D4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A6DE392A-AA8E-4DA1-B4E2-0738DFCDA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24F08642-C945-DE91-2A92-356CF96D8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FEC95BA8-4879-2B5B-26EF-3426035D6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32A78C4D-53A8-A199-E319-00B4A3DBC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D3D63BF2-67B0-C175-7EBB-83BDF288D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F79A246B-8494-C0A4-2ADC-16577CC22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EE82F78F-83CD-6E19-CAA8-1C823D02A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932B87FA-8359-D970-A0CA-7B5543B43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A5319FEA-DD62-0961-E986-A8D823D435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70FBCD42-443B-2A04-3E2D-21CDCBBE7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7A605A73-E239-DA4A-FDE6-9B47C6C69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50DB2E44-EA35-7009-969D-9A46311A3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DD56ECEF-ED94-3888-0A6F-1CDA017D22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3C071AD5-860F-5694-9AF5-56826202A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15CFAC56-2AF0-8953-4B12-9AD874126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4C82C7C0-8112-2357-F016-B4ACC5FFE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ED49E11C-7577-D808-B865-9275274D9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FF061C0B-5273-FF3C-9570-5DB9EE720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2D6E1AD0-47D2-DDE3-3EA4-00B13F117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05B76C25-753B-EBA2-11C5-44E5608B1F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F4D0A47C-6D05-2CC5-1223-9208113A1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6056E374-4562-BB7A-3AB0-8A3CBF1913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AA7ACCD2-483B-FCFA-3B69-62BFA0685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5BB4D905-1564-135E-4ECD-448DE905B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0008668D-FB06-1764-CEA1-D50CF2403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D039323F-B79E-B31F-E049-A52A84698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3E71D8C8-5ADA-354B-FF9D-9D92C140C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0927F0F2-943D-CB38-F81A-0D5EAAF35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C4286E9B-3B49-51E9-76CD-D3BAB0E20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A685E90E-DCC7-DA8C-826C-71C3C45B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AA4987E4-4EA4-F58C-6764-1F2D602BC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8BA40F1B-078F-6273-7ACE-5673298FA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32488E0-38A0-A3C0-281A-6A957C625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143" y="1871563"/>
            <a:ext cx="5009643" cy="48597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2002/2003 nastupuje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Ťin-tchao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Opatrné reformy, vysoký ekonomický růst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upevnění politické moci v Číně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Budování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„harmonické socialistické společnosti“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Koncept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„mírového vzestupu“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– velmi asertivní zahraniční politika, posilování mocenského postavení, zahájení výrazného budování ozbrojených sil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Víceúrovňová diplomacie – aktivita v multilaterálních uskupeních (ASEAN, OSN, BRICS, SCO)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Upevňování územních nároků – Jihočínské moře, Tchaj-wan, Sin-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ťiang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, Tibet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Global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governance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responsible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stakeholder“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3AFA8046-7E9B-8F14-DC43-9AA5AF766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0B1619A1-5A9C-AB9B-152A-8C74270EC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9EEBF99F-59E9-36C2-AB5A-39E9BFA9F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8A3FDA23-0831-CE0C-96A6-435DAC2ED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72F0FE30-8253-596F-8E88-BCD970E6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B5F777B4-C913-A8D0-2CCC-A4D320A28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E26708A8-0951-B0B6-442B-3F35075F3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AFE8D3A3-0A10-F7D9-651B-5CD0B4A6B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B600133A-2D6D-2A0D-3341-9203CFFB8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B8057749-733F-C324-8C85-3682C0413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161B85BF-23BF-4F41-E9B9-75B8CA19C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8F2EAEE2-CC56-D36A-4424-377A0026DA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30C5CE02-4283-C178-0ED7-BB9F6F03F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3A232EDF-8D4F-EF63-F4B3-45AE63C3A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C57ADD71-D512-F41D-4846-E8021D769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33074F8F-0921-B805-114A-8A7477B62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FA9ACF4F-4017-B652-8F9E-43148DC77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251A4309-3D51-D961-7817-28492FEE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8C0D18E0-4E8D-F4F2-5399-AF68DCC39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A810242B-084A-1C76-C512-D16C0ADD1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1BC2D62E-556D-8E77-86F2-3340FCD5A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948B9B81-B48C-7B69-6182-6801009FF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9E2F2269-C04B-D9AD-E3E6-72B265776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osoba, kravata, Lidská tvář, oblečení&#10;&#10;Obsah generovaný pomocí AI může být nesprávný.">
            <a:extLst>
              <a:ext uri="{FF2B5EF4-FFF2-40B4-BE49-F238E27FC236}">
                <a16:creationId xmlns:a16="http://schemas.microsoft.com/office/drawing/2014/main" id="{3F9BC5C1-66CF-FE79-2BF0-07756E290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55" y="1515291"/>
            <a:ext cx="4094162" cy="4683721"/>
          </a:xfrm>
        </p:spPr>
      </p:pic>
    </p:spTree>
    <p:extLst>
      <p:ext uri="{BB962C8B-B14F-4D97-AF65-F5344CB8AC3E}">
        <p14:creationId xmlns:p14="http://schemas.microsoft.com/office/powerpoint/2010/main" val="154248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CFB03654-F8D1-4066-85B5-5BA57499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7734CB-0086-DB57-A61A-47CC2C4A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7" y="533399"/>
            <a:ext cx="8919276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APEC (</a:t>
            </a:r>
            <a:r>
              <a:rPr lang="cs-CZ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Asia-Pacific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7615BC76-014D-4BD0-A843-994E2D7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39D2483B-7210-454A-B168-51DA3C16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F1142EB5-2791-4EAD-B4A2-43BECFBC5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2C8870C2-1368-48B0-A8CF-BC33DF7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853F9E0D-F5F9-438C-B1DC-0AA3127C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B4E911B1-253E-4755-9AEC-BB1DAB8E2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2AF5DD4D-BF15-452D-937B-7F29FA3F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5F821C6A-EDEE-4845-92EB-367AC6002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504AA4DA-748D-4CFF-891A-5C8861EC4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7CC3A8FA-D5F6-4A96-9B55-4479C171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26E1DC3C-522F-46BF-9C95-47500176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F7CDF92D-312E-42AB-960E-637D40493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918FE320-F6B2-4BDB-95D8-DFD3B2B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B90769B0-46E9-4B76-96A9-A247A0DF3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C0CC5855-0620-41C7-AA4D-3D30E245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7A99B1F4-089E-4A1A-833C-0D0C8E770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52C3D5C1-0862-4E4B-BAD8-C6244D035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5E020019-37DA-47B1-A859-25E2009F7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FC071985-7349-45B2-AD36-AB9014D8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8A8374B4-6CAE-4B1D-8AD8-BBD71C66E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4F0392BB-C222-4B4A-B3F7-86E1953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A602A52C-3AB9-4D97-AE2A-BB87DB6AC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B30A965C-348F-4CA1-882F-46F532A33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3DB93D99-B20E-4CEF-A4B5-E355F2EF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59BF81A2-5680-4745-9838-B87F14A4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15D7F206-A93F-4CCC-B241-B733ECFCF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88E77691-B7C1-4F5D-98EC-C5508CDFB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B15258A7-A882-4D79-B870-C92A57D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CF3D5844-0132-49FA-BD1E-5263802F4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A399F043-AB24-4109-800A-BD94939A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796159AE-3178-456B-B411-196E260E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B0562100-3934-4A15-8C23-D55F111D9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6DD7C928-63AE-4BCB-9843-570F9E04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5AC011E4-1DCA-418C-8008-AE4E1E61D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5B2D3B89-E1F5-40D8-AEC0-8E7B2E67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DBB111D7-2067-4503-A6F9-647407E18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20B3ED41-DE4C-4CE7-A8DE-B4ED03137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F4EE6DAD-6518-47B6-A04F-484A16267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B6867974-B4C0-48AA-A205-B435998B7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21F27A0E-A6C1-4AFE-8CBA-28E4FE70B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AAA114B9-98D7-4840-8602-457F0741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4E9E63DF-694C-4693-8D8B-0275BB74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B1A3BF1A-EF96-468A-B04F-AFDF6621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C9EC6F-7FD2-0327-36D4-35DC5340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15291"/>
            <a:ext cx="5009643" cy="509982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Sdružuje 21 ekonomik asijsko-pacifického regionu, založen 1989, sídlo: Singapur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1/3 světové populace a ½ globálního HDP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Cíl: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podpora svobodného obchodu a proudění investic, ekonomická spolupráce, udržitelný rozvoj, volné proudění zboží, služeb, kapitálu a pracovní síly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Vyspělé i rozvíjející se ekonomiky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Hrál klíčovou roli v redukci obchodních bariér, prosazování a sjednocování regulačních mechanismů, předávání hospodářského know-how mezi vyspělými a rozvíjejícími se ekonomikami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Bogor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Goals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+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Putrajaya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Vision 2040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AC1582F5-FF93-46BF-A92F-D4490D6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EDA30C63-7387-41DF-A6B0-5E3B1AF6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0F9349DE-8C14-4D6E-B1C2-4750F704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0093B34B-1559-4D7A-90CF-114125FD6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F32E37EB-F93F-4ACA-8EC5-83130850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6486B439-14A8-40F4-BD01-2647D4752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3EA0483A-6030-445C-9A9E-FC8847FD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54E9F49B-F300-4A14-B0F3-36A75B171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293DA61B-9566-467E-A357-E86CD8E7E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A1A7223C-6F2C-487D-A45A-6EBBD051A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DC4DE17D-AC51-4C89-AC1A-016A928A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95D0E198-D3C3-4790-881E-4DF6C9D7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E9952623-7C81-47CA-85D8-C872DE84E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F90AA42C-D724-4AD8-81F3-CDFC4206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CAB3A278-E8E7-4070-B30A-31B5DE98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910FC82B-A4C1-428C-A576-79B5F6D18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B9CB6255-5C91-4496-B0AE-529737BC5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A58DBA3F-B3E2-4AD9-A93C-FDF997582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AE100164-158F-422B-8A80-DFF4E0E0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1A0EF69A-22C3-4FF9-B6DD-55C6DAC3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3963C700-CFE8-4ED2-8E1E-1139AC305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86FC694B-4A70-4160-A64D-DA282DE9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2A55A10A-49CA-42B6-84C9-8A1A1596D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Grafika, kruh, logo, Elektricky modrá&#10;&#10;Obsah generovaný pomocí AI může být nesprávný.">
            <a:extLst>
              <a:ext uri="{FF2B5EF4-FFF2-40B4-BE49-F238E27FC236}">
                <a16:creationId xmlns:a16="http://schemas.microsoft.com/office/drawing/2014/main" id="{85ED4BC8-0135-33E1-40F4-C66A355E2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61" y="1866916"/>
            <a:ext cx="5651500" cy="3372061"/>
          </a:xfrm>
        </p:spPr>
      </p:pic>
    </p:spTree>
    <p:extLst>
      <p:ext uri="{BB962C8B-B14F-4D97-AF65-F5344CB8AC3E}">
        <p14:creationId xmlns:p14="http://schemas.microsoft.com/office/powerpoint/2010/main" val="2890171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8BB121-F9C4-1E69-66F2-B590C44EC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EFDF780-16B7-2D14-CD63-EFAABE310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99A7B1DC-C5B9-0EC5-56D7-07BEABBAC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B4A84DFE-CA3B-D188-082D-E1E847702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BCFE4DA2-DEC0-C42C-0B00-391F237842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9661BA4D-2DE5-7CEB-F699-470DD5F6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DEDE2024-1CE1-95BD-E3DB-71F5E1B72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846BF48E-95CF-BD08-C07F-9A5C61828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7A2349F3-EFE5-836D-5B9F-E1009BD05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EF482065-4C9A-3C81-64F8-812507808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64F4E7F8-D05F-BB77-50B5-90181EE60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EF9A5A36-EB64-7A8D-F042-1DD59C375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6EDE62DF-F3A6-EE8A-E379-9B523C29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30F87385-7F0D-10A3-B87F-0FD163EA5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485E3C8C-DE44-3D6E-0F4A-629248D70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2333385D-E4BE-429B-047C-3109624C4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80287970-A8A5-C223-0316-599C6D83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DC6A8910-D770-E6B5-85E4-5252F2F43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2AC8ECC7-6E4D-6EBC-EB8C-C35523CC1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58BDE1F5-68B4-0368-0C72-47660F612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C973C134-0A0C-DE00-72F4-0DA7B9F05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017750A4-34E7-F52E-0B31-7D76323181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33B3F344-7D08-AC87-03BB-4BE6608FC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2FA15E18-EF22-F12A-3F11-FB29DA07C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3723015B-2CE2-F872-DF53-C50F87778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429F60D3-7ED8-7E7E-42B1-4410164FE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DEA94DF6-49AB-5C40-BF65-A2FFDFD3E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268F7300-BC14-8FB7-CFB6-875A420BC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C129ADED-7168-13B0-D6A9-9192DCD08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B1145E4D-2B01-B277-B86B-FE307EF5B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14B6BAAC-55D3-FD8F-ABC7-20E3FE522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2D2BFBB8-CC3A-279D-8A7E-772488692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A71D861B-F407-F39A-B850-34B875E45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6A508D21-F7C3-5D45-0DA9-68383A07F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3C2338C8-51DA-2B93-B1CA-E77F4215D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B345C419-9385-A2E0-D24A-F381F5249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0F6042FA-844B-9EDE-9328-A853048D8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2E7C961B-7A84-8BE2-1AB5-6411F5FDF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9CA9A9FC-6DC7-7BD7-2B69-2CB2A9FC2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E7BC67DA-E7EE-1D08-2550-1609BFF11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6C338FB2-F5D6-4554-33E4-3F5A923A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5E5FC0DF-3A62-683B-9654-EF4753FAE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32F19CF8-122D-A4D8-4071-38C8A7B7BE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4D744F89-417F-9568-71D9-DADA0143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28713862-954E-90BD-1C15-30452F363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46F38399-E4AC-6EC1-CCEB-488D36A72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B18DE18F-9C76-4D12-6776-93B98C728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B15E4E94-4F12-F6B0-D915-6B61BAC96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BA494A90-D6D2-0211-7C24-BEAEE43A9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E951CE45-6C58-86B4-6374-95033D9B5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CAAA4EFC-B8F1-47DC-DA90-B8CC9E68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FDC5551E-9BD1-ECBF-EEA8-5720D7F7A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12B30226-BB92-CADC-48B3-99EED11E3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04E826EC-9665-AB3A-4AD2-3CDC8E479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8090813C-BDBB-C918-8735-DABE10B7B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F7927D63-D390-1D08-3148-E2F245A6D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6AD55996-DB98-D69B-6B89-8156480B7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37B0DC64-3933-5112-2204-48C663429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AF48E979-908F-A89F-45EB-04616DAD9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25796EAA-38CA-48DA-7947-66700A73E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4DA9D0-50CC-906D-DBD8-A6158875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Ťin-pching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“Nová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hedvábná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stezka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C5C95DBC-D151-307D-FB56-4EDAEAB81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B82E10C-C8E8-4DCB-09CA-8F45BB501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0B07974B-2BBB-E237-B6B7-8CCE20B7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54B0CD60-BD3D-ECE6-9E4D-F549DC9023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BE01804F-49F2-60A2-4228-A8E9A0FD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ABD29784-FB25-FE8A-5953-B29761075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1071BA2A-B000-4CE0-BD94-811911BBE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65DC378F-1DF8-9AEB-38A1-0166F2C18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0CCA957B-C736-8AB4-2B13-2B4FE76A2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D8B11833-3D3A-CA7D-26AD-48DEEF6B3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739167A4-D0E4-B618-D59C-6780D46F0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19074C03-FF54-373F-BCF9-8DD04379E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BC8884B4-9883-C1AC-1A20-0642944EF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927FB419-FF1D-EF0E-147C-00F09D07E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09DB47BA-72A7-5618-0EB5-60887E9A1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ED061001-1AB8-BCE7-84F9-D336C539E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40B381CF-E8F2-E1A2-5FF5-87DB494FC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08DBA3EA-DC5B-814D-A861-99EE9E4D2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CC0F9B1F-4DA2-83F8-28C9-AB632F6D2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721C40FB-27FF-1F3A-7D33-99CBF04D1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A63CB16B-CCE9-5EF1-A7A7-9FFA250BE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870B3CDC-6236-25EA-4695-4EA12F70D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DF0FCEA5-A9E0-C83A-F84B-10339E4F37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6FE32FFE-D837-9CF9-D810-F28CFE40F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915AB368-58A5-EB9B-CD64-910F90961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23A5E6A0-D9CD-1AC2-A592-8A8DF0EEF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17190BAF-C190-ED42-1949-A2924E015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356BA2ED-564C-F71F-0D92-42BF0D31D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2902A9AB-37C4-87A1-1CD4-0F2BD6D2B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7903042C-8C28-9C97-9E4C-0DE9C2117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D187634A-FD38-2B3B-1E7A-616E260DB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90A4C1BA-0E8C-A33D-1979-943F4DE79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A1E9CADE-6B85-8B6B-FA67-790A4C0AF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29EF038C-D380-4AE5-A5C0-FE689D884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6114EB62-7D98-E3F9-7059-CC0642F68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E05B65DC-D2AD-42A6-3E46-20ACD0114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FE2F96E0-39B2-DEC9-92E5-15D6876D9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9D938464-CF82-47D6-45ED-7B5D84F46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9C2C2B63-1956-90F3-281E-CED60FCBC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2BE932E7-9EB6-5DF4-CF8C-49D1EC8E4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3B8BEB44-94FE-3EC3-35A8-095F5788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AFC30365-C8B8-65E7-5AEE-EB2E03121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22BF9506-F389-1D22-7B6C-BC5891DEE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3FD708-D01D-BA52-8EFE-866EBED4F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143" y="1871563"/>
            <a:ext cx="5009643" cy="48597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Národní omlazení (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National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Rejuvenaton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) – čínský sen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Belt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Road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Initiative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(BRI) – 2013 Kazachstán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Dva hlavní komponenty –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Silk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Road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Economic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Belt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+ 21st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Century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Maritime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Silk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Road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Rozsáhlé infrastrukturní programy + zvyšování globální konektivity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Win-win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projekty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propojení Číny se střední Asii a Evropou, Blízkým východem, Afrikou a Latinskou Amerikou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Více než 150 zemí světa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Budování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„společenství sdílené budoucnosti lidstva“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E2D56BC6-C651-8D85-38C9-DBDAD3F9A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62F702AD-F7D8-93ED-AFDF-7300C0B41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DCD6D254-047A-AE17-34CA-AEBF8160E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AF61B2BC-8C72-AE56-4164-C5E52CABA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BF487950-9B40-077D-F0AD-1AAE09082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8B7E31E0-68E3-CB03-E11C-5AFF95B33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1C7D0F3A-B004-3CB6-52BA-C63A9756F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456965FD-BABE-4ECD-7DB9-3E1DCA96D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841E854B-8EBD-847B-C83C-6AB9D5D12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267DD66C-D9BD-706A-D0E9-F69B671C0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223AD864-043E-A8FD-21F7-FE24BB852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EADECE88-BF07-98E0-3C20-D7FD44C70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EFECBA97-D9D0-79E9-27E2-CD5DEC4F99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5ECBBE0F-C044-222C-2757-8C67E7FDE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91F0ED98-D2DA-53F2-E84F-2CFCC23FFD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0F32E04C-2AD5-EB14-1F42-8C8BE597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29E569A2-F45C-989C-485A-A0C215C20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8C9AC25F-A183-20E3-A13F-5CD038B2F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2BF6CD1D-B5A0-FEA6-35AC-30F091051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00AF7026-E2E3-2515-C5A7-FB7830184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2FACAB6B-2B2D-6605-AC84-AA5D7D82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89FFA1F7-A0B0-A79E-FB8A-9AF12F0CC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069ECEAC-6C0B-AA56-F7C1-269B182A9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Zástupný obsah 15" descr="Obsah obrázku text, mapa, atlas, Písmo&#10;&#10;Obsah generovaný pomocí AI může být nesprávný.">
            <a:extLst>
              <a:ext uri="{FF2B5EF4-FFF2-40B4-BE49-F238E27FC236}">
                <a16:creationId xmlns:a16="http://schemas.microsoft.com/office/drawing/2014/main" id="{0E629F93-BF5F-E4E8-9CDA-02F89070B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54" y="1459013"/>
            <a:ext cx="5651500" cy="4865588"/>
          </a:xfrm>
        </p:spPr>
      </p:pic>
    </p:spTree>
    <p:extLst>
      <p:ext uri="{BB962C8B-B14F-4D97-AF65-F5344CB8AC3E}">
        <p14:creationId xmlns:p14="http://schemas.microsoft.com/office/powerpoint/2010/main" val="2296029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667C7E-B628-C6D1-D7A6-FB00224EC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453946E-CAD5-340C-E6E3-7A9A2A18F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C06AEDBC-AC8C-388D-D2FF-63D4E74B8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F7905FF1-016A-DCFC-D5E5-48EC287CF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137B27EA-17B5-3EEC-5905-0C51F70CD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B45DDB6E-ABB3-C0F9-1F88-9E546B608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2C135585-76E9-ECFB-8252-92520E814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B51077A2-70A5-60A4-19B1-0DE217DE2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50B6C435-3BB0-A7AC-5556-3D2D34B7A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6492A28E-1B2B-799A-468B-2F98E6387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68948A73-963C-E7FA-AF93-C466A6564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F566F0DE-2347-B261-1988-6E71680FD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D4253DB6-443D-202F-6F84-D54A2BF9A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CE2338F7-84CE-6FD4-53F1-D04F2A55D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2A750F60-EC31-972B-2093-EC0A31B72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FD1DC846-890D-5F40-ADBC-8A069B1F9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5ED5B4E9-8220-2A25-37DC-55E342A2B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CDB2DB71-6B48-991C-C135-7CF56F42F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5854AA5B-B171-FEA1-D156-045CDCA10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5943F75D-B737-11B3-8B90-1A93116CB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A5DA1517-043C-35B0-6157-B5C1686D1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C0DE2625-6DD3-CACF-C81C-7FD51CA9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22B269DB-36E7-AA29-BE33-88013E356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037E4E4C-0991-038A-6F16-88CE2C0D5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9490FB85-E7B7-D3E5-AEEE-0214FE2D0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804A2BF3-02C2-0CBB-2F31-DA6B895D9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29D66BAC-E231-6FA7-FD92-0463D91BB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054AF71E-EBE6-873F-5E96-6F49DF046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58EE24A2-2F3D-BD1F-292A-F1507978F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F39778F8-9CB5-2F79-3A56-167280CC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65FD1BB3-4896-0E27-79AD-E817CB967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007747E5-86BC-D1B9-5990-601541541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14916BD9-22B2-015D-A61A-3C82D279E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905BE71C-21C4-32A1-5CAA-AA298A3F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D99E8494-B821-29AF-12BD-94A56D324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42BF4A29-60C1-2E2C-1791-41A69E724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6EC65886-630D-7430-212D-2A3A1E3E8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8A9B08ED-599A-ACF9-6026-AAADF561B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51309B81-FB96-08F7-9C62-437187E27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378EC6F1-E69F-2A41-D12D-0E3871BA3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EBBEB187-D98D-A76C-E3DD-DE2FF8747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9BBA4584-054D-F276-AFD5-3571EA2DD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10053399-9E10-5AE1-1ACE-A97C3A7D2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C1854D24-A1AF-83B3-3B5C-BED5B6570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5CAC0084-B3B6-79A4-48A9-CFB5C55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912038F2-B68C-F179-4D24-D0FD80770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91AC6040-0F9C-8818-C046-ADECE3F40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E3610763-1B4E-AFA1-D213-4A0753A1A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4701D27A-1C18-FFAB-6FFB-8BF5F721D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25AFA059-E4DB-EE9F-2980-D293AADE1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3C117743-C3E2-04AA-FE1B-1F64A5D9A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AD70EEC6-ED2E-B995-4B88-FB57B6D75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DD67F270-0231-4DD0-5EE1-5A5F75627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B48EBC08-3BA9-19D6-F3AE-F2DD5CAD5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F3849F2A-EA21-693F-C60F-8E99D9578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615454E1-7310-061D-8E60-97A10C2B2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9E36DBC8-C1C4-9421-19D4-3090DBC85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7CB7D39C-70F7-0159-5037-2259CAD41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F4ABAACF-9ADC-E1E8-C59B-DC1C1647F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C8D6CA12-0761-C692-8F6D-B4BB2EBA1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7ED989-3768-346A-DA92-BB143D8F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“Nová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hedvábná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stezka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klíčové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regiony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BAD6D638-7E0D-A576-1729-608A80B36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50C8D9A0-69E9-8E34-622C-B0BDE26C4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F11EF622-B307-FEE9-0E5D-9A712CED7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27384643-DEDA-E583-E793-705A4092E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87C5A588-6FC8-22B6-9A25-7B8BF9A02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D0F2365C-74E6-3B0D-A4B9-D7BCED933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490EF1B9-33A0-991A-33C5-491A925CC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B793CDBB-0EDD-7F5F-9138-AD56019CF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79F30C70-26E2-A4AA-E837-9E6661EB9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0A3EDE8B-F853-016C-3953-8A774BCD46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3D4FD371-2385-7E56-E58F-9841924FF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00D6D98E-AB27-B5DE-2A11-8CD71DF20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76B46AFE-6DC6-C47C-26FA-ACE9785F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12441157-8570-AE12-F006-27009215F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3378E4A0-91DA-E617-DB33-E75E5A694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90FF7AA2-A983-CBDD-B3C9-C080F5A28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E1B69707-F112-4C31-9499-7B011A92E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3AA7CA1B-5B36-288D-8D36-5CD104FE6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B149DC26-F0CF-B0A2-6CDB-CFC458191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9C5906B3-B45A-E6CE-3E4D-526F949BB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B1836B56-868E-AE0A-ECB7-79F18A975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99F0D2C3-56E4-BE1B-8EEB-60575F5AB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24B742B6-A75E-0DE9-50A2-F7123B573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17638BFC-D5F8-3956-301A-8200208BB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927B79A7-FEA1-5048-ABF8-810972F33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879ED54C-C2D2-A44E-3D1D-9212EA6A8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EA5053DF-96D6-D4ED-00DC-01FF93990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94FA9966-FC39-2253-786C-650AF82C2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21DDE49B-FA8E-B70D-B3A1-9A03A9360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9215F461-7433-90E1-061D-108919B1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F3913B7E-1C87-B0F4-9DDE-8C9FBA9E4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1020E650-F77E-D88A-DBAC-B4526F046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9C204483-4E13-5D92-B6B4-BC7104D6E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42B42F18-FCAA-7DCC-6AD4-6D92BE118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21E9B185-9FB4-67A6-6CD5-CF7C719B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2791D18C-98F0-E85F-48E1-69891AC82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7F1F2677-4A31-4580-F0C2-059FBC6FD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47D457A2-1838-5013-BC13-396B3709E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3299A6B3-9604-2AC8-E86C-8DF900D15C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A48E402E-247D-20E1-4002-42C4B836A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57B84327-F829-4A41-60DD-864241BB0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DB730FE2-1A2F-3882-5C4C-C454D8C35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BB8AC572-136E-41BE-CB22-AD491DDE8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E5C0C8-5A06-7E8C-8D18-B3B949047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143" y="1727691"/>
            <a:ext cx="5009643" cy="5003657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Afrika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– největší příjemce investic, hlavně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Tanzánie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nebo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Namíbie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, přístavy, železnice, energetické projekty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JV Asie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– dopravní infrastruktura: Jakarta-Bandung vysokorychlostní trať,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China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-Laos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Railway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Kunming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-Vientian)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J Asie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China-Pakistan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Economic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Corridor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, přístav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Gwadar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, Bangladéš a přístav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Hambantota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Střední Asie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rozsáhlé železniční projekty, překladiště, silnice nebo vodní stavby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Blízký východ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energetická infrastruktura, zemědělství, digitalizace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Evropa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– infrastrukturní projekty (Maďarsko a Balkán)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30D52C42-3D47-F90F-F620-67A8D9746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C2721A9A-30B0-2BCF-3FBA-30CC89082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088E5448-47DF-5E53-36CC-E063D41D5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C3FC4662-A7E6-B76F-E748-6189AF6CE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47F88822-EA48-BD9C-B749-53DE0E95F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AF561313-64BF-9F7D-DCFD-784492430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D18E030B-009A-4BCC-5AA0-3F53B841B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5F2C1722-ABBF-D484-9A6E-B062E0DC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8F5AB7FF-1A2D-71BF-1845-5CC03329F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4942636B-71C3-0FE6-E3CE-6DA2D1013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84325B29-DA35-D6A5-4FA3-87DC1B3C9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2516256A-D613-563D-B851-55CB61C44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2563B791-8144-199F-71A3-1B43D411C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20A43341-C729-043F-E826-9B097C5E6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CB371543-B68C-50E6-763D-67177BCB3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2C08FFBE-3D57-4DD8-F0EA-51C5B1F1D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998FCA91-57FD-5280-19F7-E6DF7013F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662856EE-48CE-602F-D70B-BC2F3E255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7D0426EE-0F2A-6322-0DD9-CB3C262A2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79AB6AB7-6ECD-8EA0-7136-0F3373BD9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923DA97D-E016-6242-C2BA-E3CA90BD7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BE55505F-B404-E78A-ACE0-F89AE341F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19D8F249-600B-9276-EBEB-9931AED0F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mapa, text, atlas&#10;&#10;Obsah generovaný pomocí AI může být nesprávný.">
            <a:extLst>
              <a:ext uri="{FF2B5EF4-FFF2-40B4-BE49-F238E27FC236}">
                <a16:creationId xmlns:a16="http://schemas.microsoft.com/office/drawing/2014/main" id="{0147AA8D-A529-D164-1E80-93298B46D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619" y="2088990"/>
            <a:ext cx="6559570" cy="3686478"/>
          </a:xfrm>
        </p:spPr>
      </p:pic>
    </p:spTree>
    <p:extLst>
      <p:ext uri="{BB962C8B-B14F-4D97-AF65-F5344CB8AC3E}">
        <p14:creationId xmlns:p14="http://schemas.microsoft.com/office/powerpoint/2010/main" val="1097556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EB42E0-698E-1D19-198D-6AC125EC1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FBAB0500-E8DD-D0B9-E219-38E0600BA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AFC70B41-B542-61C6-176C-37DFFC72F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29771F02-2990-7E5F-EED0-91C1E1AEC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79743181-E63C-6C03-EAEB-83C076D48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69953B39-0E16-170C-8F7D-97F9837AE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72DBE8BC-DA35-A1DF-639D-57795726B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BD2AE65F-5C3A-1C70-0474-636C394C0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D6DD8649-AE8B-EF2D-2773-45EB18640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4DE1879A-8071-A889-2D41-5F7FB5344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3AF68AB3-94F3-F0A2-DE03-BA6EB7DDB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E0AE79F3-4187-7684-E9C1-26F55B14C2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87078304-2EE4-9318-16C2-92B8B6FDB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FC7323FC-8F0D-F143-BDB6-536551DB4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27E5112C-51C5-347A-7D22-D28604A84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FA0852A9-217F-1A53-7096-6076BF885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C4C01C52-0992-0AAD-4CE9-2DA92EF35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3AE75B68-27E0-9E2D-B92C-E690224FF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FBA873AB-145F-4CB5-80DC-DAE6A6C8B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FFE8DBC6-3A41-28BF-97A0-67795089D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D47A5BE7-AE9B-0BD6-736C-C3EA8545C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3660DFB7-E898-2002-691C-55983B363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DFA97CF1-1805-345C-415A-D2E5700E7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52809623-5DDE-33AD-580F-AAC83D6F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14A7FBD4-78B5-2CC3-9591-E025DF4E4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4EA9AC01-D125-75F1-A454-FBD486AB7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AAB270DC-7297-EA09-DEC2-E6A85C90B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98F2C3D4-C4D6-F6E1-A3AC-3E63A7D0F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1308F41E-6644-021D-6F31-769244D4E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0012B0AF-85DD-3D4E-5D09-83B577B34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B6B3AED5-21C5-D679-69B2-5F96D5663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A25E7D62-B85E-59AC-EF09-E74F14E8B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9CBFF5BA-4FE2-EEEF-C33B-DB86B8995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9D0BDCA1-EA85-73AF-6829-8F45362FC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FEF80BA1-C11B-00E8-50F0-DA0185B16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644596EA-81DF-2C03-587E-D8232EDE3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B80460B1-8E5B-D519-E488-9B21388A9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62A5119D-4090-4E26-BEF5-D1DE08BB4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15C1C8BB-17D3-A5C5-B080-A8A5C9DB2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F6FD4D6D-7E09-680D-43B4-E30C75D904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B16866F3-B96C-96FE-D82A-C8E96D894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1AAD95FE-C96E-64CA-7597-2CA2AD63A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61445CFF-65A1-7A87-00A4-EC519DF2C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7393ED79-C8FD-1CDF-7FB3-E8164859F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C0FE5923-E988-8F5C-BB17-CF77296AA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A057C35D-059D-3FD0-F0AF-626704E3E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1267CC97-449D-40D5-4259-A1ADC58FB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2CEF9BB6-27D9-C724-FE17-C84853E5D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44DC4810-FA4B-2043-00ED-9651B81FB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E82C8EF6-C0CD-0892-3607-DB8A4369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3BA583BB-2B58-2BF1-43BF-F50AE3E93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C70A5800-DA78-01DD-CE82-C71BF369F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B62C6856-1A51-E854-5291-B0A6D5C80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74CA58A8-1C96-C046-ED57-FDB34F1D6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BD3DA9DF-8D2E-A36E-686B-4422BD622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E1FFC7B5-6A15-DE80-3558-2DE356E6D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BFCE58E2-DC1C-FBC8-65BD-B1A4CA534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856AC97B-0339-DF21-C761-BD23A9619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AE005B9E-CBA9-5AD9-9458-4DC125330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FE994AC0-5C26-92E4-4982-9CB035163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7A0C7E-C5F9-BC69-C5CE-2FF36215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C5F55BB0-FA0B-F4AC-DD7C-233F0EAF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DAAFED4-598F-1E1A-8062-BC21C5369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42E19CD5-69A6-C696-571F-06A8CFDD7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0FDA34CC-9648-7A83-F5B0-4E06A4847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407E5B94-02FB-FA3A-8FA4-1A91B561C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488938DC-120C-7E75-8559-96C7FEA8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AA7FF816-6405-CB66-3AA8-7E498498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0341DA5F-05C9-ACAC-D01B-4308588BF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D239C105-0253-971C-06BE-FF93CD10F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F828127A-3294-A1D8-65D0-6A4E744E0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173DBF05-A233-5E80-F0C7-70C643E73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1EF582A6-B894-3B15-F939-DE8F347BC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4334BBEF-1FCE-9AA4-E3AB-6248FE0B8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4FB06688-6236-6226-CA33-E8A4BC41F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CCAE845F-FB8F-DCC2-FE0B-F8E5C4F3D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005FC049-FA51-E597-57BD-C0C012F0A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9EDD890D-C88A-8879-7C67-E1B2A95F7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727DBCFC-D795-7289-E781-AA66825C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EF961F45-5B18-5993-91DB-8B77AC56A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6B44E08A-1718-6583-B673-E6021ACA5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89EBD031-B960-E707-8C50-085CB2451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397EE101-7A66-679B-DFEA-090C8978C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0D1D8ABF-851F-DD2F-E362-E2DDABF15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A114EFC3-5E39-0BCE-5AB8-A2F10F046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881BBCBD-6717-34B8-F901-C3730F005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853FECEE-C7F0-607F-DDE2-44BA727C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82F007DB-E978-E158-6E0D-60524079D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B2F0A3D0-3C6D-500C-9EF9-7111DCCF1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3F0E4029-25DA-0A3A-1BE2-993D1E901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E49E150F-7496-5020-255C-FE2427BCC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E2EE57AE-1413-1D53-169E-CC66B32DB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45D1762D-A7ED-A5FE-DB20-57A6F38E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80A6D94C-B7A5-E23B-0F42-5D6E30A73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6DC4A7FA-1D3D-3EC8-162F-BA63407AB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49E6C79A-F2F9-4A58-1447-ADD03E5A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0559AD26-1998-D62F-5E99-D96DCF47D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B069C2A6-93B7-6D27-DA19-2AC3AE890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576B4D3A-4A56-A9D4-E896-807BA31FC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1376A88F-FB2A-5C36-78AA-6A595AC43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2BF3A0A6-D08C-3229-4FCE-2CA931D49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448C3A38-BDC8-27F4-EAED-94BC13498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2E93E507-F848-96FD-191D-B45D926BB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DA80BABB-67F2-68F7-3DBA-1A5E116A5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13D5F8-C755-E8EA-60D8-918A8F59D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143" y="1871563"/>
            <a:ext cx="5009643" cy="48597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413BA105-F1C2-890D-6DE1-812E6494D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252B0985-DFDE-04C3-B4C9-AC0C6D94D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5F95A719-2896-1DA6-A72B-789C50380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66E8DC5A-8222-5BBB-A483-546DD5885E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09E04E97-C35D-9668-8C86-7B9E6ECE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55D7CA43-3960-A58D-EC9C-6170C3B8E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37935EF9-C51A-1F53-0C3C-A2988BF6B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91BEBB76-9DCF-FD5F-8AB1-15C66D0BF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82BE60B9-A2A5-BCD0-5F2D-627AEFA4F8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E8D066E8-9F29-F13C-C06F-7D65C5C65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A26F0393-D475-BD38-C34B-BE868500D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1D1AF9C2-B71C-2264-AFF2-EB6CE540C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7EC7C7E2-78D4-7BE5-7DDA-D1BCF1904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68B4DDB2-E451-D4C9-E242-093D95DD7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9A6D5C85-BC67-42E5-E3A6-7F85A69E1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7F54D656-5BC5-21A6-6C93-4A41F57FC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8A3720C9-2980-0EE8-04AF-41F2EDE1F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C08E4C10-A6AB-DA92-3BDA-61A27818C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3BAD7AD3-9F6E-B2EE-130D-4CC89D17A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7FFAC1AC-2433-5EED-ECBC-DB512D029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EF0FA2D8-6F57-7D67-EF25-0BD37CE36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1FD7FC1E-D849-F620-592F-8D47C46C0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8F4AD9FD-2F18-7350-79F5-952F558DC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C44CC0C8-5272-DB93-8830-BDC8474AA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1" y="-1161"/>
            <a:ext cx="3996145" cy="6859161"/>
          </a:xfrm>
        </p:spPr>
      </p:pic>
      <p:pic>
        <p:nvPicPr>
          <p:cNvPr id="10" name="Obrázek 9" descr="Obsah obrázku přeprava, obloha, vlak, Železnice&#10;&#10;Obsah generovaný pomocí AI může být nesprávný.">
            <a:extLst>
              <a:ext uri="{FF2B5EF4-FFF2-40B4-BE49-F238E27FC236}">
                <a16:creationId xmlns:a16="http://schemas.microsoft.com/office/drawing/2014/main" id="{6D2E7BEC-294E-822C-2AA2-DE98CDC14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6" y="293705"/>
            <a:ext cx="7439558" cy="3453077"/>
          </a:xfrm>
          <a:prstGeom prst="rect">
            <a:avLst/>
          </a:prstGeom>
        </p:spPr>
      </p:pic>
      <p:pic>
        <p:nvPicPr>
          <p:cNvPr id="12" name="Obrázek 11" descr="Obsah obrázku Letecké snímkování, voda, ve vzduchu, Pohled z ptačí perspektivy&#10;&#10;Obsah generovaný pomocí AI může být nesprávný.">
            <a:extLst>
              <a:ext uri="{FF2B5EF4-FFF2-40B4-BE49-F238E27FC236}">
                <a16:creationId xmlns:a16="http://schemas.microsoft.com/office/drawing/2014/main" id="{170661E4-6B19-AB2A-FBE7-6EAC49F6B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251" y="3805577"/>
            <a:ext cx="3917350" cy="29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1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123547-2540-90DE-E673-B32209AF6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361B1EF7-F1C4-B266-1D50-3AE17C7DA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4FBD942D-6DEB-7A60-CEA2-E8D586A7F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A4971BAC-838F-F97D-6465-DCB9C46ED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EC53FABB-E8D2-1EAC-1A35-1598FD8C7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74569A78-ACF4-4BE2-FD66-31115D7FE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3E169AA8-295E-86B8-CC72-753D714DC2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94D286E7-080E-3D10-8498-2A2D86B0D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51A447E3-BD42-DF5D-2EEA-C8677265C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374170E3-4E56-C54C-4D97-F61C4C8FA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AEFCDD98-AA62-DFBD-AA60-F1BB88134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853AB8E5-A022-01B7-F13C-8796833CB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41D1A5F1-F1E9-9E32-BA87-9653F8A05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60591C92-0D31-5BB9-B44C-6CE057937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8628912D-A890-3172-AAC4-42800FC0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C9D5E863-5BBB-D11A-5600-833F467F6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BD191ED7-9682-9B34-ABDE-DAF93A852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09BF50E5-C37F-BD3B-ABBC-6FEBE8378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F0CE5D98-4882-690F-88D6-C5F919921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70ECE8FC-2121-08AD-15B4-1E95C1792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B5E98794-8DE7-0ADE-0FC2-0923097F0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AE13170D-2A4F-55A8-C3A8-8E06DB04B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1298B0DE-7F35-90FB-CF63-CFEFAEAB1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9299F525-AF36-C93A-0E86-F082A4846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6F4BB6B1-D919-F14C-6C9B-1D5A225D8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541E005E-994D-5216-E944-81DA2DDE5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7A8C1D8F-268D-B25F-5FD2-9555ED892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1523CF91-BBBE-9859-3096-1A8668C1C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DEDCC46A-053E-D42B-A01C-963ED74BC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1ACDEA9B-72B7-E869-6748-A86DABC0D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C2D7E250-5A2B-72E1-DC4A-A68176355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8C95668B-6EA9-1C96-04D1-848F17A95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0A1EBB9B-BFD7-A84A-2DF1-B517BDFCE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ABEED4AD-AF09-B510-9DCE-DEE6A6578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840D55A7-B1B8-08D7-9389-80A3EF357D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27755693-F5D9-E7A7-CFC2-89E49FA93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9E2AC166-EBCA-574D-5FCE-D09A9FB27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37480894-8634-EECA-6E07-507746C0B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B4825402-EAA0-E092-AC88-512403331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403207FB-56E7-7AAA-2BE3-346B2B142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871EA175-DB85-8FD4-C700-6882A1549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D312C368-8598-78DC-B22F-77A638C1DA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59EC5D91-66D7-D37F-424F-32AB6B3A8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18D92C8D-63D8-69BC-1487-BE7670AFD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F0449AF4-1828-DFF1-402C-3BD6FF311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42F0CF60-4483-6E54-6ECB-DD9514613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17EE1328-1096-263E-9F44-C22FD59896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92F8ECE1-8162-858E-18BF-02A19CDFA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7DBBB4F4-0AD9-79A8-59F0-BF8A739E8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D56F4325-0DDA-2280-2BF3-D21997803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AE069F50-113C-3027-A53A-B001883CD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5A7D32B6-9C28-2A2F-8067-BC4448392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748C05AE-BF27-3600-5A62-B028C13DE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55BF09FA-5CF2-9B6C-A4D0-2DE2061B2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013DD273-C517-5D06-EF60-64A8B0CFA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F48A4FB5-1384-2FFF-2785-900238DDA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8BBA068F-29AE-E8BD-5399-2959C90EA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9E5057D5-0D9A-4AB6-D8C8-C70913ADD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2511E24C-E0A5-43D1-6A97-719B66852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3526DB56-FCD9-3578-9AF4-3E9E1F360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FB1D08-710E-EA92-AB6A-C4E22050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Tři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čínské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globální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iniciativy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991EC69C-334E-4261-7E11-4885F8DB4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7C52489-4926-A96E-0729-F340A01F9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AB8CD1C9-C39A-DC63-3454-241666C92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BDF19582-A499-185C-4F8A-3055A6336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733F7A0C-DA95-F426-73C9-F20FCAB4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E8FA047E-62E8-F5C9-225E-F120E7CCF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CAB352C2-9B27-0E93-D41B-CC51911DF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74E35E72-465E-F826-26C8-17DA8CF7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C3CB69F6-18C8-7D73-CDC8-76DA48ED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1B163D48-2984-1D49-37E5-7CFEC892A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BD059A79-5C5F-2274-4F9C-46BF2229F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46D9678F-5CD7-224D-FDA4-8CD120EDC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DB8C21F0-4F22-D9ED-3188-56F756F67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BC2CE6C0-0A4B-DAC0-FF0A-18275922A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ABE24BEA-3DC6-0122-DF5D-45B00A4F0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9A2DB8CA-CB30-28A5-038C-1C59E611F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11107C63-0900-365A-F6E0-89EA575F6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5E129B05-2587-4D3A-0AA6-0F49F1E241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B38DE058-9A3D-DF85-CDF7-EF70208D3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C5CC71C3-7934-FD56-98EF-15A9AF1B9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CE1C622C-72EB-1DF4-D41F-3EC686C43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11475E53-4B6F-E776-0549-F2EF26841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E00C32E9-7FEC-F076-417D-50EF96101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160349A5-3700-3281-2A6B-EE2C939EC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B31833C1-6206-F925-3D2F-EB91FCBC3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90CE0879-D47F-0AAC-CA3E-E80D88CC68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DEE57FE5-2025-6DF7-85A7-B3720E613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353CF045-1727-C437-62C8-32CB36CB6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36CC99F3-D7CA-1A4D-2E94-34B9572A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30992052-C3B5-1F39-62F0-CA0662D92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FD0A7A76-1351-20DE-20B5-BCFA42BD6A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A421D8FB-F5DE-F050-0E53-E466B20A9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6D73F37A-0DB6-9EA0-7DCC-B3504D88D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7659BF41-2B0D-FAAA-7575-6A6DBF344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4A7C00C4-0931-D1E3-BA92-0ACDCDECF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CA435EE5-68DB-646F-3417-521753A22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FE0BD1E5-A3C9-B04A-35F9-9CFB1E636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DDF7F389-05F7-15C8-8F8E-A4084535C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3D7669F3-8D0A-44BC-9BE0-98EAFE095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61D6385E-DE37-FF21-4E3B-77C58018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6BF91E23-7A88-B3F1-6072-ECBCD0180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BFD3A303-CB59-E127-B258-4A1B56365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F8CF53B2-0482-BEBD-B111-3C88F20E1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6435BC-6084-E066-DE6D-290045EE3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143" y="1390911"/>
            <a:ext cx="5009643" cy="5340438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Global</a:t>
            </a: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Development </a:t>
            </a:r>
            <a:r>
              <a:rPr lang="cs-CZ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Initiative</a:t>
            </a: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(GDI) – 2021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Implementace UN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Sustainable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Development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Goals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spolupráce „jih-jih“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a „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people-centered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development“, adresování nerovností v rozvoji – GDI Group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Friends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Global</a:t>
            </a: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Security</a:t>
            </a: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Initiative</a:t>
            </a: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(GSI) – 2022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Koncept nedělitelné bezpečnosti, odmítnutí politiky mocenských bloků,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mentality studené války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, boj s terorismem, zachování národní suverenity, diplomacie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Global</a:t>
            </a: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Civilizational</a:t>
            </a: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Initiative</a:t>
            </a:r>
            <a:r>
              <a:rPr lang="cs-CZ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(GCI) – 2023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Mezicivilizační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dialog, respekt ke kulturní diverzitě,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odmítnutí západního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univerzatismus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, nevměšování se do vnitřních záležitostí,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inkluzivita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, multilateralismus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EA2A3AC2-601C-7E3C-54CD-E0E60D758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892BEA5C-2952-AAC5-00B0-49BD15F3E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FFF5923F-F5A7-C3C9-5599-BA3209A6A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53F4217F-8A50-D446-F20F-D08560093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BECDE785-2F2A-D045-4CA9-4D60A3671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991F84E3-DC27-C630-B49B-D2E848D2F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2678C03F-B274-A0AD-EE0E-C08B6ECA3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2595C8DA-94E5-1969-D459-093D0628A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29659669-B5E8-D877-0F1F-E4E545EC6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775C199F-A9CC-E21B-0E80-B8031D55F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2B51984A-07B1-2869-CFAB-F6EF9A124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A93D02DC-F51D-CD9B-424E-7DC68A89B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573A222E-DE17-AF8D-1544-60E7DA305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C6665684-C5FA-2573-70FF-D20E5EBD2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05B2E9A1-EB32-0D4D-691B-90C5B980E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0B58FE14-C796-2DEF-1D8A-EF0213476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573D510B-36A3-551D-7886-70B80029B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6EE8A3C4-B93A-7452-F13C-F993F04FD4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7FCE24A6-6C00-C0B5-2FB0-520BBC487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45DA9068-150A-EA50-7E87-AA640D8BC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E518CFAA-5C51-BE00-C9DB-C22BDD672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3E6D99A7-DCA6-FBD8-5742-841E37DF0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26F0EAE6-F483-E5A3-938B-EE97F58E4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Lidská tvář, oblek, Mluvčí, muž&#10;&#10;Obsah generovaný pomocí AI může být nesprávný.">
            <a:extLst>
              <a:ext uri="{FF2B5EF4-FFF2-40B4-BE49-F238E27FC236}">
                <a16:creationId xmlns:a16="http://schemas.microsoft.com/office/drawing/2014/main" id="{9DFA351A-AB86-F0B8-2EA8-C9FF6DA0F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89" y="2269771"/>
            <a:ext cx="6243368" cy="3511894"/>
          </a:xfrm>
        </p:spPr>
      </p:pic>
    </p:spTree>
    <p:extLst>
      <p:ext uri="{BB962C8B-B14F-4D97-AF65-F5344CB8AC3E}">
        <p14:creationId xmlns:p14="http://schemas.microsoft.com/office/powerpoint/2010/main" val="267493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069B6C-8CE3-443B-3F38-BFC68A22B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1CC3F9A-2A0A-F4B9-92BE-BED417A30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84EDF0E-BB10-87DE-6330-7D6A768CD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EFC50B6A-43B1-2078-C400-DE23CA5FE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A8A2436-190F-0089-EB4D-BB0C214D8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57FD1D5-9AF3-5460-A52D-3A2DDA34A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7313A4D-FDB0-32E0-2EA1-ED7A379AE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6A20184E-3C6D-34BD-3475-367373A5F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290462F8-FD6E-FAB1-0107-0DFA736C4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D00CE3CF-8395-3DE2-3038-98E4A6C39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DBBD80EC-CF8C-9657-9CC5-7599BA6FD5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8191E649-2301-3562-B573-FB7E6B52D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CB5A8231-6BC8-5489-7312-2DA86A6D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2B8069F3-44F2-D477-BD3F-FF528DE6A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80907E00-A7F5-02F6-4D7F-291C18073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9838A502-41A2-F017-011F-FFC5FB449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39BBB1F7-DB7C-3649-47AE-71F75C3ED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604E45AD-B4C8-F04B-A536-7F6D125F7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EA6EABF3-3AA5-B6AA-903C-721E05CAF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1AD2EEE3-611C-DD1D-25C1-7D97AE912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A8A8403C-D1E8-A906-7E3A-162A3ED47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0CCBF20C-968D-4DDB-5820-9EC86FEFA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3D1D7DA9-5C28-917B-26C9-551244391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0A15A25B-B9C9-1866-182C-82944587B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E869B86E-0760-F75F-8A01-56C700DD5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51FFCCA0-6219-4740-09D0-D99218AED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328A0C0D-95B6-56ED-F665-B0204F80E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19872C3E-C01C-4167-9863-E3962129A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F0643BD-0F0A-75FB-4514-A9E181B24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519499B7-6CCD-7154-9E86-2F04CCEA0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F9E796A8-D5D7-E380-3628-DC58F303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899EABFF-0BA7-C2F1-625C-60033661B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B43C37EC-B760-48ED-1169-7E43068BD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5B047C93-D11F-8F97-98D2-01598F038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19CE8A6F-7D19-59DF-4373-799AFA4A1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BEA180A4-6F3E-D817-359C-31E4297614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F993E866-BFA1-383C-7A5A-45807AB84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9544FFE6-92A9-5877-2B3E-502E80B37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3EC827C1-CAC4-5C0B-CDF6-751F004CD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C5C52D31-CCB5-96AE-AB5E-478FFFB1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F5809C6A-52C7-1251-BFF0-17A6A828B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FB56EC73-0717-5CAE-6A36-3B306951DB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338DE0E0-0E57-F3EC-96BE-71E0EC060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5949DBCD-4668-E99C-64BC-B2821F3AE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267F8E68-A228-8DBD-C761-6613FBC87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1A96A1D7-9F13-5597-3D22-728011BFF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791FCC2C-8C0E-1104-F70B-F3E4BB34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B707EE25-183D-F5EC-9AF6-38D076796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0D05AC24-96C1-9BE2-9C5E-F2B0D9C04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523C3E15-583C-CDB5-CBE8-6BAF145D4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CB70F99C-CC11-5678-01A3-31A0A779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55443071-AE47-DB0A-CD2D-E6FDB18A0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2C03A744-76B7-07B5-B895-7FA35302B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4E9AC1C4-A2B2-7FE1-5854-FFF8DD0EC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359E02E9-0AE5-9D48-D54F-9D32EF6B4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C50B77A2-EF49-C65F-6455-EE7A560C5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5CC022DB-BA0C-D4AF-9D11-AA69AD18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EEE766D7-F24B-891D-611A-1B716FF16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9BC4EA62-FD59-3D6D-C0BB-4B82DE4C0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4A7F5D45-7FCB-2517-76B7-01FC803D9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2B12266-D2BF-B304-BAED-634FD799B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02967" cy="397435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3EA60B-3FE4-322B-BCA7-62D7BF867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638" y="4065277"/>
            <a:ext cx="7178723" cy="12440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Tchaj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-wan</a:t>
            </a:r>
          </a:p>
        </p:txBody>
      </p:sp>
    </p:spTree>
    <p:extLst>
      <p:ext uri="{BB962C8B-B14F-4D97-AF65-F5344CB8AC3E}">
        <p14:creationId xmlns:p14="http://schemas.microsoft.com/office/powerpoint/2010/main" val="3274724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CFB03654-F8D1-4066-85B5-5BA57499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7734CB-0086-DB57-A61A-47CC2C4A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17" y="515512"/>
            <a:ext cx="9932858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Čínská republika (Tchaj-wan) pod vládou KMT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7615BC76-014D-4BD0-A843-994E2D7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39D2483B-7210-454A-B168-51DA3C16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F1142EB5-2791-4EAD-B4A2-43BECFBC5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2C8870C2-1368-48B0-A8CF-BC33DF7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853F9E0D-F5F9-438C-B1DC-0AA3127C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B4E911B1-253E-4755-9AEC-BB1DAB8E2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2AF5DD4D-BF15-452D-937B-7F29FA3F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5F821C6A-EDEE-4845-92EB-367AC6002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504AA4DA-748D-4CFF-891A-5C8861EC4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7CC3A8FA-D5F6-4A96-9B55-4479C171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26E1DC3C-522F-46BF-9C95-47500176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F7CDF92D-312E-42AB-960E-637D40493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918FE320-F6B2-4BDB-95D8-DFD3B2B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B90769B0-46E9-4B76-96A9-A247A0DF3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C0CC5855-0620-41C7-AA4D-3D30E245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7A99B1F4-089E-4A1A-833C-0D0C8E770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52C3D5C1-0862-4E4B-BAD8-C6244D035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5E020019-37DA-47B1-A859-25E2009F7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FC071985-7349-45B2-AD36-AB9014D8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8A8374B4-6CAE-4B1D-8AD8-BBD71C66E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4F0392BB-C222-4B4A-B3F7-86E1953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A602A52C-3AB9-4D97-AE2A-BB87DB6AC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B30A965C-348F-4CA1-882F-46F532A33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3DB93D99-B20E-4CEF-A4B5-E355F2EF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59BF81A2-5680-4745-9838-B87F14A4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15D7F206-A93F-4CCC-B241-B733ECFCF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88E77691-B7C1-4F5D-98EC-C5508CDFB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B15258A7-A882-4D79-B870-C92A57D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CF3D5844-0132-49FA-BD1E-5263802F4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A399F043-AB24-4109-800A-BD94939A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796159AE-3178-456B-B411-196E260E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B0562100-3934-4A15-8C23-D55F111D9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6DD7C928-63AE-4BCB-9843-570F9E04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5AC011E4-1DCA-418C-8008-AE4E1E61D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5B2D3B89-E1F5-40D8-AEC0-8E7B2E67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DBB111D7-2067-4503-A6F9-647407E18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20B3ED41-DE4C-4CE7-A8DE-B4ED03137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F4EE6DAD-6518-47B6-A04F-484A16267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B6867974-B4C0-48AA-A205-B435998B7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21F27A0E-A6C1-4AFE-8CBA-28E4FE70B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AAA114B9-98D7-4840-8602-457F0741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4E9E63DF-694C-4693-8D8B-0275BB74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B1A3BF1A-EF96-468A-B04F-AFDF6621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C9EC6F-7FD2-0327-36D4-35DC5340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0" y="1874829"/>
            <a:ext cx="5009643" cy="4374802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1949 –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Kuomintang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v čele s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gen.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Čankajškem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Autoritativní vláda – </a:t>
            </a: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tzv. dočasná opatření 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stanné právo (1949-1987) – </a:t>
            </a: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tzv. bílý teror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Incident 228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(28.2.1947)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Rapidní ekonomický rozvoj a modernizace (obzvláště v 70. letech) – </a:t>
            </a: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tzv.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cs-CZ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chaj-wanský</a:t>
            </a: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sen 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jeden z </a:t>
            </a: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tzv. asijských tygrů nebo asijských draků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Během studené války blízký spojenec USA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Nástup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Ťiang</a:t>
            </a: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Ťing-kuo</a:t>
            </a: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kroky k demokratizaci, povolení opozice, ekonomické uvolnění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AC1582F5-FF93-46BF-A92F-D4490D6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EDA30C63-7387-41DF-A6B0-5E3B1AF6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0F9349DE-8C14-4D6E-B1C2-4750F704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0093B34B-1559-4D7A-90CF-114125FD6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F32E37EB-F93F-4ACA-8EC5-83130850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6486B439-14A8-40F4-BD01-2647D4752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3EA0483A-6030-445C-9A9E-FC8847FD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54E9F49B-F300-4A14-B0F3-36A75B171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293DA61B-9566-467E-A357-E86CD8E7E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A1A7223C-6F2C-487D-A45A-6EBBD051A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DC4DE17D-AC51-4C89-AC1A-016A928A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95D0E198-D3C3-4790-881E-4DF6C9D7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E9952623-7C81-47CA-85D8-C872DE84E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F90AA42C-D724-4AD8-81F3-CDFC4206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CAB3A278-E8E7-4070-B30A-31B5DE98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910FC82B-A4C1-428C-A576-79B5F6D18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B9CB6255-5C91-4496-B0AE-529737BC5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A58DBA3F-B3E2-4AD9-A93C-FDF997582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AE100164-158F-422B-8A80-DFF4E0E0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1A0EF69A-22C3-4FF9-B6DD-55C6DAC3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3963C700-CFE8-4ED2-8E1E-1139AC305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86FC694B-4A70-4160-A64D-DA282DE9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2A55A10A-49CA-42B6-84C9-8A1A1596D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Lidská tvář, osoba, oblečení, muž&#10;&#10;Obsah generovaný pomocí AI může být nesprávný.">
            <a:extLst>
              <a:ext uri="{FF2B5EF4-FFF2-40B4-BE49-F238E27FC236}">
                <a16:creationId xmlns:a16="http://schemas.microsoft.com/office/drawing/2014/main" id="{8D05DFA0-BA3F-066D-83B2-97765E8E9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067" y="2280329"/>
            <a:ext cx="4541955" cy="3257549"/>
          </a:xfrm>
        </p:spPr>
      </p:pic>
      <p:pic>
        <p:nvPicPr>
          <p:cNvPr id="11" name="Obrázek 10" descr="Obsah obrázku Lidská tvář, oblečení, portrét, osoba&#10;&#10;Obsah generovaný pomocí AI může být nesprávný.">
            <a:extLst>
              <a:ext uri="{FF2B5EF4-FFF2-40B4-BE49-F238E27FC236}">
                <a16:creationId xmlns:a16="http://schemas.microsoft.com/office/drawing/2014/main" id="{C5377947-D556-BB4F-4757-EEC262668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233" y="2280329"/>
            <a:ext cx="2539999" cy="32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3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4ABC3E-2A14-FF2B-AEE6-FF63559BF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64040F0D-C524-F2F1-4EB1-508070F9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E09F1A28-6361-DD44-95C8-AF4D68BAE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DFE26AB6-1F5B-A6DA-1A0E-F237EEFF3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32F1996E-7F04-57C8-9108-1817CBC5C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02FAE156-4816-36FE-FE6B-DE72FF5DD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F167C316-7C02-ACD3-B420-0FA79D664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E2CFCE78-8DD7-3156-838C-9982951F4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DA8929FF-E2A1-BFB1-6FCF-E79AC2EE8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442EAE66-2BDF-0094-9A46-53174F688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18C6B045-9CC7-9DFF-B7C7-2D54E4148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D5C47884-0B95-6BDD-18E5-CBD7F1685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8BC5DA49-9509-8E87-B1BA-9CF258506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CB3B6300-A174-1095-F232-E0C9F64E8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3E58DF86-D73D-41B5-6AB1-BDE1395D9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AF836DC5-8B9D-B4DF-6987-03747BCEE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3418F64A-B5E6-E334-6561-63E6A67F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47DE5FEE-0AAC-2B08-9AA2-3D05AE25D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7DE61670-071D-64B6-BFBF-245B50E97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F0A0AD4D-348D-2EB7-3AAD-F0EF6792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D07183C5-DB06-3D2A-EB05-6932611AF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A4B34037-D2E4-CDCA-6CCB-481E01AD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BDB13570-9CEA-9FBD-1CAE-D8713330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2DA5916D-CE11-E543-479C-1410016F0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12E6E4CE-8555-62C4-DC7C-98240A410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1D355D92-C0D6-1A8E-A823-E637F1F98D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2773D298-976B-D862-E6C8-50F683C55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4164F5F0-10BF-4F98-17D7-5FE55C5E2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DF8DFE67-78C0-D218-7F77-4616D7B15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2784FC32-C3E2-F29E-633A-0A093F032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49570054-7B20-968E-D6A5-43F4B81B2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4A007D11-69A7-D0A7-48D1-20994A0FE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61CED0FC-BC84-5A3B-ECD0-1915821ACB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EC37D044-6AE6-801C-8ECE-4BDDDA56F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74CFB51D-874C-76BF-CB3B-4FC246AC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7F8EFDD7-96FD-2DED-A7D4-9F3920D8D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4733AC26-956D-495F-F009-02A05DBAA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08D6EF84-4BB0-F5E7-85A9-2EDD8E3F0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3106FA16-CBCB-1B39-DF89-6DCD3C257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4E37117B-47B4-8EA2-2141-954A2520B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08731A1C-F897-534F-3888-70B9270D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9287FB59-2AC6-9031-A213-924E922B8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DAF2BBBF-9F88-66BB-7BD9-C147931B9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355FB03B-DDC6-8C72-EB2B-C39EF7A89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6338F6EB-6271-21F7-D134-C13D096C6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29405030-45B1-FB7F-F1FB-26FF3C88C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5DDF2501-A819-DB3E-EC03-035197ED9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98A15072-E06C-7F1F-A70D-DF7647E1B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D949D8E2-0795-F6E2-2E0D-C3779CC7A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D84C7EF0-DA4D-73F7-00F8-9C609CEFC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19DA995A-6BF1-DA0D-AE0B-68DEB079F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203362E7-9C95-298B-D242-6D7C5BD1F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E5283725-6924-D748-C33B-B452D566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E9897390-B70C-D543-3E1B-5AADC3A5E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E8433D18-307F-7AA4-B4AF-F662D3B5F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914CB1F7-1B11-0B41-8241-AF5E4BB69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35A1A700-CF46-B65A-EECA-67283BCE7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17DD1987-166D-E86F-BEE8-F44A4B7B4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4DF86AC9-326F-91D5-2192-5DBB4F119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34DA5366-C96C-8A4B-929F-D228B94F4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3315E1-0E03-4D17-49E8-36E0ECFB0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17" y="515512"/>
            <a:ext cx="9932858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 demokratizace Tchaj-wanu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F3B0A7F5-37F4-DF95-3882-415FDEFD8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B359FBB1-452D-8B6B-895B-EB3309CD8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BCC51457-B7CB-E57F-6AC3-30A1AC77B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32C833D7-D32D-DFBA-4B85-6A1B7491D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5F64187A-E1AC-B6B9-0DA2-D2254DDAF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8B45CAF7-7DDC-E852-501B-378E136A6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D99A36AB-6B5A-AC2D-B87C-BE6114D17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1744F5EC-AA38-B459-E5AF-331CACE2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46D510E1-3A0D-FF41-5431-C8F17014F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04C06A5B-C1F2-A655-5A7E-E50373A75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4D7BB31E-9496-A17E-CEDC-37114D7B7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7A3297C1-00D5-7882-3A4F-4C3CFE8B5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8F8C47D0-4850-7C8D-D078-41CC84DE3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56031A41-A078-0FFC-B3B8-3A4D3A85CB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C7126514-B59E-A879-8F90-6D7CA244A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2F45304E-3225-1D55-E730-67489B81F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6CADE783-1607-718C-C94C-F65E37C4D4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207D1928-0E8D-137F-116D-DFB320AB9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FD4A3ECF-1115-EF39-FE51-EB4720FB8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427B1BB3-D8D0-0971-35B8-97290A7B3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58AC8F80-1C30-5D52-428F-8BB6F3A24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6F353B8A-A876-E9B0-F674-4BDCF42F9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D13EB5AA-8009-E070-1D8A-BEAFEF009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3BAB117D-D52B-8C55-507E-2E5BF6AE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44073DA0-953E-3E14-0EFF-584647FE8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9A4EE4D2-1587-CDFC-CFC8-A5AB29D0E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E1CEDBBD-7517-D3C0-9EA2-5D5B1C5DB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9F11BB41-4DE6-7EDE-6413-80DF490B4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1AD48974-AF04-0E03-125C-C923E3F57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3B07C9AF-5D3F-683C-E3F6-B393AB2A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EC95DA1C-C0F4-8CA2-1D37-84C4FC19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FF769A3E-EF58-DCAA-E7DF-D1418A158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1B0848C9-BE78-252A-5EBE-312A21C62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CB950A22-C3B9-8324-3EFB-AFC822600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5420B300-B093-FB12-7037-3FD2D7C47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5E411017-D693-DC89-52EE-7EBF3DA69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A16B7024-019F-F01F-E135-93A1622E3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DB103683-6F1C-5DE9-011B-3F11277F6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67650CFA-0DEE-3CBB-87FA-7C18BE776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360FC6B5-041B-6EE6-0832-29A1ACD48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602FBFD1-F2DB-849D-3508-07421CBF7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73AB3E35-877B-DD17-4C94-62DFA45FE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5D2F395A-6B45-9A8F-B3A6-D4DAC329A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F2D90C-C090-DE3A-044C-74C02E98F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68" y="1797397"/>
            <a:ext cx="6537564" cy="4752227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Postupný přechod od autoritářského režimu k liberální demokracii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1987 – zrušení stanného práva, legalizace opozice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3/1990 – 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Hnutí divoké lilie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požadavek přímých voleb prezidenta, Valného shromáždění, zrušení dočasných opatření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1996 – přímé prezidentské v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olby – vítězí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Teng-chuej</a:t>
            </a:r>
            <a:endParaRPr lang="cs-CZ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2000 – druhé přímé prezidentské volby – vítězí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Čchen</a:t>
            </a: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Šuej-pien</a:t>
            </a: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tranzice moci od KMT k DPP – považováno za dokončení demokratické tranzice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3-4/2014 – 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Slunečnicové hnutí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Cross-Strait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Agreement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prezident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Jing-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ťiou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684B3F57-CCEE-F973-4AD7-58E1090EB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90064EED-6C9A-EB02-CA88-61D3E1CC3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3E33034F-EF8F-069E-C407-128BA2A27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3A319E7C-59B8-8C8B-8C1C-6AE875F5D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46F3D5F9-A089-CB44-93B6-915153B50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87565714-314A-F2E5-61A4-CB8E911FD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635926EF-19C3-8021-47B3-8B58A2B8C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67557BD9-2193-683E-0B96-B2F978218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77F477E6-4F88-A99C-07BD-5E09FDDC4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233965E1-D82D-E697-8E69-2FCED7CF0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B6E490E9-D5D1-D639-A0FD-8877C2101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A893A31C-4955-A0C5-CC3C-04707530B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7E93BEA3-C1AC-6B74-2D70-239462B7F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9B6D016A-1268-D85B-6DA6-679BA590B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9C4C678F-F6A7-5199-48FF-87342C3AC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CA08FE73-A271-DE67-8C88-F7D24648F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39FAE59D-3A07-A895-534F-077447B0D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24C03401-65D5-AE9E-F316-141A743DB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B316BAF4-6BA5-D023-A7F3-9623EB86EE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5CE67AB6-D7DA-B3A1-004C-3EF12DA88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FF3DE725-5203-56CD-D957-E1FCDD6D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58427EA5-0442-0089-5260-262885C47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46E680BC-36A1-F897-7136-C59D679C3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B7820E2-4253-A823-90E2-4545D2210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69" y="1273877"/>
            <a:ext cx="4387616" cy="2858278"/>
          </a:xfrm>
        </p:spPr>
      </p:pic>
      <p:pic>
        <p:nvPicPr>
          <p:cNvPr id="10" name="Obrázek 9" descr="Obsah obrázku Lidská tvář, osoba, oblečení, muž&#10;&#10;Obsah generovaný pomocí AI může být nesprávný.">
            <a:extLst>
              <a:ext uri="{FF2B5EF4-FFF2-40B4-BE49-F238E27FC236}">
                <a16:creationId xmlns:a16="http://schemas.microsoft.com/office/drawing/2014/main" id="{54000270-8A70-E17B-8C35-1BCDB1595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69" y="4173511"/>
            <a:ext cx="4387616" cy="246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40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3A2457-2756-124C-BB16-CD4CCEBEF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3D2D272D-81DE-72D0-B2AE-D3D228D42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82EC6D5C-83FC-AAB9-F7FE-B018FD00D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7C0CC543-01AF-9888-6BED-4794728F48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5C4005F7-2827-3E9B-ADDE-4F1A9B427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D5994D52-AE68-299C-EA68-3D0473AFD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9D4A4EE0-47F0-DCC8-C325-17EFF296F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DE14BEBC-8E9B-578A-A539-F68E2B3A7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740EB749-C975-733A-BFB6-6CBD91012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6CFD8BE1-D869-427F-9315-29332BB1F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F067399F-0E0D-8454-FAD9-184CA5392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EE0E3F0B-4A4D-6CE2-96C5-592264E5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0BD1C4ED-0D4F-7E4B-D696-BF489D611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5F1BADB6-2584-8D2D-C952-B060402D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51CB0B73-61AD-2276-B9E5-D6C29F4B5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A448F070-6801-C751-1638-D923D722C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67CED669-CECA-06CE-5A92-779394B2B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9F39323C-B9EB-9E69-E77C-4F6779516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0E3C2063-5380-5B1B-A4EC-83C92DE85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2C6E6627-AF0D-53D2-DB5A-4159F55AF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6AC4082E-D694-539E-311B-2C4AEF0F4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1EA9B764-92A6-CB82-B3B8-28D811DA0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6CAAA6E3-1B3A-7CE0-D04B-403132799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F40617C5-D0C5-9D72-19F8-5D9100E40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B47B695A-9ECF-CA65-CF34-7E17B5FE0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FF52AC9D-36E7-96F6-A63C-452967798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DC00EC55-82A3-6610-B1D8-1E6B6141D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80DA321B-0A33-A3E2-5669-35BF9119C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71F3BE1A-D670-8B70-C030-3C6271B37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D53EE6FA-CED9-65AB-7601-E1CD251BE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E2CBD405-03D4-D662-0371-1CDF83497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1611C306-99BD-9AA2-12A9-28807AEC9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C3A534B5-F9B4-C76B-A47D-2B58A1DC5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2051A00D-34AF-C0E2-67ED-03BC36B04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413FF8B2-0ACF-8BD7-6C2E-C85CAC90B2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059DE0C7-E2F9-2B5B-FB73-6545D7C5C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56391ED9-6ADD-B546-5900-348131F76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54922200-1BE3-0DF6-9C22-30BFFE479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369AAF9A-2C9B-3E95-BFEC-2E310FC31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712C83B4-900D-F533-2B0F-E0CF25250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0E022C8F-8E4C-4F52-07DD-DEB723094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79ECE304-1AF9-8650-60EA-919B3A49E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8BE2CE67-D2BB-DFCF-0581-68DF71784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2CB371C5-6EC5-6A5C-A28A-FF0D1874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7E929ECB-C86B-AD55-7F95-617672C2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FCD0D717-C4E9-02E9-5D6F-387DC3392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76A28BB5-3907-9F45-F690-57D2D6D36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22E9BE58-827A-A79E-994A-8150707CC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0A5583C3-489C-C3DD-4E72-B78C00FCDD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360A0D13-D181-11AD-A2F1-AD592858ED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616FA3C0-D8F3-4EBE-6F84-921BEE39E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C5AB72F3-909B-D75F-15BC-D614E8A5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CF3E2CE9-1461-ECBF-F901-4DCBE5550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B941B078-2905-2202-76A4-57EFB78AB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29F7E72B-AC25-A777-CA74-123206054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F72EB458-B7A8-835D-04A9-19E7CBE1C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83B87DB2-55CB-FBC0-4B26-F3AD10344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4DD1375F-056E-80DB-AF3E-C38E24B14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BA27B1A5-EEF9-AD2D-F4D6-11F19A277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662760D4-3522-B86F-B370-7C5D97B96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45216D-5905-4F31-92C0-2D322BC33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17" y="515512"/>
            <a:ext cx="9932858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rize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Tchaj-wanském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zálivu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0F08CED7-12C8-AD37-D1B7-608553256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F6F18509-E6CF-DAB4-2ED7-B1EDD8F2C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6E5AE121-6F46-F0DB-062C-DFB104781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AC375931-A59F-CD6E-57DF-F856DAAF2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94987F2A-8A40-3CBE-EB20-4F482C70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FF368713-5517-16DE-8952-E789935CF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739B1168-BD6A-5B95-2728-42515404E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B707D88D-7226-392F-CE91-04BA4FB0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482BF529-8242-BC9E-40E4-34E18551A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C6E787B6-AF3C-551C-271B-42161F381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E982EC79-946F-AEE0-6836-027CF6089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D308391A-0717-2E88-4E6D-76493B102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3F63F138-2C96-6490-7BD1-771D8BB96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C0F46DBC-6B62-CB96-95F4-41773121B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FC7F0B28-46E6-6CA4-BF30-A61F6356DD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7EF9002F-F47E-1619-2373-FC8A0030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D87B9841-6ADB-2F65-A2B4-258CB8DDD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B1B664E8-E9FA-27B7-1E3B-7EB2789E0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6E17CAC3-C9BF-DCC9-5CE5-158A593EA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E2F8D7FB-0988-99F8-9445-6060C0AAC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1BC0AB50-7258-E0ED-2926-E3D853E41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42D1261D-E2A4-6A83-DE17-C99D3E63B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DD608B6E-80DC-D06E-E5A9-7B53FA338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CC043D12-956A-72B7-223F-3F4E7C470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FA526C98-55FC-4FFE-A49F-B4D9B6BED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19BFB659-EA45-C270-8816-38F77011B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2ED63E36-DA3C-1189-91E8-8F1C1D085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41790314-AF4F-090F-38F5-2BE53CBD5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A40B5D11-D116-9761-9D89-CF475F41A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658E640F-06B2-4D0A-A28A-0D0C7DC6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E2891918-6079-33A4-3B31-CAB650D8D1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DE57A864-E3C4-5FB4-A9D5-BCF60D7A7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5E6BE542-0670-28FB-B4C6-0CADDCCAB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A9A73542-256E-CD0B-1625-D525842E3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4DDA809E-914E-D759-47D0-94C9A9E6E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1F319E39-9C2D-92DD-631B-5761FDD38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FA538BE6-2A95-1F3F-0409-DD19D2BDD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634DF286-12AD-D343-683F-ABD2AD098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4BEFCED9-A595-9535-51DA-A8B94B296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C67A02C6-52A5-F166-2CD4-9DDDBB843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2C2BE951-BE02-2EDF-DA0B-C498214B8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B62333C7-9DAA-1176-90B0-6B70D2B5A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275ACA12-C937-23CA-B595-5C45D4E0C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08C8BF-CEE4-F27B-3414-C4DBC6152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0" y="1874829"/>
            <a:ext cx="5009643" cy="4374802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První krize (1954</a:t>
            </a: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-1955)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ČLR odstřelovala ostrovy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Kinmen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Matsu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Sino-American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Mutual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Defence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Treaty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(1954) –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Formosa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Resolution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Druhá krize (1958) 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další ostřelování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– ostrovů – snahy o vylodění – zvýšení vojenské podpory USA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Třetí krize (1995-1996) 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souvisela s návštěvou prezidenta </a:t>
            </a:r>
            <a:r>
              <a:rPr lang="cs-CZ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Teng-chueje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cs-CZ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cornell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University) v USA + svobodné volby – USA vysílají letadlové lodi to </a:t>
            </a:r>
            <a:r>
              <a:rPr lang="cs-CZ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Tchaj-wanského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průlivu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58298D2C-D0C6-F312-38C5-FA7E80396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6F2B8810-A550-5F66-B81E-C8A5F2589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31E6AB3E-1500-8DA3-317E-093B8C711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34DEFB34-A167-3171-78D0-F234A131A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9C1FC9AD-66F3-40FC-0DB9-167F2996A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9D9378AF-2EF2-ECEB-B6ED-A51B19536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323E9DED-A25B-8FA6-E9D9-B3EDDB9A3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6A8DB408-7079-953A-79E6-FA56C5808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C73D3574-4EA2-8259-A192-2A903AB4F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88C96FB1-0AC9-76A0-1014-A74E155F4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81D6EAFC-6A0A-3493-19E1-45CA3B8AA1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3250511F-A6C9-D685-447C-6F31E95B9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E718E337-CFAD-D51B-95D4-8D22284AA2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FAB07FF2-7094-D068-E3BE-19B985913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91B0FCBE-90F0-5573-64B1-864494335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433E553D-8E82-4BEF-F81E-E5CF651D7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8E2A104B-1F4B-8113-887A-4CFCEBC31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5DBCE6C0-4C74-B35E-ABD3-915BF3AB4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F992EADF-4363-37F1-6E52-C6BE91FBF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608690E7-2EFD-3F9E-DEC4-1C3EA0D29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817BA709-DCC3-5B38-C03A-5336CF8966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662AEE89-7E23-600A-E886-B15B9633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4241BAAE-28F3-3725-1EB5-0219ED1C6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text, mapa, diagram, číslo&#10;&#10;Obsah generovaný pomocí AI může být nesprávný.">
            <a:extLst>
              <a:ext uri="{FF2B5EF4-FFF2-40B4-BE49-F238E27FC236}">
                <a16:creationId xmlns:a16="http://schemas.microsoft.com/office/drawing/2014/main" id="{8443D518-3733-2AF0-DC18-2F2B896AA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22" y="1658808"/>
            <a:ext cx="5651500" cy="4683680"/>
          </a:xfrm>
        </p:spPr>
      </p:pic>
    </p:spTree>
    <p:extLst>
      <p:ext uri="{BB962C8B-B14F-4D97-AF65-F5344CB8AC3E}">
        <p14:creationId xmlns:p14="http://schemas.microsoft.com/office/powerpoint/2010/main" val="4103737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932AF-78B9-F81E-A004-BF0CC729B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6F7FA4E-904E-E646-D6E8-EF9767FC1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75DB61A2-925E-49A2-8452-4451805D3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CE021EF1-0E7A-9DEB-F7DA-FF9DB6260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B2350B9E-F1A1-B07D-2A74-1E7A71AF4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50BD294F-2EED-AC42-986C-9B7463C31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D6F4DF62-7985-658B-897D-E80746DB1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8575F4E4-31B4-A14E-A85E-8561379B9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8D3820AD-465A-B790-2805-60F092900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826AFFF7-B696-05A7-23A1-AE99FCB85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AD2C781D-5216-0062-F698-0D43339E9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6FC3A267-9695-202D-2DD4-BCCA843A0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B3A1A6E8-339E-9515-E810-6961A6774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3F171F6D-010C-C8AB-6B7C-09DB3DED9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D143A723-2952-5610-9E2B-16096F928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4951F2E1-C84E-2D0C-0906-DB773C2E8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4422D438-619B-D068-38DB-D6986754C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C8A0CFC5-6DEE-041E-895D-2623943AA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D3700F82-D5C2-DB0A-71C3-7C3F6E92D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5883096E-2433-65DC-E480-665F78667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E9E59AAA-4753-9189-44A8-75FBFC893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4C4B2BF7-043E-03EE-2FFB-4864CB2C9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60AF3F41-E7DF-D293-FC4E-37028FEC9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C72C5991-F327-827C-7048-B266EEEF5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2E81D1D1-6054-4FF1-1F30-9E58944D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DBBEBD15-9454-2CBB-E4A8-FE4D52EF9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B75BDC0D-D951-2C8F-377B-4F54C9641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09ED36F1-EA54-29AB-57CD-017F9602C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57741122-5333-3B28-52AE-2C317162F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45216DB2-9059-A3C1-F34D-6A871D7C7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00F37F1A-33D0-4E84-07B1-31306E9F3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99E2E473-058E-8888-AB16-178DEDA20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EB85357F-BE17-FC9D-0526-2C5E761F4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1316C774-834E-ACA9-9237-F67C90BE0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45AACD91-339C-D5F6-49FD-73E53B9CC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7E2631D8-6E45-EDCD-3140-1B53950BD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8ACC8DB1-B828-355A-1C0B-B9148E97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ECEAE5B0-2962-822C-FD03-1ED15C271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9E8D7505-A1FD-FDB2-EF11-D0223D5B7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A9378C0F-9FEF-4835-750F-7C9F27140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E4EA1B8A-3BD0-B41F-CFB7-F2C0088CF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735C5EC2-E30B-EA12-3715-C4E9D8F3E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E57937EF-947B-D422-7DF6-2D5AD486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635F1322-1E8C-0F40-D694-1D1942DC8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3594FEEC-9FB2-F535-9FB0-B53D585A02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8E68D878-82F9-45AF-DE88-940D9ACE9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32004072-07B9-EE4A-FB43-A880A84D8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499BC552-4B25-6DEB-4B2C-1ED0C8F71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950A5B95-47F1-DAA8-2D9B-2AB7C1838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B5470A5D-4781-75C3-ACE0-DF312BBEE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CE1A951A-DF6A-8F77-C5EA-56390BB90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07BF024B-FA80-54C0-D39C-DAF4C9264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01426654-044F-EE50-9C28-921BB3477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C35BABEF-999E-3AB8-3DF5-1102A7402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7C0AA351-A579-01EB-48E1-F64B5FA36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46AEC7F8-FCB3-A3DC-948A-4E02989E3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3FCF5997-EEC2-AA12-5E53-1DAC793F9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D789B18E-7990-3437-A36C-734816A059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A6B0DE7A-C24E-3CC7-5996-E6A0758F5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07253C91-3BEF-602B-9A94-6DD310E15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84A976-D999-185B-8D83-C802FEB50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17" y="515512"/>
            <a:ext cx="9932858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ěny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postavení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Tchaj-wanu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253A19C6-F413-1791-AF5A-01E2764D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0BAC35A8-E432-D2E4-F7DC-7FCABE0FE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1E97354A-D15C-EA7B-1FDF-98E4A6805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53965A3E-76F4-B3E0-358E-10EAF58D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6EDF9203-9785-F03C-5605-0F8F82083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EAABE84F-E95D-2EAB-DD6E-7224C5339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F0A63C1E-BA66-C987-DFC9-7268C0554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248272B7-3BE0-907E-A340-134AA30D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512D4FB9-1D79-45E6-F317-6DE353BCF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7B04A4EB-BF95-3D2E-DDC9-F6F8D70F0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CDB57EBD-21BE-BD1D-6996-EB0820D53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BA55B9E6-FBC2-3BBE-4064-8F06BADB8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99899824-872F-01A3-5434-777D08CC5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5BF66D73-1C81-6ED5-A3D0-638DAF05FD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E275F834-9D05-F1AF-1C53-6571E57B6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625DB472-C80A-1629-E02D-40E6E82E0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FF123555-2589-E7DC-B3D3-62B0EAC2A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11E618A1-5CBF-67CD-FDD6-969AE229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3F18C969-9F21-CB33-BB44-8A787E8BA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C7CF0B87-ACF9-3551-2CE8-A12053041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C82EA39A-C658-68B6-F404-3B25E7F9A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20C9777A-766E-6E7C-F31A-66733D94B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58174055-F9C9-96DF-A2E0-3A6DDD42A6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83FEA0E7-21B9-E5F7-0B7F-7CF47E3EE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4A750537-BFC0-1380-54B0-7CDAF4FF9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B2DB9D3E-9909-53E9-8F03-27039B1BE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D7AC381E-3CC8-4BE2-FAC8-564E22CE0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D7E2A3D3-A02B-6EF6-741E-B05502C732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70AF5F88-74F0-7D79-8DFD-69E8D15A3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4A58EA05-026F-CA58-9D1A-27259CE72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BE4DECBD-1A0F-D2D9-B95D-DE8A8FC29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C795B33B-F418-321E-E5BC-08448B121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37748505-68CC-EF0C-DE8D-9190051AF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7B30F363-2E44-D97D-0CEC-C74CF9385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057AD5BF-B6C9-5123-470C-565877982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686D659B-43EF-EDC8-A5BF-7B42F959E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6A7BD097-735E-4331-F7A3-68262211D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A73C2C69-0AAF-DF63-52F9-093F077EC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3F7240F6-BD9F-AFC1-DA8D-CCB733863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2D8ACD3D-5573-4294-CA8E-09DD00436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FEB1CDD9-A75B-C50B-E0A4-3A2292B1A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513000EC-1175-DCF3-3B1F-35B6A05E4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C4C553DB-E050-677C-4C4C-612C667F3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27AFBA3-1018-CBDD-09A8-C4386A92B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0" y="1874829"/>
            <a:ext cx="5009643" cy="4374802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10/1971 – Tchaj-wan (Čínská republika) zbavena křesla v OSN na úkor ČLR – 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rezoluce VS 2758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AC3EB482-B248-9A65-036F-07F412B59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6B43EAED-0F21-2144-420D-A9090CB3E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98D379A4-5E6F-6507-9094-D34F88867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8BF87EEF-CC56-3A5E-05E3-F06A31AD4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1440ECAE-FB71-1CCD-B5D6-18602B288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9D66A717-0A1A-EBC8-48E0-346943C7A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020E161A-85E1-CFB6-00E1-67C77F585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0D44AE2E-3E7E-E51B-C9AF-9CDF141401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BBF458B4-D456-5FA0-18D9-6452620A9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7B431535-DBA8-81FE-EA08-5ED4BDCCC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2253AA6B-91BC-0C81-8FF0-C36AF70FF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99932B2E-922B-0F2B-C563-C8ADD2567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0C8A7AA9-B983-F65D-A045-8EBDDBF3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36EECAAD-205B-52AF-DF2D-841565794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54FC07AE-47D5-8565-CDAD-E7EE5D79B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C10C2D15-483F-0B8A-16D9-698E7A876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6C0DDB5B-90FB-136C-3772-91F90CCF9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3B95A49C-CEA1-9C97-FF4F-94BB133D8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37220C22-D4C3-8F8D-52C1-88EFC5C43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00A70A47-DC43-15A1-220D-520D3540C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769E8C9D-C0D7-FB27-7A36-97983CBE2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E925F78E-BDF2-98C9-0CEF-DD9C07B73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274B6E52-D9DD-27BA-1B50-36A354A4B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11" name="Zástupný obsah 10">
            <a:extLst>
              <a:ext uri="{FF2B5EF4-FFF2-40B4-BE49-F238E27FC236}">
                <a16:creationId xmlns:a16="http://schemas.microsoft.com/office/drawing/2014/main" id="{07370BE5-FD14-75A1-A644-F7AA6F6005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490924"/>
              </p:ext>
            </p:extLst>
          </p:nvPr>
        </p:nvGraphicFramePr>
        <p:xfrm>
          <a:off x="5570211" y="1863074"/>
          <a:ext cx="5808990" cy="4126557"/>
        </p:xfrm>
        <a:graphic>
          <a:graphicData uri="http://schemas.openxmlformats.org/drawingml/2006/table">
            <a:tbl>
              <a:tblPr/>
              <a:tblGrid>
                <a:gridCol w="1161798">
                  <a:extLst>
                    <a:ext uri="{9D8B030D-6E8A-4147-A177-3AD203B41FA5}">
                      <a16:colId xmlns:a16="http://schemas.microsoft.com/office/drawing/2014/main" val="2148069066"/>
                    </a:ext>
                  </a:extLst>
                </a:gridCol>
                <a:gridCol w="1161798">
                  <a:extLst>
                    <a:ext uri="{9D8B030D-6E8A-4147-A177-3AD203B41FA5}">
                      <a16:colId xmlns:a16="http://schemas.microsoft.com/office/drawing/2014/main" val="3914145867"/>
                    </a:ext>
                  </a:extLst>
                </a:gridCol>
                <a:gridCol w="1161798">
                  <a:extLst>
                    <a:ext uri="{9D8B030D-6E8A-4147-A177-3AD203B41FA5}">
                      <a16:colId xmlns:a16="http://schemas.microsoft.com/office/drawing/2014/main" val="1924199117"/>
                    </a:ext>
                  </a:extLst>
                </a:gridCol>
                <a:gridCol w="1161798">
                  <a:extLst>
                    <a:ext uri="{9D8B030D-6E8A-4147-A177-3AD203B41FA5}">
                      <a16:colId xmlns:a16="http://schemas.microsoft.com/office/drawing/2014/main" val="4175302789"/>
                    </a:ext>
                  </a:extLst>
                </a:gridCol>
                <a:gridCol w="1161798">
                  <a:extLst>
                    <a:ext uri="{9D8B030D-6E8A-4147-A177-3AD203B41FA5}">
                      <a16:colId xmlns:a16="http://schemas.microsoft.com/office/drawing/2014/main" val="4196808638"/>
                    </a:ext>
                  </a:extLst>
                </a:gridCol>
              </a:tblGrid>
              <a:tr h="42509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 b="1">
                          <a:effectLst/>
                        </a:rPr>
                        <a:t>Communiqué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 b="1">
                          <a:effectLst/>
                        </a:rPr>
                        <a:t>Date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 b="1">
                          <a:effectLst/>
                        </a:rPr>
                        <a:t>Key Provisions—China’s Position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 b="1">
                          <a:effectLst/>
                        </a:rPr>
                        <a:t>Key Provisions—U.S. Position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 b="1">
                          <a:effectLst/>
                        </a:rPr>
                        <a:t>Taiwan Implications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435068"/>
                  </a:ext>
                </a:extLst>
              </a:tr>
              <a:tr h="126492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>
                          <a:effectLst/>
                        </a:rPr>
                        <a:t>Shanghai Communiqué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>
                          <a:effectLst/>
                        </a:rPr>
                        <a:t>1972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>
                          <a:effectLst/>
                        </a:rPr>
                        <a:t>One China principle; claims Taiwan as part of China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>
                          <a:effectLst/>
                        </a:rPr>
                        <a:t>U.S. “acknowledges” there is one China; does not recognize sovereignty over Taiwan; seeks peaceful settlement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>
                          <a:effectLst/>
                        </a:rPr>
                        <a:t>U.S. affirms interest in peaceful solution, begins process of rapprochement; Taiwan’s position is weakened but unofficial ties remain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082228"/>
                  </a:ext>
                </a:extLst>
              </a:tr>
              <a:tr h="107829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>
                          <a:effectLst/>
                        </a:rPr>
                        <a:t>Joint Communiqué on the Establishment of Diplomatic Relations (Normalization Communiqué)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>
                          <a:effectLst/>
                        </a:rPr>
                        <a:t>1979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 dirty="0">
                          <a:effectLst/>
                        </a:rPr>
                        <a:t>PRC </a:t>
                      </a:r>
                      <a:r>
                        <a:rPr lang="cs-CZ" sz="800" dirty="0" err="1">
                          <a:effectLst/>
                        </a:rPr>
                        <a:t>is</a:t>
                      </a:r>
                      <a:r>
                        <a:rPr lang="cs-CZ" sz="800" dirty="0">
                          <a:effectLst/>
                        </a:rPr>
                        <a:t> sole </a:t>
                      </a:r>
                      <a:r>
                        <a:rPr lang="cs-CZ" sz="800" dirty="0" err="1">
                          <a:effectLst/>
                        </a:rPr>
                        <a:t>legal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government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of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China</a:t>
                      </a:r>
                      <a:endParaRPr lang="cs-CZ" sz="800" dirty="0">
                        <a:effectLst/>
                      </a:endParaRP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 dirty="0">
                          <a:effectLst/>
                        </a:rPr>
                        <a:t>U.S. </a:t>
                      </a:r>
                      <a:r>
                        <a:rPr lang="cs-CZ" sz="800" dirty="0" err="1">
                          <a:effectLst/>
                        </a:rPr>
                        <a:t>recognizes</a:t>
                      </a:r>
                      <a:r>
                        <a:rPr lang="cs-CZ" sz="800" dirty="0">
                          <a:effectLst/>
                        </a:rPr>
                        <a:t> PRC as sole </a:t>
                      </a:r>
                      <a:r>
                        <a:rPr lang="cs-CZ" sz="800" dirty="0" err="1">
                          <a:effectLst/>
                        </a:rPr>
                        <a:t>legal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government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of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China</a:t>
                      </a:r>
                      <a:r>
                        <a:rPr lang="cs-CZ" sz="800" dirty="0">
                          <a:effectLst/>
                        </a:rPr>
                        <a:t>; </a:t>
                      </a:r>
                      <a:r>
                        <a:rPr lang="cs-CZ" sz="800" dirty="0" err="1">
                          <a:effectLst/>
                        </a:rPr>
                        <a:t>severs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diplomatic</a:t>
                      </a:r>
                      <a:r>
                        <a:rPr lang="cs-CZ" sz="800" dirty="0">
                          <a:effectLst/>
                        </a:rPr>
                        <a:t> relations </a:t>
                      </a:r>
                      <a:r>
                        <a:rPr lang="cs-CZ" sz="800" dirty="0" err="1">
                          <a:effectLst/>
                        </a:rPr>
                        <a:t>with</a:t>
                      </a:r>
                      <a:r>
                        <a:rPr lang="cs-CZ" sz="800" dirty="0">
                          <a:effectLst/>
                        </a:rPr>
                        <a:t> Taiwan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>
                          <a:effectLst/>
                        </a:rPr>
                        <a:t>U.S. withdraws embassy from Taipei, ends formal relations, but maintains unofficial channels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9040573"/>
                  </a:ext>
                </a:extLst>
              </a:tr>
              <a:tr h="135823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 dirty="0">
                          <a:effectLst/>
                        </a:rPr>
                        <a:t>August 17 </a:t>
                      </a:r>
                      <a:r>
                        <a:rPr lang="cs-CZ" sz="800" dirty="0" err="1">
                          <a:effectLst/>
                        </a:rPr>
                        <a:t>Communiqué</a:t>
                      </a:r>
                      <a:endParaRPr lang="cs-CZ" sz="800" dirty="0">
                        <a:effectLst/>
                      </a:endParaRP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>
                          <a:effectLst/>
                        </a:rPr>
                        <a:t>1982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>
                          <a:effectLst/>
                        </a:rPr>
                        <a:t>Urges reduction of U.S. arms sales to Taiwan; strives for peaceful reunification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>
                          <a:effectLst/>
                        </a:rPr>
                        <a:t>U.S. states it doesn’t pursue “two Chinas” or “one China, one Taiwan”; agrees to gradually reduce arms sales to Taiwan, if PRC pursues peaceful reunification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800" dirty="0">
                          <a:effectLst/>
                        </a:rPr>
                        <a:t>U.S. </a:t>
                      </a:r>
                      <a:r>
                        <a:rPr lang="cs-CZ" sz="800" dirty="0" err="1">
                          <a:effectLst/>
                        </a:rPr>
                        <a:t>keeps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right</a:t>
                      </a:r>
                      <a:r>
                        <a:rPr lang="cs-CZ" sz="800" dirty="0">
                          <a:effectLst/>
                        </a:rPr>
                        <a:t> to </a:t>
                      </a:r>
                      <a:r>
                        <a:rPr lang="cs-CZ" sz="800" dirty="0" err="1">
                          <a:effectLst/>
                        </a:rPr>
                        <a:t>sell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defensive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arms</a:t>
                      </a:r>
                      <a:r>
                        <a:rPr lang="cs-CZ" sz="800" dirty="0">
                          <a:effectLst/>
                        </a:rPr>
                        <a:t> to Taiwan, </a:t>
                      </a:r>
                      <a:r>
                        <a:rPr lang="cs-CZ" sz="800" dirty="0" err="1">
                          <a:effectLst/>
                        </a:rPr>
                        <a:t>issues</a:t>
                      </a:r>
                      <a:r>
                        <a:rPr lang="cs-CZ" sz="800" dirty="0">
                          <a:effectLst/>
                        </a:rPr>
                        <a:t> “</a:t>
                      </a:r>
                      <a:r>
                        <a:rPr lang="cs-CZ" sz="800" dirty="0" err="1">
                          <a:effectLst/>
                        </a:rPr>
                        <a:t>Six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Assurances</a:t>
                      </a:r>
                      <a:r>
                        <a:rPr lang="cs-CZ" sz="800" dirty="0">
                          <a:effectLst/>
                        </a:rPr>
                        <a:t>” to </a:t>
                      </a:r>
                      <a:r>
                        <a:rPr lang="cs-CZ" sz="800" dirty="0" err="1">
                          <a:effectLst/>
                        </a:rPr>
                        <a:t>clarify</a:t>
                      </a:r>
                      <a:r>
                        <a:rPr lang="cs-CZ" sz="800" dirty="0">
                          <a:effectLst/>
                        </a:rPr>
                        <a:t> support and </a:t>
                      </a:r>
                      <a:r>
                        <a:rPr lang="cs-CZ" sz="800" dirty="0" err="1">
                          <a:effectLst/>
                        </a:rPr>
                        <a:t>maintains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practical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security</a:t>
                      </a:r>
                      <a:r>
                        <a:rPr lang="cs-CZ" sz="800" dirty="0">
                          <a:effectLst/>
                        </a:rPr>
                        <a:t> support</a:t>
                      </a:r>
                    </a:p>
                  </a:txBody>
                  <a:tcPr marL="33944" marR="33944" marT="33944" marB="3394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52850"/>
                  </a:ext>
                </a:extLst>
              </a:tr>
            </a:tbl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A830E0D5-1963-E724-74D6-098523C26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11" y="2735541"/>
            <a:ext cx="4433679" cy="303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52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8E8C30-D6FE-20B0-A555-103F06D12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4CBF4FFB-2DD8-F5B1-81DE-9C902CA8C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CBBF2265-178F-4277-9803-AFC56F0E0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91AB174D-5ABC-B977-9BC0-2B1E2E56C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C2A70796-5A2E-72AC-66E7-58C89B6EA9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C2991C53-768D-274B-40B0-362C31DA9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ADF3EFD4-F132-0C07-6E4A-7282D55AF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AEAE7951-A104-80E0-B545-1BCCA42E6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2AF19CA4-30C6-8759-EA4F-127862C56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623E0C23-C301-A473-4F01-B122860ED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EE225D9F-8C2D-96B2-2BDD-611644EE9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B776F3BE-DDCB-0DD8-71CC-F0D6528B3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84F59BDF-35AF-7773-95D7-08F63735B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32D5AA2E-7A32-8436-64F7-FD3924A40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E6B5C56B-E45E-8428-EC37-4F9977C6A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A9BB7D4A-4529-6F44-7107-69C4C9BBF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61EAA7F2-C52D-808B-8EA3-FE0CEC1C6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348D8D2A-2369-6792-01DB-04BBE8F802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C4EBD18E-56CE-6C30-484A-D648A034F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427967F5-3785-7A38-A7E2-09A1F4A52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8122AA18-A130-CEEA-B8A4-88A706FC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3D93474F-6544-96BB-9573-366235010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9BE769A9-AABC-21D0-D6F5-6923A83AA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AA404A93-B4AE-10AA-C53F-B6F486369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4A5A733E-2101-AA1F-5118-F4A9254E9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ECF2D3BB-4F3B-FF85-69BA-0ECF8D43F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A7713E3E-1F6D-D4EA-79A8-FE5D9CC63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9FD2C511-E651-CED1-A3F4-990B66807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6C3A8F6B-5569-DD7C-B203-E7A3BCD77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ACAE7665-C88F-4C03-B4AE-FFAB5BB8A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1079840C-D6CE-ED97-4D0A-D2A1316A3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6EB81CC3-5FC6-B77A-F5CD-3B75CB0F4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20ADB2E4-56D2-5B7E-D4F7-1659E56C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90104B3D-6784-64FF-B48E-F9FDC5315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3004FC68-BFBF-97CE-87B1-C2040BB02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33E2C51F-1924-E548-E4D1-E4A1A04CB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0B1E9275-446A-AE28-3F4D-D509ECA92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E2FB8F8C-190F-34B2-11D6-803A03698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F949BFC5-62AE-BB7C-7123-53846C27E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41544409-B121-8D84-79DF-2A1111D3A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638E6F75-BCAB-C21D-6CCF-0C14172AE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AE4A0EF4-1E90-CE42-2A00-4302B2186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220114A7-95E7-3608-8667-E05CCEC2B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DAF61CA6-F9DF-F850-A05E-D46BD1ACD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0F3361CD-D90B-5659-F6C9-A1E8515B5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CB0435A3-E485-5878-E974-7DA71D31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2BF564F9-1552-2CB5-6C8C-CDE6F955C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EB34B634-E675-A8D9-A135-C55D02C3D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183D4820-CDED-77B7-7C91-CA041E23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E2C994CC-1CB5-563A-4996-C312619A1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017BBEBD-A91C-E096-8CEB-CC83814A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9ED96B7C-CA7A-15B4-48DB-7502145B34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B0591368-5544-13C8-B160-7BF315FD1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5E797FEA-238F-8A9A-416D-AE8287954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7A2415FC-4BF5-2CDB-8878-E9F0ADE2E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00AAC1F0-0350-26C6-D85D-42C8DD8B1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16EC7F45-FA3A-B576-A768-B1C0B1740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5FDEC4E0-857C-CF6C-0CD1-4F4C03E2B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633E8769-0F1D-16CE-923E-D82519BA6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1CCD0F69-C783-EF6A-9C75-860DA2441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35A5F4-D763-10AA-0AFA-92B36B006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17" y="515512"/>
            <a:ext cx="9932858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4000" b="1" kern="1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ěny mezinárodního postavení</a:t>
            </a:r>
            <a:r>
              <a:rPr lang="en-US" sz="4000" b="1" kern="1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Tchaj-wanu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BB4FDDF5-AE7C-885B-1E05-DB8CB32BE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6D41E18-D8F3-6DAD-9FA6-B249FDE16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47C4A4E7-C271-BB5D-4275-DF6E7AF68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8ED88D80-CE7A-8C99-2836-7984C9D6A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650E3888-DBC5-8668-5054-37EB2E1E60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ECA93B52-6CF0-FFD0-1327-BAC1AC8F9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5F967350-1F64-F9C9-8D73-78954FE38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798FFDE8-D6C8-9E12-A74B-86383D226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AE0E5F78-B0F0-27B8-ACAF-68F5FB7DE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28FC8671-8CD6-60CC-4513-C3ABA9AB8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611168DB-1F54-EA95-9E55-F3F80DE2D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FB1FFFBC-9B95-66E4-68B4-FA88A3851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045EFB2D-73F0-50B5-9BF8-768BBB8AD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4A186744-611B-E03E-D20C-95C1B77AA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3E5BF960-137B-E6AB-B7BE-2026F5D49D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58949354-173C-A0BB-19E3-5FC7BFE2F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2798D102-41BA-238F-15CA-7D1DD9F64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4EB7F0B0-E2B1-AA78-5705-E9EDCFF79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F478092C-B11E-DA05-87E1-9FC7356BA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89DFFF29-BB4B-1261-7809-ABC03D27F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6D8E7F36-6F2D-2166-C816-6DA5D6E60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7C01359D-5DBF-57EE-6143-1F1D3A34B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635C443A-D2CC-0C4B-514A-94404B253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8F64A300-4424-D1AC-B434-0A933740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886B08E8-7686-FD58-2ADF-19AAECFEF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FC547919-2756-4C97-1813-646510877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04ADD224-4DCC-65C5-39C5-00C26CFB6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3FBFFA55-295F-96E6-52AE-E97013D3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868836E1-FBF8-CDAA-B603-9CA5998A0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36C1AD3D-9B99-F301-1340-A3DAEC14F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2E803BD6-CD1A-8559-47C9-62F79141A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CB643EB4-9707-A60F-D88E-952284C12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E595E0A8-70B0-EEFD-8F80-825EED481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6CA54D08-6F41-4E54-0827-A6A9307A0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BE0B7AD9-A040-F246-B254-4F0CE77C1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691FF2C9-121B-8F49-9CA3-A43B2D71A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EADAFC61-40FC-9C96-BDD6-41BC42A5F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62B7DB06-E693-CCF8-DCA3-CCF7060F6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3B0D3B66-9AF3-ADDC-1CE0-90BA83D29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3D3F8E56-B064-20AA-0B8D-650E797DC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81D0B499-EBD6-397C-F67E-ADE5C090C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8F807225-AB98-E19B-6FA5-1A5C3D8B6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C13185A3-158B-BEC6-8B3A-1E8209961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874ED6-9BCF-F29B-3C24-61B73005A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0" y="1874829"/>
            <a:ext cx="5009643" cy="4374802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1979 – 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Taiwan Relations </a:t>
            </a:r>
            <a:r>
              <a:rPr lang="cs-CZ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neoficiální vztahy s Tchaj-wanem – ten brán jako „cizí země nebo podobná entita“ – </a:t>
            </a:r>
            <a:r>
              <a:rPr lang="cs-CZ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Institute in Taiwan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dodávky „obranných zbraní“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1982 – </a:t>
            </a:r>
            <a:r>
              <a:rPr lang="cs-CZ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Assurances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reakce na 3 komuniké – podpora bezpečnosti Tchaj-wanu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„strategické nejednoznačnosti“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ambiguity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 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„duálního odstrašení“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dual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deterrence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Konsensus z roku 1992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spor o „jednu Čínu“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148FD56E-C4B8-BA71-9973-FC884BB97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557070AA-20BE-43B7-F1EF-45D8EA3AE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C2FFB8A8-1073-2ACD-E617-ECA564991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EE4333C9-7438-C0C5-80C5-0B7D1884D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5EA73686-D7C0-3E06-08C3-FFBD4B2CB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C4C52443-90DF-2A63-B998-FD6926301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6AADCB2A-C86D-36F4-23EA-1465F4E2B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9120CC50-23C9-8128-172D-75C724FDC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40B4C6EE-E4B9-A09E-2187-4F690CFD0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03904D1C-ACF8-5ECA-B231-6CEEBF9C1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EB9D1F0F-3DD3-17E2-E023-ADB76669D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F11F01F5-8692-B38C-EDAF-9ABEE7027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939CF55B-A0D7-FFE8-E94D-3BA2C660A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F2FCF05E-7526-DE09-320E-390C6C0DE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2F63A23B-8339-0B1C-4837-9037A4C9C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A6F83FA5-B941-841E-3076-E102A14FB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CEEA57EC-6EC1-733C-73DE-2C520A921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144C31E7-4E87-1606-E82E-6B8A34540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618838BF-C25B-9079-3DC8-0847B2248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7E15296B-18E4-5154-EF04-E018E3C5C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9846B0D2-A587-6FFB-74C6-5B3D6E008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6200BBD8-F8B6-5538-94C7-378A2437C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CE3465DA-FC0C-34D3-E947-B61353ACA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vlajka, text, červená&#10;&#10;Obsah generovaný pomocí AI může být nesprávný.">
            <a:extLst>
              <a:ext uri="{FF2B5EF4-FFF2-40B4-BE49-F238E27FC236}">
                <a16:creationId xmlns:a16="http://schemas.microsoft.com/office/drawing/2014/main" id="{B67BA3BB-B3A0-286A-1774-E8BC8078F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835" y="2543545"/>
            <a:ext cx="6228237" cy="2703055"/>
          </a:xfrm>
        </p:spPr>
      </p:pic>
    </p:spTree>
    <p:extLst>
      <p:ext uri="{BB962C8B-B14F-4D97-AF65-F5344CB8AC3E}">
        <p14:creationId xmlns:p14="http://schemas.microsoft.com/office/powerpoint/2010/main" val="1027784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EC349-B544-9B94-EC8D-8B2F8B878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6ACF22D9-F633-69C0-F41D-88E96215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359DCFED-6C9F-CE6F-F5C7-3D14B300D2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9D39275B-4C72-FEE3-0BEF-8EC0B1478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82E85CDE-7C64-79BC-D87C-844366678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6E0AE638-CF91-18EA-FEE8-D4495BC8F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4B8ECC9E-95E7-3E9D-51D3-0FAF1187F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87B91593-9383-AF43-9036-0E5996D69F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DBBED823-BF7C-93A8-8293-C5322F831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1E572D5C-DA57-E759-2BC2-EBC6CC7B9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3AF9B560-2A65-6117-900E-C937FE6219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4EBA1632-EEAE-4B31-601F-1B9712891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EBF45BFD-F20C-C5AE-47ED-8B10E47A9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BFDB8D81-73E5-F6C7-C283-7AB67D1E9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642672C0-3E04-F588-5451-EFCAE97FE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507B6264-21F4-960F-3E53-3383D6A4A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1EB3902F-603C-A8EF-E52D-645B3B234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92E71946-E679-4E89-DF35-73845D802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8328349E-9C74-7387-9B0C-A5E30B692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68827575-479F-2BEA-8C99-8A7323D3E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A3BE505D-05DB-0FB3-0E38-9A1F83D2B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AECBA902-9E75-CE4F-D2E5-945F8FD79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A36BE50A-4BED-9A06-8F22-D42248AF7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69CFBF91-5897-3517-C540-AF6885E18D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B8A99628-720F-6416-3D26-0483F1D2F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0C44146B-14D3-07C5-C503-FFCDB9DE1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857B924C-DE16-DB3D-4FC6-AC1943A7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6AFE13F1-A3F4-7AC3-8C76-197F546A80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B52A6E9C-3098-E9CD-3C9E-65A12DB83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940F9EAA-173F-DDDD-4D25-611B90FF3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27E728AF-E749-3E73-7231-20CEBA282B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DE4D80F5-A098-C57A-2771-DC3EDB8CC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B776731A-E665-3CC7-DC09-D2093A3003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68BB594C-7B36-9124-D011-627E2FB9E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DE4499E5-B99B-F90A-F913-DE25A725A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4723A82C-2EF3-52A0-2CEF-16EE97E2B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A15AD894-D894-389B-5641-14731C52A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C89B3838-223D-8FD1-0DC8-A555544E2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1B98B6F4-8403-9D0B-1F4C-9DAB0D026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348DB544-1F79-C1AC-FF02-AAA150A54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2F762DD8-E4C4-F179-46C0-2C859333C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9212B271-351F-2C5D-8075-7C5290113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24750753-2906-B9A2-F84A-F9AC9E7A0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58501CB1-035F-8EDB-CB1D-A666ACF75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3CABFD18-EB96-04C0-F790-022A70C73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C7896237-6A50-BBFA-3930-81E0B502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39276AFC-8100-9F25-CA54-5DFD6953E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7AE3D866-8C71-8F6C-2424-708AAF3B6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EF057953-4B1A-A080-599C-407C64344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4C689116-440B-7E35-C421-3D44346F9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2DDCB5B1-490B-5F80-6A55-FCF60F350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712139F4-7FA9-0019-12D4-983ED7AAC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6E9DE840-0AB4-7BA2-2AC9-74486A22B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E2F70D0F-303E-69E4-FE58-F07DA1BDB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A303590B-B82E-8E37-1DB1-1264399F5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D7974F57-F40B-948D-9932-2E397276F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EAD362C8-5E56-37EA-D1A3-E2BC1E223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26F8BEEA-5D67-D913-FEFB-88C309605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C35D4CAD-625A-75C9-D798-68F5DC478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BEB58168-0D8F-B4D2-A279-FC8BF8B36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BD365F-0A4F-3CE5-F12D-A25DF15E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919276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APEC (</a:t>
            </a:r>
            <a:r>
              <a:rPr lang="cs-CZ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Asia-Pacific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AB1C3F49-2664-B1B0-4FCA-581CB7167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295A8B-455C-4764-BBC7-1B45E5067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3C3E3679-C4A5-512F-B8C8-DA7DC0B4F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774CFE09-DF69-728F-A791-5081FC50E2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DAB6A080-BB78-73C1-9F20-C22AB02EE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B77B8781-207A-0225-2BE3-60CA585AA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A67B4848-696B-5211-7B1D-7123D6CB3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BFC09EEF-BC36-DE83-1288-31086427C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6718D980-9D0B-E023-672E-DD4E9053B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49E62A38-A62D-FBCF-6298-0D6437DE4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F143248D-E33A-46BE-951C-C6AE0EC4A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FE200E3E-F86E-5E48-2B29-A6C478F3E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7E9F4F4D-22E0-8D53-6726-ED07E261D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B2841F36-FAC5-6751-6A09-BA4C008A8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A446F7CD-37A1-4746-71FD-A595DB35F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4AFC3008-4478-23FC-A3BF-9AADC5103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8D54B131-C183-5DBC-FAEB-BF498C439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29D2FF9C-FB04-BA82-7497-936C098A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501616BF-BD95-35F5-89A4-C9218E7C4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4DC94E29-CEAF-5060-5388-84D7820AC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4DCAD71D-7ECF-1B2D-43EB-BBC0C6ABD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A07D0656-BBF1-007D-E993-ECD1BC8F2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CDCBE623-DB5D-51CC-03FB-BD0DAC786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83815999-52C5-0733-B02A-35124C3D8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C6925EF6-E8F1-2292-7F27-0C78FF3BF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933092BC-1D6F-DD58-ECEB-F75A0D9A5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D0ABB890-237F-E935-C63D-8696242062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C72605A0-CD37-DA04-CAD7-3081B0E53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A8FF2F9A-A88E-7E40-6C2C-E694E2ADB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10A52584-4F2E-06A1-4D15-0B23E61B1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69BE876B-244E-4BF6-FC78-7BA6D42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47C22468-3832-8E4C-B942-1EFD41759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8C729548-1D72-2D2C-5902-7B1545571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69132F32-E0AC-A512-C021-577A2A0ED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C5DA5F6A-2252-BA1B-B01F-70323548B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3DF8569B-76A2-B642-03FD-8453C3797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210F3A31-06C8-1DC5-1C10-7916D3FAE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73BDC03A-F26D-3792-F30F-CB07DFD0A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60B75A15-6A3D-F94F-7643-ED803A285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8373636A-787B-131D-3209-25A0E64C8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25826D90-AAE6-1744-8A63-5520D4191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FDB9420A-FA95-F263-4860-E0837A5CB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2C179E8D-0D2A-3AEB-8318-97C8805B0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50B6FC-2558-263C-0B74-68D142B55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901012"/>
            <a:ext cx="5009643" cy="4374802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B9AD9A7F-FFB1-85FB-8EA6-FEF6519EB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5584315B-C3D8-6DE7-09DD-55BB979AC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3C284CA8-52B5-B524-5DA9-D7F122E00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9C832729-C322-3EE4-50C5-9F505E287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6594296D-A1C5-E39D-8DC2-D6F4108E9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FF3CE53D-2244-1BEC-35E3-FE60764C6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B8F1BEDC-CEC0-01CA-D0AB-53F6B968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D7C1F866-1335-C2C3-FFB7-6FF7AB24B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168CEA1E-59B8-90E9-498E-E4D36B72C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B2DB5E5A-1F5F-01A5-8D88-A548A7A41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29FBED7F-F051-C0F0-6E51-867C00D8E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21E8B4B4-9682-6680-8D53-4D17F734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8733F1B6-B2A7-D205-38CB-7E846990B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994CE148-F4A7-9F3C-EF12-8E5A8C876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85618FEE-96B7-833B-E877-41C2A3FA1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D46DD2D1-AA86-D1C0-78EF-F86C38594B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EB0EBBAC-1FFC-1D46-5AB6-FE0D745B8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6D25CB52-831A-95CA-96DB-4D053C6AF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EADBF8C7-8700-E2C8-F09C-88DCD938C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B5BAAC33-4750-F56A-C647-DEE931408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7108EA8B-077C-0E13-663C-D4E03384C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1A863CE0-C27F-3D95-946C-687DD6F5A0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B9FC38A4-A55A-CDC1-DBFB-DC0718CD5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text, snímek obrazovky, Písmo&#10;&#10;Obsah generovaný pomocí AI může být nesprávný.">
            <a:extLst>
              <a:ext uri="{FF2B5EF4-FFF2-40B4-BE49-F238E27FC236}">
                <a16:creationId xmlns:a16="http://schemas.microsoft.com/office/drawing/2014/main" id="{C2EB7C2C-DAF7-3DB4-D608-B8D789517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689" y="1436257"/>
            <a:ext cx="7484621" cy="4994659"/>
          </a:xfrm>
        </p:spPr>
      </p:pic>
    </p:spTree>
    <p:extLst>
      <p:ext uri="{BB962C8B-B14F-4D97-AF65-F5344CB8AC3E}">
        <p14:creationId xmlns:p14="http://schemas.microsoft.com/office/powerpoint/2010/main" val="3574446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ED99D1-25C4-9F03-A0C3-0C6A1205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93A81C8-DE4C-3654-825E-427FCD00B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1311A334-A6BB-E1FB-BC5A-EFF83678F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F2669CA2-AAB8-D3B8-6F97-55CFD5AFE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804122E3-316B-4260-34B2-276CDEAEE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E047AF4B-6D9B-55A7-C6BE-8F64C4352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05FFB5EE-50B0-3AF0-7DAD-3557B5924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8D300208-0BE8-AA54-9BDF-F983B7571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06B53E11-4550-FB62-9096-9C26044D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2C2DE054-CECD-CA6F-7494-E33CD2C6F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6F018E0C-42F0-F8C4-DF15-8EDF152DD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ACD13433-9D0D-2092-7413-46C65820A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34D9E7D4-A82A-879B-B163-0C2C0E8F5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78130605-F1F7-BFD4-7C29-A6F78DDB4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B08BB813-463D-A1F1-F24C-601C625EB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2CE57B62-B9D1-F48E-05A3-918AE37D5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314B4670-B0BC-1BA7-8945-98B34CD1C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FA0E8704-E445-5D38-1188-12A15EE38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8B587AC6-8FF7-F2FB-0C13-F03E31A89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1788ECA5-3CD0-BE08-1137-E0B004A06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6CADC501-D895-9FBD-9D23-F6351287E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8DFD28BE-38BC-6441-5FCF-5CE6E8953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96A5CA8C-377C-822E-CD2E-8FEF7CCB9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0F0E1866-5592-324B-AE90-C9A68AD0D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3080A314-8E4C-12A5-2F20-CBFEB61B6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79FD65CD-DAFC-3C1E-D0B8-11722E78A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007AFF58-39B5-EFA5-CDB1-7FB4C4B8F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FDC79098-D9FA-B73C-F5A2-4DC12EC6D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2D16AE5C-A3AA-A5B7-16C4-DDB122C71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5B692F5E-1213-30F8-30E0-C1C651439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5D9E0891-947D-0234-5697-9D2ECA78E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FFEAEFC4-4BEE-AA8C-2692-2B195F79A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7264112D-17EA-7AB3-B2C4-460B33D32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399A5C9C-4E10-4C98-B769-DA130B1FF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816E5745-ABB0-1E71-0496-B12728E90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2F487C19-B5D5-5CDE-5D65-6AB1D7F38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515281A9-FEE6-54CD-C88B-F386F31499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6BD7833C-2B70-2581-A7EF-958A1080F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483BA726-A45C-ADAA-C282-2227D4526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76140B72-029C-AC96-F38F-0F3807AFC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B2485578-D41D-C654-A988-34738AF97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3EA8C4A1-D54D-67F4-BFD8-26DC0921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075BB488-0603-8DB3-4FF6-686698E09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ACF28ECD-611E-EE1E-51AD-3F89C3BE7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F84966E0-2921-8D6B-77CF-4452DB9F4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1EE6ABA2-AAEB-9F38-7D3E-E0AED384E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802C6A80-6487-73C6-5FDF-7261523FD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8921F57D-DBE2-298F-6503-A3BC15EBB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A9E086DE-BF48-EC45-F465-F029BB8F4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BB685EBD-F061-B0B1-89E1-D6188D42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EB180244-6E7C-06FD-6E09-A832DF180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EA87C7DB-1BA2-2F84-28A7-E6B63A94E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D7F2B713-95B3-5FE3-684E-9DD6971B3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DBCAA18E-52C7-DDD6-C5C6-2C36388E1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171CEEA0-39FA-666F-659E-3696656F0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1550AEE9-C694-50A2-D2E5-87D3F5A72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51E5A5F9-4C23-06AA-4116-1626A09BA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A25BC335-0D20-2487-02C6-54F6540ABB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8549B9C1-8EBC-C0B3-633F-527A4C3F6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728BD61D-0851-7752-904D-1EC0C737A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0CCE5D-A4CC-55A4-1526-29C4A2CCE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17" y="515512"/>
            <a:ext cx="9932858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KMT a DPP 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otázka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nezávislosti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40C496F8-4657-7D9D-FAC8-19F746398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036637D4-3826-A571-0EDE-36D6D25AD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D7C4A419-1D0E-BAFE-67C0-B3BFEAA5B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8D1F23FF-6139-9F31-9C3F-088AB769E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37032B59-16A5-9CCA-681E-943B3D13E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D6737675-0873-BC4D-C586-520B1606A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44C418CA-02F7-686D-FED6-C80E6697CC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786CF953-E641-8247-59E2-6BC85AC09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BE239788-7F42-B90C-0626-4972351A2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D7D726FE-9980-7CFB-DC0C-7A629550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79071F16-CB04-56D1-ED65-2E219D018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81763B6A-3277-D925-F446-BE223DD3A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B4ADC1C4-7E70-4A5F-8E41-CE298CA4B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1003945A-B97D-436F-9B8B-97BFCE3D8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1CCFBCEE-C04A-48C4-FF66-BBE9A3336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8998A108-CDA9-641A-0BFB-621B1AAB1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023575F2-C2F3-4EBD-EDED-839EFE4D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D14D313D-2DE1-E726-BBA1-F4656910D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5A3A9AEC-CAE0-6016-5DA4-83D542FD7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B5EED809-B1E8-09BB-36F5-5BD20A019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580B9BB7-586C-8A70-408B-5E1E22B1D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88487C4A-1643-6821-5DE4-8694E3F71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C9F2AACB-8E23-41C3-7D86-41605C1D0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0D7CDE65-7AC6-2A3E-BBBC-7E4AC4D57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098C5A70-AEC4-6AA2-9227-621EA6921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28937E88-48EA-02D0-481B-4A8E289F1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8024613E-64B4-88CC-5C84-187586A90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EA29ABC4-C02F-B63F-314A-876534C76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86676398-EEFB-9106-B5B4-0733D26F3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C00D5220-43A4-CD15-CB47-EB737DCAD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4831A157-C348-A0B9-3E6B-9CA4C7B35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96A9B0ED-0E3A-B561-04C2-141A97965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16B45ED0-A51A-46A6-C2EF-4C64BBF59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8628D341-D722-5ED8-E72D-3FE28DCCF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EA6A616B-8EA9-445D-4BB9-33F7AF254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34AEBBA5-F33C-8240-AC61-CA9EBD845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41107D77-2431-2CF4-5AAE-B62C569EA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8B1638DB-D50E-0E35-04B2-C2039EFC1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A5D93879-B918-1442-8B97-A7C408219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2189392B-89D6-1B64-F5F2-EF04F168C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5804FFF5-4AF6-A907-8324-B5277F70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3CF49531-8529-0142-EC81-5A48A8EB4A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11856FED-A23B-BFE7-6AEE-96790E5CB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90D6862-96E5-03A1-28F9-923EE1745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0" y="1874829"/>
            <a:ext cx="5009643" cy="4374802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Kuomintang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(KMT) alias Národní strana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rámec “jedné Číny“ – odkaz Čínské republiky – skeptický k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tchaj-wanské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identitě – odmítá vyhlášení nezávislosti – prosazuje angažování Číny – staví se proti vyzbrojování – liberálně-konzervativní strana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Demokratická pokroková strana (DPP)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vzešla z opozičního hnutí – hlásí se k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tchaj-wanské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identitě – odmítá princip jedné Číny a spojení s ČLR – odmítá princip jedna země, dva systémy – dříve podpora nezávislosti, dnes “TW je de facto nezávislý“ – podpora navyšování bojových schopností TW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48DFAA98-A942-B9FF-07A7-871E1E693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ADBC9ED8-F73D-AD99-853D-70C1BC5E7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3A7CA253-99C1-9A80-F46A-758ADB529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63A8A49E-3882-6633-80AA-13FF2ABF5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61E30AF3-FC5D-F0F5-8FEA-9F88549DA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5F20EECB-FC7E-E885-A90C-62A26AAFF1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B29A695F-CF63-8B89-44A8-8BC704BC9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DD01BFD3-AECA-12DA-7530-EC2DCE379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4BC0229E-4286-3016-F514-102EF5E61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5423FB03-1E59-AB35-907C-41AF865E31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A3B45082-5292-9536-2E42-37EE9125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F805DB8A-9A79-E231-8B44-4FD8AAAFB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DCF56F86-7554-5A03-0261-D60DC27D4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A24FCBB9-37B5-6A7C-4705-14EEB9ACB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6C4E61FC-67B7-2E07-91E7-ABFF4A674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3451058C-7B3B-B528-C7F2-36C4D0493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CA4A1279-D8EC-0225-E0DF-903DA864A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702A6BDF-24D0-9A8F-32B2-6231424D3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104072AC-7B7A-C340-8574-62202BD60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92E948D5-8E05-352B-5E66-C21FC9113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4E1682A8-7289-95F4-8DB9-CD44A9F52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214D5F65-2877-93A8-1220-0D4E19652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14AA5877-CE43-2789-7002-585A561B5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text, grafický design, plakát, design&#10;&#10;Obsah generovaný pomocí AI může být nesprávný.">
            <a:extLst>
              <a:ext uri="{FF2B5EF4-FFF2-40B4-BE49-F238E27FC236}">
                <a16:creationId xmlns:a16="http://schemas.microsoft.com/office/drawing/2014/main" id="{22B60568-67A9-E491-FAFE-5228A3C3F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69" y="2219378"/>
            <a:ext cx="4844035" cy="3425701"/>
          </a:xfrm>
        </p:spPr>
      </p:pic>
      <p:pic>
        <p:nvPicPr>
          <p:cNvPr id="10" name="Obrázek 9" descr="Obsah obrázku text, logo, Grafika, Obchodní značka&#10;&#10;Obsah generovaný pomocí AI může být nesprávný.">
            <a:extLst>
              <a:ext uri="{FF2B5EF4-FFF2-40B4-BE49-F238E27FC236}">
                <a16:creationId xmlns:a16="http://schemas.microsoft.com/office/drawing/2014/main" id="{80DE496C-4032-237A-3C06-3DEB7C714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4842" y="4062230"/>
            <a:ext cx="1736372" cy="1736372"/>
          </a:xfrm>
          <a:prstGeom prst="rect">
            <a:avLst/>
          </a:prstGeom>
        </p:spPr>
      </p:pic>
      <p:pic>
        <p:nvPicPr>
          <p:cNvPr id="12" name="Obrázek 11" descr="Obsah obrázku kruh, Symetrie, Grafika, Barevnost&#10;&#10;Obsah generovaný pomocí AI může být nesprávný.">
            <a:extLst>
              <a:ext uri="{FF2B5EF4-FFF2-40B4-BE49-F238E27FC236}">
                <a16:creationId xmlns:a16="http://schemas.microsoft.com/office/drawing/2014/main" id="{7AE7DBF0-4C61-8E3D-BD35-F0C410B85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4922" y="1985386"/>
            <a:ext cx="1620767" cy="162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7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1AB009-0EDB-D326-F9E0-C107E8847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855B19B0-65B1-7E1D-F0BC-C3FD26FC8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A16588DA-CA6B-444B-8BBC-48F23A1A7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B04C474C-6204-AA92-B4F3-337269031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5F90FF95-CAEB-0408-FA04-B82E7CEB2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E20913A9-18B6-7812-92D1-03D5145EA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B2698ABD-7F41-A156-0D87-D31877D26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CEBF6BDE-F778-585C-506F-B25A7B031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CBE6A2D0-5B51-ED93-6680-DA7242A66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244916AF-103C-6822-6AE0-E886D2058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0BA98774-9595-B1EA-A4B7-EFFED75179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E619B055-B718-6DA1-71C4-464EEC32D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867AADE0-ABFF-F6F0-6E98-E13555B41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282CEBF9-3762-FCB2-B72C-51099A86F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ADA2D2C0-B08B-63C3-67F3-C010F2146A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50B64B5A-8D7F-0E65-1F7C-5996360D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79DF8A02-329B-B98E-0798-41075083B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BF417165-9CC3-73C1-A90F-969C0F4B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5A28C265-4F8A-CEEE-652B-C4067AF0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A6A49723-EC80-4551-024F-A22075E66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EC5812EB-02C9-6FBA-90DA-8FCF87628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D3862EE6-8D44-3396-4D9F-FDC82A63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E0C6878B-BA09-BC86-90F6-54B4A2556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028C2CB2-01F4-5E35-8D07-C01D9F307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3551B39E-1D4D-F4DE-3D1D-735A1561F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0082C72A-64BC-7753-75B8-7404C9D0A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3141D0D2-E6EA-9E5E-FF61-6A70CF26F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4B07D5DF-AEF9-6925-B700-A41A00E052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D7145F56-B279-8385-424E-33354361C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806A43F8-8D38-F6C3-94F3-8B904D042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B1D85839-A733-DEE4-3035-32C9DB8BF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6301A49A-CEBB-D706-44EF-BA3D26158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F80C892F-F6AC-A921-F186-9F57FC01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56FBD813-46F4-2FE5-4EA8-29FF8E7EC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400FC464-CE71-BB3B-5E73-2D30202F2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0706E7AD-3FA6-0118-CA92-FC3B01D4C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5FFB3A30-35E5-1033-C600-65E49796B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34518FC0-FF90-4201-AEBF-EFDBE7552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F0B0D8BD-D13D-5F16-3E28-265BA3664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12B6EB1E-8D11-7AAB-FFB2-E3499BDAD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9807FEE2-DF92-AF11-D125-AF9FD708C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AD97F168-584C-5E26-B261-E988860EE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EA10228E-3212-140E-AF66-EB36B23CF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1B07A2CB-6D4B-E540-1FFE-6A4AE46E9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08E25752-1A25-0F7E-F1E3-BE5E009F8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C530BC43-C143-65AE-92C0-E26D23B2D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6EC0DB0E-D2E4-9CB6-5F67-074BA231D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0EC2A656-64DA-AAB9-5D21-CE806FA56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E9F8FDAF-7CD0-27CE-B639-CBDFE09E0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80D370A2-3C79-059F-9299-33EEB15FE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3CC55603-D245-88C7-F859-58E0C8CDA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F71FF632-0E16-7AA4-D51D-0FA45ED62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7576DF9A-E7AF-7E1E-FC54-8E93F665C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423B7B43-90CA-8FD9-9F02-88926661A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7F2BC7AC-A19E-AD6C-E3E0-664643C17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EBC0C343-7FE1-51AA-B2F1-629528878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03A91ED4-95AE-D64B-F83A-5535591BE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E722A9A8-954E-3980-B7F3-D4BC0E9D2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07C4B484-3D4F-B8A2-B674-471AB35D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40A7438D-2807-C5BB-53FF-433A8DB40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C34F9D-915B-BD74-C360-0F6F6544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17" y="515512"/>
            <a:ext cx="9932858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Silikonový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štít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strategie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dikobraza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A5C304D7-0777-C9DE-A5CB-A4B1652FE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C34384C5-F83E-2FC4-5169-4E9F29E30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ECA2C6F5-FE2C-ACFA-8E47-F887269DA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58B3B7CF-4709-87C8-B13C-15D45C0BE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5BB89DEC-C723-27ED-D018-CBA256D09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322279DA-BD36-E782-E8C8-9AE71F48F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A02AEBAE-C4F9-379D-5960-783461770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9D4A6814-B302-9127-3F1F-907504AC9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1F87CF60-33EE-4B52-D4CD-B89420602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65BE59AE-AF3C-EFDD-0E6D-9E9CE5237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BB1D21DE-C845-B614-6655-10460272A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8654107A-A453-6873-E6CF-A335287A3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1896F0AE-B01A-6F41-A803-BDBAD6D83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9D7FBB29-5D1E-4B9C-37C5-057989DF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D2C60F34-EFA8-E66C-E7C4-631A4B69E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3DE2D64E-91D7-451A-DF42-173FC7C3CE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8F82C6D0-F33C-F8B5-6EF4-2BF4367C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ECFD2E79-F9BD-7376-8A26-DBA7BA2AD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9FEF1CCD-D58B-DAD5-FF0D-969B40944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7308C211-ECED-06DD-FFB0-EC87DC58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90876140-A3EF-88BA-C4F0-18C6D9C8E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F695CB8B-7C02-468E-16E5-F80AC2845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205EBBE0-37F7-02EB-9972-83A7A2F0A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31C33BF8-371D-957B-4653-2367A832F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7FBF89C6-EA32-14E2-DAA8-07BD2E2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CA045B14-6C20-DEE7-D887-D087811C6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4F8FB133-DA04-912C-AE65-2ED06F3EE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68CD89B9-3057-8EA5-DD30-B01CE8F81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D3A26601-DDC4-67BA-0878-BD0415D9D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E60187D9-132A-B2FD-CEC0-B9BE821FB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262F63CE-1618-B1C6-CC38-FE5F8079A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A6DD6A6C-82C2-4D31-824E-54AF17920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6CC6A456-B280-2C38-B183-46B23FF84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92E341DA-FE04-91B6-53E9-2BD9F698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A8533C96-FE3C-A062-E802-532DF07D10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2F5E20C1-1430-AA5C-0CC3-0BBD09A25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42E3D2BF-3F09-8CB4-D16A-B287A694F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C2195C9C-73D5-093A-527C-EF60AC1C4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C097F044-7CB7-529A-6DBC-6EC01CB28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5E707063-6039-F172-B99C-14866856B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197A4410-72CC-03B4-AA66-92A6A7D60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069219D9-3635-5DF3-54F0-1007B0988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F97E9EFC-C647-27C2-96AB-41E46ACEE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E525B17-D794-DED1-E129-ADF66CC7C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501587" y="1270277"/>
            <a:ext cx="5009643" cy="4374802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6175D84A-FC5A-C359-782E-BAB1D9682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EF883CA0-2CAA-C5E9-83AB-278EB025E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C2291791-5DE5-5BF5-B2AC-0C21EDB70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2F18C70A-C9FC-51D5-EA98-6D541F548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D5981048-E835-08FD-8635-5DE3BCE54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339AC184-EF7E-2F5A-93B6-1DED4D451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4A5EB891-CF37-3C13-2D1D-F027EDA76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5F462D5B-9E1F-D30D-E96A-CA6759349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70E4EC26-C158-DD00-054B-24C9A5F1A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89C8B075-BE90-669C-40F8-F254EFAB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500CCDA7-6D13-6B71-17FD-C18314A5B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B58319BC-90E9-B8E2-BF90-012CE5FB9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B4880536-EDA6-D10D-BD42-9C7BDF01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6057098A-630D-ECC2-7B55-40561918C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EE7DEFEA-8411-3F7C-A821-CB9001444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37A345E3-E8FB-718C-3CD4-D893F11C2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5E417025-118C-F359-8962-E75F2149A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45884089-B028-0053-D5DA-158AA279F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A5D045D7-450F-F584-A82D-1B62CB847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7B488C22-D647-5D77-617D-903709077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76B1E738-0EF3-F0C3-BF2A-EDB615A85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63467F8A-93DF-D88C-3967-B20BFBEF8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0EC2BDDC-0685-0B87-EC07-52C1F40FC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Obrázek 9" descr="Obsah obrázku text, logo, Grafika, Obchodní značka&#10;&#10;Obsah generovaný pomocí AI může být nesprávný.">
            <a:extLst>
              <a:ext uri="{FF2B5EF4-FFF2-40B4-BE49-F238E27FC236}">
                <a16:creationId xmlns:a16="http://schemas.microsoft.com/office/drawing/2014/main" id="{2FABEFF6-BCF1-7CD6-BEAC-182D67A4D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4179" y="2219378"/>
            <a:ext cx="1736372" cy="1736372"/>
          </a:xfrm>
          <a:prstGeom prst="rect">
            <a:avLst/>
          </a:prstGeom>
        </p:spPr>
      </p:pic>
      <p:pic>
        <p:nvPicPr>
          <p:cNvPr id="12" name="Obrázek 11" descr="Obsah obrázku kruh, Symetrie, Grafika, Barevnost&#10;&#10;Obsah generovaný pomocí AI může být nesprávný.">
            <a:extLst>
              <a:ext uri="{FF2B5EF4-FFF2-40B4-BE49-F238E27FC236}">
                <a16:creationId xmlns:a16="http://schemas.microsoft.com/office/drawing/2014/main" id="{AD4B174A-2CA4-27CB-0900-AF478F80C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9784" y="4024312"/>
            <a:ext cx="1620767" cy="1620767"/>
          </a:xfrm>
          <a:prstGeom prst="rect">
            <a:avLst/>
          </a:prstGeom>
        </p:spPr>
      </p:pic>
      <p:pic>
        <p:nvPicPr>
          <p:cNvPr id="7" name="Zástupný obsah 6" descr="Obsah obrázku text, snímek obrazovky, diagram, Písmo&#10;&#10;Obsah generovaný pomocí AI může být nesprávný.">
            <a:extLst>
              <a:ext uri="{FF2B5EF4-FFF2-40B4-BE49-F238E27FC236}">
                <a16:creationId xmlns:a16="http://schemas.microsoft.com/office/drawing/2014/main" id="{FD3C5D17-9A39-B75D-FAD1-81C16EFDA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9" y="1671179"/>
            <a:ext cx="5651500" cy="5186821"/>
          </a:xfrm>
        </p:spPr>
      </p:pic>
      <p:pic>
        <p:nvPicPr>
          <p:cNvPr id="11" name="Obrázek 10" descr="Obsah obrázku text, voda, Grafika, grafický design&#10;&#10;Obsah generovaný pomocí AI může být nesprávný.">
            <a:extLst>
              <a:ext uri="{FF2B5EF4-FFF2-40B4-BE49-F238E27FC236}">
                <a16:creationId xmlns:a16="http://schemas.microsoft.com/office/drawing/2014/main" id="{E5095460-E1CA-799D-62AB-9AC93B628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2" y="2131909"/>
            <a:ext cx="5875867" cy="39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26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F23AE2-0A86-0498-E8CA-BA8AAB178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49947-F0E3-36AE-A288-F38F19426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BFA32D2-ABBA-E96E-941A-2AC641EBB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A4B13498-EB33-EA7B-72A7-E90C473B3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A4B78BB5-42C5-8880-2678-B132A37CA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0C0929DC-BB31-B153-D239-DC3A605F5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5D0E8BD-1BB6-5C9E-F26E-045982DEC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54DE290-532F-DF37-A587-8BD7429DB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A3428AEC-FE16-56FC-8935-1D87DB222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B4233807-F48D-64EE-03CE-365FFDA82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8C65F7D3-BF7C-C4CD-75E6-2E0215F99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4284743-6136-C7B8-E128-75DFDC74E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AC8E7465-1CE2-4994-75CB-5990616A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11F5C4FF-672F-884C-72B4-0D88AF56D1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0152FC43-5294-12BD-B482-74B4D8881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C6DD8292-4F6E-7056-6968-D7618438E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21BF369B-7347-F7D2-0B0F-BD9D6BCF3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CC9B41DD-0110-D1C7-22B9-46B242D42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B8B8D6B9-4A72-0DA8-584F-740DA1B15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92A024C7-836D-9B7C-126C-D5834912C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B29AA408-98CC-B07C-09C6-6792D5EFA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EDDC29DE-8F94-5647-6229-07B120D44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72ACBD29-19F1-1881-627A-6AF68165B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41E37977-014F-91CF-4F1F-24BF9E398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C14B68E7-2EC6-9EF5-DB67-A502CCC06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5487BA2-A09C-F181-0CD9-859237960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D00A7B7F-A264-53CD-620E-EA482EEA0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18E58490-043D-7C57-EDC6-90ACE2568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28B949D5-1085-5A1D-6B56-D52797F4CA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928D7BF-35A4-4B1C-727D-749FFE981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5A6880BE-49CB-2C02-C7B6-805FA322F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5FCF74AA-83D3-297E-818B-A3E2A191B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4A2769A1-08DC-9601-EDA4-BBD057E7B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DBC4D191-D64B-022C-504D-5DE3C90487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AC3346DE-4CC1-5706-5A75-D0D350F0F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AD237557-2C41-E035-CCE1-E653942FD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8FE8607B-718C-6E93-E0B9-8D72E035D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45415E1-71B0-9EB4-2C14-69D4F0AF0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A51979C7-7F95-4AEC-7D4E-B34D30B4D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B4D36DB5-EDFA-DF85-FF61-21AEEA3B6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8DF4CCBF-C98B-1815-C640-7ECC47F4D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69363B2C-3B36-ABA8-FAA8-1EFABAC9C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EEDBA92F-382B-31C2-BD21-AD84E7197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64EC2E4A-0A2F-6F2D-F8F2-CCDCF4FBD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756CFA0D-8292-D1EC-19C2-54F6CF7A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8F493C7B-3178-F8C4-3AAD-FCA429BBC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70E690B1-4DF7-549A-68C5-D2B9E8147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C765F707-0BD4-863C-6A28-D1B32EC5B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72EB0770-330E-6B5A-345C-DCE74A0C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FCF6F3B9-DC62-5473-B175-53F58F141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7FC08CE5-5580-C933-17EA-458362141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1526D15A-B1B7-C09E-22FF-3BD2DB896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298C6040-79C7-FEB5-F9B7-B4769ED4D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2A32123C-B426-F5A1-62FA-05FDF5B57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02B6CBEC-BD1B-F9A6-4C5C-756917515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8B7E2369-0130-58A4-81A7-D5EB9F529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155D5351-B127-6B87-2EBF-C320CF6B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339AFA96-9EEE-73DC-98D0-95B30CAB5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C119AD98-769D-7CE6-5FCB-CA7837769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6500BEE-CEF0-D507-6B0D-AE1E82B0F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EC0913B-6125-F03C-412E-7E70A5AAF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02967" cy="397435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A44717-FF20-67FB-F594-224FA32E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638" y="4065277"/>
            <a:ext cx="7178723" cy="12440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Korea</a:t>
            </a:r>
          </a:p>
        </p:txBody>
      </p:sp>
    </p:spTree>
    <p:extLst>
      <p:ext uri="{BB962C8B-B14F-4D97-AF65-F5344CB8AC3E}">
        <p14:creationId xmlns:p14="http://schemas.microsoft.com/office/powerpoint/2010/main" val="1672738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A586A2-CF8A-62E7-AC66-0345D4C30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36E0A255-BBF0-8345-143F-8A9653079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C29EE867-57C2-2C9D-81DC-84B25D846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463F136C-3293-B0F3-127A-A3AAC88B62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D424CC98-E5B9-05ED-B020-0E291D7B3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A5BF0C8A-56F4-ADBF-E398-FAA6F6600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561A41FE-4A14-2CF1-C574-51DDFB6AE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8FD95D6C-FBF3-0BFB-866F-AE764EE4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1F372BFC-335D-EDBD-77AA-3D57A03B6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D5B3FB2F-78C9-CAAA-4A41-24FD3EC73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46F1DBFF-1417-8516-E12F-45AF008DA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4CD29F25-7B17-017E-724C-A46145E0AC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1EFBBD8C-38BE-0E40-4F59-C7032B7AE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55F37E08-9A6F-FC32-E2B5-8DE6E975A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3C6DDEA0-2A06-EFED-C330-6E8C603FB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80B05A30-B18F-3F7D-FC8A-165FBD37B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E39B8B39-6F2A-2E54-98B5-A0C1E8B9D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2522FDA4-FF1B-4A96-EFDD-5584F09A7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511F006C-0F5D-BA17-8FF7-87F0C22C2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CD115587-189F-F46F-156C-BBC665B65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3301F5CB-2D2D-9F77-B1BF-D4E723365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A8484376-EC64-4B1E-588E-748E1BDB9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540CF09F-4F20-7736-9C75-5B50D1F223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56480B2E-F929-8669-B734-779EE9EC2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BBE1A110-415A-D2C0-5873-36A351A6B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E9B3F3F1-C9B8-E7EE-5DBE-BE4595D7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587F7F07-B455-EF4F-B09A-DEA326542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7FE44402-AC74-CC16-65F9-9E9280376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69CCC75F-F9A4-EB1E-6C6E-6EF4BAFAE5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A08A2921-6E1B-E610-303B-57C84A3A4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0C8094BE-D353-0EA0-7278-71990877C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1A0F0DA4-6B4E-ACEF-4FC6-82A01288F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34228F52-A2C7-975A-2DE3-E2227C9DD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B64FAAE3-04D9-3139-C477-74FAD53B47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7229D8D5-AB89-3A50-FA03-1048E9090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63A59ABE-FE7F-8872-3348-CDFA704E9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4AFDA38C-FD0A-BB5E-AD7D-4E86A8D6F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E0E531B5-2EBA-760D-CC1D-BC4F4C438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68020053-765C-5591-E976-5A7DD4BEE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D9F585D0-72DE-B492-0997-002A5458A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B99A61E0-5A45-EEAF-2A13-ABBE0484B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71AB5072-961B-106E-9315-01FCECDFE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EAF6C781-50C2-DC81-D7BE-6686609D7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B4DC6984-C20A-2FD9-B1CD-21007D051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F45B6F01-97D1-8992-3536-C2C63F6F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FC96204E-AD0A-62F1-82A0-1CE112DFB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EE17AA6F-13F3-4B01-5326-6A754996C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5FEADE99-9ECF-58F5-E10F-751760E60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7A9DDB14-E2AE-90C8-9EC4-8DEC14833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57F379ED-ADD3-CD8F-46BD-8D854D2271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1A2FFC66-E92C-7063-51C0-A2E8F0596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C7EF1DF5-602E-CEAE-989F-A3E34442D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F16BA405-6083-574D-753A-3C6B9DE4B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7D25C4FE-018C-BAB9-ED87-B682C5781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FB12681F-55E4-E077-6AD8-633891197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1680965C-24E2-E4E9-9EAB-A6335253C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BEBE77E8-0976-5665-2AC6-668922AE6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1FDFC42B-062A-576F-667F-D320CF5CB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649B1EC7-1747-C536-23D2-F6EF811D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090C4BA4-21FF-47A3-DACB-A1BD9BDC2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6DB4AE-A78E-9159-1AA6-49380C36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ozdělení Koreje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11E98141-A0FA-6325-2B16-57EDAA6A6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FA1E306D-96B0-35F6-BF89-E21E6DE6E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ABE8B30B-BC15-1980-B6B6-D57035C0B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0C2ECEA2-9E59-EEAF-6775-BDF5F0E6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D3154D3C-1C2B-4476-1AC2-30D4E91F8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37E7E11F-B683-2DC2-F2E1-AA47B0D33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4C9836DA-1AC9-28AD-DF16-143F39089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AFD8E833-E108-1D87-5BBD-A65BE9AC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16A97548-AD52-2FAE-69CC-8D4E01483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3DC139F4-292B-94F6-7BB9-83FE0FD45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D5A27250-3F3D-8E07-6E27-AF1CE8087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AAF37ED1-2A13-9700-4052-60CAC1A11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EFC59253-44DE-14A4-D8AE-7DC8BFABC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817C353A-9663-23C4-8EE2-312B2288E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0F320E9E-217C-11AE-9BC9-D0F15C490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9B6D2717-7FDB-D97E-82D9-CAA51C40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7DFFDFE9-7013-5F0A-8956-8B42CF4CC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9272AFE1-008C-1805-D62C-7610D756F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61CF2364-FBEC-A3B9-B959-31B74794C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6EC51D2B-17D2-F6BA-F1DD-BB8076563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A428D845-885D-12A0-8C42-0315CA39B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F140F1CE-4EFB-D34B-6070-E80E5C856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55F3A20C-BEBF-7386-A91B-706EF025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2952A9C6-9710-3ADF-7D5B-0C53B7BCB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681CC911-A344-A632-2377-6947EC90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36D150CB-4790-BD53-94AA-6BE7E65C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CBF5E2DF-B6CA-584B-5304-2B3139A24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11C8E8C0-5E57-ABF4-8486-C7955FCED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431319B4-1C4B-602D-36B0-4309444A0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80056911-EA5F-63E0-2351-5C6D365AD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817DB3E4-B9D0-9ECF-10E4-D5C7E0221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A0155504-EA62-C180-D453-9C2DA4681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575BA887-9DDF-1E2A-FA48-19F88FC64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CF1F656C-4873-BE64-514F-669675E1D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9739DDD1-5BD9-04AC-4E6E-816B410E9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DAAA098D-8163-6538-05F5-61B647E6C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0696FB54-6F37-26E3-74C9-0E6D61482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9B520C06-924F-E430-2023-D65E51262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D8DAAC8B-B4C5-F44B-72CD-E553EDC18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206742C9-135C-DEC7-FA93-C343290B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DB5EB5DC-9FD2-9144-8A7E-D5A25DA7F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0852D558-2047-8618-1CDB-1E134FBE1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FAA86F38-D08E-F83F-E2C4-BC6DFCBC6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9BBC0C-5B29-29DA-92F5-8F9E7303F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901012"/>
            <a:ext cx="5009643" cy="4374802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1910 – anexe Japonskem, do konce WWII součástí Japonska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Osvobození SSSR (sever) a USA (jih) – </a:t>
            </a: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38. rovnoběžka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Moskevská konference 1945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opatrovnictví (</a:t>
            </a:r>
            <a:r>
              <a:rPr lang="cs-CZ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trusteeship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USA, SSSR, VB a Čína)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1948 – vytvoření dvou separátních států – Korejská republi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 (srpen) a Korejská lidově demokratická republika (září)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Korejská válka (6/1950-7/1953) 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příměří, ale bez mírové smlouvy – demilitarizovaná zóna na 38. rovnoběžce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KLDR v čele s Kim Čong-ilem a Korejská republika v čele s </a:t>
            </a:r>
            <a:r>
              <a:rPr lang="cs-CZ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Syn-</a:t>
            </a:r>
            <a:r>
              <a:rPr lang="cs-CZ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manem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(podpora USA a setrvání United </a:t>
            </a:r>
            <a:r>
              <a:rPr lang="cs-CZ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Korea)</a:t>
            </a:r>
            <a:endParaRPr lang="cs-CZ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5CFA1F63-8CF1-0CC8-81FC-E6F583913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9E8DA5A0-80D8-FC45-2B49-A795CC966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5964D69D-61B6-B43D-C1C0-2D2642B3F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8513D3A8-E4BE-ED2B-F113-6543CCC95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5EE21281-279A-D0B2-E712-9FF114254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527008D4-F091-2D93-4A79-22773CF6A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2EAB2015-AFA9-1C9C-B67D-5D67A1BF8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BA5E9866-2A29-6F24-DC30-70A9163E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D03FB77F-010A-CD70-405D-4CA7E9CB3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A439C660-55B4-B458-A606-0B58C2CA0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7BB0517D-4A96-C6AD-7789-D9D92AD6D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DC51521B-CECE-3D80-BC78-2CA6E3E4D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1A8A8F6C-BB1B-4D5A-18EF-8CCBCD72F4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CCDD9C1F-46CC-1F11-3A36-8F14660AB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967C5531-9DA7-067C-03E7-356E9423E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C2D7957E-A5EC-7447-0DA2-25C129926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563224E8-739F-5D44-CD5E-A8EF77311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E10366E9-11F8-2A8E-28F4-CF1D539BC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E1F2C48E-28E3-B1EC-CDF3-B269C6569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6FBE7F0D-863C-EF80-913E-8408E83083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29713021-2D6C-75F6-BB62-7463E8EBA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2AFC346F-B435-1A36-5AA5-97DAFD0A1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899EA13E-BA06-E21D-354E-0459CE2E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venku, obloha, oblečení, muž&#10;&#10;Obsah generovaný pomocí AI může být nesprávný.">
            <a:extLst>
              <a:ext uri="{FF2B5EF4-FFF2-40B4-BE49-F238E27FC236}">
                <a16:creationId xmlns:a16="http://schemas.microsoft.com/office/drawing/2014/main" id="{70A7E5B0-8783-CB96-F65D-48CD55787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61" y="2189660"/>
            <a:ext cx="5651500" cy="3177797"/>
          </a:xfrm>
        </p:spPr>
      </p:pic>
    </p:spTree>
    <p:extLst>
      <p:ext uri="{BB962C8B-B14F-4D97-AF65-F5344CB8AC3E}">
        <p14:creationId xmlns:p14="http://schemas.microsoft.com/office/powerpoint/2010/main" val="3717370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ADCA1-E448-B3F1-CE14-D1298A860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9CC0D80-4A84-2EAA-AC0A-B352B27D4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D5E94A29-995F-DF87-8B8B-2C46B81D3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D2B11F1A-66D7-913F-0AFB-2B222D424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50F4BA4A-D74C-4AF2-3F26-1652D201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EEC53055-7B39-48A0-E123-89A433273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03515D9F-3ADF-3EA4-27D9-EA3912356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056FF59D-8546-CFE3-16AC-33949AFAF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BC4E6849-2C12-AEA0-D969-C38CFA48D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F5B307D5-B358-169B-F53D-BBC3C8AA3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719303C0-52A9-3A9A-16A8-D8FE23156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E8F3C311-DD88-0099-E40A-11F72D6D5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2270BCF6-30C4-431C-D539-AB161AA14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D25EBF3A-6752-B0FF-34FC-AA50D8B47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BBD0B1BC-51E3-C31A-0487-D4719305F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DE54E050-5060-BD0F-44B2-3117BE9DD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B9BD3EAE-5970-C36F-4E44-A6CF01549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9B605DD3-EB03-5301-D31A-891949E96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B8EC294B-3921-6FED-93D9-C938751B9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EC60350E-5C79-2F3E-0DA4-9F97585EB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4D444065-D137-AFA6-9CAD-2F3FB20FD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2F4608DA-DBF7-C82F-9219-A689BDE84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8328F70E-481E-C824-4E11-754DCBA99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AD059E2D-93BD-E628-73C5-3F7A4456A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F60258EA-7C9B-10D7-2A81-C5B475688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B2BCC094-58C5-8A1F-A1E2-B408DBE17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46A7165E-6F8D-6081-292A-DA0E1C24D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8C41F3B3-E47F-7748-2A94-12F87C527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6240B2A4-689F-A688-5D04-93B4B3FE9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35C3E239-F38A-985C-A9E3-8C917AB77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97F67583-8A41-76B7-D81A-1BAF9AAF4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18E2837F-6C7F-99AF-2836-D3DB19D4A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F6538F1E-F459-735A-2365-71AF081F8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463B6013-4AC6-DAF6-9149-0A1A78C7F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0693BFAF-ABB1-7A93-0429-619D96479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2248A30B-5B5D-97A2-0937-D8082BB8C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B77519CE-8D46-247F-3859-B30E97A2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2573AF98-0B5A-8F91-DEED-A7303ADFB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0C3A1E40-6452-9380-9703-B9A4C270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E60D27D3-85F6-F8B7-CC34-31F831B8D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FB34E28F-53CC-1317-29F8-D59AB7FF8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85E0FBEF-5D12-2CFA-E329-C0EE0F3EB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9A0A4E9F-83A2-B6E2-4219-A531A83E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9B5386C3-C0A8-9941-BE1F-B678C337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085B42FB-F7A6-AD93-BE98-349B02A5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7FF275E4-0F50-EE9D-88B6-669813AAD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BFBF19C2-233D-DC04-BE9A-731F91954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A39060DA-E425-610A-AD32-8B55A9281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F84CB9A6-32AF-BC28-AB1E-875C59122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4AAC5186-AEE6-CC67-2C41-816D2DD2C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73F90B10-C466-1DE9-0B07-640CE90BD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D54F4343-CEE2-10FF-5D74-98B6DB116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9F80B47F-12F6-E21D-8524-B20A5EC06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39B5515A-91B4-32AE-8902-C7ACBB705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556B7D78-415C-BDAF-B509-B83CAC6AD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D2E98BC5-3C1E-A45F-8AC6-738166F7A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5328A0E5-2012-CACA-3AE2-D7E269EB4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6D977757-705E-6745-4C73-72BE32593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0CF3D95D-51BE-BAB1-777C-D300E5DA52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C06F8DE0-10E2-14D1-FC25-CF0B11A4C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7D6B31-284D-249C-1518-1E7373F1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Korejská lidově demokratická republika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9597DC09-901C-85AD-CBCC-6B0EC975C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0807A537-E72A-FE7E-6265-CF5AC4DCA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601ACE02-FAB5-04A4-69DF-8530C678A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6ECA31D2-9169-C679-FB57-679B84A70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1BA852FF-62E6-274E-85A8-FA377A927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802B119E-1229-C435-3BAE-9D439B60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A410EDF0-142A-5475-E3B7-B6DA52820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F8A65DD4-B41D-C5E1-A884-DD804B442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B1423ADC-F486-61AC-223D-256E5366F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70AC1A8A-7B60-F853-5E0F-380BB3FC6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9C6643CD-C1A6-43CB-5D6F-4C6ABF551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13977ACB-06DD-5B87-4478-50A25E8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BB2E108D-10A0-0B62-6E94-4682056F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EB4AA329-D507-C4EE-75E4-A65398014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BE9562A3-0017-BA68-F07D-295BB4DA1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32819E11-BCB7-2923-2377-9099DDC154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3A73FAFE-C8E7-49A4-5DCC-08AC44076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FC464D28-4A2E-D2E7-31C2-20969C850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813EE3C7-3729-D821-249B-F9E6B7C0C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75D0A8F3-C506-6C8F-7F78-74F47BE18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44B4171F-F398-5418-7F28-E74B266ED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D4F2D20F-C5D7-5DA3-2DE8-580F3AD2DC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31B17153-3DEA-35A6-9BCE-A8335C361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720E0C93-292E-C695-4AF2-89B04C29B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A97E00EB-5254-7EC2-7FE7-A92F36418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DA0F7B64-3D54-1921-C97F-44513BEBE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094E0143-48C5-68F8-EA93-B8F6D2D2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E1E0F0FA-B113-95B1-A517-D85B4080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DCEB18C0-46C6-BCD6-670A-103DEAB1E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CF7284BB-4FF3-9C70-2C06-B483153A3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6AE45F4D-5335-B53A-5B94-EC77E91D3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23B3A8EC-8B60-9378-4DF0-4DFA79378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CDFC985B-FA2F-0559-FD1B-FA0BB55BB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5C6191D1-0D23-240E-2020-31A15DAC9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FF708BC8-79E4-BA16-8F19-2319176C9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6955295A-9E4E-9F7E-1719-751A6DFB0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C5F7C4F8-D371-EC24-58E1-3FCFD35CA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881FEE73-2817-601C-7EEC-46AF496D1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5A692603-D948-4F40-0F2C-65225B8B0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D520EC17-38CD-01E2-CA89-C4779715B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12368FEA-215B-6F93-1AFD-0140D378E1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4EB0C6D2-9DB1-84E9-C402-8E3CB8DE6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22CEE605-BD19-1A44-598C-B36EEA790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DBE702-BCBD-3F0F-1295-33FBFBC90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901012"/>
            <a:ext cx="5009643" cy="4374802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 čele prezident </a:t>
            </a: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Kim Ir-sen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vedoucí silou </a:t>
            </a: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Korejská strana pracujících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Zpočátku silný sovětský vliv, následně vliv čínský během války – intervence čínských „dobrovolníků“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Postupná desovětizace a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koreanizace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1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džučche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marxismus-leninismus, nacionalismus a izolacionismus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komunistická dědičná diktatura – nástup Kim Čong-ila (1994) a Kim Čong-una (2011)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Politika </a:t>
            </a:r>
            <a:r>
              <a:rPr lang="cs-CZ" sz="1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songun</a:t>
            </a: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armáda jako hlavní složka společnosti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Hospodářské reformy sovětského stylu – kolektivizace zemědělství, zestátnění průmyslové výroby, silná centralizace – zprvu ekonomický rozvoj, ale následně silné zaostávání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BF84873-41B4-C7DD-B362-A25854DA8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98C86C86-5E4C-A57F-8ADC-24BB58986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C0632FD2-F725-7D24-0FDC-875927BD2B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D8DBE8DF-2C0A-D586-7984-920723452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5BB35480-50DF-9398-698E-6F498862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2B9688F4-671A-5002-4CC9-D4C811C88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381F796B-CC75-7E3D-4013-863D3021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29A08E78-2616-C830-EDFE-B32DBDD67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6FE1DCF6-C55E-42DD-B0CC-6CA89A8BF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69AF10E7-B396-2DD5-4DCA-E7607DACA3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0FD07114-6C62-247E-12BF-F69D2B57A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CFF2A88E-7436-E433-B6DF-BF7126A63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033B09C5-C74F-2B0D-8974-753AE459A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3B51C8F1-20AE-AD22-72A2-6F80E3216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ED6043CD-846D-76D8-1394-48AEB5B10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561EEA61-8171-939B-8418-AA9171A66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0B90665A-43DA-F306-AC7A-84CACE78C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8CC66D96-4CCE-A92D-2626-32575F984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EC800C8A-065A-1F47-1415-815C78697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8B90CBB6-6407-7146-C2F7-6337B8131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8BC82AD6-81F2-8400-8369-4B7DE3FB5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CE636308-75AA-FC7E-5BE5-9EE51FFBB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6AA672C7-B918-4DC8-B697-73AE41286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Lidská tvář, muž, oblečení, plakát&#10;&#10;Obsah generovaný pomocí AI může být nesprávný.">
            <a:extLst>
              <a:ext uri="{FF2B5EF4-FFF2-40B4-BE49-F238E27FC236}">
                <a16:creationId xmlns:a16="http://schemas.microsoft.com/office/drawing/2014/main" id="{4CEED099-C30C-E3F2-A851-1F46CDA23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590" y="2155910"/>
            <a:ext cx="5651500" cy="3753537"/>
          </a:xfrm>
        </p:spPr>
      </p:pic>
    </p:spTree>
    <p:extLst>
      <p:ext uri="{BB962C8B-B14F-4D97-AF65-F5344CB8AC3E}">
        <p14:creationId xmlns:p14="http://schemas.microsoft.com/office/powerpoint/2010/main" val="475405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7216DF-5CCB-B6D0-7443-5102012B4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806115B-5213-1240-2A08-706C2DE7E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4879E601-F7BF-3B47-5F2D-86BD68737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3A6CF1D4-DF55-EFD1-7F5C-395FD81095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B8075AFB-F07B-F51F-3607-1FB9ED4D9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7446594B-E556-AD13-D9AC-FCA655BD0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50CF2824-6E4C-2849-9FD4-A8F024775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FF65CCD7-43D5-09B6-D16D-F35A9DCFE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EE49D325-4864-0575-C08B-D2BD125A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932F342D-C663-EE5E-7637-07673726E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EF82AC97-EBCB-30D7-6D48-AB42A70D0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1F71EE87-FDDA-3339-9E4D-7B42505F0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52A6BDD3-402C-9D62-F56F-7CBBB3BB6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4A03E10E-79F1-DA11-6BCE-BF2D49153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70056B59-7B01-51C9-0996-E416DCBAE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8E3775A8-6D67-A8D7-ED3A-4BD01EAFD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FD3751D1-E62B-A132-4073-3AA9BF15F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3DE9DBAB-09B2-E6E3-F74B-5EA9DF000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F8DAF484-777E-75B4-FE1A-3A629543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EB8F006C-A545-0114-AF28-3B389581F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877A99CA-05DD-51FA-B129-EBD3EFBCA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9B3B74E4-A2A5-B098-4FD5-C5ADBE904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09A5AC17-0DD9-4C6E-0781-78946F226C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25198DB0-722B-EA8E-2924-40DB91809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59FE2BE3-7D04-1640-6DBF-01D119E77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C477470A-50D9-100A-CED2-68C88C625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4504759B-EE5C-1337-05BA-F89FCD5B0A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90892A94-A8DB-F152-BBB1-5CD200399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D3D2DD76-2E79-9D46-A7C9-861327706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A5F1DDE0-9EF5-ECD2-0485-BFD935F15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4A5E9656-52F2-6554-48FE-3129F74EC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F376C36C-1159-266B-08BB-FEE1FD805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AE0D2DBC-A765-5D32-C265-0DF19E275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47C3AF0D-D2C5-1288-756B-2C0E93676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C02F91BC-C2B5-9F7A-C5FB-DA1B8F969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04BC04DE-B740-C78C-BC54-C1690B614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A79D7AA5-ADF0-5721-DF72-6A5BC7323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5C362033-CD2F-6996-9C0E-7557956B7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51949427-1794-79EF-6B95-1919C30EE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F87D5505-7B5A-04DB-54BF-4AB67BD7F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A6DA58C1-64F8-4957-B158-7A8EC30B1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C43C27FC-0879-40D5-E94F-C2D00D3A1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8450CB5B-2570-0516-F826-924169E7E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F4B5525F-8CA9-9B68-BDEC-2AEA123E72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FDA8491A-6F96-A710-DC83-FFAB26E71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F5835693-2223-56BC-504D-1E6ED2432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A9BD2878-F4B4-E851-6C43-8C5D36F16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A011745F-97AD-608B-0BBD-9B6C85D2E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99A1C76A-3825-0B7A-41DF-14C553A44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E4E9FD28-6658-C017-9B13-2EF6BE5AE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915289B0-16C7-BE79-6EAC-A81FA00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55B40B0F-407A-83C7-5533-484C9CCB5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DEB1E5D7-427E-2823-C33B-C8AB0AEF1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D5088286-6819-1FC3-3DC5-EE6DEA34C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D494BD7F-4DAA-B72B-F563-FD534ED38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E0916CE8-6215-2388-D8D2-77F81289C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8C3DDB4D-1405-6B76-0F8D-00678E107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23265A1F-EC6B-22A7-8895-CF2EBD0BD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76E02C75-50E5-4D2A-9910-1F1B64EE8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C167A13B-B970-4628-AECF-B8AD49030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5A3A42-6FCD-3167-FF31-34D68079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Korejská republika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1548C786-18C4-8817-77C8-E867192DE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A7B0E090-E2A3-4090-629E-809C41433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BC6774F1-BA2A-2CDC-770E-F9FBEA4DC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E8D2D937-7F0B-D851-9792-87C663189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D983A4B1-94E8-8DE1-4E42-A9393DBDF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991FBF99-8E92-4A9E-3E20-673B8B2A8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827125A5-E715-FCF1-4159-9216CA532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1932E133-0914-4183-47A6-BF5F402B1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3AD9449C-3DA7-83ED-CC1B-CF251FBA2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120EEACC-991B-5B6F-382B-62D705463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5CC093A4-54DA-361E-7F06-6E48A6D67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5BC246A6-7AB6-3891-84FC-921A3492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A97AA6F8-F915-9C05-42D6-55E523DA4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6E57BEEC-EEDF-AE88-B945-F8B706340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3435141B-8012-69C0-C259-DAEFAF1B9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E16D3F99-428C-9494-E567-C65845A23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8820DB5B-2DD7-B392-5020-FED209575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2E770B1D-A0F6-F4BC-0F88-06EE6CAEB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A6B0F022-0C7A-92B7-29D1-503599B73E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2F15926B-E0AF-69EB-7D4C-B889F5C8D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C89D81E9-9304-918F-D08E-A8FB90962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6983515A-E304-6C7A-F945-DF4E0FBD4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3D448575-F837-9E42-6AFA-A795B54F3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85080103-306F-9EDE-D13A-A16C390CA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192E7F4B-3A30-84C9-A58C-289A8276F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CA2DF3E7-E3C9-04C6-B618-873A00320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A13EB1AA-FB11-5C85-4F88-95483D0C8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94FA6785-D2CC-EB84-90AA-AE612774B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0E3C9586-836D-3ACA-6ECE-2BE50E325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CED67798-7E28-B589-B40C-63EF28DDE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87EDDA2E-FABF-5D0E-BA6F-FA1C4248C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AAB7B804-47B1-E455-D931-80BA09D00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48330FCA-BF0B-C6AC-C4CF-0BF43B4E9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31879C6C-BAF0-0762-4E1F-93C715E6C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BE24E747-D2EA-4C27-CAC3-43457AFFA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4016A089-66CC-9761-5A94-F49CA0650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2B8EB99C-F40B-138C-641C-1F4042D81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73C450D2-789B-1246-5AC3-16C1856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22F391E0-8D51-170B-ED84-81967B1E5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7ABE028C-BC40-EB4E-68CA-0D446B310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4163A32D-8983-F752-92AB-7125578D4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AD27DC90-42AF-0693-3BE5-E2CF9DC01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16DEF564-2ED2-C681-EAC9-29DB0DC95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8101712-5B38-8599-803D-7789ACB2A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89167"/>
            <a:ext cx="5009643" cy="4686647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 čele </a:t>
            </a: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prezident </a:t>
            </a:r>
            <a:r>
              <a:rPr lang="cs-CZ" sz="1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Syn-man 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podpora USA – vznik antikomunistické 1. republiky – autoritářský režim, potlačení disentu, stanné právo, ekonomické zaostávání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1960 – tzv. dubnová revoluce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vznik 2. republiky – demokratické reformy, parlamentní systém, ekonomická a politická nestabilita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1961 – v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ojenský puč – gen. Pak Čong-</a:t>
            </a:r>
            <a:r>
              <a:rPr lang="cs-CZ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hui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3. republika – „rozvojová diktatura“ – rozsáhlé hospodářské reformy a strmý ekonomický růst – vznik 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tzv. „</a:t>
            </a:r>
            <a:r>
              <a:rPr lang="cs-CZ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čebolů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(řízená industrializace + exportní model)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1972 ústava </a:t>
            </a:r>
            <a:r>
              <a:rPr lang="cs-CZ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jušin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(4. republika) a přitvrzení diktatury – 1979 svržení gen. Paka (5. republika) – pokračování vojenského režimu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1987 – červnové demokratické 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povstání</a:t>
            </a: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vznik 6. republiky – první demokratické volby prezidenta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Imperiální prezidentství </a:t>
            </a:r>
            <a:endParaRPr lang="cs-CZ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E1DB13B-7EC6-A81B-892F-04F155C22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4D8CBF52-B239-2566-2850-8A6D16DA7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9AF5ACA7-706E-CF22-983E-8B5296677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3ED1DE53-1A0D-8A16-5F6B-74621FC57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76ADE840-7F51-F51B-054D-CAF4825B1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674A0C6B-DF3A-5F74-0DBC-F901B482D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5DCCFBD2-8ACD-85D9-9E22-67E0F5D2AA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A87B5BA3-83B4-7356-F3A3-7FFCDED44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D1115456-4BF2-75D0-AEEB-2C8E872A0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F3403718-9F58-7133-188B-63D0C1BBE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DC00BF87-C625-4CE4-DD92-D09C0EF0E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538389C5-3EB6-4801-081A-03BC16702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213A324F-1A93-58F7-2E87-68F104033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89970A86-52D3-1291-3D74-835D9D169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A5948428-315D-6A6D-3280-65F03F202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279E4FED-32D8-5E3E-A6F2-F1FB32210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7250EE6E-DF44-E1A1-813B-1D71C345F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F8F1FB05-9371-F9E4-34DB-D36C6161F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953922BA-B6FE-5755-2446-7646DD33C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34EF6455-CC9B-9D47-ED32-A32CEBF7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525D683E-B29F-40E8-8BB5-0CEF2DDF6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E1255E3D-5E7A-4A5E-FC59-3894E2E4DD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B912575F-5C65-DED4-F6AB-6111FB6D2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venku, vozidlo, černobílá, Pozemní vozidlo&#10;&#10;Obsah generovaný pomocí AI může být nesprávný.">
            <a:extLst>
              <a:ext uri="{FF2B5EF4-FFF2-40B4-BE49-F238E27FC236}">
                <a16:creationId xmlns:a16="http://schemas.microsoft.com/office/drawing/2014/main" id="{0AE5DB29-5BDE-C0AC-7B1B-1D172EF80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90" y="2216955"/>
            <a:ext cx="5130763" cy="3521112"/>
          </a:xfrm>
        </p:spPr>
      </p:pic>
    </p:spTree>
    <p:extLst>
      <p:ext uri="{BB962C8B-B14F-4D97-AF65-F5344CB8AC3E}">
        <p14:creationId xmlns:p14="http://schemas.microsoft.com/office/powerpoint/2010/main" val="2176832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08C469-0654-0688-9C57-F8FDCC7E6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9CB8B0A0-0482-6359-4A1B-82EA47D37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AC7F1989-2450-1AE2-48A3-95C02DEC2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BD6679CD-411A-C7E6-32E7-FFC352600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16BB5047-189A-C591-5CB2-02B050163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11D80D7B-B383-3751-B39A-9CDD244E2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76034E32-DD5D-C92B-F5A6-0650A5AA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EE8B9797-D8E6-518E-D03D-11C5BA22A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95CE4844-8CE0-3A5C-9176-E339D9B04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C455F79F-5EAE-73A7-84DA-3B1440914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266DBFBD-C0F8-98EE-9524-EDAB85836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6403A19C-E9B6-4045-8B53-E869BFE24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2303BA47-7119-F317-16F5-575A0A1AB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4ADAC50E-73AA-325A-93F2-3E1D0C3C9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D195088B-70BE-67A3-C611-5C0285821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52887FC8-3295-8C2B-1B1C-599A7BDEF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00197CE7-7A20-F420-F8B1-50ED3F50E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D5F1BFE1-C534-18D9-2561-2084C127C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D88E26E2-92FE-10CC-24A0-4B316F74B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0F548F56-FC0A-4F03-0330-23F7D7179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40D11E4C-24B3-525B-E441-F7146A85F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1D0CDFE3-FDE0-1394-AC48-6F3E69F90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468F6E01-ACA8-59DA-8E42-D481C03A6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A242D21F-7E36-4EFD-53D2-16FAF47CB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128A7519-EAD0-3C50-9BD2-D7F9240D8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E8CC69F3-89D7-A449-DAD5-1A75C908A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FB60CD61-996E-CC58-6EEE-54EC122D7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EF40C9B0-5E39-D57D-F2EC-F31ED4D9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F72D6093-2100-719F-5272-B5782DA0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74E2FA58-A2C8-9F32-52EF-EEAFA8B1B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9432483D-00FE-3F56-D3C6-5BF2D50F1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DAF0D289-CE8B-33FF-7BA1-C44C74872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A73E4F92-6747-EEC0-317E-1E0C5628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91A2486E-B277-350E-D5AA-AD0A30FA3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CBEB32D7-E3C2-6863-9DE8-CAF1C656C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45169CBB-F08C-4B84-D5A1-7AACCEC3A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BD6351CE-AC23-8162-11AA-AA1BEDB6F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D2F27B74-67AC-5C97-537B-D5EF0EFE8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9AE4C026-5324-B591-0FA7-C10CE851D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F8272C41-DC35-2417-5E27-5564E6664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F0C7CFDE-DB81-16AB-191F-00DBE9424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C74A676D-810B-F27C-D00A-FEAEC5FD2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FFEE3B0D-139C-2B08-43E9-FC22BB655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2499147F-594C-BB65-3B86-3BDE75210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6B0D82B8-8B14-31A5-3C5C-1C7256B0E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79BBD713-6FAA-25FE-A7BC-61C9EAC53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E7B05E27-8595-C886-F40B-12C826426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F295F858-2EFB-E036-88E5-7186E1A39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70DBEE83-2EC5-2144-AEC4-FAB57B3F8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A4310FBF-811B-1A86-9396-BD906354E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D3CBF362-5261-83DB-BAD6-2FC2F69AF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7FD056B7-8287-679B-74D0-CBA5658ED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D9DCAD39-155C-D0C3-E104-EBA60AF61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0F54A2CC-AECB-F857-7674-07F30F5C1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53C4B2BD-21EE-3B74-7BF9-6123A4E9D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93CAD10A-AD70-B51A-6E1C-727B7D443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03C01B39-3EAE-6B99-6B28-10EA96101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15BF83DA-148D-5282-0751-890053C38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C010F9B6-9F82-966A-5583-F0C9D7486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F20D79B7-1D3D-36BC-E642-2368E591F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818B28-6D2B-8E67-0426-C8D31A953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Vztahy obou Korejí – sen o s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jednocení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BAF49C7E-0A1D-EC24-C99B-0E2BD127B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0189F342-0AC8-4E42-E3B3-123092DCC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6E1377EF-869C-A78C-3569-E8CB69403E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338F1956-6313-FFDE-D071-6F7988ED4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57920843-C0CF-D40A-14A3-0EFABC98D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6183B7C8-1C2B-E6FD-D72C-B73BC6E55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796E0187-100C-7A38-C0A4-B12448F9D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441D3469-0D2E-DF8A-7171-F88459617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51D99DDB-111A-5275-9C62-59902D4822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44C6E044-94BB-EF29-5182-529C9B495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95FFF826-27BA-C2C7-CFF5-7B5FC245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4C40F87F-C4AA-5712-7A38-5BA13ED7D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68A93F36-7FDF-1149-D776-E5A541BB4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36866C09-4ECC-7697-7B55-0ED6FCBBF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3E35E43B-06C8-CA57-7616-792E5CCC8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391476CB-1835-86FC-B81C-8D28D017D5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7485BD74-5209-6D0E-4112-D72F42E59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6BA9F1E2-B59A-E0AC-3B27-F833F311A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FC1B7EA2-8030-18F7-CF5E-98A45888F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9EE4EB47-E100-FEF9-410D-75E986295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9072CB8F-26C7-E9C6-97B0-D50F85C7B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8C5A3D71-B8C0-5EE6-82BC-C1897E2AB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C36854C3-1C38-A9C8-25AE-A2185CA23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BE02B9BC-380C-7CE4-8A2C-2020DFC71D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E75FE310-D30F-AFF0-653B-AB57887A7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E2FE443D-5F41-92B4-8E3D-3F50B744C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595AB1C1-CD50-8F4C-B850-A3021DB9B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D3CEE2EA-E246-6C1A-2C15-969481E7C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D48DD488-2C71-70A4-946B-015B98DFB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4243A3AA-68C6-9164-A8D6-1D985754F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50913B37-72FB-3A17-65F9-E6FFDB1E0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EA41A333-37BF-5476-18F4-E2249D667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AC6A9B90-314A-09C3-60ED-1985D235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5C7BDD26-1D00-A990-7963-8345D5A7F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9FFB83C8-E837-D596-098C-D05628B17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8D57B153-7D6B-5744-D450-B3DF88B38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DFDC8834-23E8-4F16-2F23-0FDD85C38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33A60EE9-9017-EC7C-0E5F-2AD6C085F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89792CA1-6DA6-27E9-9967-37E7FD77E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32B26260-1754-94E4-CFF8-897418A6A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C4D4A862-4589-E183-82B5-78579EF69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99D4D3EA-177D-40B0-BD26-15D5D7A9B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7E621CAA-1E4C-A287-1706-93866CDAD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9D79766-BD8C-17D1-0BB4-4D10B6B78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717" y="1874829"/>
            <a:ext cx="5860283" cy="44009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 válc</a:t>
            </a: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 tzv. demilitarizovaná zóna 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kolem 38. rovnoběžky – soutěž o zastupování korejského lidu – napětí a rozličné incidenty (1968 – atentát v Modrém domě)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1972 – tzv. tři principy sjednocení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1. nezávislost, 2. mírové prostředky, 3. národní a ideologická jednota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90tá léta + 2000 – </a:t>
            </a: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tzv. slunečná politika 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2000 summit mezi Kim Čong-ilem a Kim Te-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džungem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Pchjongjangu + 2007 summit s Ro Mu-</a:t>
            </a:r>
            <a:r>
              <a:rPr lang="cs-CZ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hjonem</a:t>
            </a:r>
            <a:endParaRPr lang="cs-CZ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– 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deklarace z </a:t>
            </a:r>
            <a:r>
              <a:rPr lang="cs-CZ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Pchanmundžonu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Mun </a:t>
            </a:r>
            <a:r>
              <a:rPr lang="cs-CZ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-in a Kim Čong-un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– Kim Čong-un nazývá mírové sjednocení nemožným, 2025 je ROK označena za jasného nepřítele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A24AC9D8-7061-67B1-54C7-D4D9DBC78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51D6C5F0-C5C6-F7F9-2F90-B9080DA0C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DF227981-6381-6B8D-4410-F3F14A324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ED109FC4-67E0-B59F-0530-35EBE0F78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D11589E4-6B5E-C197-856C-FBD7EE78E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BB7BA0F8-B3FA-B2F2-4DE8-5BB45A0FC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0A78D73A-4E62-6F21-A7E8-3BB2415B9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447D58F5-8A86-18B2-960E-7E8424D07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85D95EF4-9292-6F0C-DD21-344FF37CF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23094B21-DC10-2EBF-0B03-F77503782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90D1CF57-0F27-B01D-A5B7-6A9C0E60E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1DD4AD9F-712E-CBB5-3BB4-2769A5E8F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4646FB2F-F107-C2E4-7AEA-93016C9FD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418D717F-165E-FF6A-51F7-B3ABD22A8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2AE27050-A107-4F52-C6AB-3C7E2C973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21A2BD5E-750B-736C-C31F-7E45D2071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44A630FA-2379-9D3C-39E1-8CAFB980E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7673F8EA-9D97-9CC3-8B8C-C5E595B06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556E4362-D3BD-1991-2581-D99CD03D6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2BEF3D85-D4E4-F8B7-18FE-EC2BB83B7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8609CA94-E011-C847-1743-D478A4920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954A65B3-A45A-2BD2-88C1-CE67EEFC3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6EA877FA-E0AF-C6FE-3B02-11072E51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Zástupný obsah 9" descr="Obsah obrázku oblečení, osoba, Formální oblečení, interakce&#10;&#10;Obsah generovaný pomocí AI může být nesprávný.">
            <a:extLst>
              <a:ext uri="{FF2B5EF4-FFF2-40B4-BE49-F238E27FC236}">
                <a16:creationId xmlns:a16="http://schemas.microsoft.com/office/drawing/2014/main" id="{C3187407-8CC6-7213-42F4-DCAA5FD40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61" y="2010495"/>
            <a:ext cx="5651500" cy="3932502"/>
          </a:xfrm>
        </p:spPr>
      </p:pic>
    </p:spTree>
    <p:extLst>
      <p:ext uri="{BB962C8B-B14F-4D97-AF65-F5344CB8AC3E}">
        <p14:creationId xmlns:p14="http://schemas.microsoft.com/office/powerpoint/2010/main" val="15833132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B2FE38-5930-FA11-2A5A-932A63789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970299D-9734-98CA-2D65-72C567C6F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0D839289-317A-47DC-153C-7AF2C0D33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FD14F50B-BB03-7AEB-1B99-60038D6D1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23727281-19D4-E9E1-8D49-89112E0AB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7B5DAA0D-2BF6-87B4-F324-03E040DC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79D89FB6-FD35-AD42-074A-995004DE8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7004F5BD-04AC-149B-9641-40FDDF1A2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12DC8F32-47CD-8F87-D623-DA8DC3B59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40F98E1E-3E4F-16CB-089F-3774D960B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9F21E137-EF82-4F18-E6BA-52875BF8A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EA6E663A-C715-5A6F-3D7D-C4447535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D1FC6762-7394-E4A0-C56B-DBFB612BD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04F21F0B-BD05-E726-4ABE-19BDC20C7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A53C007A-6D0A-A9E0-35E1-703F1F9CF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D022C701-9BC0-62AA-058A-8B19E0A35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823708B4-DE75-36E0-7751-0DF3C30A8E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E2A41EC7-3808-3C24-E48A-5F3A3E2CD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7FC25F86-DBCD-0A3B-4375-9840821C7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F81AD811-50AD-AFB0-EA3D-16B10B85D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454DE05A-4DB6-5808-F17F-B7EE38FF2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BC4661A9-8F6E-5049-9A74-F4ED6A2C1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ABA3BE52-BD54-171C-C4B3-D0C006A75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8C4ED1DB-15E3-442E-6158-D656F2FDE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145AD0E5-325F-C747-55FB-FBE9D456B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3A6D66E2-DD47-B259-17AE-4F9E37003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A801F9E9-078B-48A1-8D59-0CD52FB56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14C07D8E-5E37-B380-709E-0493FBA7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FE2E1084-EECE-85C1-AE7B-47FB76151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1B57F37A-BF1B-3C40-1F1C-A81A17BD4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56B423F2-60FD-CE6A-3729-4EF7743AC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17253D78-535C-6A2C-D2CE-56B96B892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16110638-22F5-5A5D-6F20-971E84CC7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11209B75-D6FF-D464-CB8B-B2529F254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F8CD8418-89CD-337F-2713-E05F42A55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196958F6-6663-20E7-CCB6-E47173B77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FB8CC1FF-7D0D-C953-8493-85A7C03BB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0604BE5F-C96A-A282-C30B-6FA0642F2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C741EA97-85C3-8DEA-571B-58F764AA1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9FC2299A-80CC-A40A-CB8E-5F6AD4569E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0D33D7C3-7EEC-DEA1-87F7-1581DE05F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43E767FB-3F4B-0238-BA91-86D32B8B2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65908689-8940-1779-DDCF-D1DBF482E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2D2D0DED-6B9E-A588-9EA2-7631FFA27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02288DF6-07A9-AC7E-F56C-162CD4CD7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4C236C06-4613-5159-02FF-65638342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7D1D91C8-40B9-6E73-35A2-3F1635323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D69D3B69-185C-86F6-FDE0-2E4315A6A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7336A3BB-674A-1A32-9477-C0DABA17D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FB51F2AC-E970-BB29-3B44-FE541D163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BE6A408C-6B93-ABB6-D468-ED9004E76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059E4849-8C6B-0617-6EDD-6AF8B9151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B4F1E2B7-87F9-4F99-483F-4EA2AC274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E4C7D645-174D-7DA0-B473-ABBEED9FC8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B460AFCD-9E57-D3DD-01CE-44DF73DD4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2F4A44D3-353D-06D1-35DC-97EC85EB2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DB8AEF61-A3D9-95F4-9FB6-9B2F804167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0131D407-4A3C-AE89-95B2-AAB3D6EAE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5B54E0FB-3A73-5DD0-6AA7-564C27B4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FFAF6B8F-1A2B-28BE-257C-5B32252B1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D4AF0B-954B-6E9C-AB90-D1FA8BDFA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Raketový a nukleární program KLDR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2186D941-1C76-DB24-D795-7F4CFD2F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30DB68C6-6D83-205C-01F4-8B58E27CA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151F67C7-2DDA-669F-5E7B-88F6C6D77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EC05360C-CD62-EB4F-A223-B975D2B3B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98C094F3-1750-405C-73E4-BDF38EAD28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A3751E84-F3AE-44C4-6331-A669C4CA09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8539472D-1719-7189-F3E6-2E89180AE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8A35CE2A-7780-6A9C-42A9-F45E5FB12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441762AC-0C6E-D9C0-D07E-9CE57EFE8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8387B3EB-BC28-C4BE-C4A0-7A4CC473C9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0A95B04F-476C-359D-5E33-30E178945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118E6793-7F22-8CB6-BD71-CC025700D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774C6E47-D3AE-FF15-05BF-EB53728C0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1E88E407-1393-4256-067D-88F2DD04E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27C1B3A0-5786-9AB8-B7C7-3E2E819CB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AECFB2A3-CC87-A869-5A68-C4315F4D2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531C59DD-8187-6005-7C93-BA98BA426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48791331-D2B9-8298-34AB-9690D2981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D92476C0-D687-F8F7-DFBA-C8D6F6871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F999068E-7133-2C29-7FAC-75D35F5BA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99C2C4B9-1093-C341-20CE-46BE85852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391F9E51-9F38-496B-BCD7-8F3B805AF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E76E1E68-4826-7598-4AFE-9A4F4B77F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E902CA9F-B32B-6459-CF4D-A5EBBAB4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9272EA5F-1F06-CB87-8859-4F4A7A977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817B3D13-9FCD-3578-53AA-A58E07629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68BAF520-C70D-B1C9-76FD-B0A94DD24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C2D1A38D-DAB1-E072-4FA4-5F891362B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2ED237C2-0F83-74CD-D507-BF5CF1DA0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19B73660-BC08-F88C-75A7-BDE3BE7B8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8BC47D1B-9C5B-AD80-452F-4FEB8AE58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76492967-2C9B-CC5F-35F1-B8F4BE691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7627CE28-9FB9-9DAE-9015-182434D98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50E0862A-6266-5FFA-E370-D4128B29A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4537555D-278B-28B3-C2FD-69BA8D8648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A6B6D65B-8086-AEDF-72E8-A30A9C06A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F158833D-1E35-0C4B-E285-81D8B12C5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DB20A586-5B69-7F1C-7FDE-DF15E5CA2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79B75E0C-4C05-8327-739C-5EB40540D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282DEE63-09D4-DDC2-9DD8-059EC514B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3313C893-7248-5E30-A1FC-779687D64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5F6BFF93-52AE-4E4B-3145-B64580B39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9D08E816-386D-3DFF-B2CD-A25190BBB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A27B45-AB6E-F990-831E-F0A5EFD9A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717" y="1874829"/>
            <a:ext cx="5860283" cy="440098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 strany KLDR vnímán jako 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nástroj „strategického odstrašení“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a ROK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jaderný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program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50. let – pomoc SSSR, od 80. let vojenské využití – 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reaktor v </a:t>
            </a:r>
            <a:r>
              <a:rPr lang="cs-CZ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Jongbjonu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1985 země podepisuje 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Smlouvu o nešíření jaderných zbraní (NPT),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zároveň se objevují podezření z obohacování uranu a využití plutonia k vojenským účelům – 2003 stažení podpisu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10/2006 – první nukleární test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Šestistranné rozhovory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-party </a:t>
            </a:r>
            <a:r>
              <a:rPr lang="cs-CZ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Talks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2003-2009 – 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denuklearizace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(USA, Rusko, Čína, Japonsko, KLDR, ROK) – kontroly MAAE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Rozvoj vlastních raket od 80. let na bázi sovětských </a:t>
            </a:r>
            <a:r>
              <a:rPr lang="cs-CZ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Scud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rozličné typy, možnost zásahu Japonska i USA (</a:t>
            </a:r>
            <a:r>
              <a:rPr lang="cs-CZ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Hwasong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Taepodong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střely s plochou drahou letu, hypersonické střely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– 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strategické partnerství s Ruskem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schůzka kosmodrom </a:t>
            </a:r>
            <a:r>
              <a:rPr lang="cs-CZ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Vastočnyj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789C0EF8-D9F4-1AAC-91FF-25FBF6EAF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94B48488-C56B-356C-BDBD-56DA0FAB6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0ADA0883-C19F-EB16-90DA-E7B50D660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5EC9CD20-864D-895A-9718-93BFEDE29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890A6D9E-1085-1A17-5DB2-79A9B2854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4C05BABA-49E2-8595-FB64-C28C87D7A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4BE6666B-5ACF-3A30-2F3F-77592653C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7F06A4E0-66CB-8171-CB36-5D6F5D965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3733EEC2-CA4A-7C31-EFE5-09D194F022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3A271529-1F9B-D689-E427-8EA91158E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118938DA-4782-2860-7A99-677039796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C6D4306E-4603-C4DA-32EB-7082ED2F2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35B4ACB3-C864-4CF0-C0F5-EAE5340D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5D7555D7-4845-C45D-A5AC-5DBE175BD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03DBD748-6AAA-E402-60C3-2A1308380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A64B4251-29B9-3D4A-132C-51C7C4815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AE07FF49-93C6-3783-245A-758ECA542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4F699E17-B489-1D08-1C39-0144B6C3C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F14D70C9-E6A1-C491-0831-385D46CF6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80B099C4-A3DE-182D-198A-7F828E297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FA8984C4-26A2-8885-9C5B-CD5CD14E9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DD0B19CF-2FB1-300B-A8F4-00FF06166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3656EAB0-6A18-CDBA-BA31-46AEE68E5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text, televize, Billboard, Zobrazovací zařízení&#10;&#10;Obsah generovaný pomocí AI může být nesprávný.">
            <a:extLst>
              <a:ext uri="{FF2B5EF4-FFF2-40B4-BE49-F238E27FC236}">
                <a16:creationId xmlns:a16="http://schemas.microsoft.com/office/drawing/2014/main" id="{945BE3D9-339A-4274-049D-8653EA7AD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83" y="2155910"/>
            <a:ext cx="5651500" cy="3178968"/>
          </a:xfrm>
        </p:spPr>
      </p:pic>
    </p:spTree>
    <p:extLst>
      <p:ext uri="{BB962C8B-B14F-4D97-AF65-F5344CB8AC3E}">
        <p14:creationId xmlns:p14="http://schemas.microsoft.com/office/powerpoint/2010/main" val="13022109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653C87-AE96-9822-4C26-C7AAEF99D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3C3DBE3-6FF7-272C-DAF7-FD94F229D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80AF656-113A-CAF0-84C8-EFAD3358C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269E24-A233-3720-8821-099D42A1D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06AB3E51-D3C8-7F5E-7AA0-0865A5C3F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E239A815-0948-2EF0-4CFF-6F5E535BC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671DD0BC-B2AA-5050-AF50-FB46802FB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1E61FB9F-B8BA-34AB-EA6F-64DD9EC80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1E4824C5-AC04-01AC-AAAB-B5BE9B7F5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665B24EF-CE2E-DA3E-A281-9F958817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48F4E440-B46B-5B20-E8AE-C765C3E0D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FC9DC255-8132-4BD1-FB07-0CD4A80BF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A7ED4EF8-BF95-D4B2-063C-6E0D3100B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A54B106E-B5A8-F422-D3C5-FFC50783D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24BD7578-B91D-ADD5-C293-1009D2C0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B52BC529-478F-27A1-3348-8161886EE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60C44495-BEDB-9267-61AE-A36DFEDF8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2A15F2B5-98C9-5266-970F-4266748DA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4AAB8F72-3EBD-6D42-EC69-D857A51E9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9B0CA39F-90AC-69DE-A9A0-9CF67CCE20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0909F76A-2FAA-72F0-9BAF-F1AF8AFB1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BDB84D44-1B49-9D3E-5B3B-174C1AA49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83960074-DB57-968F-8180-3935F6813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DCB24489-EDF6-F9D6-EE9A-D27393D29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0CF48B6C-49F3-36A3-0303-0FE9C8B46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227AD2B7-026F-D298-95DD-CA875F067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F68E17FA-61CB-59A0-596A-C48D39FF3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035EC324-6E78-DE81-F056-1CFE53F08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D51F9AB1-A1AF-B77A-D2E3-1C3C4BEB4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89721FB-234E-329B-73E4-0A5687158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1142F1B8-FCD2-FE0A-A4FD-20F8ABB31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E874AEC9-35E7-9DF6-183F-589A86ABA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85ACAB65-4AC5-59DC-7426-D9AC0A6CC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17EA03D2-7FE0-94D6-7104-9A4CE6722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D24BB39C-58F3-E642-CC38-4AB6A3DCC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3B2A6858-709D-EC5D-EBC0-44970D75B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49E61E30-F9E0-D186-FA1B-7AB6C40FD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7A710663-DBE4-C237-EE13-268F80296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FF8D8245-5B2C-4C76-F643-2E10F6A39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442F059C-79DE-9529-D5C8-76EC3DBB0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FEF08C82-4F83-ED84-ACDA-16C4A17F6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C248D8DF-0E75-668C-BA47-256B442C6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47AC0794-9B85-E4BA-938C-0A4B8B049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14090020-20DA-3B5F-AF4E-1DCF796C9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C0366303-7C97-21C9-E3D9-0210CEF0D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0F11D102-E811-4C60-F4FB-F984CD295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01FB5D2A-8283-D519-651C-AA13CCFB5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D468CA2B-7A71-2ED8-89F3-FF4E8984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7D152B18-E363-172C-18AA-FE5FF90A9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646C2C48-02BD-97C8-0103-6A8E51C36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0FA7AB08-E7BA-A692-DA94-ACC07C98A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057F3A6E-F507-6D0B-8DA1-AB677960B2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CDA634AB-379F-6168-3B03-B17CE3B06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853CE4F1-8246-5E93-6034-547BA1B71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C59D6BEB-4504-AE68-8F39-B5B9C8E12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91AAF4EE-DF12-F47C-D5FD-E33225EAC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A9891793-762F-44F9-B22E-97B4A320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60C29BA6-2881-5CF4-7D56-A7B632E5F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4A16284E-39A5-0E10-0AC9-5A97B539F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B69F9BA3-8C41-573C-7FAB-421994CE8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DE516C1-F2F9-A0C1-4773-B245B500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02967" cy="397435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BCBB7C-E1B8-1A10-A8C6-B8A04052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378" y="-194675"/>
            <a:ext cx="7178723" cy="12440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Jihovýchodní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Asie</a:t>
            </a:r>
          </a:p>
        </p:txBody>
      </p:sp>
    </p:spTree>
    <p:extLst>
      <p:ext uri="{BB962C8B-B14F-4D97-AF65-F5344CB8AC3E}">
        <p14:creationId xmlns:p14="http://schemas.microsoft.com/office/powerpoint/2010/main" val="2389046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CFB03654-F8D1-4066-85B5-5BA57499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7734CB-0086-DB57-A61A-47CC2C4A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ASEAN (Association of Southeast Asian Nations)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7615BC76-014D-4BD0-A843-994E2D7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39D2483B-7210-454A-B168-51DA3C16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F1142EB5-2791-4EAD-B4A2-43BECFBC5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2C8870C2-1368-48B0-A8CF-BC33DF7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853F9E0D-F5F9-438C-B1DC-0AA3127C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B4E911B1-253E-4755-9AEC-BB1DAB8E2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2AF5DD4D-BF15-452D-937B-7F29FA3F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5F821C6A-EDEE-4845-92EB-367AC6002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504AA4DA-748D-4CFF-891A-5C8861EC4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7CC3A8FA-D5F6-4A96-9B55-4479C171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26E1DC3C-522F-46BF-9C95-47500176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F7CDF92D-312E-42AB-960E-637D40493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918FE320-F6B2-4BDB-95D8-DFD3B2B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B90769B0-46E9-4B76-96A9-A247A0DF3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C0CC5855-0620-41C7-AA4D-3D30E245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7A99B1F4-089E-4A1A-833C-0D0C8E770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52C3D5C1-0862-4E4B-BAD8-C6244D035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5E020019-37DA-47B1-A859-25E2009F7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FC071985-7349-45B2-AD36-AB9014D8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8A8374B4-6CAE-4B1D-8AD8-BBD71C66E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4F0392BB-C222-4B4A-B3F7-86E1953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A602A52C-3AB9-4D97-AE2A-BB87DB6AC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B30A965C-348F-4CA1-882F-46F532A33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3DB93D99-B20E-4CEF-A4B5-E355F2EF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59BF81A2-5680-4745-9838-B87F14A4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15D7F206-A93F-4CCC-B241-B733ECFCF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88E77691-B7C1-4F5D-98EC-C5508CDFB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B15258A7-A882-4D79-B870-C92A57D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CF3D5844-0132-49FA-BD1E-5263802F4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A399F043-AB24-4109-800A-BD94939A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796159AE-3178-456B-B411-196E260E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B0562100-3934-4A15-8C23-D55F111D9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6DD7C928-63AE-4BCB-9843-570F9E04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5AC011E4-1DCA-418C-8008-AE4E1E61D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5B2D3B89-E1F5-40D8-AEC0-8E7B2E67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DBB111D7-2067-4503-A6F9-647407E18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20B3ED41-DE4C-4CE7-A8DE-B4ED03137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F4EE6DAD-6518-47B6-A04F-484A16267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B6867974-B4C0-48AA-A205-B435998B7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21F27A0E-A6C1-4AFE-8CBA-28E4FE70B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AAA114B9-98D7-4840-8602-457F0741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4E9E63DF-694C-4693-8D8B-0275BB74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B1A3BF1A-EF96-468A-B04F-AFDF6621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C9EC6F-7FD2-0327-36D4-35DC5340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874829"/>
            <a:ext cx="5009643" cy="4109986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Mezivládní organizace – 11 zemí (Východní Timor 2025) – rotující předsednictví – Filipíny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Deklarace z Bangkoku 1967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Indonésie, Malajsie, Filipíny, Singapur a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Tchajsko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Ekonomická spolupráce, rozvoj, bezpečnost na principu nevměšování se do vnitřních záležitostí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 – Charta ASEAN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společenství 1) ekonomické 2) politicko-bezpečnostní 3) sociálně-kulturní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ASEAN Free </a:t>
            </a:r>
            <a:r>
              <a:rPr lang="cs-CZ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cs-CZ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Area </a:t>
            </a:r>
            <a:r>
              <a:rPr lang="cs-CZ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199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redukce vnitřních cel, cíl jednotného vnitřního trhu</a:t>
            </a:r>
            <a:endParaRPr lang="cs-CZ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AC1582F5-FF93-46BF-A92F-D4490D6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EDA30C63-7387-41DF-A6B0-5E3B1AF6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0F9349DE-8C14-4D6E-B1C2-4750F704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0093B34B-1559-4D7A-90CF-114125FD6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F32E37EB-F93F-4ACA-8EC5-83130850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6486B439-14A8-40F4-BD01-2647D4752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3EA0483A-6030-445C-9A9E-FC8847FD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54E9F49B-F300-4A14-B0F3-36A75B171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293DA61B-9566-467E-A357-E86CD8E7E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A1A7223C-6F2C-487D-A45A-6EBBD051A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DC4DE17D-AC51-4C89-AC1A-016A928A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95D0E198-D3C3-4790-881E-4DF6C9D7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E9952623-7C81-47CA-85D8-C872DE84E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F90AA42C-D724-4AD8-81F3-CDFC4206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CAB3A278-E8E7-4070-B30A-31B5DE98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910FC82B-A4C1-428C-A576-79B5F6D18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B9CB6255-5C91-4496-B0AE-529737BC5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A58DBA3F-B3E2-4AD9-A93C-FDF997582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AE100164-158F-422B-8A80-DFF4E0E0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1A0EF69A-22C3-4FF9-B6DD-55C6DAC3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3963C700-CFE8-4ED2-8E1E-1139AC305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86FC694B-4A70-4160-A64D-DA282DE9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2A55A10A-49CA-42B6-84C9-8A1A1596D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text, mapa, grafický design&#10;&#10;Obsah generovaný pomocí AI může být nesprávný.">
            <a:extLst>
              <a:ext uri="{FF2B5EF4-FFF2-40B4-BE49-F238E27FC236}">
                <a16:creationId xmlns:a16="http://schemas.microsoft.com/office/drawing/2014/main" id="{F5EC84B8-90C2-C153-B052-2960AE416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87" y="1876424"/>
            <a:ext cx="5349043" cy="4108391"/>
          </a:xfrm>
        </p:spPr>
      </p:pic>
    </p:spTree>
    <p:extLst>
      <p:ext uri="{BB962C8B-B14F-4D97-AF65-F5344CB8AC3E}">
        <p14:creationId xmlns:p14="http://schemas.microsoft.com/office/powerpoint/2010/main" val="4034780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497F43-1CF4-BEB9-88FA-1597B5A34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42366A5A-91AC-D466-6AC5-C4CFCFEC5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3B157536-9E1E-8F57-5E76-2DE250876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5386CACF-CA2D-93E9-2C83-48FF0A3CFE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C7283389-C56D-7646-E011-313EE667D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07514BFD-5361-A16F-8E68-4B484DC77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C9CA3811-8926-2E70-058B-D06D2666D0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D84C214A-42E2-9BBB-32E4-59534E7EF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2E732165-B274-6B75-A3A4-8F2BB1D6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4CAD0310-52CE-9C53-CA50-2CA63B0925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04D70669-FC2B-894B-D5C4-0996392095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1C1F4919-1914-232B-EE43-5429876A9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1F0021F4-BC5F-17F2-385F-39392EB85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F1336E9A-8BDC-C0DA-CFB2-ED754B269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A44216FA-17BF-1BE5-F523-BCCC88B50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DB47D73D-E975-697A-9FB5-75016D694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47D2F9E5-49A2-BFDA-B803-486731529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8FF5F0B8-FB69-AB32-1D4C-FACA02DDCD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19CE57A7-5FD1-FA46-5224-CA15E39E5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B24F50BD-19B8-B555-6F95-3C7EE611C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16298433-1EE5-CCEC-8ECA-97EC57AB3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2E413BA6-5341-41F7-CB6C-9D85CD86A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47E63391-1726-4D72-CAB7-6A166551C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BBE3B9C0-D99A-BF8A-781E-F0B299413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6EE03A3D-4384-E98F-F7BC-ACE6FDE35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1E77617A-B7A0-1BFD-0E8B-91DA4C588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CC695054-CB46-5CFB-CC6B-16981ADCE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B6EB16FD-2A49-1334-E751-A1AFA99DC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C7B0B13F-E4A1-0819-C883-5FCCB2F1C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340BED2E-F255-942F-A039-6BA2DEB5E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4EEF42EC-0DF7-19EF-C123-1F49355CA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C0FC65BE-DF05-4E52-23FB-DBAA25962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5946880F-41FD-F145-7852-6628E086A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A19328B8-F049-3AF4-1E9F-3CB1D226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F82FF179-9B17-3D56-C5DE-A82773410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A5FB7945-D3F0-C354-54FB-181ABC90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98284B81-226B-176C-AFA3-F853C516E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BA2C4E8E-32EE-A400-E3D9-9F07B9B1C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34972F32-54EF-B828-6DD6-13B6ED52C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254EE267-C1E7-1138-4A1A-08E50C9DC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ABA511F4-6DCC-3425-FF33-526A2315C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681282DF-0C38-17C4-F4A7-495E07316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C3087CBE-3369-6465-8450-264F61340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EA3B989E-339D-CBA2-423D-EB52BD304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7BEDA5A4-1551-1C35-6927-CF209C54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2283349D-AF44-EC0E-022A-96B011D0E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12A574AA-4DCF-7E34-3BE8-400A888BF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29D8E1F9-57F5-C8CD-89F0-05AA17037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1BE1DE8F-241A-1560-DB6E-95875C232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F8E92F4C-DA53-32B4-54A0-EA33E4C20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6D874FA8-0E68-6FC4-931D-2D283B033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50DABBD9-3C47-EE0E-CB51-DF46D6FAA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A3420EB9-CB1E-C853-3105-4A39B0DC9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946D58F1-7BFE-9162-CDD9-EEE1251B8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18D49BC5-2E38-A825-D0BA-30527A0CC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0F781A94-315D-4D0A-C0CF-786F9AD1B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2AB29C5F-7F82-388E-92B8-EF21F36A6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75BEAF0A-92C6-9931-75BA-CD9D9C333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F773B775-1E16-E21F-F476-F2227D9E3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E27DB800-81FE-DBF1-5EB5-75157A4FB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35E559-D91A-01ED-12C0-F84410B73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7" y="533399"/>
            <a:ext cx="8919276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RCEP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Partnership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71B33E1E-5A2E-904D-1834-4AE7F15F6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4611453C-D38C-A913-C34A-F9C5EA1F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45070ADC-A3AF-728B-6C0F-72455DBD0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5F549EC2-470E-A558-5FA9-D636B8BF4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C76E8BC6-AFE6-BFA4-5FE3-CC0A65221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C2628CA0-9F6C-0CC0-9BBF-69FA1D36E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83A5F33D-0BCC-E89C-8ED0-A591E289D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F06828FF-28F7-CBF1-8BEE-7D0E856B4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11387A2B-625C-38A4-33B2-60F0C8E2B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E9C363A4-6659-4A9A-526A-BEBCE9030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68AC398B-921E-7402-6021-57C7E3ABB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4FB8F236-F9CF-9A27-B1C3-F9C402088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819085DA-1033-DAC6-2DA9-B6739EF6C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46A275DE-BC56-4925-FCA8-88B31199E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C0F7F484-2AF6-87DE-0478-48E288296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E523508D-4BE0-D4AD-DD5C-1662E5D08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EA648AF5-6125-D19F-7B1D-BF5ED4718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CAEF7B8C-6468-01E8-557C-B95CC60BF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A60D51FF-6E5E-1D74-22FE-C717B21AF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FB8BD73C-3669-395C-5039-C9FB87E0D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4B2A6D7E-73B6-1553-E2DF-4C8B3DB80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689CF654-E6EA-7601-2C6B-79BBF7FE2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2CF30C47-B712-A4C8-E0A2-54565FE55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B42DB9C9-51DE-BE8B-B5D2-B3258D9B8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EF453352-ABC3-4E58-F1A6-EC491193C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D7A43CAF-408F-86CE-F3AE-BBEA9E120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C8F463B0-6847-71C5-9426-ADE02C6E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57D7D8AF-BDD8-E25D-259B-9A3EC0361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5CF32552-877B-AEC3-032E-4DD38E73D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2B617193-61ED-34F3-4F0E-8B4D708BA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4548582D-B99A-6D87-2096-93E293113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0455906C-2C08-686E-D4DF-9004956EE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25D830A4-B180-DDE1-AB46-F5F471454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966058B1-A883-22E7-621C-46461E749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BDE30A5A-C207-EDBF-9A73-91DBE2D5F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4DAC99D4-DFF8-5676-BFC2-957ED3E9B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39794ABE-EB1C-A4AA-25FB-D4B82BC2E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18D6266C-1F6E-7C3A-9B8D-18E241E4A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7F4FFED9-54FE-51BA-812E-1AF1B1438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98C27472-0918-FF0C-6909-8BE95DA73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79E85018-0DBB-4F2A-7002-5766287B90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388AB618-0DD3-476B-ADE1-FD1D0BE9E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581A7133-FA35-8BB0-4564-0105C761D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D2439E5-020B-820B-EFB7-5E6588FD3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15291"/>
            <a:ext cx="5009643" cy="509982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Největší zóna volného obchodu na světě, 1/3 světové populace a globálního HDP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Sdružuje státy ASEAN (10) + 6 zemí – dříve i Indie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Nahrazuje systém ASEAN + 1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Vznikla 2020, funkční od 2022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Cíl eliminovat až 90 % cel mezi členy do 20 let od vzniku + větší regionální integrace skrz zavedení společných obchodních a investičních pravidel a standardů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Kritizována za nízké standardy v oblasti životního prostředí, práv pracujících či státních subvencí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Vnímána jako ukázka silného postavení Číny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89CC330F-45D2-75F3-134F-67AB6FB35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392C81A0-AFCB-C92E-FB74-7BBDF7F8B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E9308AD4-D464-2421-B66B-7BA7AEBEB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D29E9A2E-9E5B-DABB-005B-538E1DCBC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B03A7CDC-6700-2396-80DA-F33D74A58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E07D8339-7ECC-6E2E-334E-7D7D03CB9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0EA1F7D9-666F-B3DC-A11F-E579CA4B7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5734FA20-42E6-9E65-311D-AD2338EA6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3F179AC0-3F43-0D91-9C6C-08EF2A99E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47387394-B136-2B45-FB48-ADC2B9AF4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6D6D743E-D5BB-B429-6691-540AEAC71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3DE13E45-7A11-FFA3-8F7C-C176AA6E8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5F645AB4-BF1D-2668-9CBB-D357CEE49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DADC2043-EA72-4869-BC6A-F285A5A3E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0AE4AEA1-670E-0CCC-C44E-E3AC87EAF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A32F6999-719D-9C9C-873A-6485B5730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D4419EA9-11DE-C1FA-5481-B17ADF33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D1BAC774-05E5-5500-2C80-88A98504A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1CB19750-EB97-F44B-71A1-4298B8DDE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8B99DCB8-E753-5040-B297-49A25EAEB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EBD2C8B3-51EC-7613-6CC2-4080C9B28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2D620854-592F-128E-E640-228E6DEAAC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343A8DC7-BAB6-AE98-4203-60D7EF934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Písmo, Grafika, grafický design, snímek obrazovky&#10;&#10;Obsah generovaný pomocí AI může být nesprávný.">
            <a:extLst>
              <a:ext uri="{FF2B5EF4-FFF2-40B4-BE49-F238E27FC236}">
                <a16:creationId xmlns:a16="http://schemas.microsoft.com/office/drawing/2014/main" id="{117F7E8A-7B17-CF60-3CC0-8B28CC509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845" y="2089202"/>
            <a:ext cx="3035300" cy="952500"/>
          </a:xfrm>
        </p:spPr>
      </p:pic>
      <p:pic>
        <p:nvPicPr>
          <p:cNvPr id="10" name="Obrázek 9" descr="Obsah obrázku text, Písmo, snímek obrazovky, mapa&#10;&#10;Obsah generovaný pomocí AI může být nesprávný.">
            <a:extLst>
              <a:ext uri="{FF2B5EF4-FFF2-40B4-BE49-F238E27FC236}">
                <a16:creationId xmlns:a16="http://schemas.microsoft.com/office/drawing/2014/main" id="{73474CBE-EB3A-4FFA-75DF-29F5F5458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433823"/>
            <a:ext cx="5913090" cy="209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897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4C58B9-862E-3C77-45BB-2149ACD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E8A69B26-C8B1-9C20-1245-F0AC2A8E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7F7163BA-81C3-D284-650B-D472B3614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41F259D8-21A2-A251-ABBB-A66427227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5D5AC5DE-D6AC-CD17-FD94-04B4193DD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10408EF0-97AD-3D1A-C5D5-86A338205B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FFA547BE-1A99-BC7A-0996-318DE2918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93057055-1182-F264-6C65-660FA9411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EADCE782-77BF-0CD4-2948-AE9F06BBC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4863E623-62D5-970E-18EF-42AC6728CC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3397CE9A-E0CA-9A51-6816-3DE352347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B222EFB4-B875-EE70-A9CE-24F0A2FD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79746CAD-3E2C-4FBE-7FFB-34AC47D23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BE3453E8-52F3-6FFB-7832-32B0C1BE6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19B81868-B70D-91B4-C449-15164BB045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A1258405-CF83-514B-4C4E-5F12F2FEA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067D8CFA-DE6B-531C-048D-F2B767BE6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42177BDA-5656-83EC-C249-A1FC080BF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88D9EB29-C552-7C13-FD31-4E9EE81F0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91A8D81F-AD0E-1073-2DDC-4E5E37816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C0055A0F-2B71-5148-8F22-E6B7CF802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42B16427-3349-9C1F-8259-BDC40177B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66EC17B3-C79B-E625-D4FC-4CE4560D7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BC276D7F-7BC7-19CC-972C-CCBFCCCBC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87F4A726-C5B4-2229-0CB1-37E1A2C6A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B9BB440F-519C-A44E-3B3A-F697175EA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7F97ADD0-39FD-CD35-59B4-BD5D2800B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D7274A82-A022-C617-EBDA-5EF9F1A13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EC79939B-DA7B-0FDF-E33D-6E8546991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C7C90621-090E-A7E1-F6E8-58D323D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BA5AAF02-DE1D-2E6D-0705-F02C58532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194139B7-87F8-188C-700B-1BF391F68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3882772D-13BD-6D79-63EC-2CF90847D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4289761B-8318-5813-75ED-57C5D3054B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97714590-A3D5-01DA-6F87-93DF3A28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2C670329-4FA5-83A7-CBF3-AD1065EF8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A42DB04B-E155-AEF1-B6A4-2B5BC2A31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3561309B-B13E-BAF0-3A8F-D4F8BA2BD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389BA969-A3BF-2D89-5A9C-FFBCC0764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23DCCEF7-336A-9941-CF0E-55DF70A2C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2D485EDA-D7FF-8A37-B2D7-4615892E8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2E856185-2C04-46ED-59B3-93CE7C933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2C7682E7-7FA5-9647-7923-428E016F4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F398E6B6-B6DA-D4BF-4EB0-AF28B6D0E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5BA4BE71-1793-BADD-2A82-A7C65FEC2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AA5A3AAF-B41A-9F90-638B-6807C37B3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C087847A-39A7-7EB5-C1D8-2E282C0ED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E93CA879-C0BC-69A3-BBF2-A555EF55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F4C7D21A-BC15-DC84-4F0A-96F89760F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CEF1D363-830B-3981-E86D-5551D5B7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76E25C20-9EF4-7D49-F453-30AC41D8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05CF83AB-97AB-D049-9B57-5E692741D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6B425BF3-6C75-425D-CFA3-19D97D7FF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3F855117-0AD5-610F-4329-1FC7F1C42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83ED1E9D-23AD-BC70-F023-E49041464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79D08F4B-623C-7F63-8AC4-59110038B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90164EB4-A3AC-F1CD-7208-17200D13A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B68E3511-7EF9-AE59-EBF7-B28C11217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1EB917A0-AFED-4410-16CC-D3F468AD5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54331A24-98A8-A123-DFDF-09761DE5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F25FBE-B692-DB59-33B2-618584F84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ASEAN (Association of Southeast Asian Nations)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133B4572-8824-0841-4AA6-1BF8D1B5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5206C01F-F7B4-FBEF-407F-BE12E3746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7AA56D84-2C5F-1BE1-27B3-782A96B9E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418610C8-27B9-382F-59A8-BD3E2B93E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AEC8BB17-5A08-D7CE-2FBD-257249549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01B7DDDA-D501-B8CB-F8DC-1DA3A11C0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260CDC4C-9835-0CA5-ECFE-C0713D542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B610A7E5-3518-5149-FACA-E2EB49FC4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1C1D73C4-BD43-D76A-E5F1-DD60CF7F9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6F1C7CBE-30EC-B5C9-6CEF-34FB74F17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D3CF2C8C-7524-1A02-804A-5041763F4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28E9120A-BDF3-25AA-6E32-25C2088ED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D4FEF73E-B1A5-F1F4-A57B-54EC719B7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47E893AC-0D1E-CB85-B5CB-4F5239A59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51544825-8A8E-0376-49E1-32BC6894A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0CE49CA7-68E6-F6C7-1F49-02217B75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8F913EFA-F0CC-EDE2-77FF-44FE27527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F713919F-D81B-5150-A88E-0164F5540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F3717CF3-2A1D-1990-B655-7BF6E494F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8157D390-3CCB-725D-6C7A-D9DA2AB59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E64B4AA3-B047-36E6-DBE4-BC7951782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9E70A210-23A1-AF49-AD61-D8A854189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413D200E-4B09-B181-4261-6C17974B5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08D11257-AF73-E44F-A8B6-B18F326E8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24C0B461-7FCF-2EDE-FC16-CDF18FF8E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5FC89FEB-406B-5C6F-2C0D-99BFEE0D7A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7ED4E791-571F-B768-5823-6EA8FB403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9A1B685E-E3EC-4B15-BAEE-1B7F35764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B39BB1D6-F2F7-25CA-1609-02A0FDFA0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9C770807-8C61-8C4E-76DD-359A651B5F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EDD99ECE-0341-57F5-C9C4-DC7331269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7CD19B32-5D21-BC91-44C0-1AC9E95E75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E2A69168-3011-EC0B-4621-52FBC281B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CFD829F4-0778-6522-BE3F-F567EBB26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D218917F-D9EA-E3CB-1D80-1F1B0FF97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AE16B3B4-C569-EDC8-48F8-200F7FC9A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E5FF3FF3-8EA0-2E0A-43E5-1BBAA6F75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5A203B5B-B5A6-8DAC-74EB-16F047451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90118E74-C21E-B239-CA7A-694D4A5F4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3877DB92-DC86-8110-C17D-229BA27AC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0F611DC0-2E0E-0362-7C4C-D5E37A95F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2C49FA56-BB20-DEFC-7E43-9CE349F92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3A5EFE56-DD21-7461-7845-35BD8A502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E302B7-9E61-F1B0-615C-B7B37316E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874829"/>
            <a:ext cx="5009643" cy="4109986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ASEAN </a:t>
            </a:r>
            <a:r>
              <a:rPr lang="cs-CZ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Way</a:t>
            </a:r>
            <a:endParaRPr lang="cs-CZ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ASEAN Centrality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ASEAN </a:t>
            </a:r>
            <a:r>
              <a:rPr lang="cs-CZ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Forum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Bangkok 1994 – 27 členů (ASEAN + USA, Čína, Japonsko, Indie a dal.) – preventivní diplomacie,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confidence-building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 ASIA Summit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2005 – vrchol ASEAN architektury (11 členů ASEAN + 8 partnerů – Austrálie, Čína, Indie, Japonsko, Nový Zéland, Jižní Korea, Rusko, USA) – rozšíření 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ASEAN + 3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(Čína, Japonsko, Jižní Korea)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výročí 45 let navázání spolupráce s EU (1977-2022)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Strategické partnerství mezi EU a ASEAN z roku 2020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ASEAN Centrality 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hledají partnery jako diverzifikaci svých hospodářských vazeb na Čínu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 EU možnost diverzifikace svých dodavatelských řetězců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76721FCC-CDEE-CC22-EF70-A1F86C133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F4843CED-67A8-93E8-82C9-287EA7474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D5111619-B060-A725-A3BD-51C7B2CFB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3360342F-EBB8-5474-6828-C6C5D1DE9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C971B10F-8D36-D523-226F-2116FBF2B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C9096FD4-BD70-A80E-1BAF-F5B71D92B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96D8F446-56E5-D6E2-2A41-8504DFCF6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110B8A83-B335-3A8E-E8AA-A31BADF94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E1EC0B46-B261-79E3-7526-1F9E38D7C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5C564D25-7E4A-E389-056C-08F7DDC57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F31351B5-67B9-630D-582C-22E53185DD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2AD2C6FC-4604-489A-3830-33FB5C545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31E8AF52-3F73-8F1C-0CE3-957F8FF63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DEADAE83-408F-7591-CF5B-F41175FD5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B48073F1-EB3F-B2FA-5CD4-5F156C06D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6BCBE1F3-D900-30E0-4EC8-431089D7B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452E987F-1CD1-3482-F1F3-63A286A8D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D51D313E-5F11-B451-6F3F-D88EF02A5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6447304C-D9F4-B9D8-8791-2DB52C5A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16084D86-36BA-396D-BD00-59B6FCFAA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ABA10411-B613-6B5A-23DF-99E406E78E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E3E22BF8-F63B-776A-6C5F-306A2445E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4BFDAE69-E596-125C-D1C3-319A940E7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FC8A79E-9948-F8AC-9DAC-73DE26B46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r="4490"/>
          <a:stretch/>
        </p:blipFill>
        <p:spPr>
          <a:xfrm>
            <a:off x="6586071" y="1879643"/>
            <a:ext cx="5613519" cy="410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52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9CBF8-198A-649D-B42B-2310E2308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1D687CC-8FF5-5453-3BEC-BFEDA0B4A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5E7A376E-7429-4880-FD68-430DD00D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79A2E49F-5F6A-599F-59C3-C20E92D91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F4309D2C-354F-3C11-C109-F39EDBD0F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2787D726-9E64-2A89-0A04-DC8EF01CD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AFA7C0A3-D158-0F41-812E-F5691F413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F4254A5A-4595-0068-0B90-D4B712168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78498511-02E2-3FB0-741B-0F29D3E40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3D9494E0-7680-D2AB-D9F1-9B6FAE5B2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1703BC50-1E72-D32B-6FE7-CB28C84F9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34E22F76-580F-A79A-56AF-12911B5C8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0AFACB3E-AB59-B497-9C61-FBD13C9D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EA286FA7-4948-C8BD-90EE-71DD2C5D2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2CB91603-2951-72C6-C406-E36362A03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417ED6C7-6F5F-C150-09EB-D22F4E6DA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6CD4F43C-7762-6423-7EF1-6CF420FF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6B79CC26-A4F5-F946-FEA1-0974967CE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111952C8-A4BA-6E24-0172-E400AAF79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C40698C1-6076-2C57-615D-1A560C58D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3A235CD8-832E-8F34-E1B9-A218F7D26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97DBBF1F-2236-9145-47DA-8CF0C088F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B5235211-59B0-A451-E8C6-785894098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5B324AF8-17EC-2237-45D6-4A61F6426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68A91062-6EFB-A9C1-0151-6A15A7BD7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B9EDC49A-0926-8029-D817-AAB760757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D3408F78-F8BC-4C9B-2207-7E9DA747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8B061A57-E042-0D79-89A5-E2D78BE30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47211C25-D554-0C82-F67A-C4D41CBBD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86D0C92B-D88E-82E7-AFC6-EA41D1856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88B121EF-FD0D-94CA-6791-E015E91FD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E938DCE7-818E-AD9E-8DC2-9F17C670F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49973C2B-73E3-3480-F106-137E312BD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FBBE5F59-37C4-E6E3-6F75-70F722CD62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23250F10-EFB2-2E42-C755-57FC54F46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5F5C78F0-5CB7-7391-5F4D-34D345CD3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3438B49F-290C-92EF-669A-A96D853B0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54DC1704-1955-86E8-6042-60CFBE9B1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EFBCB03D-D684-14F9-E26F-2C934D5B4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73AD09AF-F6B1-F7FD-4F35-1E4FBB99F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993FD61C-9C72-FCD7-F1A8-6141A1FE6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99E139B7-953D-175A-64F0-54C4183C5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17FCEF60-3F6C-702F-014B-FCC318602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93D88863-218A-2CBB-5082-82CD0EFE9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779D526A-0602-D431-638D-5D66DD774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66C89EA7-801D-A993-C80A-C07C3C46E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63545956-4BA8-7434-B8FA-AEA2734BA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8F30F759-5B29-7949-91A3-B0D18F43E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1BB2A601-D8F0-5252-F365-A90F0006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F67AB274-C256-AD2B-77AB-40D8EEC32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E2AE068F-172B-8C78-347D-B322A99B7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9700A99C-4749-3B4B-3912-8A8401361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EE83CD23-B0A1-0A70-8447-B45A98DD3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B03D15F6-C05E-954F-5B48-B7564D20D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93BFE736-99CE-715F-E953-C1A51B74B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18691118-3B01-C167-3A29-E7452B240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2131D7E9-31F8-32A9-B3EF-E18AEB8EF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1ED1739B-251B-0C95-F21F-3A9C17E5C0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5DD152B5-81BA-D18E-1377-D589FC36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884CCC18-3EB8-B22C-A9A4-E7FCB93A9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E3DAB9-60BB-6209-E3BD-505E38A10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ASEAN + EU (ČR)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02F53E06-DA20-AD45-A52E-F71B51BBB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A7CD454-BF93-8978-A8D4-62EFFC77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3AF5CD2C-28D4-D81B-F4E3-486BE0790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92034952-8FA3-713A-1D11-89283B244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25CDD7B7-8F8E-8D2E-8266-25F6315D2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70A05A3D-10A6-A848-D1C0-B10D1E026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F70D28FF-AFB2-6881-0982-B8D0B83CA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397A51E7-9FDD-0E0D-0D07-5184021F0D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77410B1F-7D92-30A5-0520-FCD1D09F7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255B13E2-CEEF-8DCA-2426-68BD8BC06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A17843F4-BA5C-1D0E-E141-5FCAEE193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77E2E101-C799-CA24-A854-3960685DD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BCF36BE2-90A6-6AAF-E099-6C1D6D906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C348091E-A879-D3E8-2163-878C824C6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B6B884A8-7743-6B07-F0E2-FDB0DB3E8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34CA5671-DF64-EBF3-01CB-A4E272DA2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5BB6E4EB-2D5D-641E-5D48-2A519F71A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D3C50E67-49EA-EDB9-BE14-C7767ECDC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7BC89D56-745E-993E-D2FF-7A4457A2C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6233E31E-9E7D-85CE-2789-4D6554990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A3437F01-2D6F-8074-8B2A-AE264F69F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EC4CF75B-DA24-D904-6DC8-5240AB9DE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02C513EF-22D2-A0DF-4824-6958B9D54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35150F3A-AC2A-F48F-AEBD-0D6730E49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96788860-D9CA-E511-0EB7-358442F67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E8C13D53-0E2A-0A66-243F-A5C26E599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A3C72D0F-F4C8-A294-F54B-9FE6ADC0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EB1224FC-07D3-CFB7-6402-CDA59D88A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75AC5158-D12E-256A-895D-87098EEAB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49C92C4F-3390-E46B-F90C-8B69F07B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632E3424-229A-92DC-4956-335854E1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64541301-AC07-6AE8-8A78-6C0C11B9F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D407ACBA-253A-3834-4283-4986A7C19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50F5A3F5-103B-59FC-5EEA-166BA758D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B8BA4F19-5BD0-0D3F-A263-0C786BF9B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FE0A4DE7-B5F7-CDEE-2247-5DF2B5E48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5100CE89-DC2A-C15C-1AB1-36495E0B3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EFC42287-A370-8C5E-145E-3269BED1E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8DD7FF74-BEED-0BDB-6D7F-CBC38676C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5F564683-0DB7-31DC-F7C3-08BE603E8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6BA9952F-8075-A5EA-E6D1-286BCD2CC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3FBB03A3-9440-BAF6-7994-EF0B7CBEB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AE99E83A-1F04-D89D-CE20-D90F935B0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938921-DF65-671A-9568-EDCBA7AA7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874829"/>
            <a:ext cx="5009643" cy="4109986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výročí 45 let navázání spolupráce s EU (1977-2022) – EHS jako </a:t>
            </a: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„ASEAN </a:t>
            </a:r>
            <a:r>
              <a:rPr lang="cs-CZ" sz="1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Partner“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Deklarace z Norimberku – 2007 – „</a:t>
            </a:r>
            <a:r>
              <a:rPr lang="cs-CZ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Partnership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cs-CZ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Strategické partnerství mezi EU a ASEAN 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 roku 2020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FTA s Vietnamem (2019) a Singapurem (2020)</a:t>
            </a:r>
            <a:endParaRPr lang="cs-CZ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 </a:t>
            </a:r>
            <a:r>
              <a:rPr lang="cs-CZ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Indo-Pacific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Strategy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podmíněný rozvoj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ASEAN hledají partnery jako diverzifikaci svých hospodářských vazeb na Čínu, pro EU možnost diverzifikace svých dodavatelských řetězců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ČR – </a:t>
            </a:r>
            <a:r>
              <a:rPr lang="cs-CZ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Infopacifická</a:t>
            </a: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strategie (2023)</a:t>
            </a:r>
            <a:endParaRPr lang="cs-CZ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8957DA55-A632-1A5B-3BFE-92CFB2435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809B0004-666F-4610-EE49-551E58E93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C01C1AAC-8551-48DB-9BE2-2BF72AB72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651CC3EA-34ED-9B68-CC8A-B43CDA08F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D006C3FC-A306-D4C1-882F-95298D88D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C9519FD9-665D-662B-88CD-BFF3563D5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D45FC018-C9C9-FA0B-3D45-1AEA8A7D6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57E35996-2BA1-7EC8-9AD4-5ABAB345A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352517CB-EB47-F152-C80F-32727EE4A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59977EAA-A818-D186-88AB-3680F6BEF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6750AFF2-535F-A4C6-7FD3-1A425ED936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B7882730-E15C-522B-BF02-7F68CA651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1E256A23-CC19-213E-5538-5F87B462E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6436FF83-ADD4-6BDA-9607-6E397B45C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35484C38-2021-C05C-80B9-54BF60FD8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FAD197DB-9A23-EABB-26FB-8BFBD5617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87215C89-0C32-758A-2620-2DB8EBD86B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06B10C68-77F2-8E48-00C5-E40939911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5DCE203C-295E-1DC3-BBEC-9C587AF87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9C7315D2-1744-1582-3FB4-6AFC17A38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3404AA6A-B7D1-89C8-9506-7A2FBF992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CD190FD4-172F-6656-1052-37FEDA408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DA86528E-59CD-30AF-904F-FDF8D9773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vlajka, venku&#10;&#10;Obsah generovaný pomocí AI může být nesprávný.">
            <a:extLst>
              <a:ext uri="{FF2B5EF4-FFF2-40B4-BE49-F238E27FC236}">
                <a16:creationId xmlns:a16="http://schemas.microsoft.com/office/drawing/2014/main" id="{007D8048-E0A6-8DEC-A060-9EE0B0017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61" y="2308467"/>
            <a:ext cx="5651500" cy="3173212"/>
          </a:xfrm>
        </p:spPr>
      </p:pic>
    </p:spTree>
    <p:extLst>
      <p:ext uri="{BB962C8B-B14F-4D97-AF65-F5344CB8AC3E}">
        <p14:creationId xmlns:p14="http://schemas.microsoft.com/office/powerpoint/2010/main" val="8598630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EA43E9-F57F-7450-96C4-E76211C53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827A238C-9F99-4AF4-1936-D518E08FD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787AC6ED-5645-6D30-D14A-7398581F8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75D1D61E-9BB7-6D55-6259-31EFAF597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CA154F42-798D-B089-03E9-30F9A6F6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CF68939F-AFF5-3D10-DB46-DB34DBDB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19ADA6AA-6285-3CC2-3267-FFD3C90F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3B15EC20-5405-DB03-5F4A-636B41869E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9A969E1A-10FD-86E3-974F-BE089894E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75250FAA-E0D0-F12D-776C-407B8ACB4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4D59466F-417B-3F07-1ECF-AFD26B495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F5CD4CD4-0630-490A-BC0B-2A406AB4A6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125666BB-EF93-11EB-497C-D57E40B9A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4216ED19-61EA-1875-ADC4-3DEC6CDEA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ACB18B5A-AB34-2A53-C870-92E1326A3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0E2C8F7D-EAF2-917D-6C92-2633DF095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DC6144C7-D11A-DDB7-AAC7-FA77C868E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911331E5-6BEB-BCD8-E218-59EE3758E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F8F368A3-5E37-11DD-4538-078BDDA11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0694120C-639A-19E8-E3FD-23BA39314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6D0127C1-81FE-6AC1-09D0-DC350D7CC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9A32C0FA-B63F-FF57-B116-1E32D96F2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B1761E54-4DB0-185F-3CBB-BA6E8398E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67AB5E89-63A0-8520-40D5-8A000B221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2DEADD74-8ED3-0A1B-402C-432235F76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0C85A164-EBEF-0DD1-E6A6-74829D6A3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5C5CEFE2-240E-06D5-308C-8308F7FAB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63DDC0BC-354D-6FB6-ADE5-05024D91F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044EF9D7-AABD-A1DB-88AB-1D3FD5A4B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3849A0A8-8F2C-A528-EAD1-C0825531C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792C06B6-35C0-F831-9263-A58BBB4B0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7BA1FBA9-178E-6D8B-A47F-55F81056C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EA7C15E6-FC5C-3317-9393-246303C5E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EF573169-6263-78DD-DC83-919630D1A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F6F0A911-A3DC-FF50-C9D1-FEE55307D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05376CA6-7229-0CD7-3D78-0F83419F42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C1DE3BD1-F8B2-4EFF-CA2F-E10132D67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69376C4C-3225-455E-FB7B-32CC6097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BAD0D10F-CCAD-D69F-B88B-14F07835D5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892EE12D-17C5-9CFF-029B-B45824815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9E291A39-F3BC-7D4E-B1A7-1BAFEB68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E95CBDC3-B144-73E6-61C8-19983E181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1A51A206-6098-69C6-959A-3E11060F8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EA46FB3C-C4F8-C0E1-5633-25EF2B065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75D0049A-2513-4766-A3D8-5B1469417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97A12719-A0C6-290C-2D0E-EF2BBECBC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DF792F32-BD37-3DD2-6467-5E7C802A6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0A4D1B87-A93C-836C-F107-D08AB8337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9E6CF2D9-C55C-5963-233E-35D361C15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D513E91A-2278-11AB-6519-54AE8B26C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9981A100-1987-474E-8C5F-1B9E66FDA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055A4C6C-0EB6-9996-B1BD-E16B48AE3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719859A4-1C50-AE9D-5C1B-1EE2A98E7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829774B2-EFC6-C50B-6DD0-112534C24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FC2CFB79-6ED6-F987-1E44-DB4C11761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BC8A93FD-17CB-5F1E-F652-6F0493473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33F41324-C5ED-B85D-54F3-03E0BF78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B5095C43-3B8E-076E-4331-B27F6762B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807A6F33-ED70-1FA7-1E6F-F88E56B83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6D598EE6-5502-85B5-333B-DB8720880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71D630-BEE3-A5FD-10A1-31FD9D12B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905C4C90-887B-8C42-DE4E-59986F7D0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12E39259-B3DF-5531-2A1A-C7AEA5277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ECD0D1D8-4585-27DE-E926-E6199D463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A8B93265-7772-6E35-156C-5BF38AAB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2A8E5A4D-ACA9-AE92-603D-CCEEAC9EC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634EBE65-63CD-0A2C-15FF-3631CD895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D42EDCF9-B6E0-66B5-7AE0-319C9E97F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23392077-514C-93AF-7CF6-61B26C3B2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7852A198-4616-5884-170A-3122F9392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053DF4AF-FFA4-7C12-8F33-C4577A029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C20673FF-5238-76B5-113E-7178CAD48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A1441980-09BD-9F0A-E5B8-01DFDF836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9B50574C-3DAF-7EA7-599A-1D532EE8E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5BEA2FCA-C16D-2612-2267-0A8315E12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89F3ABEA-84AE-5054-BAB9-21836FD23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998CF0E3-CB6B-BFEA-ECE2-355B2D3D7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765FD1A2-7E44-1EB9-8B7C-361F76841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1758CA45-91F6-5F6B-07FC-C102B181B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68213199-9C2A-24D8-55DD-36CE07141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B1A47B80-7D7F-18A6-FE67-219DA2F1C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388B16F0-EFAC-D6CE-310A-32CD1A6E1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948E3AC2-3AFD-A859-6E2A-621F078BD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04923892-5BFF-277C-96AF-F56DB10AF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14629E15-1391-96AE-D6A2-B2FDA66FC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6C97A18F-DEC2-A54A-A461-F6C8CC8A9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34520C9D-CF1B-00AA-4A8E-73218AEA6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74DB3724-DCBA-C660-C383-02B38D8E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14B4E368-438C-CD41-4683-2C9E3785C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9B11254F-29F1-B0B1-4037-8C6B7B3CB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0F798E82-F0AF-D846-07E3-FB2F0C423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155C09D2-6401-3658-E239-7EC6F37A8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F2965378-B0FE-E62E-16D3-2C52BB38C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1049ACCA-F5B2-A7B3-72F0-C5DBB1AAD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FC5047EE-85AA-788D-7ACB-81C62DDD3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8683C5AC-804A-5531-F4F6-3F4031496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D559DCF5-3207-6DEA-5ADC-C0B429F58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5B2DF826-1395-23C4-96C5-65C1CE649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39F3CCEE-FD47-1F91-F0C4-630DCDE7B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176CD69A-5462-9622-9FBB-F6D762B7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F373BB6D-963B-3E2E-8432-99C1BD6A8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1C2A65AB-27C9-FF17-3866-8A50D525A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FBE157CA-A640-F03C-067D-532D5E9A0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90B62586-1B9E-D3F3-23BF-86D58B3D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33B34F-C0B4-EAFE-277D-9ECA56832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874829"/>
            <a:ext cx="5009643" cy="4109986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1B092482-06BA-D893-D53A-261F1B004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F811A6C8-A6C2-4465-093B-E35A4A3C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866E7438-9549-2E19-ACA5-BA2F38E00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9A1E58EC-003D-3349-EC0A-DBE552C73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71B92F76-C4E4-590C-F437-C1214113D0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E28FD708-1076-56E0-4684-D4651375A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F8F3CDA0-6280-0A71-FF14-1F90FD1AB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C407ADA4-7BAF-8461-B81A-FD1A173BF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69ACC3CD-EAC5-724D-C055-DD59279DE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20CC5F74-BFEA-6056-385E-61BF300D5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C333E67E-FC19-B685-648B-F62363CDF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FD43EF40-2D9B-89BE-60B4-D3C20AC2A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59008C94-AF8F-6A8F-1D97-EF87F9D2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7EA91737-EA72-C313-0731-C9E096705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99078A82-FCBF-4EC4-431F-765D1F3F0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4BCEF438-A14E-E3CC-CA44-48B1D99A3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E18E8769-3BF7-4AE5-7C7D-54ACBA68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83A10D5F-E1D6-601E-D28D-27B36CDA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227D2DB3-28DD-2AE4-ADE1-480866CCE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6A4CBF2D-4EF7-48F8-2C1F-1DD5502D9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F78D46D9-4026-641E-A2A5-0364B0AFD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03CD6A20-6B4E-0A82-5CCF-A87A29B11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97A982CB-DDED-9497-7D08-105E78C45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text, snímek obrazovky&#10;&#10;Obsah generovaný pomocí AI může být nesprávný.">
            <a:extLst>
              <a:ext uri="{FF2B5EF4-FFF2-40B4-BE49-F238E27FC236}">
                <a16:creationId xmlns:a16="http://schemas.microsoft.com/office/drawing/2014/main" id="{E5166C0E-1610-B056-B240-EA641D46F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78" y="-198726"/>
            <a:ext cx="7605976" cy="7673200"/>
          </a:xfrm>
        </p:spPr>
      </p:pic>
    </p:spTree>
    <p:extLst>
      <p:ext uri="{BB962C8B-B14F-4D97-AF65-F5344CB8AC3E}">
        <p14:creationId xmlns:p14="http://schemas.microsoft.com/office/powerpoint/2010/main" val="9833524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CFB03654-F8D1-4066-85B5-5BA57499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7734CB-0086-DB57-A61A-47CC2C4A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Vietnamská socialistická republika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7615BC76-014D-4BD0-A843-994E2D7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39D2483B-7210-454A-B168-51DA3C16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F1142EB5-2791-4EAD-B4A2-43BECFBC5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2C8870C2-1368-48B0-A8CF-BC33DF7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853F9E0D-F5F9-438C-B1DC-0AA3127C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B4E911B1-253E-4755-9AEC-BB1DAB8E2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2AF5DD4D-BF15-452D-937B-7F29FA3F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5F821C6A-EDEE-4845-92EB-367AC6002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504AA4DA-748D-4CFF-891A-5C8861EC4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7CC3A8FA-D5F6-4A96-9B55-4479C171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26E1DC3C-522F-46BF-9C95-47500176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F7CDF92D-312E-42AB-960E-637D40493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918FE320-F6B2-4BDB-95D8-DFD3B2B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B90769B0-46E9-4B76-96A9-A247A0DF3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C0CC5855-0620-41C7-AA4D-3D30E245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7A99B1F4-089E-4A1A-833C-0D0C8E770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52C3D5C1-0862-4E4B-BAD8-C6244D035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5E020019-37DA-47B1-A859-25E2009F7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FC071985-7349-45B2-AD36-AB9014D8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8A8374B4-6CAE-4B1D-8AD8-BBD71C66E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4F0392BB-C222-4B4A-B3F7-86E1953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A602A52C-3AB9-4D97-AE2A-BB87DB6AC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B30A965C-348F-4CA1-882F-46F532A33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3DB93D99-B20E-4CEF-A4B5-E355F2EF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59BF81A2-5680-4745-9838-B87F14A4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15D7F206-A93F-4CCC-B241-B733ECFCF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88E77691-B7C1-4F5D-98EC-C5508CDFB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B15258A7-A882-4D79-B870-C92A57D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CF3D5844-0132-49FA-BD1E-5263802F4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A399F043-AB24-4109-800A-BD94939A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796159AE-3178-456B-B411-196E260E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B0562100-3934-4A15-8C23-D55F111D9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6DD7C928-63AE-4BCB-9843-570F9E04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5AC011E4-1DCA-418C-8008-AE4E1E61D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5B2D3B89-E1F5-40D8-AEC0-8E7B2E67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DBB111D7-2067-4503-A6F9-647407E18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20B3ED41-DE4C-4CE7-A8DE-B4ED03137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F4EE6DAD-6518-47B6-A04F-484A16267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B6867974-B4C0-48AA-A205-B435998B7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21F27A0E-A6C1-4AFE-8CBA-28E4FE70B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AAA114B9-98D7-4840-8602-457F0741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4E9E63DF-694C-4693-8D8B-0275BB74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B1A3BF1A-EF96-468A-B04F-AFDF6621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C9EC6F-7FD2-0327-36D4-35DC5340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39433"/>
            <a:ext cx="5009643" cy="4826643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defTabSz="914400">
              <a:lnSpc>
                <a:spcPct val="140000"/>
              </a:lnSpc>
            </a:pP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Součást tributárního systému Číny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Od 19. století součást francouzského koloniálního panství (Francouzská Indočína)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Po 1945 odboj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Viet Minh – Ho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Minh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1954 – Dien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Bien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a Ženevská konference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1955-1975 – rozdělení na Vietnamskou demokratickou republiku a Vietnamskou republiku – 1976 sjednocení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Okupace Kambodže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1978-1989 – Rudí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Khmérové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(Čína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SSSR – zástupný konflikt) –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killing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fields</a:t>
            </a:r>
            <a:endParaRPr lang="cs-CZ" sz="1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1986 –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doi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moi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Bambusová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diplomacie – strategický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hedging</a:t>
            </a:r>
            <a:endParaRPr lang="cs-CZ" sz="1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2025 – rezoluce 68 – rozsáhlé tržní reformy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AC1582F5-FF93-46BF-A92F-D4490D6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EDA30C63-7387-41DF-A6B0-5E3B1AF6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0F9349DE-8C14-4D6E-B1C2-4750F704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0093B34B-1559-4D7A-90CF-114125FD6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F32E37EB-F93F-4ACA-8EC5-83130850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6486B439-14A8-40F4-BD01-2647D4752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3EA0483A-6030-445C-9A9E-FC8847FD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54E9F49B-F300-4A14-B0F3-36A75B171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293DA61B-9566-467E-A357-E86CD8E7E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A1A7223C-6F2C-487D-A45A-6EBBD051A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DC4DE17D-AC51-4C89-AC1A-016A928A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95D0E198-D3C3-4790-881E-4DF6C9D7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E9952623-7C81-47CA-85D8-C872DE84E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F90AA42C-D724-4AD8-81F3-CDFC4206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CAB3A278-E8E7-4070-B30A-31B5DE98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910FC82B-A4C1-428C-A576-79B5F6D18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B9CB6255-5C91-4496-B0AE-529737BC5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A58DBA3F-B3E2-4AD9-A93C-FDF997582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AE100164-158F-422B-8A80-DFF4E0E0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1A0EF69A-22C3-4FF9-B6DD-55C6DAC3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3963C700-CFE8-4ED2-8E1E-1139AC305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86FC694B-4A70-4160-A64D-DA282DE9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2A55A10A-49CA-42B6-84C9-8A1A1596D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E6851DE-D654-97C3-B2A7-F48539E41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r="4490"/>
          <a:stretch/>
        </p:blipFill>
        <p:spPr>
          <a:xfrm>
            <a:off x="6586071" y="1879643"/>
            <a:ext cx="5613519" cy="410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458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14942-1793-733B-A086-634A6A0D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31678890-B346-59A0-8955-4C39FB898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C6757D4F-17FC-05A2-336B-81FB0BF9F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63C80A7F-CE25-195C-A0EC-825AC9136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1001A6D7-CA3D-E7BC-2D0D-288908A7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271FD64D-379F-745D-E7C8-E8C8FC91D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C87D7780-8A3F-DBB9-56BD-5DEB874BE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1CC06FD8-EFCC-A4EF-B37B-7807A6BD9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188A4C74-AEE0-F2E6-B41D-DB11E90C3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4A5F6738-09E2-03C1-40B5-105037F9E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B94DB948-788D-384D-E227-EAE702DF3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68DED0D8-C235-A4F3-5FDA-EDC9C1E3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D24B275B-280D-311C-621A-839F5A963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1FEB7B41-F89F-1ECB-AB85-9DBD2C0BA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4ABCCB99-E8A6-FA06-62B4-966BBC814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AA6214B6-D3E6-D213-CAE7-B332F0482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99E2FE6D-20A5-98C9-690C-A09D7B2A0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CD72916E-B6AD-955E-79F9-EC35A195E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E8007616-C541-432C-B894-FA5A2F5DC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FCB33D91-C579-DF57-171B-559A79945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5C2BDD43-D376-90D1-F4C4-1D8496D81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CC224C0C-68FE-1E5E-AE51-9C7075C5C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CFDCB1E2-98F4-A7E7-21D0-4825E2E2B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0BE87C97-CD7E-5822-36AF-9AECFB3C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A1FA2050-AB91-B7E5-D108-66B5391E3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C569903F-AF05-355A-0C1C-E5AAB1544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131180D6-09C6-40E3-B176-F65491623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373F0CC2-3F4F-37C8-E34F-0F7A4E232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8CF1BEB0-9E98-A04D-3223-0C4B13B38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EC693FBB-588A-2B46-5CE3-7C8DB14D1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4AA29484-F715-B642-26DE-08F1276B3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5971FFB8-C46C-01F3-A523-DC35C1D83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3BA20647-96A5-D2B6-6E69-F43BA39BD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AE50643B-24DD-F777-3A0E-71F7D803B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DBE88A32-4250-B773-75B0-C4394879C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988AF058-30A5-FC3D-0375-D473943DB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1CA7942A-01E4-C4D8-8120-519F4B0C5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D442DC7A-DD48-60F9-8ACC-28708A41CD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536BD225-B7F7-12D4-0358-6CC4955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CCF0EC09-72DB-FC29-B64A-EF2A9DD86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B85A5CEC-5BA8-BCFF-7F9B-6D40714B7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D09EB5E3-C39F-F13C-CC1B-43697D28F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A6BC8071-9585-1EA7-BB10-03CEA89FC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CC0C415C-AB55-CD9E-5F9A-0AD4D6F40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F859947C-374A-7BB9-5FD5-A3042137E8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3DB5AB86-0037-7501-7A06-B9C27A8E9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075FDD31-99D6-A3E8-7F8C-AB32C4237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82FC080D-65E0-5174-567F-F2ECA5EBF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FF52230D-53CF-C83E-382F-5E92AD96E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AEE15627-137E-702B-A4F8-7B9149964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A7F6DFF4-1ABC-11C5-D8E5-E323F7CE2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BA8FE845-D283-3E3A-48D3-9F3D76058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E32A999B-58B5-A545-F6B4-3171B696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BC1803B9-F4D5-C6A1-4B10-A5EE45E43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E16D86B4-A82C-B478-D7E5-F3CB010F4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1B021270-2D7E-02F1-B153-5410E5ABB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87807578-1C99-C29A-8E2A-DC252D18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4A7DDF81-6A74-EAB3-C780-C63BAC32B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0B752A71-1853-C354-4DBC-EC49C98B6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FE071CC9-B0BC-F3A2-8A6A-C0579746C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48256E-383F-3398-796C-BB2E65C19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ČR a Vietnamská socialistická republika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54EED7D0-DDDD-0F7B-F57A-700557596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21E562DE-F4B0-E07A-3402-0A5AB6429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8AD8B49B-A00A-31BB-6A74-70B1DE1B8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80411D44-425B-E874-B770-0DFC5E4DE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BDADF8F4-D66C-FFEA-ABCF-3633D169A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FAB00B6C-D4EB-2440-9FAE-3DAD64CBE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29E484BB-27C2-CC40-3556-2B438ED31E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0EF31052-286D-22C0-CCF1-6D4C90ACA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C8E35EB6-44A7-3D15-3EDB-126BCD426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9615D5B8-CA7C-D6AB-F75D-54920A80E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488D9E71-2558-8733-D3DC-D46D6E65B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49D4CC4F-81BF-5266-D47F-9CA08BCB8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88847D58-CAF0-0B38-F2E6-3A887BBD3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811FA0EE-F18A-42F2-6E70-C24C11958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CC5516ED-C336-910E-7A03-877409B7D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A4C75A36-25A2-7285-41B8-3AE29A535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D985D338-DB16-3037-67A1-770B8BDE7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F5D34FED-7DE7-206A-63F9-7C2795448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30786F7F-B4AF-BEF2-7B08-1C0A0232B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C5853996-1145-EDDF-DA26-6D5DE0577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B0528E4C-2363-2221-842A-930524A82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95EA5642-EB09-057F-DBC2-FC591B066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1D41CEB5-6D6A-B2FF-2E85-5C5EAABB4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9EB36FBA-D2C5-E45C-DF52-AD20375B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F898652C-2737-B424-D721-63C28BE52D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D00AF61B-5004-A2A3-60CC-E7F4FB5F9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74D60FB2-A769-B145-2E6A-1005F9F36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A48E5A9E-9289-EA59-F50F-885A7C3C6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B6658933-E535-2736-B1C0-A090150C1B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92F8E452-0F57-A9BF-361F-89539D355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7AB70795-778C-56A5-D875-9BACF5CE1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51C077C0-FC6E-BD29-E9D4-165EB484A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126C9F67-6515-8FED-FC8A-C359F0736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3791DAC9-35B1-D71A-FD51-CFC17B61D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9E75CF17-D743-622D-0D20-16BC2C701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93E5CAEC-146E-BBEF-B886-1FA0C80DA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CEB3C0A2-0581-3EB9-E4B0-911022D8B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C8F6824C-D50E-E4E6-D94A-2A7F4ECA5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0D3BF1CB-1FEF-80CB-0C87-C2E980592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60B6AA79-BE1C-CB6D-DFD2-9B3FC9584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EFDFE770-22F0-788B-BC5C-BC73F446A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7C4920E3-2635-D921-A1A9-BF0C701D4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2D18AE62-65C5-891B-E20D-6474E369F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E6FE86-D78E-2E8C-C11B-EBA711882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2342775"/>
            <a:ext cx="5009643" cy="319741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istorické vazby – ČSR uznává Vietnam 1950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Univerzita 17. listopadu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Vietnamci (70 tis.) – 3. největší minorita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využití obchodní smlouvy mezi EU a Vietnamem z roku 2019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2025 – strategické partnerství</a:t>
            </a:r>
            <a:endParaRPr lang="cs-CZ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klíčová oblasti pro český export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BA1C19D5-2DCB-184B-C457-B44920012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C2C70750-FCFA-B9FD-F02B-A26AE2644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D8B6C72E-CE13-EE49-B857-0AEEFB078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4FA3CA30-D943-247B-7C9D-4E7389B83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AB37D76A-A29A-385E-5992-50B0A53A2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7E760EC8-3A32-704B-19C8-BD65BC1A2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3EC1A5D4-07D4-85A2-4F37-CD8EC4D4D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D0F3D33B-CC3E-CABF-FD65-120953DC5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09BAD24D-8CFC-3C40-251D-BB25A0346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EAA0DEB7-6DDC-EFD6-BCD6-346B8F4B08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BCCA987A-0761-18BD-4C38-8C06C605F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48B72947-A9A8-D620-D8D9-A189B072B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FEE0338B-C2C1-5719-E536-774EF59A5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BA51DA2D-3D2C-8B46-F5C4-53670AE26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61ABD3D1-12F2-24B1-A733-B2C588DB1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1D8EB77E-264E-F543-292D-C6A0E1611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5C0958A0-B955-88EB-2146-35EE80B4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5FE6B00A-C1C5-B7B2-4536-9E87B318A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A5CD38F7-08B6-6C97-6D7E-33C8ACFF59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6AE4A5C0-2116-599C-59EB-2C3F254A7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2AF994BA-C446-7ACE-FEB1-C85C04726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FA2B9055-DC69-10A1-B456-A7B75CC29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8EA0D5BE-024A-B8DC-013A-EA2E897EE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oblečení, oblek, muž, osoba&#10;&#10;Obsah generovaný pomocí AI může být nesprávný.">
            <a:extLst>
              <a:ext uri="{FF2B5EF4-FFF2-40B4-BE49-F238E27FC236}">
                <a16:creationId xmlns:a16="http://schemas.microsoft.com/office/drawing/2014/main" id="{E31DF43B-E165-4A43-6C84-AFBB0F880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31" y="2020244"/>
            <a:ext cx="5866985" cy="3880766"/>
          </a:xfrm>
        </p:spPr>
      </p:pic>
    </p:spTree>
    <p:extLst>
      <p:ext uri="{BB962C8B-B14F-4D97-AF65-F5344CB8AC3E}">
        <p14:creationId xmlns:p14="http://schemas.microsoft.com/office/powerpoint/2010/main" val="41770293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9EAA-B892-4251-D7BA-F934C9C7D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265B752-D595-F723-2135-190C8A2F9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286E7E1A-7493-2464-DC06-66FE85735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496E431D-3FEA-EBB5-B037-69C230E21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815C13BE-1926-C4FE-78E5-9F45BE7E4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DBF24584-A21E-AC50-DC00-A2FDC0EC4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F3D37BA7-A797-D2FD-5A15-806EB9AAF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CF5D1742-B6C7-3898-A605-8F3CE5BB4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41D71FF1-367B-B53B-B345-3B7BC8BE3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D7476BBF-B3C1-B955-D5DB-8BE537FB7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FFE31F90-43E3-387E-35D6-0E008A59E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3DC1491D-4355-6520-34B4-5E2983C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6B7B1B40-1423-A955-FE54-F98F2BF97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E61B2487-7AFF-9FFC-45B2-42D55D7E1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D91C3BFA-AE9C-6C5F-2644-5F369B37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CF5DBC58-7E38-732B-0D3E-BFCB2FC1D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3EE37771-30B3-8930-AA81-6897350BE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BBD51C07-3D95-6764-0DD2-A1AC5220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3307C759-02C8-DADE-47CF-D26AAA104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003854EA-64F8-FFF2-1CE2-E37A91036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61C479CA-47CA-BC53-4808-2C9FD55E5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75E117A2-C109-19CD-A0F8-BFA161895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9320AAFF-6E33-C1A2-6B8E-858F31913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218FB571-B073-DBF6-8CCA-A2EDC831E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B72A333C-3D12-4297-C537-34F68B47D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53FCE3F2-D230-ACE6-3BC5-07A62A472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C12FFD19-3990-7AEE-5D4E-49C5EF5B9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0DACED60-2A53-DB9C-2FD8-F73B1111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90B4C050-0548-8239-CC1A-317839C5E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1A3DC44F-86BF-98F2-E546-8D910070F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7CA017E8-159A-77CB-920B-5C76F7216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CFDF052F-139F-907E-BFB2-70BDF92E8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58FFAB0E-3C4E-15E8-B5DD-751AA1C04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D5FFF9CE-901B-2F00-4693-4A2DD9B8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847CDB95-0DC7-FB29-37E7-4C69E9B57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4613C20D-5106-1FC9-00C8-82D58C2B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9A08C0F8-C722-30A1-821A-DA7788C01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36331D64-A664-AB4C-5F1C-AD9A2B512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FD75762D-4F15-2425-701E-54BE68433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EC9E1171-8D91-C308-871D-262DA3D6C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512162DA-E069-4194-22D4-1239CAD48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926ACA26-CF26-9B4C-C35B-4868D7E38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234A9DF6-7E94-178B-46CF-C3B14CA56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56A3E9B2-17E4-6531-18FB-6EC1F105C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519A8F42-94FD-AF70-A25F-9415F4473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AB46E9AC-E774-3307-FF48-9DEE28C32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F6FBF347-5D43-B6D2-1904-C0BB6F13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706FCB45-99BD-834C-B8AB-FD63021CD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805E0E51-E655-F05B-F2F7-3627FA3E2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12F7B24B-5DF7-7FEC-4228-8631C7A0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0A9A94C8-5A47-613E-F79E-6D1A64517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DC42382A-F1EF-FB84-C51C-C56FF3081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C962DD4B-ACAA-C949-E767-7CB992834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506D0413-594F-EA87-6E74-EB7FBD5D81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26062C73-6016-A516-1FE4-2CA272555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4D222F52-AF71-C69E-3F1E-7BB526C53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7AD53F23-CFC6-2CFE-7012-97094C191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4104BFA7-56E2-B717-4F67-376B9DFD0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3D6BC9CD-5303-A829-7EDD-AC829776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8057CFAE-09D2-E2E4-DAEA-B2C42EF9C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CABCCD-15B8-1FC3-85C1-249B3379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Problematika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Jihočínského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moře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5B72D386-5847-8179-D466-76E93ED7E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6987DBFD-2B44-04BE-77F2-1A153FDD2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2615E0C9-0ACA-A814-0B58-AFF21A2DA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99EA8928-CB0F-3391-3590-E81A42734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FEC0356E-FA19-A4BA-0B6E-4F32122E3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EF75E8C8-2426-BE29-B9F1-295D95163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AE74F61E-6FFF-7010-000E-B4765F2DF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25AE25B8-BF8C-DCF0-326D-7D7F19D0A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CC0DD047-E659-48EB-F732-B638DBF3A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ED5786D8-124C-CDF2-ADD4-173718E8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24923469-9011-33AF-3B63-D638142B2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C3D531E7-E0A5-D001-75BF-64D378FE0B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C2546D3D-E92B-D7AE-BF05-9304BF876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96A78FB8-ADB5-4C55-6754-026AFA666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C7F6E584-4926-3825-2389-F81FF2194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3FB1FC39-DBAC-F81D-85BA-608C5B976E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50420278-A906-D24F-D0D6-651A3BF1A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CA87CE95-EF79-213C-D59F-D556604C2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D7D9BBB0-FD17-6C49-6594-A42CF9A8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F587DE00-729C-495F-9EEF-B80867144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C4588BED-7CF7-2192-692A-B46412253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516B5AFD-82D7-C3F9-C4E0-B96B943D9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866ED6FE-B160-852E-DD10-980E7EE91D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B02D5BBE-2422-9917-2F81-EEF7BD14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1B083911-050E-057C-A96C-2F85620BC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C5AA488D-1575-B3BD-9C47-94A25E8E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B35A736C-2C01-FD49-87F4-221519890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7E0501F2-4E95-0884-D561-4424DC00A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BF5C599B-0E89-FF4D-D613-29BF5594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BBF01201-26A6-0C75-8050-4AD72AE13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C4AE4B9B-099E-3EEB-A164-23D178CD5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D48C6536-1191-1B8E-3A53-B3D552C6C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305418BE-7797-CB80-40A4-1A1EB4A47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7E1CDD33-DCFF-9F7E-70F9-61AB885123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5102D07D-4BB0-4916-3077-1556C7141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76C482E5-74D9-A288-628A-2FC9EBAB5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8569BA0A-E0E7-87D1-EFD6-F17D7DE80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C09C632B-6386-882C-047E-53D7B0B35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8522ECB5-D1EB-BAB0-738D-FF55CAD6A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D1009B91-CF25-C397-0799-76E7F7C97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D0683A7C-BEE4-1809-CE88-0813B22589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2A71916A-0859-EB6E-058A-1BBFA4D47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375CEC7B-8A8B-4D24-FFA6-D698A459B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4450CDD-C695-6209-B077-8808802A9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874829"/>
            <a:ext cx="5009643" cy="4114800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Bohaté naleziště – ropa, zemní plyn,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noduly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rybolov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Sea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lines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communication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cca 1/4 světového obchodu, cca 40 % obchodu EU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Překrývající se teritoriální spory – exkluzivní ekonomická zóna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UNCLOS 1982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12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nm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teritoriální vody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(právo pokojného proplutí),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200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nm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EEZ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Čína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nine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dash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line“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budování umělých ostrovů (Čína + Vietnam) –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Paracelské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Spratleyho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ostrovy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2016 – Permanent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Court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Arbitration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v Haagu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USA –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freedom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navigations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operations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FONOPs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ASEAN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2002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Declaration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Conduct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Code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Conduct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v jednání 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B3E5849-3114-E2FF-96B9-0E73FACBB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35524FE0-7749-7481-4758-AA4676EF9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70DB8D02-42FE-0C8C-426C-6856DEA5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1CF8E586-B996-2BC0-0E6B-EB1A4A615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413FAA8A-96D6-B5DD-A149-7C41DBFDC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1E90E888-3342-7459-A56F-8B54299B0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D2F56EA0-AE40-E336-2833-012EE67F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DC42F14D-817C-A57A-37ED-F7F25523DA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EC50DA47-7CB8-A1E3-1412-68FEF3420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C802CFE5-685F-8245-582F-36B016CA5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FF014FC8-E2EB-7524-CB52-06E3B332B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7D6DFC04-5A4B-E7BD-B1B2-0C989E8D7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FDA77D48-F993-8C5F-2E91-0C6EA56AA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9B0564F4-244C-AB5D-AF10-33288A30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BB90F44C-4952-CE6A-9741-BDB0B307D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FA9695F3-9C36-B796-A81F-75A0960AF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3881FE13-AE2A-DE03-0223-CE6F0E08A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EBF03396-0368-8D1D-16E7-ED45D4162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75DBE87E-780C-CC08-E119-65CC00084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8C89ED45-A859-8BCF-1D3D-86027D93E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02EBE329-6D36-FE94-DAA7-91563D60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60288F84-1A1E-55E7-5716-02AC589D5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4A3C0712-D7D2-571D-6226-A5C3DC52A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text, mapa, atlas, Písmo&#10;&#10;Obsah generovaný pomocí AI může být nesprávný.">
            <a:extLst>
              <a:ext uri="{FF2B5EF4-FFF2-40B4-BE49-F238E27FC236}">
                <a16:creationId xmlns:a16="http://schemas.microsoft.com/office/drawing/2014/main" id="{6A731CE3-EEEC-4F45-4097-DAC4E7776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259" y="1678118"/>
            <a:ext cx="4342525" cy="5050822"/>
          </a:xfrm>
        </p:spPr>
      </p:pic>
    </p:spTree>
    <p:extLst>
      <p:ext uri="{BB962C8B-B14F-4D97-AF65-F5344CB8AC3E}">
        <p14:creationId xmlns:p14="http://schemas.microsoft.com/office/powerpoint/2010/main" val="2351734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D57EF9-E28B-4DE4-CBB3-B534A9155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9A100DA7-6F91-1627-8EA1-35F695A25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90043B45-7D72-6992-9CEC-1FAA96D2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E0B4EA4A-3E4B-F2E4-CB01-246E9FAD6A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C3F8B055-DA32-3A9B-A3C9-8BFAE684E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178CECEB-1AE9-6855-D251-92F1B09C7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A3BC3831-DDDD-F64D-FB6B-D822EB75F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05AAB956-26BD-CB21-B57E-8C6158989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C2BD1A09-BFAF-5BDD-DDAA-AAE6F33D0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4BD8D96A-467A-7610-1ECF-ACEA080E6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0F673D44-FABB-D47A-805A-EE73EB93F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2A9C53BF-FA3F-6F50-4EF7-662B935CF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86727ACB-0DB8-C02C-C35D-2FF11D774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7421E836-910F-422D-6080-4FEC731FE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96A5D6D6-82E1-386F-C140-0ECCC1D1D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91E3E6B9-814E-0153-38DF-DC3B17D8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B547CE72-5B12-B897-67A5-DFCF11471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C51C789D-48C4-2D30-3D2A-922B7A9BC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284A3713-9D71-E4A1-A28F-B1C984D83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97880526-7F39-F02F-D217-5B03C735D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A962B0B4-9260-0A6A-D833-D9FC2F50A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BEB1E334-6A7C-D471-1CF7-8E6913B5B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A7825A8C-ED3E-585E-7550-D910FBB48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0E5D9926-171E-08B7-239F-559DCFE2F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B5041B1A-FB06-6FCF-9BD4-97B3A7461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FEE6A60A-C887-F4DA-56E8-289A8CFD2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C5C038B8-D288-F652-3ACA-B02B9CE2C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33EC0E76-5475-9DF3-BBCC-1BE713C30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5CB0DB9C-5348-95FE-7FAE-BFC33B868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6D8CB84E-D9A9-5B17-42EE-EA331B9B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C74DCB4B-FD86-9259-8B43-157126009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5FCEDCE1-6369-2DEC-577E-9D876883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2081F2DD-BA38-F88B-CF53-A306EC94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8E327208-D2C4-463F-C18B-7339A6F99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1E60B5BF-4098-7131-A35F-A252E8033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213B7A4A-E4E3-BF35-CE22-AB1AD5B2C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7A10FD49-DA0D-2F4F-B937-5ED1825C6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55679CB9-8C4F-7088-59F2-6FB96F14A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B2FD892C-A284-7D41-7966-31BA68948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601097FB-38FB-31B1-02B7-3C2C463A4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5BD30757-584E-EA85-7CD6-AA10DAF72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F17C1821-36B2-03C0-DE67-F3EA0EF51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72A0F9E4-D055-4CD8-F594-CA14759A0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E5A49F90-2207-0FAF-E279-F152CF2422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1232D848-2A43-F75D-5E94-C658F3538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314AF505-450B-D308-65A9-0447DDDA9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BDED8BB0-6AA7-C26F-AFA3-2F9D29C0F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589A5371-E599-4DE9-6C33-18E15471E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5789797C-7614-51AF-7ABC-D92C973A4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90448E27-37EC-B20F-9F53-8714C9B99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46EFA377-4821-CB66-C7A0-A2823C26C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6B9211C9-B735-FAFB-8CAF-627D17F0D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E00D430B-24DC-BE8A-4E69-13673FDF9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61EDB3F3-B55C-B002-BF8E-E17BD1E1F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6B13AE6D-AA6D-E98F-4AF2-CAE43AFFA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598ABB68-59E6-4A34-0A94-F0F481AC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1E78C1C7-23F2-1434-1B3F-1EBD18138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77D11A1E-E043-C59A-0D8C-71E2FBD8B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BD497A68-F628-505C-7F00-E8196DDD3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0C268356-1814-899D-C66D-6F70678DA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116C60-D171-CD71-AF65-0EAF08DE0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Indonéská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republika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D453A8B8-22D4-5DBC-5ECF-62355CF23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3D25C573-F1AA-EAB0-9534-72A62AD53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283EA4E1-C412-7487-3A4B-753C52571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A0EAF419-7F3C-B4A0-1BDA-5FAF5266A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A0A55156-88F7-A42F-B313-462EC8A1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94C936D1-FE52-EACE-D2B5-BCFBFA5B2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C288E547-6D93-394E-AD57-F4A3B8403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335B835A-DB02-03B0-4D21-EC03538FD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7200FCCA-CAE8-6013-D7E0-F0D671678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DCAFEA7D-B2AF-A496-2112-38B8F9286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F2C2BDF2-1F10-C511-7BEE-22AFFAA64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7F23145C-B31A-759F-FC51-1B8C75004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D5B8526F-1FDB-AF53-A9B3-F8D76AAD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E600A44F-725D-D972-1737-8640B0615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05AED87E-DE6D-3359-BFD0-2458233A5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E15AED92-73C5-13D0-1BC6-42AC36DBC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63869C48-6D93-7DE8-82E6-96D90E78A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6D73365C-146A-81EA-378B-CABF37562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603A0187-FE5B-E8A5-F110-F815A9912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F3092D78-C4D5-A567-4DC1-8CCC35D6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9EF4B293-19BE-CB56-5900-AAF5FFCEB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2BE35D7E-B623-14EF-B079-3B5E5350C5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FE62E02E-AE01-48A5-05F4-E639F9F3A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E0BFD75D-1CA2-E701-01E6-FACCD0234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053C34DF-7CB9-79BC-8071-404C6ED78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3291A676-04C2-9BE3-88FE-6CDB722BE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1D85D128-115F-E3E3-A4EF-3399FCF3F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041F8CD1-69EC-5D6F-F8BC-27EB34395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6A8D0038-09A1-F120-A453-82D9F292C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FE64B102-2F9F-48A4-DDCF-1572FD724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FE7B156A-DF1D-746A-C195-34A93E7B8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BCD4936C-B0E4-78E9-6FFA-31FFC1910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1E96DEB9-1013-7FC8-C23A-9D204D044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EF98C5E0-207C-5D3D-FE6D-A81655800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1EB5D2BA-D6A6-89EF-D5A4-C89D63C8F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712E85FE-5EEE-0CB7-3170-E8B2495FC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430D3FDF-BB2F-6FBA-4C76-1EDC05312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1B12584B-0CFF-A894-5C26-DA4BD2FF8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5AA449FF-B20F-63D9-23E3-9D7F8A34B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33B1E3C7-EA08-AA41-810A-1884DD27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1A743EBF-046A-A51C-3347-DB450966D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94D32D91-2DC7-3D53-1514-9B82379E8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C7C1F348-EB63-4AD5-69C4-E6FBF0227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19601A6-B075-7A2A-A2CE-FE43F7088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39" y="1539433"/>
            <a:ext cx="5869261" cy="4826643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lídr ASEAN + aspirace na regionální mocnost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Součástí koloniálního panství Nizozemí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1945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vyhlášení nezávislosti (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Sukarno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válka do 1949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1965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převrat generála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Suharta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autoritářský režim až do asijské hospodářské krize 1997 – nový řád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Okupace Východního Timoru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(1975-1999) po karafiátové revoluci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Joko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Widodo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(2014-2024) – rozsáhlá modernizace země – nová hospodářská odvětví, budování armády, asertivní politika, nové hlavní město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Nusantara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(východní Kalimantan)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Prabowo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Subianto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rozvoj hospodářského růstu, modernizace armády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Vývoz niklu a dalších klíčových surovin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2D8A8C4F-46DB-4A95-4423-9D40F06F5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206ABC82-E7BC-65A9-9B24-2F6F572D0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B37173F5-0E19-388E-9558-CB278424F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8B490D25-308C-F444-C7A1-FA4C1EFA0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84794FF2-4926-0904-F7B5-DC14AA40E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2644F479-71B7-A361-B6AB-038E88C19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7E9C0BCA-E520-6DCF-9A97-292301C0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AC9D20FE-D918-D56C-6938-03F7408CC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F5DD1A5B-8C4B-FCB0-D164-F8DE03F78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ADAC1A32-F4BE-626D-F9FD-455C88E26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DAC3C555-500E-9A6A-6E73-7E39C6061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3545E4DE-51FD-83AE-C17B-DD822F44D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1F94A000-0758-C433-940F-2F121FC4E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62219260-BA97-6649-233A-3374FCD93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678A712F-A4A2-0CCF-1D7C-53FE544F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0EDE727D-1C08-7CDA-E31D-3C537FCC8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77CC0CBD-FF5B-E1E2-FC7A-94E5FE378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5A3C553D-7A3D-142D-0B7D-62A72BEF7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FD596FFE-3598-EEE3-E412-67C970E04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6099FB84-3EC4-0CCB-8E3D-EBAB3145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BED2BF06-9C02-D4E9-B902-E4A7EB508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1A9FD3B8-BEDF-5280-A46C-2E8378E47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87C17884-62EE-2111-33D0-6EBD07592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text, mapa, atlas, Písmo&#10;&#10;Obsah generovaný pomocí AI může být nesprávný.">
            <a:extLst>
              <a:ext uri="{FF2B5EF4-FFF2-40B4-BE49-F238E27FC236}">
                <a16:creationId xmlns:a16="http://schemas.microsoft.com/office/drawing/2014/main" id="{81FC0762-A0F8-0BB8-FFAB-10A4993F3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38" y="2979961"/>
            <a:ext cx="5260923" cy="2953878"/>
          </a:xfrm>
        </p:spPr>
      </p:pic>
      <p:pic>
        <p:nvPicPr>
          <p:cNvPr id="10" name="Obrázek 9" descr="Obsah obrázku oblečení, Lidská tvář, osoba, muž&#10;&#10;Obsah generovaný pomocí AI může být nesprávný.">
            <a:extLst>
              <a:ext uri="{FF2B5EF4-FFF2-40B4-BE49-F238E27FC236}">
                <a16:creationId xmlns:a16="http://schemas.microsoft.com/office/drawing/2014/main" id="{E4B80050-1EE2-5596-6C28-A66CCE20F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820" y="88347"/>
            <a:ext cx="1957659" cy="282071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00E5530-3716-C556-47FE-4C6E3846A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65" y="88347"/>
            <a:ext cx="2343896" cy="28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258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A50831-3E84-4E89-3642-902B45DF1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AB5F54A-75DD-FF40-2956-47725DE5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9146F25B-1C4A-ECB4-37E8-42B4DAC58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1A545180-2C95-80DA-C37A-9DF5781DB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AC44CD54-9F73-D77F-6327-FD5177BB4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A795F39-2EBE-2807-72CC-78B3391B9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03ECBE9F-FE32-7DA6-74D7-AE1CD9D4E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81A5772E-D975-0B06-E0F1-DFFA4E530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6214F0E4-B0C9-ED06-5B29-6C9569FA2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47AF7F5B-B69B-DE8E-49C6-188D40110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E4B50539-7416-FC24-6E01-B68334AAB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FB645336-8502-296B-C977-F81169E56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C87501B0-2211-4C2C-22C8-44509830E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94F26F38-E8E2-B902-1CA9-67A178123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B2A29041-53CD-2794-0EA0-9774C179C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938543A2-A6AD-C182-6DB3-B888B17A2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BDD7F792-B54E-93BE-DA59-0926D0999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B59DA585-BFF8-9A1A-1D66-833321BC5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17D2E725-F652-EF1D-A85C-9A57595D1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504F6D25-F59E-6E06-3370-E4000F042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D46F2406-92CC-14E4-26B5-87D6885C8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2B0A9853-DF1E-7317-AC63-DC34A2F03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C1C810B2-59FD-76D6-7F9D-6DBE310E38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854848E7-FDE4-0896-96C0-34A23FCBB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E7F04E71-A37C-E7EF-DE1F-987DD4183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57E0A389-6CDC-F39D-66B1-AFF03AE4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D8EB0880-D53F-4141-9257-CEBFA8DDE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F2841B5E-0BE3-1AD9-DB8F-9EFFBA22C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C5A79239-78D4-E6E2-B8EA-6E42AC629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F5E72219-714E-A24E-CCD9-55093398D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FC1A8288-2FB7-E224-4C3F-0AE06B685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AE5AF22A-101F-531B-D602-911C57D07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5FF730CB-1B00-7128-77C5-949AE2EB8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4ECA42F2-1877-65AB-E50B-CCE4BED60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42A089EA-8801-2F8C-3580-5D2C35178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B0AFD290-4B80-A56E-6FAC-AC86B8CDB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6A0F0FCE-C8D0-7C08-FF82-FD3878487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282A3DAF-DC6B-8E20-6B34-AFFE46767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86E66A06-B93C-32AE-4207-723296E37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E9493F15-CA2F-5806-606F-DE171C85C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2AD8E0E5-D70D-DFE9-1E06-4D56BDE40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1C58B4B4-03EA-A884-691E-F88570FA1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A81864C1-0C0A-C801-E88F-A49482DF8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821BE2F2-1165-0E07-9EDC-F0954BD2E7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2FBEA574-03B7-CDA3-DC0C-474C8A7A7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3146DB5E-0A8D-A794-3595-BB53AF89A5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ABA0C19B-BD4D-5091-A1B1-C2C228918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BBA3DD27-5599-AE6F-1880-3AE83D50D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2B514234-3889-24B5-212D-063C8DA95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809D04C2-9BC3-4853-AA42-2B356DA56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52657239-DEAA-1465-AD9A-E844CB79C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E3E2580E-C85B-2604-A505-32C4EF4AF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749F9489-33DB-9345-1257-95BE738B0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36CB1836-264F-684D-6522-8C750B4B2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5A73BE89-1F5B-6A9B-8806-BE0DB973F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C472B900-59F1-1485-1078-C3C9322D1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F4D06DA9-1DB8-2F9D-EFD0-A69914D8F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3173B10E-B1B1-92C8-BA0F-763353E49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F4AEA95F-BB3B-86B8-2D9B-86F76D063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E1958E4F-C99D-6D51-2EA2-C2FA0095D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7D979F7-430E-75A7-033F-C4A0F0F8F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02967" cy="397435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25728B-BBAD-1CBC-0054-E21337BD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378" y="-194675"/>
            <a:ext cx="7178723" cy="12440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Japonsko</a:t>
            </a:r>
            <a:endParaRPr lang="en-US" sz="5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362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FC815-9945-4EC1-E13B-A4BC4FA16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37F58595-1E90-1F23-58F6-86357A017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D5A224F7-C305-E22A-862D-08E30128A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D1BBC08F-6CD5-1222-284B-948C9D75E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D2AABF6E-D559-FFD4-A115-88D77A414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D59C8C64-FFFB-AC2A-6FE9-6BC24D3F2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5F675DAE-C537-ED41-D4C9-E2265EC04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D33F6C8C-DCC7-2CFF-C5C1-F15E65733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7C34FF4E-2B61-E087-52A8-30F6C4248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F90A0747-1A59-3A4D-CEE1-1C44E95DB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C234EB5D-A9B0-714B-5B85-E9B6876E4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1D74D584-1C4D-B779-1BD3-6614B107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515F1B29-344F-65F8-A96C-2159AFDF3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C74581CC-CCD6-A086-F226-61D1FA3C3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223867EF-9A17-3C80-3858-AFECEDF5F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7467132B-63F9-FD8A-788E-E93C79A32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87395E1B-B090-FC86-BAF2-43CFFAC5A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9BE6668B-0374-281D-E4D8-90464E82F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FA339A20-EEBE-DAED-1225-6B384BC44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C08012AF-7514-7FA6-A9B6-3792A97CF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12B58701-1118-AB70-A0D1-47D0F5CC2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D828D0A2-9188-AACB-E03D-4F001CB0E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2A9CD76C-5593-B000-14AD-DE3733AAF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31E0CBC0-E361-FE1F-EA61-F8E883A4A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2D6C5EDD-E3CD-CEA0-7B3A-F5DD1853E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457C0631-DA30-851B-C586-E254E6CED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603D1509-6A70-F37A-ED5E-86A10F166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2F0148B0-F6F0-AC01-AEA1-67E9E0083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B1FA6F7A-CC60-2AFD-663A-FD77F721F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DCF94F66-6242-52D4-D09E-C38E37773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97476161-7547-287A-4DF1-A484F1004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67A87C61-F79C-1673-8273-69219FC48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665A7FA6-A18F-28BF-ED7D-3E4DA397AC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C1262316-2A12-BC33-D56E-F921DBC5A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45E374D6-D91A-D9EC-78B7-2F1FDEA7D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4C23BF33-AC60-4EE8-3052-7FAE936EC1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B1DF8A54-F909-E011-6732-B9950E2EC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F8E5DA8B-B729-6F4D-113E-B656B5FB75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2005DBAA-9B96-CF2A-ECE8-30DC2F5A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A800A861-5FF0-1AA1-81F7-1818A62CC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0584FA01-719C-8EA7-309C-38A7192E2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B9E92564-C52F-A48A-991B-3299A1AA2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22CD3556-D51D-486A-24C8-544DDFEFC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4A9D7D77-3D5C-DBB4-ED25-3D90073BB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9BA58A4C-6268-C1A3-F2A6-FC2A169704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E0B9975C-5335-FC92-94B3-E84E82094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D8074FD3-9548-9645-8BA6-E3FF52BA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563A7EDE-83A9-8529-89B2-19262869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7B8C7779-1181-4350-196D-993064C1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D9C0103B-3751-6842-F8D1-38044381D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5517673F-141A-786D-2AD6-97D331473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3F4A3758-0966-D93D-CBDB-91E2E03F2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5BBC16D4-14FC-1C6D-C82D-3ECF68D59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CCC6684B-ABBE-47BC-DB29-2BBA4E9C9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D535080A-7131-AFCE-89A6-28EA58B8F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38F02070-0D3F-D665-8078-220CAD1EC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A93AE9EF-5562-9A74-283A-596F7E30E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6B88B06D-4118-69E2-1A0E-442E1F22C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9321DC25-381B-C417-44A2-0B7DEE946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A83ECEAE-F0DE-462D-22CE-4D479F144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86C1C5-6E56-C218-D951-F1D5DA06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Zrod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moderního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Japonska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EC92F5E5-5BA5-EAFE-02D7-734BACB60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3372D3C5-327D-77EF-BD74-59C57AA30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647F6954-30B9-7F4B-CA33-3A2CC78155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3093F29A-FFF4-F2A2-C6A7-566AA5C2C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76B6D4A7-CACD-D850-D483-7F6FC1299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0A54B21E-E3D0-1FE7-8791-73BEE88B3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24EDB570-FAD2-960C-4D9F-5495E1A52D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FE280ED1-083D-3AB4-C6B0-403C1C0D6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25BEC9BE-30D0-C749-E1AD-814852F3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A6DDF1B5-35BF-3A3A-C43C-36368C47E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CA65A484-67D1-D2D2-27FD-4DCAF7FC7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569EB312-7C55-696D-8960-BFCD8642F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8671959C-4106-B2A1-CCF2-41605A3A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692348DE-3E66-7390-FC83-706FBB093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839C7CBD-5145-8A11-BCF7-1D19D7F9C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CC10F3C5-4B29-EE16-3163-5B1F63F6F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637F5643-BA79-02C6-D0A5-0F74BBAFB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298C6B30-A634-8794-1D53-5799A5FA6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19CF9CCF-B97C-33AB-8EFA-87655E884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19B3EFDF-66CD-099E-BB8D-ECD3B9056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19B7D47C-312F-2951-1F1B-E5B5D76DC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A285CE96-57B2-D1A0-6015-9216CD5C7A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1D67A17E-6A23-C12F-BFBE-6ADB4F184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303FD87F-72A6-55F2-805A-7557C7465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6172BDD9-3EE4-2BD6-153C-288E6B885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28EB9150-F27F-5F64-CA80-F0B40169A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D12B27E6-3FD1-2E12-A5DB-B3018F425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AAA63121-4293-A7E9-BE31-9F52A24F8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E19AF4DB-8E93-AE31-3618-24D1A8BA3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74BBEEC9-A5D6-4CF1-5D71-71AD83180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DABF908A-1B18-581D-6DCF-587CCCBE1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23A28BD7-7BEB-7F96-ABED-34E5876A9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F9E8A42A-B509-7C69-41C3-BBAFA9506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B9618B25-45AA-D1A2-537D-2AF2F0E65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DD16870D-D419-34D5-C49F-980F0FE0E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78A19966-74F1-6B37-F9F9-E788378CE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F26FFEEC-327E-5AA6-7E74-68B0BCC6B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A6548815-ABA7-3EA7-7509-B07586616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B82396B8-CA7F-FB6D-AD6F-9768DDCED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F1B587AA-529F-BAC8-51E3-1CCD0F372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269EBA61-3CF8-9FBD-59EE-4F914F8F0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54F346A2-9F60-6648-5A46-0E06EB4B2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7381281A-75E1-477A-0961-82D5A346E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12BCFB0-47CD-A853-19C0-EEBDEE902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39" y="1874830"/>
            <a:ext cx="5869261" cy="4114800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Reformy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meidži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1868 – westernizace a modernizace Japonska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Přechod od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šógunátu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Togugawa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k imperiálnímu modernímu státu – zrod moderní mocnosti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Centralizace vlády, ekonomické, politické i vojenské reformy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ústava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meidži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1889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kabinetní systém, volený parlament a konstituční monarchie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Expanze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– obsazení ostrovů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Rjúkjú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(1879), válka s Čínou (1894-95) a Ruskem (1904-05), anexe Koreje (1910)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WWI – zisk německých kolonií (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Šan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-tung) + severní a střední Pacifik,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1931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mukdenský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incident v Mandžusku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Mandžukuo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Incident na mostě Marka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Poa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(1937)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Velká východoasijská sféra vzájemné prosperity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6441A492-884B-49EB-2BB7-45664AF87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ACDF6CA2-B328-5292-7A20-88E7D5A44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B543E356-C758-2788-D239-9C757E31B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D8C37B0B-3999-F040-38C5-1906202F2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C99FD657-1AEB-90F3-D766-041CBCD2C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3E1B739F-612E-D352-960A-ED8993FA4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082D1EFC-224B-A907-89B3-DCF41CBFD2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80C48038-C265-8A0D-EA4D-B608702B7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C23474E6-DC9F-3123-E87B-984ADD69D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80EEAF87-2415-D6BD-473C-686531015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6BE7E932-5E40-F21C-C324-07AE2C51A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DCFB4AD5-D18D-BEDF-D188-2476848A6B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5E3BA5BE-BAC3-01EB-34D3-846AFD017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C73889ED-37E9-5DEF-42D3-472B0491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ECBA94F3-F31A-3D4E-5CF8-C3546BB74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B87F2C88-06A6-1D14-02BE-707BF1010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0D1A6BB3-3489-8BB0-3C72-B38358DCE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92F095D3-EBA7-F47C-60D2-D7A335370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A055542D-1B98-02A1-283C-828EB9122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64A6E5A7-558E-D6C8-864A-5E85D5B9F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CF02DC62-13C9-D471-743F-A13762560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59AA1D27-62EA-43D2-F574-FE8E8C9BE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C020E3F8-07A1-B56C-1AA2-31CB78FA7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obraz, umění, kresba, Tanec&#10;&#10;Obsah generovaný pomocí AI může být nesprávný.">
            <a:extLst>
              <a:ext uri="{FF2B5EF4-FFF2-40B4-BE49-F238E27FC236}">
                <a16:creationId xmlns:a16="http://schemas.microsoft.com/office/drawing/2014/main" id="{BF7981A1-DAB0-366F-05D7-63B105B5E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61" y="2560629"/>
            <a:ext cx="5486400" cy="2743200"/>
          </a:xfrm>
        </p:spPr>
      </p:pic>
    </p:spTree>
    <p:extLst>
      <p:ext uri="{BB962C8B-B14F-4D97-AF65-F5344CB8AC3E}">
        <p14:creationId xmlns:p14="http://schemas.microsoft.com/office/powerpoint/2010/main" val="3373752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32AE0B-1A7D-554B-5A97-25157148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6DDEF165-6701-7695-A1E6-4FBCFFAE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D36DA3DB-0944-776B-1460-9F9D2C426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501E98FA-B2C9-A8DA-FB6C-031BD2043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55770385-0A8C-5E20-102D-2A79B8048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1A82D982-BFC7-AC1B-2515-4F7D914C0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7A4012E8-C6A6-05CF-D385-E5C231B6B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2C9F781B-DDE9-F63D-2FD7-A94B06975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D099CA0D-E183-4122-2480-B38A23B5D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D8C646EB-A5CA-0C47-F485-8E39EB1D2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9657774F-2F13-B29D-7E13-7AE9DD55D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FDB8A51C-BE19-B7F5-0BBD-8ABEB5EB4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A608ACC7-F230-5EAA-15C7-85348245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52872DDA-2B84-167C-4256-8EAD0D00A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AE9B1B38-74D6-4ED7-7D8C-BFEC00AC5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1E21D859-87B3-B260-3008-970220695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0AE14664-7EB9-19A7-2D3C-B820D05F1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6A375819-C99C-09AE-B6FE-89B5B28CD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2B89B64C-29BA-31AD-ADC2-28CEA4C9C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50DA5191-6AAD-B221-544D-E29343B47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B2CB0F22-959F-8EA4-17B9-C664ED7F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89251998-A07C-CA4C-BCDA-00DE26FC6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7446FEA5-30C9-4D57-28C4-482A316A8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75D90210-E038-85A5-2746-F9BA7D000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601A6E04-E410-AD08-90C4-03DDF1B87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6DA9ABBF-D699-2615-4535-C54AF68A1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C94B1272-E874-AD31-4400-905F36A9A4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5E7B087B-5631-E957-9BFE-95EFE778A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0AF3F97A-B907-DC75-5950-4E59CB926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1E34FDAE-D6D0-7EBB-637C-878810A1F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95DD828C-2CF9-4016-C1DF-308FAABB4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7008BDA3-BA23-C6CF-E42A-D5C5CEE0B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93099D65-53E0-866B-EBA7-A054CC3CA9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BE91026F-ED6C-CBD0-DE6D-A3C9E1FEF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7BAAEE4D-6EDA-F627-6613-083E0DB4A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98DEB877-0AB4-ABF3-F4C8-A505C2EFD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E28ED3FF-304D-C338-1628-956648ACB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FDCEE77C-DE51-186E-9C65-0F215CF28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B5F936D7-B76D-DE9A-0F07-5E96435EB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B4271B27-96BE-8484-BC39-D5566F0D7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32420EDA-9200-5835-1A08-3D949AE17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1EC6A5E9-E37B-364D-26FE-82492824E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E33AF058-CCBA-7DFC-FBDF-F31C1EBED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3D6C54D3-FBFB-6E37-9661-60FE2E8A4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3E44F508-5827-F0E4-653E-77B506CE3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473CAC47-83A5-17CA-AB53-C9661163B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4B27970A-BD0B-6036-1F98-C940B58B1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48F71DBD-4D3A-EDCE-0210-BC56B96A3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83588FD9-DD6E-D712-8E1A-7F181D5C4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30AC1188-8EF8-5D8D-7097-79BDC1388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CC73C0C6-4BF3-E914-E3FD-D263E892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F730F996-6913-B822-1AD7-35013F4205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2059F41A-4AC5-A494-EAB8-E67F38B51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D0B86E2B-086F-D3D9-0563-F201CDA1B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201721E6-B01D-CBBD-6F17-4BC263250B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0098978C-6C3F-1CEB-ED90-8020801DF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B962272E-1509-7079-CBBF-89F3B1CCD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285842C3-57F5-B93C-5A95-59323A415E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19F10AC9-7960-12BB-A134-DBFE695F4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75C45D4A-D134-7ED6-5BA1-2F101428D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D4CAA0-8DEF-D244-9E3E-CD8F21FF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Poválečné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Japonsko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962FF574-008E-9447-363D-1353B068F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3936DB87-77DA-7D10-AAA2-65946C632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8133311D-54E5-D21E-CD6E-C52F865D1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D98D7B84-F2B5-1E8A-BD47-DBAAF43D4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D1D18B22-D72B-1A7A-D0DD-5FD914BAB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C3B6FC5A-A63C-300B-5D73-D95EA500C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64F4156C-87D2-539F-E5DC-C7E66FCDE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FE8A34C6-04B4-2B53-CC11-B7F477445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0C56371B-7920-06D5-6E76-58ECEEC47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71A7F792-CEB0-6F9B-4989-8BE4280D8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2FD1889D-9758-69B8-1EA6-4815C93BB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CDB02846-76E4-1F4E-CF80-7DBC1C031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AC0A5E68-B7B8-2B94-5A15-8E0A8AF3E2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B7E03315-7705-C8E4-B1C9-B53638BED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C73E75A5-B78E-9771-2DE2-B3063E7CB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A1D4A020-5CCC-05EB-84AD-9EC00EE1D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FD37B004-219B-22DE-4168-B9B672791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0BB2EA23-B45B-9130-426E-767FA1CBC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76E3139B-52B5-234C-C6EE-BBF1FCAE4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70D62E30-328E-2FA5-8881-D21901DDE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DA105443-87BB-0902-0A34-F05EBA15B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4BED0334-383C-34A3-4B9D-DD7C683BB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8F2B711A-779D-23C1-7D25-F51BCB772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6D6C39B5-466F-A55D-268A-5F7C82F1D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7C47889B-B8FD-E41A-F9AD-F23A2ADA7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FC77E680-BB58-97B9-8A8C-05A632FEE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4C5A00D6-1C61-364B-F6F5-1334D9A62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18E208EC-ECD1-5012-0CDD-719F1C28F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1B96B059-FCE8-50D1-9B92-84FF28F77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81798383-4244-0D9F-FCA7-59DB53E61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B7643619-E50F-376F-7CFB-E0E7B41BF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1EA812B7-8D13-9DF4-D0F3-D3506CA19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A1CCFF63-D0B5-5E7E-49FC-5FB4C523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76372ABD-EDA7-B053-3CA4-8F6B2ADD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8A1CD254-CD46-E9D1-CE10-54225B7BC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5C106F07-4983-0908-B0EF-81E756448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0CE0BF34-64CE-277C-B60E-EA14ACFEA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F709BC80-7DB4-320D-B734-D091FCF96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19F46C3B-CDB9-3DA1-EDB3-0C5B5CC99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C7288002-6A92-9069-1869-170560779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FFD3289E-096A-3CAC-7A23-3485EDF92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85E0E904-54FC-9080-76FC-A5217F65A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09D781A4-F499-DA1A-3B8E-306F7A5BB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3D4E2A6-9868-BD71-95E9-57F19D20D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39" y="1874829"/>
            <a:ext cx="5869261" cy="4679601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1945-1952 – okupace vojsky USA,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1951 sanfranciská smlouva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obnova suverenity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1947 – demokratická ústava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parlamentní demokracie, císař jako symbol,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článek 9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demilitarizace společnosti, pozemková reforma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Systém 1955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Liberálně demokratická strana jako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predominantní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strana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Exportně orientovaná industrializace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kejretsu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těžký průmysl, manufakturní výroba, rozvoj technologií – 2. nejsilnější ekonomika světa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80. léta vznik hospodářské bubliny,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90. léta jako ztracená dekáda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Abenomika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od 2012 + posilování Japonských sil sebeobrany – postupná revize článku 9 ústavy – reformy 2015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principy kolektivní bezpečnosti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5620D73-5830-9C60-F63B-B0EFDCBE2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4F69D8ED-3FCD-696D-5806-545E589D9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E5BFFC7C-9F6B-A23A-2530-E3D71ECF6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BD2603F0-8CC3-C8E5-63BE-8B884A1AF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85472F4A-E69A-63C4-7146-A0F6E76BE6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7523E278-4D83-FAFE-4BA5-BC93D4F264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66BA4C9A-78B7-746D-21C5-D8A63DA34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31A6F01C-ED0A-47DD-6122-2582A5647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7659C8AD-CB74-109D-6BFB-A65108E32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1C7E2723-B8BE-23E7-1728-CDE57FFDF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401078E4-53B5-A025-D219-431EE2872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A163F162-9840-EC83-38B7-DD967B91F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1D4220CD-F1A9-2844-600B-3FF056B7D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12A42ACC-D647-27EB-F431-A7F8EC6B4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CD1E3ADE-573B-E504-F3E0-9B45E43E1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4472B830-C570-995D-6493-A07AA767B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5DD108D5-8ED7-FDCE-433A-FA8C8498B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97E45CE9-B2A1-ED20-D6B3-98280B5F8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E3285DC6-CDF6-32D8-592B-0FC66F871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C862AEEF-5A36-9234-FAAB-5CCFD98D8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43AA08C1-2DB2-B2CA-25BC-80010B03D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38B11799-D528-937D-4D31-59029BE0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80EC1B45-6C53-B513-48A2-6F564E7DC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oblečení, Lidská tvář, oblek, osoba&#10;&#10;Obsah generovaný pomocí AI může být nesprávný.">
            <a:extLst>
              <a:ext uri="{FF2B5EF4-FFF2-40B4-BE49-F238E27FC236}">
                <a16:creationId xmlns:a16="http://schemas.microsoft.com/office/drawing/2014/main" id="{5F2C1CEA-5E80-BD21-9190-2CE385828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39" y="1874829"/>
            <a:ext cx="5651500" cy="3961998"/>
          </a:xfrm>
        </p:spPr>
      </p:pic>
    </p:spTree>
    <p:extLst>
      <p:ext uri="{BB962C8B-B14F-4D97-AF65-F5344CB8AC3E}">
        <p14:creationId xmlns:p14="http://schemas.microsoft.com/office/powerpoint/2010/main" val="585737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8983DD-AF8E-8F3E-BC57-A1B5681EE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6AD1B0A-E13E-8497-B0C9-65F7F4B5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854CD440-B219-E093-12D1-E6D6E11A2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9B690A9B-A354-5817-862D-A2EA2BFB6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CA4D6BCB-3DE8-D286-75E8-1D6444F6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214BF3FA-FC8A-2B6F-F142-29658AE76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6DE0E16F-706F-E8B9-43A1-662A1FD57D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B034391C-7A11-6E4C-E2F2-1325C50A2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7FF6D644-C591-2330-1FC8-2CDFE84DB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F123BE1C-FA49-B4B3-E9CF-37288B732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920004D6-E2B6-6BD3-2AD0-69BFB0CAF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5DAF155D-E24E-2669-00ED-2EB71D12F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7AEB42A2-6E3A-A436-5752-2E416721A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BF72544C-6810-73C3-ACF9-48193FBE5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596D9A53-3C11-7397-E960-650A75FB8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7501071F-0E5B-44ED-625C-B55D592D9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B085E303-6E77-231D-ABD0-CCBFB3580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0C3F278A-9E39-4E52-4368-7E0FC9C9C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F7C3BC54-D699-FB49-5101-D94873E66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A06B87C4-5B62-7B66-F4B8-1665BE560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3F0DA1FA-DC6D-47F7-3237-B6CBC5758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41070D77-21CA-D8DF-443B-7704FB88A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BA5A508A-8EC9-363A-3E8C-A2EF18B8B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AC88E0D6-BDD5-7059-3F7E-4DC8DC52E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F925F0FA-5DED-5F90-917A-A13E99A71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F71161A1-4214-5CDE-0F54-AB9413346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8946D02D-78E3-5663-75F4-F812C36FD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7D6A6E7E-124F-33D3-9CA1-5DBC7163F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139B3DAD-4655-5295-4C0A-7BFC511D5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F8D6E00D-7B86-CB91-C3C0-8729A3E99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5CD42FA9-5F29-7443-3097-E19604C6E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0493489F-DD80-953A-1DCC-2CB8A410E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11A7F263-7038-376F-6BAF-8234543D1D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048EC4EC-88B4-8BA8-80D2-D02FF3CFC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49EB8919-CD5D-F327-D15A-BE9372631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D528B66A-6872-60EB-4846-35DA1D494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E0F199B1-E657-B048-A837-DBD4D301B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39A13DD5-2539-D128-F6BA-96E247E50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BAC3C4DB-6F9E-81D6-BB39-2810E6804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F24EB82D-EE3F-A26B-56C6-DD04CB48B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9D7C82BF-0D6E-CD08-FEE3-9F577FA69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63400EDC-7DB1-B447-98E3-8E2AEA5B1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8073E3A3-6F65-EB83-8555-6183DD93B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55D63F19-7D58-AE2F-1578-EA04EE97A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2B375FC9-F1C3-3164-437E-1460D2091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A33108CD-1EFE-55A6-4F50-0CE8C1A21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716ADA98-493D-F946-D1B0-6AC8E9A42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911EBD6A-0F05-C516-9901-C8EFB811F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38BA2894-A38D-CF64-A824-569A3B5837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CD30AAD1-64B2-B50F-0DC2-0C6CE2D25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0B81A188-4850-0FBA-7B1D-CCD219664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C5A86E4F-1D0B-3DB8-ECB4-17F80359A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1DDBCF1D-EE4E-2160-1CE8-5F38AB38A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F8E35C31-3EB3-3057-7782-7066ABD8A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02207C4A-CE9A-CB16-5A0F-7A19F6ABD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E1CFC3C9-1C3C-BE9D-54B7-9BD82BA06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7A9BBFD9-3250-9F62-DDB5-5AEDEB748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F252F579-20C9-736E-38CF-82468C884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6B7D7874-96CA-EE3A-505F-F9741654C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B5749DEA-AD2F-1521-DF0F-33BDE7F59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34D108-E38E-211D-D6BF-DB5CC2E2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7" y="533399"/>
            <a:ext cx="8919276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APEC (</a:t>
            </a:r>
            <a:r>
              <a:rPr lang="cs-CZ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Asia-Pacific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cs-CZ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17EFA420-1AA9-BC6C-AD4A-AA39821FC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4842B56-BF69-973F-514F-DD862BA74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E149DF9D-C46B-D784-236E-09D4743AA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F01BC7FA-D4BF-309D-529C-9C7D8A189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DA6B1588-F4D2-5B6B-29FD-E85BA89BC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916CA2C8-24B0-0FCD-6D4C-AA4279AA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80CE1AB1-85E2-61B4-08DE-021D700B3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C88AA4B5-9385-D6BF-C71F-1EA07AA50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9A2F3AB6-FB96-E900-0355-15962C112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AF8EF711-6A43-74D5-26C7-3C258566D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175C402A-A967-6D63-DEE4-53B138B2A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0D93C54C-C0A2-5546-3FBB-1526CB1B4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03FFDF74-472C-053B-5A8E-6BC955F16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7732B1CD-1F32-C8E6-F76D-180AD5A0A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9F74B454-3F4F-230D-3776-1DDD710ED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3E98429A-F733-68DC-D4D5-504DB3045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A74A4480-664C-EDA8-D1DC-DD17F2E52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5FEBE198-B26F-4140-424F-8703C0FCC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1924C8E9-A53D-FD21-A11D-677CBC987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D3865534-4244-7054-B019-B96447892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69C6EAED-D71F-1F48-1B53-A67D50F7B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7DC0A934-32E5-0F37-DBED-5FCD80F5F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2255EC08-E67A-1877-0661-97BA1B906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FA5E2BF0-EA40-065F-D205-95C10515A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C3FD2251-4391-32CE-9418-12DC57EB6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89095399-AD73-6814-4D90-3676088EC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3FCD2A52-B77F-65DE-2E50-9BF203B2E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C4684D9F-8365-25DD-5702-FD8FC811C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621CF049-0656-BF77-29BC-D09AD2856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3484990C-5260-FAB9-AFA7-7437B87E7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FA867419-1500-26E3-22A8-1813F1FB3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0A0989FA-10B5-5384-7773-4DC58F5DC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0C424EDD-4F7B-33E4-6F13-BCB3AEDDA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A75F3E6E-406A-4C83-888F-ECC62BEBF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9E705AEE-2884-61A6-796E-DF6F6879B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B1C96764-E0D4-B515-49E3-546B916A2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07EB7373-82E0-023A-29F8-72F76BD4E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8D9C5DEC-DECB-01B4-45C8-FB7C08B27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846DE0B6-93F6-FEE4-648A-E90C2AFC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0AE79F31-CD77-99F5-ACA5-406CA571CC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DF1508DC-EF0F-D79A-7DBF-C324C896D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0740B1F9-3E42-6872-CC76-D1DCED831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B0DEBCC1-F642-D452-022C-D40D4E6ED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2AC5BD0-6A91-4D4C-8742-4D64555C9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15291"/>
            <a:ext cx="5009643" cy="509982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6E732F92-09B9-CDB2-C865-A74C435F7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E89E2885-E2EE-788B-DEFF-13802442B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C1F4677C-AA4D-C514-7B18-B14B2C383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DDE2AB8F-45F2-85F0-FF11-2601F9EB4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DF287AD8-41A1-6FD8-F6DF-B3B17D9C8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B9E8BD3C-B4F3-9D43-16FF-D4C84738F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FAC26ACC-E5BA-480F-0D37-293021E6B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C215FF01-BB00-3921-5808-74181259D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E08DC45B-9C0B-6874-5DFA-CB78F7C5A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51E6DA79-70A0-FC62-1533-8CF888A62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A4D80D57-8D2F-EF24-7B61-16F06AD3E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13BFCD88-0193-5B69-D1EB-A680D9B35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149ACA38-9B05-07EB-2727-5D8F31714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C94CF734-9EDD-46F9-6A89-188B47685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BEFABF02-09EB-7288-EE30-E5E616B1F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0788877E-AA60-9EF3-6A0B-5CC54AFDD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886F4E89-7DE2-4362-8384-D15B175F52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13D3ADD0-2E35-D62E-0823-A59AD5357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1D580180-0EDD-14DB-20C6-5135295BA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D87210D3-C7FC-CF52-6CB1-5ADAE2B7B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5CBCFDBE-A3E0-4DF7-B595-56A499BF6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E598AAF3-B093-0C04-2F58-27998B1D1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D83146F2-E590-BD37-76A2-EBA368600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text, grafický design, snímek obrazovky, Grafika&#10;&#10;Obsah generovaný pomocí AI může být nesprávný.">
            <a:extLst>
              <a:ext uri="{FF2B5EF4-FFF2-40B4-BE49-F238E27FC236}">
                <a16:creationId xmlns:a16="http://schemas.microsoft.com/office/drawing/2014/main" id="{1894133F-0EA0-46BB-A8A3-85DC38268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74" y="1515291"/>
            <a:ext cx="8805863" cy="4960036"/>
          </a:xfrm>
        </p:spPr>
      </p:pic>
    </p:spTree>
    <p:extLst>
      <p:ext uri="{BB962C8B-B14F-4D97-AF65-F5344CB8AC3E}">
        <p14:creationId xmlns:p14="http://schemas.microsoft.com/office/powerpoint/2010/main" val="10341392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EB17C1-C885-43AF-BC71-3969B557B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C2C90E0-D77E-2038-44AA-42B45F883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9147566A-0627-3E6A-5865-741E91FE8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F3FBDC46-15B6-7860-FB8D-FD67A24E0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39B0002E-4E03-66F6-9D39-8DDC0DCF5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6EB8DB88-E0AA-9C72-73C1-BB3A1EE71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D669AB50-77C0-DE93-E73C-2A154ACF8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6CF996CC-8D0F-CAD4-E5B5-86EC1BC4C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28BF14F2-91D0-0744-BAF3-F243D0A48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95561C48-7B78-A459-CC39-6179B8619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49F57F7E-107C-86C6-0AB3-1A1FFB101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84C1657F-A5F3-2604-A6E1-9AC76CB1F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E2C22423-36CB-FA9C-0AEB-C4E31EF9E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23F19EEC-F3A4-762D-9C63-32FB0251B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F8D7160F-ED8E-A142-3F84-F8F1797B5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C4BD4206-7A9C-779F-ABC4-A35AC791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4A8BAFF8-EED3-BC56-5C2B-3184926D9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B10847B7-3423-C4D2-8F56-966CD4934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EF5D34FC-3F75-D96A-4611-3FDB92D52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5483E083-DAF3-1A9F-65CD-1950D68D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631305C9-1C38-BF55-F1D4-038428623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1AB47472-9EC3-A996-7385-9C8545CF7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37002BF8-5C5A-1240-AA33-A50F2B220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5B87FA8F-CC53-A4F8-5D59-64FF7DA82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2B50C904-D7E1-0F40-E5D2-2EC8429C7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E15E9EAE-F051-C707-FBAC-30B01AF7B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0B8B6863-9FAD-F223-8BEE-38B4B450C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D7E44260-DE08-6054-EE1F-95996AD5F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D63B439C-ACD3-076C-6C6F-4527589A4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90797898-E122-8DF6-E4F5-C5A91E2E84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B1947A0D-2D98-3339-2263-D1A80FC11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F651DE8F-2949-FD9A-5F86-C4E5F2D3F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CFA89C85-21CA-7B1E-99E7-530693E33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FC634DF4-A387-2C94-D4D3-F782698E4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5058EC84-F576-B962-9833-DF79428C8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4F4532F4-60C9-43FF-87F2-5B0F92623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086F04AE-2F37-7BB9-5E93-CDED1B5E1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2AA7C7C8-2A06-C95B-0B9F-9C1CDC306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111F9827-85FD-E120-99B8-FF60F3E19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46818C2F-35E1-3377-278E-2DED54AC7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F2C4BB82-4A74-395E-5043-9C4202663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94C8C0D8-5771-12B8-6023-AEA5544C4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5E44658F-750A-7B05-ACD2-3A7CE43DB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2100821D-9163-FF96-6B47-52ED2B222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286349C5-4761-73C2-9F65-D79EB2A9B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9281E087-C5F4-1AB7-8C01-913755483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CC3C429B-E4FF-568E-1DA4-C7156E2EF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7C39FE7A-A901-B1E7-97B7-1F0272F87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E23E58A2-B88F-8EB9-F654-BD8A12D0E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D6E8CAEA-1041-1978-968B-51F7D5E8A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8EADA7C3-3471-F225-2764-68C3E8830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AE5EF1A6-0B92-B362-ECE5-8CA00FB62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F0FAE389-DD75-673C-68C5-7EB4EBFD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F76FEA04-2787-B0E3-207D-75AC519760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1D1A6DCC-3C11-463A-E4EA-AC5FA1281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79B0B8FD-75E6-7E6A-77A5-C6E82343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188568D2-2975-8A04-F897-A9E72ACFD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C1A0867D-40A4-7A6E-F39B-5E25D2BE3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66B3CC8A-7B18-2275-F345-D2529516B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DFEE7A9E-CB5B-9487-5643-BE80B1DE8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E9041B-A60E-45D6-2067-554D264B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Vztahy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USA a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Japonska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AB45F051-8A73-FF5B-BD7B-C1C1B1D69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4144C80B-0750-AF99-6EC6-2F5D883E8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D00170C3-7BC9-D05F-E08E-DB8C66AD4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F9456177-5AEE-4BC5-8BD4-805D9CDAE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2405C712-5EBE-EB61-580A-0F193187C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27182D59-60FF-6D8C-450A-4B5CC3EC5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5187BAEB-FBA6-1D77-057C-30E637A3B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9098833A-17F4-07FE-26DD-5B3C03B30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32BC9407-489C-1776-7BA5-76B7D9329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5CCED71E-CB14-2325-DAAA-3BF919E2C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91E63D97-7EC0-5A81-81F4-9DA0CCA51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8B697BFE-581A-C5E1-A195-4115EA395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3708D971-D106-247B-1E6F-625D977C6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C2F68CFD-61B7-266E-2046-BA0442B5C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4139873D-CDD3-58EA-8C48-0BF1A20411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CB995E9A-E979-EC8D-1A28-97B6B968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EFC22B6A-5388-B9E8-2F23-6EE1DA1B7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ACB778FC-AD9F-3D5B-8CE8-E9A03ECD7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F9AFFEC6-EF13-B893-2AAE-8AF283D5C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8F28E52A-7A63-F405-2AE9-732572F2D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5CEC36B3-7E09-76E6-5B18-2F7FF2760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E81E265A-92F2-C3A1-E184-4B01C6EA9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9C806F57-C701-4871-F4EA-520B8A0A6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9AB5D9EA-B5F8-4954-3CBE-172068A05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24CE577C-31C1-C2AF-EE5C-09746FF59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AAA168D4-284A-517B-19A1-938C4E6A2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B92AA1C3-BDA6-38FC-FD3C-D3937BC0A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BE55702D-E326-0204-3467-6375870D9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6204F11E-D2F0-3BEB-0E63-48705E802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2C2A35BF-2033-B9CE-DD72-978C733D4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36ED893F-23E9-9805-C48F-54ED12CDF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92D6CA7B-9B5A-2A2E-C1C0-0E917B87A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C33FC5AC-5755-01C3-34E6-2F11F9506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142081E9-8A30-67C2-7D3B-23C5BBDF4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BCE81465-480A-EB5D-7E39-EC3A27119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B9078334-6A91-23DF-E545-CEF581736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AA199EB4-43EB-F269-0634-E348998FD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823713DA-915C-726D-C3C1-CC19A009D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CF619C09-FEDC-F53A-9173-4A462A573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86231428-0FE8-1928-D630-C33D70671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E829BA19-1DA0-164B-48AD-7006D78FC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E3DF98D4-0B3B-79D8-9E32-A51EDC5D2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53D0FF12-CFBB-72B3-3B7E-69C191886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66BED0-EB9C-E6C5-74A0-5DA9D8631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39" y="1874829"/>
            <a:ext cx="5869261" cy="467960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1951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U.S.-Japan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Security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Treaty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1960 –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Treaty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Mutual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Cooperation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Security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Americká vojska – Okinawa,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Sasebo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Jokosuka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– operační hub pro oblast východní Asie – USA strategické a jaderné odstrašení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Japonské síly sebeobrany – limitace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článkem 9 ústavy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Směrnice o společném postupu z roku 2015 – otázka kolektivní obrany + zisku schopností vést protiútok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Za Trumpa reciproční cla – debaty o proměně aliance – investiční smlouva na 550 miliard USD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Sanae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Takaiči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– výroky o Tchaj-wanu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2E3CE6D9-645E-C4EC-5EB7-39A76F934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AA0FE128-D677-5A3C-7EFE-FB523C2EC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F83A8F20-C160-27BD-F85F-AAD961272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F19F17F6-1159-5798-9955-66F6E226AD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B9E61749-5EFF-AA15-50B3-C589C7A9D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1DEBD36B-2F79-4EDC-73FF-3F73EF4698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9D335FB4-6235-E85D-AEC8-BDA4416E5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92E01219-44E6-9602-DE34-07A9521B3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F2382490-E297-E302-0840-85D99734C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2611725F-C563-7F7B-2FC8-3999C55F7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E4E9393A-2335-E5B3-FCAF-17C9BE53B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B48FDF25-6172-43C6-12D4-EA8466EFD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B23790BE-F43D-159E-58C1-C11C8D75A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0191A889-C2CD-0B3B-7E4A-3BA98B265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0FF7B775-3302-F318-1B88-FE1A3D730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F245CED3-97CD-922B-8A9F-12001B24F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AF45A551-FA3B-A19B-8225-418F0497B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A8CB41C8-F32F-80DF-B2B2-D322496E2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7BA43AA4-22E2-2798-C43A-5C9D0EAF1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593525F9-9E76-18C6-C6D0-85D548237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43AAFD22-87F9-A7EB-16D4-F5B5FA6E37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A19DDC33-4F9A-9E96-DF4B-1A3F6382C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57E108C5-71F1-96BD-1C4F-5EADC39CB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oblečení, osoba, nábytek, boty&#10;&#10;Obsah generovaný pomocí AI může být nesprávný.">
            <a:extLst>
              <a:ext uri="{FF2B5EF4-FFF2-40B4-BE49-F238E27FC236}">
                <a16:creationId xmlns:a16="http://schemas.microsoft.com/office/drawing/2014/main" id="{7CAE66F2-DC49-32DF-F13E-A8A410DFE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66" y="565875"/>
            <a:ext cx="5049532" cy="3366354"/>
          </a:xfrm>
        </p:spPr>
      </p:pic>
      <p:pic>
        <p:nvPicPr>
          <p:cNvPr id="10" name="Obrázek 9" descr="Obsah obrázku oblečení, Lidská tvář, osoba, Řečnický pult&#10;&#10;Obsah generovaný pomocí AI může být nesprávný.">
            <a:extLst>
              <a:ext uri="{FF2B5EF4-FFF2-40B4-BE49-F238E27FC236}">
                <a16:creationId xmlns:a16="http://schemas.microsoft.com/office/drawing/2014/main" id="{23305415-217B-2043-8739-900C8C939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47" y="4062580"/>
            <a:ext cx="4006771" cy="26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376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6E6F7-0C1C-FF54-5B29-A9F6634B8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2A2D2EB-663E-218A-11C9-8BB137B76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BEAE67CE-F0B0-465E-A4A6-1005C82D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CC237F63-D18B-40F2-C8DE-55899F9E1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D72368E3-8BCC-8707-8401-F9BA5C3D2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8E0F435E-A1DB-21A6-A670-F87F7C8E2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7A243EF8-6E95-4752-BB80-35650CC57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CD32D49C-5457-E036-05A4-7AEBF6696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CF0AB3E3-E46D-0EB7-EA5D-9F7C0478B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24B1F8F3-5144-C706-D5F3-844F0BFE2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5A716A24-E2D1-5B89-081A-88B28E39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270E2212-1D1E-07A0-4C8A-CAF163F97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DE42EE71-F385-21CF-AEA2-511B0E6C7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1E510C3E-1390-664E-493C-97159A9C7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74BB01DC-39B3-74E1-EDB2-0332872F8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5D951579-6AC3-C6CB-9971-C6102D268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ECB2F26E-48BB-2D91-EE7E-C6D7E2848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39AB1999-688E-A1EA-55F8-BF5DB6A07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75BBDE44-9029-9975-F2D7-2415EB37C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29B16B93-9A69-4AE8-357A-975741EF5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FF23BA2A-1C1D-FA6D-05CD-389FFEB78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1F5FA269-9694-30B4-8066-4CD068EF9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1EB298A3-22E0-5B69-F4D2-0AC96D8B8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D438F106-F7D5-6233-6FD5-2C86329B8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615C2536-6C1B-343F-43C8-797BEC505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7F476364-C54B-AF3B-940F-6935A663D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EF798878-613E-D3E1-6124-A09C24972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C5B40D11-DAA8-3882-78BD-70AD00C36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CE1DFC40-FD7D-9137-45D0-88C9C4566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8351998F-691E-D3DE-BB87-09DBAEDA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C91B32EA-8666-7335-D5B1-848D845AE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0F0E5D26-853E-990B-258D-2AD82092D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AAEB41A6-A8E2-1A2E-7576-7CCF7835E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47941A5D-2670-BDBD-FCF8-8CE3A093C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64506F39-23D1-86A2-F6BA-EED5A8FF6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3FF1593B-0BCB-C933-56C1-074451EB6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1F482644-CA5F-BBD7-752D-A7EBB5AA8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744DFAF3-ABAA-44A9-C871-56C1A4D9D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F8F71109-5080-654B-7BA7-A3CA069FC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A8E7C55C-C1F3-82FB-13CB-5B75DE3E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89D97B8B-2EDC-9D7C-D174-22B9AD3FB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AFD9231A-8D97-A2C7-1133-252288B90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89D52100-3444-2025-4DEC-623866C5C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6E2396AD-DB95-3B34-FB05-F703AA1DC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78374290-7FF7-03A0-FF19-14331787D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4143D76B-3861-3B51-88FF-3EB3E5C2C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264BF4C9-BAD8-13DB-43F3-B8035755F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3DEA631D-BF0D-C79B-10A4-9FB6CCE66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692CC4B9-75D2-839A-1568-8B1A6F729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A3AFE7EC-5578-FEFF-640B-EDE872923D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1718D0DA-3F27-A0CF-6627-110EAEFDF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07F7E6C2-4D3D-7783-4FA1-C91B3A905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732667EF-3E54-764E-407D-9D94CA02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78BB369C-C5C4-AC1A-4713-59B0A621E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5E88C010-BC86-494F-FEA7-62A5A3EDF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B4D1AE2B-FB2F-0C01-A32E-4DC720B87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A3A09CFE-3477-FACD-3618-6E454939A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FE83D1DE-49FD-ABF5-7474-2F522025E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3EC9CCCF-E434-F113-A353-EBD852AEF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995ECA1F-5B56-37D5-21EE-F121B51F1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27227C-1B1B-0A3D-F62B-371FB829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Územní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spory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75D4F773-2F31-05C6-721B-6CB720174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085EC8F-5E37-CBC0-471F-8C01D8A66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9298E3A2-4F81-7F57-BB03-DBB5EBFEE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F3EA1A83-7934-7207-574F-D6DF59E64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ECACD7D1-EEEC-3FA1-ADFF-D4DE3E0ADB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9A90F780-0BDF-FB2A-C8B2-51DC51020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FB236194-081E-CEE4-4E89-A45235FC6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D7A93BDD-0B4B-9F5A-0499-FB268A27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7900E672-B7D7-01BF-B0E1-4FCBB9FAF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06BF06C5-895F-C391-2111-270B58E40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905DBB1B-C7FF-5C71-FFB1-1B7B23199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2CBAD59C-ED8E-78E1-D85E-83E508164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36511F17-88FD-B1F5-206D-770B04AE2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A237C650-E23B-A2AC-9C2A-20BD6F5AD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DA03F6F6-03AF-DE26-54A7-56DC1F4E6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60F731D6-879C-3B5C-8B23-9AB0744F9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94BC3D15-FA49-1A35-DE5D-19EE85B38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E14BE0AC-C894-D4FF-331E-B5F77762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C276FBC6-D1A9-605C-50C5-09B0A1AD1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14E61B89-8A90-BD54-B354-48F977622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E29D3FCA-BE80-2E09-EAA6-5AD579AC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9C7F1A74-17AB-8565-088B-04A3DCFEC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87E9B6EF-77CA-E87C-DCE3-D2EB12C92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BF2A97E8-9E17-A72A-5039-C262C1A87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622D32D2-86E2-A241-7ADB-521E5A93C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E917F1A8-C926-833F-4F46-F245591AF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B091C0C0-0003-191A-FD8E-86F89855B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2ABEC45A-71C0-99DA-7E46-6C300E83C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D6183FEB-3002-1E28-996F-7A6D1F5AC3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D6187EAE-A4FF-2BA0-8DC4-0DFDB87BA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89BDC787-D870-48A7-C4B1-50AE112D9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C3D06500-1016-7645-37E8-56F90640D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D9816F69-3399-F8BB-E1BF-9287FB4FF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FE69AC13-3E30-CB8C-161E-AE45F1F02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C0F6C939-F4A4-7B3E-9361-B1FB23CEA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BF110CB2-EA90-2B5A-B4C4-A7632098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DD19A99C-88E5-1700-85EB-467130BC2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25241FF5-B260-C9B9-4D3C-99126CF9A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5ED14144-E316-FA36-DC4C-C8F9AC9D7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734B552A-CBA1-A22C-FC0F-042C13141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C58A2561-1B53-A255-78ED-808EB2577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2F132800-8EF1-C752-CC09-DEE4DE1E8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47812FB9-EA9B-11D4-371A-36573297F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016B888-0A25-2CFF-D4D8-032265231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39" y="1874829"/>
            <a:ext cx="5869261" cy="467960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Souostroví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Rjúkjú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(prefektura Okinawa) a souostroví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Senkaku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Východočínské moře – ukázka mocenského soupeření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tzv. šedá zóna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Senkaku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Tiao-jü-tchaj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Špičaté ostrovy – nároky Japonska, Číny a Tchaj-wanu (dynastie Ming a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Čching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) – Japonsko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terra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nullis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1895, po WWII správa USA, 1972 předány zpět Japonsku, 2012 znárodnění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Rjúkjú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(ostrovy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Nansej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dříve samostatné království – 1879 anexe Japonskem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8538601-677E-1817-F700-3BF480618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5B4EB93D-1CF0-96EC-2208-FC33CCA3A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5688865A-952F-600D-4E11-DE424BF8F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A2AD253F-0589-898F-39AE-8C50C2EBB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36AC9B9F-AEA2-D9A9-A2B1-25561594A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1BDF1C93-A828-4B5C-DEAB-0E1D333D1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83193C30-E892-45B3-0D4E-BDCFA59B3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1982A203-220E-0ACF-1CB9-BCBCA3178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CE7E0D30-98E1-6F4D-C354-3FC0C360D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3EA77B4C-29ED-8A75-568F-921D4B8BBB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9E55F634-809D-6BEB-5F5D-BADDB83D8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3F32A9AA-4B66-70FB-4AA9-3AE6F9127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1878B3EE-1AE2-3930-E5B5-C841B70B3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A3CB6A2E-BDC6-2399-CBCD-85A118325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0BE595B3-2073-F0E4-B156-86EB244227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B973A3E9-5719-599F-1848-C8295283F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8C2F167F-C45B-841B-C62E-8A4AB19CC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7CB655AF-18D7-45C5-9C4C-FEF615E6C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E4E000D1-9B18-C9B1-DC1B-BFD1AEE3D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613A51A5-5DE6-03BC-484B-74FCB0DD8E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9B909F8D-7455-4EBF-09BB-1C339356B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E470C538-0B99-CAF6-6E78-FCC981173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DA6EF1CC-C0EE-3622-3F9C-C5C290F35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text, mapa, voda, Písmo&#10;&#10;Obsah generovaný pomocí AI může být nesprávný.">
            <a:extLst>
              <a:ext uri="{FF2B5EF4-FFF2-40B4-BE49-F238E27FC236}">
                <a16:creationId xmlns:a16="http://schemas.microsoft.com/office/drawing/2014/main" id="{B2CA8C35-88FB-924B-5D43-E11CEAA53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49" y="868371"/>
            <a:ext cx="5642522" cy="5642522"/>
          </a:xfrm>
        </p:spPr>
      </p:pic>
    </p:spTree>
    <p:extLst>
      <p:ext uri="{BB962C8B-B14F-4D97-AF65-F5344CB8AC3E}">
        <p14:creationId xmlns:p14="http://schemas.microsoft.com/office/powerpoint/2010/main" val="5107813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471BB6-8604-33E8-AC2D-1D537CE36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A40DDD-B9C2-2A92-6364-414412B4A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9A6C3A06-F702-5236-5D88-7C31096C6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DF2FC458-C243-C55B-A9AD-B11F62595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6D69CCD-5019-DD88-6B4A-F6856E711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8BA28953-5250-8C27-6A6A-442EB64D6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31F90FFE-A465-6E56-4E6B-8A9DC255E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44608A55-2E7C-8DF3-74C3-522F3141E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A5210809-3910-7E67-BD10-67486BD3E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86260957-4A5E-FF11-078A-3E8235513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9D1A657-C50A-CA48-FEAF-2A6E57773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9FF150DB-EFF7-053B-A9A6-28115A793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723AD1C6-2021-52DF-D33D-99790AE54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745E5796-424C-BDC5-8913-6435B5E374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6B1D3F34-439C-086E-F949-38C265C55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28335FCC-5899-63B5-43A5-A03D2556D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0FED722E-73E0-C387-E287-39A3EE086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AA09E455-0F18-F63D-4941-DEE875E1D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CF9E2B8D-7FBA-6968-D5CA-FA13A1530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45FBFFAD-AD3D-8AA2-2B61-1FEADD738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C4095138-AB7D-BE15-A504-55B82E684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9DC39D17-204D-9C4D-3B4B-97EF2AC1F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18CA44F0-948F-2037-4D8D-CB0ADEA46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1E77980B-3C77-950A-B3D0-9172B34E4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B5919024-EC8C-0E2F-CD4C-EC138EF0B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DCAA4CA6-CEC8-50B9-3D98-75BF2E387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B64B7DE-1122-565F-2008-43E1B4CAB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37895056-9F72-2745-96AD-9A086D037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5B171927-7435-1993-CEB3-2525179E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98D62706-A170-120A-5977-DE60862A19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6E09C82D-3AE7-16B9-8029-67C56EB9F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0F9442F3-01A9-8E78-30AC-B9C18F824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954187DC-B3DA-0FB4-9729-92D4F9446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599EDD87-AF82-D586-8932-F192902A0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2F7CE3AB-0FEF-0570-B0A6-430D30942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15FD6B06-AE2C-D277-73C5-7AF615D3F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03790127-C13D-1DE4-FBE6-D3C55A18D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CCE905A4-799D-3859-8311-8900B5EDD9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86D94A98-B174-0BAD-3EFC-27A262CB9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F1AC14A8-7CD1-B9D3-63BF-DA53D30346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3D9E3536-08F1-55A2-495A-B444EFF4E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808AF286-5E59-79E8-29F3-89AABD0C8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D6645810-2AB4-C00D-843F-3246370D65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CA671F45-1997-4E55-DE3B-FA47498C2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C22C6202-4DB7-C797-FB99-89B37AE0B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7466B594-3851-209D-0593-AF779CCBC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3F1DD4DE-B49B-0E3E-542A-CEEBF7A55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D9728CA4-D619-CD06-81DC-C3A2A8597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CE70A1BA-FA5A-B335-D954-B2B6CDA70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D6DB028A-B9E4-74DC-DFDA-23E139486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AA33632D-2473-C678-745F-03BBDC612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E0444A0F-7AED-0572-BC97-AA7D4A0DC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AADC6F2B-2DF8-455F-AD23-CFBDDD896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B7866381-991C-F9F4-BBAF-616892DD0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305F5673-0B11-DDEB-EEB7-C9EC4B24C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8F58CE9C-1073-00D0-BEE4-003DF1716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3EC0D62C-E101-D209-FD16-1DDB3D013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5C352B14-7F8B-1384-8BFF-A8CB9E490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DEA844AA-1127-553A-C540-1D754D2F6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4DD2ED37-BCB3-9DAF-6EA5-DEC2C07B1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3FA856D-5FA7-2DEA-8F99-61FB8FF1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02967" cy="397435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8202D0-119D-3526-F469-71E6DE133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378" y="-194675"/>
            <a:ext cx="7178723" cy="12440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Jižní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Asie</a:t>
            </a:r>
          </a:p>
        </p:txBody>
      </p:sp>
    </p:spTree>
    <p:extLst>
      <p:ext uri="{BB962C8B-B14F-4D97-AF65-F5344CB8AC3E}">
        <p14:creationId xmlns:p14="http://schemas.microsoft.com/office/powerpoint/2010/main" val="30662466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FEDA7D-7FC1-AACD-10BC-862F184FC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8FD3AB94-2E97-001B-620B-EBE3B3588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782781D7-F9DD-66AF-BB62-B4C83E487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12FDF8A4-DA07-5882-AACD-4B0AC9224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8659B9B6-1E07-DCA9-8F06-7EA9C11E6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4F429699-AF09-5EAA-8028-8ECD616B4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B824EBDF-2332-B99D-156F-3F60B9C88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15C27603-2E20-8EA5-3F14-61A12B991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DAF5C4B7-AFF5-1581-9A35-C82D30BE1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E00FEDA2-8417-46DA-8EF7-7242D7CEA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E3F543C9-AB61-3229-C385-DBCD72341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CB7EB017-45C2-B3BE-149A-258A224B9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C4AD4044-3DD0-1140-58B7-5BDD8E9F3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41DAD484-E607-0C44-F140-D31632C91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8F6DE5BF-A93A-8F69-64F3-3099E282B0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D2228119-6797-9EDD-30F9-01C68C061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8728AAA4-7C1F-92BE-A5C1-B1B762E4A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ABD63B73-75F9-4B28-246C-4C456564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EEA8350C-EEFB-69DA-3EF0-0DB25A1A2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8DB5153C-0029-BB32-AAA0-AE451BE18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29BDEE3B-5B51-1C4C-4488-C636FD56B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5A133F27-EDA1-7E4A-9604-66C281FCD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8D48FE14-E8AA-FA29-4996-C7EA4401D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D1FFE013-A0C9-9CE4-729B-A2EE96459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4D5E3ACC-3031-A33B-AC3D-6E76F4DBC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96CE3A2F-6046-9D71-2458-B7CC4CDD5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B7CC2ED8-F969-E6AF-FCC8-F3A3DAE52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2D418FA9-A515-7962-6642-96545A07A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1B9C6C6F-52BF-D3F6-F894-E6ADDE319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C9F3A4A6-A0DD-5DDF-0890-520A21CC9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4B244BBF-D193-67D8-C0D7-93B8DAEF9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C2DE400C-69E4-0B0C-C78E-8ED82DD4D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34B443D4-6E77-F15E-8E68-1FB3D3459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CE153F7D-1D18-8EC1-072C-B6884C896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99935BA4-CCED-E705-7216-1AAE356F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E60DA947-3043-A1DA-FDA6-5CF649259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7007D6AC-D2C0-CF01-FD04-AAAC16389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6DAF8B0E-1376-C74A-2F17-89940EEF9D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D0F6BCE0-2D1D-F6A3-9934-1FD62D371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3F280EB5-8FBA-1452-7D45-15F1E52AD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AE3E2AA6-140C-87D1-2E11-9910661E5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C5C5E9CB-DB5D-1629-20A2-F6D293A0F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54BE58AA-D8CD-69A5-D34F-00759A20E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49FEC8BD-85B1-A2E0-4A0C-B4E60F52E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DF81F489-24B7-AE19-8574-AE3AB69C6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28E5EF0A-FAD6-9700-8352-4B31339B8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32F5D4E5-107A-A96F-2D6D-D98E3FDF5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C97701A0-D01F-A38B-54F2-B5011E88F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CE5F7049-A5B5-E47E-B045-9DF182440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F425E568-FC0D-3240-C02B-A814C0777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4879F4F6-0B1A-98DF-528C-63F5EDFE5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012899E0-958E-C516-4280-B806499A2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7BB7C523-EC82-601D-BDA4-81F51C3A3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C67A0FA4-C3C0-4093-7BC4-467961A12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F2A26454-298F-9B6E-17A7-D17B29C6A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DF434C6A-000F-360B-0E97-32C9B4A54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DBD68364-9881-F45C-52CB-ABE796318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7EDD4D57-02A1-29E2-4C96-A8C0EB5D75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DAAD12E5-72E0-E4AC-5419-BE0E03724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5F04688C-7422-749F-B62C-52D9ED6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58F947-A1E5-8990-6692-7520EA4A8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Jižní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Asie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imperiální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klenot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972E03CF-808A-C6BC-E10F-C8D94969C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9FBEBBF-4174-0A8C-8FC1-A88599077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A3C7E58D-2F36-0176-5EF2-D413E8A316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A3B97D4E-F959-1FBC-979D-28F273899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0C0A8227-4BA7-3DD0-DE3B-77F042E73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D8A4885C-5B3D-D5F6-66C8-FD5029E89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FAD2AB3B-4BFA-4CB4-3070-004D7707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8F5D65A6-1661-0674-338D-3036318C8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9B22A1FB-4DC1-FBFA-C8DF-6C845660F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6B551697-F681-CA7A-8633-5BF81C729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D363939A-51FF-104D-621A-3748ADB18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EE151D1F-4855-2822-F7BB-25C9A71EF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2D5D4A7F-D156-3B0F-FCFA-A817AB83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80D102AF-3867-7587-0D1B-F5B5956FE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FC11E9AB-0C2A-381A-5023-A751CD87C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146787F6-8170-C976-A6EF-1B067A93E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6CFA7225-4C96-6448-16C2-5E6F13471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9691EE90-4B08-A0F3-21F7-877423C33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63506E14-7031-C0BF-BF08-314F3E5B5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9E6A356D-7BEB-4EFE-C427-5DFA0A1A7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10A97BC6-9CD4-96CF-7038-F20A0BAC0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FE057597-BE39-CC02-8B4A-A3C8DE7B8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58C50AFD-5B0A-C84E-528C-01716B2C1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B2B17F4F-FF1C-D8AB-26F1-2383C82BC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05EA5953-4579-B3F5-6603-4E47FB2E0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662865E0-6C8B-8851-2B7D-55A5BEED4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C33AF39C-3617-6D05-180A-F29D5E80F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02F9250E-57F5-36EF-9ADD-7D30ECD25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ED4ADB60-6B7E-5A87-60E6-0626C58D8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C675D9A6-2C1E-8938-5447-CFC92330A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7B927099-982A-FD30-9616-5BC722726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0B951B21-0645-789C-9F4B-B3D59FA01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366D6E7A-56B5-A176-D525-B7852E086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655ACAA4-7421-8AAC-E27D-C56712EA9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81FDA8AA-A619-4012-48CD-7747E3940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B5B2B801-645F-C6AE-4A6B-88ADE347D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AB2FBC52-E9C6-9446-4BB2-64AED31B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9BF3AF21-168F-923B-B387-1F8221439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59594229-E818-F154-BFB5-2E4F9872A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29AB35F3-34A6-5E08-E024-5DD456123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B8F978BF-D789-6B9B-26C3-BA9E1D21B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92FDA03C-47EB-E87E-1A5B-B9B1684F0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93C0B24F-76BE-0A90-604D-4F3D6C5FF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9A6C88-E33D-8624-7296-0927A7074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045" y="1874829"/>
            <a:ext cx="7714188" cy="467960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Význam britské koloniální expanze od 18. století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růst nacionalismu a odporu proti koloniální správě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Indie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Oblast ovládána britskou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Východoindickou společností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centrum v Bengálsku, pak další expanze až do dnešní Bangladéše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1857 – povstání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sípahijů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(Indian Mutiny)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vytvoření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tzv. Britského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rádže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British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Raj) +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princely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states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princip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suzerenity</a:t>
            </a:r>
            <a:endParaRPr lang="cs-CZ" sz="1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1877 – královna Viktorie jako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indická císařovna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moc vykonává vicekrál v Kalkatě a Novém Dillí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Růst odporu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Indický národní kongres, Muslimská liga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+ Gándhí (občanská neposlušnost) 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1935 –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Government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India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Act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místní samospráva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4482C55-F155-5CF4-7D91-3CD4B3783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DCC90487-AEAF-C47E-A338-F14628D7F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C7BD9F4C-01B1-66DA-53CD-56D68B60A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1CC7B727-AE2B-22FD-6378-8EE56D891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87F34ABD-AD1F-3000-DB57-0136C61B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102FF862-60FD-5FF8-7B79-50179D3DC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CCC2E8CB-8A7C-BB6A-ED9E-F56E6CEF3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FC7289CF-4C1B-40A1-8F58-E9D9180F5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FE4397C3-E7EA-CA76-3702-7D47CEE0B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4B0C0040-C914-F5EE-4942-ED0B0CEEB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D48612EC-E107-B9BF-3378-4DC257323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01E642AE-2D1F-0C90-63CB-12AC642DA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A5A4A429-AE79-29E3-0EF5-2078B2048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E512967B-D5DE-5E0C-69B0-BE79428A8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5A60F10F-B21B-AEEF-512A-2CEC20646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E146543E-5F59-9256-9A11-05ACA7806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357A7F13-76EA-5E49-D144-13B9F2CD5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3C8C5F0F-EE9F-FE2A-1179-83BC88094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9C6DC6FA-887F-3402-5600-16FE4933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E20A23F9-1A2A-A7F9-F1E1-710F2987B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97D1ED08-DEB3-26B4-A828-0DAEF9663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E97BF119-13F3-8C50-6221-C65EA10F5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A86FA609-7041-480F-E273-12F1DEB83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oblečení, venku, muž, osoba&#10;&#10;Obsah generovaný pomocí AI může být nesprávný.">
            <a:extLst>
              <a:ext uri="{FF2B5EF4-FFF2-40B4-BE49-F238E27FC236}">
                <a16:creationId xmlns:a16="http://schemas.microsoft.com/office/drawing/2014/main" id="{F585FDA0-456C-E475-A603-A6FFA8579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139" y="1187172"/>
            <a:ext cx="3253280" cy="5031740"/>
          </a:xfrm>
        </p:spPr>
      </p:pic>
    </p:spTree>
    <p:extLst>
      <p:ext uri="{BB962C8B-B14F-4D97-AF65-F5344CB8AC3E}">
        <p14:creationId xmlns:p14="http://schemas.microsoft.com/office/powerpoint/2010/main" val="42816472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B0F304-DB5B-59A7-498D-A93729414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17209165-87E2-0EF3-9C81-66F5ED59D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CCF64383-EC9A-515F-3618-8DE41A57E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60569C3F-640D-B420-89F4-0137C9DA1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49D47506-32B9-FE03-4EF8-ABC3DE561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C9BBEE19-4F1C-BBC6-DABE-65CCAEA3C7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12EC3E6F-8EB1-37D9-4BBD-9E9CECD18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8F404945-7213-1834-EBE7-5E355FECB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A3FEB352-28E5-244B-79F5-98D4EBA9C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5C016575-0E66-ABEA-5455-3E9621A97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BAB3878E-ABDF-9808-0113-537553F50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3204CE0A-2B8F-74FB-0FB5-8DE9330F8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F52F4DB4-3FE4-17E3-0FC9-99B2D30E7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1EA9E717-2162-726B-8F33-FE097B067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BCE3035E-EBD3-75FC-3E60-9044A0B19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CCD503CF-8291-F0A3-EBD8-01BAD85C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14C0DDD1-03C7-7279-8BF3-817428340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882CE85E-4420-32A6-BF98-9AD34C4D1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82F5BFE5-3DCB-FEFA-BC3E-AC79F4887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56B4A181-69EC-BC89-28FB-DFF8736EE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9ECAC178-D4CC-42EC-F08D-78DBA1E3B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CF2F7300-595C-59DC-90AA-A01EBDCEDF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7C00D9C0-FAF0-2D4D-BB8E-A8A2DCA79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31347E84-5462-52CF-1B3F-34F1A3583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5D64CB9A-8379-361B-B2A5-18C21620A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7E57AFA2-0DC7-C3EA-B125-DEDB9BFE3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10D31CF4-4415-39D4-92AC-50C6BFEC2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E0663458-35E0-9C18-4F82-A8523E4DF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374D3BA6-D5E4-A461-8A5C-49A234AF1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F7498A29-9E66-57E6-D9DF-0145EAB6E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1C729EF5-E28F-819A-8771-1C56132BE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11199780-2443-8E73-AD12-E54DEE3CC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A64C6D61-9008-99E6-5615-4BBA039A9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A2917576-4CCA-DEDB-F0EB-72299819D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8981D5B1-AE38-EE80-B358-3E9685D8F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A05AF283-27EC-B98E-4542-D954E51FC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2B9E67EE-56A1-FDE4-2B48-A34293014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80220A71-996E-2EAF-ED9C-2C7189200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92413977-8248-80EB-9385-14877C6DF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7BB53C7E-D3BA-2547-5295-C0E730799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9F339806-E961-3283-F7DC-C6A49501D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9FB39296-78D2-C870-2313-4BDC0E9BB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E5ED1D39-9904-AEA0-4C22-300CDE394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E7535667-B9CB-F0F0-E3B3-8EA9C484C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D5379EBC-C315-2615-A45A-C506AC1BBA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BA6E6116-D242-72B4-1793-8B98E1E5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B51A6591-0E8F-E446-AADE-5ECEECA1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39183DBB-9551-E463-57D6-361C59DA7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004425C6-F37A-B047-B45A-29D16FA011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54E96C07-825F-4E8F-07BE-B83F0435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4CADC618-CAF4-4EAB-8600-398EE7AB7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C01E4398-21F2-22D3-C492-D70088F19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1E737F5C-9DF8-19BB-9C0E-FCA8DA9A6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CC67F0F3-CE80-E5E0-035F-0662F566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3E51A862-11F3-A9C8-53BC-B30DCFA39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0047C5B4-8F25-8F7E-E493-457E190E0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92663C98-CAAE-724E-9605-D42253FE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48072229-A9E3-C646-F52D-E9F2C3F8A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38468122-82DC-7F63-0320-22316BB7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E965C81C-6982-5B66-7936-221591DE9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9D5D5B-0292-C6A6-5BCB-A5E10742A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Jižní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Asie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imperiální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klenot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F7FDD834-5142-BCC1-DBF6-38687938E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99BA37B1-850B-5D39-6361-877245490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4F554F75-F680-7356-AD21-A92A8BE6A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D49D1290-EDC8-76A4-D989-E784BC9C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59A5799C-8F90-7EAC-8B24-DEBC91C17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979A8E6E-C447-E2D4-4326-87F8D2140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4BAB74DF-314B-71AC-9BCC-4BA6B5F33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A97EDFA5-B070-3AE8-6D2D-0CB6C0F49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DDB56BB4-2F61-3A83-BB31-0ABEBAB7C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064D9E9D-3DEC-E5E7-7233-6AE9BF3DE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35DE599C-E6A5-AF20-654D-78D0D718E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85411120-67C5-7F54-2C9F-4733ADCD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1C57BB45-411C-B582-B3DE-6C3417DC9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E8A5EE12-111A-311B-74DD-91172370C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E215DFDC-B6B7-E450-9BF8-6E4AB0AEF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47272546-3035-DA3A-3D1E-FAEFD3A8F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1D12C44A-CF99-5D48-4798-49ACD2BC7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632BEFBE-B818-E0C6-9251-E351F4489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8A5BA624-2728-2140-C8BD-61D0FDBB6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2DDF3DB1-A8DB-2A84-7029-9D9C673B9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74E366DF-FF52-04FB-8F1B-1CDFD3468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7A816AEE-B415-5325-8EC7-77858C3D02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4EBC8E1A-E17A-9F4B-B3E7-F84EF3DA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87FDBAB8-1B5E-FB6E-1225-66AE5741A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66F864EB-9B04-B78C-77C1-30D072889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4E2B46BA-4D86-D360-4AAA-9D33F07B4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725EA7A5-B379-E97F-11AB-05018A18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F6403D98-5A9C-6E03-1012-9C497C198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B53E0D1B-1CDE-5D09-D684-DE60C1053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24D52718-5286-49E3-6B6B-14ABE644C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48D743DD-3DCE-4825-7364-D0FCC2BFF9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22ABF1DA-30EE-1C45-BD00-A2FE2ED0F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847B6754-10F1-92AF-D77B-F069572D9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D2425F9C-AA7A-DE09-083E-CD3337C4F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06B10A54-FE5E-048E-A147-C8D769850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D96CA794-A8E9-7826-116E-CB746D52D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39C15C23-15F8-904A-2235-BA32615A2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276CF6A6-8704-9C4F-C4DB-27C7598998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228BCCBC-EF85-7E42-9980-557311D5F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8B3118C0-8414-AF9D-4A8A-A53E519D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BF048FF5-C511-F7FF-03F7-E64A09280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E960095D-102A-4BE4-07B9-2CC33B80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D5C1FF22-4064-28BE-5A1B-A8D21D90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0C78A3-9410-A28E-8D53-C59AA377D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045" y="1874829"/>
            <a:ext cx="7714188" cy="467960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Bangladéš/Bengálsko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Inkorporováno do Britské Indie po bitvě u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Plassey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(1757)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Na počátku 20. století nové administrativní dělení – zažehnutí islámského nacionalismu – v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Dhacce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vytvořena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Muslimská liga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(1905)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Britská správa +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hisduističní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vlastníci půdy + chudé muslimské obyvatelstvo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1971 – vzniká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nezávislý Bangladéš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(původně východní Pákistán)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Srí Lanka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Britové ji přebírají od Nizozemců v roce 1796 – Ceylon jako korunní kolonie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Plantážnická ekonomika – čaj, káva a guma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Import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tamilského obyvatelstva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(Hinduisté) na práci na plantážích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Sinhálci (buddhisté)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B96072D7-893E-44AC-6D2D-6FAF181EB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F873AFEC-8C37-C09D-E72C-234D3E60A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DEBC735B-4A9B-E986-D3D2-078A2CB9E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F9EAD8AC-8FF3-6121-D886-1FA2BCAE9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DC46E238-D034-5877-8F64-E4764F7D7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96895D13-B3EF-25B3-F612-BA14C1ED7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AE1F9AFC-B975-12A7-C2F0-CD452409C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1655D5CA-BA30-D913-D0C0-9DC1428BB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56FF134A-5338-8C61-E092-A66D640BF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A5F18A03-3ED0-2C78-FBB4-11649F6442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EF1D28DB-549F-F667-24F1-6C28ECD48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F939C063-36DB-CE15-A253-4E5B793A5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205953E3-1D25-E4B1-FB81-95EFB6978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95DF9D9A-8C9A-5F6E-181C-2A45BF9FC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37AF8DB0-6644-A34B-85D1-81BF00C66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B9527092-C92E-979F-7A5A-A10D3C884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C1668950-16B8-657F-4DE9-9D50FB830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92284B31-2054-C84C-C274-943985A97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4A311A93-52C1-24C4-6157-5FF8BC41B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AA1A99A7-B7AD-C121-F62F-6DC082CC4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FEE10679-981D-A2C1-57A0-09CE3B562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35CF69A7-5303-D8B7-5C2F-652778C2E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FF355ABB-ED82-F796-3B88-155F32DE0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oblečení, Lidská tvář, Retro styl, osoba&#10;&#10;Obsah generovaný pomocí AI může být nesprávný.">
            <a:extLst>
              <a:ext uri="{FF2B5EF4-FFF2-40B4-BE49-F238E27FC236}">
                <a16:creationId xmlns:a16="http://schemas.microsoft.com/office/drawing/2014/main" id="{67A6F30E-9CAA-4F24-FDA3-5EA025BE0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5" y="1697188"/>
            <a:ext cx="2851389" cy="4600560"/>
          </a:xfrm>
        </p:spPr>
      </p:pic>
    </p:spTree>
    <p:extLst>
      <p:ext uri="{BB962C8B-B14F-4D97-AF65-F5344CB8AC3E}">
        <p14:creationId xmlns:p14="http://schemas.microsoft.com/office/powerpoint/2010/main" val="21228823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E6D17-6CF0-3ECB-EEC8-22B970CCF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238EEC0-D1DD-87F4-83FF-44A0AD8D1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04AF23DF-2141-9348-CE13-2F5122AA4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13C431C8-9D65-5084-77FA-25010630D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F4E755C1-1063-CD95-4D65-EACB9CDAE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B257BA1B-9043-D240-41D5-BBE5A0DB8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F514C5CF-0EEB-7699-1A53-AEAC2E099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CC7CA48E-3EFC-FD89-5697-764E47A58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B9F51EBD-F650-7A2E-0A7E-6593B46F0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B700D4A0-C6E7-A87D-FCDB-9017C477E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699BCB28-AA62-B4F6-7D9B-55723A7A2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BAA4AE39-E783-AE0F-F750-C73E79C0C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DAF91CD0-6ADA-5F3F-7C94-D6272251F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22A2FC9B-4E64-CA5B-F3EC-723DD91C1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681B6AC4-F91E-AF52-285F-1238101AF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0AAD450E-133B-1745-1D2D-1B07A9884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3D447561-CEC3-2F6F-6E76-78CC2A487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28BF624E-4E75-EDC5-C6B0-0F2D2541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8448E802-C17F-2A7F-5464-C68A86AAE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5BFD0ECA-AD9B-5834-4B4B-C9F05CF2A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E9A77230-F3D9-E51E-087F-62A1439C1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C946AC5C-D1CF-B649-A050-28FC6AB09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D9825732-7C58-6AF6-54FC-9DC4B333B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43064C0D-A7A6-DDCF-DBEE-9929038D4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A2828994-22DE-A528-5556-1F1F883CA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28305CF7-A22F-18D9-991B-7C40E11D7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651739B7-B991-DAFF-74DC-C69559604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9E9D1366-202B-61E7-ADEC-68D2022C6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D1AE2C78-0843-BBC6-2979-AEEECB3F3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09E224D4-D4BB-C85F-375A-E04AC600B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E43D5671-77EE-8E87-C951-CE92598870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CFF0F8BA-6217-513E-9ACD-828A586C88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BB53D65A-DE14-C9C4-353F-1C484504E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73AF7B86-CA47-A676-D38F-354E5E14D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41EC4E7C-797E-6FE2-3E41-B5D9C9BBD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160584FB-37BC-8513-24D5-49BC247EA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F7BD7EB3-F748-A1D9-6B5A-138F56272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D96DE345-850A-E78A-1D4E-D2EC79C8B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2B38C156-E316-C0B3-8636-A19F6A95B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94DCCC74-FBDB-9F07-6F1E-1E6681DE9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0EA3987A-BF3A-3214-F63F-FC0847A54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109CFCA9-3F18-52F9-86F6-A332583B0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16489872-C2F5-ED59-4795-3F6B5566D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EEE2258C-6F18-02F7-4D9B-842993308B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C0B4A38B-346F-6D19-ABF7-774B1D033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ADAF909E-EC26-65B9-27D7-58D4D35B4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CB3AC978-6BCE-138C-DDA7-DF8DA3B2C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73A95298-0F89-829A-B6F3-08AEFEABB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BA06A4A6-F649-72F6-0672-5096BD1E5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2100E2D8-D462-1F28-D054-A5E2BE64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1CC52371-30E1-F4F7-BD1F-20E623579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9F83FED2-4A37-CEE0-E13D-58CAE560D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A81E1F6A-9F92-4372-5563-5BB35BD50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A157B11A-1D22-5C13-F2B7-8D6CE37AD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212003E5-815A-F874-1B14-D66681D94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7E557B88-E3B9-02F2-3B71-97D9649AF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120A8E9F-5BA5-2E3F-ADF7-7ABEB9F0B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7909AFE0-B45A-E804-FECE-5A103D93F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48E99295-1244-6075-A799-92C50A676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2D372F11-9E72-0A65-B297-40B15EBAE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D732D3-9099-4645-8DCD-38AFC033E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689" y="515512"/>
            <a:ext cx="9459152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Nezávislá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státnost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rozhoření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sporů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Kašmír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2FA555E9-258B-AF12-F280-1551C2A95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B04D7275-5A01-292C-511E-D1B4201E4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090545ED-5225-FCBA-5190-025BE2DB8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B20279E7-C26A-0291-9C8F-AC1EDBDBF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DDBB8EDB-2114-ACE6-F9C0-EB5F8B48F3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01861842-C7C1-C5B6-E21E-E5A206696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E909EE6D-9153-38FB-F6B7-F65D73CE8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2115D792-1A78-DE9B-5041-0834F971F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2BEDB16F-8AC9-A70C-462C-040F6EFCA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6AF75E7D-614F-D8B5-2636-35AB77634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3453C894-E501-5E05-09A4-292B84A30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CC614DAB-6867-333D-2B49-A61E2BF0E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3A751D9A-F8E4-574C-1D7A-6B0F66AFE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4B682773-38EE-E064-1BC4-269FAAAD64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6225576E-0624-1C1F-5B8A-D3CC831C7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36A5A3D5-3300-9D4B-25F0-7A6D45561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10666882-54AA-004C-1D84-455FF6AA4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23CB29F0-76A3-6EE4-2941-5CBDF6E10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84B191FE-722E-72BE-E45E-343057C1F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2A6692B6-5221-28B1-727F-4C08B541F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68978C44-1628-3967-2423-175D70323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E51EFB1C-210C-572D-EC77-190F3DBCE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9C4CA797-6AE1-E15B-AC2F-A88141B26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281DF8F5-74D2-C9A2-A96F-E3EF37050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E97CD4C2-85F8-A681-311B-16DA8477A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1056F76C-E18B-43CE-2C8C-E6B3563E2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F82FF8D6-3770-B941-C93E-CC887D3D2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26E1D21B-3161-EC58-B000-EF5F8DFB0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8491010A-53EA-82A7-9BAB-3E2EA6ACE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0CA2290A-006E-1F2E-9E6B-0AD08A583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F5E3D3D6-0A1D-2BFD-7251-F13D12D7D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89411746-E286-3C45-B4D3-BF7AB0DD5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211C5B79-4CC7-CF59-F2F2-F5474DC20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3AFB0AEB-9B4C-CC23-BC22-4ED23D226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F6D28990-74E8-66E9-7BD5-72BDF0416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CF967036-4165-9C97-6234-77E8D331F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3F3785D6-37B7-6F44-C04C-10345CC00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FD5EF19D-B8F2-381B-F544-8FF6C8B6F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7A8B1922-CC49-DC53-1B74-9AEFF907D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72C41A28-716D-5188-D4F3-0D2C143C9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E95B3AA2-1585-7AF7-A5A0-AA9978978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052D5E3B-4750-AC44-64F4-35526C9A0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878F0D81-A3FF-0134-3825-9312E93AD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9DF7AA-F48F-DAD1-0377-0EA88B658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045" y="1497405"/>
            <a:ext cx="7714188" cy="505702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1947 – dekolonizace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vytvoření nezávislé Indie a Pákistánu – okamžitý vznik sporů o Kašmír a využití vodních zdrojů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V Indii nastupuje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Indická národní kongres –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Džaváharlál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Nehrú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– Hnutí nezúčastněných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– strategická autonomie + podpora antikoloniálních sil + socialismus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1971 smlouva o přátelství se SSSR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Boje o území – 1947-1948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střety s Pákistánem o Kašmír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původně „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princely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state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“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Džammu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a Kašmír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1965 další střet + 1962 Čína zabírá oblast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Aksai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Čin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1972 – boje, příměří a vytvoření Line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Control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1999 –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Kargilská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válka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krátce po testu jaderných zbraní ze strany Pákistánu (Indie má zbraně od 1974)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2025 – operace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Sindoor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8019D084-E267-B6A7-5C63-6226ED3E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D19713B5-0F5A-5693-C257-83B14023B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4D54778D-DF38-05BF-4EB2-0C9C6D072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D22AECFF-84DA-59C6-1E92-E12030341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FDA60CE0-6F63-B62F-88CC-3CC9A836F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ECB86731-5605-6287-198A-256614A3C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99410945-9749-3C7E-0C23-2E9A529D1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41E19DAF-2ADC-8DFC-ED40-9A017FA82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31E3E209-8BEC-3E15-D775-D9155A9F1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0BA948DC-CD77-AD67-1B17-86C69993B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F9856E2B-4EA6-4B1A-1230-B572C68BA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53CBBEAF-1F34-9DA5-B14D-DCAD4500C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61CB41D4-2E64-A4BB-396D-827C7E7D7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11BE2EB8-9663-F04C-72C9-3C0F6DCF7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0BF7DE6C-8E3A-4CCF-4664-B13D8547F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5E49EE04-5C69-A233-31B8-454893776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966FADCC-E8E0-CD03-76E5-40253EEA6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A18D1241-8E91-E948-5A71-6F361198A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C8401168-59BC-2ED8-3DA2-4A03066F6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0BD1BF4B-C644-4A96-9B26-DCCC78184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07096836-EC1B-E97F-856B-BDD3C3314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CE280B9A-AEC6-C898-F4BD-B76AFBACF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96E2742E-0163-B822-FAD3-31F303FD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text, mapa, atlas&#10;&#10;Obsah generovaný pomocí AI může být nesprávný.">
            <a:extLst>
              <a:ext uri="{FF2B5EF4-FFF2-40B4-BE49-F238E27FC236}">
                <a16:creationId xmlns:a16="http://schemas.microsoft.com/office/drawing/2014/main" id="{E05F68EA-D463-ACDF-A687-81D2F47C9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33" y="1753568"/>
            <a:ext cx="4167670" cy="3862040"/>
          </a:xfrm>
        </p:spPr>
      </p:pic>
    </p:spTree>
    <p:extLst>
      <p:ext uri="{BB962C8B-B14F-4D97-AF65-F5344CB8AC3E}">
        <p14:creationId xmlns:p14="http://schemas.microsoft.com/office/powerpoint/2010/main" val="40026144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5B38E2-258B-C28E-D47F-06A4914C7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1FB60216-4858-0CBB-8B81-D7CA349BD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D09676B0-08B9-D7C3-4233-9C6269B49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8B201764-AD22-B73D-D703-158AC9CB3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E9CD998D-DB54-4D4D-C819-2CEEA92BFC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3D092240-7DFA-DB4B-5C57-C56F499DB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383A5B52-9CB5-455A-4D6E-650EAD3A5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F1972CA9-233D-F834-2542-B3B1BCAF0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B81BB42E-2101-A730-088C-D17E723F5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BE5436BA-E063-1D4E-4287-3F3D21406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FA8E70CB-DF46-F8BD-E1D9-F95D662D9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C704566F-18E2-902C-4B3B-B1E2D1057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ADA3D30B-E331-273E-D02F-4E28171FA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8BF6BBDA-2A0B-3057-581F-20568F3CB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452E1055-2EFC-06EB-18ED-D697D341D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6007DE6E-A0E9-0455-BE03-64E3B4742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FE98A4CB-36D4-0623-A635-86B582BED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1C55494B-F714-B1AF-DD1A-171A9A269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28C7B3DE-4C67-E9ED-D13C-F387064B9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292391E7-9B71-23F9-B861-23F9736B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93609379-1974-BC0D-547F-C1AE02F95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CE03DEA5-E33E-ED0B-01A5-A9C03CD3C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BE16CA8A-CAAB-DCAC-5A79-AB622A657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EEE4E0D3-C47E-68E0-C34E-EFDCFDF70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0E85AD78-39C3-EA65-57FE-71A025921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6ADF30F1-8A59-47D8-908A-6652065C4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6D3444E6-B0AD-FBCD-6494-05D704F94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21767560-26C4-2D36-34CE-86923F25E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787CFA6B-6A11-10DE-4C5A-3BC46B3A0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1E53B412-3FD8-FE1A-C2A2-F59EABD3D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23B1FEDD-8C5D-69D9-55A9-14E9C095D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770131FB-C247-0165-16EB-1E3BB02A2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CEE3AA89-BBEF-0F6B-907A-536910A1D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491E8A75-CD5C-596A-AC28-E7F76FB21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120EB3E1-E3BF-2BB2-2766-567B57B70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9CC01EC3-E9FB-87FD-1888-1FD5D6D41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C869BF40-B4F6-0400-AA80-EA6232437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16564A66-AF24-23E8-6B00-D03088042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3EF5C3D5-3FE3-AD8C-8BD6-F4AC0472D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640FF737-A802-DAAE-F8F2-4A91E7197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81ECAD65-6991-0732-E6B4-22DB6799A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4142BB3C-E110-384E-5EFF-E836FAFF2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BC75D141-C2A2-C16A-C198-292E454D0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61D6EF89-83A8-E8F3-91E6-44F5DD4F8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3FB30B64-F84F-EA0F-DBE5-757BB43B2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AEDBE5CC-E98E-BF39-4848-1026E9B9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95C0D903-B8C1-D221-5439-068062875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1E17F333-C996-6660-0284-3CB50CCF0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74D08A8D-5BA4-1570-1DA3-891692EAE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4994057B-25C6-6302-0BCB-B363AD6CC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B39D1179-193A-DCC9-CFF1-7A8383A0C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2070A675-EC21-4BFD-3D7F-C4367CE71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ADD8094E-DBA5-23C0-074E-85F817A9E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FC648493-8AF9-6317-F246-A14C34901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A9A9EA35-E707-15C6-CC84-CB21556D3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36AAE163-718F-775A-6644-6D82CB181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CB435DEF-688E-5984-5920-6BE2E9E90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CEBCA436-CFCE-29EA-C3FF-881333034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8DED093C-5D9B-4CAB-2CD7-B8CF5903A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E2029B25-0805-F21D-E9E5-D7805936D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1BB3CF-6A2D-1174-CB60-894517D6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689" y="515512"/>
            <a:ext cx="945915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Indie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velmoc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multipolárního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světa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519A272E-7C00-6786-1971-059D8475E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C57CD6D9-95A1-BC92-5EA2-70FEB2EEF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C0ECB1E2-136C-9BB0-2238-BBBAC0878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6B7B7B19-9681-37D6-06DD-6F2B55C02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7580216E-3FC3-2A91-91D6-1C305CD9C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2569C20C-FF90-DE87-A4C5-9999CA418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0F6F60CB-215E-7DAF-7D8F-5ADF4A562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AC4311B8-F333-14E4-DC10-2337C102B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1DDF41C2-4CF6-19E3-7C2C-E0063A2A7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700CAF45-79BD-D37A-7BDA-2E69D271D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DFFFFBCB-1792-255D-0297-753BB5B99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B7C3BCFF-931A-C67C-1431-596FFC605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F7980702-6F88-B2DB-B89E-444489847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B6750262-A830-0278-2E75-5FE60DFB5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22D1622A-426A-F105-A110-181C054EF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04B8AC93-E72D-5583-E1C4-9EAAFF794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94564067-A99C-A300-E6D7-1724FBC0F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C89893C7-A282-D5DD-F127-9EA66293C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2D8DD1E0-DC22-87E3-1238-154E45C9B1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48EE0D05-125C-52D8-B93E-E006F6F03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8C56DD91-8950-CEB6-67E3-65C2157EC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2B670598-543F-74C5-930E-4D8CA7926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DA85E2A2-CE29-AC5B-4D64-D17473013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814570C6-8B91-6578-AE8B-5749371280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97907D63-3F0B-4DD8-B072-7F6DBCDD5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BE0E1255-848B-E694-4EF9-EE1407F90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D6930141-1ADF-C5A4-2567-00EF35D88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0AB9A189-2B79-F65A-334F-F6D75A4A6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AA3412CD-D879-A11E-5127-5B8728A82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5C46F9CC-0C3C-C6D0-1B57-E9778ABA6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3ECC8539-40D3-63CE-29BE-89DB14521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F91AF445-B9CF-AD1C-1543-51525798C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702EB7AC-E788-1EA7-0617-35FF9BA64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0178F003-1611-6D18-14EF-369305E80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AB085874-3BE6-E2E7-917A-67CF3895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79ACFEC1-DD84-D4C1-5A42-80888901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46BF6D33-9C35-E320-41B5-EA1989FE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9176D635-BAEB-82CF-DFEB-3D74B99FA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68EBB959-0D20-1420-D76B-6060BBCB8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12FAF225-CC37-1142-72F8-6F6DD19D0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39CF3A9C-6202-122E-2485-E94BAD88F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0E5F186A-A1CD-D8A9-5F2E-BA9FFC3C0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F129F7A1-00B8-15E1-7F41-4A7A2AF90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3EA8C59-4457-6053-3C27-858317DE1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045" y="1497405"/>
            <a:ext cx="7214592" cy="505702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Mocenský vzestup Indie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nástup premiéra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Narendra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Modího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Lidová strana (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Bharatiya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Janata Party) – od 2014 –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hinduistický nacionalismus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Výrazný ekonomický růst – hospodářská modernizace - Indie jako 4. nejsilnější ekonomika světa, do konce dekády má být 3., růst kolem 6-7 % HDP ročně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Politika „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multi-alignment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“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vytváření úzkých vztahů s vícero mocnostmi – do jisté míry strategický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hedging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– USA, Rusko, Velká Británie, EU, ale v posledních letech i zlepšení vztahů s Čínou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Zvýšená aktivita v multilaterálních fórech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BRICS, Šanghajská organizace spolupráce, G20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Soupeření s Čínou o titul „vůdčí síly globálního Jihu“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B6CBECD8-5228-B327-133A-9932E74AF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10646391-EBA0-6E6E-148A-F96064064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13C97D27-2348-DBB6-232E-EF00A081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DEE9D439-37FA-4913-F68E-806C0B3C1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AA5388FA-F4AE-D147-8BDA-BA2087B97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4EAE1BAD-FE6E-2948-23AD-F8A3D2A9D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BE2F1259-6E69-25DA-4893-C0FC4EED08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612C3236-54BF-866F-25DA-65434BDC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CCA19C98-04A4-211F-152C-DE96BEA18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F367AF13-6538-FE64-286B-25B7C9C3F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9E56184B-5D23-39E0-24C6-69C646A54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485997A8-6ABE-A35E-B2AE-54C84E592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76D81E80-2AE3-A959-F8CA-FDBE0D0F4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8AEADE3D-874F-4A2F-99B7-0F728CBB1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B5D4B706-F80D-3978-7A4C-CD419AC57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F6E1F330-82F0-032B-8809-F14E60957F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E0CF9A69-2B58-000F-7ADA-E79B9F213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778E64CA-71E2-A382-E7DA-748A052E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96B89A1E-1945-AAC2-051D-533C6A363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3F80D1C9-3E6D-AEC3-23C7-24F13AD49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49664649-287A-293C-2FC3-6CD8E9E44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69A93435-1F5F-C2E6-AD82-4CCFFA7F7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AAC3AF4E-D136-AEE5-1FDC-4CB49DF6D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oblečení, osoba, oblek, boty&#10;&#10;Obsah generovaný pomocí AI může být nesprávný.">
            <a:extLst>
              <a:ext uri="{FF2B5EF4-FFF2-40B4-BE49-F238E27FC236}">
                <a16:creationId xmlns:a16="http://schemas.microsoft.com/office/drawing/2014/main" id="{70BDC9C2-F96F-56FA-8F27-7EBA0A98D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70" y="2170378"/>
            <a:ext cx="4438719" cy="3160906"/>
          </a:xfrm>
        </p:spPr>
      </p:pic>
    </p:spTree>
    <p:extLst>
      <p:ext uri="{BB962C8B-B14F-4D97-AF65-F5344CB8AC3E}">
        <p14:creationId xmlns:p14="http://schemas.microsoft.com/office/powerpoint/2010/main" val="8062082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D0443-B192-2BAF-7943-CC5203DC3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3949465-42A6-3B39-61A9-4DB75DB4C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5F5475D-EB5A-AEC5-5E5C-DA1DB4F2C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CEA73603-B42C-06F2-8F77-E5F80809E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5CF53D78-9E8B-AD6E-6807-4AF2EFEBC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56F93C9-7C64-C707-6311-51137AF05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B41F6C88-581B-1C7A-4F86-453EEC188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16A6FDDF-3A0F-7786-694E-9C1F62F58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664E085F-CB18-1D86-2F45-AC141875B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D64F30EC-9F5B-AC35-9546-8D5663889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D9CB7F02-FB5C-984D-ADCA-36CC16C0B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FF6468AD-FD20-EC3B-01CF-4C28E4F64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6777D597-E9BC-710D-EE67-650875D33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B4D3B441-312C-C46E-AD46-D17FC600C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EC1CA97F-E2AF-A36A-6F7E-EE354520A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52825C1C-CAFC-31BB-BD68-1FC82F9B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57F8C4D6-224F-8F6C-99F6-8A16345BD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E31AD8C3-A2B8-16D9-5C2D-B2FCA30B6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474984BC-53ED-19EB-FB4A-718D44D63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F60E77DF-FCBF-397E-6451-E811647B5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2831D32B-C868-EA03-E235-A4CF92F07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AD28B95E-640C-EF58-A981-3828B4D9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BFA02DC3-9E34-6727-B261-6DFB387ED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DCBCB999-99CD-C872-AD14-427F1FD85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4CDB2EA1-0F5E-4567-DC41-82317DE94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0A2646B5-E809-836C-E6E0-498DBF92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42D6C169-6044-F940-BFA3-606BA7D6D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FEFAE480-4485-A688-DFBC-E0A6030DA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706D6949-E888-7916-73B5-B6CC2CC7C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7B926122-987C-C455-8346-199E45F19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1726D9C9-9379-11B2-351F-D52A6C306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FCAF8855-E5AE-571A-3BB1-D212158FC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B21E01E6-4086-0C83-B302-7E6A5ADFF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39ABDEA1-3C35-7E06-5D9F-1A5C37AB8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E4D683E9-3740-93E7-56AB-E1A75E9BF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19C07A94-30AA-55AE-348D-4A2CD54B4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E6D88E9-2C3E-90A9-62B5-F0823A909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DA74E86A-693E-A64E-1626-7E77E5D17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8F629FB1-357A-C16F-579C-39725EA83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74CA45DE-3D52-22A0-97EF-CED25F24A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5608968B-FF0C-FDEE-17ED-E94534B9E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4A5D7A30-4900-F00C-54FF-E097C5F5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37442C2-15DC-1117-A9A8-A6C8CB21C2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FA12A6B0-94DB-2BA6-2833-2232CC3DE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1ACF60F4-B66F-4661-D9D6-88C4308F2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22928642-BC3A-550C-F184-9779DE470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442C8810-1047-B14D-4223-D32C7E29B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9D2B31FA-F159-2FF3-0736-EDF27B3D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D624ED23-8E5A-264F-291F-8775EAB3E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0008C030-8D54-1504-01E9-F464DCFC5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881ED56A-EE62-8B65-51AA-16095BDD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E1EF9FA8-7D8F-89C4-B1CB-6EB5455EB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26E9B829-9954-EA2C-7F9C-B95235126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9FF0B5C4-D708-A99A-D871-3BE7ED658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59AD3A66-661D-112E-3BF2-6609DDC9E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501D814C-2F82-89D3-824B-8D8E63554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10E7F8B2-83F9-5037-69F9-1A4527FFB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CA2E0A14-3900-E93A-FEA5-93B0577B6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2B78B559-B26E-61B9-F349-001C2169A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FE54CD7D-15B5-E3E1-11EC-7F6C6A1B5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550F5B0-8917-BAD4-27A8-B63C8985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02967" cy="397435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40D133-82BA-1A54-2E3D-A2CC24C03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7422" y="0"/>
            <a:ext cx="7178723" cy="12440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Střední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Asie</a:t>
            </a:r>
          </a:p>
        </p:txBody>
      </p:sp>
    </p:spTree>
    <p:extLst>
      <p:ext uri="{BB962C8B-B14F-4D97-AF65-F5344CB8AC3E}">
        <p14:creationId xmlns:p14="http://schemas.microsoft.com/office/powerpoint/2010/main" val="867447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636E02-8084-640E-980D-2F415F9D8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1D60FC80-E5FE-FBC8-BDB3-8399B10AE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7D347B90-9EE7-BC5E-DBCF-65C26898C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06B7F942-D01A-B79A-238F-9378F7FD9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FA7865F9-0113-F63E-54B4-775C62A10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098028BF-9C92-F3E1-11AF-95D37375F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55909B44-1407-87D5-ACB5-8EC74E5C7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89F81F22-562B-59D9-C8AE-9A86ADD1F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1F1EF4EB-F610-8B36-1276-5B793F1F5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F4706396-89FE-AEEE-F72F-9A0C319C6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A231B041-6982-926A-07F0-5B2F3428F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C0A24AF2-701E-BF38-C358-F805D677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0FD149CE-370E-2B16-D4EE-928F1000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A7F7BCEE-03E8-7EBD-5B5B-07B599D5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87916DE5-9DBB-8E18-4F34-E09A8EDB9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4F4B1A07-F208-1736-23B5-521139CC8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9E451BB1-D418-D7D1-9529-227E910B1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C23BB8F6-B65A-A747-6750-01CC92BEA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77BCE5A7-90B5-AC4E-B3A2-C42B014EB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2A41FFBD-D28D-EF83-CE02-C23436410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E38D412B-3B39-F9D6-1576-A52EE455D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3B722FCA-AD61-A49D-9CF5-779D50A4E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E9348880-A987-1A41-1847-20F276D61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FB589814-1648-328A-09FA-D485F5EEC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FE6F57BE-11D3-838A-0EBF-672005CD8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4227566B-4043-FD0B-9FAF-8AA1023A3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CD27D1BD-1162-0727-5AEE-872C259209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84CA699C-F13C-0B17-6251-E60C0DFA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5D180C83-E1B2-2C5B-71C0-0372B6C1E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85932060-6AF4-2E9C-C078-E81C41B56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7B74C2F5-41A5-BFCC-938A-5BB0FAC21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1C0CDC91-E4C6-4E63-5E88-46E5C0582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5C14AEC0-2F23-2A6D-6084-297B0D6C1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02C857A5-795C-AA41-D944-A49286EA2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4EBB713B-4B73-9A1B-CF61-8C4CDF02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FF1C0744-53CE-05C1-4253-38CF9D85D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4C6F840E-A01E-6CC6-4052-4A6C2761C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050BBFD5-1ACA-8FF1-0901-01E2EA2EC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2696E3D0-8208-8ED1-CB42-39F6AB711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36B02671-3E8D-6CA9-A6EA-BCA81E067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3631CB1F-18B1-4002-B02C-60F5A593F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6B6D34D3-B70C-412C-883A-A474428C9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DA5FB2B3-9A7E-3973-9FF5-2139C33F9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F7611AE2-FA0A-4D89-91D9-79006EC4C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1BF3A860-F77A-6508-95F4-1F8416FA7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2A4BB9F4-42AF-3194-94F8-9E3950DDF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EC3AD926-2DBB-D647-CD70-574917537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7ADE75DE-EDBB-826D-C14D-2B70FD06A9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F7226356-3F14-9AF9-7076-C45DF8F0D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F7770E56-868C-3742-601D-F75D35542E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38165EF5-3708-FFFC-8FD7-965E9BB4FC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76CD0F10-BB7E-D580-E491-53B33726A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63488CBE-52E3-7C0D-DB18-FEB4DCC51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AA861EF3-53EA-A9D9-68BC-56C583CED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6929ED25-0853-244C-3607-A9A6167DB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6AEC96AE-9858-5F51-EF5E-E25E5ABD5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A39300CB-FD2A-B33F-AAE5-62649DFBB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7E177034-7325-834E-6058-A7BA86A10A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140A1A69-0BB8-DB35-0277-2435163C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FAE86A39-8D3D-32C0-1F09-40DC1CC60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74E05E-03AA-F8BA-1355-4D3C63AF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689" y="515512"/>
            <a:ext cx="945915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Nezávislost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“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blízké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zahraničí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652C8309-73BC-6BB3-775D-B80B553FF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7B8682B2-C65F-4A1B-AA79-54AA095A5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D7BAE9FA-6187-BD9A-DE71-DA93724A8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46A7BB2D-A9F1-0127-0741-3698EC024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7B0F22D7-DE48-C14C-4A7F-4EEDAACD7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787D338E-C9B1-F6F0-0046-EF4C9188D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C7E6D872-D7BC-BC94-8FCC-6A5495DC1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DB87C6A4-2D1A-A8DE-C8F6-CD2D1933B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83A32F2A-EE04-A2C1-EE50-854CA018C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F050BB73-E36A-F679-4EBD-5CA367E70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D5DD29CE-120D-FD19-FAED-98BA9D3CD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4066B621-C847-7A0D-1D17-1F0E1B43E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9C92CCAE-CD1E-5429-1BD4-BE46515EE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791A5944-8B5E-8882-DE5A-7143A9BBE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1ADDECFD-F9A6-9ED1-D7AC-A5A1376A6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6BE1BB7C-81F2-3716-070F-604265CEC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62729741-3CB2-96BD-7A36-ACF85A7DC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B2C40CDC-97B4-C07A-5485-256E1FAEEF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632F3A4E-2019-BB3A-3716-FD42132DA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2841BAE3-709B-CD60-EAFE-D94B587BB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4CBA53E5-9826-2CFD-0A05-E7C2FA1D3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97E009A3-5A97-387E-603A-0854B65B4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9FDD6E96-CB63-6826-1C02-795959BAE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682D01B9-2639-49A5-C338-62A169C44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56C33269-40FF-545F-705F-A73EC1D65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9399A4C0-3D78-3705-CB83-A5FAB229F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2216756F-132F-79EF-87E8-1E1AF125E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64C0C4BA-B5AD-DFA3-7A78-C6694F2F5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36467219-C27B-AEDE-552E-9E36B62EE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D63D1DAF-E5E5-BAD7-4515-40635C96A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FCB14BEE-C3E4-F536-28FF-6F89A9A47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86058700-97EB-1573-C904-58649C305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A0D7A977-66A7-7483-0AB2-42A899852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F22A5392-E6DE-76A8-75E7-1554D8E85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238CB52A-BB70-0BF1-27E3-DB9DD31FA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FD9E4B44-19D1-945E-B327-3C041C84D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5B757FAD-B401-891D-A94E-7AD731E11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D6010E65-679D-D55E-433E-B58DA4169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C700994C-F74A-074D-67E1-88BBB33FE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EE5B0404-8162-1814-D6E6-D74862754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01B2621E-3D7A-FC5B-1F25-3B195EA92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D0FF10EA-BE4C-62CD-BD72-8DEC1D1CC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D8F95996-5A84-DCF7-C5B6-27168B5B4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759D3D-2682-42D0-AFC5-2FEE49F54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045" y="1497405"/>
            <a:ext cx="6587880" cy="505702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1991 – rozpad SSSR a vznik nezávislých republik – Kazachstán, Uzbekistán,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Kyrgystán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Tádžikistán a Turkmenistán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Aréna velmocenského soupeření – Rusko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Čína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USA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EU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Pojem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blízké zahraničí (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near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abroad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Rusko zpočátku zůstává dominantním hráčem – ruské základny (včetně kosmodromu </a:t>
            </a:r>
            <a:r>
              <a:rPr lang="cs-CZ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Bajkonur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), kontrola energovodů a energetických dodávek, kontrola transportních uzlů – později vstup Číny díky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Nové hedvábné stezce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sblížení s USA a EU díky válce v Afghánistánu – nyní třeba platforma C5+1 (USA)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Hovoří se o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„nové velké hře“ (New Great Game)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politiky všech azimutů (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multivektorová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politiky)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611104FB-55B1-A920-087E-B9647A058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44F79C82-83C7-7977-5D43-ABF3314A0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410F6FF4-4394-EBCD-B1A9-0DDF317D1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40ADB925-0E63-987A-A76B-017CD7097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278B85C6-2C73-1FB9-5F87-D93B02C15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52CE3161-A7A7-10E8-7BCC-BA3446447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201C5E70-F345-2852-C7B9-C2539B1B94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52E3C53D-67DB-2CBD-DA0E-E6BE10108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E4C99283-3A07-9121-ECDE-B946AF775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6A455D49-152B-9124-565E-EBB9EFAEA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98F24C4D-9E1D-A47D-EC75-D2892C431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A43FAE2C-A617-BF8A-91A8-F0B4C6DB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9D0C7079-FFC6-2E1C-5607-E28B8DAF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904529BE-85E9-A9BC-7061-B4E04D203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F0F006E8-91DD-70EE-1821-C045D1C49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68B09062-139B-39CA-0DCA-9A310FED3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CC908C26-FD83-0661-9F34-4E0D82CA1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A0A99CAA-C5B9-036C-6031-8D9F8C1AA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7C40E8D8-12B4-457D-0480-9C299246E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35EB1CB2-0C47-19B1-12CB-F5BF3FCD6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E0AB8508-6005-1D52-9D4C-D05FF945F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A54273F7-4A07-B812-C953-9B5DFE3F6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DCCD9DD7-7ABF-43A6-5818-73AEF6066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text, mapa, atlas, diagram&#10;&#10;Obsah generovaný pomocí AI může být nesprávný.">
            <a:extLst>
              <a:ext uri="{FF2B5EF4-FFF2-40B4-BE49-F238E27FC236}">
                <a16:creationId xmlns:a16="http://schemas.microsoft.com/office/drawing/2014/main" id="{0088DC97-8CC4-06DF-F3AB-3E879B566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515" y="2010495"/>
            <a:ext cx="5009906" cy="3801920"/>
          </a:xfrm>
        </p:spPr>
      </p:pic>
    </p:spTree>
    <p:extLst>
      <p:ext uri="{BB962C8B-B14F-4D97-AF65-F5344CB8AC3E}">
        <p14:creationId xmlns:p14="http://schemas.microsoft.com/office/powerpoint/2010/main" val="16699120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C8A0B-DDF6-33AE-02DA-51256ABF2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FB215950-8250-4DC8-87C1-87DA6171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7A9B2E1F-95C8-A216-FC13-4EF5C2290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DD8F25B0-C618-5DA5-0103-78CFC973C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997691E8-915C-B052-AA72-62B9E2D5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1B64D880-5AA6-06D5-6285-8912D9EF5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10F0206A-C16C-660B-5BC1-3F9BCEF92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250FF876-3C0E-9F59-EB51-0940F4D633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10D2EEB5-B26E-44D5-57BC-7F03642AD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29769628-1937-14C8-0D04-FAE3E9981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1B908650-D923-5E68-A546-AA93D7F92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2709DEFB-3B10-453B-DC12-08DF74A0B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B3BFC1F9-A744-A14E-C40B-A64573FF6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6B24BCDE-422C-4098-1A5F-57B9588CB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8978CDD7-D501-3141-838D-57A1A4B42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1937F00A-5760-995E-CD4E-1CBFBDBA6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E37EB996-6983-06D3-6475-6BDB6ACA3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F6475126-7F69-D9DF-7958-7225D028F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06932992-B48C-1751-1DB8-3061C7B5F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1EB6274B-2ABC-6508-8C36-DC2F47151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FBCBE309-ED74-C787-08DF-1091050F0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2CFBFFE0-8A62-910A-0707-D5C784AE4A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17650553-646F-4604-737A-9ED91117C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7791986B-6102-189C-D7E3-1AD882D09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A77922C2-E3DA-F61B-AC5A-0DF14DFA5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A7364E2B-C204-C7A0-DA72-D7C295AAC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5A5DD0C6-D475-06C6-E392-852430F86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F3CBE601-1FC2-CF7A-7F89-997FC45B5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64A62E59-CE55-2D48-D69B-1A8497AE8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A2C29F20-4C8B-4F14-68BC-4D6644B41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0D7D1AE6-9EB4-FE10-376B-B4609F619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E276B568-EA21-9E69-81E8-0B922E7D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6E1FDDC7-8E22-0FFA-9B87-20CA8F731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2BCC05D0-4648-DFFA-A8DF-8C4A58AFC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BE54C3CD-0E7A-87F3-6990-5B501AF96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F5D75D75-CACC-C4DB-C6C3-A1C920217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3ABD7EAC-56D2-24DA-51E8-0462D104F2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995BBE59-16D8-44B2-E052-AEB3E3C50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4BCBA0E7-A05A-709D-CB76-5DE56A046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FE3A1653-4B1C-F534-7323-4396F4FC9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837B17DA-3553-4479-B84D-A64889D56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63A0ACE3-E35E-B39E-7A4A-DC11C96D20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E87A99BC-F77A-A5FE-8C24-A483A540F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806D9A08-06B9-6EE8-548E-F9AA3FF46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A18A8177-E9F8-F883-9DD9-E749642B0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72DC531E-AA7F-DAF9-635D-19B22DDA6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428BE68A-6F77-5221-179F-B4A573804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7E3A7F2A-AF13-32AD-3CB1-6B79AC5BE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102A9FB5-71F2-F7DE-F71C-E9AEAAD11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CADEAA58-BD1A-1F7C-6243-449F0FDC4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FC1A62AF-E230-86DC-A301-E20061E5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6441F6B0-4E3A-7FE7-7BBC-9BC3815FC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A40EC309-472D-5946-304C-377A0A913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BC9E1E8B-E34E-5DDA-6EFB-97934CA77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6619A4FF-6724-5408-12C3-CEBEB535A5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1B101C5E-5EE7-F74E-1E02-DA74C4E76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E8A2687E-C808-CBAC-852D-8C2B627FB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1B45835A-1F15-18B3-8434-E6664B9E5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7AFA42DB-0814-34F9-2284-97633FD5F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C01815C0-8E62-1361-8CBE-FD5F7A04B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084A76-BE92-DA82-527F-33A0FAF1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689" y="515512"/>
            <a:ext cx="9459152" cy="98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Transportní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energetický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koridor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F61E7DD6-B272-C28E-4D14-84D518782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B4FE0F8D-17B6-5FB3-C069-57F15B1E3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2C28DDD2-052E-6353-4441-8D563084E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0E0FCD34-AEFD-9758-0816-1734200F6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684C01FC-8219-7B42-21C9-8F71FF8A6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238FB066-F37F-A43E-8436-86BE925DF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CC4159BA-94B1-F904-883B-4C7593E83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5193FB95-EF31-CD63-CD47-21D5940E7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5D7BEE66-5D9E-D23E-3391-8B134520D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6B219247-405F-F81B-1E58-250071D8B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EDD911BA-320B-C327-5F50-22F473BBA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2FE84FD7-8D4E-B1EF-E314-2F611D6EA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AF76A355-36A1-D485-F931-C83915C94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955840E8-07A3-E828-EAAC-C8EE234A8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6044F131-DC52-96AD-553D-591C88710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D0A0C312-4A7D-4120-6B9C-26C8D8EA1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171B4952-FF99-3BB0-4AEB-AB486637B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F4247399-5837-1703-E387-2AC05AC61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64295190-77E9-B742-1D13-BCC00E046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5F8D9EE5-4E65-B6C2-E79B-AF49504DB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484D883A-0B48-0FDE-096D-C00DFA96D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27042909-260B-921E-96CC-B8AD32BCF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22F9C1F5-9929-A3A1-5E5D-7FC0C6732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AC298033-3BFB-2ACA-DBB1-CAC79411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D06E5733-0109-8C32-1B75-FA1B6EB45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0C83359E-ED89-2206-64B7-99DAD75DB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F49FC47B-C72E-7EB6-9202-9A634880E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D432D60C-93F4-8115-A739-DFF347E13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A4676132-C028-34DF-0F1A-F7E8F5526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1579825B-EEB1-8D67-8AEB-35FA3AB29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41AEF654-33CC-31A9-A81B-1166B05B6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766EB080-CB96-EC84-87FF-B295A79B9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C2B5A258-3951-0C16-EEA1-D6F26B929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956D6DE4-2FEB-09A8-1A60-BFE3D81BD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F44EF197-F82D-3BFE-935A-5544B2CF9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21F7B044-443D-C16A-46BB-025B86DF6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9B53D004-8891-746D-2107-1DD12A78A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0919A42C-B05C-5478-8937-DBA5C0686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041E9D38-54BB-498D-03E1-979D94552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96716544-1FD3-4C37-406B-435904CF5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A691766C-7D01-06EE-7FC1-14AF1C652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0E446252-F51E-1D42-7213-DC9B83CA0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A59A73DD-C300-6BD4-A27E-A2E75E1C7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5D34CC6-44B5-F062-A00E-CA15D38B4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045" y="1497405"/>
            <a:ext cx="6250221" cy="505702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Oblast bohatá na strategické suroviny – ropa, zemní plny, uran, zlato, atd.)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Komoditní ekonomiky, autoritářské režimy, politická nestabilita a rozsáhlé hraniční spory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Zároveň klíčový dopravní uzel mezi Čínou, Ruskem, Evropou a Blízkým východem – zaměření na železniční nákladní dopravu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Idea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tzv. středního koridoru (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Middle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Corridor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propojení produkčních center v Číně s Evropou skrz Kazachstán, Kaspické moře, Kavkaz a Turecko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Ambice v oblasti AI – Kazachstán a projekt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smart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city </a:t>
            </a:r>
            <a:r>
              <a:rPr lang="cs-CZ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Alatau</a:t>
            </a:r>
            <a:endParaRPr lang="cs-CZ" sz="1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80CCA2B9-B6F9-DF3A-6B44-201DB0489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E5226B30-74DA-248A-2B17-5426A953E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4AAB5A38-1C3D-EAE4-C1C6-9CF6B3A1C4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38FC4492-0358-2584-A54B-4AD849526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E15AF52B-653B-26EC-64FF-C817A0661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FFB4C2E0-9F99-C603-561B-FF1293E8F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80A46FBA-7831-CC0C-856F-B88DD3114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DE3182AE-3FC3-D74C-A4DC-72888A2B6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BDB0F6D5-2164-120B-F282-9299D19E0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B3178919-D190-EEFD-6D4D-DEDDC6159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B058C732-8ED9-5037-900D-8C3F5ECA7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32572AC1-3A73-DFB3-5CBA-35ABF5D8E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0B2DF73C-AE4A-1431-1A2E-82410C412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96FA882E-A334-DD2D-A064-85FDE7A64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A876A3AC-07AB-D372-C082-E4A874EC8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B77E6CE5-E6B5-8677-5737-962828B7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FD9AABAC-FB0F-1934-9B75-F06AFEEF4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40AE21D4-D328-C866-A07E-14A0D4416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83FBCBA9-AC36-CB7C-8361-AF6FBD381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954E9BF0-C4F6-0A84-96BB-5A1F5E2C8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AD642D56-5D7C-8D88-E9AF-ED3571C91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06226B55-2EC0-9DBE-8804-26D0B31DD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0DD9211A-E100-54A0-5FC6-548BD8D61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text, mapa, Písmo, atlas&#10;&#10;Obsah generovaný pomocí AI může být nesprávný.">
            <a:extLst>
              <a:ext uri="{FF2B5EF4-FFF2-40B4-BE49-F238E27FC236}">
                <a16:creationId xmlns:a16="http://schemas.microsoft.com/office/drawing/2014/main" id="{1A0B15E5-9153-97CE-397F-381519281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90" y="2595279"/>
            <a:ext cx="5651500" cy="2242478"/>
          </a:xfrm>
        </p:spPr>
      </p:pic>
    </p:spTree>
    <p:extLst>
      <p:ext uri="{BB962C8B-B14F-4D97-AF65-F5344CB8AC3E}">
        <p14:creationId xmlns:p14="http://schemas.microsoft.com/office/powerpoint/2010/main" val="670949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347F7-4020-F01D-DE38-B7DF85F5E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72AF763B-0705-5192-5536-5C28606D8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FDAA66CE-7488-2C8B-B97F-04548248A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D1B437AC-BC19-A4F4-2A9B-D0B941C25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97F5DA38-AF75-8B2E-C887-1F13DD215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478DE37D-4583-C7D2-5D77-B2E92893E2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834503B5-58D8-350C-2C17-8161EF808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8B28FBB7-F348-FD8D-7205-8D5318D95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4C84FC47-B21C-45B1-CF8D-761448E72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A271B639-2E97-1EEE-BF7D-FD665E8DA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1C0798CE-7D85-A045-6908-99AA43080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0D719C72-16B1-2B16-9FD1-1C5F459B7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EBB14AEA-E448-63F0-A8E1-802D49459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0FCCB231-B8FD-0E71-93CE-2404E43E4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5D7F1906-7DB9-7028-3D3B-E96375F657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F4738F27-E7F8-1E90-5847-F1B2C85E5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74125A5A-6C0D-B3BB-D6C4-CC49B6EB5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F7245850-ABFE-75E5-A208-97BC98D7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2D85BE30-B4D0-70BE-0564-4CE2286C7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93B3A183-601D-6F21-29DE-64F880A66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0C293318-41F4-931A-078A-7A086A1D6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F93841F0-A5A4-75DE-A79F-0A8E5B600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42DBD580-5801-156E-C3B5-17C5C84E0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13AF1318-6D0B-DC21-C517-8BBAAB917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B413FEED-B266-8EFA-AE3B-F374E8DD8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88B2A631-2299-F079-9171-D3A65C28C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92FC9C3F-663E-8D63-4A22-CD2DDA5B8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9A84F1D2-0309-A784-883B-F630FC8722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C2804B1A-8D53-EE32-932B-9D681BAD2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85C0C626-66A5-DF21-22CC-92428D146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7F7F6C48-0D3F-1D0C-154D-F8091E7BB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E25ADA6F-8F23-A3A1-6CB7-E88E6E15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E2E6E37D-ECC6-9609-69D8-D910521AE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39E1A404-A275-4A82-9869-9B484B394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ECF79771-0A9C-AE68-3411-B44A8CFA8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0DF324EC-E682-A390-6C52-2FD3725F9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1CFD29D3-8703-3ECB-60F9-0C3750054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E0FB883D-9990-CC62-BE6A-4C868453A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0E295A50-81AF-DDBC-5A4A-768899A7A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CBDDDE86-09A3-1D84-6F7D-B8579D09C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A0F6DBEB-4424-C581-9723-D54A7B7C3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0540D171-F27F-7947-05D2-664C3057B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151D0871-3261-626A-21A0-6557C9952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30263152-5D5E-3218-861E-0CCEFB89E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3A5631B0-9968-90A1-F971-F174E442F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E39656A9-5881-0F9F-433F-1104B0DB0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184694B0-BDF3-9C97-C26F-CF710C1EE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DACB8516-4EE3-7FCA-92A2-519237D8C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47BD0985-CAE1-78D7-BF32-BA4A2E50B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7C97763E-B3F0-AB5C-CCD9-FAA46778E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B6969FA6-5439-092A-D1AC-26FD00AE0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1E947823-C87B-8C33-B97E-4FF17C492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8BD8310D-DAD0-4B86-40E9-7FD8BAED1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25774015-4AE1-88E4-78E7-3A39D7DCA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E5459B0C-109A-69DD-25EA-118AF2CD5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9050AA33-B7BC-90A8-3BD7-6DCE890DF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70D96DAD-C0F5-A180-7E4C-0ACC6D886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EFAE40F3-9F6A-633E-99D2-C3A92412A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EFBE462A-06AF-A828-97B5-78DA714BE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4D3178B0-1DD9-AC95-951D-339C3F576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EAE39A-5B21-512F-A96D-C505E2259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7" y="533399"/>
            <a:ext cx="8919276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CPTPP (Comprehensive 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Progressive Agreement for Trans-Pacific Partnership)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B545A33C-6C3A-51A2-814D-E3E8A1A99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7BD25F42-FA0D-2F2D-78BF-721177305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A888A3D2-EF51-546E-C5F0-35A88E61E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1E078413-77CA-4824-4149-F4C825409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84D6799A-D2BF-E04B-F0DE-B9672A3B9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0E9EF706-5EC0-9FE9-4A2F-C443FDBA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14EDF5BF-9A53-6840-06F0-FBC57A770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2C10720A-C657-4F7E-AB7E-1AF2DA677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21F7B081-32E1-3EB1-365B-3247373E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3C00D8AD-C569-086E-4585-B274306D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AD865753-EF2D-5FFD-09E0-C0F1AA09B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7A864070-0E38-B5D3-A9DA-9C2296631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97DCFDDC-9F7D-6125-838D-45721C4BB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32760F82-A779-9163-81B9-028370714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DBAC486C-2F53-F506-9B3B-41E186031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AEFF8118-D69E-4C0B-DD88-FF9A3BEF0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B36E96F7-EAFA-3CDF-3878-C20EE4AE1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ADE61368-59EB-F403-5E3A-854F2F2C6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28338F3B-A648-5AD0-37FD-EAA85060D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ACCDB957-AB46-D9C1-317B-E9A8B4780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3824F965-6EAB-13EB-D870-E14621FCC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E31BCCEF-4C35-2584-2CC3-68B467219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CA5A892B-9776-E9E4-3D2C-11FF7F34A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40E0254E-A0BD-1508-A845-749923D15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4CAF6179-FAA5-A30F-D407-9EAFAB918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0335C54D-E52B-15F7-1EB4-C2498BA97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EB8B2D66-5205-2B37-5ECA-5B7A4E4C4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0721CEF3-D711-AAE8-A186-C54B95153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4E027FCC-F0D8-FDF5-2504-336B230B1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3FC9C8C7-D58D-6D4D-10FD-276BAFE01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D2D11F61-BEBA-275C-5418-DB4725DCE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B0089516-BA91-14D7-9BD4-877946AD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C625E633-A3E5-3B5C-CB4F-F21CAFFE4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5FBFE529-1DD6-5B9B-DEB5-90927EEE8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95BC595B-C156-4887-6E53-17D7AA54B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42338653-3499-B9FD-903F-D17DD5DF6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376A5B47-33BB-813D-A3E6-1BA0A19DB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7E0BF47D-6A6F-50DE-7DE7-20013DB00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34667A98-7301-5C46-1B2D-C8EC9B9CC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9A181F1C-AB04-7B7A-473F-5531A5EF2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0B80CEDA-4E33-4DE2-ABFC-00C422D4F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E8AB5B2A-BDF8-7BAF-7603-EB7993E5D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2C87E6DD-7215-0561-8DC7-44D4ABAE5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0BF02B-0AC9-DCBB-FA87-B14841BA2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15291"/>
            <a:ext cx="5009643" cy="509982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Spojuje 12 ekonomik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Indopacifiku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, 14 % globálního HDP, 4. největší zóna volného obchodu, vůdčím hráčem je Japonsko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Vznikla na bázi projektu TPP v čele s USA, po Trumpově stažení se ustavuje roku 2018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Cíl: redukovat tarifní i netarifní bariéry obchodu, vytvářet vysoké standardy mezi členy, nastavovat a integrovat pravidla vzájemného obchodu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Ochrana investic a obchodu, vysoké standardy lidské práce, ochrany životního prostředí a digitálních služeb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RCEP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Láká mimo region – Velká Británie (2024 –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Global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Britain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), Ukrajina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Číny, Tchaj-wanu, Indonésie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08DF737B-86D1-C6E9-C626-2797C2481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3B619697-DDB5-8EEB-1787-0C40D1AB9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E87C8DE7-E214-77E4-0ED4-3A65C6153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7DF455E0-ABFF-B862-F0E3-3649C50B1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72D1E211-7C62-B878-0D79-E75517196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194E3B75-A52D-B402-3155-4919C3BA6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BCED17AF-D0D9-1096-F727-37930E3C5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EA21B60E-C48F-41AC-CBE7-F12A26810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7ABCF6F9-59FA-7C73-EE5B-6C695F61C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6A624A78-C635-E25A-308A-F959AAF90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3D590819-E76E-EF54-2904-B3CE6E622F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A8660A61-5E60-2303-DAB1-CD9763B7B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ECA198A9-9093-F1D8-5549-0CD641A81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B3D02983-E1B9-47B5-5F90-82BCDA2CD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BDB8945E-B423-A4EE-7C5F-E8640D5FC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DE1C8E2E-40DE-9D5F-EC4E-D54402B14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FF4A8367-69A5-C6ED-189F-ABD7BDB36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BA95D4EE-4556-77F8-CB6F-5B9CD4B6E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DD04BF32-EEF0-6ED3-94BC-747F27CEC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2B85F75B-B2A5-5E76-0B8B-90668A4CD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277F81E0-6F5C-ED2A-E63E-7B2220800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FFCC4D3E-867D-7134-9E44-97AB4F3F9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D6FC6C68-A8A6-0B2C-9B76-46A03A055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Zástupný obsah 7" descr="Obsah obrázku text, snímek obrazovky, logo, grafický design&#10;&#10;Obsah generovaný pomocí AI může být nesprávný.">
            <a:extLst>
              <a:ext uri="{FF2B5EF4-FFF2-40B4-BE49-F238E27FC236}">
                <a16:creationId xmlns:a16="http://schemas.microsoft.com/office/drawing/2014/main" id="{5F2075C9-46FE-3434-1D40-352032147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61" y="1874829"/>
            <a:ext cx="5651500" cy="3991371"/>
          </a:xfrm>
        </p:spPr>
      </p:pic>
    </p:spTree>
    <p:extLst>
      <p:ext uri="{BB962C8B-B14F-4D97-AF65-F5344CB8AC3E}">
        <p14:creationId xmlns:p14="http://schemas.microsoft.com/office/powerpoint/2010/main" val="2336535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C8BA5A-2E6B-A08D-18A6-0855B3B01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6F8339B-48BA-1391-CF3D-720248B47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691840D1-198E-16FE-2A35-B8CE987D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2FFD290D-5092-41A6-D7D2-4263D9084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3801D52B-EDEE-7600-5DE4-BFEF4920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712BB5B9-2861-3421-22DC-D9551CDF2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D7B4AB57-F14F-B85B-487F-77BA5AB26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7C24B4BD-886F-488D-484A-E43AF52E61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24038109-1F61-DF68-8A56-552013B04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035094BA-1B9E-A85A-26AE-8BAE3D16B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32DE7B68-EB50-9F58-AE59-0FCF87EE9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47E35C81-4FCF-D641-130D-DC20BA2B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0EF9F7CE-A540-117D-63E4-4C5ADC209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D705E42D-CD0A-1FA9-1BC7-F037CD1F6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91D4BFD3-808E-3839-BE6B-AD9355989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7E18B488-8EA1-535D-6595-A386C05BC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514791E2-DF19-AC43-B313-E5481C157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56C3DAC7-946D-C67B-BDEF-0CA19D413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F7DA6513-3FD4-7260-10AC-4DA6EDA8AE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23770D7D-E4B4-E37F-8E71-A34F8C482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D8A34AF5-694E-E244-D22F-7423A06E72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A24CEF6A-4455-A75D-FA51-F2CDFD7B4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0CAD1EBA-FF47-9965-A983-E45042118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5C5E1109-C13F-BC1A-8D67-C213829F3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3486693B-F769-D19C-1915-55853EFB5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E7248979-9F08-9A75-BE81-E813B68AA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C0D2668B-0712-7824-3AA7-48DFB2BE1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940441DA-6B2D-20D5-737B-497D5646A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F025028D-1AC6-F28D-B8E9-254D50CC6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FC6AA169-4460-B3F1-A7B2-931C9945D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F20C2CC2-3DC4-2C72-9DEB-5F89AD226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A242857C-52C4-AEB8-83F3-9E65A4180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93327177-8F61-5C62-57D0-1FACAD4DD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63556034-C641-F3E1-1CB9-C30F310AB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671FAE44-E3CE-5EFB-3460-9013BC12C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004F3FAA-7708-8439-AF14-C0F632E6AD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30EF930F-C977-4A87-9DB8-183744461D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801865AA-3C27-638D-243D-FDD9EA8D9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017A4F69-FA0A-2A4D-96C6-8922C83F5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9CA58386-0988-2770-F0F0-BD99A2F3D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DA76C533-2A43-1BFC-BDB3-DF06A921C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F419285C-FCB7-EAFC-9DF1-B49FF29A6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44849006-5E1D-EB29-E304-BB15543E9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D844B564-A126-3298-8813-EC0480A77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7BD55C31-6A8D-9A09-16F3-AEDFDDA9D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C5C338BF-170D-6E33-D1BC-73005A5C9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6BAC6D93-D5C7-4BE9-DC08-0506F878F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79EC62AE-A13C-BABC-0BA7-108C7BE9C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C416EC16-C6E4-7B5D-C57B-F282F7779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35B726CC-DAFA-99DE-B7C5-8B6B43332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549A606A-98D4-26CA-18A0-694B03092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C340D099-1586-CA11-551E-B63EE50B9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D6CA4259-F450-3FFD-C347-2DA369A94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5CB7D278-0057-183C-1F4D-F10180C29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68AA5D36-961A-12D4-FB8D-016B28DE8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92AE304F-4F91-9B87-4A6A-F64C8AC5E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A6A71985-FBA5-9F60-5E5C-32C2C5D2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F53F5378-2991-435B-1E97-430108B71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460E0653-0D4C-5F8F-8B90-CC6C42960B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FFF97C66-DB34-4504-8CAA-85EB30CC9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C8BF4E-9441-241D-083C-113ABD78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7" y="533399"/>
            <a:ext cx="8919276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CPTPP (Comprehensive </a:t>
            </a:r>
            <a:r>
              <a:rPr 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Progressive Agreement for Trans-Pacific Partnership)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570B5AD1-521B-8B63-A558-0E7FD8B1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07AEA23-90A8-CEF2-866C-E8A7F3911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B70751CF-23EE-671C-F406-BAAA43A03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E9E3D0FF-01F7-0BEE-40B9-41C0BB8A9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A5319D5D-6DED-566E-75A3-841B32EEC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3FF061F0-5FF4-BD95-D0C2-52AC00316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54495425-1C76-3F74-F698-8CA1B6BA0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67045F66-FFF4-4D25-48A7-DC99C1534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53D29A4A-D680-AD33-B05F-63F40EE6D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9E204D17-DD74-2813-5AD3-A67E443CC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00A26D8F-3C76-06ED-6C2D-F4E9BB93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BAACBBFB-A3CE-3FE9-7D13-44A1DA9C1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B2494BC0-5232-2A75-20F6-85BE12671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DCC6A801-1BF3-948A-AC7A-4C94FCCE7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938994E1-BACC-8CBC-223C-A1669FFA4B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E9E7D1A1-6D3C-F6FC-63F4-BE313BF04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E436099C-895B-5958-6F8D-E797E678D2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A0BEE413-7FBD-D49A-CD18-D0C82BD4B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6EBDE609-BAB2-3D0C-5F09-96E1F069A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4BB71D68-4A6A-BAD2-9196-F554B36B6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FCA85828-6888-0A1D-7D9A-6CD828A32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203604A2-3919-A9FE-A25B-211D0E1B9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39D35957-7A0C-5F47-3F3F-A9747DD80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D9ABECF2-8FCB-4206-97F0-060B25D11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2D1695DC-5C0C-6C82-B51E-5956E2537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B35FE565-6203-D83E-DBAD-6D5A733B1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4D6A100C-E003-E389-B046-98D576B8C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61CBC617-8303-19A6-CFFD-A68FD4837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7158DCDF-CFD6-DD7C-0C2E-ABD971BE2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3E3136A8-16CE-09A6-D1ED-E382C9E42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8EA7D240-297A-5729-E29C-85DFE27D6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987EC6F7-94A9-1900-A3D3-6C964D83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8BDA2565-E2EE-69B6-D7C6-940FC7FCF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D551386F-237A-09F9-0501-46383AE5F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B16AAF5D-9778-CD85-CFC8-99BB5D124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040F561C-4B4F-F954-BABB-53732D6BA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0F277839-817B-03CA-A63B-7C22BC9FA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46B2200D-4999-37E6-B31C-6EFEA532D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CC9A9418-2E02-B169-43D1-6C0393F16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F63573B3-A7E3-E504-7889-04EE8D572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EA6CA51C-96DA-EF6A-1364-AE556CC27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F93FE500-30E9-2504-4EFD-FA3755FF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A344DF98-1B96-FF99-9230-4DDEEC8E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837D84-F279-8890-014B-62F7B2810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15291"/>
            <a:ext cx="5009643" cy="509982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592D5AB5-ED3F-953D-8BEF-ED39E47DD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5835E702-A280-E9E9-FD26-A8B052C0A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0D12DEC1-8DB5-D2D2-EA43-A29BE9831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B10C4068-09FD-3EE1-09A0-DDA8798D2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F72E9CD2-632A-3FE5-172C-FAFA66A85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7902DA8D-C8CC-91D1-CAD1-CB06FB3B2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A38D5215-E4A2-BAB2-6699-61D1DAF1C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15DFC79B-6554-8C85-1E5B-49BE0820A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9B3B90DE-06D6-F180-0F06-31DAE38F9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7021F5B0-B14E-AA0B-B3CE-CADA6FB7B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737EC328-7783-905B-00A1-8832C99F6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11300C13-F865-E2C3-B4FC-DA26A4592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D9FE5FB1-EB40-2BC1-5A44-92D60D6C8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87C34CEC-CC0B-6E40-9464-113CB3FFB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C715A6BB-844A-F23D-D616-F4629AFC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EEF62551-C6C2-5989-D503-3F0EEF3C0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403EE2C0-A2B1-8234-45A2-396AD8832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635C6112-D89D-82EE-27E6-DA9AEED9E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6EAFB004-17F6-0B9D-40EE-A408B124E7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9A293966-12B1-21B4-E727-7479CF884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D85BEDCE-858A-23C5-0915-F18552012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04C228A6-06AE-B0F5-CAAF-F9324F5DE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3B28C22B-3DD1-A89F-DEDB-1E9ACD573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text, mapa, Písmo, atlas&#10;&#10;Obsah generovaný pomocí AI může být nesprávný.">
            <a:extLst>
              <a:ext uri="{FF2B5EF4-FFF2-40B4-BE49-F238E27FC236}">
                <a16:creationId xmlns:a16="http://schemas.microsoft.com/office/drawing/2014/main" id="{56AEBBE5-760C-33DE-5FE4-F47B0222F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4" y="2216417"/>
            <a:ext cx="7769715" cy="3431624"/>
          </a:xfrm>
        </p:spPr>
      </p:pic>
      <p:pic>
        <p:nvPicPr>
          <p:cNvPr id="10" name="Obrázek 9" descr="Obsah obrázku text, snímek obrazovky, Písmo, číslo&#10;&#10;Obsah generovaný pomocí AI může být nesprávný.">
            <a:extLst>
              <a:ext uri="{FF2B5EF4-FFF2-40B4-BE49-F238E27FC236}">
                <a16:creationId xmlns:a16="http://schemas.microsoft.com/office/drawing/2014/main" id="{3E1362F6-B502-9D6A-0AF6-B7B11319F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33" y="1874829"/>
            <a:ext cx="38608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46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149389-6959-F278-2A55-397858E15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ACC39B1-1087-3E73-35EC-1979AF772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D1F185BC-0D56-C6BF-3C66-24D21EED5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758C95C0-07F9-2000-59C4-E49B63C3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A91C98AA-09F9-F0C1-EDB4-61680C8BE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57B5621E-762A-1C60-1A91-7A1A765EF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197AE4B0-A423-AF8A-9251-A136BAC4B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8473D281-B821-C1B3-53E0-9BB5FD7A8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7249CC4E-F80E-26F7-CA7C-79FFDCD3B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3">
              <a:extLst>
                <a:ext uri="{FF2B5EF4-FFF2-40B4-BE49-F238E27FC236}">
                  <a16:creationId xmlns:a16="http://schemas.microsoft.com/office/drawing/2014/main" id="{0C9B9E9E-09AA-7C9E-FC1E-68BE44A02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id="{8C0C19D6-2CAD-EE08-06F2-BF0A3277B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3A3334B1-E1FD-ABCA-5423-C1E0FAABD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F7034281-C0C8-28CB-978F-290E81B6C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86CAF715-59B0-6ABB-9427-B07D7AFC6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6F61ACE1-7DCA-BC0E-2A95-D92808897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id="{21D102D3-A6AB-3EFE-71E4-0762EFA5B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id="{BE619FB7-970C-748D-F472-F3D9A7D2C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id="{0042BF6D-6816-BD42-862F-606BB5ECD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id="{991FE049-7E2D-061E-C929-CC468450F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id="{A2034BAE-00E7-DC91-0FAA-528A17CA2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id="{246EE589-43E0-307B-70DB-3EC8F87E7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id="{CCB96AA4-06BC-03AE-1A5E-10696CB7A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9">
              <a:extLst>
                <a:ext uri="{FF2B5EF4-FFF2-40B4-BE49-F238E27FC236}">
                  <a16:creationId xmlns:a16="http://schemas.microsoft.com/office/drawing/2014/main" id="{CBC1EDA7-31F9-0BE7-53B0-FF0977ADF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0">
              <a:extLst>
                <a:ext uri="{FF2B5EF4-FFF2-40B4-BE49-F238E27FC236}">
                  <a16:creationId xmlns:a16="http://schemas.microsoft.com/office/drawing/2014/main" id="{595D266C-411D-EC82-FCEE-47987A194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61">
              <a:extLst>
                <a:ext uri="{FF2B5EF4-FFF2-40B4-BE49-F238E27FC236}">
                  <a16:creationId xmlns:a16="http://schemas.microsoft.com/office/drawing/2014/main" id="{701F5428-096E-9330-032F-F3DFCFD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">
              <a:extLst>
                <a:ext uri="{FF2B5EF4-FFF2-40B4-BE49-F238E27FC236}">
                  <a16:creationId xmlns:a16="http://schemas.microsoft.com/office/drawing/2014/main" id="{59752750-3C6F-C825-6A85-F5CBA9975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6">
              <a:extLst>
                <a:ext uri="{FF2B5EF4-FFF2-40B4-BE49-F238E27FC236}">
                  <a16:creationId xmlns:a16="http://schemas.microsoft.com/office/drawing/2014/main" id="{32A0DD12-904D-4206-8584-02B009C00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C9F8FBB8-0A15-7F95-1EEA-B1845F7C9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63583179-C84F-227E-958A-EE0DF0CD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9">
              <a:extLst>
                <a:ext uri="{FF2B5EF4-FFF2-40B4-BE49-F238E27FC236}">
                  <a16:creationId xmlns:a16="http://schemas.microsoft.com/office/drawing/2014/main" id="{2C0DDB0E-C1DC-E227-5C15-8D194B486B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1">
              <a:extLst>
                <a:ext uri="{FF2B5EF4-FFF2-40B4-BE49-F238E27FC236}">
                  <a16:creationId xmlns:a16="http://schemas.microsoft.com/office/drawing/2014/main" id="{4A465BEE-429E-35B4-5E42-EA6AA8ADF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2">
              <a:extLst>
                <a:ext uri="{FF2B5EF4-FFF2-40B4-BE49-F238E27FC236}">
                  <a16:creationId xmlns:a16="http://schemas.microsoft.com/office/drawing/2014/main" id="{FB16F863-8050-C0AE-41CF-5BA9D38D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3DDA7593-99D0-5D9A-7C3E-EF543A32A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14">
              <a:extLst>
                <a:ext uri="{FF2B5EF4-FFF2-40B4-BE49-F238E27FC236}">
                  <a16:creationId xmlns:a16="http://schemas.microsoft.com/office/drawing/2014/main" id="{6CB2334A-EE25-9B65-440D-67EF929E98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35EEBF36-43BD-D13B-F4F2-0F5DA380A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17">
              <a:extLst>
                <a:ext uri="{FF2B5EF4-FFF2-40B4-BE49-F238E27FC236}">
                  <a16:creationId xmlns:a16="http://schemas.microsoft.com/office/drawing/2014/main" id="{4AD82E65-F529-123E-8FCD-99629A1CA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7C946612-7D9E-B3DF-2865-B17092DA8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25">
              <a:extLst>
                <a:ext uri="{FF2B5EF4-FFF2-40B4-BE49-F238E27FC236}">
                  <a16:creationId xmlns:a16="http://schemas.microsoft.com/office/drawing/2014/main" id="{148629D2-F598-539E-599B-9F643385B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7846D684-03C3-8D02-C6FF-7BD0C3834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4E2ABBEC-4A8A-1074-E69F-88189E37C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341BBFC8-33E8-34D9-A0DB-90987FA6C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3">
              <a:extLst>
                <a:ext uri="{FF2B5EF4-FFF2-40B4-BE49-F238E27FC236}">
                  <a16:creationId xmlns:a16="http://schemas.microsoft.com/office/drawing/2014/main" id="{E06E9AAA-2730-41C3-3BBD-43D1F1B9D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13346F61-90DF-6609-9FD3-B043F8212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B56F2D5D-DC91-48E0-96F1-CA0BA5F7A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553A302C-1F44-B7A0-385E-9D8E1CD7A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CC7D88C3-2F7E-2D1F-B411-2EBBA0319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752EC537-C982-DB73-0537-486FDFBB2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284F3C63-F887-28C7-6164-93A6EA72D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9A893485-371E-A863-7020-3929971F1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63E9FA18-4A6F-78C3-F56F-3AAE6A3C3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5BB3268F-D5E9-ECDC-C4AE-39D349D2B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C40907E4-E062-2CA0-828D-490C8723F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FEFEB0EB-3820-F964-99F5-6F084F41C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5F9C498C-0F83-654C-5AF7-C4622B474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A1FC08AF-55BB-921B-C9EE-E2DA1FCB1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8">
              <a:extLst>
                <a:ext uri="{FF2B5EF4-FFF2-40B4-BE49-F238E27FC236}">
                  <a16:creationId xmlns:a16="http://schemas.microsoft.com/office/drawing/2014/main" id="{F6C67879-07C5-38D1-631D-86274CCD6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9">
              <a:extLst>
                <a:ext uri="{FF2B5EF4-FFF2-40B4-BE49-F238E27FC236}">
                  <a16:creationId xmlns:a16="http://schemas.microsoft.com/office/drawing/2014/main" id="{504D03D6-0EEA-6CD3-B7F6-C3B6BEF2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8">
              <a:extLst>
                <a:ext uri="{FF2B5EF4-FFF2-40B4-BE49-F238E27FC236}">
                  <a16:creationId xmlns:a16="http://schemas.microsoft.com/office/drawing/2014/main" id="{BD4A5CE5-6686-3F70-849C-BDC737810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106">
              <a:extLst>
                <a:ext uri="{FF2B5EF4-FFF2-40B4-BE49-F238E27FC236}">
                  <a16:creationId xmlns:a16="http://schemas.microsoft.com/office/drawing/2014/main" id="{3D1FA69D-25B1-EC2C-ED65-FD4FD5B10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52DD2CAB-4F7F-6134-2332-F15E5DDCA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F30836-96DF-9E01-37C9-722BDCA9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533399"/>
            <a:ext cx="10226077" cy="9818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IPEF (Indo-Pacific Economic Framework for Prosperity)</a:t>
            </a:r>
            <a:endParaRPr 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2F52E58C-876B-D4CB-09DB-91F83F804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3A93895-AC66-517C-90A6-D54973A16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70BA73C6-AED5-903B-D791-29973F6F0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8">
              <a:extLst>
                <a:ext uri="{FF2B5EF4-FFF2-40B4-BE49-F238E27FC236}">
                  <a16:creationId xmlns:a16="http://schemas.microsoft.com/office/drawing/2014/main" id="{D0A440A2-E9C7-3CCD-8A0A-9F5A347B4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373DCE3F-2E2B-C07F-14E4-8769CB133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DAC8E193-89A3-D685-9067-F13181E82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3">
              <a:extLst>
                <a:ext uri="{FF2B5EF4-FFF2-40B4-BE49-F238E27FC236}">
                  <a16:creationId xmlns:a16="http://schemas.microsoft.com/office/drawing/2014/main" id="{70C4CE13-A8D6-C712-6566-4308C2135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4">
              <a:extLst>
                <a:ext uri="{FF2B5EF4-FFF2-40B4-BE49-F238E27FC236}">
                  <a16:creationId xmlns:a16="http://schemas.microsoft.com/office/drawing/2014/main" id="{C33BFDDC-0DF9-AB60-2184-2312F96BA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6">
              <a:extLst>
                <a:ext uri="{FF2B5EF4-FFF2-40B4-BE49-F238E27FC236}">
                  <a16:creationId xmlns:a16="http://schemas.microsoft.com/office/drawing/2014/main" id="{38239F19-BE87-61C8-6365-8EFE959B25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23E6E7A5-CFCD-2AEB-D063-3EC755DBD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BFE98436-D6B6-ACCF-B451-70ABC422A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FDCDA61F-F311-D204-F749-638BBA11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593F4E9D-552D-A7B6-FB10-D0EDB61F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B459245B-B386-5570-D8AF-909AB395FA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F46C2385-FB6C-D3C3-CFD2-8883CC8AD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86602403-F79C-B6C8-C390-E3BE64978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EAA4DCFE-A409-3490-7DF9-2B9EBC807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C146B43F-17ED-8CFF-AE61-8384C8652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3">
              <a:extLst>
                <a:ext uri="{FF2B5EF4-FFF2-40B4-BE49-F238E27FC236}">
                  <a16:creationId xmlns:a16="http://schemas.microsoft.com/office/drawing/2014/main" id="{ECECC17C-E4A2-1F86-4299-BF8312214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0">
              <a:extLst>
                <a:ext uri="{FF2B5EF4-FFF2-40B4-BE49-F238E27FC236}">
                  <a16:creationId xmlns:a16="http://schemas.microsoft.com/office/drawing/2014/main" id="{FE39E95E-9A12-51CC-EB18-3E25D93A9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1">
              <a:extLst>
                <a:ext uri="{FF2B5EF4-FFF2-40B4-BE49-F238E27FC236}">
                  <a16:creationId xmlns:a16="http://schemas.microsoft.com/office/drawing/2014/main" id="{132D1165-F158-157F-D6F2-FF2498F7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5">
              <a:extLst>
                <a:ext uri="{FF2B5EF4-FFF2-40B4-BE49-F238E27FC236}">
                  <a16:creationId xmlns:a16="http://schemas.microsoft.com/office/drawing/2014/main" id="{C46DF053-000C-72E3-33BD-CA003941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">
              <a:extLst>
                <a:ext uri="{FF2B5EF4-FFF2-40B4-BE49-F238E27FC236}">
                  <a16:creationId xmlns:a16="http://schemas.microsoft.com/office/drawing/2014/main" id="{C96B9B63-7958-BE9D-A1B6-0F189AD21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7">
              <a:extLst>
                <a:ext uri="{FF2B5EF4-FFF2-40B4-BE49-F238E27FC236}">
                  <a16:creationId xmlns:a16="http://schemas.microsoft.com/office/drawing/2014/main" id="{943A02A3-1B8D-CEBB-376F-F897CA9A4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65C023CB-753D-D571-EAE0-6CB7BE0B95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2CEF344B-3696-8D0D-FE0D-F4BE11224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7">
              <a:extLst>
                <a:ext uri="{FF2B5EF4-FFF2-40B4-BE49-F238E27FC236}">
                  <a16:creationId xmlns:a16="http://schemas.microsoft.com/office/drawing/2014/main" id="{3FCACA81-E781-6C6C-C320-C8F5D0769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32CE603A-BFDB-1C1D-F287-997E705806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7">
              <a:extLst>
                <a:ext uri="{FF2B5EF4-FFF2-40B4-BE49-F238E27FC236}">
                  <a16:creationId xmlns:a16="http://schemas.microsoft.com/office/drawing/2014/main" id="{C145C629-F1AF-0C25-E387-BCBF27CD8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1">
              <a:extLst>
                <a:ext uri="{FF2B5EF4-FFF2-40B4-BE49-F238E27FC236}">
                  <a16:creationId xmlns:a16="http://schemas.microsoft.com/office/drawing/2014/main" id="{AE886E5D-BD6F-3BA2-DD27-859A37530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02">
              <a:extLst>
                <a:ext uri="{FF2B5EF4-FFF2-40B4-BE49-F238E27FC236}">
                  <a16:creationId xmlns:a16="http://schemas.microsoft.com/office/drawing/2014/main" id="{EC348CF4-F083-AB55-7E1C-9447BE327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03">
              <a:extLst>
                <a:ext uri="{FF2B5EF4-FFF2-40B4-BE49-F238E27FC236}">
                  <a16:creationId xmlns:a16="http://schemas.microsoft.com/office/drawing/2014/main" id="{07D2A1DB-1821-3873-B80E-2D4B4108B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846A2B1C-741D-EA16-7D92-74FE9D09A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31A7E188-C3F1-490A-A9AB-F61F05F2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9750E6BA-2A89-0642-7A1C-F966B042A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6">
              <a:extLst>
                <a:ext uri="{FF2B5EF4-FFF2-40B4-BE49-F238E27FC236}">
                  <a16:creationId xmlns:a16="http://schemas.microsoft.com/office/drawing/2014/main" id="{EAED44D6-13C2-236B-619C-F7C7ED523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7">
              <a:extLst>
                <a:ext uri="{FF2B5EF4-FFF2-40B4-BE49-F238E27FC236}">
                  <a16:creationId xmlns:a16="http://schemas.microsoft.com/office/drawing/2014/main" id="{9D18D11B-02C9-194F-523E-5F24C5E0C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F6020B22-99B9-ECF5-F7F2-B9A898325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">
              <a:extLst>
                <a:ext uri="{FF2B5EF4-FFF2-40B4-BE49-F238E27FC236}">
                  <a16:creationId xmlns:a16="http://schemas.microsoft.com/office/drawing/2014/main" id="{E587FE63-04BD-5BC4-A89B-772460E75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4">
              <a:extLst>
                <a:ext uri="{FF2B5EF4-FFF2-40B4-BE49-F238E27FC236}">
                  <a16:creationId xmlns:a16="http://schemas.microsoft.com/office/drawing/2014/main" id="{AE1FBE54-678A-501D-65CC-C41E02C61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5">
              <a:extLst>
                <a:ext uri="{FF2B5EF4-FFF2-40B4-BE49-F238E27FC236}">
                  <a16:creationId xmlns:a16="http://schemas.microsoft.com/office/drawing/2014/main" id="{0FC388D6-3AFB-8909-FBFD-A5A8CBC34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">
              <a:extLst>
                <a:ext uri="{FF2B5EF4-FFF2-40B4-BE49-F238E27FC236}">
                  <a16:creationId xmlns:a16="http://schemas.microsoft.com/office/drawing/2014/main" id="{4E3F70B5-CD1C-3352-7EF9-15B6A3002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7" name="Freeform 113">
            <a:extLst>
              <a:ext uri="{FF2B5EF4-FFF2-40B4-BE49-F238E27FC236}">
                <a16:creationId xmlns:a16="http://schemas.microsoft.com/office/drawing/2014/main" id="{E2E07E89-CB75-51F5-A9C5-9823C8532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FBD5DF-6D72-F763-68A5-72BA3B53E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6357" y="1515291"/>
            <a:ext cx="5009643" cy="509982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Spojuje 14 zemí – 40 % globálního HDP, vytvořena 2022 jako reakce na stažení USA z TPP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Není smlouvou o volném obchodu, negarantuje přístup na trhy nebo eliminaci cel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Cílí na vytvoření kvalitní regulace, nastavení standardů a kooperaci ve 4 pilířích:</a:t>
            </a:r>
          </a:p>
          <a:p>
            <a:pPr marL="742939" lvl="1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Obchod</a:t>
            </a:r>
          </a:p>
          <a:p>
            <a:pPr marL="742939" lvl="1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Dodavatelské řetězce</a:t>
            </a:r>
          </a:p>
          <a:p>
            <a:pPr marL="742939" lvl="1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Čistá ekonomika</a:t>
            </a:r>
          </a:p>
          <a:p>
            <a:pPr marL="742939" lvl="1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Férová ekonomika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Zapojení do pilířů je modulární</a:t>
            </a:r>
          </a:p>
          <a:p>
            <a:pPr marL="285750" indent="-285750" defTabSz="9144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Vnímána jako snaha vyvažovat ekonomický vliv Číny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67161D20-7F6B-6853-8DD4-6B54C5BFE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290" name="Freeform 82">
              <a:extLst>
                <a:ext uri="{FF2B5EF4-FFF2-40B4-BE49-F238E27FC236}">
                  <a16:creationId xmlns:a16="http://schemas.microsoft.com/office/drawing/2014/main" id="{F8EB9749-E34A-5996-D924-465B38337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0">
              <a:extLst>
                <a:ext uri="{FF2B5EF4-FFF2-40B4-BE49-F238E27FC236}">
                  <a16:creationId xmlns:a16="http://schemas.microsoft.com/office/drawing/2014/main" id="{5DB1BF63-79E2-75C5-BC9A-F8A4A629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5">
              <a:extLst>
                <a:ext uri="{FF2B5EF4-FFF2-40B4-BE49-F238E27FC236}">
                  <a16:creationId xmlns:a16="http://schemas.microsoft.com/office/drawing/2014/main" id="{E7E4B55E-400B-CEE4-7CB8-FEE01385C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7">
              <a:extLst>
                <a:ext uri="{FF2B5EF4-FFF2-40B4-BE49-F238E27FC236}">
                  <a16:creationId xmlns:a16="http://schemas.microsoft.com/office/drawing/2014/main" id="{C233A27F-1184-9655-7FE5-4283510C0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E01BEC51-C974-07A2-FE27-1BFB98756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359C3E83-5868-F1DD-D60D-F1BC163AB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9">
              <a:extLst>
                <a:ext uri="{FF2B5EF4-FFF2-40B4-BE49-F238E27FC236}">
                  <a16:creationId xmlns:a16="http://schemas.microsoft.com/office/drawing/2014/main" id="{871D818D-5A73-7F04-5401-E64194180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9">
              <a:extLst>
                <a:ext uri="{FF2B5EF4-FFF2-40B4-BE49-F238E27FC236}">
                  <a16:creationId xmlns:a16="http://schemas.microsoft.com/office/drawing/2014/main" id="{FACF964F-95FF-FED1-8A5E-C28B3D6AB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4">
              <a:extLst>
                <a:ext uri="{FF2B5EF4-FFF2-40B4-BE49-F238E27FC236}">
                  <a16:creationId xmlns:a16="http://schemas.microsoft.com/office/drawing/2014/main" id="{416D858A-6098-78FD-3E90-EF1042B0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">
              <a:extLst>
                <a:ext uri="{FF2B5EF4-FFF2-40B4-BE49-F238E27FC236}">
                  <a16:creationId xmlns:a16="http://schemas.microsoft.com/office/drawing/2014/main" id="{06BE3561-D2AB-4FF7-9AC7-8602BFBE9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78DF8B20-A129-6F1C-F58D-E6F48931E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51">
              <a:extLst>
                <a:ext uri="{FF2B5EF4-FFF2-40B4-BE49-F238E27FC236}">
                  <a16:creationId xmlns:a16="http://schemas.microsoft.com/office/drawing/2014/main" id="{1927AB30-DC4E-8214-5C68-6E5E6EBB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8">
              <a:extLst>
                <a:ext uri="{FF2B5EF4-FFF2-40B4-BE49-F238E27FC236}">
                  <a16:creationId xmlns:a16="http://schemas.microsoft.com/office/drawing/2014/main" id="{5B88E11B-2C54-800B-8824-E4207C0DA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4">
              <a:extLst>
                <a:ext uri="{FF2B5EF4-FFF2-40B4-BE49-F238E27FC236}">
                  <a16:creationId xmlns:a16="http://schemas.microsoft.com/office/drawing/2014/main" id="{949A8A7F-7D3B-A74B-BE1C-AE48ED2B5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6">
              <a:extLst>
                <a:ext uri="{FF2B5EF4-FFF2-40B4-BE49-F238E27FC236}">
                  <a16:creationId xmlns:a16="http://schemas.microsoft.com/office/drawing/2014/main" id="{9E2A57A5-D8CC-273A-DF10-66903F02F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4C6AF53C-DEDF-C351-A7B6-D16E64036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0">
              <a:extLst>
                <a:ext uri="{FF2B5EF4-FFF2-40B4-BE49-F238E27FC236}">
                  <a16:creationId xmlns:a16="http://schemas.microsoft.com/office/drawing/2014/main" id="{468E6668-29BE-BC99-A039-62E838C0C7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23">
              <a:extLst>
                <a:ext uri="{FF2B5EF4-FFF2-40B4-BE49-F238E27FC236}">
                  <a16:creationId xmlns:a16="http://schemas.microsoft.com/office/drawing/2014/main" id="{B336D0D2-DB56-CCC0-9702-F9D1402E2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0">
              <a:extLst>
                <a:ext uri="{FF2B5EF4-FFF2-40B4-BE49-F238E27FC236}">
                  <a16:creationId xmlns:a16="http://schemas.microsoft.com/office/drawing/2014/main" id="{CBF3E185-C84F-37BC-9705-A9C4B9BF7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A345A279-02EE-1ACD-3B60-75076A3D2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9">
              <a:extLst>
                <a:ext uri="{FF2B5EF4-FFF2-40B4-BE49-F238E27FC236}">
                  <a16:creationId xmlns:a16="http://schemas.microsoft.com/office/drawing/2014/main" id="{5EE85E29-7B92-D20C-87B7-A8B7F3460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23C181E1-32A3-3BDD-E81D-D7B2E5C93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Zástupný obsah 6" descr="Obsah obrázku oblečení, oblek, text, muž&#10;&#10;Obsah generovaný pomocí AI může být nesprávný.">
            <a:extLst>
              <a:ext uri="{FF2B5EF4-FFF2-40B4-BE49-F238E27FC236}">
                <a16:creationId xmlns:a16="http://schemas.microsoft.com/office/drawing/2014/main" id="{8128A2DC-D648-A24C-45C5-F3493AFEC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22" y="1874829"/>
            <a:ext cx="5651500" cy="2752498"/>
          </a:xfrm>
        </p:spPr>
      </p:pic>
      <p:pic>
        <p:nvPicPr>
          <p:cNvPr id="10" name="Obrázek 9" descr="Obsah obrázku text, kruh, Písmo, logo&#10;&#10;Obsah generovaný pomocí AI může být nesprávný.">
            <a:extLst>
              <a:ext uri="{FF2B5EF4-FFF2-40B4-BE49-F238E27FC236}">
                <a16:creationId xmlns:a16="http://schemas.microsoft.com/office/drawing/2014/main" id="{2E1E1552-8ED0-84F5-3B4D-F40BFFD81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108" y="4627327"/>
            <a:ext cx="3584328" cy="208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40374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5218</TotalTime>
  <Words>4886</Words>
  <Application>Microsoft Macintosh PowerPoint</Application>
  <PresentationFormat>Širokoúhlá obrazovka</PresentationFormat>
  <Paragraphs>461</Paragraphs>
  <Slides>69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4" baseType="lpstr">
      <vt:lpstr>Arial</vt:lpstr>
      <vt:lpstr>Avenir Next LT Pro</vt:lpstr>
      <vt:lpstr>Modern Love</vt:lpstr>
      <vt:lpstr>Times New Roman</vt:lpstr>
      <vt:lpstr>BohemianVTI</vt:lpstr>
      <vt:lpstr>ASIE JAKO GEOPOLITICKÝ HOT SPOT</vt:lpstr>
      <vt:lpstr>Jak (ne)uvažovat o Indopacifiku?</vt:lpstr>
      <vt:lpstr>APEC (Asia-Pacific Economic Cooperation)</vt:lpstr>
      <vt:lpstr>APEC (Asia-Pacific Economic Cooperation)</vt:lpstr>
      <vt:lpstr>RCEP (Regional Comprehensive Economic Partnership)</vt:lpstr>
      <vt:lpstr>APEC (Asia-Pacific Economic Cooperation)</vt:lpstr>
      <vt:lpstr>CPTPP (Comprehensive and Progressive Agreement for Trans-Pacific Partnership)</vt:lpstr>
      <vt:lpstr>CPTPP (Comprehensive and Progressive Agreement for Trans-Pacific Partnership)</vt:lpstr>
      <vt:lpstr>IPEF (Indo-Pacific Economic Framework for Prosperity)</vt:lpstr>
      <vt:lpstr>IPEF (Indo-Pacific Economic Framework for Prosperity)</vt:lpstr>
      <vt:lpstr>B3W (Build Back Better World)</vt:lpstr>
      <vt:lpstr>USA v Asii a Pacifiku</vt:lpstr>
      <vt:lpstr>USA a jejich strategie v Asii a Pacifiku</vt:lpstr>
      <vt:lpstr>Bush st. a strategický realismus</vt:lpstr>
      <vt:lpstr>Clinton a Čína jako strategický partner</vt:lpstr>
      <vt:lpstr>Bush ml. a Čína jako “responsible stakeholder”</vt:lpstr>
      <vt:lpstr>Obama a strategický pivot k Asii</vt:lpstr>
      <vt:lpstr>Trump a Čína jako “strategic competitor”</vt:lpstr>
      <vt:lpstr>Biden a “comprehensive regional approach”</vt:lpstr>
      <vt:lpstr>AUKUS</vt:lpstr>
      <vt:lpstr>Trump 2.0 a “Tariff Warfare”</vt:lpstr>
      <vt:lpstr>Prezentace aplikace PowerPoint</vt:lpstr>
      <vt:lpstr>Čína</vt:lpstr>
      <vt:lpstr>Maoismus a Čínská lidová republika</vt:lpstr>
      <vt:lpstr>Období “reforem a otevření se”</vt:lpstr>
      <vt:lpstr>Budování “sociálně tržní ekonomiky”</vt:lpstr>
      <vt:lpstr>Hong Kong</vt:lpstr>
      <vt:lpstr>Macao</vt:lpstr>
      <vt:lpstr>Koncept “mírového vzestupu”</vt:lpstr>
      <vt:lpstr>Si Ťin-pching a “Nová hedvábná stezka”</vt:lpstr>
      <vt:lpstr>“Nová hedvábná stezka” – klíčové regiony</vt:lpstr>
      <vt:lpstr>“</vt:lpstr>
      <vt:lpstr>Tři čínské “globální iniciativy”</vt:lpstr>
      <vt:lpstr>Tchaj-wan</vt:lpstr>
      <vt:lpstr>Čínská republika (Tchaj-wan) pod vládou KMT</vt:lpstr>
      <vt:lpstr>Proces demokratizace Tchaj-wanu</vt:lpstr>
      <vt:lpstr>Tři krize v Tchaj-wanském zálivu</vt:lpstr>
      <vt:lpstr>Změny mezinárodního postavení Tchaj-wanu</vt:lpstr>
      <vt:lpstr>Změny mezinárodního postavení Tchaj-wanu</vt:lpstr>
      <vt:lpstr>KMT a DPP a otázka nezávislosti </vt:lpstr>
      <vt:lpstr>Silikonový štít a strategie dikobraza</vt:lpstr>
      <vt:lpstr>Korea</vt:lpstr>
      <vt:lpstr>Rozdělení Koreje</vt:lpstr>
      <vt:lpstr>Korejská lidově demokratická republika</vt:lpstr>
      <vt:lpstr>Korejská republika</vt:lpstr>
      <vt:lpstr>Vztahy obou Korejí – sen o sjednocení</vt:lpstr>
      <vt:lpstr>Raketový a nukleární program KLDR</vt:lpstr>
      <vt:lpstr>Jihovýchodní Asie</vt:lpstr>
      <vt:lpstr>ASEAN (Association of Southeast Asian Nations)</vt:lpstr>
      <vt:lpstr>ASEAN (Association of Southeast Asian Nations)</vt:lpstr>
      <vt:lpstr>ASEAN + EU (ČR)</vt:lpstr>
      <vt:lpstr>Prezentace aplikace PowerPoint</vt:lpstr>
      <vt:lpstr>Vietnamská socialistická republika</vt:lpstr>
      <vt:lpstr>ČR a Vietnamská socialistická republika</vt:lpstr>
      <vt:lpstr>Problematika Jihočínského moře</vt:lpstr>
      <vt:lpstr>Indonéská republika</vt:lpstr>
      <vt:lpstr>Japonsko</vt:lpstr>
      <vt:lpstr>Zrod moderního Japonska</vt:lpstr>
      <vt:lpstr>Poválečné Japonsko</vt:lpstr>
      <vt:lpstr>Vztahy USA a Japonska</vt:lpstr>
      <vt:lpstr>Územní spory</vt:lpstr>
      <vt:lpstr>Jižní Asie</vt:lpstr>
      <vt:lpstr>Jižní Asie jako imperiální klenot</vt:lpstr>
      <vt:lpstr>Jižní Asie jako imperiální klenot</vt:lpstr>
      <vt:lpstr>Nezávislá státnost a rozhoření sporů o Kašmír</vt:lpstr>
      <vt:lpstr>Indie jako velmoc multipolárního světa</vt:lpstr>
      <vt:lpstr>Střední Asie</vt:lpstr>
      <vt:lpstr>Nezávislost a “blízké zahraničí”</vt:lpstr>
      <vt:lpstr>Transportní a energetický koridor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NÁSTIN TEZÍ POLITIKY ČR K INDO-PACIFICKÉ OBLASTI</dc:title>
  <dc:creator>Jan Železný</dc:creator>
  <cp:lastModifiedBy>Jan Železný</cp:lastModifiedBy>
  <cp:revision>93</cp:revision>
  <dcterms:created xsi:type="dcterms:W3CDTF">2023-02-18T17:11:42Z</dcterms:created>
  <dcterms:modified xsi:type="dcterms:W3CDTF">2025-12-23T13:11:18Z</dcterms:modified>
</cp:coreProperties>
</file>