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6"/>
  </p:notesMasterIdLst>
  <p:handoutMasterIdLst>
    <p:handoutMasterId r:id="rId97"/>
  </p:handoutMasterIdLst>
  <p:sldIdLst>
    <p:sldId id="914" r:id="rId5"/>
    <p:sldId id="916" r:id="rId6"/>
    <p:sldId id="918" r:id="rId7"/>
    <p:sldId id="920" r:id="rId8"/>
    <p:sldId id="919" r:id="rId9"/>
    <p:sldId id="921" r:id="rId10"/>
    <p:sldId id="922" r:id="rId11"/>
    <p:sldId id="923" r:id="rId12"/>
    <p:sldId id="926" r:id="rId13"/>
    <p:sldId id="925" r:id="rId14"/>
    <p:sldId id="930" r:id="rId15"/>
    <p:sldId id="931" r:id="rId16"/>
    <p:sldId id="932" r:id="rId17"/>
    <p:sldId id="842" r:id="rId18"/>
    <p:sldId id="928" r:id="rId19"/>
    <p:sldId id="934" r:id="rId20"/>
    <p:sldId id="936" r:id="rId21"/>
    <p:sldId id="618" r:id="rId22"/>
    <p:sldId id="937" r:id="rId23"/>
    <p:sldId id="472" r:id="rId24"/>
    <p:sldId id="473" r:id="rId25"/>
    <p:sldId id="474" r:id="rId26"/>
    <p:sldId id="475" r:id="rId27"/>
    <p:sldId id="938" r:id="rId28"/>
    <p:sldId id="940" r:id="rId29"/>
    <p:sldId id="1373" r:id="rId30"/>
    <p:sldId id="1374" r:id="rId31"/>
    <p:sldId id="1375" r:id="rId32"/>
    <p:sldId id="960" r:id="rId33"/>
    <p:sldId id="961" r:id="rId34"/>
    <p:sldId id="1045" r:id="rId35"/>
    <p:sldId id="1047" r:id="rId36"/>
    <p:sldId id="1378" r:id="rId37"/>
    <p:sldId id="1376" r:id="rId38"/>
    <p:sldId id="1379" r:id="rId39"/>
    <p:sldId id="1381" r:id="rId40"/>
    <p:sldId id="1380" r:id="rId41"/>
    <p:sldId id="1382" r:id="rId42"/>
    <p:sldId id="614" r:id="rId43"/>
    <p:sldId id="630" r:id="rId44"/>
    <p:sldId id="631" r:id="rId45"/>
    <p:sldId id="628" r:id="rId46"/>
    <p:sldId id="963" r:id="rId47"/>
    <p:sldId id="964" r:id="rId48"/>
    <p:sldId id="1051" r:id="rId49"/>
    <p:sldId id="1385" r:id="rId50"/>
    <p:sldId id="1384" r:id="rId51"/>
    <p:sldId id="1048" r:id="rId52"/>
    <p:sldId id="1049" r:id="rId53"/>
    <p:sldId id="1050" r:id="rId54"/>
    <p:sldId id="704" r:id="rId55"/>
    <p:sldId id="694" r:id="rId56"/>
    <p:sldId id="962" r:id="rId57"/>
    <p:sldId id="715" r:id="rId58"/>
    <p:sldId id="1386" r:id="rId59"/>
    <p:sldId id="1387" r:id="rId60"/>
    <p:sldId id="1388" r:id="rId61"/>
    <p:sldId id="1389" r:id="rId62"/>
    <p:sldId id="1390" r:id="rId63"/>
    <p:sldId id="1391" r:id="rId64"/>
    <p:sldId id="1392" r:id="rId65"/>
    <p:sldId id="1393" r:id="rId66"/>
    <p:sldId id="1394" r:id="rId67"/>
    <p:sldId id="1395" r:id="rId68"/>
    <p:sldId id="1396" r:id="rId69"/>
    <p:sldId id="1397" r:id="rId70"/>
    <p:sldId id="1398" r:id="rId71"/>
    <p:sldId id="1399" r:id="rId72"/>
    <p:sldId id="1400" r:id="rId73"/>
    <p:sldId id="1401" r:id="rId74"/>
    <p:sldId id="1402" r:id="rId75"/>
    <p:sldId id="1403" r:id="rId76"/>
    <p:sldId id="1404" r:id="rId77"/>
    <p:sldId id="1405" r:id="rId78"/>
    <p:sldId id="1406" r:id="rId79"/>
    <p:sldId id="1407" r:id="rId80"/>
    <p:sldId id="1408" r:id="rId81"/>
    <p:sldId id="1409" r:id="rId82"/>
    <p:sldId id="1410" r:id="rId83"/>
    <p:sldId id="1411" r:id="rId84"/>
    <p:sldId id="1412" r:id="rId85"/>
    <p:sldId id="1413" r:id="rId86"/>
    <p:sldId id="1414" r:id="rId87"/>
    <p:sldId id="1415" r:id="rId88"/>
    <p:sldId id="1416" r:id="rId89"/>
    <p:sldId id="1417" r:id="rId90"/>
    <p:sldId id="1418" r:id="rId91"/>
    <p:sldId id="1419" r:id="rId92"/>
    <p:sldId id="1420" r:id="rId93"/>
    <p:sldId id="1421" r:id="rId94"/>
    <p:sldId id="1422" r:id="rId95"/>
  </p:sldIdLst>
  <p:sldSz cx="9144000" cy="6858000" type="screen4x3"/>
  <p:notesSz cx="6669088" cy="9928225"/>
  <p:defaultTextStyle>
    <a:defPPr>
      <a:defRPr lang="cs-CZ"/>
    </a:defPPr>
    <a:lvl1pPr marL="0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3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06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09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11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14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17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20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23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44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orient="horz" pos="362">
          <p15:clr>
            <a:srgbClr val="A4A3A4"/>
          </p15:clr>
        </p15:guide>
        <p15:guide id="5" orient="horz" pos="2812">
          <p15:clr>
            <a:srgbClr val="A4A3A4"/>
          </p15:clr>
        </p15:guide>
        <p15:guide id="6" orient="horz" pos="713">
          <p15:clr>
            <a:srgbClr val="A4A3A4"/>
          </p15:clr>
        </p15:guide>
        <p15:guide id="7" pos="2880">
          <p15:clr>
            <a:srgbClr val="A4A3A4"/>
          </p15:clr>
        </p15:guide>
        <p15:guide id="8" pos="360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8A64"/>
    <a:srgbClr val="002D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715"/>
  </p:normalViewPr>
  <p:slideViewPr>
    <p:cSldViewPr snapToGrid="0">
      <p:cViewPr varScale="1">
        <p:scale>
          <a:sx n="103" d="100"/>
          <a:sy n="103" d="100"/>
        </p:scale>
        <p:origin x="176" y="504"/>
      </p:cViewPr>
      <p:guideLst>
        <p:guide orient="horz" pos="944"/>
        <p:guide orient="horz" pos="2160"/>
        <p:guide orient="horz" pos="3974"/>
        <p:guide orient="horz" pos="362"/>
        <p:guide orient="horz" pos="2812"/>
        <p:guide orient="horz" pos="713"/>
        <p:guide pos="2880"/>
        <p:guide pos="36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presProps" Target="presProps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List1!$C$3</c:f>
              <c:strCache>
                <c:ptCount val="1"/>
                <c:pt idx="0">
                  <c:v>% hlasů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List1!$B$4:$B$12</c:f>
              <c:strCache>
                <c:ptCount val="9"/>
                <c:pt idx="0">
                  <c:v>ANO</c:v>
                </c:pt>
                <c:pt idx="1">
                  <c:v>ODS</c:v>
                </c:pt>
                <c:pt idx="2">
                  <c:v>ČPS</c:v>
                </c:pt>
                <c:pt idx="3">
                  <c:v>SPD</c:v>
                </c:pt>
                <c:pt idx="4">
                  <c:v>KSČM</c:v>
                </c:pt>
                <c:pt idx="5">
                  <c:v>ČSSD</c:v>
                </c:pt>
                <c:pt idx="6">
                  <c:v>KDU-ČSL</c:v>
                </c:pt>
                <c:pt idx="7">
                  <c:v>TOP09</c:v>
                </c:pt>
                <c:pt idx="8">
                  <c:v>STAN</c:v>
                </c:pt>
              </c:strCache>
            </c:strRef>
          </c:cat>
          <c:val>
            <c:numRef>
              <c:f>List1!$C$4:$C$12</c:f>
              <c:numCache>
                <c:formatCode>General</c:formatCode>
                <c:ptCount val="9"/>
                <c:pt idx="0">
                  <c:v>29.64</c:v>
                </c:pt>
                <c:pt idx="1">
                  <c:v>11.32</c:v>
                </c:pt>
                <c:pt idx="2">
                  <c:v>10.79</c:v>
                </c:pt>
                <c:pt idx="3">
                  <c:v>10.64</c:v>
                </c:pt>
                <c:pt idx="4">
                  <c:v>7.76</c:v>
                </c:pt>
                <c:pt idx="5">
                  <c:v>7.27</c:v>
                </c:pt>
                <c:pt idx="6">
                  <c:v>5.8</c:v>
                </c:pt>
                <c:pt idx="7">
                  <c:v>5.31</c:v>
                </c:pt>
                <c:pt idx="8">
                  <c:v>5.18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DC-43B8-8D41-113989DE32A8}"/>
            </c:ext>
          </c:extLst>
        </c:ser>
        <c:ser>
          <c:idx val="1"/>
          <c:order val="1"/>
          <c:tx>
            <c:strRef>
              <c:f>List1!$D$3</c:f>
              <c:strCache>
                <c:ptCount val="1"/>
                <c:pt idx="0">
                  <c:v>mandáty</c:v>
                </c:pt>
              </c:strCache>
            </c:strRef>
          </c:tx>
          <c:invertIfNegative val="0"/>
          <c:cat>
            <c:strRef>
              <c:f>List1!$B$4:$B$12</c:f>
              <c:strCache>
                <c:ptCount val="9"/>
                <c:pt idx="0">
                  <c:v>ANO</c:v>
                </c:pt>
                <c:pt idx="1">
                  <c:v>ODS</c:v>
                </c:pt>
                <c:pt idx="2">
                  <c:v>ČPS</c:v>
                </c:pt>
                <c:pt idx="3">
                  <c:v>SPD</c:v>
                </c:pt>
                <c:pt idx="4">
                  <c:v>KSČM</c:v>
                </c:pt>
                <c:pt idx="5">
                  <c:v>ČSSD</c:v>
                </c:pt>
                <c:pt idx="6">
                  <c:v>KDU-ČSL</c:v>
                </c:pt>
                <c:pt idx="7">
                  <c:v>TOP09</c:v>
                </c:pt>
                <c:pt idx="8">
                  <c:v>STAN</c:v>
                </c:pt>
              </c:strCache>
            </c:strRef>
          </c:cat>
          <c:val>
            <c:numRef>
              <c:f>List1!$D$4:$D$12</c:f>
            </c:numRef>
          </c:val>
          <c:extLst>
            <c:ext xmlns:c16="http://schemas.microsoft.com/office/drawing/2014/chart" uri="{C3380CC4-5D6E-409C-BE32-E72D297353CC}">
              <c16:uniqueId val="{00000001-A8DC-43B8-8D41-113989DE32A8}"/>
            </c:ext>
          </c:extLst>
        </c:ser>
        <c:ser>
          <c:idx val="2"/>
          <c:order val="2"/>
          <c:tx>
            <c:strRef>
              <c:f>List1!$E$3</c:f>
              <c:strCache>
                <c:ptCount val="1"/>
                <c:pt idx="0">
                  <c:v>% mand.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cat>
            <c:strRef>
              <c:f>List1!$B$4:$B$12</c:f>
              <c:strCache>
                <c:ptCount val="9"/>
                <c:pt idx="0">
                  <c:v>ANO</c:v>
                </c:pt>
                <c:pt idx="1">
                  <c:v>ODS</c:v>
                </c:pt>
                <c:pt idx="2">
                  <c:v>ČPS</c:v>
                </c:pt>
                <c:pt idx="3">
                  <c:v>SPD</c:v>
                </c:pt>
                <c:pt idx="4">
                  <c:v>KSČM</c:v>
                </c:pt>
                <c:pt idx="5">
                  <c:v>ČSSD</c:v>
                </c:pt>
                <c:pt idx="6">
                  <c:v>KDU-ČSL</c:v>
                </c:pt>
                <c:pt idx="7">
                  <c:v>TOP09</c:v>
                </c:pt>
                <c:pt idx="8">
                  <c:v>STAN</c:v>
                </c:pt>
              </c:strCache>
            </c:strRef>
          </c:cat>
          <c:val>
            <c:numRef>
              <c:f>List1!$E$4:$E$12</c:f>
              <c:numCache>
                <c:formatCode>0.0</c:formatCode>
                <c:ptCount val="9"/>
                <c:pt idx="0">
                  <c:v>39</c:v>
                </c:pt>
                <c:pt idx="1">
                  <c:v>12.5</c:v>
                </c:pt>
                <c:pt idx="2">
                  <c:v>11</c:v>
                </c:pt>
                <c:pt idx="3">
                  <c:v>11</c:v>
                </c:pt>
                <c:pt idx="4">
                  <c:v>7.5</c:v>
                </c:pt>
                <c:pt idx="5">
                  <c:v>7.5</c:v>
                </c:pt>
                <c:pt idx="6">
                  <c:v>5</c:v>
                </c:pt>
                <c:pt idx="7">
                  <c:v>3.5</c:v>
                </c:pt>
                <c:pt idx="8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DC-43B8-8D41-113989DE32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651520"/>
        <c:axId val="140661504"/>
      </c:barChart>
      <c:catAx>
        <c:axId val="140651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0661504"/>
        <c:crosses val="autoZero"/>
        <c:auto val="1"/>
        <c:lblAlgn val="ctr"/>
        <c:lblOffset val="100"/>
        <c:noMultiLvlLbl val="0"/>
      </c:catAx>
      <c:valAx>
        <c:axId val="140661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065152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6868" y="0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A5A04-C1D2-4A7B-8AE5-711B3F44F722}" type="datetimeFigureOut">
              <a:rPr lang="cs-CZ" smtClean="0"/>
              <a:t>11.11.2025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2" y="9430218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6868" y="9430218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9C0BC-B10D-4640-9EA9-EBEFA08BDA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3112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889938" cy="496411"/>
          </a:xfrm>
          <a:prstGeom prst="rect">
            <a:avLst/>
          </a:prstGeom>
        </p:spPr>
        <p:txBody>
          <a:bodyPr vert="horz" lIns="91135" tIns="45568" rIns="91135" bIns="45568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7608" y="3"/>
            <a:ext cx="2889938" cy="496411"/>
          </a:xfrm>
          <a:prstGeom prst="rect">
            <a:avLst/>
          </a:prstGeom>
        </p:spPr>
        <p:txBody>
          <a:bodyPr vert="horz" lIns="91135" tIns="45568" rIns="91135" bIns="45568" rtlCol="0"/>
          <a:lstStyle>
            <a:lvl1pPr algn="r">
              <a:defRPr sz="1200"/>
            </a:lvl1pPr>
          </a:lstStyle>
          <a:p>
            <a:fld id="{37FB44E5-98A7-4C49-8AEA-178A5358B6D1}" type="datetimeFigureOut">
              <a:rPr lang="cs-CZ" smtClean="0"/>
              <a:t>06.11.2025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35" tIns="45568" rIns="91135" bIns="45568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909" y="4715908"/>
            <a:ext cx="5335270" cy="4467702"/>
          </a:xfrm>
          <a:prstGeom prst="rect">
            <a:avLst/>
          </a:prstGeom>
        </p:spPr>
        <p:txBody>
          <a:bodyPr vert="horz" lIns="91135" tIns="45568" rIns="91135" bIns="45568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30094"/>
            <a:ext cx="2889938" cy="496411"/>
          </a:xfrm>
          <a:prstGeom prst="rect">
            <a:avLst/>
          </a:prstGeom>
        </p:spPr>
        <p:txBody>
          <a:bodyPr vert="horz" lIns="91135" tIns="45568" rIns="91135" bIns="45568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7608" y="9430094"/>
            <a:ext cx="2889938" cy="496411"/>
          </a:xfrm>
          <a:prstGeom prst="rect">
            <a:avLst/>
          </a:prstGeom>
        </p:spPr>
        <p:txBody>
          <a:bodyPr vert="horz" lIns="91135" tIns="45568" rIns="91135" bIns="45568" rtlCol="0" anchor="b"/>
          <a:lstStyle>
            <a:lvl1pPr algn="r">
              <a:defRPr sz="1200"/>
            </a:lvl1pPr>
          </a:lstStyle>
          <a:p>
            <a:fld id="{A4718F73-5B0F-4EBD-96FD-7B6793CB53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5911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>
            <a:extLst>
              <a:ext uri="{FF2B5EF4-FFF2-40B4-BE49-F238E27FC236}">
                <a16:creationId xmlns:a16="http://schemas.microsoft.com/office/drawing/2014/main" id="{DA48F999-F810-AA6C-6FCA-ACF3DCAF47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Zástupný symbol pro poznámky 2">
            <a:extLst>
              <a:ext uri="{FF2B5EF4-FFF2-40B4-BE49-F238E27FC236}">
                <a16:creationId xmlns:a16="http://schemas.microsoft.com/office/drawing/2014/main" id="{17F5F0B5-34C2-8BAD-1C6D-AF5E5705F2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26628" name="Zástupný symbol pro číslo snímku 3">
            <a:extLst>
              <a:ext uri="{FF2B5EF4-FFF2-40B4-BE49-F238E27FC236}">
                <a16:creationId xmlns:a16="http://schemas.microsoft.com/office/drawing/2014/main" id="{5A07CD4C-C205-AE13-283B-AD8DF2D4F3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077A96-4D30-4716-9F21-4C8A04F99B50}" type="slidenum">
              <a:rPr lang="cs-CZ" altLang="cs-CZ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32</a:t>
            </a:fld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/>
          <p:nvPr userDrawn="1"/>
        </p:nvSpPr>
        <p:spPr>
          <a:xfrm>
            <a:off x="5395596" y="-1"/>
            <a:ext cx="3749252" cy="1131889"/>
          </a:xfrm>
          <a:custGeom>
            <a:avLst/>
            <a:gdLst>
              <a:gd name="connsiteX0" fmla="*/ 0 w 1908175"/>
              <a:gd name="connsiteY0" fmla="*/ 574675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4675 h 581025"/>
              <a:gd name="connsiteX0" fmla="*/ 0 w 1908175"/>
              <a:gd name="connsiteY0" fmla="*/ 577850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7850 h 581025"/>
              <a:gd name="connsiteX0" fmla="*/ 0 w 1908175"/>
              <a:gd name="connsiteY0" fmla="*/ 628650 h 631825"/>
              <a:gd name="connsiteX1" fmla="*/ 149225 w 1908175"/>
              <a:gd name="connsiteY1" fmla="*/ 0 h 631825"/>
              <a:gd name="connsiteX2" fmla="*/ 1892300 w 1908175"/>
              <a:gd name="connsiteY2" fmla="*/ 50800 h 631825"/>
              <a:gd name="connsiteX3" fmla="*/ 1908175 w 1908175"/>
              <a:gd name="connsiteY3" fmla="*/ 631825 h 631825"/>
              <a:gd name="connsiteX4" fmla="*/ 0 w 1908175"/>
              <a:gd name="connsiteY4" fmla="*/ 628650 h 631825"/>
              <a:gd name="connsiteX0" fmla="*/ 0 w 1933575"/>
              <a:gd name="connsiteY0" fmla="*/ 628650 h 631825"/>
              <a:gd name="connsiteX1" fmla="*/ 149225 w 1933575"/>
              <a:gd name="connsiteY1" fmla="*/ 0 h 631825"/>
              <a:gd name="connsiteX2" fmla="*/ 1933575 w 1933575"/>
              <a:gd name="connsiteY2" fmla="*/ 0 h 631825"/>
              <a:gd name="connsiteX3" fmla="*/ 1908175 w 1933575"/>
              <a:gd name="connsiteY3" fmla="*/ 631825 h 631825"/>
              <a:gd name="connsiteX4" fmla="*/ 0 w 1933575"/>
              <a:gd name="connsiteY4" fmla="*/ 628650 h 631825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33575 w 1968500"/>
              <a:gd name="connsiteY2" fmla="*/ 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1994535"/>
              <a:gd name="connsiteY0" fmla="*/ 628650 h 628650"/>
              <a:gd name="connsiteX1" fmla="*/ 149225 w 1994535"/>
              <a:gd name="connsiteY1" fmla="*/ 0 h 628650"/>
              <a:gd name="connsiteX2" fmla="*/ 1994535 w 1994535"/>
              <a:gd name="connsiteY2" fmla="*/ 53975 h 628650"/>
              <a:gd name="connsiteX3" fmla="*/ 1968500 w 1994535"/>
              <a:gd name="connsiteY3" fmla="*/ 628650 h 628650"/>
              <a:gd name="connsiteX4" fmla="*/ 0 w 1994535"/>
              <a:gd name="connsiteY4" fmla="*/ 628650 h 628650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65960 w 1968500"/>
              <a:gd name="connsiteY2" fmla="*/ 635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1968500"/>
              <a:gd name="connsiteY0" fmla="*/ 622300 h 622300"/>
              <a:gd name="connsiteX1" fmla="*/ 134937 w 1968500"/>
              <a:gd name="connsiteY1" fmla="*/ 47625 h 622300"/>
              <a:gd name="connsiteX2" fmla="*/ 1965960 w 1968500"/>
              <a:gd name="connsiteY2" fmla="*/ 0 h 622300"/>
              <a:gd name="connsiteX3" fmla="*/ 1968500 w 1968500"/>
              <a:gd name="connsiteY3" fmla="*/ 622300 h 622300"/>
              <a:gd name="connsiteX4" fmla="*/ 0 w 1968500"/>
              <a:gd name="connsiteY4" fmla="*/ 622300 h 622300"/>
              <a:gd name="connsiteX0" fmla="*/ 0 w 1968500"/>
              <a:gd name="connsiteY0" fmla="*/ 574675 h 574675"/>
              <a:gd name="connsiteX1" fmla="*/ 134937 w 1968500"/>
              <a:gd name="connsiteY1" fmla="*/ 0 h 574675"/>
              <a:gd name="connsiteX2" fmla="*/ 1882774 w 1968500"/>
              <a:gd name="connsiteY2" fmla="*/ 33338 h 574675"/>
              <a:gd name="connsiteX3" fmla="*/ 1968500 w 1968500"/>
              <a:gd name="connsiteY3" fmla="*/ 574675 h 574675"/>
              <a:gd name="connsiteX4" fmla="*/ 0 w 1968500"/>
              <a:gd name="connsiteY4" fmla="*/ 574675 h 574675"/>
              <a:gd name="connsiteX0" fmla="*/ 0 w 1968500"/>
              <a:gd name="connsiteY0" fmla="*/ 574675 h 574675"/>
              <a:gd name="connsiteX1" fmla="*/ 134937 w 1968500"/>
              <a:gd name="connsiteY1" fmla="*/ 0 h 574675"/>
              <a:gd name="connsiteX2" fmla="*/ 1882774 w 1968500"/>
              <a:gd name="connsiteY2" fmla="*/ 0 h 574675"/>
              <a:gd name="connsiteX3" fmla="*/ 1968500 w 1968500"/>
              <a:gd name="connsiteY3" fmla="*/ 574675 h 574675"/>
              <a:gd name="connsiteX4" fmla="*/ 0 w 1968500"/>
              <a:gd name="connsiteY4" fmla="*/ 574675 h 574675"/>
              <a:gd name="connsiteX0" fmla="*/ 0 w 1883621"/>
              <a:gd name="connsiteY0" fmla="*/ 574675 h 574675"/>
              <a:gd name="connsiteX1" fmla="*/ 134937 w 1883621"/>
              <a:gd name="connsiteY1" fmla="*/ 0 h 574675"/>
              <a:gd name="connsiteX2" fmla="*/ 1882774 w 1883621"/>
              <a:gd name="connsiteY2" fmla="*/ 0 h 574675"/>
              <a:gd name="connsiteX3" fmla="*/ 1882774 w 1883621"/>
              <a:gd name="connsiteY3" fmla="*/ 574675 h 574675"/>
              <a:gd name="connsiteX4" fmla="*/ 0 w 1883621"/>
              <a:gd name="connsiteY4" fmla="*/ 574675 h 574675"/>
              <a:gd name="connsiteX0" fmla="*/ 0 w 3758141"/>
              <a:gd name="connsiteY0" fmla="*/ 1135380 h 1135380"/>
              <a:gd name="connsiteX1" fmla="*/ 2009457 w 3758141"/>
              <a:gd name="connsiteY1" fmla="*/ 0 h 1135380"/>
              <a:gd name="connsiteX2" fmla="*/ 3757294 w 3758141"/>
              <a:gd name="connsiteY2" fmla="*/ 0 h 1135380"/>
              <a:gd name="connsiteX3" fmla="*/ 3757294 w 3758141"/>
              <a:gd name="connsiteY3" fmla="*/ 574675 h 1135380"/>
              <a:gd name="connsiteX4" fmla="*/ 0 w 3758141"/>
              <a:gd name="connsiteY4" fmla="*/ 1135380 h 1135380"/>
              <a:gd name="connsiteX0" fmla="*/ 0 w 3758141"/>
              <a:gd name="connsiteY0" fmla="*/ 1135381 h 1135381"/>
              <a:gd name="connsiteX1" fmla="*/ 336233 w 3758141"/>
              <a:gd name="connsiteY1" fmla="*/ 0 h 1135381"/>
              <a:gd name="connsiteX2" fmla="*/ 3757294 w 3758141"/>
              <a:gd name="connsiteY2" fmla="*/ 1 h 1135381"/>
              <a:gd name="connsiteX3" fmla="*/ 3757294 w 3758141"/>
              <a:gd name="connsiteY3" fmla="*/ 574676 h 1135381"/>
              <a:gd name="connsiteX4" fmla="*/ 0 w 3758141"/>
              <a:gd name="connsiteY4" fmla="*/ 1135381 h 1135381"/>
              <a:gd name="connsiteX0" fmla="*/ 0 w 3575261"/>
              <a:gd name="connsiteY0" fmla="*/ 1131889 h 1131889"/>
              <a:gd name="connsiteX1" fmla="*/ 153353 w 3575261"/>
              <a:gd name="connsiteY1" fmla="*/ 0 h 1131889"/>
              <a:gd name="connsiteX2" fmla="*/ 3574414 w 3575261"/>
              <a:gd name="connsiteY2" fmla="*/ 1 h 1131889"/>
              <a:gd name="connsiteX3" fmla="*/ 3574414 w 3575261"/>
              <a:gd name="connsiteY3" fmla="*/ 574676 h 1131889"/>
              <a:gd name="connsiteX4" fmla="*/ 0 w 3575261"/>
              <a:gd name="connsiteY4" fmla="*/ 1131889 h 1131889"/>
              <a:gd name="connsiteX0" fmla="*/ 0 w 3695911"/>
              <a:gd name="connsiteY0" fmla="*/ 1131889 h 1131889"/>
              <a:gd name="connsiteX1" fmla="*/ 274003 w 3695911"/>
              <a:gd name="connsiteY1" fmla="*/ 0 h 1131889"/>
              <a:gd name="connsiteX2" fmla="*/ 3695064 w 3695911"/>
              <a:gd name="connsiteY2" fmla="*/ 1 h 1131889"/>
              <a:gd name="connsiteX3" fmla="*/ 3695064 w 3695911"/>
              <a:gd name="connsiteY3" fmla="*/ 574676 h 1131889"/>
              <a:gd name="connsiteX4" fmla="*/ 0 w 3695911"/>
              <a:gd name="connsiteY4" fmla="*/ 1131889 h 1131889"/>
              <a:gd name="connsiteX0" fmla="*/ 0 w 3748405"/>
              <a:gd name="connsiteY0" fmla="*/ 1131889 h 1131889"/>
              <a:gd name="connsiteX1" fmla="*/ 274003 w 3748405"/>
              <a:gd name="connsiteY1" fmla="*/ 0 h 1131889"/>
              <a:gd name="connsiteX2" fmla="*/ 3695064 w 3748405"/>
              <a:gd name="connsiteY2" fmla="*/ 1 h 1131889"/>
              <a:gd name="connsiteX3" fmla="*/ 3748405 w 3748405"/>
              <a:gd name="connsiteY3" fmla="*/ 1131889 h 1131889"/>
              <a:gd name="connsiteX4" fmla="*/ 0 w 3748405"/>
              <a:gd name="connsiteY4" fmla="*/ 1131889 h 1131889"/>
              <a:gd name="connsiteX0" fmla="*/ 0 w 3749252"/>
              <a:gd name="connsiteY0" fmla="*/ 1131889 h 1131889"/>
              <a:gd name="connsiteX1" fmla="*/ 274003 w 3749252"/>
              <a:gd name="connsiteY1" fmla="*/ 0 h 1131889"/>
              <a:gd name="connsiteX2" fmla="*/ 3748405 w 3749252"/>
              <a:gd name="connsiteY2" fmla="*/ 1 h 1131889"/>
              <a:gd name="connsiteX3" fmla="*/ 3748405 w 3749252"/>
              <a:gd name="connsiteY3" fmla="*/ 1131889 h 1131889"/>
              <a:gd name="connsiteX4" fmla="*/ 0 w 3749252"/>
              <a:gd name="connsiteY4" fmla="*/ 1131889 h 113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9252" h="1131889">
                <a:moveTo>
                  <a:pt x="0" y="1131889"/>
                </a:moveTo>
                <a:lnTo>
                  <a:pt x="274003" y="0"/>
                </a:lnTo>
                <a:lnTo>
                  <a:pt x="3748405" y="1"/>
                </a:lnTo>
                <a:cubicBezTo>
                  <a:pt x="3749252" y="207434"/>
                  <a:pt x="3747558" y="924456"/>
                  <a:pt x="3748405" y="1131889"/>
                </a:cubicBezTo>
                <a:lnTo>
                  <a:pt x="0" y="1131889"/>
                </a:lnTo>
                <a:close/>
              </a:path>
            </a:pathLst>
          </a:custGeom>
          <a:solidFill>
            <a:srgbClr val="002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 descr="Cevro institut_doplnkove_rgb_neg_cz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935244" y="290218"/>
            <a:ext cx="2976981" cy="605132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06.11.2025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06.11.2025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74674"/>
            <a:ext cx="9144000" cy="923926"/>
          </a:xfrm>
        </p:spPr>
        <p:txBody>
          <a:bodyPr lIns="252000" rIns="252000">
            <a:normAutofit/>
          </a:bodyPr>
          <a:lstStyle>
            <a:lvl1pPr algn="l">
              <a:defRPr sz="6600">
                <a:solidFill>
                  <a:srgbClr val="CA8A64"/>
                </a:solidFill>
                <a:latin typeface="+mn-lt"/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Volný tvar 6"/>
          <p:cNvSpPr/>
          <p:nvPr userDrawn="1"/>
        </p:nvSpPr>
        <p:spPr>
          <a:xfrm>
            <a:off x="7261225" y="0"/>
            <a:ext cx="1883621" cy="574675"/>
          </a:xfrm>
          <a:custGeom>
            <a:avLst/>
            <a:gdLst>
              <a:gd name="connsiteX0" fmla="*/ 0 w 1908175"/>
              <a:gd name="connsiteY0" fmla="*/ 574675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4675 h 581025"/>
              <a:gd name="connsiteX0" fmla="*/ 0 w 1908175"/>
              <a:gd name="connsiteY0" fmla="*/ 577850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7850 h 581025"/>
              <a:gd name="connsiteX0" fmla="*/ 0 w 1908175"/>
              <a:gd name="connsiteY0" fmla="*/ 628650 h 631825"/>
              <a:gd name="connsiteX1" fmla="*/ 149225 w 1908175"/>
              <a:gd name="connsiteY1" fmla="*/ 0 h 631825"/>
              <a:gd name="connsiteX2" fmla="*/ 1892300 w 1908175"/>
              <a:gd name="connsiteY2" fmla="*/ 50800 h 631825"/>
              <a:gd name="connsiteX3" fmla="*/ 1908175 w 1908175"/>
              <a:gd name="connsiteY3" fmla="*/ 631825 h 631825"/>
              <a:gd name="connsiteX4" fmla="*/ 0 w 1908175"/>
              <a:gd name="connsiteY4" fmla="*/ 628650 h 631825"/>
              <a:gd name="connsiteX0" fmla="*/ 0 w 1933575"/>
              <a:gd name="connsiteY0" fmla="*/ 628650 h 631825"/>
              <a:gd name="connsiteX1" fmla="*/ 149225 w 1933575"/>
              <a:gd name="connsiteY1" fmla="*/ 0 h 631825"/>
              <a:gd name="connsiteX2" fmla="*/ 1933575 w 1933575"/>
              <a:gd name="connsiteY2" fmla="*/ 0 h 631825"/>
              <a:gd name="connsiteX3" fmla="*/ 1908175 w 1933575"/>
              <a:gd name="connsiteY3" fmla="*/ 631825 h 631825"/>
              <a:gd name="connsiteX4" fmla="*/ 0 w 1933575"/>
              <a:gd name="connsiteY4" fmla="*/ 628650 h 631825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33575 w 1968500"/>
              <a:gd name="connsiteY2" fmla="*/ 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1994535"/>
              <a:gd name="connsiteY0" fmla="*/ 628650 h 628650"/>
              <a:gd name="connsiteX1" fmla="*/ 149225 w 1994535"/>
              <a:gd name="connsiteY1" fmla="*/ 0 h 628650"/>
              <a:gd name="connsiteX2" fmla="*/ 1994535 w 1994535"/>
              <a:gd name="connsiteY2" fmla="*/ 53975 h 628650"/>
              <a:gd name="connsiteX3" fmla="*/ 1968500 w 1994535"/>
              <a:gd name="connsiteY3" fmla="*/ 628650 h 628650"/>
              <a:gd name="connsiteX4" fmla="*/ 0 w 1994535"/>
              <a:gd name="connsiteY4" fmla="*/ 628650 h 628650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65960 w 1968500"/>
              <a:gd name="connsiteY2" fmla="*/ 635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1968500"/>
              <a:gd name="connsiteY0" fmla="*/ 622300 h 622300"/>
              <a:gd name="connsiteX1" fmla="*/ 134937 w 1968500"/>
              <a:gd name="connsiteY1" fmla="*/ 47625 h 622300"/>
              <a:gd name="connsiteX2" fmla="*/ 1965960 w 1968500"/>
              <a:gd name="connsiteY2" fmla="*/ 0 h 622300"/>
              <a:gd name="connsiteX3" fmla="*/ 1968500 w 1968500"/>
              <a:gd name="connsiteY3" fmla="*/ 622300 h 622300"/>
              <a:gd name="connsiteX4" fmla="*/ 0 w 1968500"/>
              <a:gd name="connsiteY4" fmla="*/ 622300 h 622300"/>
              <a:gd name="connsiteX0" fmla="*/ 0 w 1968500"/>
              <a:gd name="connsiteY0" fmla="*/ 574675 h 574675"/>
              <a:gd name="connsiteX1" fmla="*/ 134937 w 1968500"/>
              <a:gd name="connsiteY1" fmla="*/ 0 h 574675"/>
              <a:gd name="connsiteX2" fmla="*/ 1882774 w 1968500"/>
              <a:gd name="connsiteY2" fmla="*/ 33338 h 574675"/>
              <a:gd name="connsiteX3" fmla="*/ 1968500 w 1968500"/>
              <a:gd name="connsiteY3" fmla="*/ 574675 h 574675"/>
              <a:gd name="connsiteX4" fmla="*/ 0 w 1968500"/>
              <a:gd name="connsiteY4" fmla="*/ 574675 h 574675"/>
              <a:gd name="connsiteX0" fmla="*/ 0 w 1968500"/>
              <a:gd name="connsiteY0" fmla="*/ 574675 h 574675"/>
              <a:gd name="connsiteX1" fmla="*/ 134937 w 1968500"/>
              <a:gd name="connsiteY1" fmla="*/ 0 h 574675"/>
              <a:gd name="connsiteX2" fmla="*/ 1882774 w 1968500"/>
              <a:gd name="connsiteY2" fmla="*/ 0 h 574675"/>
              <a:gd name="connsiteX3" fmla="*/ 1968500 w 1968500"/>
              <a:gd name="connsiteY3" fmla="*/ 574675 h 574675"/>
              <a:gd name="connsiteX4" fmla="*/ 0 w 1968500"/>
              <a:gd name="connsiteY4" fmla="*/ 574675 h 574675"/>
              <a:gd name="connsiteX0" fmla="*/ 0 w 1883621"/>
              <a:gd name="connsiteY0" fmla="*/ 574675 h 574675"/>
              <a:gd name="connsiteX1" fmla="*/ 134937 w 1883621"/>
              <a:gd name="connsiteY1" fmla="*/ 0 h 574675"/>
              <a:gd name="connsiteX2" fmla="*/ 1882774 w 1883621"/>
              <a:gd name="connsiteY2" fmla="*/ 0 h 574675"/>
              <a:gd name="connsiteX3" fmla="*/ 1882774 w 1883621"/>
              <a:gd name="connsiteY3" fmla="*/ 574675 h 574675"/>
              <a:gd name="connsiteX4" fmla="*/ 0 w 1883621"/>
              <a:gd name="connsiteY4" fmla="*/ 574675 h 57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3621" h="574675">
                <a:moveTo>
                  <a:pt x="0" y="574675"/>
                </a:moveTo>
                <a:lnTo>
                  <a:pt x="134937" y="0"/>
                </a:lnTo>
                <a:lnTo>
                  <a:pt x="1882774" y="0"/>
                </a:lnTo>
                <a:cubicBezTo>
                  <a:pt x="1883621" y="207433"/>
                  <a:pt x="1881927" y="367242"/>
                  <a:pt x="1882774" y="574675"/>
                </a:cubicBezTo>
                <a:lnTo>
                  <a:pt x="0" y="574675"/>
                </a:lnTo>
                <a:close/>
              </a:path>
            </a:pathLst>
          </a:custGeom>
          <a:solidFill>
            <a:srgbClr val="002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7"/>
          <p:cNvSpPr/>
          <p:nvPr userDrawn="1"/>
        </p:nvSpPr>
        <p:spPr>
          <a:xfrm>
            <a:off x="7114540" y="6308726"/>
            <a:ext cx="2030307" cy="549274"/>
          </a:xfrm>
          <a:custGeom>
            <a:avLst/>
            <a:gdLst>
              <a:gd name="connsiteX0" fmla="*/ 0 w 1908175"/>
              <a:gd name="connsiteY0" fmla="*/ 574675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4675 h 581025"/>
              <a:gd name="connsiteX0" fmla="*/ 0 w 1908175"/>
              <a:gd name="connsiteY0" fmla="*/ 577850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7850 h 581025"/>
              <a:gd name="connsiteX0" fmla="*/ 0 w 1908175"/>
              <a:gd name="connsiteY0" fmla="*/ 628650 h 631825"/>
              <a:gd name="connsiteX1" fmla="*/ 149225 w 1908175"/>
              <a:gd name="connsiteY1" fmla="*/ 0 h 631825"/>
              <a:gd name="connsiteX2" fmla="*/ 1892300 w 1908175"/>
              <a:gd name="connsiteY2" fmla="*/ 50800 h 631825"/>
              <a:gd name="connsiteX3" fmla="*/ 1908175 w 1908175"/>
              <a:gd name="connsiteY3" fmla="*/ 631825 h 631825"/>
              <a:gd name="connsiteX4" fmla="*/ 0 w 1908175"/>
              <a:gd name="connsiteY4" fmla="*/ 628650 h 631825"/>
              <a:gd name="connsiteX0" fmla="*/ 0 w 1933575"/>
              <a:gd name="connsiteY0" fmla="*/ 628650 h 631825"/>
              <a:gd name="connsiteX1" fmla="*/ 149225 w 1933575"/>
              <a:gd name="connsiteY1" fmla="*/ 0 h 631825"/>
              <a:gd name="connsiteX2" fmla="*/ 1933575 w 1933575"/>
              <a:gd name="connsiteY2" fmla="*/ 0 h 631825"/>
              <a:gd name="connsiteX3" fmla="*/ 1908175 w 1933575"/>
              <a:gd name="connsiteY3" fmla="*/ 631825 h 631825"/>
              <a:gd name="connsiteX4" fmla="*/ 0 w 1933575"/>
              <a:gd name="connsiteY4" fmla="*/ 628650 h 631825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33575 w 1968500"/>
              <a:gd name="connsiteY2" fmla="*/ 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1994535"/>
              <a:gd name="connsiteY0" fmla="*/ 628650 h 628650"/>
              <a:gd name="connsiteX1" fmla="*/ 149225 w 1994535"/>
              <a:gd name="connsiteY1" fmla="*/ 0 h 628650"/>
              <a:gd name="connsiteX2" fmla="*/ 1994535 w 1994535"/>
              <a:gd name="connsiteY2" fmla="*/ 53975 h 628650"/>
              <a:gd name="connsiteX3" fmla="*/ 1968500 w 1994535"/>
              <a:gd name="connsiteY3" fmla="*/ 628650 h 628650"/>
              <a:gd name="connsiteX4" fmla="*/ 0 w 1994535"/>
              <a:gd name="connsiteY4" fmla="*/ 628650 h 628650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65960 w 1968500"/>
              <a:gd name="connsiteY2" fmla="*/ 635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2030307"/>
              <a:gd name="connsiteY0" fmla="*/ 705485 h 705485"/>
              <a:gd name="connsiteX1" fmla="*/ 149225 w 2030307"/>
              <a:gd name="connsiteY1" fmla="*/ 76835 h 705485"/>
              <a:gd name="connsiteX2" fmla="*/ 2029460 w 2030307"/>
              <a:gd name="connsiteY2" fmla="*/ 0 h 705485"/>
              <a:gd name="connsiteX3" fmla="*/ 1968500 w 2030307"/>
              <a:gd name="connsiteY3" fmla="*/ 705485 h 705485"/>
              <a:gd name="connsiteX4" fmla="*/ 0 w 2030307"/>
              <a:gd name="connsiteY4" fmla="*/ 705485 h 705485"/>
              <a:gd name="connsiteX0" fmla="*/ 0 w 2030307"/>
              <a:gd name="connsiteY0" fmla="*/ 628650 h 628650"/>
              <a:gd name="connsiteX1" fmla="*/ 149225 w 2030307"/>
              <a:gd name="connsiteY1" fmla="*/ 0 h 628650"/>
              <a:gd name="connsiteX2" fmla="*/ 2029460 w 2030307"/>
              <a:gd name="connsiteY2" fmla="*/ 79376 h 628650"/>
              <a:gd name="connsiteX3" fmla="*/ 1968500 w 2030307"/>
              <a:gd name="connsiteY3" fmla="*/ 628650 h 628650"/>
              <a:gd name="connsiteX4" fmla="*/ 0 w 2030307"/>
              <a:gd name="connsiteY4" fmla="*/ 628650 h 628650"/>
              <a:gd name="connsiteX0" fmla="*/ 0 w 2030307"/>
              <a:gd name="connsiteY0" fmla="*/ 628650 h 628650"/>
              <a:gd name="connsiteX1" fmla="*/ 149225 w 2030307"/>
              <a:gd name="connsiteY1" fmla="*/ 0 h 628650"/>
              <a:gd name="connsiteX2" fmla="*/ 2029460 w 2030307"/>
              <a:gd name="connsiteY2" fmla="*/ 79375 h 628650"/>
              <a:gd name="connsiteX3" fmla="*/ 1968500 w 2030307"/>
              <a:gd name="connsiteY3" fmla="*/ 628650 h 628650"/>
              <a:gd name="connsiteX4" fmla="*/ 0 w 2030307"/>
              <a:gd name="connsiteY4" fmla="*/ 628650 h 628650"/>
              <a:gd name="connsiteX0" fmla="*/ 0 w 2030307"/>
              <a:gd name="connsiteY0" fmla="*/ 628650 h 628650"/>
              <a:gd name="connsiteX1" fmla="*/ 149225 w 2030307"/>
              <a:gd name="connsiteY1" fmla="*/ 0 h 628650"/>
              <a:gd name="connsiteX2" fmla="*/ 2029460 w 2030307"/>
              <a:gd name="connsiteY2" fmla="*/ 79375 h 628650"/>
              <a:gd name="connsiteX3" fmla="*/ 2029460 w 2030307"/>
              <a:gd name="connsiteY3" fmla="*/ 628650 h 628650"/>
              <a:gd name="connsiteX4" fmla="*/ 0 w 2030307"/>
              <a:gd name="connsiteY4" fmla="*/ 628650 h 628650"/>
              <a:gd name="connsiteX0" fmla="*/ 0 w 2030307"/>
              <a:gd name="connsiteY0" fmla="*/ 628650 h 628650"/>
              <a:gd name="connsiteX1" fmla="*/ 149225 w 2030307"/>
              <a:gd name="connsiteY1" fmla="*/ 0 h 628650"/>
              <a:gd name="connsiteX2" fmla="*/ 2029460 w 2030307"/>
              <a:gd name="connsiteY2" fmla="*/ 79375 h 628650"/>
              <a:gd name="connsiteX3" fmla="*/ 2029460 w 2030307"/>
              <a:gd name="connsiteY3" fmla="*/ 628650 h 628650"/>
              <a:gd name="connsiteX4" fmla="*/ 0 w 2030307"/>
              <a:gd name="connsiteY4" fmla="*/ 628650 h 628650"/>
              <a:gd name="connsiteX0" fmla="*/ 0 w 2030307"/>
              <a:gd name="connsiteY0" fmla="*/ 631031 h 631031"/>
              <a:gd name="connsiteX1" fmla="*/ 149225 w 2030307"/>
              <a:gd name="connsiteY1" fmla="*/ 2381 h 631031"/>
              <a:gd name="connsiteX2" fmla="*/ 2029460 w 2030307"/>
              <a:gd name="connsiteY2" fmla="*/ 0 h 631031"/>
              <a:gd name="connsiteX3" fmla="*/ 2029460 w 2030307"/>
              <a:gd name="connsiteY3" fmla="*/ 631031 h 631031"/>
              <a:gd name="connsiteX4" fmla="*/ 0 w 2030307"/>
              <a:gd name="connsiteY4" fmla="*/ 631031 h 631031"/>
              <a:gd name="connsiteX0" fmla="*/ 0 w 2030307"/>
              <a:gd name="connsiteY0" fmla="*/ 631031 h 631031"/>
              <a:gd name="connsiteX1" fmla="*/ 132556 w 2030307"/>
              <a:gd name="connsiteY1" fmla="*/ 81757 h 631031"/>
              <a:gd name="connsiteX2" fmla="*/ 2029460 w 2030307"/>
              <a:gd name="connsiteY2" fmla="*/ 0 h 631031"/>
              <a:gd name="connsiteX3" fmla="*/ 2029460 w 2030307"/>
              <a:gd name="connsiteY3" fmla="*/ 631031 h 631031"/>
              <a:gd name="connsiteX4" fmla="*/ 0 w 2030307"/>
              <a:gd name="connsiteY4" fmla="*/ 631031 h 631031"/>
              <a:gd name="connsiteX0" fmla="*/ 0 w 2030307"/>
              <a:gd name="connsiteY0" fmla="*/ 549274 h 549274"/>
              <a:gd name="connsiteX1" fmla="*/ 132556 w 2030307"/>
              <a:gd name="connsiteY1" fmla="*/ 0 h 549274"/>
              <a:gd name="connsiteX2" fmla="*/ 2029460 w 2030307"/>
              <a:gd name="connsiteY2" fmla="*/ 0 h 549274"/>
              <a:gd name="connsiteX3" fmla="*/ 2029460 w 2030307"/>
              <a:gd name="connsiteY3" fmla="*/ 549274 h 549274"/>
              <a:gd name="connsiteX4" fmla="*/ 0 w 2030307"/>
              <a:gd name="connsiteY4" fmla="*/ 549274 h 549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307" h="549274">
                <a:moveTo>
                  <a:pt x="0" y="549274"/>
                </a:moveTo>
                <a:lnTo>
                  <a:pt x="132556" y="0"/>
                </a:lnTo>
                <a:lnTo>
                  <a:pt x="2029460" y="0"/>
                </a:lnTo>
                <a:cubicBezTo>
                  <a:pt x="2030307" y="207433"/>
                  <a:pt x="2028613" y="341841"/>
                  <a:pt x="2029460" y="549274"/>
                </a:cubicBezTo>
                <a:lnTo>
                  <a:pt x="0" y="549274"/>
                </a:lnTo>
                <a:close/>
              </a:path>
            </a:pathLst>
          </a:custGeom>
          <a:solidFill>
            <a:srgbClr val="CA8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 descr="Cevro institut_doplnkove_rgb_neg_cz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45789" y="150518"/>
            <a:ext cx="1474386" cy="299699"/>
          </a:xfrm>
          <a:prstGeom prst="rect">
            <a:avLst/>
          </a:prstGeom>
        </p:spPr>
      </p:pic>
      <p:pic>
        <p:nvPicPr>
          <p:cNvPr id="10" name="Obrázek 9" descr="CEVRO_we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402865" y="6519270"/>
            <a:ext cx="1617310" cy="162518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06.11.2025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06.11.2025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3" indent="0">
              <a:buNone/>
              <a:defRPr sz="2000" b="1"/>
            </a:lvl2pPr>
            <a:lvl3pPr marL="914206" indent="0">
              <a:buNone/>
              <a:defRPr sz="1800" b="1"/>
            </a:lvl3pPr>
            <a:lvl4pPr marL="1371309" indent="0">
              <a:buNone/>
              <a:defRPr sz="1600" b="1"/>
            </a:lvl4pPr>
            <a:lvl5pPr marL="1828411" indent="0">
              <a:buNone/>
              <a:defRPr sz="1600" b="1"/>
            </a:lvl5pPr>
            <a:lvl6pPr marL="2285514" indent="0">
              <a:buNone/>
              <a:defRPr sz="1600" b="1"/>
            </a:lvl6pPr>
            <a:lvl7pPr marL="2742617" indent="0">
              <a:buNone/>
              <a:defRPr sz="1600" b="1"/>
            </a:lvl7pPr>
            <a:lvl8pPr marL="3199720" indent="0">
              <a:buNone/>
              <a:defRPr sz="1600" b="1"/>
            </a:lvl8pPr>
            <a:lvl9pPr marL="3656823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3" indent="0">
              <a:buNone/>
              <a:defRPr sz="2000" b="1"/>
            </a:lvl2pPr>
            <a:lvl3pPr marL="914206" indent="0">
              <a:buNone/>
              <a:defRPr sz="1800" b="1"/>
            </a:lvl3pPr>
            <a:lvl4pPr marL="1371309" indent="0">
              <a:buNone/>
              <a:defRPr sz="1600" b="1"/>
            </a:lvl4pPr>
            <a:lvl5pPr marL="1828411" indent="0">
              <a:buNone/>
              <a:defRPr sz="1600" b="1"/>
            </a:lvl5pPr>
            <a:lvl6pPr marL="2285514" indent="0">
              <a:buNone/>
              <a:defRPr sz="1600" b="1"/>
            </a:lvl6pPr>
            <a:lvl7pPr marL="2742617" indent="0">
              <a:buNone/>
              <a:defRPr sz="1600" b="1"/>
            </a:lvl7pPr>
            <a:lvl8pPr marL="3199720" indent="0">
              <a:buNone/>
              <a:defRPr sz="1600" b="1"/>
            </a:lvl8pPr>
            <a:lvl9pPr marL="3656823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06.11.2025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06.11.2025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06.11.2025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3" indent="0">
              <a:buNone/>
              <a:defRPr sz="1200"/>
            </a:lvl2pPr>
            <a:lvl3pPr marL="914206" indent="0">
              <a:buNone/>
              <a:defRPr sz="1000"/>
            </a:lvl3pPr>
            <a:lvl4pPr marL="1371309" indent="0">
              <a:buNone/>
              <a:defRPr sz="900"/>
            </a:lvl4pPr>
            <a:lvl5pPr marL="1828411" indent="0">
              <a:buNone/>
              <a:defRPr sz="900"/>
            </a:lvl5pPr>
            <a:lvl6pPr marL="2285514" indent="0">
              <a:buNone/>
              <a:defRPr sz="900"/>
            </a:lvl6pPr>
            <a:lvl7pPr marL="2742617" indent="0">
              <a:buNone/>
              <a:defRPr sz="900"/>
            </a:lvl7pPr>
            <a:lvl8pPr marL="3199720" indent="0">
              <a:buNone/>
              <a:defRPr sz="900"/>
            </a:lvl8pPr>
            <a:lvl9pPr marL="3656823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06.11.2025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3" indent="0">
              <a:buNone/>
              <a:defRPr sz="2800"/>
            </a:lvl2pPr>
            <a:lvl3pPr marL="914206" indent="0">
              <a:buNone/>
              <a:defRPr sz="2400"/>
            </a:lvl3pPr>
            <a:lvl4pPr marL="1371309" indent="0">
              <a:buNone/>
              <a:defRPr sz="2000"/>
            </a:lvl4pPr>
            <a:lvl5pPr marL="1828411" indent="0">
              <a:buNone/>
              <a:defRPr sz="2000"/>
            </a:lvl5pPr>
            <a:lvl6pPr marL="2285514" indent="0">
              <a:buNone/>
              <a:defRPr sz="2000"/>
            </a:lvl6pPr>
            <a:lvl7pPr marL="2742617" indent="0">
              <a:buNone/>
              <a:defRPr sz="2000"/>
            </a:lvl7pPr>
            <a:lvl8pPr marL="3199720" indent="0">
              <a:buNone/>
              <a:defRPr sz="2000"/>
            </a:lvl8pPr>
            <a:lvl9pPr marL="3656823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3" indent="0">
              <a:buNone/>
              <a:defRPr sz="1200"/>
            </a:lvl2pPr>
            <a:lvl3pPr marL="914206" indent="0">
              <a:buNone/>
              <a:defRPr sz="1000"/>
            </a:lvl3pPr>
            <a:lvl4pPr marL="1371309" indent="0">
              <a:buNone/>
              <a:defRPr sz="900"/>
            </a:lvl4pPr>
            <a:lvl5pPr marL="1828411" indent="0">
              <a:buNone/>
              <a:defRPr sz="900"/>
            </a:lvl5pPr>
            <a:lvl6pPr marL="2285514" indent="0">
              <a:buNone/>
              <a:defRPr sz="900"/>
            </a:lvl6pPr>
            <a:lvl7pPr marL="2742617" indent="0">
              <a:buNone/>
              <a:defRPr sz="900"/>
            </a:lvl7pPr>
            <a:lvl8pPr marL="3199720" indent="0">
              <a:buNone/>
              <a:defRPr sz="900"/>
            </a:lvl8pPr>
            <a:lvl9pPr marL="3656823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06.11.2025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0" tIns="45710" rIns="91420" bIns="4571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20" tIns="45710" rIns="91420" bIns="4571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4174D-E7E7-45B3-A872-4B12C218382D}" type="datetimeFigureOut">
              <a:rPr lang="cs-CZ" smtClean="0"/>
              <a:pPr/>
              <a:t>06.11.2025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ctr" defTabSz="91420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27" indent="-342827" algn="l" defTabSz="91420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92" indent="-285689" algn="l" defTabSz="91420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57" indent="-228552" algn="l" defTabSz="91420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60" indent="-228552" algn="l" defTabSz="91420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63" indent="-228552" algn="l" defTabSz="91420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66" indent="-228552" algn="l" defTabSz="9142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8" indent="-228552" algn="l" defTabSz="9142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72" indent="-228552" algn="l" defTabSz="9142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74" indent="-228552" algn="l" defTabSz="9142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3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06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09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11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14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17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20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23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journals.muni.cz/cepsr/article/view/4031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zso.cz/" TargetMode="Externa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581025" y="2789816"/>
            <a:ext cx="7981950" cy="1470025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pl-PL" sz="4800" b="1" cap="all" dirty="0">
                <a:solidFill>
                  <a:srgbClr val="002D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Nedemokratické režimy </a:t>
            </a:r>
            <a:br>
              <a:rPr lang="pl-PL" sz="4800" b="1" cap="all" dirty="0">
                <a:solidFill>
                  <a:srgbClr val="002D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800" b="1" cap="all" dirty="0">
                <a:solidFill>
                  <a:srgbClr val="002D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br>
              <a:rPr lang="pl-PL" sz="4800" b="1" cap="all" dirty="0">
                <a:solidFill>
                  <a:srgbClr val="002D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800" b="1" cap="all" dirty="0">
                <a:solidFill>
                  <a:srgbClr val="002D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bezpečnostní rizika</a:t>
            </a:r>
          </a:p>
        </p:txBody>
      </p:sp>
    </p:spTree>
    <p:extLst>
      <p:ext uri="{BB962C8B-B14F-4D97-AF65-F5344CB8AC3E}">
        <p14:creationId xmlns:p14="http://schemas.microsoft.com/office/powerpoint/2010/main" val="359256002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27364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Postideologický autoritativní režim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586" y="893618"/>
            <a:ext cx="8604827" cy="5694218"/>
          </a:xfrm>
        </p:spPr>
        <p:txBody>
          <a:bodyPr>
            <a:noAutofit/>
          </a:bodyPr>
          <a:lstStyle/>
          <a:p>
            <a:pPr algn="just">
              <a:spcBef>
                <a:spcPts val="900"/>
              </a:spcBef>
              <a:defRPr/>
            </a:pPr>
            <a:r>
              <a:rPr kumimoji="0" lang="cs-CZ" altLang="cs-CZ" sz="2100" i="0" u="none" strike="noStrike" kern="1200" cap="none" spc="0" normalizeH="0" baseline="0" noProof="0" dirty="0" err="1">
                <a:ln>
                  <a:noFill/>
                </a:ln>
                <a:solidFill>
                  <a:srgbClr val="002D5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</a:t>
            </a:r>
            <a:r>
              <a:rPr lang="cs-CZ" altLang="cs-CZ" sz="2100" dirty="0" err="1">
                <a:solidFill>
                  <a:srgbClr val="002D5A"/>
                </a:solidFill>
                <a:latin typeface="Calibri"/>
              </a:rPr>
              <a:t>sko</a:t>
            </a:r>
            <a:r>
              <a:rPr lang="cs-CZ" altLang="cs-CZ" sz="2100" dirty="0">
                <a:solidFill>
                  <a:srgbClr val="002D5A"/>
                </a:solidFill>
                <a:latin typeface="Calibri"/>
              </a:rPr>
              <a:t> </a:t>
            </a:r>
          </a:p>
          <a:p>
            <a:pPr lvl="1" algn="just">
              <a:spcBef>
                <a:spcPts val="900"/>
              </a:spcBef>
              <a:defRPr/>
            </a:pPr>
            <a:r>
              <a:rPr lang="cs-CZ" altLang="cs-CZ" sz="1800" dirty="0">
                <a:solidFill>
                  <a:srgbClr val="002D5A"/>
                </a:solidFill>
                <a:latin typeface="Calibri"/>
              </a:rPr>
              <a:t>návaznost na dávnou imperiální a velkoruskou tradici</a:t>
            </a:r>
          </a:p>
          <a:p>
            <a:pPr lvl="1" algn="just">
              <a:spcBef>
                <a:spcPts val="900"/>
              </a:spcBef>
              <a:defRPr/>
            </a:pPr>
            <a:r>
              <a:rPr lang="cs-CZ" altLang="cs-CZ" sz="1800" dirty="0">
                <a:solidFill>
                  <a:srgbClr val="002D5A"/>
                </a:solidFill>
                <a:latin typeface="Calibri"/>
              </a:rPr>
              <a:t>pracuje i s rovinou náboženskou, rozpad SSSR považuje za největší zločin</a:t>
            </a:r>
          </a:p>
          <a:p>
            <a:pPr lvl="1" algn="just">
              <a:spcBef>
                <a:spcPts val="900"/>
              </a:spcBef>
              <a:defRPr/>
            </a:pPr>
            <a:r>
              <a:rPr lang="cs-CZ" altLang="cs-CZ" sz="1800" dirty="0">
                <a:solidFill>
                  <a:srgbClr val="002D5A"/>
                </a:solidFill>
                <a:latin typeface="Calibri"/>
              </a:rPr>
              <a:t>myšlenky Ivana </a:t>
            </a:r>
            <a:r>
              <a:rPr lang="cs-CZ" altLang="cs-CZ" sz="1800" dirty="0" err="1">
                <a:solidFill>
                  <a:srgbClr val="002D5A"/>
                </a:solidFill>
                <a:latin typeface="Calibri"/>
              </a:rPr>
              <a:t>Iljina</a:t>
            </a:r>
            <a:r>
              <a:rPr lang="cs-CZ" altLang="cs-CZ" sz="1800" dirty="0">
                <a:solidFill>
                  <a:srgbClr val="002D5A"/>
                </a:solidFill>
                <a:latin typeface="Calibri"/>
              </a:rPr>
              <a:t> – zastánce fašismu; ve 20. letech věřil, že bílí ruští exulanti, v jeho podání „mí bílí bratři, fašisté“, se vrátí k moci v Rusku, které bylo v té době ovládáno komunistickými revolucionáři; v Hitlerovi viděl ochránce civilizace před bolševismem;  vyzýval k tomu, aby se Rusové na nacismu podíleli; Rusko se ocitlo pod komunistickým jhem vinou dekadentního Západu, avšak přijde den, kdy se díky křesťanskému fašismu osvobodí a přinese svobodu i dalším - Rusko = budoucí pramen křesťanské spásy; inspirace pro Vladimíra Putina</a:t>
            </a:r>
          </a:p>
          <a:p>
            <a:pPr lvl="1" algn="just">
              <a:spcBef>
                <a:spcPts val="900"/>
              </a:spcBef>
              <a:defRPr/>
            </a:pPr>
            <a:r>
              <a:rPr lang="cs-CZ" altLang="cs-CZ" sz="1800" dirty="0">
                <a:solidFill>
                  <a:srgbClr val="002D5A"/>
                </a:solidFill>
                <a:latin typeface="Calibri"/>
              </a:rPr>
              <a:t>odtud pramení snahy o restauraci impéria a sny o nového světového řádu</a:t>
            </a:r>
          </a:p>
          <a:p>
            <a:pPr lvl="1" algn="just">
              <a:spcBef>
                <a:spcPts val="900"/>
              </a:spcBef>
              <a:defRPr/>
            </a:pPr>
            <a:r>
              <a:rPr lang="cs-CZ" altLang="cs-CZ" sz="1800" dirty="0">
                <a:solidFill>
                  <a:srgbClr val="002D5A"/>
                </a:solidFill>
                <a:latin typeface="Calibri"/>
              </a:rPr>
              <a:t>kult Vladimira Putina</a:t>
            </a:r>
          </a:p>
          <a:p>
            <a:pPr lvl="1" algn="just">
              <a:spcBef>
                <a:spcPts val="900"/>
              </a:spcBef>
              <a:defRPr/>
            </a:pPr>
            <a:r>
              <a:rPr lang="cs-CZ" altLang="cs-CZ" sz="1800" dirty="0">
                <a:solidFill>
                  <a:srgbClr val="002D5A"/>
                </a:solidFill>
                <a:latin typeface="Calibri"/>
              </a:rPr>
              <a:t>poloprezidentský režim tzv. </a:t>
            </a:r>
            <a:r>
              <a:rPr lang="cs-CZ" altLang="cs-CZ" sz="1800" dirty="0" err="1">
                <a:solidFill>
                  <a:srgbClr val="002D5A"/>
                </a:solidFill>
                <a:latin typeface="Calibri"/>
              </a:rPr>
              <a:t>superprezidentského</a:t>
            </a:r>
            <a:r>
              <a:rPr lang="cs-CZ" altLang="cs-CZ" sz="1800" dirty="0">
                <a:solidFill>
                  <a:srgbClr val="002D5A"/>
                </a:solidFill>
                <a:latin typeface="Calibri"/>
              </a:rPr>
              <a:t> typu</a:t>
            </a:r>
          </a:p>
          <a:p>
            <a:pPr algn="just">
              <a:spcBef>
                <a:spcPts val="900"/>
              </a:spcBef>
              <a:defRPr/>
            </a:pPr>
            <a:r>
              <a:rPr lang="cs-CZ" altLang="cs-CZ" sz="2100" dirty="0">
                <a:solidFill>
                  <a:srgbClr val="002D5A"/>
                </a:solidFill>
                <a:latin typeface="Calibri"/>
              </a:rPr>
              <a:t>Bělorusko  </a:t>
            </a:r>
            <a:endParaRPr kumimoji="0" lang="cs-CZ" altLang="cs-CZ" sz="2100" i="0" u="none" strike="noStrike" kern="1200" cap="none" spc="0" normalizeH="0" baseline="0" noProof="0" dirty="0">
              <a:ln>
                <a:noFill/>
              </a:ln>
              <a:solidFill>
                <a:srgbClr val="002D5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1" algn="just">
              <a:spcBef>
                <a:spcPts val="900"/>
              </a:spcBef>
              <a:defRPr/>
            </a:pPr>
            <a:r>
              <a:rPr kumimoji="0" lang="cs-CZ" altLang="cs-CZ" sz="1800" i="0" u="none" strike="noStrike" kern="1200" cap="none" spc="0" normalizeH="0" baseline="0" noProof="0" dirty="0">
                <a:ln>
                  <a:noFill/>
                </a:ln>
                <a:solidFill>
                  <a:srgbClr val="002D5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propagace direktivního modelu, který má zaručit sociální jistoty, preferenci dělníků a rolníků, používá sovětskou symboliku</a:t>
            </a:r>
          </a:p>
          <a:p>
            <a:pPr marL="0" indent="0" algn="just">
              <a:spcBef>
                <a:spcPts val="1200"/>
              </a:spcBef>
              <a:buNone/>
            </a:pPr>
            <a:endParaRPr lang="cs-CZ" altLang="cs-CZ" sz="24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527650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2B0FA3-218D-156C-AA48-FB977A841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3926"/>
          </a:xfrm>
        </p:spPr>
        <p:txBody>
          <a:bodyPr>
            <a:normAutofit/>
          </a:bodyPr>
          <a:lstStyle/>
          <a:p>
            <a:r>
              <a:rPr lang="cs-CZ" sz="4000" dirty="0" err="1"/>
              <a:t>Freedom</a:t>
            </a:r>
            <a:r>
              <a:rPr lang="cs-CZ" sz="4000"/>
              <a:t> House Index 2025</a:t>
            </a:r>
            <a:endParaRPr lang="cs-CZ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F522EB-6AA5-0584-9329-AF59DC8AD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3926"/>
            <a:ext cx="9143999" cy="501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870828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2B0FA3-218D-156C-AA48-FB977A841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3926"/>
          </a:xfrm>
        </p:spPr>
        <p:txBody>
          <a:bodyPr>
            <a:normAutofit/>
          </a:bodyPr>
          <a:lstStyle/>
          <a:p>
            <a:r>
              <a:rPr lang="cs-CZ" sz="4000" dirty="0" err="1"/>
              <a:t>Freedom</a:t>
            </a:r>
            <a:r>
              <a:rPr lang="cs-CZ" sz="4000" dirty="0"/>
              <a:t> House Index 2023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57F62779-68F9-DA9C-D8DD-EB32196E0C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982" y="923926"/>
            <a:ext cx="8587220" cy="526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141597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2B0FA3-218D-156C-AA48-FB977A841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3926"/>
          </a:xfrm>
        </p:spPr>
        <p:txBody>
          <a:bodyPr>
            <a:normAutofit/>
          </a:bodyPr>
          <a:lstStyle/>
          <a:p>
            <a:r>
              <a:rPr lang="cs-CZ" sz="3600" dirty="0"/>
              <a:t>Index demokracie (</a:t>
            </a:r>
            <a:r>
              <a:rPr lang="cs-CZ" sz="3600" dirty="0" err="1"/>
              <a:t>The</a:t>
            </a:r>
            <a:r>
              <a:rPr lang="cs-CZ" sz="3600" dirty="0"/>
              <a:t> </a:t>
            </a:r>
            <a:r>
              <a:rPr lang="cs-CZ" sz="3600" dirty="0" err="1"/>
              <a:t>Economist</a:t>
            </a:r>
            <a:r>
              <a:rPr lang="cs-CZ" sz="3600" dirty="0"/>
              <a:t>)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01A84E00-9505-3BE6-D107-6F5A5ADD6C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11564" y="999154"/>
            <a:ext cx="9777682" cy="496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829344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581025" y="2935288"/>
            <a:ext cx="7981950" cy="1470025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pl-PL" sz="5400" b="1" cap="all" dirty="0">
                <a:solidFill>
                  <a:srgbClr val="002D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Přechod k demokracii, konsolidace demokracie a její bezpečnostní rizika</a:t>
            </a:r>
          </a:p>
        </p:txBody>
      </p:sp>
    </p:spTree>
    <p:extLst>
      <p:ext uri="{BB962C8B-B14F-4D97-AF65-F5344CB8AC3E}">
        <p14:creationId xmlns:p14="http://schemas.microsoft.com/office/powerpoint/2010/main" val="699955014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5345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Zdroje k tématu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309255"/>
            <a:ext cx="8376227" cy="5107420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cs-CZ" sz="2000" dirty="0">
                <a:solidFill>
                  <a:srgbClr val="002D5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HLOUŠEK, Vít, Lubomír KOPEČEK a Jakub ŠEDO. Politické systémy. Brno: </a:t>
            </a:r>
            <a:r>
              <a:rPr lang="cs-CZ" sz="2000" dirty="0" err="1">
                <a:solidFill>
                  <a:srgbClr val="002D5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Barrister</a:t>
            </a:r>
            <a:r>
              <a:rPr lang="cs-CZ" sz="2000" dirty="0">
                <a:solidFill>
                  <a:srgbClr val="002D5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cs-CZ" sz="2000" dirty="0" err="1">
                <a:solidFill>
                  <a:srgbClr val="002D5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Principal</a:t>
            </a:r>
            <a:r>
              <a:rPr lang="cs-CZ" sz="2000" dirty="0">
                <a:solidFill>
                  <a:srgbClr val="002D5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2018. ISBN 978-80-87474-23-5. str. 53-58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cs-CZ" sz="2000" dirty="0">
                <a:solidFill>
                  <a:srgbClr val="002D5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LORENZ, Astrid a Hana FORMÁNKOVÁ (</a:t>
            </a:r>
            <a:r>
              <a:rPr lang="cs-CZ" sz="2000" dirty="0" err="1">
                <a:solidFill>
                  <a:srgbClr val="002D5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eds</a:t>
            </a:r>
            <a:r>
              <a:rPr lang="cs-CZ" sz="2000" dirty="0">
                <a:solidFill>
                  <a:srgbClr val="002D5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.). Politický systém Česka. Brno: Centrum pro studium demokracie a kultury, 2019. ISBN 978-80-7325-483-4, str. 21-64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cs-CZ" sz="2000" cap="all" dirty="0" err="1">
                <a:solidFill>
                  <a:srgbClr val="002D5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Civín</a:t>
            </a:r>
            <a:r>
              <a:rPr lang="cs-CZ" sz="2000" dirty="0">
                <a:solidFill>
                  <a:srgbClr val="002D5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Jan. Rámcová charakteristika československé tranzice 1989 – 1990. Středoevropské politické studie, Roč. 6, č. 1 (2004). Online: </a:t>
            </a:r>
            <a:r>
              <a:rPr lang="cs-CZ" sz="2000" u="sng" dirty="0">
                <a:solidFill>
                  <a:srgbClr val="002D5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https://journals.muni.cz/cepsr/article/view/4031</a:t>
            </a:r>
            <a:r>
              <a:rPr lang="cs-CZ" sz="2000" dirty="0">
                <a:solidFill>
                  <a:srgbClr val="002D5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3802801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27364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4000" dirty="0"/>
              <a:t>Přechody k demokracii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586" y="893618"/>
            <a:ext cx="8604827" cy="5694218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  <a:defRPr/>
            </a:pPr>
            <a:r>
              <a:rPr lang="cs-CZ" altLang="cs-CZ" sz="2400" dirty="0">
                <a:solidFill>
                  <a:srgbClr val="002D5A"/>
                </a:solidFill>
                <a:latin typeface="Calibri"/>
              </a:rPr>
              <a:t>přechod – interval mezi jedním a druhým politických režimem</a:t>
            </a:r>
          </a:p>
          <a:p>
            <a:pPr algn="just">
              <a:spcBef>
                <a:spcPts val="1200"/>
              </a:spcBef>
              <a:defRPr/>
            </a:pPr>
            <a:r>
              <a:rPr lang="cs-CZ" altLang="cs-CZ" sz="2400" dirty="0">
                <a:solidFill>
                  <a:srgbClr val="002D5A"/>
                </a:solidFill>
                <a:latin typeface="Calibri"/>
              </a:rPr>
              <a:t>v jeho průběhu nejsou trvale definována pravidla politické hry – aktéři proto bojují nejen o uspokojení svých vlastních zájmů, ale také o stanovení pravidel, podle kterých se bude do budoucna rozhodovat o vítězích a poražených</a:t>
            </a:r>
          </a:p>
          <a:p>
            <a:pPr algn="just">
              <a:spcBef>
                <a:spcPts val="1200"/>
              </a:spcBef>
              <a:defRPr/>
            </a:pPr>
            <a:r>
              <a:rPr lang="cs-CZ" altLang="cs-CZ" sz="2400" dirty="0">
                <a:solidFill>
                  <a:srgbClr val="002D5A"/>
                </a:solidFill>
                <a:latin typeface="Calibri"/>
              </a:rPr>
              <a:t>důležité proměnné: typ nedemokratického režimu, tempo, aktéři, strategie</a:t>
            </a:r>
          </a:p>
          <a:p>
            <a:pPr marL="0" indent="0" algn="just">
              <a:spcBef>
                <a:spcPts val="1200"/>
              </a:spcBef>
              <a:buNone/>
            </a:pPr>
            <a:endParaRPr lang="cs-CZ" altLang="cs-CZ" sz="24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915905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53392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Aktéři a strategie tranzice </a:t>
            </a:r>
            <a:br>
              <a:rPr lang="cs-CZ" altLang="cs-CZ" sz="3200" dirty="0"/>
            </a:br>
            <a:r>
              <a:rPr lang="cs-CZ" altLang="cs-CZ" sz="3200" dirty="0"/>
              <a:t>(Karlová, </a:t>
            </a:r>
            <a:r>
              <a:rPr lang="cs-CZ" altLang="cs-CZ" sz="3200" dirty="0" err="1"/>
              <a:t>O‘Donnell</a:t>
            </a:r>
            <a:r>
              <a:rPr lang="cs-CZ" altLang="cs-CZ" sz="3200" dirty="0"/>
              <a:t> &amp; </a:t>
            </a:r>
            <a:r>
              <a:rPr lang="cs-CZ" altLang="cs-CZ" sz="3200" dirty="0" err="1"/>
              <a:t>Schmitter</a:t>
            </a:r>
            <a:r>
              <a:rPr lang="cs-CZ" altLang="cs-CZ" sz="3200" dirty="0"/>
              <a:t>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586" y="1278081"/>
            <a:ext cx="8604827" cy="5309753"/>
          </a:xfrm>
        </p:spPr>
        <p:txBody>
          <a:bodyPr>
            <a:noAutofit/>
          </a:bodyPr>
          <a:lstStyle/>
          <a:p>
            <a:pPr marL="0" indent="0" algn="just">
              <a:spcBef>
                <a:spcPts val="1200"/>
              </a:spcBef>
              <a:buNone/>
              <a:defRPr/>
            </a:pPr>
            <a:r>
              <a:rPr lang="cs-CZ" altLang="cs-CZ" sz="2000" dirty="0">
                <a:solidFill>
                  <a:srgbClr val="002D5A"/>
                </a:solidFill>
                <a:latin typeface="Calibri"/>
              </a:rPr>
              <a:t>4 odlišné kategorie (typy) přechodů:</a:t>
            </a:r>
          </a:p>
          <a:p>
            <a:pPr marL="457200" indent="-457200" algn="just">
              <a:spcBef>
                <a:spcPts val="1200"/>
              </a:spcBef>
              <a:buFont typeface="+mj-lt"/>
              <a:buAutoNum type="arabicPeriod"/>
              <a:defRPr/>
            </a:pPr>
            <a:r>
              <a:rPr lang="cs-CZ" altLang="cs-CZ" sz="2000" dirty="0">
                <a:solidFill>
                  <a:srgbClr val="002D5A"/>
                </a:solidFill>
                <a:latin typeface="Calibri"/>
              </a:rPr>
              <a:t>pakt - aktérem jsou elity, které se shodnou na kompromisech (Venezuela, Kolumbie, Španělsko)</a:t>
            </a:r>
          </a:p>
          <a:p>
            <a:pPr marL="457200" indent="-457200" algn="just">
              <a:spcBef>
                <a:spcPts val="1200"/>
              </a:spcBef>
              <a:buFont typeface="+mj-lt"/>
              <a:buAutoNum type="arabicPeriod"/>
              <a:defRPr/>
            </a:pPr>
            <a:r>
              <a:rPr lang="cs-CZ" altLang="cs-CZ" sz="2000" dirty="0">
                <a:solidFill>
                  <a:srgbClr val="002D5A"/>
                </a:solidFill>
                <a:latin typeface="Calibri"/>
              </a:rPr>
              <a:t>vnucení - aktérem opět elity, které ale musejí použít sílu, jde o přechody shora (Turecko, SSSR, Brazílie)</a:t>
            </a:r>
          </a:p>
          <a:p>
            <a:pPr marL="457200" indent="-457200" algn="just">
              <a:spcBef>
                <a:spcPts val="1200"/>
              </a:spcBef>
              <a:buFont typeface="+mj-lt"/>
              <a:buAutoNum type="arabicPeriod"/>
              <a:defRPr/>
            </a:pPr>
            <a:r>
              <a:rPr lang="cs-CZ" altLang="cs-CZ" sz="2000" dirty="0">
                <a:solidFill>
                  <a:srgbClr val="002D5A"/>
                </a:solidFill>
                <a:latin typeface="Calibri"/>
              </a:rPr>
              <a:t>reforma - aktérem jsou masy, které donucují vládu ke kompromisu, jde však o méně obvyklou formu, která navíc málokdy vedla k funkční demokracii</a:t>
            </a:r>
          </a:p>
          <a:p>
            <a:pPr marL="457200" indent="-457200" algn="just">
              <a:spcBef>
                <a:spcPts val="1200"/>
              </a:spcBef>
              <a:buFont typeface="+mj-lt"/>
              <a:buAutoNum type="arabicPeriod"/>
              <a:defRPr/>
            </a:pPr>
            <a:r>
              <a:rPr lang="cs-CZ" altLang="cs-CZ" sz="2000" dirty="0">
                <a:solidFill>
                  <a:srgbClr val="002D5A"/>
                </a:solidFill>
                <a:latin typeface="Calibri"/>
              </a:rPr>
              <a:t>revoluce - aktérem jsou opět masy, volící násilnou strategii, režim je de facto vojensky poražen (Rumunsko, Nikaragua) - autoři ji považují za nejméně jistou, naopak S. </a:t>
            </a:r>
            <a:r>
              <a:rPr lang="cs-CZ" altLang="cs-CZ" sz="2000" dirty="0" err="1">
                <a:solidFill>
                  <a:srgbClr val="002D5A"/>
                </a:solidFill>
                <a:latin typeface="Calibri"/>
              </a:rPr>
              <a:t>Huntington</a:t>
            </a:r>
            <a:r>
              <a:rPr lang="cs-CZ" altLang="cs-CZ" sz="2000" dirty="0">
                <a:solidFill>
                  <a:srgbClr val="002D5A"/>
                </a:solidFill>
                <a:latin typeface="Calibri"/>
              </a:rPr>
              <a:t> tvrdí, že jde o  cestou nejjistější, resp. jedinou</a:t>
            </a:r>
          </a:p>
          <a:p>
            <a:pPr marL="0" indent="0" algn="just">
              <a:spcBef>
                <a:spcPts val="1200"/>
              </a:spcBef>
              <a:buNone/>
            </a:pPr>
            <a:endParaRPr lang="cs-CZ" altLang="cs-CZ" sz="24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958324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2" y="234024"/>
            <a:ext cx="8447088" cy="369888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4000" dirty="0"/>
              <a:t>Etapy přechodu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6027" y="852054"/>
            <a:ext cx="8447088" cy="5848997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</a:pPr>
            <a:r>
              <a:rPr lang="cs-CZ" altLang="cs-CZ" sz="2000" b="0" dirty="0" err="1">
                <a:solidFill>
                  <a:srgbClr val="002D5A"/>
                </a:solidFill>
              </a:rPr>
              <a:t>Dankwart</a:t>
            </a:r>
            <a:r>
              <a:rPr lang="cs-CZ" altLang="cs-CZ" sz="2000" b="0" dirty="0">
                <a:solidFill>
                  <a:srgbClr val="002D5A"/>
                </a:solidFill>
              </a:rPr>
              <a:t> </a:t>
            </a:r>
            <a:r>
              <a:rPr lang="cs-CZ" altLang="cs-CZ" sz="2000" b="0" dirty="0" err="1">
                <a:solidFill>
                  <a:srgbClr val="002D5A"/>
                </a:solidFill>
              </a:rPr>
              <a:t>Rustow</a:t>
            </a:r>
            <a:r>
              <a:rPr lang="cs-CZ" altLang="cs-CZ" sz="2000" b="0" dirty="0">
                <a:solidFill>
                  <a:srgbClr val="002D5A"/>
                </a:solidFill>
              </a:rPr>
              <a:t> - 3 fáze demokratizace</a:t>
            </a:r>
          </a:p>
          <a:p>
            <a:pPr lvl="1">
              <a:spcBef>
                <a:spcPts val="1200"/>
              </a:spcBef>
            </a:pPr>
            <a:r>
              <a:rPr lang="cs-CZ" altLang="cs-CZ" sz="1700" b="0" dirty="0">
                <a:solidFill>
                  <a:srgbClr val="002D5A"/>
                </a:solidFill>
              </a:rPr>
              <a:t>Fáze přípravná - vznik skupiny aktérů, kteří usilují o svržení nedemokratického režimu z důvodu nespokojenosti se stávající situací. Tato fáze končí institucionalizací některých demokratických procedur (volby, legalizace opozice…).</a:t>
            </a:r>
          </a:p>
          <a:p>
            <a:pPr lvl="1">
              <a:spcBef>
                <a:spcPts val="1200"/>
              </a:spcBef>
            </a:pPr>
            <a:r>
              <a:rPr lang="cs-CZ" altLang="cs-CZ" sz="1700" b="0" dirty="0">
                <a:solidFill>
                  <a:srgbClr val="002D5A"/>
                </a:solidFill>
              </a:rPr>
              <a:t>Fáze rozhodující - rozšíření demokratických postupů na stále větší množství problémů. Přetrvávají spory o cíle transformace i cesty k jejich dosažení. Převažuje tzv. uvážlivý konsensus, které aspoň částečně uspokojí všechny aktéry.</a:t>
            </a:r>
          </a:p>
          <a:p>
            <a:pPr lvl="1">
              <a:spcBef>
                <a:spcPts val="1200"/>
              </a:spcBef>
            </a:pPr>
            <a:r>
              <a:rPr lang="cs-CZ" altLang="cs-CZ" sz="1700" b="0" dirty="0">
                <a:solidFill>
                  <a:srgbClr val="002D5A"/>
                </a:solidFill>
              </a:rPr>
              <a:t>Fáze </a:t>
            </a:r>
            <a:r>
              <a:rPr lang="cs-CZ" altLang="cs-CZ" sz="1700" b="0" dirty="0" err="1">
                <a:solidFill>
                  <a:srgbClr val="002D5A"/>
                </a:solidFill>
              </a:rPr>
              <a:t>uvykací</a:t>
            </a:r>
            <a:r>
              <a:rPr lang="cs-CZ" altLang="cs-CZ" sz="1700" b="0" dirty="0">
                <a:solidFill>
                  <a:srgbClr val="002D5A"/>
                </a:solidFill>
              </a:rPr>
              <a:t> - prosazení skutečných demokratů, kteří nahrazují pragmatiky. Důležité je, jak rychle se demokratické mechanismy posunou ze sféry politické do sféry občanské. </a:t>
            </a:r>
          </a:p>
          <a:p>
            <a:pPr eaLnBrk="1" hangingPunct="1">
              <a:spcBef>
                <a:spcPts val="1200"/>
              </a:spcBef>
            </a:pPr>
            <a:r>
              <a:rPr lang="cs-CZ" altLang="cs-CZ" sz="2000" b="0" dirty="0">
                <a:solidFill>
                  <a:srgbClr val="002D5A"/>
                </a:solidFill>
              </a:rPr>
              <a:t>Adam </a:t>
            </a:r>
            <a:r>
              <a:rPr lang="cs-CZ" altLang="cs-CZ" sz="2000" b="0" dirty="0" err="1">
                <a:solidFill>
                  <a:srgbClr val="002D5A"/>
                </a:solidFill>
              </a:rPr>
              <a:t>Preworski</a:t>
            </a:r>
            <a:r>
              <a:rPr lang="cs-CZ" altLang="cs-CZ" sz="2000" b="0" dirty="0">
                <a:solidFill>
                  <a:srgbClr val="002D5A"/>
                </a:solidFill>
              </a:rPr>
              <a:t> – 2 etapy</a:t>
            </a:r>
          </a:p>
          <a:p>
            <a:pPr lvl="1">
              <a:spcBef>
                <a:spcPts val="1200"/>
              </a:spcBef>
            </a:pPr>
            <a:r>
              <a:rPr lang="cs-CZ" altLang="cs-CZ" sz="1700" b="0" dirty="0">
                <a:solidFill>
                  <a:srgbClr val="002D5A"/>
                </a:solidFill>
              </a:rPr>
              <a:t>Liberalizace - počáteční fáze, ve které se prostor ovládaný autoritářskou mocí otevírá pro jednotlivce a skupiny, které byly z dosavadních autoritářských pravidel vyloučeny.</a:t>
            </a:r>
          </a:p>
          <a:p>
            <a:pPr lvl="1">
              <a:spcBef>
                <a:spcPts val="1200"/>
              </a:spcBef>
            </a:pPr>
            <a:r>
              <a:rPr lang="cs-CZ" altLang="cs-CZ" sz="1700" dirty="0">
                <a:solidFill>
                  <a:srgbClr val="002D5A"/>
                </a:solidFill>
              </a:rPr>
              <a:t>Demokratizace - z odpůrců se stávají aktivní účastníci procesu, jejichž vliv na změny se zvyšuje. Dochází také k budování demokratických institucí, k prosazení demokratických a všeobecně respektovaných pravidel hry. Dochází ke všeobecné stabilizaci. Začínají vznikat dohody o nových pravidlech hry. </a:t>
            </a:r>
            <a:endParaRPr lang="cs-CZ" altLang="cs-CZ" sz="1700" b="0" dirty="0">
              <a:solidFill>
                <a:srgbClr val="002D5A"/>
              </a:solidFill>
            </a:endParaRPr>
          </a:p>
          <a:p>
            <a:pPr eaLnBrk="1" hangingPunct="1"/>
            <a:endParaRPr lang="cs-CZ" altLang="cs-CZ" sz="1600" b="0" i="1" dirty="0"/>
          </a:p>
        </p:txBody>
      </p:sp>
    </p:spTree>
    <p:extLst>
      <p:ext uri="{BB962C8B-B14F-4D97-AF65-F5344CB8AC3E}">
        <p14:creationId xmlns:p14="http://schemas.microsoft.com/office/powerpoint/2010/main" val="3377127878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234024"/>
            <a:ext cx="8572500" cy="566076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4000" dirty="0"/>
              <a:t>Přechody a typy pol. režimů </a:t>
            </a: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41F310B2-D9E9-22AA-9E49-C523446BAB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512699"/>
              </p:ext>
            </p:extLst>
          </p:nvPr>
        </p:nvGraphicFramePr>
        <p:xfrm>
          <a:off x="426028" y="1049480"/>
          <a:ext cx="8572500" cy="5133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4746">
                  <a:extLst>
                    <a:ext uri="{9D8B030D-6E8A-4147-A177-3AD203B41FA5}">
                      <a16:colId xmlns:a16="http://schemas.microsoft.com/office/drawing/2014/main" val="2261447843"/>
                    </a:ext>
                  </a:extLst>
                </a:gridCol>
                <a:gridCol w="1397785">
                  <a:extLst>
                    <a:ext uri="{9D8B030D-6E8A-4147-A177-3AD203B41FA5}">
                      <a16:colId xmlns:a16="http://schemas.microsoft.com/office/drawing/2014/main" val="3778241966"/>
                    </a:ext>
                  </a:extLst>
                </a:gridCol>
                <a:gridCol w="1342521">
                  <a:extLst>
                    <a:ext uri="{9D8B030D-6E8A-4147-A177-3AD203B41FA5}">
                      <a16:colId xmlns:a16="http://schemas.microsoft.com/office/drawing/2014/main" val="1920270498"/>
                    </a:ext>
                  </a:extLst>
                </a:gridCol>
                <a:gridCol w="2233607">
                  <a:extLst>
                    <a:ext uri="{9D8B030D-6E8A-4147-A177-3AD203B41FA5}">
                      <a16:colId xmlns:a16="http://schemas.microsoft.com/office/drawing/2014/main" val="1529857073"/>
                    </a:ext>
                  </a:extLst>
                </a:gridCol>
                <a:gridCol w="1633841">
                  <a:extLst>
                    <a:ext uri="{9D8B030D-6E8A-4147-A177-3AD203B41FA5}">
                      <a16:colId xmlns:a16="http://schemas.microsoft.com/office/drawing/2014/main" val="335649834"/>
                    </a:ext>
                  </a:extLst>
                </a:gridCol>
              </a:tblGrid>
              <a:tr h="1113429">
                <a:tc>
                  <a:txBody>
                    <a:bodyPr/>
                    <a:lstStyle/>
                    <a:p>
                      <a:r>
                        <a:rPr lang="cs-CZ" sz="1900" dirty="0"/>
                        <a:t>Druh přechodu / Typ polit. režimu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900" dirty="0"/>
                        <a:t>Totalitní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900" dirty="0"/>
                        <a:t>Posttotalitní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900" dirty="0"/>
                        <a:t>Autoritativní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900" dirty="0" err="1"/>
                        <a:t>Sultanistický</a:t>
                      </a:r>
                      <a:r>
                        <a:rPr lang="cs-CZ" sz="19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862726"/>
                  </a:ext>
                </a:extLst>
              </a:tr>
              <a:tr h="697628">
                <a:tc>
                  <a:txBody>
                    <a:bodyPr/>
                    <a:lstStyle/>
                    <a:p>
                      <a:r>
                        <a:rPr lang="cs-CZ" sz="1900" dirty="0"/>
                        <a:t>Odstranění vnějším zásahem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900" dirty="0"/>
                        <a:t>Německo (1945)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900" dirty="0"/>
                        <a:t>Irák (2003)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820326"/>
                  </a:ext>
                </a:extLst>
              </a:tr>
              <a:tr h="1288814">
                <a:tc>
                  <a:txBody>
                    <a:bodyPr/>
                    <a:lstStyle/>
                    <a:p>
                      <a:r>
                        <a:rPr lang="cs-CZ" sz="1900" dirty="0"/>
                        <a:t>Sjednaný přechod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900" dirty="0"/>
                        <a:t>Polsko (1989), Maďarsko (1989) Španělsko (1975 s výhradami)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645277"/>
                  </a:ext>
                </a:extLst>
              </a:tr>
              <a:tr h="1288814">
                <a:tc>
                  <a:txBody>
                    <a:bodyPr/>
                    <a:lstStyle/>
                    <a:p>
                      <a:r>
                        <a:rPr lang="cs-CZ" sz="1900" dirty="0"/>
                        <a:t>Zhroucení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900" dirty="0" err="1"/>
                        <a:t>Českoslo-vensko</a:t>
                      </a:r>
                      <a:r>
                        <a:rPr lang="cs-CZ" sz="1900" dirty="0"/>
                        <a:t>, NDR (1989)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900" dirty="0"/>
                        <a:t>Argentina (1983)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900" dirty="0"/>
                        <a:t>Nikaragua (1979), Rumunsko (1989)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664632"/>
                  </a:ext>
                </a:extLst>
              </a:tr>
              <a:tr h="744426">
                <a:tc>
                  <a:txBody>
                    <a:bodyPr/>
                    <a:lstStyle/>
                    <a:p>
                      <a:r>
                        <a:rPr lang="cs-CZ" sz="1900" dirty="0"/>
                        <a:t>Přechod shora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900" dirty="0"/>
                        <a:t>Ekvádor (1979), Brazílie (1985)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192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5751314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39091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Moderní nedemokratické režimy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226126"/>
            <a:ext cx="8261927" cy="5190549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Velká rozmanitost včetně předpokladů pro demokratizaci</a:t>
            </a:r>
          </a:p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Liberalizované autokracie, resp. soutěživé oligarchie</a:t>
            </a:r>
          </a:p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Vynořují se v době, kdy slábne tradiční legitimita založená na respektu k panovníkovi – průvodní efekt modernizace – tedy vlastně současně s moderními demokraciemi</a:t>
            </a:r>
          </a:p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Nejextrémnější podobu našly při zrodu sovětského Ruska a nacistického Německa</a:t>
            </a:r>
            <a:endParaRPr lang="cs-CZ" altLang="cs-CZ" sz="2000" dirty="0">
              <a:solidFill>
                <a:srgbClr val="002D5A"/>
              </a:solidFill>
            </a:endParaRPr>
          </a:p>
          <a:p>
            <a:pPr algn="just">
              <a:spcBef>
                <a:spcPts val="1200"/>
              </a:spcBef>
            </a:pPr>
            <a:endParaRPr lang="cs-CZ" altLang="cs-CZ" sz="24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304604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69874"/>
            <a:ext cx="9144000" cy="923926"/>
          </a:xfrm>
        </p:spPr>
        <p:txBody>
          <a:bodyPr>
            <a:normAutofit/>
          </a:bodyPr>
          <a:lstStyle/>
          <a:p>
            <a:r>
              <a:rPr lang="cs-CZ" sz="4000" dirty="0"/>
              <a:t>Třetí fáze přechodu k demokracii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15152"/>
            <a:ext cx="8229600" cy="4311011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cs-CZ" dirty="0">
                <a:solidFill>
                  <a:srgbClr val="002D5A"/>
                </a:solidFill>
              </a:rPr>
              <a:t>Liberalizace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cs-CZ" dirty="0">
                <a:solidFill>
                  <a:srgbClr val="002D5A"/>
                </a:solidFill>
              </a:rPr>
              <a:t>Demokratizace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cs-CZ" dirty="0">
                <a:solidFill>
                  <a:srgbClr val="CA8A64"/>
                </a:solidFill>
              </a:rPr>
              <a:t>Konsolidace</a:t>
            </a:r>
          </a:p>
          <a:p>
            <a:pPr marL="1314280" lvl="2" indent="-514350">
              <a:spcBef>
                <a:spcPts val="1800"/>
              </a:spcBef>
            </a:pPr>
            <a:r>
              <a:rPr lang="cs-CZ" sz="2200" dirty="0">
                <a:solidFill>
                  <a:srgbClr val="002D5A"/>
                </a:solidFill>
              </a:rPr>
              <a:t> Stabilizace a vytvoření perspektivy  dlouhodobého přetrvání demokratického režimu</a:t>
            </a:r>
          </a:p>
          <a:p>
            <a:pPr marL="1314280" lvl="2" indent="-514350">
              <a:spcBef>
                <a:spcPts val="1800"/>
              </a:spcBef>
            </a:pPr>
            <a:r>
              <a:rPr lang="cs-CZ" sz="2200" dirty="0">
                <a:solidFill>
                  <a:srgbClr val="002D5A"/>
                </a:solidFill>
              </a:rPr>
              <a:t>Jde o to, aby se demokracie stala „jedinou hrou ve městě“</a:t>
            </a:r>
          </a:p>
          <a:p>
            <a:pPr marL="1314280" lvl="2" indent="-514350">
              <a:spcBef>
                <a:spcPts val="1800"/>
              </a:spcBef>
            </a:pPr>
            <a:r>
              <a:rPr lang="cs-CZ" sz="2200" dirty="0">
                <a:solidFill>
                  <a:srgbClr val="002D5A"/>
                </a:solidFill>
              </a:rPr>
              <a:t>Obvykle si vyžaduje delší čas než přechod</a:t>
            </a:r>
          </a:p>
          <a:p>
            <a:pPr marL="1314280" lvl="2" indent="-514350">
              <a:spcBef>
                <a:spcPts val="1800"/>
              </a:spcBef>
            </a:pPr>
            <a:r>
              <a:rPr lang="cs-CZ" sz="2200" dirty="0">
                <a:solidFill>
                  <a:srgbClr val="002D5A"/>
                </a:solidFill>
              </a:rPr>
              <a:t>Rozmanitost sfér</a:t>
            </a:r>
          </a:p>
          <a:p>
            <a:pPr marL="914315" lvl="1" indent="-514350">
              <a:spcBef>
                <a:spcPts val="1800"/>
              </a:spcBef>
              <a:buFont typeface="+mj-lt"/>
              <a:buAutoNum type="arabicPeriod"/>
            </a:pPr>
            <a:endParaRPr lang="cs-CZ" dirty="0">
              <a:solidFill>
                <a:srgbClr val="CA8A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324695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Fáze konsolidace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82084" cy="4525963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cs-CZ" dirty="0">
                <a:solidFill>
                  <a:srgbClr val="002D5A"/>
                </a:solidFill>
              </a:rPr>
              <a:t>Zvýšení akceptace pravidel</a:t>
            </a:r>
          </a:p>
          <a:p>
            <a:pPr>
              <a:spcBef>
                <a:spcPts val="1800"/>
              </a:spcBef>
            </a:pPr>
            <a:r>
              <a:rPr lang="cs-CZ" dirty="0">
                <a:solidFill>
                  <a:srgbClr val="002D5A"/>
                </a:solidFill>
              </a:rPr>
              <a:t>Institucionalizace postupů</a:t>
            </a:r>
          </a:p>
          <a:p>
            <a:pPr>
              <a:spcBef>
                <a:spcPts val="1800"/>
              </a:spcBef>
            </a:pPr>
            <a:r>
              <a:rPr lang="cs-CZ" dirty="0">
                <a:solidFill>
                  <a:srgbClr val="002D5A"/>
                </a:solidFill>
              </a:rPr>
              <a:t>Upevnění institucionálních struktur</a:t>
            </a:r>
          </a:p>
          <a:p>
            <a:pPr marL="0" indent="0">
              <a:spcBef>
                <a:spcPts val="1800"/>
              </a:spcBef>
              <a:buNone/>
            </a:pPr>
            <a:endParaRPr lang="cs-CZ" dirty="0">
              <a:solidFill>
                <a:srgbClr val="002D5A"/>
              </a:solidFill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cs-CZ" sz="2800" dirty="0">
                <a:solidFill>
                  <a:srgbClr val="002D5A"/>
                </a:solidFill>
              </a:rPr>
              <a:t>Klaus von </a:t>
            </a:r>
            <a:r>
              <a:rPr lang="cs-CZ" sz="2800" dirty="0" err="1">
                <a:solidFill>
                  <a:srgbClr val="002D5A"/>
                </a:solidFill>
              </a:rPr>
              <a:t>Beyme</a:t>
            </a:r>
            <a:r>
              <a:rPr lang="cs-CZ" sz="2800" dirty="0">
                <a:solidFill>
                  <a:srgbClr val="002D5A"/>
                </a:solidFill>
              </a:rPr>
              <a:t> (1996): </a:t>
            </a:r>
            <a:r>
              <a:rPr lang="cs-CZ" sz="2800" i="1" dirty="0">
                <a:solidFill>
                  <a:srgbClr val="002D5A"/>
                </a:solidFill>
              </a:rPr>
              <a:t>„Konsolidaci je možno považovat za ukončenou tehdy, jestliže všechny relevantní skupiny akceptují pravidla hry.“</a:t>
            </a:r>
          </a:p>
        </p:txBody>
      </p:sp>
    </p:spTree>
    <p:extLst>
      <p:ext uri="{BB962C8B-B14F-4D97-AF65-F5344CB8AC3E}">
        <p14:creationId xmlns:p14="http://schemas.microsoft.com/office/powerpoint/2010/main" val="2792194425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Faktory ovlivňující proces konsolidace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cs-CZ" dirty="0">
                <a:solidFill>
                  <a:srgbClr val="002D5A"/>
                </a:solidFill>
              </a:rPr>
              <a:t>Hospodářský kontext</a:t>
            </a:r>
          </a:p>
          <a:p>
            <a:pPr>
              <a:spcBef>
                <a:spcPts val="1800"/>
              </a:spcBef>
            </a:pPr>
            <a:r>
              <a:rPr lang="cs-CZ" dirty="0">
                <a:solidFill>
                  <a:srgbClr val="002D5A"/>
                </a:solidFill>
              </a:rPr>
              <a:t>Mezinárodní souvislosti</a:t>
            </a:r>
          </a:p>
          <a:p>
            <a:pPr>
              <a:spcBef>
                <a:spcPts val="1800"/>
              </a:spcBef>
            </a:pPr>
            <a:r>
              <a:rPr lang="cs-CZ" dirty="0">
                <a:solidFill>
                  <a:srgbClr val="002D5A"/>
                </a:solidFill>
              </a:rPr>
              <a:t>Konfliktní linie ve společnosti</a:t>
            </a:r>
          </a:p>
          <a:p>
            <a:pPr>
              <a:spcBef>
                <a:spcPts val="1800"/>
              </a:spcBef>
            </a:pPr>
            <a:r>
              <a:rPr lang="cs-CZ" dirty="0">
                <a:solidFill>
                  <a:srgbClr val="002D5A"/>
                </a:solidFill>
              </a:rPr>
              <a:t>Regionální kontext</a:t>
            </a:r>
          </a:p>
        </p:txBody>
      </p:sp>
    </p:spTree>
    <p:extLst>
      <p:ext uri="{BB962C8B-B14F-4D97-AF65-F5344CB8AC3E}">
        <p14:creationId xmlns:p14="http://schemas.microsoft.com/office/powerpoint/2010/main" val="72686321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79400" y="969963"/>
            <a:ext cx="8447088" cy="374650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4000" dirty="0"/>
              <a:t>Úrovně konsolidace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4975" y="1668463"/>
            <a:ext cx="8313738" cy="4586287"/>
          </a:xfrm>
        </p:spPr>
        <p:txBody>
          <a:bodyPr>
            <a:normAutofit/>
          </a:bodyPr>
          <a:lstStyle/>
          <a:p>
            <a:pPr marL="457200" lvl="1" indent="-457200">
              <a:spcBef>
                <a:spcPts val="1800"/>
              </a:spcBef>
              <a:buClr>
                <a:schemeClr val="hlink"/>
              </a:buClr>
            </a:pPr>
            <a:r>
              <a:rPr lang="cs-CZ" altLang="cs-CZ" b="0" dirty="0">
                <a:solidFill>
                  <a:srgbClr val="002D5A"/>
                </a:solidFill>
              </a:rPr>
              <a:t>Konstituční k. </a:t>
            </a:r>
            <a:endParaRPr lang="cs-CZ" altLang="cs-CZ" i="1" dirty="0">
              <a:solidFill>
                <a:srgbClr val="002D5A"/>
              </a:solidFill>
            </a:endParaRPr>
          </a:p>
          <a:p>
            <a:pPr marL="457200" lvl="1" indent="-457200">
              <a:spcBef>
                <a:spcPts val="1800"/>
              </a:spcBef>
              <a:buClr>
                <a:schemeClr val="hlink"/>
              </a:buClr>
            </a:pPr>
            <a:r>
              <a:rPr lang="cs-CZ" altLang="cs-CZ" b="0" dirty="0">
                <a:solidFill>
                  <a:srgbClr val="002D5A"/>
                </a:solidFill>
              </a:rPr>
              <a:t>K. systémů zájmových skupin a pol. stran </a:t>
            </a:r>
          </a:p>
          <a:p>
            <a:pPr marL="457200" lvl="1" indent="-457200">
              <a:spcBef>
                <a:spcPts val="1800"/>
              </a:spcBef>
              <a:buClr>
                <a:schemeClr val="hlink"/>
              </a:buClr>
            </a:pPr>
            <a:r>
              <a:rPr lang="cs-CZ" altLang="cs-CZ" b="0" dirty="0">
                <a:solidFill>
                  <a:srgbClr val="002D5A"/>
                </a:solidFill>
              </a:rPr>
              <a:t>K. poměrů u neformálních, nepřímých aktérů (armáda, podnikatelé…) </a:t>
            </a:r>
          </a:p>
          <a:p>
            <a:pPr marL="457200" lvl="1" indent="-457200">
              <a:spcBef>
                <a:spcPts val="1800"/>
              </a:spcBef>
              <a:buClr>
                <a:schemeClr val="hlink"/>
              </a:buClr>
            </a:pPr>
            <a:r>
              <a:rPr lang="cs-CZ" altLang="cs-CZ" b="0" dirty="0">
                <a:solidFill>
                  <a:srgbClr val="002D5A"/>
                </a:solidFill>
              </a:rPr>
              <a:t>K. občanské společnosti</a:t>
            </a:r>
            <a:endParaRPr lang="cs-CZ" altLang="cs-CZ" b="0" i="1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434039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5881" y="228600"/>
            <a:ext cx="8447088" cy="374650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4000" dirty="0"/>
              <a:t>Indikátory konsolidace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131" y="993054"/>
            <a:ext cx="8313738" cy="5199928"/>
          </a:xfrm>
        </p:spPr>
        <p:txBody>
          <a:bodyPr>
            <a:noAutofit/>
          </a:bodyPr>
          <a:lstStyle/>
          <a:p>
            <a:pPr marL="454025" indent="-285750" algn="just">
              <a:lnSpc>
                <a:spcPct val="120000"/>
              </a:lnSpc>
              <a:spcBef>
                <a:spcPts val="1200"/>
              </a:spcBef>
            </a:pPr>
            <a:r>
              <a:rPr lang="cs-CZ" sz="2400" dirty="0">
                <a:solidFill>
                  <a:srgbClr val="002D5A"/>
                </a:solidFill>
              </a:rPr>
              <a:t>N</a:t>
            </a:r>
            <a:r>
              <a:rPr lang="cs-CZ" sz="2400" b="0" i="0" dirty="0">
                <a:solidFill>
                  <a:srgbClr val="002D5A"/>
                </a:solidFill>
                <a:effectLst/>
              </a:rPr>
              <a:t>ejméně dvoje parlamentní volby bez násilí “shora či zdola” </a:t>
            </a:r>
          </a:p>
          <a:p>
            <a:pPr marL="454025" indent="-285750" algn="just">
              <a:lnSpc>
                <a:spcPct val="120000"/>
              </a:lnSpc>
              <a:spcBef>
                <a:spcPts val="1200"/>
              </a:spcBef>
            </a:pPr>
            <a:r>
              <a:rPr lang="cs-CZ" sz="2400" dirty="0">
                <a:solidFill>
                  <a:srgbClr val="002D5A"/>
                </a:solidFill>
              </a:rPr>
              <a:t>A</a:t>
            </a:r>
            <a:r>
              <a:rPr lang="cs-CZ" sz="2400" b="0" i="0" dirty="0">
                <a:solidFill>
                  <a:srgbClr val="002D5A"/>
                </a:solidFill>
                <a:effectLst/>
              </a:rPr>
              <a:t>kceptování změny moci politickými tábory </a:t>
            </a:r>
          </a:p>
          <a:p>
            <a:pPr marL="454025" indent="-285750" algn="just">
              <a:lnSpc>
                <a:spcPct val="120000"/>
              </a:lnSpc>
              <a:spcBef>
                <a:spcPts val="1200"/>
              </a:spcBef>
            </a:pPr>
            <a:r>
              <a:rPr lang="cs-CZ" sz="2400" dirty="0">
                <a:solidFill>
                  <a:srgbClr val="002D5A"/>
                </a:solidFill>
              </a:rPr>
              <a:t>N</a:t>
            </a:r>
            <a:r>
              <a:rPr lang="cs-CZ" sz="2400" b="0" i="0" dirty="0">
                <a:solidFill>
                  <a:srgbClr val="002D5A"/>
                </a:solidFill>
                <a:effectLst/>
              </a:rPr>
              <a:t>eexistuje žádná větší fluktuace voličů. </a:t>
            </a:r>
          </a:p>
          <a:p>
            <a:pPr marL="454025" indent="-285750" algn="just">
              <a:lnSpc>
                <a:spcPct val="120000"/>
              </a:lnSpc>
              <a:spcBef>
                <a:spcPts val="1200"/>
              </a:spcBef>
            </a:pPr>
            <a:r>
              <a:rPr lang="cs-CZ" sz="2400" dirty="0">
                <a:solidFill>
                  <a:srgbClr val="002D5A"/>
                </a:solidFill>
              </a:rPr>
              <a:t>N</a:t>
            </a:r>
            <a:r>
              <a:rPr lang="cs-CZ" sz="2400" b="0" i="0" dirty="0">
                <a:solidFill>
                  <a:srgbClr val="002D5A"/>
                </a:solidFill>
                <a:effectLst/>
              </a:rPr>
              <a:t>eexistence “větších, systému nepřátelských stran”. </a:t>
            </a:r>
          </a:p>
          <a:p>
            <a:pPr marL="454025" indent="-285750" algn="just">
              <a:lnSpc>
                <a:spcPct val="120000"/>
              </a:lnSpc>
              <a:spcBef>
                <a:spcPts val="1200"/>
              </a:spcBef>
            </a:pPr>
            <a:r>
              <a:rPr lang="cs-CZ" sz="2400" dirty="0">
                <a:solidFill>
                  <a:srgbClr val="002D5A"/>
                </a:solidFill>
              </a:rPr>
              <a:t>P</a:t>
            </a:r>
            <a:r>
              <a:rPr lang="cs-CZ" sz="2400" b="0" i="0" dirty="0">
                <a:solidFill>
                  <a:srgbClr val="002D5A"/>
                </a:solidFill>
                <a:effectLst/>
              </a:rPr>
              <a:t>řijetí “pravidel hry” většinou obyvatelstva jako “</a:t>
            </a:r>
            <a:r>
              <a:rPr lang="cs-CZ" sz="2400" b="0" i="0" dirty="0" err="1">
                <a:solidFill>
                  <a:srgbClr val="002D5A"/>
                </a:solidFill>
                <a:effectLst/>
              </a:rPr>
              <a:t>the</a:t>
            </a:r>
            <a:r>
              <a:rPr lang="cs-CZ" sz="2400" b="0" i="0" dirty="0">
                <a:solidFill>
                  <a:srgbClr val="002D5A"/>
                </a:solidFill>
                <a:effectLst/>
              </a:rPr>
              <a:t> </a:t>
            </a:r>
            <a:r>
              <a:rPr lang="cs-CZ" sz="2400" b="0" i="0" dirty="0" err="1">
                <a:solidFill>
                  <a:srgbClr val="002D5A"/>
                </a:solidFill>
                <a:effectLst/>
              </a:rPr>
              <a:t>only</a:t>
            </a:r>
            <a:r>
              <a:rPr lang="cs-CZ" sz="2400" b="0" i="0" dirty="0">
                <a:solidFill>
                  <a:srgbClr val="002D5A"/>
                </a:solidFill>
                <a:effectLst/>
              </a:rPr>
              <a:t> game in </a:t>
            </a:r>
            <a:r>
              <a:rPr lang="cs-CZ" sz="2400" b="0" i="0" dirty="0" err="1">
                <a:solidFill>
                  <a:srgbClr val="002D5A"/>
                </a:solidFill>
                <a:effectLst/>
              </a:rPr>
              <a:t>town</a:t>
            </a:r>
            <a:r>
              <a:rPr lang="cs-CZ" sz="2400" b="0" i="0" dirty="0">
                <a:solidFill>
                  <a:srgbClr val="002D5A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5203228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5881" y="228600"/>
            <a:ext cx="8447088" cy="374650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4000" dirty="0" err="1"/>
              <a:t>Dekonsolidace</a:t>
            </a:r>
            <a:endParaRPr lang="cs-CZ" altLang="cs-CZ" sz="4000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131" y="993054"/>
            <a:ext cx="8313738" cy="5199928"/>
          </a:xfrm>
        </p:spPr>
        <p:txBody>
          <a:bodyPr>
            <a:noAutofit/>
          </a:bodyPr>
          <a:lstStyle/>
          <a:p>
            <a:pPr marL="454025" indent="-285750" algn="just">
              <a:spcBef>
                <a:spcPts val="1200"/>
              </a:spcBef>
            </a:pPr>
            <a:r>
              <a:rPr lang="cs-CZ" sz="2200" dirty="0">
                <a:solidFill>
                  <a:srgbClr val="002D5A"/>
                </a:solidFill>
              </a:rPr>
              <a:t>koncept „přichylování a odchylování“ - uznává proměnlivost a nejistotu jako integrální součásti demokracie, aniž by nutně vyvozoval bezprostřední kauzální souvislost se změnou režimu a osvětluje vzájemnou propojenost a překrývání jednotlivých fází demokratické konsolidace </a:t>
            </a:r>
          </a:p>
          <a:p>
            <a:pPr marL="454025" indent="-285750" algn="just">
              <a:spcBef>
                <a:spcPts val="1200"/>
              </a:spcBef>
            </a:pPr>
            <a:r>
              <a:rPr lang="cs-CZ" sz="2200" dirty="0">
                <a:solidFill>
                  <a:srgbClr val="002D5A"/>
                </a:solidFill>
              </a:rPr>
              <a:t>různé zdroje – výrazná společenská nespokojenost, opakující se krize, nedostatečné vyrovnání s minulostí, národní identita, imigrace</a:t>
            </a:r>
          </a:p>
          <a:p>
            <a:pPr marL="454025" indent="-285750" algn="just">
              <a:spcBef>
                <a:spcPts val="1200"/>
              </a:spcBef>
            </a:pPr>
            <a:r>
              <a:rPr lang="cs-CZ" sz="2200" dirty="0">
                <a:solidFill>
                  <a:srgbClr val="002D5A"/>
                </a:solidFill>
              </a:rPr>
              <a:t>demokracie bez liberalismu?</a:t>
            </a:r>
          </a:p>
          <a:p>
            <a:pPr marL="454025" indent="-285750" algn="just">
              <a:spcBef>
                <a:spcPts val="1200"/>
              </a:spcBef>
            </a:pPr>
            <a:endParaRPr lang="cs-CZ" sz="2200" dirty="0">
              <a:solidFill>
                <a:srgbClr val="002D5A"/>
              </a:solidFill>
            </a:endParaRPr>
          </a:p>
          <a:p>
            <a:pPr marL="454025" indent="-285750" algn="just">
              <a:lnSpc>
                <a:spcPct val="120000"/>
              </a:lnSpc>
              <a:spcBef>
                <a:spcPts val="1200"/>
              </a:spcBef>
            </a:pPr>
            <a:endParaRPr lang="cs-CZ" sz="2000" b="0" i="0" dirty="0">
              <a:solidFill>
                <a:srgbClr val="002D5A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80419697"/>
      </p:ext>
    </p:extLst>
  </p:cSld>
  <p:clrMapOvr>
    <a:masterClrMapping/>
  </p:clrMapOvr>
  <p:transition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D886C-617A-166A-E6A9-0D23E2503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A689F6B6-AF1B-1E0B-4496-1DB1EEB0AB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574674"/>
            <a:ext cx="9144000" cy="923926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5600"/>
              <a:t>Seminář: Cvičení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C6F9C39-B00B-DCAB-E3CF-545D512BA1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919791"/>
              </p:ext>
            </p:extLst>
          </p:nvPr>
        </p:nvGraphicFramePr>
        <p:xfrm>
          <a:off x="457200" y="1760725"/>
          <a:ext cx="8229602" cy="42049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2226">
                  <a:extLst>
                    <a:ext uri="{9D8B030D-6E8A-4147-A177-3AD203B41FA5}">
                      <a16:colId xmlns:a16="http://schemas.microsoft.com/office/drawing/2014/main" val="2791071269"/>
                    </a:ext>
                  </a:extLst>
                </a:gridCol>
                <a:gridCol w="2115906">
                  <a:extLst>
                    <a:ext uri="{9D8B030D-6E8A-4147-A177-3AD203B41FA5}">
                      <a16:colId xmlns:a16="http://schemas.microsoft.com/office/drawing/2014/main" val="4105399427"/>
                    </a:ext>
                  </a:extLst>
                </a:gridCol>
                <a:gridCol w="2741873">
                  <a:extLst>
                    <a:ext uri="{9D8B030D-6E8A-4147-A177-3AD203B41FA5}">
                      <a16:colId xmlns:a16="http://schemas.microsoft.com/office/drawing/2014/main" val="4013348160"/>
                    </a:ext>
                  </a:extLst>
                </a:gridCol>
                <a:gridCol w="2229597">
                  <a:extLst>
                    <a:ext uri="{9D8B030D-6E8A-4147-A177-3AD203B41FA5}">
                      <a16:colId xmlns:a16="http://schemas.microsoft.com/office/drawing/2014/main" val="3556131616"/>
                    </a:ext>
                  </a:extLst>
                </a:gridCol>
              </a:tblGrid>
              <a:tr h="6202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700" kern="0">
                          <a:effectLst/>
                        </a:rPr>
                        <a:t>Design</a:t>
                      </a:r>
                      <a:endParaRPr lang="en-US" sz="1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554" marR="955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700" kern="0">
                          <a:effectLst/>
                        </a:rPr>
                        <a:t>Logika výběru</a:t>
                      </a:r>
                      <a:endParaRPr lang="en-US" sz="1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554" marR="955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700" kern="0">
                          <a:effectLst/>
                        </a:rPr>
                        <a:t>Závislá proměnná (vysvětlované)</a:t>
                      </a:r>
                      <a:endParaRPr lang="en-US" sz="1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554" marR="955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700" kern="0">
                          <a:effectLst/>
                        </a:rPr>
                        <a:t>Nezávislá proměnná (vysvětlující)</a:t>
                      </a:r>
                      <a:endParaRPr lang="en-US" sz="1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554" marR="95554" marT="0" marB="0"/>
                </a:tc>
                <a:extLst>
                  <a:ext uri="{0D108BD9-81ED-4DB2-BD59-A6C34878D82A}">
                    <a16:rowId xmlns:a16="http://schemas.microsoft.com/office/drawing/2014/main" val="753741852"/>
                  </a:ext>
                </a:extLst>
              </a:tr>
              <a:tr h="17923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700" kern="0">
                          <a:effectLst/>
                        </a:rPr>
                        <a:t>MSSD </a:t>
                      </a:r>
                      <a:endParaRPr lang="en-US" sz="1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554" marR="955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700" kern="0">
                          <a:effectLst/>
                        </a:rPr>
                        <a:t>Výběr podobných případů s odlišným výsledkem → hledáme faktor, který vysvětluje rozdíl.</a:t>
                      </a:r>
                      <a:endParaRPr lang="en-US" sz="1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554" marR="955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700" kern="0">
                          <a:effectLst/>
                        </a:rPr>
                        <a:t>Stabilita/kvalita demokracie</a:t>
                      </a:r>
                      <a:endParaRPr lang="en-US" sz="1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554" marR="955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700" kern="0">
                          <a:effectLst/>
                        </a:rPr>
                        <a:t>Typ přechodu, síla občanské společnosti</a:t>
                      </a:r>
                      <a:endParaRPr lang="en-US" sz="1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554" marR="95554" marT="0" marB="0"/>
                </a:tc>
                <a:extLst>
                  <a:ext uri="{0D108BD9-81ED-4DB2-BD59-A6C34878D82A}">
                    <a16:rowId xmlns:a16="http://schemas.microsoft.com/office/drawing/2014/main" val="2714807493"/>
                  </a:ext>
                </a:extLst>
              </a:tr>
              <a:tr h="17923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700" kern="0">
                          <a:effectLst/>
                        </a:rPr>
                        <a:t>MDSD </a:t>
                      </a:r>
                      <a:endParaRPr lang="en-US" sz="1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554" marR="955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700" kern="0">
                          <a:effectLst/>
                        </a:rPr>
                        <a:t>Výběr odlišných případů s podobným výsledkem → hledáme společný mechanismus.</a:t>
                      </a:r>
                      <a:endParaRPr lang="en-US" sz="1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554" marR="955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700" kern="0">
                          <a:effectLst/>
                        </a:rPr>
                        <a:t>Demokratizace/konsolidace</a:t>
                      </a:r>
                      <a:endParaRPr lang="en-US" sz="1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554" marR="955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700" kern="0">
                          <a:effectLst/>
                        </a:rPr>
                        <a:t>Ekonomický růst, tlak zvenčí, vliv elit</a:t>
                      </a:r>
                      <a:endParaRPr lang="en-US" sz="1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554" marR="95554" marT="0" marB="0"/>
                </a:tc>
                <a:extLst>
                  <a:ext uri="{0D108BD9-81ED-4DB2-BD59-A6C34878D82A}">
                    <a16:rowId xmlns:a16="http://schemas.microsoft.com/office/drawing/2014/main" val="7389165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3075416"/>
      </p:ext>
    </p:extLst>
  </p:cSld>
  <p:clrMapOvr>
    <a:masterClrMapping/>
  </p:clrMapOvr>
  <p:transition spd="slow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C81B9F-2370-4B66-90D6-AAA6FC5CDC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02A6C4FB-1E3B-A830-263C-9A25EDF9A2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90626"/>
            <a:ext cx="9144000" cy="923926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5600" dirty="0"/>
              <a:t>Seminář: Cvičení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312C86-56FC-8D04-579A-ECE8256B7793}"/>
              </a:ext>
            </a:extLst>
          </p:cNvPr>
          <p:cNvSpPr txBox="1"/>
          <p:nvPr/>
        </p:nvSpPr>
        <p:spPr>
          <a:xfrm>
            <a:off x="184595" y="1019674"/>
            <a:ext cx="8959405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 err="1">
                <a:solidFill>
                  <a:schemeClr val="tx2"/>
                </a:solidFill>
              </a:rPr>
              <a:t>Případy</a:t>
            </a:r>
            <a:r>
              <a:rPr lang="en-US" sz="2500" b="1" dirty="0">
                <a:solidFill>
                  <a:schemeClr val="tx2"/>
                </a:solidFill>
              </a:rPr>
              <a:t>: </a:t>
            </a:r>
          </a:p>
          <a:p>
            <a:r>
              <a:rPr lang="en-US" sz="2500" b="1" dirty="0">
                <a:solidFill>
                  <a:schemeClr val="tx2"/>
                </a:solidFill>
              </a:rPr>
              <a:t>	</a:t>
            </a:r>
            <a:r>
              <a:rPr lang="en-US" sz="2500" dirty="0" err="1">
                <a:solidFill>
                  <a:srgbClr val="CA8A64"/>
                </a:solidFill>
              </a:rPr>
              <a:t>Československo</a:t>
            </a:r>
            <a:r>
              <a:rPr lang="en-US" sz="2500" dirty="0">
                <a:solidFill>
                  <a:srgbClr val="CA8A64"/>
                </a:solidFill>
              </a:rPr>
              <a:t> – </a:t>
            </a:r>
            <a:r>
              <a:rPr lang="en-US" sz="2500" dirty="0" err="1">
                <a:solidFill>
                  <a:srgbClr val="CA8A64"/>
                </a:solidFill>
              </a:rPr>
              <a:t>Rumunsko</a:t>
            </a:r>
            <a:r>
              <a:rPr lang="en-US" sz="2500" dirty="0">
                <a:solidFill>
                  <a:srgbClr val="CA8A64"/>
                </a:solidFill>
              </a:rPr>
              <a:t> (1989–1992) </a:t>
            </a:r>
          </a:p>
          <a:p>
            <a:r>
              <a:rPr lang="en-US" sz="2500" dirty="0">
                <a:solidFill>
                  <a:srgbClr val="CA8A64"/>
                </a:solidFill>
              </a:rPr>
              <a:t>	</a:t>
            </a:r>
            <a:r>
              <a:rPr lang="en-US" sz="2500" dirty="0" err="1">
                <a:solidFill>
                  <a:srgbClr val="CA8A64"/>
                </a:solidFill>
              </a:rPr>
              <a:t>Albánie</a:t>
            </a:r>
            <a:r>
              <a:rPr lang="en-US" sz="2500" dirty="0">
                <a:solidFill>
                  <a:srgbClr val="CA8A64"/>
                </a:solidFill>
              </a:rPr>
              <a:t> – </a:t>
            </a:r>
            <a:r>
              <a:rPr lang="en-US" sz="2500" dirty="0" err="1">
                <a:solidFill>
                  <a:srgbClr val="CA8A64"/>
                </a:solidFill>
              </a:rPr>
              <a:t>Bulharsko</a:t>
            </a:r>
            <a:r>
              <a:rPr lang="en-US" sz="2500" dirty="0">
                <a:solidFill>
                  <a:srgbClr val="CA8A64"/>
                </a:solidFill>
              </a:rPr>
              <a:t> (1989–1997) </a:t>
            </a:r>
          </a:p>
          <a:p>
            <a:r>
              <a:rPr lang="en-US" sz="2500" dirty="0">
                <a:solidFill>
                  <a:srgbClr val="CA8A64"/>
                </a:solidFill>
              </a:rPr>
              <a:t>	Chile – Argentina (1980s–1990s) </a:t>
            </a:r>
          </a:p>
          <a:p>
            <a:r>
              <a:rPr lang="en-US" sz="2500" dirty="0">
                <a:solidFill>
                  <a:srgbClr val="CA8A64"/>
                </a:solidFill>
              </a:rPr>
              <a:t>	</a:t>
            </a:r>
            <a:r>
              <a:rPr lang="en-US" sz="2500" dirty="0" err="1">
                <a:solidFill>
                  <a:srgbClr val="CA8A64"/>
                </a:solidFill>
              </a:rPr>
              <a:t>Jižní</a:t>
            </a:r>
            <a:r>
              <a:rPr lang="en-US" sz="2500" dirty="0">
                <a:solidFill>
                  <a:srgbClr val="CA8A64"/>
                </a:solidFill>
              </a:rPr>
              <a:t> Korea – </a:t>
            </a:r>
            <a:r>
              <a:rPr lang="en-US" sz="2500" dirty="0" err="1">
                <a:solidFill>
                  <a:srgbClr val="CA8A64"/>
                </a:solidFill>
              </a:rPr>
              <a:t>Tchaj</a:t>
            </a:r>
            <a:r>
              <a:rPr lang="en-US" sz="2500" dirty="0">
                <a:solidFill>
                  <a:srgbClr val="CA8A64"/>
                </a:solidFill>
              </a:rPr>
              <a:t>-wan (1970s–1990s) </a:t>
            </a:r>
            <a:endParaRPr lang="en-US" sz="2500" b="1" dirty="0">
              <a:solidFill>
                <a:srgbClr val="CA8A6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 err="1">
                <a:solidFill>
                  <a:schemeClr val="tx2"/>
                </a:solidFill>
              </a:rPr>
              <a:t>Úkol</a:t>
            </a:r>
            <a:r>
              <a:rPr lang="en-US" sz="2500" b="1" dirty="0">
                <a:solidFill>
                  <a:schemeClr val="tx2"/>
                </a:solidFill>
              </a:rPr>
              <a:t> 1: </a:t>
            </a:r>
            <a:r>
              <a:rPr lang="en-US" sz="2500" b="1" dirty="0" err="1">
                <a:solidFill>
                  <a:schemeClr val="tx2"/>
                </a:solidFill>
              </a:rPr>
              <a:t>Určete</a:t>
            </a:r>
            <a:r>
              <a:rPr lang="en-US" sz="2500" b="1" dirty="0">
                <a:solidFill>
                  <a:schemeClr val="tx2"/>
                </a:solidFill>
              </a:rPr>
              <a:t> design (MSSD / MDSD) </a:t>
            </a:r>
            <a:endParaRPr lang="en-US" sz="2500" dirty="0">
              <a:solidFill>
                <a:schemeClr val="tx2"/>
              </a:solidFill>
            </a:endParaRPr>
          </a:p>
          <a:p>
            <a:pPr lvl="0"/>
            <a:r>
              <a:rPr lang="en-US" sz="2500" dirty="0">
                <a:solidFill>
                  <a:schemeClr val="tx2"/>
                </a:solidFill>
              </a:rPr>
              <a:t>	</a:t>
            </a:r>
            <a:r>
              <a:rPr lang="en-US" sz="2500" dirty="0" err="1">
                <a:solidFill>
                  <a:srgbClr val="CA8A64"/>
                </a:solidFill>
              </a:rPr>
              <a:t>Jsou</a:t>
            </a:r>
            <a:r>
              <a:rPr lang="en-US" sz="2500" dirty="0">
                <a:solidFill>
                  <a:srgbClr val="CA8A64"/>
                </a:solidFill>
              </a:rPr>
              <a:t>-li </a:t>
            </a:r>
            <a:r>
              <a:rPr lang="en-US" sz="2500" dirty="0" err="1">
                <a:solidFill>
                  <a:srgbClr val="CA8A64"/>
                </a:solidFill>
              </a:rPr>
              <a:t>si</a:t>
            </a:r>
            <a:r>
              <a:rPr lang="en-US" sz="2500" dirty="0">
                <a:solidFill>
                  <a:srgbClr val="CA8A64"/>
                </a:solidFill>
              </a:rPr>
              <a:t> </a:t>
            </a:r>
            <a:r>
              <a:rPr lang="en-US" sz="2500" dirty="0" err="1">
                <a:solidFill>
                  <a:srgbClr val="CA8A64"/>
                </a:solidFill>
              </a:rPr>
              <a:t>země</a:t>
            </a:r>
            <a:r>
              <a:rPr lang="en-US" sz="2500" dirty="0">
                <a:solidFill>
                  <a:srgbClr val="CA8A64"/>
                </a:solidFill>
              </a:rPr>
              <a:t> </a:t>
            </a:r>
            <a:r>
              <a:rPr lang="en-US" sz="2500" b="1" dirty="0" err="1">
                <a:solidFill>
                  <a:srgbClr val="CA8A64"/>
                </a:solidFill>
              </a:rPr>
              <a:t>podobné</a:t>
            </a:r>
            <a:r>
              <a:rPr lang="en-US" sz="2500" b="1" dirty="0">
                <a:solidFill>
                  <a:srgbClr val="CA8A64"/>
                </a:solidFill>
              </a:rPr>
              <a:t>, ale s </a:t>
            </a:r>
            <a:r>
              <a:rPr lang="en-US" sz="2500" b="1" dirty="0" err="1">
                <a:solidFill>
                  <a:srgbClr val="CA8A64"/>
                </a:solidFill>
              </a:rPr>
              <a:t>odlišnými</a:t>
            </a:r>
            <a:r>
              <a:rPr lang="en-US" sz="2500" b="1" dirty="0">
                <a:solidFill>
                  <a:srgbClr val="CA8A64"/>
                </a:solidFill>
              </a:rPr>
              <a:t> </a:t>
            </a:r>
            <a:r>
              <a:rPr lang="en-US" sz="2500" b="1" dirty="0" err="1">
                <a:solidFill>
                  <a:srgbClr val="CA8A64"/>
                </a:solidFill>
              </a:rPr>
              <a:t>výsledky</a:t>
            </a:r>
            <a:r>
              <a:rPr lang="en-US" sz="2500" dirty="0">
                <a:solidFill>
                  <a:srgbClr val="CA8A64"/>
                </a:solidFill>
              </a:rPr>
              <a:t> → </a:t>
            </a:r>
            <a:r>
              <a:rPr lang="en-US" sz="2500" u="sng" dirty="0">
                <a:solidFill>
                  <a:srgbClr val="CA8A64"/>
                </a:solidFill>
              </a:rPr>
              <a:t>MSSD</a:t>
            </a:r>
          </a:p>
          <a:p>
            <a:pPr lvl="0"/>
            <a:r>
              <a:rPr lang="en-US" sz="2500" dirty="0">
                <a:solidFill>
                  <a:srgbClr val="CA8A64"/>
                </a:solidFill>
              </a:rPr>
              <a:t>	</a:t>
            </a:r>
            <a:r>
              <a:rPr lang="en-US" sz="2500" dirty="0" err="1">
                <a:solidFill>
                  <a:srgbClr val="CA8A64"/>
                </a:solidFill>
              </a:rPr>
              <a:t>Jsou</a:t>
            </a:r>
            <a:r>
              <a:rPr lang="en-US" sz="2500" dirty="0">
                <a:solidFill>
                  <a:srgbClr val="CA8A64"/>
                </a:solidFill>
              </a:rPr>
              <a:t>-li </a:t>
            </a:r>
            <a:r>
              <a:rPr lang="en-US" sz="2500" b="1" dirty="0" err="1">
                <a:solidFill>
                  <a:srgbClr val="CA8A64"/>
                </a:solidFill>
              </a:rPr>
              <a:t>rozdílné</a:t>
            </a:r>
            <a:r>
              <a:rPr lang="en-US" sz="2500" b="1" dirty="0">
                <a:solidFill>
                  <a:srgbClr val="CA8A64"/>
                </a:solidFill>
              </a:rPr>
              <a:t>, ale s </a:t>
            </a:r>
            <a:r>
              <a:rPr lang="en-US" sz="2500" b="1" dirty="0" err="1">
                <a:solidFill>
                  <a:srgbClr val="CA8A64"/>
                </a:solidFill>
              </a:rPr>
              <a:t>podobným</a:t>
            </a:r>
            <a:r>
              <a:rPr lang="en-US" sz="2500" b="1" dirty="0">
                <a:solidFill>
                  <a:srgbClr val="CA8A64"/>
                </a:solidFill>
              </a:rPr>
              <a:t> </a:t>
            </a:r>
            <a:r>
              <a:rPr lang="en-US" sz="2500" b="1" dirty="0" err="1">
                <a:solidFill>
                  <a:srgbClr val="CA8A64"/>
                </a:solidFill>
              </a:rPr>
              <a:t>výsledkem</a:t>
            </a:r>
            <a:r>
              <a:rPr lang="en-US" sz="2500" dirty="0">
                <a:solidFill>
                  <a:srgbClr val="CA8A64"/>
                </a:solidFill>
              </a:rPr>
              <a:t> → </a:t>
            </a:r>
            <a:r>
              <a:rPr lang="en-US" sz="2500" u="sng" dirty="0">
                <a:solidFill>
                  <a:srgbClr val="CA8A64"/>
                </a:solidFill>
              </a:rPr>
              <a:t>MDSD</a:t>
            </a:r>
          </a:p>
          <a:p>
            <a:r>
              <a:rPr lang="en-US" sz="2500" dirty="0">
                <a:solidFill>
                  <a:srgbClr val="CA8A64"/>
                </a:solidFill>
              </a:rPr>
              <a:t>	</a:t>
            </a:r>
            <a:r>
              <a:rPr lang="en-US" sz="2500" b="1" dirty="0" err="1">
                <a:solidFill>
                  <a:srgbClr val="CA8A64"/>
                </a:solidFill>
              </a:rPr>
              <a:t>Zdůvodněte</a:t>
            </a:r>
            <a:r>
              <a:rPr lang="en-US" sz="2500" b="1" dirty="0">
                <a:solidFill>
                  <a:srgbClr val="CA8A64"/>
                </a:solidFill>
              </a:rPr>
              <a:t>, </a:t>
            </a:r>
            <a:r>
              <a:rPr lang="en-US" sz="2500" b="1" dirty="0" err="1">
                <a:solidFill>
                  <a:srgbClr val="CA8A64"/>
                </a:solidFill>
              </a:rPr>
              <a:t>proč</a:t>
            </a:r>
            <a:r>
              <a:rPr lang="en-US" sz="2500" b="1" dirty="0">
                <a:solidFill>
                  <a:srgbClr val="CA8A64"/>
                </a:solidFill>
              </a:rPr>
              <a:t> </a:t>
            </a:r>
            <a:r>
              <a:rPr lang="en-US" sz="2500" b="1" dirty="0" err="1">
                <a:solidFill>
                  <a:srgbClr val="CA8A64"/>
                </a:solidFill>
              </a:rPr>
              <a:t>jste</a:t>
            </a:r>
            <a:r>
              <a:rPr lang="en-US" sz="2500" b="1" dirty="0">
                <a:solidFill>
                  <a:srgbClr val="CA8A64"/>
                </a:solidFill>
              </a:rPr>
              <a:t> </a:t>
            </a:r>
            <a:r>
              <a:rPr lang="en-US" sz="2500" b="1" dirty="0" err="1">
                <a:solidFill>
                  <a:srgbClr val="CA8A64"/>
                </a:solidFill>
              </a:rPr>
              <a:t>vybrali</a:t>
            </a:r>
            <a:r>
              <a:rPr lang="en-US" sz="2500" b="1" dirty="0">
                <a:solidFill>
                  <a:srgbClr val="CA8A64"/>
                </a:solidFill>
              </a:rPr>
              <a:t> </a:t>
            </a:r>
            <a:r>
              <a:rPr lang="en-US" sz="2500" b="1" dirty="0" err="1">
                <a:solidFill>
                  <a:srgbClr val="CA8A64"/>
                </a:solidFill>
              </a:rPr>
              <a:t>daný</a:t>
            </a:r>
            <a:r>
              <a:rPr lang="en-US" sz="2500" b="1" dirty="0">
                <a:solidFill>
                  <a:srgbClr val="CA8A64"/>
                </a:solidFill>
              </a:rPr>
              <a:t> design </a:t>
            </a:r>
            <a:r>
              <a:rPr lang="en-US" sz="2500" dirty="0">
                <a:solidFill>
                  <a:srgbClr val="CA8A64"/>
                </a:solidFill>
              </a:rPr>
              <a:t>(</a:t>
            </a:r>
            <a:r>
              <a:rPr lang="en-US" sz="2500" dirty="0" err="1">
                <a:solidFill>
                  <a:srgbClr val="CA8A64"/>
                </a:solidFill>
              </a:rPr>
              <a:t>např</a:t>
            </a:r>
            <a:r>
              <a:rPr lang="en-US" sz="2500" dirty="0">
                <a:solidFill>
                  <a:srgbClr val="CA8A64"/>
                </a:solidFill>
              </a:rPr>
              <a:t>. </a:t>
            </a:r>
            <a:r>
              <a:rPr lang="en-US" sz="2500" dirty="0" err="1">
                <a:solidFill>
                  <a:srgbClr val="CA8A64"/>
                </a:solidFill>
              </a:rPr>
              <a:t>podle</a:t>
            </a:r>
            <a:r>
              <a:rPr lang="en-US" sz="2500" dirty="0">
                <a:solidFill>
                  <a:srgbClr val="CA8A64"/>
                </a:solidFill>
              </a:rPr>
              <a:t> 	</a:t>
            </a:r>
            <a:r>
              <a:rPr lang="en-US" sz="2500" dirty="0" err="1">
                <a:solidFill>
                  <a:srgbClr val="CA8A64"/>
                </a:solidFill>
              </a:rPr>
              <a:t>režimní</a:t>
            </a:r>
            <a:r>
              <a:rPr lang="en-US" sz="2500" dirty="0">
                <a:solidFill>
                  <a:srgbClr val="CA8A64"/>
                </a:solidFill>
              </a:rPr>
              <a:t> </a:t>
            </a:r>
            <a:r>
              <a:rPr lang="en-US" sz="2500" dirty="0" err="1">
                <a:solidFill>
                  <a:srgbClr val="CA8A64"/>
                </a:solidFill>
              </a:rPr>
              <a:t>minulosti</a:t>
            </a:r>
            <a:r>
              <a:rPr lang="en-US" sz="2500" dirty="0">
                <a:solidFill>
                  <a:srgbClr val="CA8A64"/>
                </a:solidFill>
              </a:rPr>
              <a:t>, </a:t>
            </a:r>
            <a:r>
              <a:rPr lang="en-US" sz="2500" dirty="0" err="1">
                <a:solidFill>
                  <a:srgbClr val="CA8A64"/>
                </a:solidFill>
              </a:rPr>
              <a:t>regionu</a:t>
            </a:r>
            <a:r>
              <a:rPr lang="en-US" sz="2500" dirty="0">
                <a:solidFill>
                  <a:srgbClr val="CA8A64"/>
                </a:solidFill>
              </a:rPr>
              <a:t>, </a:t>
            </a:r>
            <a:r>
              <a:rPr lang="en-US" sz="2500" dirty="0" err="1">
                <a:solidFill>
                  <a:srgbClr val="CA8A64"/>
                </a:solidFill>
              </a:rPr>
              <a:t>kultury</a:t>
            </a:r>
            <a:r>
              <a:rPr lang="en-US" sz="2500" dirty="0">
                <a:solidFill>
                  <a:srgbClr val="CA8A64"/>
                </a:solidFill>
              </a:rPr>
              <a:t>, </a:t>
            </a:r>
            <a:r>
              <a:rPr lang="en-US" sz="2500" dirty="0" err="1">
                <a:solidFill>
                  <a:srgbClr val="CA8A64"/>
                </a:solidFill>
              </a:rPr>
              <a:t>výsledku</a:t>
            </a:r>
            <a:r>
              <a:rPr lang="en-US" sz="2500" dirty="0">
                <a:solidFill>
                  <a:srgbClr val="CA8A64"/>
                </a:solidFill>
              </a:rPr>
              <a:t> </a:t>
            </a:r>
            <a:r>
              <a:rPr lang="en-US" sz="2500" dirty="0" err="1">
                <a:solidFill>
                  <a:srgbClr val="CA8A64"/>
                </a:solidFill>
              </a:rPr>
              <a:t>konsolidace</a:t>
            </a:r>
            <a:r>
              <a:rPr lang="en-US" sz="2500" dirty="0">
                <a:solidFill>
                  <a:srgbClr val="CA8A64"/>
                </a:solidFill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 err="1">
                <a:solidFill>
                  <a:schemeClr val="tx2"/>
                </a:solidFill>
              </a:rPr>
              <a:t>Úkol</a:t>
            </a:r>
            <a:r>
              <a:rPr lang="en-US" sz="2500" b="1" dirty="0">
                <a:solidFill>
                  <a:schemeClr val="tx2"/>
                </a:solidFill>
              </a:rPr>
              <a:t> 2: </a:t>
            </a:r>
            <a:r>
              <a:rPr lang="en-US" sz="2500" b="1" dirty="0" err="1">
                <a:solidFill>
                  <a:schemeClr val="tx2"/>
                </a:solidFill>
              </a:rPr>
              <a:t>Formulujte</a:t>
            </a:r>
            <a:r>
              <a:rPr lang="en-US" sz="2500" b="1" dirty="0">
                <a:solidFill>
                  <a:schemeClr val="tx2"/>
                </a:solidFill>
              </a:rPr>
              <a:t> </a:t>
            </a:r>
            <a:r>
              <a:rPr lang="en-US" sz="2500" b="1" dirty="0" err="1">
                <a:solidFill>
                  <a:schemeClr val="tx2"/>
                </a:solidFill>
              </a:rPr>
              <a:t>hypotézu</a:t>
            </a:r>
            <a:r>
              <a:rPr lang="en-US" sz="2500" b="1" dirty="0">
                <a:solidFill>
                  <a:schemeClr val="tx2"/>
                </a:solidFill>
              </a:rPr>
              <a:t> </a:t>
            </a:r>
            <a:endParaRPr lang="en-US" sz="2500" dirty="0">
              <a:solidFill>
                <a:schemeClr val="tx2"/>
              </a:solidFill>
            </a:endParaRPr>
          </a:p>
          <a:p>
            <a:r>
              <a:rPr lang="en-US" sz="2500" dirty="0">
                <a:solidFill>
                  <a:schemeClr val="tx2"/>
                </a:solidFill>
              </a:rPr>
              <a:t>	</a:t>
            </a:r>
            <a:r>
              <a:rPr lang="en-US" sz="2500" b="1" dirty="0" err="1">
                <a:solidFill>
                  <a:srgbClr val="CA8A64"/>
                </a:solidFill>
              </a:rPr>
              <a:t>Příklad</a:t>
            </a:r>
            <a:r>
              <a:rPr lang="en-US" sz="2500" dirty="0">
                <a:solidFill>
                  <a:srgbClr val="CA8A64"/>
                </a:solidFill>
              </a:rPr>
              <a:t>: „</a:t>
            </a:r>
            <a:r>
              <a:rPr lang="en-US" sz="2500" dirty="0" err="1">
                <a:solidFill>
                  <a:srgbClr val="CA8A64"/>
                </a:solidFill>
              </a:rPr>
              <a:t>Země</a:t>
            </a:r>
            <a:r>
              <a:rPr lang="en-US" sz="2500" dirty="0">
                <a:solidFill>
                  <a:srgbClr val="CA8A64"/>
                </a:solidFill>
              </a:rPr>
              <a:t> s </a:t>
            </a:r>
            <a:r>
              <a:rPr lang="en-US" sz="2500" dirty="0" err="1">
                <a:solidFill>
                  <a:srgbClr val="CA8A64"/>
                </a:solidFill>
              </a:rPr>
              <a:t>aktivní</a:t>
            </a:r>
            <a:r>
              <a:rPr lang="en-US" sz="2500" dirty="0">
                <a:solidFill>
                  <a:srgbClr val="CA8A64"/>
                </a:solidFill>
              </a:rPr>
              <a:t> </a:t>
            </a:r>
            <a:r>
              <a:rPr lang="en-US" sz="2500" dirty="0" err="1">
                <a:solidFill>
                  <a:srgbClr val="CA8A64"/>
                </a:solidFill>
              </a:rPr>
              <a:t>občanskou</a:t>
            </a:r>
            <a:r>
              <a:rPr lang="en-US" sz="2500" dirty="0">
                <a:solidFill>
                  <a:srgbClr val="CA8A64"/>
                </a:solidFill>
              </a:rPr>
              <a:t> </a:t>
            </a:r>
            <a:r>
              <a:rPr lang="en-US" sz="2500" dirty="0" err="1">
                <a:solidFill>
                  <a:srgbClr val="CA8A64"/>
                </a:solidFill>
              </a:rPr>
              <a:t>společností</a:t>
            </a:r>
            <a:r>
              <a:rPr lang="en-US" sz="2500" dirty="0">
                <a:solidFill>
                  <a:srgbClr val="CA8A64"/>
                </a:solidFill>
              </a:rPr>
              <a:t> </a:t>
            </a:r>
            <a:r>
              <a:rPr lang="en-US" sz="2500" dirty="0" err="1">
                <a:solidFill>
                  <a:srgbClr val="CA8A64"/>
                </a:solidFill>
              </a:rPr>
              <a:t>mají</a:t>
            </a:r>
            <a:r>
              <a:rPr lang="en-US" sz="2500" dirty="0">
                <a:solidFill>
                  <a:srgbClr val="CA8A64"/>
                </a:solidFill>
              </a:rPr>
              <a:t> </a:t>
            </a:r>
            <a:r>
              <a:rPr lang="en-US" sz="2500" dirty="0" err="1">
                <a:solidFill>
                  <a:srgbClr val="CA8A64"/>
                </a:solidFill>
              </a:rPr>
              <a:t>vyšší</a:t>
            </a:r>
            <a:r>
              <a:rPr lang="en-US" sz="2500" dirty="0">
                <a:solidFill>
                  <a:srgbClr val="CA8A64"/>
                </a:solidFill>
              </a:rPr>
              <a:t> 	</a:t>
            </a:r>
            <a:r>
              <a:rPr lang="en-US" sz="2500" dirty="0" err="1">
                <a:solidFill>
                  <a:srgbClr val="CA8A64"/>
                </a:solidFill>
              </a:rPr>
              <a:t>šanci</a:t>
            </a:r>
            <a:r>
              <a:rPr lang="en-US" sz="2500" dirty="0">
                <a:solidFill>
                  <a:srgbClr val="CA8A64"/>
                </a:solidFill>
              </a:rPr>
              <a:t> </a:t>
            </a:r>
            <a:r>
              <a:rPr lang="en-US" sz="2500" dirty="0" err="1">
                <a:solidFill>
                  <a:srgbClr val="CA8A64"/>
                </a:solidFill>
              </a:rPr>
              <a:t>na</a:t>
            </a:r>
            <a:r>
              <a:rPr lang="en-US" sz="2500" dirty="0">
                <a:solidFill>
                  <a:srgbClr val="CA8A64"/>
                </a:solidFill>
              </a:rPr>
              <a:t> </a:t>
            </a:r>
            <a:r>
              <a:rPr lang="en-US" sz="2500" dirty="0" err="1">
                <a:solidFill>
                  <a:srgbClr val="CA8A64"/>
                </a:solidFill>
              </a:rPr>
              <a:t>úspěšnou</a:t>
            </a:r>
            <a:r>
              <a:rPr lang="en-US" sz="2500" dirty="0">
                <a:solidFill>
                  <a:srgbClr val="CA8A64"/>
                </a:solidFill>
              </a:rPr>
              <a:t> </a:t>
            </a:r>
            <a:r>
              <a:rPr lang="en-US" sz="2500" dirty="0" err="1">
                <a:solidFill>
                  <a:srgbClr val="CA8A64"/>
                </a:solidFill>
              </a:rPr>
              <a:t>konsolidaci</a:t>
            </a:r>
            <a:r>
              <a:rPr lang="en-US" sz="2500" dirty="0">
                <a:solidFill>
                  <a:srgbClr val="CA8A64"/>
                </a:solidFill>
              </a:rPr>
              <a:t> </a:t>
            </a:r>
            <a:r>
              <a:rPr lang="en-US" sz="2500" dirty="0" err="1">
                <a:solidFill>
                  <a:srgbClr val="CA8A64"/>
                </a:solidFill>
              </a:rPr>
              <a:t>demokracie</a:t>
            </a:r>
            <a:r>
              <a:rPr lang="en-US" sz="2500" dirty="0">
                <a:solidFill>
                  <a:srgbClr val="CA8A64"/>
                </a:solidFill>
              </a:rPr>
              <a:t>.“</a:t>
            </a:r>
          </a:p>
          <a:p>
            <a:pPr lvl="0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587001"/>
      </p:ext>
    </p:extLst>
  </p:cSld>
  <p:clrMapOvr>
    <a:masterClrMapping/>
  </p:clrMapOvr>
  <p:transition spd="slow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64E52A-A166-E064-2F32-7C21E604B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D69DEC68-60A7-8791-C713-319A41D848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90626"/>
            <a:ext cx="9144000" cy="923926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5600" dirty="0"/>
              <a:t>Seminář: Cvičení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5945B4E-3A22-27E1-99C1-08C33061E1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790187"/>
              </p:ext>
            </p:extLst>
          </p:nvPr>
        </p:nvGraphicFramePr>
        <p:xfrm>
          <a:off x="342320" y="995680"/>
          <a:ext cx="8627944" cy="51490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09007">
                  <a:extLst>
                    <a:ext uri="{9D8B030D-6E8A-4147-A177-3AD203B41FA5}">
                      <a16:colId xmlns:a16="http://schemas.microsoft.com/office/drawing/2014/main" val="2443744586"/>
                    </a:ext>
                  </a:extLst>
                </a:gridCol>
                <a:gridCol w="1460778">
                  <a:extLst>
                    <a:ext uri="{9D8B030D-6E8A-4147-A177-3AD203B41FA5}">
                      <a16:colId xmlns:a16="http://schemas.microsoft.com/office/drawing/2014/main" val="1493888207"/>
                    </a:ext>
                  </a:extLst>
                </a:gridCol>
                <a:gridCol w="4558159">
                  <a:extLst>
                    <a:ext uri="{9D8B030D-6E8A-4147-A177-3AD203B41FA5}">
                      <a16:colId xmlns:a16="http://schemas.microsoft.com/office/drawing/2014/main" val="579235307"/>
                    </a:ext>
                  </a:extLst>
                </a:gridCol>
              </a:tblGrid>
              <a:tr h="8983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500" kern="0">
                          <a:effectLst/>
                        </a:rPr>
                        <a:t>Případ</a:t>
                      </a:r>
                      <a:endParaRPr lang="en-US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500" kern="0">
                          <a:effectLst/>
                        </a:rPr>
                        <a:t>Design</a:t>
                      </a:r>
                      <a:endParaRPr lang="en-US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500" kern="0" dirty="0" err="1">
                          <a:effectLst/>
                        </a:rPr>
                        <a:t>Hypotéza</a:t>
                      </a:r>
                      <a:endParaRPr lang="en-US" sz="15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9233528"/>
                  </a:ext>
                </a:extLst>
              </a:tr>
              <a:tr h="10228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500" kern="0">
                          <a:effectLst/>
                        </a:rPr>
                        <a:t>Československo – Rumunsko (1989–1992)</a:t>
                      </a:r>
                      <a:endParaRPr lang="en-US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2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2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6694469"/>
                  </a:ext>
                </a:extLst>
              </a:tr>
              <a:tr h="10698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500" kern="0">
                          <a:effectLst/>
                        </a:rPr>
                        <a:t>Albánie – Bulharsko (1989–1997)</a:t>
                      </a:r>
                      <a:endParaRPr lang="en-US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2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200" kern="1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3676966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500" kern="0">
                          <a:effectLst/>
                        </a:rPr>
                        <a:t>Chile – Argentina (1980s–1990s)</a:t>
                      </a:r>
                      <a:endParaRPr lang="en-US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4551660"/>
                  </a:ext>
                </a:extLst>
              </a:tr>
              <a:tr h="10607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500" kern="0" dirty="0" err="1">
                          <a:effectLst/>
                        </a:rPr>
                        <a:t>Jižní</a:t>
                      </a:r>
                      <a:r>
                        <a:rPr lang="en-US" sz="1500" kern="0" dirty="0">
                          <a:effectLst/>
                        </a:rPr>
                        <a:t> Korea – </a:t>
                      </a:r>
                      <a:r>
                        <a:rPr lang="en-US" sz="1500" kern="0" dirty="0" err="1">
                          <a:effectLst/>
                        </a:rPr>
                        <a:t>Tchaj</a:t>
                      </a:r>
                      <a:r>
                        <a:rPr lang="en-US" sz="1500" kern="0" dirty="0">
                          <a:effectLst/>
                        </a:rPr>
                        <a:t>-wan (1970s–1990s)</a:t>
                      </a:r>
                      <a:endParaRPr lang="en-US" sz="15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 dirty="0">
                          <a:effectLst/>
                        </a:rPr>
                        <a:t> 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8703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7192717"/>
      </p:ext>
    </p:extLst>
  </p:cSld>
  <p:clrMapOvr>
    <a:masterClrMapping/>
  </p:clrMapOvr>
  <p:transition spd="slow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581025" y="2935288"/>
            <a:ext cx="7981950" cy="1470025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pl-PL" sz="5400" b="1" cap="all" dirty="0">
                <a:solidFill>
                  <a:srgbClr val="002D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Politické strany, str. systém, volební systém a problémy české demokracie </a:t>
            </a:r>
          </a:p>
        </p:txBody>
      </p:sp>
    </p:spTree>
    <p:extLst>
      <p:ext uri="{BB962C8B-B14F-4D97-AF65-F5344CB8AC3E}">
        <p14:creationId xmlns:p14="http://schemas.microsoft.com/office/powerpoint/2010/main" val="1148254880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26126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Katalog rysů totalitních režimů </a:t>
            </a:r>
            <a:br>
              <a:rPr lang="cs-CZ" altLang="cs-CZ" sz="3200" dirty="0"/>
            </a:br>
            <a:r>
              <a:rPr lang="cs-CZ" altLang="cs-CZ" sz="3200" dirty="0"/>
              <a:t>(</a:t>
            </a:r>
            <a:r>
              <a:rPr lang="cs-CZ" altLang="cs-CZ" sz="3200" dirty="0" err="1"/>
              <a:t>Brzezinski</a:t>
            </a:r>
            <a:r>
              <a:rPr lang="cs-CZ" altLang="cs-CZ" sz="3200" dirty="0"/>
              <a:t>, Friedrich)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454727"/>
            <a:ext cx="8261927" cy="4961948"/>
          </a:xfrm>
        </p:spPr>
        <p:txBody>
          <a:bodyPr>
            <a:noAutofit/>
          </a:bodyPr>
          <a:lstStyle/>
          <a:p>
            <a:pPr marL="457200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cs-CZ" altLang="cs-CZ" sz="2000" dirty="0">
                <a:solidFill>
                  <a:srgbClr val="002D5A"/>
                </a:solidFill>
              </a:rPr>
              <a:t>Oficiální ideologie vysvětlující všechny aspekty lidské existence, kterou je každý povinen přijímat</a:t>
            </a:r>
          </a:p>
          <a:p>
            <a:pPr marL="457200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cs-CZ" altLang="cs-CZ" sz="2000" dirty="0">
                <a:solidFill>
                  <a:srgbClr val="002D5A"/>
                </a:solidFill>
              </a:rPr>
              <a:t>Jediná strana, hierarchicky strukturovaná, typicky vedení jedním vůdcem, jejíž tvrdé jádro je oddané ideologii a tu je připravena prosazovat</a:t>
            </a:r>
          </a:p>
          <a:p>
            <a:pPr marL="457200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cs-CZ" altLang="cs-CZ" sz="2000" dirty="0">
                <a:solidFill>
                  <a:srgbClr val="002D5A"/>
                </a:solidFill>
              </a:rPr>
              <a:t>Systém teroristické policejní kontroly řízený vedením strany (plošný teror)</a:t>
            </a:r>
          </a:p>
          <a:p>
            <a:pPr marL="457200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cs-CZ" altLang="cs-CZ" sz="2000" dirty="0">
                <a:solidFill>
                  <a:srgbClr val="002D5A"/>
                </a:solidFill>
              </a:rPr>
              <a:t>Prakticky úplný monopol ve sféře masových sdělovacích prostředků</a:t>
            </a:r>
          </a:p>
          <a:p>
            <a:pPr marL="457200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cs-CZ" altLang="cs-CZ" sz="2000" dirty="0">
                <a:solidFill>
                  <a:srgbClr val="002D5A"/>
                </a:solidFill>
              </a:rPr>
              <a:t>Kontrolní monopol nad odzbrojenými složkami</a:t>
            </a:r>
          </a:p>
          <a:p>
            <a:pPr marL="457200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cs-CZ" altLang="cs-CZ" sz="2000" dirty="0">
                <a:solidFill>
                  <a:srgbClr val="002D5A"/>
                </a:solidFill>
              </a:rPr>
              <a:t>Centrálně kontrolovaná a řízená ekonomika</a:t>
            </a:r>
          </a:p>
          <a:p>
            <a:pPr marL="0" indent="0" algn="just">
              <a:spcBef>
                <a:spcPts val="1200"/>
              </a:spcBef>
              <a:buNone/>
            </a:pPr>
            <a:endParaRPr lang="cs-CZ" altLang="cs-CZ" sz="2000" dirty="0">
              <a:solidFill>
                <a:srgbClr val="002D5A"/>
              </a:solidFill>
            </a:endParaRPr>
          </a:p>
          <a:p>
            <a:pPr algn="just">
              <a:spcBef>
                <a:spcPts val="1200"/>
              </a:spcBef>
            </a:pPr>
            <a:endParaRPr lang="cs-CZ" altLang="cs-CZ" sz="24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844101"/>
      </p:ext>
    </p:extLst>
  </p:cSld>
  <p:clrMapOvr>
    <a:masterClrMapping/>
  </p:clrMapOvr>
  <p:transition spd="slow"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92163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Zdroje k tématu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309255"/>
            <a:ext cx="8261927" cy="510742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cs-CZ" sz="24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HLOUŠEK, Vít, Lubomír KOPEČEK a Jakub ŠEDO. Politické systémy. Brno: </a:t>
            </a:r>
            <a:r>
              <a:rPr lang="cs-CZ" sz="2400" dirty="0" err="1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Barrister</a:t>
            </a:r>
            <a:r>
              <a:rPr lang="cs-CZ" sz="24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cs-CZ" sz="2400" dirty="0" err="1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Principal</a:t>
            </a:r>
            <a:r>
              <a:rPr lang="cs-CZ" sz="24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2018. ISBN 978-80-87474-23-5, str. 161-186 a 194-216</a:t>
            </a:r>
          </a:p>
          <a:p>
            <a:pPr>
              <a:spcBef>
                <a:spcPts val="1200"/>
              </a:spcBef>
            </a:pPr>
            <a:r>
              <a:rPr lang="cs-CZ" sz="24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LORENZ, Astrid a Hana FORMÁNKOVÁ (</a:t>
            </a:r>
            <a:r>
              <a:rPr lang="cs-CZ" sz="2400" dirty="0" err="1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eds</a:t>
            </a:r>
            <a:r>
              <a:rPr lang="cs-CZ" sz="24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.). Politický systém Česka. Brno: Centrum pro studium demokracie a kultury, 2019. ISBN 978-80-7325-483-4, str. 87-108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cs-CZ" altLang="cs-CZ" sz="18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72054"/>
      </p:ext>
    </p:extLst>
  </p:cSld>
  <p:clrMapOvr>
    <a:masterClrMapping/>
  </p:clrMapOvr>
  <p:transition spd="slow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>
            <a:extLst>
              <a:ext uri="{FF2B5EF4-FFF2-40B4-BE49-F238E27FC236}">
                <a16:creationId xmlns:a16="http://schemas.microsoft.com/office/drawing/2014/main" id="{6C02FD7C-8B20-7472-5FD2-69075FF68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350838"/>
            <a:ext cx="8447088" cy="406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4400" dirty="0"/>
              <a:t>Význam politických stran</a:t>
            </a:r>
          </a:p>
        </p:txBody>
      </p:sp>
      <p:sp>
        <p:nvSpPr>
          <p:cNvPr id="24579" name="Zástupný symbol pro obsah 2">
            <a:extLst>
              <a:ext uri="{FF2B5EF4-FFF2-40B4-BE49-F238E27FC236}">
                <a16:creationId xmlns:a16="http://schemas.microsoft.com/office/drawing/2014/main" id="{CEB7BC7E-2A9F-E312-DC93-21ED7917E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1433513"/>
            <a:ext cx="5186218" cy="4821237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cs-CZ" altLang="cs-CZ" sz="2800" dirty="0">
                <a:solidFill>
                  <a:srgbClr val="002D5A"/>
                </a:solidFill>
              </a:rPr>
              <a:t>páteř demokratického rozhodování</a:t>
            </a:r>
          </a:p>
          <a:p>
            <a:pPr eaLnBrk="1" hangingPunct="1">
              <a:spcBef>
                <a:spcPts val="1800"/>
              </a:spcBef>
            </a:pPr>
            <a:r>
              <a:rPr lang="cs-CZ" altLang="cs-CZ" sz="2800" dirty="0">
                <a:solidFill>
                  <a:srgbClr val="002D5A"/>
                </a:solidFill>
              </a:rPr>
              <a:t>historicky nejefektivnější způsob reprezentace zájmů společenských skupin a prosazování jejich cílů</a:t>
            </a:r>
          </a:p>
          <a:p>
            <a:pPr eaLnBrk="1" hangingPunct="1">
              <a:spcBef>
                <a:spcPts val="1800"/>
              </a:spcBef>
            </a:pPr>
            <a:r>
              <a:rPr lang="cs-CZ" altLang="cs-CZ" sz="2800" dirty="0">
                <a:solidFill>
                  <a:srgbClr val="002D5A"/>
                </a:solidFill>
              </a:rPr>
              <a:t>klíčový aktér demokratického politického procesu</a:t>
            </a:r>
          </a:p>
        </p:txBody>
      </p:sp>
      <p:pic>
        <p:nvPicPr>
          <p:cNvPr id="24580" name="Picture 2">
            <a:extLst>
              <a:ext uri="{FF2B5EF4-FFF2-40B4-BE49-F238E27FC236}">
                <a16:creationId xmlns:a16="http://schemas.microsoft.com/office/drawing/2014/main" id="{C1BB17A2-76D3-03E1-AD57-F84EF0250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921" y="1333500"/>
            <a:ext cx="3727592" cy="326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9E49D457-B993-C62A-D8CE-C25B895DE0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3838" y="301625"/>
            <a:ext cx="8447087" cy="43973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cs-CZ" sz="4400" dirty="0"/>
              <a:t>Politické strany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9F76F066-5734-3264-90DD-0B250610C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33475"/>
            <a:ext cx="8229600" cy="4992688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cs-CZ" altLang="cs-CZ" sz="2800" dirty="0">
                <a:solidFill>
                  <a:srgbClr val="002D5A"/>
                </a:solidFill>
              </a:rPr>
              <a:t>Jsou nezbytným prvkem fungování moderní politiky</a:t>
            </a:r>
          </a:p>
          <a:p>
            <a:pPr eaLnBrk="1" hangingPunct="1">
              <a:spcBef>
                <a:spcPts val="1800"/>
              </a:spcBef>
            </a:pPr>
            <a:r>
              <a:rPr lang="cs-CZ" altLang="cs-CZ" sz="2800" dirty="0">
                <a:solidFill>
                  <a:srgbClr val="002D5A"/>
                </a:solidFill>
              </a:rPr>
              <a:t>Jejich vznik je úzce spojen s demokratizací industriálních společností 19. století</a:t>
            </a:r>
          </a:p>
          <a:p>
            <a:pPr eaLnBrk="1" hangingPunct="1">
              <a:spcBef>
                <a:spcPts val="1800"/>
              </a:spcBef>
            </a:pPr>
            <a:r>
              <a:rPr lang="cs-CZ" altLang="cs-CZ" sz="2800" dirty="0">
                <a:solidFill>
                  <a:srgbClr val="002D5A"/>
                </a:solidFill>
              </a:rPr>
              <a:t>Není bez nich představitelná existence žádné současné demokracie</a:t>
            </a:r>
          </a:p>
          <a:p>
            <a:pPr eaLnBrk="1" hangingPunct="1">
              <a:spcBef>
                <a:spcPts val="1800"/>
              </a:spcBef>
            </a:pPr>
            <a:r>
              <a:rPr lang="cs-CZ" altLang="cs-CZ" sz="2800" dirty="0">
                <a:solidFill>
                  <a:srgbClr val="002D5A"/>
                </a:solidFill>
              </a:rPr>
              <a:t>Jsou životně důležitým pojítkem mezi státem a (občanskou) společností</a:t>
            </a:r>
          </a:p>
          <a:p>
            <a:pPr eaLnBrk="1" hangingPunct="1">
              <a:spcBef>
                <a:spcPts val="1800"/>
              </a:spcBef>
            </a:pPr>
            <a:r>
              <a:rPr lang="cs-CZ" altLang="cs-CZ" sz="2800" dirty="0">
                <a:solidFill>
                  <a:srgbClr val="002D5A"/>
                </a:solidFill>
              </a:rPr>
              <a:t>Jejich soutěž je základním atributem každého demokratického politického režimu. </a:t>
            </a:r>
            <a:endParaRPr lang="cs-CZ" altLang="cs-CZ" dirty="0"/>
          </a:p>
        </p:txBody>
      </p:sp>
    </p:spTree>
  </p:cSld>
  <p:clrMapOvr>
    <a:masterClrMapping/>
  </p:clrMapOvr>
  <p:transition spd="slow"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72F4FD-A577-5E08-D9C2-C9A9267A1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aph showing different platforms&#10;&#10;AI-generated content may be incorrect.">
            <a:extLst>
              <a:ext uri="{FF2B5EF4-FFF2-40B4-BE49-F238E27FC236}">
                <a16:creationId xmlns:a16="http://schemas.microsoft.com/office/drawing/2014/main" id="{49271388-8FA3-8D10-4CD7-4FA08EA79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8" y="752794"/>
            <a:ext cx="8963025" cy="53778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3261535"/>
      </p:ext>
    </p:extLst>
  </p:cSld>
  <p:clrMapOvr>
    <a:masterClrMapping/>
  </p:clrMapOvr>
  <p:transition spd="slow">
    <p:cov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graph showing the different platforms&#10;&#10;AI-generated content may be incorrect.">
            <a:extLst>
              <a:ext uri="{FF2B5EF4-FFF2-40B4-BE49-F238E27FC236}">
                <a16:creationId xmlns:a16="http://schemas.microsoft.com/office/drawing/2014/main" id="{A60786CD-C553-A6BF-7B2E-5B9367F465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488" y="752794"/>
            <a:ext cx="8963025" cy="53778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5909826"/>
      </p:ext>
    </p:extLst>
  </p:cSld>
  <p:clrMapOvr>
    <a:masterClrMapping/>
  </p:clrMapOvr>
  <p:transition spd="slow">
    <p:cove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96554-51E7-DE96-18B7-0D63E33CC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9365"/>
            <a:ext cx="9144000" cy="923926"/>
          </a:xfrm>
        </p:spPr>
        <p:txBody>
          <a:bodyPr>
            <a:noAutofit/>
          </a:bodyPr>
          <a:lstStyle/>
          <a:p>
            <a:r>
              <a:rPr lang="en-US" sz="3500" dirty="0" err="1"/>
              <a:t>Transformace</a:t>
            </a:r>
            <a:r>
              <a:rPr lang="en-US" sz="3500" dirty="0"/>
              <a:t> (</a:t>
            </a:r>
            <a:r>
              <a:rPr lang="en-US" sz="3500" dirty="0" err="1"/>
              <a:t>Západo</a:t>
            </a:r>
            <a:r>
              <a:rPr lang="en-US" sz="3500" dirty="0"/>
              <a:t>) </a:t>
            </a:r>
            <a:r>
              <a:rPr lang="en-US" sz="3500" dirty="0" err="1"/>
              <a:t>Evropského</a:t>
            </a:r>
            <a:r>
              <a:rPr lang="en-US" sz="3500" dirty="0"/>
              <a:t> </a:t>
            </a:r>
            <a:r>
              <a:rPr lang="en-US" sz="3500" dirty="0" err="1"/>
              <a:t>Stranického</a:t>
            </a:r>
            <a:r>
              <a:rPr lang="en-US" sz="3500" dirty="0"/>
              <a:t> </a:t>
            </a:r>
            <a:r>
              <a:rPr lang="en-US" sz="3500" dirty="0" err="1"/>
              <a:t>Systemu</a:t>
            </a:r>
            <a:endParaRPr lang="en-US" sz="3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87D89-BFCE-1186-C5FF-8E5335CD8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1937472"/>
            <a:ext cx="9029700" cy="4525963"/>
          </a:xfrm>
        </p:spPr>
        <p:txBody>
          <a:bodyPr/>
          <a:lstStyle/>
          <a:p>
            <a:r>
              <a:rPr lang="en-US" sz="2800" dirty="0" err="1"/>
              <a:t>Lipset</a:t>
            </a:r>
            <a:r>
              <a:rPr lang="en-US" sz="2800" dirty="0"/>
              <a:t>/</a:t>
            </a:r>
            <a:r>
              <a:rPr lang="en-US" sz="2800" dirty="0" err="1"/>
              <a:t>Rokkan</a:t>
            </a:r>
            <a:r>
              <a:rPr lang="en-US" sz="2800" dirty="0"/>
              <a:t> – </a:t>
            </a:r>
            <a:r>
              <a:rPr lang="en-US" sz="2800" b="1" dirty="0"/>
              <a:t>Freezing hypothesis </a:t>
            </a:r>
          </a:p>
          <a:p>
            <a:r>
              <a:rPr lang="en-US" sz="2800" dirty="0"/>
              <a:t>Petr Mair – </a:t>
            </a:r>
            <a:r>
              <a:rPr lang="en-US" sz="2800" b="1" dirty="0" err="1"/>
              <a:t>Změna</a:t>
            </a:r>
            <a:r>
              <a:rPr lang="en-US" sz="2800" b="1" dirty="0"/>
              <a:t> </a:t>
            </a:r>
            <a:r>
              <a:rPr lang="en-US" sz="2800" b="1" dirty="0" err="1"/>
              <a:t>stran</a:t>
            </a:r>
            <a:r>
              <a:rPr lang="en-US" sz="2800" b="1" dirty="0"/>
              <a:t> a </a:t>
            </a:r>
            <a:r>
              <a:rPr lang="en-US" sz="2800" b="1" dirty="0" err="1"/>
              <a:t>stranického</a:t>
            </a:r>
            <a:r>
              <a:rPr lang="en-US" sz="2800" b="1" dirty="0"/>
              <a:t> </a:t>
            </a:r>
            <a:r>
              <a:rPr lang="en-US" sz="2800" b="1" dirty="0" err="1"/>
              <a:t>systemu</a:t>
            </a:r>
            <a:endParaRPr lang="en-US" sz="2800" b="1" dirty="0"/>
          </a:p>
          <a:p>
            <a:r>
              <a:rPr lang="en-US" sz="2800" dirty="0"/>
              <a:t>Mair/Katz – </a:t>
            </a:r>
            <a:r>
              <a:rPr lang="en-US" sz="2800" b="1" dirty="0" err="1"/>
              <a:t>Kartelové</a:t>
            </a:r>
            <a:r>
              <a:rPr lang="en-US" sz="2800" b="1" dirty="0"/>
              <a:t> </a:t>
            </a:r>
            <a:r>
              <a:rPr lang="en-US" sz="2800" b="1" dirty="0" err="1"/>
              <a:t>strany</a:t>
            </a:r>
            <a:endParaRPr lang="en-US" sz="2800" b="1" dirty="0"/>
          </a:p>
          <a:p>
            <a:r>
              <a:rPr lang="en-US" sz="2800" dirty="0"/>
              <a:t>Sartori – </a:t>
            </a:r>
            <a:r>
              <a:rPr lang="en-US" sz="2800" b="1" dirty="0" err="1"/>
              <a:t>Proti-systémové</a:t>
            </a:r>
            <a:r>
              <a:rPr lang="en-US" sz="2800" b="1" dirty="0"/>
              <a:t> </a:t>
            </a:r>
            <a:r>
              <a:rPr lang="en-US" sz="2800" b="1" dirty="0" err="1"/>
              <a:t>strany</a:t>
            </a:r>
            <a:r>
              <a:rPr lang="en-US" sz="2800" b="1" dirty="0"/>
              <a:t> </a:t>
            </a:r>
          </a:p>
          <a:p>
            <a:r>
              <a:rPr lang="en-US" sz="2800" dirty="0" err="1"/>
              <a:t>Canovan</a:t>
            </a:r>
            <a:r>
              <a:rPr lang="en-US" sz="2800" dirty="0"/>
              <a:t>, </a:t>
            </a:r>
            <a:r>
              <a:rPr lang="en-US" sz="2800" dirty="0" err="1"/>
              <a:t>Laclaut</a:t>
            </a:r>
            <a:r>
              <a:rPr lang="en-US" sz="2800" dirty="0"/>
              <a:t> &amp; </a:t>
            </a:r>
            <a:r>
              <a:rPr lang="en-US" sz="2800" dirty="0" err="1"/>
              <a:t>Mouffe</a:t>
            </a:r>
            <a:r>
              <a:rPr lang="en-US" sz="2800" dirty="0"/>
              <a:t>, J-W Müller, Mudde/Rovira Kaltwasser: </a:t>
            </a:r>
            <a:r>
              <a:rPr lang="en-US" sz="2800" b="1" dirty="0" err="1"/>
              <a:t>Populismus</a:t>
            </a:r>
            <a:endParaRPr lang="en-US" sz="2800" b="1" dirty="0"/>
          </a:p>
          <a:p>
            <a:r>
              <a:rPr lang="en-US" sz="2800" dirty="0"/>
              <a:t>Akkerman et al., </a:t>
            </a:r>
            <a:r>
              <a:rPr lang="en-US" sz="2800" dirty="0" err="1"/>
              <a:t>Minkenberg</a:t>
            </a:r>
            <a:r>
              <a:rPr lang="en-US" sz="2800" dirty="0"/>
              <a:t>, Mudde, Valentim: </a:t>
            </a:r>
            <a:r>
              <a:rPr lang="en-US" sz="2800" b="1" dirty="0" err="1"/>
              <a:t>Normalizace</a:t>
            </a:r>
            <a:r>
              <a:rPr lang="en-US" sz="2800" b="1" dirty="0"/>
              <a:t> </a:t>
            </a:r>
            <a:r>
              <a:rPr lang="en-US" sz="2800" b="1" dirty="0" err="1"/>
              <a:t>krajní</a:t>
            </a:r>
            <a:r>
              <a:rPr lang="en-US" sz="2800" b="1" dirty="0"/>
              <a:t> </a:t>
            </a:r>
            <a:r>
              <a:rPr lang="en-US" sz="2800" b="1" dirty="0" err="1"/>
              <a:t>pravice</a:t>
            </a:r>
            <a:r>
              <a:rPr lang="en-US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7878333"/>
      </p:ext>
    </p:extLst>
  </p:cSld>
  <p:clrMapOvr>
    <a:masterClrMapping/>
  </p:clrMapOvr>
  <p:transition spd="slow">
    <p:cove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197E4-84C7-CE25-962B-110586D8FB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54F4B-AE8C-913B-32D6-3B1EE31BB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9365"/>
            <a:ext cx="9144000" cy="923926"/>
          </a:xfrm>
        </p:spPr>
        <p:txBody>
          <a:bodyPr>
            <a:noAutofit/>
          </a:bodyPr>
          <a:lstStyle/>
          <a:p>
            <a:r>
              <a:rPr lang="en-US" sz="3500" dirty="0" err="1"/>
              <a:t>Transformace</a:t>
            </a:r>
            <a:r>
              <a:rPr lang="en-US" sz="3500" dirty="0"/>
              <a:t> (</a:t>
            </a:r>
            <a:r>
              <a:rPr lang="en-US" sz="3500" dirty="0" err="1"/>
              <a:t>Západo</a:t>
            </a:r>
            <a:r>
              <a:rPr lang="en-US" sz="3500" dirty="0"/>
              <a:t>) </a:t>
            </a:r>
            <a:r>
              <a:rPr lang="en-US" sz="3500" dirty="0" err="1"/>
              <a:t>Evropského</a:t>
            </a:r>
            <a:r>
              <a:rPr lang="en-US" sz="3500" dirty="0"/>
              <a:t> </a:t>
            </a:r>
            <a:r>
              <a:rPr lang="en-US" sz="3500" dirty="0" err="1"/>
              <a:t>Stranického</a:t>
            </a:r>
            <a:r>
              <a:rPr lang="en-US" sz="3500" dirty="0"/>
              <a:t> </a:t>
            </a:r>
            <a:r>
              <a:rPr lang="en-US" sz="3500" dirty="0" err="1"/>
              <a:t>Systému</a:t>
            </a:r>
            <a:endParaRPr lang="en-US" sz="35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4A862F-2290-45F4-0F72-4FB907EB4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663" y="1623291"/>
            <a:ext cx="4920673" cy="492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610323"/>
      </p:ext>
    </p:extLst>
  </p:cSld>
  <p:clrMapOvr>
    <a:masterClrMapping/>
  </p:clrMapOvr>
  <p:transition spd="slow">
    <p:cove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A695D-E5E1-EA58-C1F9-6FDB36CF1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9147"/>
            <a:ext cx="9144000" cy="923926"/>
          </a:xfrm>
        </p:spPr>
        <p:txBody>
          <a:bodyPr>
            <a:normAutofit/>
          </a:bodyPr>
          <a:lstStyle/>
          <a:p>
            <a:r>
              <a:rPr lang="en-US" sz="4400" dirty="0" err="1"/>
              <a:t>Volební</a:t>
            </a:r>
            <a:r>
              <a:rPr lang="en-US" sz="4400" dirty="0"/>
              <a:t> </a:t>
            </a:r>
            <a:r>
              <a:rPr lang="en-US" sz="4400" dirty="0" err="1"/>
              <a:t>Systém</a:t>
            </a:r>
            <a:r>
              <a:rPr lang="en-US" sz="44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CDF62-53F1-0863-B420-282D465F4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582" y="1378528"/>
            <a:ext cx="8818418" cy="468312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i="1" dirty="0" err="1"/>
              <a:t>Volební</a:t>
            </a:r>
            <a:r>
              <a:rPr lang="en-US" i="1" dirty="0"/>
              <a:t> </a:t>
            </a:r>
            <a:r>
              <a:rPr lang="en-US" i="1" dirty="0" err="1"/>
              <a:t>pravidla</a:t>
            </a:r>
            <a:r>
              <a:rPr lang="en-US" i="1" dirty="0"/>
              <a:t> </a:t>
            </a:r>
            <a:r>
              <a:rPr lang="en-US" i="1" dirty="0" err="1"/>
              <a:t>nejsou</a:t>
            </a:r>
            <a:r>
              <a:rPr lang="en-US" i="1" dirty="0"/>
              <a:t> </a:t>
            </a:r>
            <a:r>
              <a:rPr lang="en-US" i="1" dirty="0" err="1"/>
              <a:t>neutrální</a:t>
            </a:r>
            <a:r>
              <a:rPr lang="en-US" i="1" dirty="0"/>
              <a:t>, ale </a:t>
            </a:r>
            <a:r>
              <a:rPr lang="en-US" i="1" dirty="0" err="1"/>
              <a:t>aktivně</a:t>
            </a:r>
            <a:r>
              <a:rPr lang="en-US" i="1" dirty="0"/>
              <a:t> </a:t>
            </a:r>
            <a:r>
              <a:rPr lang="en-US" i="1" dirty="0" err="1"/>
              <a:t>formují</a:t>
            </a:r>
            <a:r>
              <a:rPr lang="en-US" i="1" dirty="0"/>
              <a:t> </a:t>
            </a:r>
            <a:r>
              <a:rPr lang="en-US" i="1" dirty="0" err="1"/>
              <a:t>strukturu</a:t>
            </a:r>
            <a:r>
              <a:rPr lang="en-US" i="1" dirty="0"/>
              <a:t> </a:t>
            </a:r>
            <a:r>
              <a:rPr lang="en-US" i="1" dirty="0" err="1"/>
              <a:t>stranické</a:t>
            </a:r>
            <a:r>
              <a:rPr lang="en-US" i="1" dirty="0"/>
              <a:t> </a:t>
            </a:r>
            <a:r>
              <a:rPr lang="en-US" i="1" dirty="0" err="1"/>
              <a:t>soutěže</a:t>
            </a: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Duverger</a:t>
            </a:r>
          </a:p>
          <a:p>
            <a:pPr lvl="1"/>
            <a:r>
              <a:rPr lang="en-US" sz="3200" dirty="0" err="1">
                <a:solidFill>
                  <a:srgbClr val="CA8A64"/>
                </a:solidFill>
              </a:rPr>
              <a:t>Většinový</a:t>
            </a:r>
            <a:r>
              <a:rPr lang="en-US" sz="3200" dirty="0">
                <a:solidFill>
                  <a:srgbClr val="CA8A64"/>
                </a:solidFill>
              </a:rPr>
              <a:t> </a:t>
            </a:r>
            <a:r>
              <a:rPr lang="en-US" sz="3200" dirty="0" err="1">
                <a:solidFill>
                  <a:srgbClr val="CA8A64"/>
                </a:solidFill>
              </a:rPr>
              <a:t>volební</a:t>
            </a:r>
            <a:r>
              <a:rPr lang="en-US" sz="3200" dirty="0">
                <a:solidFill>
                  <a:srgbClr val="CA8A64"/>
                </a:solidFill>
              </a:rPr>
              <a:t> </a:t>
            </a:r>
            <a:r>
              <a:rPr lang="en-US" sz="3200" dirty="0" err="1">
                <a:solidFill>
                  <a:srgbClr val="CA8A64"/>
                </a:solidFill>
              </a:rPr>
              <a:t>systém</a:t>
            </a:r>
            <a:r>
              <a:rPr lang="en-US" sz="3200" dirty="0">
                <a:solidFill>
                  <a:srgbClr val="CA8A64"/>
                </a:solidFill>
              </a:rPr>
              <a:t> v </a:t>
            </a:r>
            <a:r>
              <a:rPr lang="en-US" sz="3200" dirty="0" err="1">
                <a:solidFill>
                  <a:srgbClr val="CA8A64"/>
                </a:solidFill>
              </a:rPr>
              <a:t>jednomandátových</a:t>
            </a:r>
            <a:r>
              <a:rPr lang="en-US" sz="3200" dirty="0">
                <a:solidFill>
                  <a:srgbClr val="CA8A64"/>
                </a:solidFill>
              </a:rPr>
              <a:t> </a:t>
            </a:r>
            <a:r>
              <a:rPr lang="en-US" sz="3200" dirty="0" err="1">
                <a:solidFill>
                  <a:srgbClr val="CA8A64"/>
                </a:solidFill>
              </a:rPr>
              <a:t>obvodech</a:t>
            </a:r>
            <a:r>
              <a:rPr lang="en-US" sz="3200" dirty="0">
                <a:solidFill>
                  <a:srgbClr val="CA8A64"/>
                </a:solidFill>
              </a:rPr>
              <a:t> </a:t>
            </a:r>
            <a:r>
              <a:rPr lang="en-US" sz="3200" dirty="0" err="1">
                <a:solidFill>
                  <a:srgbClr val="CA8A64"/>
                </a:solidFill>
              </a:rPr>
              <a:t>vede</a:t>
            </a:r>
            <a:r>
              <a:rPr lang="en-US" sz="3200" dirty="0">
                <a:solidFill>
                  <a:srgbClr val="CA8A64"/>
                </a:solidFill>
              </a:rPr>
              <a:t> </a:t>
            </a:r>
            <a:r>
              <a:rPr lang="en-US" sz="3200" dirty="0" err="1">
                <a:solidFill>
                  <a:srgbClr val="CA8A64"/>
                </a:solidFill>
              </a:rPr>
              <a:t>ke</a:t>
            </a:r>
            <a:r>
              <a:rPr lang="en-US" sz="3200" dirty="0">
                <a:solidFill>
                  <a:srgbClr val="CA8A64"/>
                </a:solidFill>
              </a:rPr>
              <a:t> </a:t>
            </a:r>
            <a:r>
              <a:rPr lang="en-US" sz="3200" dirty="0" err="1">
                <a:solidFill>
                  <a:srgbClr val="CA8A64"/>
                </a:solidFill>
              </a:rPr>
              <a:t>vzniku</a:t>
            </a:r>
            <a:r>
              <a:rPr lang="en-US" sz="3200" dirty="0">
                <a:solidFill>
                  <a:srgbClr val="CA8A64"/>
                </a:solidFill>
              </a:rPr>
              <a:t> </a:t>
            </a:r>
            <a:r>
              <a:rPr lang="en-US" sz="3200" dirty="0" err="1">
                <a:solidFill>
                  <a:srgbClr val="CA8A64"/>
                </a:solidFill>
              </a:rPr>
              <a:t>dvoustranického</a:t>
            </a:r>
            <a:r>
              <a:rPr lang="en-US" sz="3200" dirty="0">
                <a:solidFill>
                  <a:srgbClr val="CA8A64"/>
                </a:solidFill>
              </a:rPr>
              <a:t> </a:t>
            </a:r>
            <a:r>
              <a:rPr lang="en-US" sz="3200" dirty="0" err="1">
                <a:solidFill>
                  <a:srgbClr val="CA8A64"/>
                </a:solidFill>
              </a:rPr>
              <a:t>systému</a:t>
            </a:r>
            <a:r>
              <a:rPr lang="en-US" sz="3200" dirty="0">
                <a:solidFill>
                  <a:srgbClr val="CA8A64"/>
                </a:solidFill>
              </a:rPr>
              <a:t> = </a:t>
            </a:r>
            <a:r>
              <a:rPr lang="en-US" sz="3200" u="sng" dirty="0" err="1"/>
              <a:t>Duvergerův</a:t>
            </a:r>
            <a:r>
              <a:rPr lang="en-US" sz="3200" u="sng" dirty="0"/>
              <a:t> </a:t>
            </a:r>
            <a:r>
              <a:rPr lang="en-US" sz="3200" u="sng" dirty="0" err="1"/>
              <a:t>zákon</a:t>
            </a:r>
            <a:endParaRPr lang="en-US" sz="3200" u="sng" dirty="0"/>
          </a:p>
          <a:p>
            <a:pPr lvl="1"/>
            <a:r>
              <a:rPr lang="en-US" sz="3200" dirty="0" err="1"/>
              <a:t>Poměrné</a:t>
            </a:r>
            <a:r>
              <a:rPr lang="en-US" sz="3200" dirty="0"/>
              <a:t> </a:t>
            </a:r>
            <a:r>
              <a:rPr lang="en-US" sz="3200" dirty="0" err="1"/>
              <a:t>volební</a:t>
            </a:r>
            <a:r>
              <a:rPr lang="en-US" sz="3200" dirty="0"/>
              <a:t> </a:t>
            </a:r>
            <a:r>
              <a:rPr lang="en-US" sz="3200" dirty="0" err="1"/>
              <a:t>systémy</a:t>
            </a:r>
            <a:r>
              <a:rPr lang="en-US" sz="3200" dirty="0"/>
              <a:t> </a:t>
            </a:r>
            <a:r>
              <a:rPr lang="en-US" sz="3200" dirty="0" err="1"/>
              <a:t>podporují</a:t>
            </a:r>
            <a:r>
              <a:rPr lang="en-US" sz="3200" dirty="0"/>
              <a:t> </a:t>
            </a:r>
            <a:r>
              <a:rPr lang="en-US" sz="3200" dirty="0" err="1"/>
              <a:t>vznik</a:t>
            </a:r>
            <a:r>
              <a:rPr lang="en-US" sz="3200" dirty="0"/>
              <a:t> </a:t>
            </a:r>
            <a:r>
              <a:rPr lang="en-US" sz="3200" dirty="0" err="1"/>
              <a:t>multipartismu</a:t>
            </a:r>
            <a:endParaRPr lang="en-US" sz="3200" dirty="0"/>
          </a:p>
          <a:p>
            <a:pPr lvl="1"/>
            <a:r>
              <a:rPr lang="en-US" sz="3200" dirty="0" err="1">
                <a:solidFill>
                  <a:srgbClr val="CA8A64"/>
                </a:solidFill>
              </a:rPr>
              <a:t>Psychologický</a:t>
            </a:r>
            <a:r>
              <a:rPr lang="en-US" sz="3200" dirty="0">
                <a:solidFill>
                  <a:srgbClr val="CA8A64"/>
                </a:solidFill>
              </a:rPr>
              <a:t> </a:t>
            </a:r>
            <a:r>
              <a:rPr lang="en-US" sz="3200" dirty="0" err="1">
                <a:solidFill>
                  <a:srgbClr val="CA8A64"/>
                </a:solidFill>
              </a:rPr>
              <a:t>efekt</a:t>
            </a:r>
            <a:r>
              <a:rPr lang="en-US" sz="3200" dirty="0">
                <a:solidFill>
                  <a:srgbClr val="CA8A64"/>
                </a:solidFill>
              </a:rPr>
              <a:t>: </a:t>
            </a:r>
            <a:r>
              <a:rPr lang="en-US" sz="3200" dirty="0" err="1">
                <a:solidFill>
                  <a:srgbClr val="CA8A64"/>
                </a:solidFill>
              </a:rPr>
              <a:t>Strategie</a:t>
            </a:r>
            <a:r>
              <a:rPr lang="en-US" sz="3200" dirty="0">
                <a:solidFill>
                  <a:srgbClr val="CA8A64"/>
                </a:solidFill>
              </a:rPr>
              <a:t> </a:t>
            </a:r>
            <a:r>
              <a:rPr lang="en-US" sz="3200" dirty="0" err="1">
                <a:solidFill>
                  <a:srgbClr val="CA8A64"/>
                </a:solidFill>
              </a:rPr>
              <a:t>voličů</a:t>
            </a:r>
            <a:r>
              <a:rPr lang="en-US" sz="3200" dirty="0">
                <a:solidFill>
                  <a:srgbClr val="CA8A64"/>
                </a:solidFill>
              </a:rPr>
              <a:t> a </a:t>
            </a:r>
            <a:r>
              <a:rPr lang="en-US" sz="3200" dirty="0" err="1">
                <a:solidFill>
                  <a:srgbClr val="CA8A64"/>
                </a:solidFill>
              </a:rPr>
              <a:t>stran</a:t>
            </a:r>
            <a:r>
              <a:rPr lang="en-US" sz="3200" dirty="0">
                <a:solidFill>
                  <a:srgbClr val="CA8A64"/>
                </a:solidFill>
              </a:rPr>
              <a:t>, </a:t>
            </a:r>
            <a:r>
              <a:rPr lang="en-US" sz="3200" dirty="0" err="1">
                <a:solidFill>
                  <a:srgbClr val="CA8A64"/>
                </a:solidFill>
              </a:rPr>
              <a:t>které</a:t>
            </a:r>
            <a:r>
              <a:rPr lang="en-US" sz="3200" dirty="0">
                <a:solidFill>
                  <a:srgbClr val="CA8A64"/>
                </a:solidFill>
              </a:rPr>
              <a:t> </a:t>
            </a:r>
            <a:r>
              <a:rPr lang="en-US" sz="3200" dirty="0" err="1">
                <a:solidFill>
                  <a:srgbClr val="CA8A64"/>
                </a:solidFill>
              </a:rPr>
              <a:t>reagují</a:t>
            </a:r>
            <a:r>
              <a:rPr lang="en-US" sz="3200" dirty="0">
                <a:solidFill>
                  <a:srgbClr val="CA8A64"/>
                </a:solidFill>
              </a:rPr>
              <a:t> </a:t>
            </a:r>
            <a:r>
              <a:rPr lang="en-US" sz="3200" dirty="0" err="1">
                <a:solidFill>
                  <a:srgbClr val="CA8A64"/>
                </a:solidFill>
              </a:rPr>
              <a:t>na</a:t>
            </a:r>
            <a:r>
              <a:rPr lang="en-US" sz="3200" dirty="0">
                <a:solidFill>
                  <a:srgbClr val="CA8A64"/>
                </a:solidFill>
              </a:rPr>
              <a:t> </a:t>
            </a:r>
            <a:r>
              <a:rPr lang="en-US" sz="3200" dirty="0" err="1">
                <a:solidFill>
                  <a:srgbClr val="CA8A64"/>
                </a:solidFill>
              </a:rPr>
              <a:t>volební</a:t>
            </a:r>
            <a:r>
              <a:rPr lang="en-US" sz="3200" dirty="0">
                <a:solidFill>
                  <a:srgbClr val="CA8A64"/>
                </a:solidFill>
              </a:rPr>
              <a:t> </a:t>
            </a:r>
            <a:r>
              <a:rPr lang="en-US" sz="3200" dirty="0" err="1">
                <a:solidFill>
                  <a:srgbClr val="CA8A64"/>
                </a:solidFill>
              </a:rPr>
              <a:t>pravidla</a:t>
            </a:r>
            <a:r>
              <a:rPr lang="en-US" sz="3200" dirty="0">
                <a:solidFill>
                  <a:srgbClr val="CA8A64"/>
                </a:solidFill>
              </a:rPr>
              <a:t> (</a:t>
            </a:r>
            <a:r>
              <a:rPr lang="en-US" sz="3200" dirty="0" err="1">
                <a:solidFill>
                  <a:srgbClr val="CA8A64"/>
                </a:solidFill>
              </a:rPr>
              <a:t>např</a:t>
            </a:r>
            <a:r>
              <a:rPr lang="en-US" sz="3200" dirty="0">
                <a:solidFill>
                  <a:srgbClr val="CA8A64"/>
                </a:solidFill>
              </a:rPr>
              <a:t>. </a:t>
            </a:r>
            <a:r>
              <a:rPr lang="en-US" sz="3200" dirty="0" err="1">
                <a:solidFill>
                  <a:srgbClr val="CA8A64"/>
                </a:solidFill>
              </a:rPr>
              <a:t>taktická</a:t>
            </a:r>
            <a:r>
              <a:rPr lang="en-US" sz="3200" dirty="0">
                <a:solidFill>
                  <a:srgbClr val="CA8A64"/>
                </a:solidFill>
              </a:rPr>
              <a:t> </a:t>
            </a:r>
            <a:r>
              <a:rPr lang="en-US" sz="3200" dirty="0" err="1">
                <a:solidFill>
                  <a:srgbClr val="CA8A64"/>
                </a:solidFill>
              </a:rPr>
              <a:t>volba</a:t>
            </a:r>
            <a:r>
              <a:rPr lang="en-US" sz="3200" dirty="0">
                <a:solidFill>
                  <a:srgbClr val="CA8A64"/>
                </a:solidFill>
              </a:rPr>
              <a:t>, </a:t>
            </a:r>
            <a:r>
              <a:rPr lang="en-US" sz="3200" dirty="0" err="1">
                <a:solidFill>
                  <a:srgbClr val="CA8A64"/>
                </a:solidFill>
              </a:rPr>
              <a:t>koalice</a:t>
            </a:r>
            <a:r>
              <a:rPr lang="en-US" sz="3200" dirty="0">
                <a:solidFill>
                  <a:srgbClr val="CA8A64"/>
                </a:solidFill>
              </a:rPr>
              <a:t>).</a:t>
            </a:r>
          </a:p>
          <a:p>
            <a:pPr marL="457103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60161"/>
      </p:ext>
    </p:extLst>
  </p:cSld>
  <p:clrMapOvr>
    <a:masterClrMapping/>
  </p:clrMapOvr>
  <p:transition spd="slow">
    <p:cove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2EBA70-1F15-926F-F051-FF9F88E78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55C4B-E632-CB6B-8584-DCB2F4A27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3039"/>
            <a:ext cx="9144000" cy="923926"/>
          </a:xfrm>
        </p:spPr>
        <p:txBody>
          <a:bodyPr>
            <a:normAutofit fontScale="90000"/>
          </a:bodyPr>
          <a:lstStyle/>
          <a:p>
            <a:r>
              <a:rPr lang="en-US" sz="4400" dirty="0" err="1"/>
              <a:t>Volební</a:t>
            </a:r>
            <a:r>
              <a:rPr lang="en-US" sz="4400" dirty="0"/>
              <a:t> </a:t>
            </a:r>
            <a:r>
              <a:rPr lang="en-US" sz="4400" dirty="0" err="1"/>
              <a:t>Systém</a:t>
            </a:r>
            <a:r>
              <a:rPr lang="en-US" sz="4400" dirty="0"/>
              <a:t> – </a:t>
            </a:r>
            <a:r>
              <a:rPr lang="en-US" sz="4400" dirty="0" err="1"/>
              <a:t>Většinový</a:t>
            </a:r>
            <a:r>
              <a:rPr lang="en-US" sz="4400" dirty="0"/>
              <a:t> vs. </a:t>
            </a:r>
            <a:r>
              <a:rPr lang="en-US" sz="4400" dirty="0" err="1"/>
              <a:t>Poměrný</a:t>
            </a:r>
            <a:endParaRPr lang="en-US" sz="440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05A088A-77F8-692A-AD70-1B74B0CB84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2578803"/>
              </p:ext>
            </p:extLst>
          </p:nvPr>
        </p:nvGraphicFramePr>
        <p:xfrm>
          <a:off x="159327" y="1239983"/>
          <a:ext cx="8825346" cy="49817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41782">
                  <a:extLst>
                    <a:ext uri="{9D8B030D-6E8A-4147-A177-3AD203B41FA5}">
                      <a16:colId xmlns:a16="http://schemas.microsoft.com/office/drawing/2014/main" val="1881688790"/>
                    </a:ext>
                  </a:extLst>
                </a:gridCol>
                <a:gridCol w="2941782">
                  <a:extLst>
                    <a:ext uri="{9D8B030D-6E8A-4147-A177-3AD203B41FA5}">
                      <a16:colId xmlns:a16="http://schemas.microsoft.com/office/drawing/2014/main" val="3857303414"/>
                    </a:ext>
                  </a:extLst>
                </a:gridCol>
                <a:gridCol w="2941782">
                  <a:extLst>
                    <a:ext uri="{9D8B030D-6E8A-4147-A177-3AD203B41FA5}">
                      <a16:colId xmlns:a16="http://schemas.microsoft.com/office/drawing/2014/main" val="432255177"/>
                    </a:ext>
                  </a:extLst>
                </a:gridCol>
              </a:tblGrid>
              <a:tr h="5901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300" kern="0" dirty="0" err="1">
                          <a:effectLst/>
                        </a:rPr>
                        <a:t>Aspekt</a:t>
                      </a:r>
                      <a:endParaRPr lang="en-US" sz="23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300" kern="0" dirty="0" err="1">
                          <a:effectLst/>
                        </a:rPr>
                        <a:t>Většinový</a:t>
                      </a:r>
                      <a:r>
                        <a:rPr lang="en-US" sz="2300" kern="0" dirty="0">
                          <a:effectLst/>
                        </a:rPr>
                        <a:t> </a:t>
                      </a:r>
                      <a:r>
                        <a:rPr lang="en-US" sz="2300" kern="0" dirty="0" err="1">
                          <a:effectLst/>
                        </a:rPr>
                        <a:t>systém</a:t>
                      </a:r>
                      <a:endParaRPr lang="en-US" sz="23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300" kern="0">
                          <a:effectLst/>
                        </a:rPr>
                        <a:t>Poměrný systém</a:t>
                      </a:r>
                      <a:endParaRPr lang="en-US" sz="23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9897037"/>
                  </a:ext>
                </a:extLst>
              </a:tr>
              <a:tr h="5903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300" kern="0">
                          <a:effectLst/>
                        </a:rPr>
                        <a:t>Reprezentace</a:t>
                      </a:r>
                      <a:endParaRPr lang="en-US" sz="23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300" kern="0" dirty="0" err="1">
                          <a:effectLst/>
                        </a:rPr>
                        <a:t>Omezená</a:t>
                      </a:r>
                      <a:r>
                        <a:rPr lang="en-US" sz="2300" kern="0" dirty="0">
                          <a:effectLst/>
                        </a:rPr>
                        <a:t> – </a:t>
                      </a:r>
                      <a:r>
                        <a:rPr lang="en-US" sz="2300" kern="0" dirty="0" err="1">
                          <a:effectLst/>
                        </a:rPr>
                        <a:t>mnoho</a:t>
                      </a:r>
                      <a:r>
                        <a:rPr lang="en-US" sz="2300" kern="0" dirty="0">
                          <a:effectLst/>
                        </a:rPr>
                        <a:t> </a:t>
                      </a:r>
                      <a:r>
                        <a:rPr lang="en-US" sz="2300" kern="0" dirty="0" err="1">
                          <a:effectLst/>
                        </a:rPr>
                        <a:t>hlasů</a:t>
                      </a:r>
                      <a:r>
                        <a:rPr lang="en-US" sz="2300" kern="0" dirty="0">
                          <a:effectLst/>
                        </a:rPr>
                        <a:t> </a:t>
                      </a:r>
                      <a:r>
                        <a:rPr lang="en-US" sz="2300" kern="0" dirty="0" err="1">
                          <a:effectLst/>
                        </a:rPr>
                        <a:t>propadá</a:t>
                      </a:r>
                      <a:endParaRPr lang="en-US" sz="23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300" kern="0">
                          <a:effectLst/>
                        </a:rPr>
                        <a:t>Široká – více názorů zastoupeno</a:t>
                      </a:r>
                      <a:endParaRPr lang="en-US" sz="23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9717313"/>
                  </a:ext>
                </a:extLst>
              </a:tr>
              <a:tr h="12127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300" kern="0" dirty="0" err="1">
                          <a:effectLst/>
                        </a:rPr>
                        <a:t>Odpovědnost</a:t>
                      </a:r>
                      <a:r>
                        <a:rPr lang="en-US" sz="2300" kern="0" dirty="0">
                          <a:effectLst/>
                        </a:rPr>
                        <a:t> </a:t>
                      </a:r>
                      <a:r>
                        <a:rPr lang="en-US" sz="2300" kern="0" dirty="0" err="1">
                          <a:effectLst/>
                        </a:rPr>
                        <a:t>vlády</a:t>
                      </a:r>
                      <a:endParaRPr lang="en-US" sz="23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300" kern="0" dirty="0" err="1">
                          <a:effectLst/>
                        </a:rPr>
                        <a:t>Jasná</a:t>
                      </a:r>
                      <a:r>
                        <a:rPr lang="en-US" sz="2300" kern="0" dirty="0">
                          <a:effectLst/>
                        </a:rPr>
                        <a:t> – </a:t>
                      </a:r>
                      <a:r>
                        <a:rPr lang="en-US" sz="2300" kern="0" dirty="0" err="1">
                          <a:effectLst/>
                        </a:rPr>
                        <a:t>vítěz</a:t>
                      </a:r>
                      <a:r>
                        <a:rPr lang="en-US" sz="2300" kern="0" dirty="0">
                          <a:effectLst/>
                        </a:rPr>
                        <a:t> </a:t>
                      </a:r>
                      <a:r>
                        <a:rPr lang="en-US" sz="2300" kern="0" dirty="0" err="1">
                          <a:effectLst/>
                        </a:rPr>
                        <a:t>vládne</a:t>
                      </a:r>
                      <a:endParaRPr lang="en-US" sz="23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300" kern="0" dirty="0" err="1">
                          <a:effectLst/>
                        </a:rPr>
                        <a:t>Rozptýlená</a:t>
                      </a:r>
                      <a:r>
                        <a:rPr lang="en-US" sz="2300" kern="0" dirty="0">
                          <a:effectLst/>
                        </a:rPr>
                        <a:t> – </a:t>
                      </a:r>
                      <a:r>
                        <a:rPr lang="en-US" sz="2300" kern="0" dirty="0" err="1">
                          <a:effectLst/>
                        </a:rPr>
                        <a:t>koalice</a:t>
                      </a:r>
                      <a:r>
                        <a:rPr lang="en-US" sz="2300" kern="0" dirty="0">
                          <a:effectLst/>
                        </a:rPr>
                        <a:t>, </a:t>
                      </a:r>
                      <a:r>
                        <a:rPr lang="en-US" sz="2300" kern="0" dirty="0" err="1">
                          <a:effectLst/>
                        </a:rPr>
                        <a:t>sdílená</a:t>
                      </a:r>
                      <a:r>
                        <a:rPr lang="en-US" sz="2300" kern="0" dirty="0">
                          <a:effectLst/>
                        </a:rPr>
                        <a:t> </a:t>
                      </a:r>
                      <a:r>
                        <a:rPr lang="en-US" sz="2300" kern="0" dirty="0" err="1">
                          <a:effectLst/>
                        </a:rPr>
                        <a:t>odpovědnost</a:t>
                      </a:r>
                      <a:endParaRPr lang="en-US" sz="23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9712512"/>
                  </a:ext>
                </a:extLst>
              </a:tr>
              <a:tr h="5903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300" kern="0">
                          <a:effectLst/>
                        </a:rPr>
                        <a:t>Stabilita</a:t>
                      </a:r>
                      <a:endParaRPr lang="en-US" sz="23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300" kern="0">
                          <a:effectLst/>
                        </a:rPr>
                        <a:t>Vyšší</a:t>
                      </a:r>
                      <a:endParaRPr lang="en-US" sz="23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300" kern="0" dirty="0" err="1">
                          <a:effectLst/>
                        </a:rPr>
                        <a:t>Nižší</a:t>
                      </a:r>
                      <a:endParaRPr lang="en-US" sz="23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0388251"/>
                  </a:ext>
                </a:extLst>
              </a:tr>
              <a:tr h="5903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300" kern="0">
                          <a:effectLst/>
                        </a:rPr>
                        <a:t>Pluralita</a:t>
                      </a:r>
                      <a:endParaRPr lang="en-US" sz="23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300" kern="0">
                          <a:effectLst/>
                        </a:rPr>
                        <a:t>Dvoustranná soutěž</a:t>
                      </a:r>
                      <a:endParaRPr lang="en-US" sz="23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300" kern="0" dirty="0" err="1">
                          <a:effectLst/>
                        </a:rPr>
                        <a:t>Multipartismus</a:t>
                      </a:r>
                      <a:endParaRPr lang="en-US" sz="23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2029496"/>
                  </a:ext>
                </a:extLst>
              </a:tr>
              <a:tr h="12127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300" kern="0">
                          <a:effectLst/>
                        </a:rPr>
                        <a:t>Demokratičnost</a:t>
                      </a:r>
                      <a:endParaRPr lang="en-US" sz="23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300" kern="0" dirty="0">
                          <a:effectLst/>
                        </a:rPr>
                        <a:t>„</a:t>
                      </a:r>
                      <a:r>
                        <a:rPr lang="en-US" sz="2300" kern="0" dirty="0" err="1">
                          <a:effectLst/>
                        </a:rPr>
                        <a:t>Silná</a:t>
                      </a:r>
                      <a:r>
                        <a:rPr lang="en-US" sz="2300" kern="0" dirty="0">
                          <a:effectLst/>
                        </a:rPr>
                        <a:t> </a:t>
                      </a:r>
                      <a:r>
                        <a:rPr lang="en-US" sz="2300" kern="0" dirty="0" err="1">
                          <a:effectLst/>
                        </a:rPr>
                        <a:t>vláda</a:t>
                      </a:r>
                      <a:r>
                        <a:rPr lang="en-US" sz="2300" kern="0" dirty="0">
                          <a:effectLst/>
                        </a:rPr>
                        <a:t>, </a:t>
                      </a:r>
                      <a:r>
                        <a:rPr lang="en-US" sz="2300" kern="0" dirty="0" err="1">
                          <a:effectLst/>
                        </a:rPr>
                        <a:t>slabá</a:t>
                      </a:r>
                      <a:r>
                        <a:rPr lang="en-US" sz="2300" kern="0" dirty="0">
                          <a:effectLst/>
                        </a:rPr>
                        <a:t> </a:t>
                      </a:r>
                      <a:r>
                        <a:rPr lang="en-US" sz="2300" kern="0" dirty="0" err="1">
                          <a:effectLst/>
                        </a:rPr>
                        <a:t>reprezentace</a:t>
                      </a:r>
                      <a:r>
                        <a:rPr lang="en-US" sz="2300" kern="0" dirty="0">
                          <a:effectLst/>
                        </a:rPr>
                        <a:t>“</a:t>
                      </a:r>
                      <a:endParaRPr lang="en-US" sz="23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300" kern="0" dirty="0">
                          <a:effectLst/>
                        </a:rPr>
                        <a:t>„</a:t>
                      </a:r>
                      <a:r>
                        <a:rPr lang="en-US" sz="2300" kern="0" dirty="0" err="1">
                          <a:effectLst/>
                        </a:rPr>
                        <a:t>Silná</a:t>
                      </a:r>
                      <a:r>
                        <a:rPr lang="en-US" sz="2300" kern="0" dirty="0">
                          <a:effectLst/>
                        </a:rPr>
                        <a:t> </a:t>
                      </a:r>
                      <a:r>
                        <a:rPr lang="en-US" sz="2300" kern="0" dirty="0" err="1">
                          <a:effectLst/>
                        </a:rPr>
                        <a:t>reprezentace</a:t>
                      </a:r>
                      <a:r>
                        <a:rPr lang="en-US" sz="2300" kern="0" dirty="0">
                          <a:effectLst/>
                        </a:rPr>
                        <a:t>, </a:t>
                      </a:r>
                      <a:r>
                        <a:rPr lang="en-US" sz="2300" kern="0" dirty="0" err="1">
                          <a:effectLst/>
                        </a:rPr>
                        <a:t>slabší</a:t>
                      </a:r>
                      <a:r>
                        <a:rPr lang="en-US" sz="2300" kern="0" dirty="0">
                          <a:effectLst/>
                        </a:rPr>
                        <a:t> </a:t>
                      </a:r>
                      <a:r>
                        <a:rPr lang="en-US" sz="2300" kern="0" dirty="0" err="1">
                          <a:effectLst/>
                        </a:rPr>
                        <a:t>vládní</a:t>
                      </a:r>
                      <a:r>
                        <a:rPr lang="en-US" sz="2300" kern="0" dirty="0">
                          <a:effectLst/>
                        </a:rPr>
                        <a:t> </a:t>
                      </a:r>
                      <a:r>
                        <a:rPr lang="en-US" sz="2300" kern="0" dirty="0" err="1">
                          <a:effectLst/>
                        </a:rPr>
                        <a:t>efektivita</a:t>
                      </a:r>
                      <a:r>
                        <a:rPr lang="en-US" sz="2300" kern="0" dirty="0">
                          <a:effectLst/>
                        </a:rPr>
                        <a:t>“</a:t>
                      </a:r>
                      <a:endParaRPr lang="en-US" sz="23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5578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5591374"/>
      </p:ext>
    </p:extLst>
  </p:cSld>
  <p:clrMapOvr>
    <a:masterClrMapping/>
  </p:clrMapOvr>
  <p:transition spd="slow">
    <p:cove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Nadpis 1"/>
          <p:cNvSpPr>
            <a:spLocks noGrp="1"/>
          </p:cNvSpPr>
          <p:nvPr>
            <p:ph type="title"/>
          </p:nvPr>
        </p:nvSpPr>
        <p:spPr>
          <a:xfrm>
            <a:off x="169579" y="274140"/>
            <a:ext cx="8447087" cy="374650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4000" dirty="0"/>
              <a:t>Volby 2017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4933665" y="5094026"/>
          <a:ext cx="3825922" cy="375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6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9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5693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rgbClr val="002D5A"/>
                          </a:solidFill>
                        </a:rPr>
                        <a:t>Propad hlasů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rgbClr val="002D5A"/>
                          </a:solidFill>
                        </a:rPr>
                        <a:t>6,29 %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Graf 7"/>
          <p:cNvGraphicFramePr>
            <a:graphicFrameLocks/>
          </p:cNvGraphicFramePr>
          <p:nvPr/>
        </p:nvGraphicFramePr>
        <p:xfrm>
          <a:off x="3997088" y="1047608"/>
          <a:ext cx="5051378" cy="3278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200166" y="1257595"/>
          <a:ext cx="3539320" cy="4867307"/>
        </p:xfrm>
        <a:graphic>
          <a:graphicData uri="http://schemas.openxmlformats.org/drawingml/2006/table">
            <a:tbl>
              <a:tblPr/>
              <a:tblGrid>
                <a:gridCol w="884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4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48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48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9625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Strana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D5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 hlasů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D5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mandáty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D5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 mand.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D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842"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842"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ODS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842"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ČPS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842"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842"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KSČM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842"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ČSSD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2842"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KDU-ČSL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2842"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TOP09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2842"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9262"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Svobodní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2842"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4079768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26126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Totalitní režim / autoritativní režim (</a:t>
            </a:r>
            <a:r>
              <a:rPr lang="cs-CZ" altLang="cs-CZ" sz="3200" dirty="0" err="1"/>
              <a:t>Linz</a:t>
            </a:r>
            <a:r>
              <a:rPr lang="cs-CZ" altLang="cs-CZ" sz="3200" dirty="0"/>
              <a:t>)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226126"/>
            <a:ext cx="3970481" cy="5190549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cs-CZ" altLang="cs-CZ" sz="2000" dirty="0">
                <a:solidFill>
                  <a:srgbClr val="002D5A"/>
                </a:solidFill>
              </a:rPr>
              <a:t>Tři „plné“ dimenze a jedna „dílčí“ dimenze</a:t>
            </a:r>
          </a:p>
          <a:p>
            <a:pPr marL="539750" lvl="1" indent="-363538">
              <a:spcBef>
                <a:spcPts val="1200"/>
              </a:spcBef>
              <a:buFont typeface="+mj-lt"/>
              <a:buAutoNum type="arabicPeriod"/>
            </a:pPr>
            <a:r>
              <a:rPr lang="cs-CZ" altLang="cs-CZ" sz="2000" dirty="0">
                <a:solidFill>
                  <a:srgbClr val="002D5A"/>
                </a:solidFill>
              </a:rPr>
              <a:t>Dichotomie monismu a omezeného pluralismu</a:t>
            </a:r>
          </a:p>
          <a:p>
            <a:pPr marL="539750" lvl="1" indent="-363538">
              <a:spcBef>
                <a:spcPts val="1200"/>
              </a:spcBef>
              <a:buFont typeface="+mj-lt"/>
              <a:buAutoNum type="arabicPeriod"/>
            </a:pPr>
            <a:r>
              <a:rPr lang="cs-CZ" altLang="cs-CZ" sz="2000" dirty="0">
                <a:solidFill>
                  <a:srgbClr val="002D5A"/>
                </a:solidFill>
              </a:rPr>
              <a:t>Ideologie versus mentalita</a:t>
            </a:r>
          </a:p>
          <a:p>
            <a:pPr marL="539750" lvl="1" indent="-363538">
              <a:spcBef>
                <a:spcPts val="1200"/>
              </a:spcBef>
              <a:buFont typeface="+mj-lt"/>
              <a:buAutoNum type="arabicPeriod"/>
            </a:pPr>
            <a:r>
              <a:rPr lang="cs-CZ" altLang="cs-CZ" sz="2000" dirty="0">
                <a:solidFill>
                  <a:srgbClr val="002D5A"/>
                </a:solidFill>
              </a:rPr>
              <a:t>Zapojení do mobilizace</a:t>
            </a:r>
          </a:p>
          <a:p>
            <a:pPr marL="539750" lvl="1" indent="-363538">
              <a:spcBef>
                <a:spcPts val="1200"/>
              </a:spcBef>
              <a:buFont typeface="+mj-lt"/>
              <a:buAutoNum type="arabicPeriod"/>
            </a:pPr>
            <a:r>
              <a:rPr lang="cs-CZ" altLang="cs-CZ" sz="2000" dirty="0">
                <a:solidFill>
                  <a:srgbClr val="002D5A"/>
                </a:solidFill>
              </a:rPr>
              <a:t>Charakter vůdcovství jednoho lídra či malé skupiny</a:t>
            </a:r>
          </a:p>
          <a:p>
            <a:pPr algn="just">
              <a:spcBef>
                <a:spcPts val="1200"/>
              </a:spcBef>
            </a:pPr>
            <a:endParaRPr lang="cs-CZ" altLang="cs-CZ" sz="2400" dirty="0">
              <a:solidFill>
                <a:srgbClr val="002D5A"/>
              </a:solidFill>
            </a:endParaRP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D7B76A50-53F7-D646-C1DB-866AC8962C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362457"/>
              </p:ext>
            </p:extLst>
          </p:nvPr>
        </p:nvGraphicFramePr>
        <p:xfrm>
          <a:off x="4977248" y="3065317"/>
          <a:ext cx="4083628" cy="2867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1814">
                  <a:extLst>
                    <a:ext uri="{9D8B030D-6E8A-4147-A177-3AD203B41FA5}">
                      <a16:colId xmlns:a16="http://schemas.microsoft.com/office/drawing/2014/main" val="3557993737"/>
                    </a:ext>
                  </a:extLst>
                </a:gridCol>
                <a:gridCol w="2041814">
                  <a:extLst>
                    <a:ext uri="{9D8B030D-6E8A-4147-A177-3AD203B41FA5}">
                      <a16:colId xmlns:a16="http://schemas.microsoft.com/office/drawing/2014/main" val="1018358625"/>
                    </a:ext>
                  </a:extLst>
                </a:gridCol>
              </a:tblGrid>
              <a:tr h="370050">
                <a:tc>
                  <a:txBody>
                    <a:bodyPr/>
                    <a:lstStyle/>
                    <a:p>
                      <a:r>
                        <a:rPr lang="cs-CZ" dirty="0"/>
                        <a:t>Ideologie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Mentalita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589975"/>
                  </a:ext>
                </a:extLst>
              </a:tr>
              <a:tr h="647588">
                <a:tc>
                  <a:txBody>
                    <a:bodyPr/>
                    <a:lstStyle/>
                    <a:p>
                      <a:r>
                        <a:rPr lang="cs-CZ" dirty="0"/>
                        <a:t>intelektuální obsah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intelektuální postoj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468555"/>
                  </a:ext>
                </a:extLst>
              </a:tr>
              <a:tr h="925127">
                <a:tc>
                  <a:txBody>
                    <a:bodyPr/>
                    <a:lstStyle/>
                    <a:p>
                      <a:r>
                        <a:rPr lang="cs-CZ" dirty="0"/>
                        <a:t>pevně tvarovaná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beztvará, proměnlivá, vágní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074550"/>
                  </a:ext>
                </a:extLst>
              </a:tr>
              <a:tr h="925127">
                <a:tc>
                  <a:txBody>
                    <a:bodyPr/>
                    <a:lstStyle/>
                    <a:p>
                      <a:r>
                        <a:rPr lang="cs-CZ" dirty="0"/>
                        <a:t>Silný utopický, futuristický element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blíže k přítomnosti a minulosti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5604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8327262"/>
      </p:ext>
    </p:extLst>
  </p:cSld>
  <p:clrMapOvr>
    <a:masterClrMapping/>
  </p:clrMapOvr>
  <p:transition spd="slow">
    <p:cove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3117003"/>
      </p:ext>
    </p:extLst>
  </p:cSld>
  <p:clrMapOvr>
    <a:masterClrMapping/>
  </p:clrMapOvr>
  <p:transition spd="slow">
    <p:cove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087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0895663"/>
      </p:ext>
    </p:extLst>
  </p:cSld>
  <p:clrMapOvr>
    <a:masterClrMapping/>
  </p:clrMapOvr>
  <p:transition spd="slow">
    <p:cove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1323833"/>
          </a:xfrm>
        </p:spPr>
        <p:txBody>
          <a:bodyPr>
            <a:normAutofit/>
          </a:bodyPr>
          <a:lstStyle/>
          <a:p>
            <a:pPr eaLnBrk="1" hangingPunct="1"/>
            <a:r>
              <a:rPr lang="cs-CZ" sz="4400" dirty="0"/>
              <a:t>Vládnutí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323833"/>
            <a:ext cx="8545513" cy="5092842"/>
          </a:xfrm>
        </p:spPr>
        <p:txBody>
          <a:bodyPr>
            <a:normAutofit/>
          </a:bodyPr>
          <a:lstStyle/>
          <a:p>
            <a:pPr>
              <a:spcBef>
                <a:spcPct val="65000"/>
              </a:spcBef>
            </a:pPr>
            <a:r>
              <a:rPr lang="cs-CZ" sz="2800" dirty="0">
                <a:solidFill>
                  <a:srgbClr val="002D5A"/>
                </a:solidFill>
                <a:sym typeface="Wingdings" pitchFamily="2" charset="2"/>
              </a:rPr>
              <a:t>Vystřídaly se dvě vlády:</a:t>
            </a:r>
          </a:p>
          <a:p>
            <a:pPr lvl="1">
              <a:spcBef>
                <a:spcPct val="65000"/>
              </a:spcBef>
            </a:pPr>
            <a:r>
              <a:rPr lang="cs-CZ" dirty="0" err="1">
                <a:solidFill>
                  <a:srgbClr val="002D5A"/>
                </a:solidFill>
                <a:sym typeface="Wingdings" pitchFamily="2" charset="2"/>
              </a:rPr>
              <a:t>Babiš</a:t>
            </a:r>
            <a:r>
              <a:rPr lang="cs-CZ" dirty="0">
                <a:solidFill>
                  <a:srgbClr val="002D5A"/>
                </a:solidFill>
                <a:sym typeface="Wingdings" pitchFamily="2" charset="2"/>
              </a:rPr>
              <a:t> I. – jednobarevný poloúřednický kabinet, který nedostal důvěru </a:t>
            </a:r>
          </a:p>
          <a:p>
            <a:pPr lvl="1">
              <a:spcBef>
                <a:spcPct val="65000"/>
              </a:spcBef>
            </a:pPr>
            <a:r>
              <a:rPr lang="cs-CZ" dirty="0" err="1">
                <a:solidFill>
                  <a:srgbClr val="002D5A"/>
                </a:solidFill>
                <a:sym typeface="Wingdings" pitchFamily="2" charset="2"/>
              </a:rPr>
              <a:t>Babiš</a:t>
            </a:r>
            <a:r>
              <a:rPr lang="cs-CZ" dirty="0">
                <a:solidFill>
                  <a:srgbClr val="002D5A"/>
                </a:solidFill>
                <a:sym typeface="Wingdings" pitchFamily="2" charset="2"/>
              </a:rPr>
              <a:t> II. – menšinová koaliční vláda ANO a ČSSD, vzniklá za aktivní podpory opoziční a smluvně spolupracující KSČM </a:t>
            </a:r>
          </a:p>
        </p:txBody>
      </p:sp>
    </p:spTree>
    <p:extLst>
      <p:ext uri="{BB962C8B-B14F-4D97-AF65-F5344CB8AC3E}">
        <p14:creationId xmlns:p14="http://schemas.microsoft.com/office/powerpoint/2010/main" val="4243388472"/>
      </p:ext>
    </p:extLst>
  </p:cSld>
  <p:clrMapOvr>
    <a:masterClrMapping/>
  </p:clrMapOvr>
  <p:transition spd="slow">
    <p:cove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7946"/>
            <a:ext cx="9144000" cy="1254435"/>
          </a:xfrm>
        </p:spPr>
        <p:txBody>
          <a:bodyPr rtlCol="0">
            <a:norm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600" dirty="0"/>
              <a:t>Volby do Poslanecké sněmovny 2021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BCC0251-D8FE-6E86-3408-1BBD2E34E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1819275"/>
            <a:ext cx="8953500" cy="3219450"/>
          </a:xfrm>
          <a:prstGeom prst="rect">
            <a:avLst/>
          </a:prstGeom>
        </p:spPr>
      </p:pic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3FD07A27-4E30-D77F-45D3-68C5FD30F7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809187"/>
              </p:ext>
            </p:extLst>
          </p:nvPr>
        </p:nvGraphicFramePr>
        <p:xfrm>
          <a:off x="426028" y="5382492"/>
          <a:ext cx="4031672" cy="600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0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9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0192">
                <a:tc>
                  <a:txBody>
                    <a:bodyPr/>
                    <a:lstStyle/>
                    <a:p>
                      <a:r>
                        <a:rPr lang="cs-CZ" sz="2400" b="0" dirty="0">
                          <a:solidFill>
                            <a:srgbClr val="002D5A"/>
                          </a:solidFill>
                        </a:rPr>
                        <a:t>Propad hlasů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rgbClr val="002D5A"/>
                          </a:solidFill>
                        </a:rPr>
                        <a:t>19,91 %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6645271"/>
      </p:ext>
    </p:extLst>
  </p:cSld>
  <p:clrMapOvr>
    <a:masterClrMapping/>
  </p:clrMapOvr>
  <p:transition spd="slow">
    <p:cover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7946"/>
            <a:ext cx="9144000" cy="1254435"/>
          </a:xfrm>
        </p:spPr>
        <p:txBody>
          <a:bodyPr rtlCol="0">
            <a:norm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600" dirty="0"/>
              <a:t>Volby do Poslanecké sněmovny 2021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2CA1E83-3FAF-124E-2239-63A3A52C3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3363"/>
            <a:ext cx="9144000" cy="411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12265"/>
      </p:ext>
    </p:extLst>
  </p:cSld>
  <p:clrMapOvr>
    <a:masterClrMapping/>
  </p:clrMapOvr>
  <p:transition spd="slow">
    <p:cove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1323833"/>
          </a:xfrm>
        </p:spPr>
        <p:txBody>
          <a:bodyPr>
            <a:normAutofit/>
          </a:bodyPr>
          <a:lstStyle/>
          <a:p>
            <a:pPr eaLnBrk="1" hangingPunct="1"/>
            <a:r>
              <a:rPr lang="cs-CZ" sz="4400" dirty="0"/>
              <a:t>Vládnutí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323833"/>
            <a:ext cx="8545513" cy="5092842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cs-CZ" sz="2800" dirty="0" err="1">
                <a:solidFill>
                  <a:srgbClr val="002D5A"/>
                </a:solidFill>
                <a:sym typeface="Wingdings" pitchFamily="2" charset="2"/>
              </a:rPr>
              <a:t>pětikoaliční</a:t>
            </a:r>
            <a:r>
              <a:rPr lang="cs-CZ" sz="2800" dirty="0">
                <a:solidFill>
                  <a:srgbClr val="002D5A"/>
                </a:solidFill>
                <a:sym typeface="Wingdings" pitchFamily="2" charset="2"/>
              </a:rPr>
              <a:t>, od konce září čtyřkoaliční vláda Petra Fialy</a:t>
            </a:r>
          </a:p>
          <a:p>
            <a:pPr lvl="1">
              <a:spcBef>
                <a:spcPts val="1800"/>
              </a:spcBef>
            </a:pPr>
            <a:r>
              <a:rPr lang="cs-CZ" sz="2400" dirty="0">
                <a:solidFill>
                  <a:srgbClr val="002D5A"/>
                </a:solidFill>
                <a:sym typeface="Wingdings" pitchFamily="2" charset="2"/>
              </a:rPr>
              <a:t>prozatím stabilní, jakkoli musí řešit problémy, s nimiž se ještě nepotýkala žádná z dosavadních vlád – otázka, co se bude dít v posledním roce jejího mandátu</a:t>
            </a:r>
          </a:p>
          <a:p>
            <a:pPr lvl="1">
              <a:spcBef>
                <a:spcPts val="1800"/>
              </a:spcBef>
            </a:pPr>
            <a:r>
              <a:rPr lang="cs-CZ" sz="2400" dirty="0">
                <a:solidFill>
                  <a:srgbClr val="002D5A"/>
                </a:solidFill>
                <a:sym typeface="Wingdings" pitchFamily="2" charset="2"/>
              </a:rPr>
              <a:t>akceschopnost je navzdory odlišným ideologickým východiskům nezvykle vysoká – základem je kompromis</a:t>
            </a:r>
          </a:p>
          <a:p>
            <a:pPr lvl="1">
              <a:spcBef>
                <a:spcPts val="1800"/>
              </a:spcBef>
            </a:pPr>
            <a:r>
              <a:rPr lang="cs-CZ" sz="2400" dirty="0">
                <a:solidFill>
                  <a:srgbClr val="002D5A"/>
                </a:solidFill>
                <a:sym typeface="Wingdings" pitchFamily="2" charset="2"/>
              </a:rPr>
              <a:t>extrémně silná pozice premiéra, který je svorníkem celé vlády – tomu však neodpovídá osobnostní charakter premiéra Fialy</a:t>
            </a:r>
          </a:p>
          <a:p>
            <a:pPr>
              <a:spcBef>
                <a:spcPts val="1800"/>
              </a:spcBef>
            </a:pPr>
            <a:endParaRPr lang="cs-CZ" dirty="0">
              <a:solidFill>
                <a:srgbClr val="002D5A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7592624"/>
      </p:ext>
    </p:extLst>
  </p:cSld>
  <p:clrMapOvr>
    <a:masterClrMapping/>
  </p:clrMapOvr>
  <p:transition spd="slow">
    <p:cover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A56729-FF93-2EC7-8F5E-685B94BB9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>
            <a:extLst>
              <a:ext uri="{FF2B5EF4-FFF2-40B4-BE49-F238E27FC236}">
                <a16:creationId xmlns:a16="http://schemas.microsoft.com/office/drawing/2014/main" id="{2985DA0D-3EDC-7C88-82B5-EF039D209A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1673"/>
            <a:ext cx="9144000" cy="581892"/>
          </a:xfrm>
        </p:spPr>
        <p:txBody>
          <a:bodyPr rtlCol="0">
            <a:normAutofit fontScale="90000"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600" dirty="0"/>
              <a:t>Volby do Poslanecké sněmovny 2025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B245EE-512C-BDEB-DCEA-425A95758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03565"/>
            <a:ext cx="9144001" cy="31172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434FBD-791E-8384-F3DA-C22A2264A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01787"/>
            <a:ext cx="4572000" cy="29556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5535BF-6D21-C856-B37A-3B1DB52E9D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855049"/>
            <a:ext cx="4572000" cy="300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296598"/>
      </p:ext>
    </p:extLst>
  </p:cSld>
  <p:clrMapOvr>
    <a:masterClrMapping/>
  </p:clrMapOvr>
  <p:transition spd="slow">
    <p:cover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968E07-25B6-3952-A04B-C01F4D058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>
            <a:extLst>
              <a:ext uri="{FF2B5EF4-FFF2-40B4-BE49-F238E27FC236}">
                <a16:creationId xmlns:a16="http://schemas.microsoft.com/office/drawing/2014/main" id="{F9B77133-0661-741B-F404-6EFD1503BA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66255" y="526473"/>
            <a:ext cx="9144000" cy="540328"/>
          </a:xfrm>
        </p:spPr>
        <p:txBody>
          <a:bodyPr rtlCol="0">
            <a:normAutofit fontScale="90000"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600" dirty="0"/>
              <a:t>Volby do Poslanecké sněmovny 2021 vs 2025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B982F7-60B3-BA70-DBE2-8881B4BD4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7750" y="965198"/>
            <a:ext cx="4516249" cy="58928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8C4E05-A291-D36D-54E3-559E33453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5199"/>
            <a:ext cx="4405745" cy="589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182489"/>
      </p:ext>
    </p:extLst>
  </p:cSld>
  <p:clrMapOvr>
    <a:masterClrMapping/>
  </p:clrMapOvr>
  <p:transition spd="slow">
    <p:cover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23926"/>
          </a:xfrm>
        </p:spPr>
        <p:txBody>
          <a:bodyPr>
            <a:normAutofit/>
          </a:bodyPr>
          <a:lstStyle/>
          <a:p>
            <a:pPr eaLnBrk="1" hangingPunct="1"/>
            <a:r>
              <a:rPr lang="cs-CZ" sz="4400" dirty="0"/>
              <a:t>Formát stranického systému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2263" y="1132764"/>
            <a:ext cx="8394250" cy="5459105"/>
          </a:xfrm>
        </p:spPr>
        <p:txBody>
          <a:bodyPr>
            <a:noAutofit/>
          </a:bodyPr>
          <a:lstStyle/>
          <a:p>
            <a:pPr eaLnBrk="1" hangingPunct="1">
              <a:lnSpc>
                <a:spcPct val="105000"/>
              </a:lnSpc>
              <a:spcBef>
                <a:spcPct val="25000"/>
              </a:spcBef>
            </a:pPr>
            <a:r>
              <a:rPr lang="cs-CZ" sz="2400" dirty="0">
                <a:solidFill>
                  <a:srgbClr val="002D5A"/>
                </a:solidFill>
              </a:rPr>
              <a:t>V současnosti: 6–8</a:t>
            </a:r>
            <a:r>
              <a:rPr lang="cs-CZ" sz="2400" b="0" dirty="0">
                <a:solidFill>
                  <a:srgbClr val="002D5A"/>
                </a:solidFill>
              </a:rPr>
              <a:t> relevantních stran, často sdružených do různých</a:t>
            </a:r>
            <a:r>
              <a:rPr lang="cs-CZ" sz="2400" dirty="0">
                <a:solidFill>
                  <a:srgbClr val="002D5A"/>
                </a:solidFill>
              </a:rPr>
              <a:t> </a:t>
            </a:r>
            <a:r>
              <a:rPr lang="cs-CZ" sz="2400" b="0" dirty="0">
                <a:solidFill>
                  <a:srgbClr val="002D5A"/>
                </a:solidFill>
              </a:rPr>
              <a:t>volebních subjektů</a:t>
            </a:r>
          </a:p>
          <a:p>
            <a:pPr eaLnBrk="1" hangingPunct="1">
              <a:lnSpc>
                <a:spcPct val="105000"/>
              </a:lnSpc>
              <a:spcBef>
                <a:spcPct val="25000"/>
              </a:spcBef>
            </a:pPr>
            <a:r>
              <a:rPr lang="cs-CZ" sz="2400" dirty="0">
                <a:solidFill>
                  <a:srgbClr val="002D5A"/>
                </a:solidFill>
              </a:rPr>
              <a:t>Ú</a:t>
            </a:r>
            <a:r>
              <a:rPr lang="cs-CZ" sz="2400" b="0" dirty="0">
                <a:solidFill>
                  <a:srgbClr val="002D5A"/>
                </a:solidFill>
              </a:rPr>
              <a:t>spěšné koalice a propad tradiční levice: </a:t>
            </a:r>
            <a:r>
              <a:rPr lang="cs-CZ" sz="2400" dirty="0">
                <a:solidFill>
                  <a:srgbClr val="002D5A"/>
                </a:solidFill>
              </a:rPr>
              <a:t>blíže k umírněnému multipartismu (</a:t>
            </a:r>
            <a:r>
              <a:rPr lang="cs-CZ" sz="2400" dirty="0" err="1">
                <a:solidFill>
                  <a:srgbClr val="002D5A"/>
                </a:solidFill>
              </a:rPr>
              <a:t>Sartori</a:t>
            </a:r>
            <a:r>
              <a:rPr lang="cs-CZ" sz="2400" dirty="0">
                <a:solidFill>
                  <a:srgbClr val="002D5A"/>
                </a:solidFill>
              </a:rPr>
              <a:t>) – ANO však zůstává stranou s aspirací na dominantní stranu, avšak s relativně malým koaličním potenciálem (</a:t>
            </a:r>
            <a:r>
              <a:rPr lang="cs-CZ" sz="2400" b="0" dirty="0">
                <a:solidFill>
                  <a:srgbClr val="002D5A"/>
                </a:solidFill>
              </a:rPr>
              <a:t>Blondel)</a:t>
            </a:r>
          </a:p>
          <a:p>
            <a:pPr>
              <a:lnSpc>
                <a:spcPct val="105000"/>
              </a:lnSpc>
              <a:spcBef>
                <a:spcPct val="25000"/>
              </a:spcBef>
            </a:pPr>
            <a:r>
              <a:rPr lang="cs-CZ" sz="2400" dirty="0" err="1">
                <a:solidFill>
                  <a:srgbClr val="002D5A"/>
                </a:solidFill>
              </a:rPr>
              <a:t>Multipolarismus</a:t>
            </a:r>
            <a:endParaRPr lang="cs-CZ" sz="2400" dirty="0">
              <a:solidFill>
                <a:srgbClr val="002D5A"/>
              </a:solidFill>
            </a:endParaRPr>
          </a:p>
          <a:p>
            <a:pPr lvl="1">
              <a:lnSpc>
                <a:spcPct val="105000"/>
              </a:lnSpc>
              <a:spcBef>
                <a:spcPct val="25000"/>
              </a:spcBef>
            </a:pPr>
            <a:r>
              <a:rPr lang="cs-CZ" sz="2400" dirty="0">
                <a:solidFill>
                  <a:srgbClr val="002D5A"/>
                </a:solidFill>
              </a:rPr>
              <a:t>ANO a jeho spojenci (Motoristé)</a:t>
            </a:r>
          </a:p>
          <a:p>
            <a:pPr lvl="1">
              <a:lnSpc>
                <a:spcPct val="105000"/>
              </a:lnSpc>
              <a:spcBef>
                <a:spcPct val="25000"/>
              </a:spcBef>
            </a:pPr>
            <a:r>
              <a:rPr lang="cs-CZ" sz="2400" dirty="0">
                <a:solidFill>
                  <a:srgbClr val="002D5A"/>
                </a:solidFill>
              </a:rPr>
              <a:t>ODS a její spojenci (Spolu)</a:t>
            </a:r>
          </a:p>
          <a:p>
            <a:pPr lvl="1">
              <a:lnSpc>
                <a:spcPct val="105000"/>
              </a:lnSpc>
              <a:spcBef>
                <a:spcPct val="25000"/>
              </a:spcBef>
            </a:pPr>
            <a:r>
              <a:rPr lang="cs-CZ" sz="2400" dirty="0">
                <a:solidFill>
                  <a:srgbClr val="002D5A"/>
                </a:solidFill>
              </a:rPr>
              <a:t>Vedlejší póly: Piráti, SPD?, STAN?</a:t>
            </a:r>
          </a:p>
        </p:txBody>
      </p:sp>
    </p:spTree>
    <p:extLst>
      <p:ext uri="{BB962C8B-B14F-4D97-AF65-F5344CB8AC3E}">
        <p14:creationId xmlns:p14="http://schemas.microsoft.com/office/powerpoint/2010/main" val="1092090899"/>
      </p:ext>
    </p:extLst>
  </p:cSld>
  <p:clrMapOvr>
    <a:masterClrMapping/>
  </p:clrMapOvr>
  <p:transition spd="slow">
    <p:cover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1323833"/>
          </a:xfrm>
        </p:spPr>
        <p:txBody>
          <a:bodyPr>
            <a:normAutofit/>
          </a:bodyPr>
          <a:lstStyle/>
          <a:p>
            <a:pPr eaLnBrk="1" hangingPunct="1"/>
            <a:r>
              <a:rPr lang="cs-CZ" sz="4000" dirty="0"/>
              <a:t>Mechanismus - ideologická </a:t>
            </a:r>
            <a:br>
              <a:rPr lang="cs-CZ" sz="4000" dirty="0"/>
            </a:br>
            <a:r>
              <a:rPr lang="cs-CZ" sz="4000" dirty="0"/>
              <a:t>polarizace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637731"/>
            <a:ext cx="8545513" cy="4778944"/>
          </a:xfrm>
        </p:spPr>
        <p:txBody>
          <a:bodyPr>
            <a:normAutofit/>
          </a:bodyPr>
          <a:lstStyle/>
          <a:p>
            <a:pPr>
              <a:spcBef>
                <a:spcPct val="65000"/>
              </a:spcBef>
            </a:pPr>
            <a:r>
              <a:rPr lang="cs-CZ" sz="2400" dirty="0" err="1">
                <a:solidFill>
                  <a:srgbClr val="002D5A"/>
                </a:solidFill>
              </a:rPr>
              <a:t>Levo</a:t>
            </a:r>
            <a:r>
              <a:rPr lang="cs-CZ" sz="2400" dirty="0">
                <a:solidFill>
                  <a:srgbClr val="002D5A"/>
                </a:solidFill>
              </a:rPr>
              <a:t>-pravá osa významně ztratila na relevanci – viz 2D spektrum </a:t>
            </a:r>
          </a:p>
          <a:p>
            <a:pPr>
              <a:spcBef>
                <a:spcPct val="65000"/>
              </a:spcBef>
            </a:pPr>
            <a:r>
              <a:rPr lang="cs-CZ" sz="2400" dirty="0">
                <a:solidFill>
                  <a:srgbClr val="002D5A"/>
                </a:solidFill>
              </a:rPr>
              <a:t>Oslabila tradiční polarizace, posílila extrémní politická polarizace způsobená z velké části samotnými politiky a stranami </a:t>
            </a:r>
          </a:p>
          <a:p>
            <a:pPr>
              <a:spcBef>
                <a:spcPct val="65000"/>
              </a:spcBef>
            </a:pPr>
            <a:r>
              <a:rPr lang="cs-CZ" sz="2400" dirty="0">
                <a:solidFill>
                  <a:srgbClr val="002D5A"/>
                </a:solidFill>
              </a:rPr>
              <a:t>Zvýšení významu konfliktů spojených s globalizací  </a:t>
            </a:r>
          </a:p>
          <a:p>
            <a:pPr>
              <a:spcBef>
                <a:spcPct val="65000"/>
              </a:spcBef>
            </a:pPr>
            <a:r>
              <a:rPr lang="cs-CZ" sz="2400" dirty="0">
                <a:solidFill>
                  <a:srgbClr val="002D5A"/>
                </a:solidFill>
              </a:rPr>
              <a:t>Silná generační linie</a:t>
            </a:r>
          </a:p>
          <a:p>
            <a:pPr>
              <a:spcBef>
                <a:spcPct val="65000"/>
              </a:spcBef>
            </a:pPr>
            <a:r>
              <a:rPr lang="cs-CZ" sz="2400" dirty="0">
                <a:solidFill>
                  <a:srgbClr val="002D5A"/>
                </a:solidFill>
              </a:rPr>
              <a:t>Oboustranná opozice, odstředivý charakter soutěže</a:t>
            </a:r>
          </a:p>
        </p:txBody>
      </p:sp>
    </p:spTree>
    <p:extLst>
      <p:ext uri="{BB962C8B-B14F-4D97-AF65-F5344CB8AC3E}">
        <p14:creationId xmlns:p14="http://schemas.microsoft.com/office/powerpoint/2010/main" val="273953019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87136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 err="1"/>
              <a:t>Linzova</a:t>
            </a:r>
            <a:r>
              <a:rPr lang="cs-CZ" altLang="cs-CZ" sz="3200" dirty="0"/>
              <a:t> koncepce nedemokratických </a:t>
            </a:r>
            <a:br>
              <a:rPr lang="cs-CZ" altLang="cs-CZ" sz="3200" dirty="0"/>
            </a:br>
            <a:r>
              <a:rPr lang="cs-CZ" altLang="cs-CZ" sz="3200" dirty="0"/>
              <a:t>režimů 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454727"/>
            <a:ext cx="8261927" cy="4961948"/>
          </a:xfrm>
        </p:spPr>
        <p:txBody>
          <a:bodyPr>
            <a:noAutofit/>
          </a:bodyPr>
          <a:lstStyle/>
          <a:p>
            <a:pPr marL="0" indent="0" algn="just">
              <a:spcBef>
                <a:spcPts val="1200"/>
              </a:spcBef>
              <a:buNone/>
            </a:pPr>
            <a:endParaRPr lang="cs-CZ" altLang="cs-CZ" sz="2000" dirty="0">
              <a:solidFill>
                <a:srgbClr val="002D5A"/>
              </a:solidFill>
            </a:endParaRPr>
          </a:p>
          <a:p>
            <a:pPr algn="just">
              <a:spcBef>
                <a:spcPts val="1200"/>
              </a:spcBef>
            </a:pPr>
            <a:endParaRPr lang="cs-CZ" altLang="cs-CZ" sz="2400" dirty="0">
              <a:solidFill>
                <a:srgbClr val="002D5A"/>
              </a:solidFill>
            </a:endParaRP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DD8351F6-F961-9951-C3A6-6EB91EA277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951597"/>
              </p:ext>
            </p:extLst>
          </p:nvPr>
        </p:nvGraphicFramePr>
        <p:xfrm>
          <a:off x="279399" y="1080651"/>
          <a:ext cx="8719127" cy="4961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65">
                  <a:extLst>
                    <a:ext uri="{9D8B030D-6E8A-4147-A177-3AD203B41FA5}">
                      <a16:colId xmlns:a16="http://schemas.microsoft.com/office/drawing/2014/main" val="3808772740"/>
                    </a:ext>
                  </a:extLst>
                </a:gridCol>
                <a:gridCol w="1963881">
                  <a:extLst>
                    <a:ext uri="{9D8B030D-6E8A-4147-A177-3AD203B41FA5}">
                      <a16:colId xmlns:a16="http://schemas.microsoft.com/office/drawing/2014/main" val="1187259147"/>
                    </a:ext>
                  </a:extLst>
                </a:gridCol>
                <a:gridCol w="2036619">
                  <a:extLst>
                    <a:ext uri="{9D8B030D-6E8A-4147-A177-3AD203B41FA5}">
                      <a16:colId xmlns:a16="http://schemas.microsoft.com/office/drawing/2014/main" val="4086683504"/>
                    </a:ext>
                  </a:extLst>
                </a:gridCol>
                <a:gridCol w="3241962">
                  <a:extLst>
                    <a:ext uri="{9D8B030D-6E8A-4147-A177-3AD203B41FA5}">
                      <a16:colId xmlns:a16="http://schemas.microsoft.com/office/drawing/2014/main" val="504791483"/>
                    </a:ext>
                  </a:extLst>
                </a:gridCol>
              </a:tblGrid>
              <a:tr h="724926">
                <a:tc>
                  <a:txBody>
                    <a:bodyPr/>
                    <a:lstStyle/>
                    <a:p>
                      <a:r>
                        <a:rPr lang="cs-CZ" dirty="0"/>
                        <a:t>Totalitní režimy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Autoritativní režimy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Posttotalitní režimy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Sultanistické</a:t>
                      </a:r>
                      <a:r>
                        <a:rPr lang="cs-CZ" dirty="0"/>
                        <a:t> režimy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408294"/>
                  </a:ext>
                </a:extLst>
              </a:tr>
              <a:tr h="4237022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cs-CZ" sz="1700" dirty="0"/>
                        <a:t>Monismus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cs-CZ" sz="1700" dirty="0"/>
                        <a:t>Ideologie 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cs-CZ" sz="1700" dirty="0"/>
                        <a:t>Mobilizace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cs-CZ" sz="1700" dirty="0"/>
                        <a:t>Limitovaný pluralismus v různých sférách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cs-CZ" sz="1700" dirty="0"/>
                        <a:t>Mentalita 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cs-CZ" sz="1700" dirty="0"/>
                        <a:t>Depolitizace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cs-CZ" sz="1700" dirty="0"/>
                        <a:t>Vůdce či výjimečně malá skupina uplatňuje svou moc ve formálně nepříliš jasných, ovšem předvídatelných hranicích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cs-CZ" sz="1700" dirty="0"/>
                        <a:t>Limitovaný pluralismus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cs-CZ" sz="1700" dirty="0"/>
                        <a:t>Ideologie stále oficiálně určující, ovšem s výrazně oslabeným účinkem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cs-CZ" sz="1700" dirty="0"/>
                        <a:t>Mobilizace se mění v rutinu a projev konformity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cs-CZ" sz="1700" dirty="0"/>
                        <a:t>Vládnoucí elita ztrácí revoluční étos a stává se byrokratičtější a technokratičtější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cs-CZ" sz="1700" dirty="0"/>
                        <a:t>Despotická intervence vládce (sultána) do různých sfér, nerespektující žádná legální pravidla ani hranice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cs-CZ" sz="1700" dirty="0"/>
                        <a:t>Glorifikace vládce bez silné ideologické nebo </a:t>
                      </a:r>
                      <a:r>
                        <a:rPr lang="cs-CZ" sz="1700" dirty="0" err="1"/>
                        <a:t>mentalitní</a:t>
                      </a:r>
                      <a:r>
                        <a:rPr lang="cs-CZ" sz="1700" dirty="0"/>
                        <a:t> báze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cs-CZ" sz="1700" dirty="0"/>
                        <a:t>Spíše nižší mobilizace ovšem s příležitostnými výkyvy k posílení vládcova kultu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cs-CZ" sz="1700" dirty="0"/>
                        <a:t>Vysoce personalizované vůdcovství spojené s dynastickými tendencemi , nepotismem a klientelismem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1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5042285"/>
      </p:ext>
    </p:extLst>
  </p:cSld>
  <p:clrMapOvr>
    <a:masterClrMapping/>
  </p:clrMapOvr>
  <p:transition spd="slow">
    <p:cover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51911C-B39E-05F2-11CA-8389B109A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3925"/>
          </a:xfrm>
        </p:spPr>
        <p:txBody>
          <a:bodyPr/>
          <a:lstStyle/>
          <a:p>
            <a:pPr>
              <a:defRPr/>
            </a:pPr>
            <a:r>
              <a:rPr lang="cs-CZ" sz="3800" dirty="0"/>
              <a:t>Česko 2021 – 2D spektrum (Enter)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4A7832F-91C5-0DBC-E08D-A19BB4287F5F}"/>
              </a:ext>
            </a:extLst>
          </p:cNvPr>
          <p:cNvSpPr txBox="1"/>
          <p:nvPr/>
        </p:nvSpPr>
        <p:spPr>
          <a:xfrm>
            <a:off x="5680075" y="1296988"/>
            <a:ext cx="4041775" cy="4264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cs-CZ" dirty="0">
                <a:solidFill>
                  <a:srgbClr val="002D5A"/>
                </a:solidFill>
              </a:rPr>
              <a:t>LIBERALISMUS (OO)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002D5A"/>
                </a:solidFill>
              </a:rPr>
              <a:t>1 – moderní liberalismus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002D5A"/>
                </a:solidFill>
              </a:rPr>
              <a:t>2 – klasický liberalismus</a:t>
            </a:r>
          </a:p>
          <a:p>
            <a:pPr>
              <a:spcBef>
                <a:spcPts val="600"/>
              </a:spcBef>
              <a:defRPr/>
            </a:pPr>
            <a:r>
              <a:rPr lang="cs-CZ" dirty="0">
                <a:solidFill>
                  <a:srgbClr val="002D5A"/>
                </a:solidFill>
              </a:rPr>
              <a:t>KONZERVATISMUS (CO)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002D5A"/>
                </a:solidFill>
              </a:rPr>
              <a:t>3 – liberální konzervatismus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002D5A"/>
                </a:solidFill>
              </a:rPr>
              <a:t>4 – národní konzervatismus</a:t>
            </a:r>
          </a:p>
          <a:p>
            <a:pPr>
              <a:spcBef>
                <a:spcPts val="600"/>
              </a:spcBef>
              <a:defRPr/>
            </a:pPr>
            <a:r>
              <a:rPr lang="cs-CZ" dirty="0">
                <a:solidFill>
                  <a:srgbClr val="002D5A"/>
                </a:solidFill>
              </a:rPr>
              <a:t>POPULISMUS (CC)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002D5A"/>
                </a:solidFill>
              </a:rPr>
              <a:t>5 – nacionální populismus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002D5A"/>
                </a:solidFill>
              </a:rPr>
              <a:t>6 – sociální populismus</a:t>
            </a:r>
          </a:p>
          <a:p>
            <a:pPr>
              <a:spcBef>
                <a:spcPts val="600"/>
              </a:spcBef>
              <a:defRPr/>
            </a:pPr>
            <a:r>
              <a:rPr lang="cs-CZ" dirty="0">
                <a:solidFill>
                  <a:srgbClr val="002D5A"/>
                </a:solidFill>
              </a:rPr>
              <a:t>SOCIALISMUS (OC)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002D5A"/>
                </a:solidFill>
              </a:rPr>
              <a:t>7 – demokratický socialismus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002D5A"/>
                </a:solidFill>
              </a:rPr>
              <a:t>8 – sociální demokracie</a:t>
            </a:r>
          </a:p>
        </p:txBody>
      </p:sp>
      <p:pic>
        <p:nvPicPr>
          <p:cNvPr id="30724" name="Obrázek9">
            <a:extLst>
              <a:ext uri="{FF2B5EF4-FFF2-40B4-BE49-F238E27FC236}">
                <a16:creationId xmlns:a16="http://schemas.microsoft.com/office/drawing/2014/main" id="{18EE7F67-F37E-68DE-B440-BECD60D28ED3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2450" y="1398588"/>
            <a:ext cx="4878388" cy="4525962"/>
          </a:xfrm>
        </p:spPr>
      </p:pic>
    </p:spTree>
  </p:cSld>
  <p:clrMapOvr>
    <a:masterClrMapping/>
  </p:clrMapOvr>
  <p:transition spd="slow">
    <p:cover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61" y="405951"/>
            <a:ext cx="8447088" cy="406400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500" dirty="0"/>
              <a:t>Volební systémy v ČR </a:t>
            </a:r>
            <a:br>
              <a:rPr lang="cs-CZ" altLang="cs-CZ" sz="3500" dirty="0"/>
            </a:br>
            <a:r>
              <a:rPr lang="cs-CZ" altLang="cs-CZ" sz="3500" dirty="0"/>
              <a:t>základní přehled</a:t>
            </a:r>
          </a:p>
        </p:txBody>
      </p:sp>
      <p:graphicFrame>
        <p:nvGraphicFramePr>
          <p:cNvPr id="482307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520431"/>
              </p:ext>
            </p:extLst>
          </p:nvPr>
        </p:nvGraphicFramePr>
        <p:xfrm>
          <a:off x="546098" y="1296537"/>
          <a:ext cx="8092934" cy="4904071"/>
        </p:xfrm>
        <a:graphic>
          <a:graphicData uri="http://schemas.openxmlformats.org/drawingml/2006/table">
            <a:tbl>
              <a:tblPr/>
              <a:tblGrid>
                <a:gridCol w="1910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9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62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084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83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40259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Většinový dvoukolový s uzavřeným 2. kolem</a:t>
                      </a:r>
                    </a:p>
                  </a:txBody>
                  <a:tcPr marL="89998" marR="89998" marT="46803" marB="468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Senát </a:t>
                      </a:r>
                    </a:p>
                  </a:txBody>
                  <a:tcPr marL="89998" marR="89998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6118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endParaRPr kumimoji="0" 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Prezident republiky</a:t>
                      </a:r>
                    </a:p>
                  </a:txBody>
                  <a:tcPr marL="89998" marR="89998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5873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Poměrného zastoupení listinného typu</a:t>
                      </a:r>
                    </a:p>
                  </a:txBody>
                  <a:tcPr marL="89998" marR="89998" marT="46803" marB="468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Poslanecká sněmovna</a:t>
                      </a:r>
                    </a:p>
                  </a:txBody>
                  <a:tcPr marL="89998" marR="89998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4-26</a:t>
                      </a:r>
                    </a:p>
                  </a:txBody>
                  <a:tcPr marL="89998" marR="89998" marT="46803" marB="468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/>
                        </a:rPr>
                        <a:t>2 skrutinia, </a:t>
                      </a:r>
                      <a:r>
                        <a:rPr kumimoji="0"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/>
                        </a:rPr>
                        <a:t>Imperialiho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/>
                        </a:rPr>
                        <a:t> kvóta – </a:t>
                      </a:r>
                      <a:r>
                        <a:rPr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/>
                        </a:rPr>
                        <a:t>Hagenbach-Bischoff</a:t>
                      </a:r>
                      <a:r>
                        <a:rPr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/>
                        </a:rPr>
                        <a:t> kvóta</a:t>
                      </a:r>
                    </a:p>
                  </a:txBody>
                  <a:tcPr marL="89998" marR="89998" marT="46803" marB="468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5 – 8 - 11%</a:t>
                      </a:r>
                    </a:p>
                  </a:txBody>
                  <a:tcPr marL="89998" marR="89998" marT="46803" marB="468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587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Zastupitelstva obcí</a:t>
                      </a:r>
                    </a:p>
                  </a:txBody>
                  <a:tcPr marL="89998" marR="89998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7-65</a:t>
                      </a:r>
                    </a:p>
                  </a:txBody>
                  <a:tcPr marL="89998" marR="89998" marT="46803" marB="468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1 skrutinium, </a:t>
                      </a:r>
                      <a:r>
                        <a:rPr kumimoji="0"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D´Hondtův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 dělitel; panašování</a:t>
                      </a:r>
                    </a:p>
                  </a:txBody>
                  <a:tcPr marL="89998" marR="89998" marT="46803" marB="468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5 %</a:t>
                      </a:r>
                    </a:p>
                  </a:txBody>
                  <a:tcPr marL="89998" marR="89998" marT="46803" marB="468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587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Zastupitelstva krajů</a:t>
                      </a:r>
                    </a:p>
                  </a:txBody>
                  <a:tcPr marL="89998" marR="89998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45-65</a:t>
                      </a:r>
                    </a:p>
                  </a:txBody>
                  <a:tcPr marL="89998" marR="89998" marT="46803" marB="468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/>
                        </a:rPr>
                        <a:t>1 skrutinium, </a:t>
                      </a:r>
                      <a:r>
                        <a:rPr lang="cs-CZ" sz="18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/>
                        </a:rPr>
                        <a:t>modif</a:t>
                      </a:r>
                      <a:r>
                        <a:rPr lang="cs-CZ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/>
                        </a:rPr>
                        <a:t>. </a:t>
                      </a:r>
                      <a:r>
                        <a:rPr kumimoji="0"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/>
                        </a:rPr>
                        <a:t>D´Hondtův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/>
                        </a:rPr>
                        <a:t> dělitel</a:t>
                      </a:r>
                    </a:p>
                  </a:txBody>
                  <a:tcPr marL="89998" marR="89998" marT="46803" marB="468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9998" marR="89998" marT="46803" marB="468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938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Evropský parlament</a:t>
                      </a:r>
                    </a:p>
                  </a:txBody>
                  <a:tcPr marL="89998" marR="89998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21</a:t>
                      </a:r>
                    </a:p>
                  </a:txBody>
                  <a:tcPr marL="89998" marR="89998" marT="46803" marB="468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/>
                        </a:rPr>
                        <a:t>1 skrutinium,</a:t>
                      </a:r>
                      <a:r>
                        <a:rPr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/>
                        </a:rPr>
                        <a:t> 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kumimoji="0"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/>
                        </a:rPr>
                        <a:t>D´Hondtův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/>
                        </a:rPr>
                        <a:t> dělitel</a:t>
                      </a:r>
                    </a:p>
                  </a:txBody>
                  <a:tcPr marL="89998" marR="89998" marT="46803" marB="468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9998" marR="89998" marT="46803" marB="468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608987"/>
      </p:ext>
    </p:extLst>
  </p:cSld>
  <p:clrMapOvr>
    <a:masterClrMapping/>
  </p:clrMapOvr>
  <p:transition spd="slow">
    <p:cover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7946"/>
            <a:ext cx="9144000" cy="1254435"/>
          </a:xfrm>
        </p:spPr>
        <p:txBody>
          <a:bodyPr rtlCol="0">
            <a:normAutofit fontScale="90000"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4400" dirty="0"/>
              <a:t>Volební systém do Poslanecké </a:t>
            </a:r>
            <a:br>
              <a:rPr lang="cs-CZ" altLang="cs-CZ" sz="4400" dirty="0"/>
            </a:br>
            <a:r>
              <a:rPr lang="cs-CZ" altLang="cs-CZ" sz="4400" dirty="0"/>
              <a:t>sněmovny 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517073"/>
            <a:ext cx="8447088" cy="4899602"/>
          </a:xfrm>
        </p:spPr>
        <p:txBody>
          <a:bodyPr>
            <a:normAutofit/>
          </a:bodyPr>
          <a:lstStyle/>
          <a:p>
            <a:pPr eaLnBrk="1" hangingPunct="1">
              <a:lnSpc>
                <a:spcPct val="105000"/>
              </a:lnSpc>
              <a:spcBef>
                <a:spcPts val="1200"/>
              </a:spcBef>
            </a:pPr>
            <a:r>
              <a:rPr lang="cs-CZ" altLang="cs-CZ" sz="2200" dirty="0">
                <a:solidFill>
                  <a:srgbClr val="002D5A"/>
                </a:solidFill>
              </a:rPr>
              <a:t>Systém poměrného zastoupení – listinný typ s </a:t>
            </a:r>
            <a:r>
              <a:rPr lang="cs-CZ" altLang="cs-CZ" sz="2200" dirty="0" err="1">
                <a:solidFill>
                  <a:srgbClr val="002D5A"/>
                </a:solidFill>
              </a:rPr>
              <a:t>polovázanými</a:t>
            </a:r>
            <a:r>
              <a:rPr lang="cs-CZ" altLang="cs-CZ" sz="2200" dirty="0">
                <a:solidFill>
                  <a:srgbClr val="002D5A"/>
                </a:solidFill>
              </a:rPr>
              <a:t> kandidátními listinami</a:t>
            </a:r>
            <a:endParaRPr lang="cs-CZ" altLang="cs-CZ" sz="1800" dirty="0">
              <a:solidFill>
                <a:srgbClr val="002D5A"/>
              </a:solidFill>
            </a:endParaRPr>
          </a:p>
          <a:p>
            <a:pPr eaLnBrk="1" hangingPunct="1">
              <a:lnSpc>
                <a:spcPct val="105000"/>
              </a:lnSpc>
              <a:spcBef>
                <a:spcPts val="1200"/>
              </a:spcBef>
            </a:pPr>
            <a:r>
              <a:rPr lang="cs-CZ" altLang="cs-CZ" sz="2200" dirty="0">
                <a:solidFill>
                  <a:srgbClr val="002D5A"/>
                </a:solidFill>
              </a:rPr>
              <a:t>Účinky: </a:t>
            </a:r>
          </a:p>
          <a:p>
            <a:pPr lvl="1">
              <a:spcBef>
                <a:spcPts val="1200"/>
              </a:spcBef>
            </a:pPr>
            <a:r>
              <a:rPr lang="cs-CZ" altLang="cs-CZ" sz="1900" dirty="0">
                <a:solidFill>
                  <a:srgbClr val="002D5A"/>
                </a:solidFill>
              </a:rPr>
              <a:t>Prozatím neutrální ve smyslu proporcionality – ve volbách 2021 však nejslabší úspěšný subjekt získal takřka 10 % hlasů; je otázka, jak by situace vypadala v případě úspěchu stran kolem 5 % </a:t>
            </a:r>
          </a:p>
          <a:p>
            <a:pPr lvl="1">
              <a:spcBef>
                <a:spcPts val="1200"/>
              </a:spcBef>
            </a:pPr>
            <a:r>
              <a:rPr lang="cs-CZ" altLang="cs-CZ" sz="1900" dirty="0">
                <a:solidFill>
                  <a:srgbClr val="002D5A"/>
                </a:solidFill>
              </a:rPr>
              <a:t>14 volebních krajů oslabuje efekt celostátních lídrů a do popředí staví krajské lídry a složení kandidátních listin (sousedský efekt)</a:t>
            </a:r>
          </a:p>
          <a:p>
            <a:pPr lvl="1">
              <a:spcBef>
                <a:spcPts val="1200"/>
              </a:spcBef>
            </a:pPr>
            <a:r>
              <a:rPr lang="cs-CZ" altLang="cs-CZ" sz="1900" dirty="0">
                <a:solidFill>
                  <a:srgbClr val="002D5A"/>
                </a:solidFill>
              </a:rPr>
              <a:t>Preferenční hlasování má silný efekt především u volebních koalic (Spolu/</a:t>
            </a:r>
            <a:r>
              <a:rPr lang="cs-CZ" altLang="cs-CZ" sz="1900" dirty="0" err="1">
                <a:solidFill>
                  <a:srgbClr val="002D5A"/>
                </a:solidFill>
              </a:rPr>
              <a:t>Pirstan</a:t>
            </a:r>
            <a:r>
              <a:rPr lang="cs-CZ" altLang="cs-CZ" sz="1900" dirty="0">
                <a:solidFill>
                  <a:srgbClr val="002D5A"/>
                </a:solidFill>
              </a:rPr>
              <a:t>)</a:t>
            </a:r>
          </a:p>
          <a:p>
            <a:pPr lvl="1">
              <a:lnSpc>
                <a:spcPct val="105000"/>
              </a:lnSpc>
              <a:spcBef>
                <a:spcPct val="40000"/>
              </a:spcBef>
            </a:pPr>
            <a:endParaRPr lang="cs-CZ" altLang="cs-CZ" sz="19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999847"/>
      </p:ext>
    </p:extLst>
  </p:cSld>
  <p:clrMapOvr>
    <a:masterClrMapping/>
  </p:clrMapOvr>
  <p:transition spd="slow">
    <p:cover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7947"/>
            <a:ext cx="9144000" cy="923925"/>
          </a:xfrm>
        </p:spPr>
        <p:txBody>
          <a:bodyPr rtlCol="0"/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4400" dirty="0"/>
              <a:t>Volební systém do Senátu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269242"/>
            <a:ext cx="8447088" cy="5147433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</a:pPr>
            <a:r>
              <a:rPr lang="cs-CZ" altLang="cs-CZ" sz="2200" dirty="0">
                <a:solidFill>
                  <a:srgbClr val="002D5A"/>
                </a:solidFill>
              </a:rPr>
              <a:t>Dvoukolový většinový – absolutní většina (při volbách ZD tělesa prakticky neužívaný) – č</a:t>
            </a:r>
            <a:r>
              <a:rPr lang="cs-CZ" altLang="cs-CZ" sz="2200" dirty="0">
                <a:solidFill>
                  <a:srgbClr val="002D5A"/>
                </a:solidFill>
                <a:cs typeface="Arial" pitchFamily="34" charset="0"/>
              </a:rPr>
              <a:t>astá </a:t>
            </a:r>
            <a:r>
              <a:rPr lang="cs-CZ" altLang="cs-CZ" sz="2200" dirty="0">
                <a:solidFill>
                  <a:srgbClr val="002D5A"/>
                </a:solidFill>
              </a:rPr>
              <a:t>negativní volba ve 2. kole </a:t>
            </a:r>
          </a:p>
          <a:p>
            <a:pPr eaLnBrk="1" hangingPunct="1">
              <a:spcBef>
                <a:spcPts val="1200"/>
              </a:spcBef>
            </a:pPr>
            <a:r>
              <a:rPr lang="cs-CZ" altLang="cs-CZ" sz="2200" dirty="0">
                <a:solidFill>
                  <a:srgbClr val="002D5A"/>
                </a:solidFill>
              </a:rPr>
              <a:t>Účinky: </a:t>
            </a:r>
          </a:p>
          <a:p>
            <a:pPr lvl="1">
              <a:spcBef>
                <a:spcPts val="1200"/>
              </a:spcBef>
            </a:pPr>
            <a:r>
              <a:rPr lang="cs-CZ" altLang="cs-CZ" sz="1900" dirty="0">
                <a:solidFill>
                  <a:srgbClr val="002D5A"/>
                </a:solidFill>
              </a:rPr>
              <a:t>Posilování „nezávislých“, středových a regionálně či lokálně zakotvených kandidátů, kteří „nejméně vadí“ – částečná relevance jinak nerelevantních stran (ČSSD, Senátor 21…)</a:t>
            </a:r>
          </a:p>
          <a:p>
            <a:pPr lvl="1" eaLnBrk="1" hangingPunct="1">
              <a:spcBef>
                <a:spcPts val="1200"/>
              </a:spcBef>
            </a:pPr>
            <a:r>
              <a:rPr lang="cs-CZ" altLang="cs-CZ" sz="1900" dirty="0">
                <a:solidFill>
                  <a:srgbClr val="002D5A"/>
                </a:solidFill>
              </a:rPr>
              <a:t>Dříve výrazně podléhá dobovým náladám (viz 4K 2000, ODS 2006, ČSSD po roce 2010)</a:t>
            </a:r>
          </a:p>
          <a:p>
            <a:pPr lvl="1" eaLnBrk="1" hangingPunct="1">
              <a:spcBef>
                <a:spcPts val="1200"/>
              </a:spcBef>
            </a:pPr>
            <a:r>
              <a:rPr lang="cs-CZ" altLang="cs-CZ" sz="1900" dirty="0">
                <a:solidFill>
                  <a:srgbClr val="002D5A"/>
                </a:solidFill>
              </a:rPr>
              <a:t>Posilování osobností a kandidátů s populárním povoláním (starostové, lékaři, učitelé…)</a:t>
            </a:r>
          </a:p>
          <a:p>
            <a:pPr lvl="1" eaLnBrk="1" hangingPunct="1">
              <a:spcBef>
                <a:spcPts val="1200"/>
              </a:spcBef>
            </a:pPr>
            <a:r>
              <a:rPr lang="cs-CZ" altLang="cs-CZ" sz="1900" dirty="0">
                <a:solidFill>
                  <a:srgbClr val="002D5A"/>
                </a:solidFill>
              </a:rPr>
              <a:t>Výrazné oslabování extremistů</a:t>
            </a:r>
          </a:p>
          <a:p>
            <a:pPr lvl="1" eaLnBrk="1" hangingPunct="1">
              <a:spcBef>
                <a:spcPts val="1200"/>
              </a:spcBef>
            </a:pPr>
            <a:r>
              <a:rPr lang="cs-CZ" altLang="cs-CZ" sz="1900" dirty="0">
                <a:solidFill>
                  <a:srgbClr val="002D5A"/>
                </a:solidFill>
              </a:rPr>
              <a:t>Cca od roku 2018 – posilování kandidátů, které do voleb vyšle širší koalice stran či lokálních uskupení</a:t>
            </a:r>
          </a:p>
        </p:txBody>
      </p:sp>
    </p:spTree>
    <p:extLst>
      <p:ext uri="{BB962C8B-B14F-4D97-AF65-F5344CB8AC3E}">
        <p14:creationId xmlns:p14="http://schemas.microsoft.com/office/powerpoint/2010/main" val="1190205207"/>
      </p:ext>
    </p:extLst>
  </p:cSld>
  <p:clrMapOvr>
    <a:masterClrMapping/>
  </p:clrMapOvr>
  <p:transition spd="slow">
    <p:cover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B93BC665-317E-76BE-A0E3-52BBF8343B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338455" cy="112221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3200" dirty="0"/>
              <a:t>Česko – základní dilemata s bezpečnostní rovinou</a:t>
            </a:r>
          </a:p>
        </p:txBody>
      </p:sp>
      <p:sp>
        <p:nvSpPr>
          <p:cNvPr id="20483" name="Zástupný symbol pro obsah 2">
            <a:extLst>
              <a:ext uri="{FF2B5EF4-FFF2-40B4-BE49-F238E27FC236}">
                <a16:creationId xmlns:a16="http://schemas.microsoft.com/office/drawing/2014/main" id="{A85493FA-DC1F-B439-80BB-D22D52661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09" y="1194955"/>
            <a:ext cx="8406679" cy="5340928"/>
          </a:xfrm>
        </p:spPr>
        <p:txBody>
          <a:bodyPr>
            <a:normAutofit fontScale="92500"/>
          </a:bodyPr>
          <a:lstStyle/>
          <a:p>
            <a:pPr>
              <a:spcBef>
                <a:spcPts val="1200"/>
              </a:spcBef>
              <a:defRPr/>
            </a:pPr>
            <a:r>
              <a:rPr lang="cs-CZ" altLang="cs-CZ" sz="2400" dirty="0">
                <a:solidFill>
                  <a:srgbClr val="002D5A"/>
                </a:solidFill>
              </a:rPr>
              <a:t>Demografický vývoj</a:t>
            </a:r>
          </a:p>
          <a:p>
            <a:pPr>
              <a:spcBef>
                <a:spcPts val="1200"/>
              </a:spcBef>
              <a:defRPr/>
            </a:pPr>
            <a:r>
              <a:rPr lang="cs-CZ" altLang="cs-CZ" sz="2400" dirty="0">
                <a:solidFill>
                  <a:srgbClr val="002D5A"/>
                </a:solidFill>
              </a:rPr>
              <a:t>Nejistota ekonomického růstu v důsledku řady souvisejících fenoménů a tendencí v oblasti ekonomické globalizace a europeizace</a:t>
            </a:r>
          </a:p>
          <a:p>
            <a:pPr>
              <a:spcBef>
                <a:spcPts val="1200"/>
              </a:spcBef>
              <a:defRPr/>
            </a:pPr>
            <a:r>
              <a:rPr lang="cs-CZ" altLang="cs-CZ" sz="2400" dirty="0">
                <a:solidFill>
                  <a:srgbClr val="002D5A"/>
                </a:solidFill>
              </a:rPr>
              <a:t>Budoucnost české energetiky</a:t>
            </a:r>
          </a:p>
          <a:p>
            <a:pPr>
              <a:spcBef>
                <a:spcPts val="1200"/>
              </a:spcBef>
              <a:defRPr/>
            </a:pPr>
            <a:r>
              <a:rPr lang="cs-CZ" altLang="cs-CZ" sz="2400" dirty="0">
                <a:solidFill>
                  <a:srgbClr val="002D5A"/>
                </a:solidFill>
              </a:rPr>
              <a:t>Vysoká míra oligarchizace české ekonomiky a politiky</a:t>
            </a:r>
          </a:p>
          <a:p>
            <a:pPr>
              <a:spcBef>
                <a:spcPts val="1200"/>
              </a:spcBef>
              <a:defRPr/>
            </a:pPr>
            <a:r>
              <a:rPr lang="cs-CZ" altLang="cs-CZ" sz="2400" dirty="0">
                <a:solidFill>
                  <a:srgbClr val="002D5A"/>
                </a:solidFill>
              </a:rPr>
              <a:t>Rostoucí deficity veřejných rozpočtů</a:t>
            </a:r>
          </a:p>
          <a:p>
            <a:pPr>
              <a:spcBef>
                <a:spcPts val="1200"/>
              </a:spcBef>
              <a:defRPr/>
            </a:pPr>
            <a:r>
              <a:rPr lang="cs-CZ" altLang="cs-CZ" sz="2400" dirty="0">
                <a:solidFill>
                  <a:srgbClr val="002D5A"/>
                </a:solidFill>
              </a:rPr>
              <a:t>Bezpečnostní konflikty ve světě ohrožující aktuální světový řád, v němž Česko požívá bezpečnostní záruky, jaké české země nikdy v historii nezažily </a:t>
            </a:r>
          </a:p>
          <a:p>
            <a:pPr>
              <a:spcBef>
                <a:spcPts val="1200"/>
              </a:spcBef>
              <a:defRPr/>
            </a:pPr>
            <a:r>
              <a:rPr lang="cs-CZ" altLang="cs-CZ" sz="2400" dirty="0">
                <a:solidFill>
                  <a:srgbClr val="002D5A"/>
                </a:solidFill>
              </a:rPr>
              <a:t>Mezinárodní migrace</a:t>
            </a:r>
          </a:p>
          <a:p>
            <a:pPr>
              <a:spcBef>
                <a:spcPts val="1200"/>
              </a:spcBef>
              <a:defRPr/>
            </a:pPr>
            <a:r>
              <a:rPr lang="cs-CZ" altLang="cs-CZ" sz="2400" dirty="0">
                <a:solidFill>
                  <a:srgbClr val="002D5A"/>
                </a:solidFill>
              </a:rPr>
              <a:t>Volby 2025 a jejich souvislosti – možnost importu autoritářských tendencí</a:t>
            </a:r>
          </a:p>
        </p:txBody>
      </p:sp>
    </p:spTree>
  </p:cSld>
  <p:clrMapOvr>
    <a:masterClrMapping/>
  </p:clrMapOvr>
  <p:transition spd="slow">
    <p:cover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581025" y="2410692"/>
            <a:ext cx="7981950" cy="1994622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pl-PL" b="1" cap="all" dirty="0">
                <a:solidFill>
                  <a:srgbClr val="002D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Politický extremismus a militantní demokracie </a:t>
            </a:r>
          </a:p>
        </p:txBody>
      </p:sp>
    </p:spTree>
    <p:extLst>
      <p:ext uri="{BB962C8B-B14F-4D97-AF65-F5344CB8AC3E}">
        <p14:creationId xmlns:p14="http://schemas.microsoft.com/office/powerpoint/2010/main" val="1160125681"/>
      </p:ext>
    </p:extLst>
  </p:cSld>
  <p:clrMapOvr>
    <a:masterClrMapping/>
  </p:clrMapOvr>
  <p:transition spd="slow">
    <p:cover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33845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Extremismus a radikalismus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8804" y="633845"/>
            <a:ext cx="8646391" cy="565814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1200"/>
              </a:spcBef>
              <a:buNone/>
            </a:pPr>
            <a:r>
              <a:rPr lang="cs-CZ" altLang="cs-CZ" sz="2000" b="1" dirty="0">
                <a:solidFill>
                  <a:srgbClr val="002D5A"/>
                </a:solidFill>
              </a:rPr>
              <a:t>Extremismus </a:t>
            </a:r>
          </a:p>
          <a:p>
            <a:pPr marL="623888" lvl="1" indent="-260350" algn="just">
              <a:spcBef>
                <a:spcPts val="1200"/>
              </a:spcBef>
            </a:pPr>
            <a:r>
              <a:rPr lang="cs-CZ" altLang="cs-CZ" sz="1600" dirty="0">
                <a:solidFill>
                  <a:srgbClr val="002D5A"/>
                </a:solidFill>
              </a:rPr>
              <a:t>Základ ve slově „extrém“ – lat. nejvzdálenější, nejkrajnější </a:t>
            </a:r>
          </a:p>
          <a:p>
            <a:pPr marL="623888" lvl="1" indent="-260350" algn="just">
              <a:spcBef>
                <a:spcPts val="1200"/>
              </a:spcBef>
            </a:pPr>
            <a:r>
              <a:rPr lang="cs-CZ" altLang="cs-CZ" sz="1600" dirty="0">
                <a:solidFill>
                  <a:srgbClr val="002D5A"/>
                </a:solidFill>
              </a:rPr>
              <a:t>V politologickém smyslu nejvzdálenější od středu </a:t>
            </a:r>
          </a:p>
          <a:p>
            <a:pPr marL="623888" lvl="1" indent="-260350" algn="just">
              <a:spcBef>
                <a:spcPts val="1200"/>
              </a:spcBef>
            </a:pPr>
            <a:r>
              <a:rPr lang="cs-CZ" altLang="cs-CZ" sz="1600" dirty="0">
                <a:solidFill>
                  <a:srgbClr val="002D5A"/>
                </a:solidFill>
              </a:rPr>
              <a:t>Jakákoli ideologie nebo aktivita, která směřuje proti stávajícímu politickému systému jako takovému a klade si za cíl jeho likvidaci a jeho následné nahrazení vlastní (často nedemokratickou) alternativou</a:t>
            </a:r>
          </a:p>
          <a:p>
            <a:pPr marL="623888" lvl="1" indent="-260350" algn="just">
              <a:spcBef>
                <a:spcPts val="1200"/>
              </a:spcBef>
            </a:pPr>
            <a:r>
              <a:rPr lang="cs-CZ" altLang="cs-CZ" sz="1600" dirty="0">
                <a:solidFill>
                  <a:srgbClr val="002D5A"/>
                </a:solidFill>
              </a:rPr>
              <a:t>Dělení na politický, náboženský, ekologický a národnostní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cs-CZ" altLang="cs-CZ" sz="2000" b="1" dirty="0">
                <a:solidFill>
                  <a:srgbClr val="002D5A"/>
                </a:solidFill>
              </a:rPr>
              <a:t>Radikalismus</a:t>
            </a:r>
          </a:p>
          <a:p>
            <a:pPr marL="623888" lvl="1" indent="-260350" algn="just">
              <a:spcBef>
                <a:spcPts val="1200"/>
              </a:spcBef>
            </a:pPr>
            <a:r>
              <a:rPr lang="cs-CZ" altLang="cs-CZ" sz="1600" dirty="0">
                <a:solidFill>
                  <a:srgbClr val="002D5A"/>
                </a:solidFill>
              </a:rPr>
              <a:t>Původ ve slově „radix“ – lat. kořen</a:t>
            </a:r>
          </a:p>
          <a:p>
            <a:pPr marL="623888" lvl="1" indent="-260350" algn="just">
              <a:spcBef>
                <a:spcPts val="1200"/>
              </a:spcBef>
            </a:pPr>
            <a:r>
              <a:rPr lang="cs-CZ" altLang="cs-CZ" sz="1600" dirty="0">
                <a:solidFill>
                  <a:srgbClr val="002D5A"/>
                </a:solidFill>
              </a:rPr>
              <a:t>Jednání či řešení, které „jde ke kořenu“</a:t>
            </a:r>
          </a:p>
          <a:p>
            <a:pPr marL="623888" lvl="1" indent="-260350" algn="just">
              <a:spcBef>
                <a:spcPts val="1200"/>
              </a:spcBef>
            </a:pPr>
            <a:r>
              <a:rPr lang="cs-CZ" altLang="cs-CZ" sz="1600" dirty="0">
                <a:solidFill>
                  <a:srgbClr val="002D5A"/>
                </a:solidFill>
              </a:rPr>
              <a:t>Rozhodně nejde o ekvivalent extremismu</a:t>
            </a:r>
          </a:p>
          <a:p>
            <a:pPr marL="623888" lvl="1" indent="-260350" algn="just">
              <a:spcBef>
                <a:spcPts val="1200"/>
              </a:spcBef>
            </a:pPr>
            <a:r>
              <a:rPr lang="cs-CZ" altLang="cs-CZ" sz="1600" dirty="0">
                <a:solidFill>
                  <a:srgbClr val="002D5A"/>
                </a:solidFill>
              </a:rPr>
              <a:t>Význam se navíc mění – v 18. a 19. stol. bylo za radikální považováno reformní hnutí, dnes hnutí požadující větší změnu, nikoli však úplnou změnu systému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cs-CZ" altLang="cs-CZ" sz="2000" b="1" dirty="0">
                <a:solidFill>
                  <a:srgbClr val="002D5A"/>
                </a:solidFill>
              </a:rPr>
              <a:t>Oba pojmy se užívají v analýze, ve studiu, ale i v samotné politice, kde se jimi označují soupeři, kteří se tím </a:t>
            </a:r>
            <a:r>
              <a:rPr lang="cs-CZ" altLang="cs-CZ" sz="2000" b="1" dirty="0" err="1">
                <a:solidFill>
                  <a:srgbClr val="002D5A"/>
                </a:solidFill>
              </a:rPr>
              <a:t>delegitimizují</a:t>
            </a:r>
            <a:r>
              <a:rPr lang="cs-CZ" altLang="cs-CZ" sz="2000" b="1" dirty="0">
                <a:solidFill>
                  <a:srgbClr val="002D5A"/>
                </a:solidFill>
              </a:rPr>
              <a:t> – na místě je proto opatrnost</a:t>
            </a:r>
          </a:p>
        </p:txBody>
      </p:sp>
    </p:spTree>
    <p:extLst>
      <p:ext uri="{BB962C8B-B14F-4D97-AF65-F5344CB8AC3E}">
        <p14:creationId xmlns:p14="http://schemas.microsoft.com/office/powerpoint/2010/main" val="1467697223"/>
      </p:ext>
    </p:extLst>
  </p:cSld>
  <p:clrMapOvr>
    <a:masterClrMapping/>
  </p:clrMapOvr>
  <p:transition spd="slow">
    <p:cover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31718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Extremismus v teorii a praxi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8804" y="1129146"/>
            <a:ext cx="8646391" cy="5185063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60.-70. léta: zahrnutí komunismu i fašismu a výzkum jejich společných i rozdílných rysů (Hannah </a:t>
            </a:r>
            <a:r>
              <a:rPr lang="cs-CZ" altLang="cs-CZ" sz="2400" dirty="0" err="1">
                <a:solidFill>
                  <a:srgbClr val="002D5A"/>
                </a:solidFill>
              </a:rPr>
              <a:t>Arendt</a:t>
            </a:r>
            <a:r>
              <a:rPr lang="cs-CZ" altLang="cs-CZ" sz="2400" dirty="0">
                <a:solidFill>
                  <a:srgbClr val="002D5A"/>
                </a:solidFill>
              </a:rPr>
              <a:t> a další)</a:t>
            </a:r>
          </a:p>
          <a:p>
            <a:pPr algn="just">
              <a:spcBef>
                <a:spcPts val="6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Střechový pojem pro všechny ideologie, které vystupují proti stávajícímu politickému systému (</a:t>
            </a:r>
            <a:r>
              <a:rPr lang="cs-CZ" altLang="cs-CZ" sz="2400" dirty="0" err="1">
                <a:solidFill>
                  <a:srgbClr val="002D5A"/>
                </a:solidFill>
              </a:rPr>
              <a:t>Sartori</a:t>
            </a:r>
            <a:r>
              <a:rPr lang="cs-CZ" altLang="cs-CZ" sz="2400" dirty="0">
                <a:solidFill>
                  <a:srgbClr val="002D5A"/>
                </a:solidFill>
              </a:rPr>
              <a:t> – anti-systémové strany)</a:t>
            </a:r>
          </a:p>
          <a:p>
            <a:pPr algn="just">
              <a:spcBef>
                <a:spcPts val="6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V rámci policejní práce je propojován s užíváním násilí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008C4B-15F3-A4B3-ECE7-28B2E9BF4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645" y="3304310"/>
            <a:ext cx="4810991" cy="320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632964"/>
      </p:ext>
    </p:extLst>
  </p:cSld>
  <p:clrMapOvr>
    <a:masterClrMapping/>
  </p:clrMapOvr>
  <p:transition spd="slow">
    <p:cover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2443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Extremismus v teorii a praxi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8804" y="1018309"/>
            <a:ext cx="8646391" cy="551757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cs-CZ" altLang="cs-CZ" sz="1800" b="1" dirty="0">
                <a:solidFill>
                  <a:srgbClr val="002D5A"/>
                </a:solidFill>
              </a:rPr>
              <a:t>Definice ministerstva vnitra ČR</a:t>
            </a:r>
            <a:r>
              <a:rPr lang="cs-CZ" altLang="cs-CZ" sz="1800" dirty="0">
                <a:solidFill>
                  <a:srgbClr val="002D5A"/>
                </a:solidFill>
              </a:rPr>
              <a:t>: vyhraněné ideologické postoje, které vybočují z ústavních, zákonných norem, vyznačují se prvky netolerance, a útočí proti základním demokratickým ústavním principům, jak jsou definovány v českém ústavním pořádku. Mezi tyto principy patří:</a:t>
            </a:r>
          </a:p>
          <a:p>
            <a:pPr marL="539750" lvl="2" indent="-176213" algn="just">
              <a:spcBef>
                <a:spcPts val="6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úcta k právům a svobodám člověka a občana (čl. 1 Ústavy),</a:t>
            </a:r>
          </a:p>
          <a:p>
            <a:pPr marL="539750" lvl="2" indent="-176213" algn="just">
              <a:spcBef>
                <a:spcPts val="6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svrchovaný, jednotný a demokratický právní stát (čl. 1 Ústavy), </a:t>
            </a:r>
          </a:p>
          <a:p>
            <a:pPr marL="539750" lvl="2" indent="-176213" algn="just">
              <a:spcBef>
                <a:spcPts val="6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nezměnitelnost podstatných náležitostí demokratického právního státu (čl. 9 odst. 2 Ústavy),</a:t>
            </a:r>
          </a:p>
          <a:p>
            <a:pPr marL="539750" lvl="2" indent="-176213" algn="just">
              <a:spcBef>
                <a:spcPts val="6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svrchovanost lidu (čl. 2 Ústavy),</a:t>
            </a:r>
          </a:p>
          <a:p>
            <a:pPr marL="539750" lvl="2" indent="-176213" algn="just">
              <a:spcBef>
                <a:spcPts val="6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volná soutěž politických stran respektujících základní demokratické principy a odmítajících násilí jako prostředek k prosazování svých zájmů (čl. 5 Ústavy),</a:t>
            </a:r>
          </a:p>
          <a:p>
            <a:pPr marL="539750" lvl="2" indent="-176213" algn="just">
              <a:spcBef>
                <a:spcPts val="6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ochrana menšin při rozhodování většiny (čl. 6 Ústavy),</a:t>
            </a:r>
          </a:p>
          <a:p>
            <a:pPr marL="539750" lvl="2" indent="-176213" algn="just">
              <a:spcBef>
                <a:spcPts val="6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svoboda a rovnost lidí v důstojnosti a právech, nezadatelnost, nezcizitelnost, nepromlčitelnost a nezrušitelnost základních práv a svobod bez rozdílu pohlaví, rasy, barvy pleti, jazyka, víry a náboženství, politického nebo jiného smýšlení, národního a sociálního původu, příslušnosti k národnosti nebo etnické menšině, majetku, rodu nebo jiného postavení (čl. 1, čl. 3 Listiny základních práv a svobod).</a:t>
            </a:r>
          </a:p>
        </p:txBody>
      </p:sp>
    </p:spTree>
    <p:extLst>
      <p:ext uri="{BB962C8B-B14F-4D97-AF65-F5344CB8AC3E}">
        <p14:creationId xmlns:p14="http://schemas.microsoft.com/office/powerpoint/2010/main" val="1325132549"/>
      </p:ext>
    </p:extLst>
  </p:cSld>
  <p:clrMapOvr>
    <a:masterClrMapping/>
  </p:clrMapOvr>
  <p:transition spd="slow">
    <p:cover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2443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Extremismus v teorii a praxi – </a:t>
            </a:r>
            <a:r>
              <a:rPr lang="cs-CZ" altLang="cs-CZ" sz="3200" dirty="0" err="1"/>
              <a:t>pokr</a:t>
            </a:r>
            <a:r>
              <a:rPr lang="cs-CZ" altLang="cs-CZ" sz="3200" dirty="0"/>
              <a:t>.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8804" y="862444"/>
            <a:ext cx="8646391" cy="5673437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cs-CZ" altLang="cs-CZ" sz="1800" b="1" dirty="0">
                <a:solidFill>
                  <a:srgbClr val="002D5A"/>
                </a:solidFill>
              </a:rPr>
              <a:t>Existuje určitý rozpor mezi definicí bezpečnostních složek a pohledem sociálních věd</a:t>
            </a:r>
          </a:p>
          <a:p>
            <a:pPr lvl="1" algn="just">
              <a:spcBef>
                <a:spcPts val="6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první vychází z definice Spolkového ústavního soudu v Karlsruhe postavené na vztahu k ústavě, resp. demokracii – jakékoli uskupení nepřátelské demokracii a ústavě je tak považováno za extremistické a za jeho konečný cíl je považováno nastolení nedemokratického režimu či diktatury</a:t>
            </a:r>
          </a:p>
          <a:p>
            <a:pPr lvl="1" algn="just">
              <a:spcBef>
                <a:spcPts val="6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sociální vědy takové pojetí nemohou plně akceptovat, protože negativní vztah k ústavě a v posledku ani k demokracii, kterou konkrétní ústavní systém vymezuje a chrání, nemůže a priori považovat za extremistický; pro sociální vědy extremismus neoznačuje žádnou pevně danou politickou ideologii nebo doktrínu</a:t>
            </a:r>
          </a:p>
          <a:p>
            <a:pPr lvl="1" algn="just">
              <a:spcBef>
                <a:spcPts val="6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extremismus je dynamický jev – viz pohled na liberály v době monarchií apod. </a:t>
            </a:r>
          </a:p>
          <a:p>
            <a:pPr lvl="1" algn="just">
              <a:spcBef>
                <a:spcPts val="6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extremisté se navíc označení za extremisty brání, na rozdíl třeba od označení komunisté, případně i fašisté, nacionalisté </a:t>
            </a:r>
          </a:p>
          <a:p>
            <a:pPr lvl="1" algn="just">
              <a:spcBef>
                <a:spcPts val="6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politologie tedy často operuje spíše s pojmem „</a:t>
            </a:r>
            <a:r>
              <a:rPr lang="cs-CZ" altLang="cs-CZ" sz="1800" dirty="0" err="1">
                <a:solidFill>
                  <a:srgbClr val="002D5A"/>
                </a:solidFill>
              </a:rPr>
              <a:t>antisystémovosti</a:t>
            </a:r>
            <a:r>
              <a:rPr lang="cs-CZ" altLang="cs-CZ" sz="1800" dirty="0">
                <a:solidFill>
                  <a:srgbClr val="002D5A"/>
                </a:solidFill>
              </a:rPr>
              <a:t>“ – tedy vystupování proti systému jako celku, myšleno nejčastěji liberální demokracii, což je však samo o sobě rovněž kontroverzní</a:t>
            </a:r>
          </a:p>
          <a:p>
            <a:pPr lvl="1" algn="just">
              <a:spcBef>
                <a:spcPts val="6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někteří sociální vědci pak dávají přednost konkrétnějšímu označení – např. neonacismus, rasismus, terorismus, fundamentalismus</a:t>
            </a:r>
          </a:p>
          <a:p>
            <a:pPr marL="0" indent="0" algn="just">
              <a:spcBef>
                <a:spcPts val="600"/>
              </a:spcBef>
              <a:buNone/>
            </a:pPr>
            <a:endParaRPr lang="cs-CZ" altLang="cs-CZ" sz="18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542504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26126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Byrokraticko-militaristické režimy (</a:t>
            </a:r>
            <a:r>
              <a:rPr lang="cs-CZ" altLang="cs-CZ" sz="3200" dirty="0" err="1"/>
              <a:t>Linz</a:t>
            </a:r>
            <a:r>
              <a:rPr lang="cs-CZ" altLang="cs-CZ" sz="3200" dirty="0"/>
              <a:t>)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226126"/>
            <a:ext cx="8261927" cy="5190549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Časté v prostoru střední Evropy ve 20. století</a:t>
            </a:r>
          </a:p>
          <a:p>
            <a:pPr lvl="1" algn="just">
              <a:spcBef>
                <a:spcPts val="12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Objevily se v prostředí ostrého střetu mezi radikalizovanými sociálními skupinami, které vstupovaly do politické arény (dělníci, malorolníci), a středostavovskými anebo předmoderními elitami (pozemková aristokracie) + za silného vlivu tradičních institucí (církev, monarchie) – ty v zájmu stabilizace podpořily nástup nového autoritativního režimu – v čele režimu stanuli armádní důstojníci a byrokrati – pragmatická byrokratická mentalita</a:t>
            </a:r>
          </a:p>
          <a:p>
            <a:pPr lvl="2" algn="just">
              <a:spcBef>
                <a:spcPts val="1200"/>
              </a:spcBef>
            </a:pPr>
            <a:r>
              <a:rPr lang="cs-CZ" altLang="cs-CZ" sz="1800" dirty="0" err="1">
                <a:solidFill>
                  <a:srgbClr val="002D5A"/>
                </a:solidFill>
              </a:rPr>
              <a:t>Horthyho</a:t>
            </a:r>
            <a:r>
              <a:rPr lang="cs-CZ" altLang="cs-CZ" sz="1800" dirty="0">
                <a:solidFill>
                  <a:srgbClr val="002D5A"/>
                </a:solidFill>
              </a:rPr>
              <a:t> Maďarsko, Pilsudského Polsko, Jugoslávie od konce 20. let (král Alexandr), dále režimy v Argentině, Peru, Brazílii, Chile – někde se opakoval – viz Polsko v 80. letech</a:t>
            </a:r>
          </a:p>
          <a:p>
            <a:pPr marL="342827" marR="0" lvl="0" indent="-342827" algn="just" defTabSz="91420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D5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Dodnes přítomné ve světě</a:t>
            </a:r>
          </a:p>
          <a:p>
            <a:pPr marL="0" indent="0" algn="just">
              <a:spcBef>
                <a:spcPts val="1200"/>
              </a:spcBef>
              <a:buNone/>
            </a:pPr>
            <a:endParaRPr lang="cs-CZ" altLang="cs-CZ" sz="24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933133"/>
      </p:ext>
    </p:extLst>
  </p:cSld>
  <p:clrMapOvr>
    <a:masterClrMapping/>
  </p:clrMapOvr>
  <p:transition spd="slow">
    <p:cover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0264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/>
              <a:t>Levicový versus pravicový extremismus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0163" y="1070264"/>
            <a:ext cx="4939145" cy="5346411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Ještě vágnější pojmy než samotný extremismus a radikalismus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Definice levice a pravice a existence </a:t>
            </a:r>
            <a:r>
              <a:rPr lang="cs-CZ" altLang="cs-CZ" sz="2000" dirty="0" err="1">
                <a:solidFill>
                  <a:srgbClr val="002D5A"/>
                </a:solidFill>
              </a:rPr>
              <a:t>levo</a:t>
            </a:r>
            <a:r>
              <a:rPr lang="cs-CZ" altLang="cs-CZ" sz="2000" dirty="0">
                <a:solidFill>
                  <a:srgbClr val="002D5A"/>
                </a:solidFill>
              </a:rPr>
              <a:t>-pravé osy – nejsou bezvýhradně přijímány: 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Ve studiu „krajní“ pravice a levice, často užívaná </a:t>
            </a:r>
            <a:r>
              <a:rPr lang="cs-CZ" altLang="cs-CZ" sz="2000" u="sng" dirty="0" err="1">
                <a:solidFill>
                  <a:srgbClr val="002D5A"/>
                </a:solidFill>
              </a:rPr>
              <a:t>Bobbiova</a:t>
            </a:r>
            <a:r>
              <a:rPr lang="cs-CZ" altLang="cs-CZ" sz="2000" u="sng" dirty="0">
                <a:solidFill>
                  <a:srgbClr val="002D5A"/>
                </a:solidFill>
              </a:rPr>
              <a:t> definice</a:t>
            </a:r>
            <a:r>
              <a:rPr lang="cs-CZ" altLang="cs-CZ" sz="2000" dirty="0">
                <a:solidFill>
                  <a:srgbClr val="002D5A"/>
                </a:solidFill>
              </a:rPr>
              <a:t>: </a:t>
            </a:r>
            <a:r>
              <a:rPr lang="en-US" sz="2000" dirty="0"/>
              <a:t> </a:t>
            </a:r>
          </a:p>
          <a:p>
            <a:pPr lvl="2"/>
            <a:r>
              <a:rPr lang="en-US" sz="2000" b="1" dirty="0" err="1">
                <a:solidFill>
                  <a:schemeClr val="tx2"/>
                </a:solidFill>
              </a:rPr>
              <a:t>Levice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klade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důraz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na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rovnost</a:t>
            </a:r>
            <a:r>
              <a:rPr lang="en-US" sz="2000" dirty="0">
                <a:solidFill>
                  <a:schemeClr val="tx2"/>
                </a:solidFill>
              </a:rPr>
              <a:t> – </a:t>
            </a:r>
            <a:r>
              <a:rPr lang="en-US" sz="2000" dirty="0" err="1">
                <a:solidFill>
                  <a:schemeClr val="tx2"/>
                </a:solidFill>
              </a:rPr>
              <a:t>snaží</a:t>
            </a:r>
            <a:r>
              <a:rPr lang="en-US" sz="2000" dirty="0">
                <a:solidFill>
                  <a:schemeClr val="tx2"/>
                </a:solidFill>
              </a:rPr>
              <a:t> se </a:t>
            </a:r>
            <a:r>
              <a:rPr lang="en-US" sz="2000" dirty="0" err="1">
                <a:solidFill>
                  <a:schemeClr val="tx2"/>
                </a:solidFill>
              </a:rPr>
              <a:t>snižovat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sociální</a:t>
            </a:r>
            <a:r>
              <a:rPr lang="en-US" sz="2000" dirty="0">
                <a:solidFill>
                  <a:schemeClr val="tx2"/>
                </a:solidFill>
              </a:rPr>
              <a:t> a </a:t>
            </a:r>
            <a:r>
              <a:rPr lang="en-US" sz="2000" dirty="0" err="1">
                <a:solidFill>
                  <a:schemeClr val="tx2"/>
                </a:solidFill>
              </a:rPr>
              <a:t>ekonomické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nerovnosti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</a:p>
          <a:p>
            <a:pPr lvl="2"/>
            <a:r>
              <a:rPr lang="en-US" sz="2000" b="1" dirty="0" err="1">
                <a:solidFill>
                  <a:schemeClr val="tx2"/>
                </a:solidFill>
              </a:rPr>
              <a:t>Pravice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považuje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nerovnost</a:t>
            </a:r>
            <a:r>
              <a:rPr lang="en-US" sz="2000" dirty="0">
                <a:solidFill>
                  <a:schemeClr val="tx2"/>
                </a:solidFill>
              </a:rPr>
              <a:t> za </a:t>
            </a:r>
            <a:r>
              <a:rPr lang="en-US" sz="2000" dirty="0" err="1">
                <a:solidFill>
                  <a:schemeClr val="tx2"/>
                </a:solidFill>
              </a:rPr>
              <a:t>přirozenou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nebo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nevyhnutelnou</a:t>
            </a:r>
            <a:r>
              <a:rPr lang="en-US" sz="2000" dirty="0">
                <a:solidFill>
                  <a:schemeClr val="tx2"/>
                </a:solidFill>
              </a:rPr>
              <a:t> –  </a:t>
            </a:r>
            <a:r>
              <a:rPr lang="en-US" sz="2000" dirty="0" err="1">
                <a:solidFill>
                  <a:schemeClr val="tx2"/>
                </a:solidFill>
              </a:rPr>
              <a:t>soustředí</a:t>
            </a:r>
            <a:r>
              <a:rPr lang="en-US" sz="2000" dirty="0">
                <a:solidFill>
                  <a:schemeClr val="tx2"/>
                </a:solidFill>
              </a:rPr>
              <a:t> se </a:t>
            </a:r>
            <a:r>
              <a:rPr lang="en-US" sz="2000" dirty="0" err="1">
                <a:solidFill>
                  <a:schemeClr val="tx2"/>
                </a:solidFill>
              </a:rPr>
              <a:t>spíš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na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svobodu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odpovědnost</a:t>
            </a:r>
            <a:r>
              <a:rPr lang="en-US" sz="2000" dirty="0">
                <a:solidFill>
                  <a:schemeClr val="tx2"/>
                </a:solidFill>
              </a:rPr>
              <a:t> a </a:t>
            </a:r>
            <a:r>
              <a:rPr lang="en-US" sz="2000" dirty="0" err="1">
                <a:solidFill>
                  <a:schemeClr val="tx2"/>
                </a:solidFill>
              </a:rPr>
              <a:t>ochranu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tradic</a:t>
            </a:r>
            <a:r>
              <a:rPr lang="en-US" sz="2000" dirty="0">
                <a:solidFill>
                  <a:schemeClr val="tx2"/>
                </a:solidFill>
              </a:rPr>
              <a:t>.</a:t>
            </a:r>
          </a:p>
          <a:p>
            <a:pPr marL="399965" lvl="1" indent="0">
              <a:buNone/>
            </a:pPr>
            <a:r>
              <a:rPr lang="en-US" sz="2000" i="1" dirty="0">
                <a:solidFill>
                  <a:schemeClr val="tx2"/>
                </a:solidFill>
              </a:rPr>
              <a:t>„</a:t>
            </a:r>
            <a:r>
              <a:rPr lang="en-US" sz="2000" i="1" dirty="0" err="1">
                <a:solidFill>
                  <a:schemeClr val="tx2"/>
                </a:solidFill>
              </a:rPr>
              <a:t>Levice</a:t>
            </a:r>
            <a:r>
              <a:rPr lang="en-US" sz="2000" i="1" dirty="0">
                <a:solidFill>
                  <a:schemeClr val="tx2"/>
                </a:solidFill>
              </a:rPr>
              <a:t> je ta, </a:t>
            </a:r>
            <a:r>
              <a:rPr lang="en-US" sz="2000" i="1" dirty="0" err="1">
                <a:solidFill>
                  <a:schemeClr val="tx2"/>
                </a:solidFill>
              </a:rPr>
              <a:t>která</a:t>
            </a:r>
            <a:r>
              <a:rPr lang="en-US" sz="2000" i="1" dirty="0">
                <a:solidFill>
                  <a:schemeClr val="tx2"/>
                </a:solidFill>
              </a:rPr>
              <a:t> </a:t>
            </a:r>
            <a:r>
              <a:rPr lang="en-US" sz="2000" i="1" dirty="0" err="1">
                <a:solidFill>
                  <a:schemeClr val="tx2"/>
                </a:solidFill>
              </a:rPr>
              <a:t>více</a:t>
            </a:r>
            <a:r>
              <a:rPr lang="en-US" sz="2000" i="1" dirty="0">
                <a:solidFill>
                  <a:schemeClr val="tx2"/>
                </a:solidFill>
              </a:rPr>
              <a:t> </a:t>
            </a:r>
            <a:r>
              <a:rPr lang="en-US" sz="2000" i="1" dirty="0" err="1">
                <a:solidFill>
                  <a:schemeClr val="tx2"/>
                </a:solidFill>
              </a:rPr>
              <a:t>usiluje</a:t>
            </a:r>
            <a:r>
              <a:rPr lang="en-US" sz="2000" i="1" dirty="0">
                <a:solidFill>
                  <a:schemeClr val="tx2"/>
                </a:solidFill>
              </a:rPr>
              <a:t> o </a:t>
            </a:r>
            <a:r>
              <a:rPr lang="en-US" sz="2000" i="1" dirty="0" err="1">
                <a:solidFill>
                  <a:schemeClr val="tx2"/>
                </a:solidFill>
              </a:rPr>
              <a:t>rovnost</a:t>
            </a:r>
            <a:r>
              <a:rPr lang="en-US" sz="2000" i="1" dirty="0">
                <a:solidFill>
                  <a:schemeClr val="tx2"/>
                </a:solidFill>
              </a:rPr>
              <a:t>; </a:t>
            </a:r>
            <a:r>
              <a:rPr lang="en-US" sz="2000" i="1" dirty="0" err="1">
                <a:solidFill>
                  <a:schemeClr val="tx2"/>
                </a:solidFill>
              </a:rPr>
              <a:t>pravice</a:t>
            </a:r>
            <a:r>
              <a:rPr lang="en-US" sz="2000" i="1" dirty="0">
                <a:solidFill>
                  <a:schemeClr val="tx2"/>
                </a:solidFill>
              </a:rPr>
              <a:t> ta, </a:t>
            </a:r>
            <a:r>
              <a:rPr lang="en-US" sz="2000" i="1" dirty="0" err="1">
                <a:solidFill>
                  <a:schemeClr val="tx2"/>
                </a:solidFill>
              </a:rPr>
              <a:t>která</a:t>
            </a:r>
            <a:r>
              <a:rPr lang="en-US" sz="2000" i="1" dirty="0">
                <a:solidFill>
                  <a:schemeClr val="tx2"/>
                </a:solidFill>
              </a:rPr>
              <a:t> se s </a:t>
            </a:r>
            <a:r>
              <a:rPr lang="en-US" sz="2000" i="1" dirty="0" err="1">
                <a:solidFill>
                  <a:schemeClr val="tx2"/>
                </a:solidFill>
              </a:rPr>
              <a:t>nerovností</a:t>
            </a:r>
            <a:r>
              <a:rPr lang="en-US" sz="2000" i="1" dirty="0">
                <a:solidFill>
                  <a:schemeClr val="tx2"/>
                </a:solidFill>
              </a:rPr>
              <a:t> </a:t>
            </a:r>
            <a:r>
              <a:rPr lang="en-US" sz="2000" i="1" dirty="0" err="1">
                <a:solidFill>
                  <a:schemeClr val="tx2"/>
                </a:solidFill>
              </a:rPr>
              <a:t>smiřuje</a:t>
            </a:r>
            <a:r>
              <a:rPr lang="en-US" sz="2000" i="1" dirty="0">
                <a:solidFill>
                  <a:schemeClr val="tx2"/>
                </a:solidFill>
              </a:rPr>
              <a:t>.“</a:t>
            </a:r>
            <a:endParaRPr lang="cs-CZ" altLang="cs-CZ" sz="2000" dirty="0">
              <a:solidFill>
                <a:srgbClr val="002D5A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D9BCC5-42ED-1273-5E2B-7D566F93D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4579" y="1144156"/>
            <a:ext cx="3919421" cy="401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394005"/>
      </p:ext>
    </p:extLst>
  </p:cSld>
  <p:clrMapOvr>
    <a:masterClrMapping/>
  </p:clrMapOvr>
  <p:transition spd="slow">
    <p:cover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5D4B1B-5E0A-297B-F0CF-434FE5192F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F8D20CF4-5CAE-65CA-0D41-8231E0A178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0264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Krajní pravice - koncepty</a:t>
            </a:r>
            <a:endParaRPr lang="cs-CZ" altLang="cs-CZ" sz="2000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2226659-DE70-2D2A-36E0-97CBDBA18E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0909" y="950193"/>
            <a:ext cx="8913091" cy="51365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950" b="1" dirty="0">
                <a:solidFill>
                  <a:schemeClr val="tx2"/>
                </a:solidFill>
              </a:rPr>
              <a:t>Cas Mudde (2007) </a:t>
            </a:r>
          </a:p>
          <a:p>
            <a:r>
              <a:rPr lang="en-US" sz="1950" b="1" dirty="0" err="1">
                <a:solidFill>
                  <a:schemeClr val="tx2"/>
                </a:solidFill>
              </a:rPr>
              <a:t>Nativismus</a:t>
            </a:r>
            <a:endParaRPr lang="en-US" sz="1950" b="1" dirty="0">
              <a:solidFill>
                <a:schemeClr val="tx2"/>
              </a:solidFill>
            </a:endParaRPr>
          </a:p>
          <a:p>
            <a:pPr lvl="1"/>
            <a:r>
              <a:rPr lang="en-US" sz="1950" dirty="0" err="1">
                <a:solidFill>
                  <a:schemeClr val="tx2"/>
                </a:solidFill>
              </a:rPr>
              <a:t>Ideologie</a:t>
            </a:r>
            <a:r>
              <a:rPr lang="en-US" sz="1950" dirty="0">
                <a:solidFill>
                  <a:schemeClr val="tx2"/>
                </a:solidFill>
              </a:rPr>
              <a:t> </a:t>
            </a:r>
            <a:r>
              <a:rPr lang="en-US" sz="1950" dirty="0" err="1">
                <a:solidFill>
                  <a:schemeClr val="tx2"/>
                </a:solidFill>
              </a:rPr>
              <a:t>požadující</a:t>
            </a:r>
            <a:r>
              <a:rPr lang="en-US" sz="1950" dirty="0">
                <a:solidFill>
                  <a:schemeClr val="tx2"/>
                </a:solidFill>
              </a:rPr>
              <a:t>, aby </a:t>
            </a:r>
            <a:r>
              <a:rPr lang="en-US" sz="1950" dirty="0" err="1">
                <a:solidFill>
                  <a:schemeClr val="tx2"/>
                </a:solidFill>
              </a:rPr>
              <a:t>stát</a:t>
            </a:r>
            <a:r>
              <a:rPr lang="en-US" sz="1950" dirty="0">
                <a:solidFill>
                  <a:schemeClr val="tx2"/>
                </a:solidFill>
              </a:rPr>
              <a:t> </a:t>
            </a:r>
            <a:r>
              <a:rPr lang="en-US" sz="1950" dirty="0" err="1">
                <a:solidFill>
                  <a:schemeClr val="tx2"/>
                </a:solidFill>
              </a:rPr>
              <a:t>obývali</a:t>
            </a:r>
            <a:r>
              <a:rPr lang="en-US" sz="1950" dirty="0">
                <a:solidFill>
                  <a:schemeClr val="tx2"/>
                </a:solidFill>
              </a:rPr>
              <a:t> </a:t>
            </a:r>
            <a:r>
              <a:rPr lang="en-US" sz="1950" dirty="0" err="1">
                <a:solidFill>
                  <a:schemeClr val="tx2"/>
                </a:solidFill>
              </a:rPr>
              <a:t>pouze</a:t>
            </a:r>
            <a:r>
              <a:rPr lang="en-US" sz="1950" dirty="0">
                <a:solidFill>
                  <a:schemeClr val="tx2"/>
                </a:solidFill>
              </a:rPr>
              <a:t> „</a:t>
            </a:r>
            <a:r>
              <a:rPr lang="en-US" sz="1950" dirty="0" err="1">
                <a:solidFill>
                  <a:schemeClr val="tx2"/>
                </a:solidFill>
              </a:rPr>
              <a:t>původní</a:t>
            </a:r>
            <a:r>
              <a:rPr lang="en-US" sz="1950" dirty="0">
                <a:solidFill>
                  <a:schemeClr val="tx2"/>
                </a:solidFill>
              </a:rPr>
              <a:t>“ </a:t>
            </a:r>
            <a:r>
              <a:rPr lang="en-US" sz="1950" dirty="0" err="1">
                <a:solidFill>
                  <a:schemeClr val="tx2"/>
                </a:solidFill>
              </a:rPr>
              <a:t>členové</a:t>
            </a:r>
            <a:r>
              <a:rPr lang="en-US" sz="1950" dirty="0">
                <a:solidFill>
                  <a:schemeClr val="tx2"/>
                </a:solidFill>
              </a:rPr>
              <a:t> </a:t>
            </a:r>
            <a:r>
              <a:rPr lang="en-US" sz="1950" dirty="0" err="1">
                <a:solidFill>
                  <a:schemeClr val="tx2"/>
                </a:solidFill>
              </a:rPr>
              <a:t>národa</a:t>
            </a:r>
            <a:r>
              <a:rPr lang="en-US" sz="1950" dirty="0">
                <a:solidFill>
                  <a:schemeClr val="tx2"/>
                </a:solidFill>
              </a:rPr>
              <a:t>.</a:t>
            </a:r>
          </a:p>
          <a:p>
            <a:pPr lvl="1"/>
            <a:r>
              <a:rPr lang="en-US" sz="1950" dirty="0" err="1">
                <a:solidFill>
                  <a:schemeClr val="tx2"/>
                </a:solidFill>
              </a:rPr>
              <a:t>Nepůvodní</a:t>
            </a:r>
            <a:r>
              <a:rPr lang="en-US" sz="1950" dirty="0">
                <a:solidFill>
                  <a:schemeClr val="tx2"/>
                </a:solidFill>
              </a:rPr>
              <a:t> </a:t>
            </a:r>
            <a:r>
              <a:rPr lang="en-US" sz="1950" dirty="0" err="1">
                <a:solidFill>
                  <a:schemeClr val="tx2"/>
                </a:solidFill>
              </a:rPr>
              <a:t>osoby</a:t>
            </a:r>
            <a:r>
              <a:rPr lang="en-US" sz="1950" dirty="0">
                <a:solidFill>
                  <a:schemeClr val="tx2"/>
                </a:solidFill>
              </a:rPr>
              <a:t> a </a:t>
            </a:r>
            <a:r>
              <a:rPr lang="en-US" sz="1950" dirty="0" err="1">
                <a:solidFill>
                  <a:schemeClr val="tx2"/>
                </a:solidFill>
              </a:rPr>
              <a:t>myšlenky</a:t>
            </a:r>
            <a:r>
              <a:rPr lang="en-US" sz="1950" dirty="0">
                <a:solidFill>
                  <a:schemeClr val="tx2"/>
                </a:solidFill>
              </a:rPr>
              <a:t> </a:t>
            </a:r>
            <a:r>
              <a:rPr lang="en-US" sz="1950" dirty="0" err="1">
                <a:solidFill>
                  <a:schemeClr val="tx2"/>
                </a:solidFill>
              </a:rPr>
              <a:t>vnímány</a:t>
            </a:r>
            <a:r>
              <a:rPr lang="en-US" sz="1950" dirty="0">
                <a:solidFill>
                  <a:schemeClr val="tx2"/>
                </a:solidFill>
              </a:rPr>
              <a:t> </a:t>
            </a:r>
            <a:r>
              <a:rPr lang="en-US" sz="1950" dirty="0" err="1">
                <a:solidFill>
                  <a:schemeClr val="tx2"/>
                </a:solidFill>
              </a:rPr>
              <a:t>jako</a:t>
            </a:r>
            <a:r>
              <a:rPr lang="en-US" sz="1950" dirty="0">
                <a:solidFill>
                  <a:schemeClr val="tx2"/>
                </a:solidFill>
              </a:rPr>
              <a:t> </a:t>
            </a:r>
            <a:r>
              <a:rPr lang="en-US" sz="1950" dirty="0" err="1">
                <a:solidFill>
                  <a:schemeClr val="tx2"/>
                </a:solidFill>
              </a:rPr>
              <a:t>hrozba</a:t>
            </a:r>
            <a:r>
              <a:rPr lang="en-US" sz="1950" dirty="0">
                <a:solidFill>
                  <a:schemeClr val="tx2"/>
                </a:solidFill>
              </a:rPr>
              <a:t> pro </a:t>
            </a:r>
            <a:r>
              <a:rPr lang="en-US" sz="1950" dirty="0" err="1">
                <a:solidFill>
                  <a:schemeClr val="tx2"/>
                </a:solidFill>
              </a:rPr>
              <a:t>národní</a:t>
            </a:r>
            <a:r>
              <a:rPr lang="en-US" sz="1950" dirty="0">
                <a:solidFill>
                  <a:schemeClr val="tx2"/>
                </a:solidFill>
              </a:rPr>
              <a:t> </a:t>
            </a:r>
            <a:r>
              <a:rPr lang="en-US" sz="1950" dirty="0" err="1">
                <a:solidFill>
                  <a:schemeClr val="tx2"/>
                </a:solidFill>
              </a:rPr>
              <a:t>homogenitu</a:t>
            </a:r>
            <a:r>
              <a:rPr lang="en-US" sz="1950" dirty="0">
                <a:solidFill>
                  <a:schemeClr val="tx2"/>
                </a:solidFill>
              </a:rPr>
              <a:t> (</a:t>
            </a:r>
            <a:r>
              <a:rPr lang="en-US" sz="1950" dirty="0" err="1">
                <a:solidFill>
                  <a:schemeClr val="tx2"/>
                </a:solidFill>
              </a:rPr>
              <a:t>Kritéria</a:t>
            </a:r>
            <a:r>
              <a:rPr lang="en-US" sz="1950" dirty="0">
                <a:solidFill>
                  <a:schemeClr val="tx2"/>
                </a:solidFill>
              </a:rPr>
              <a:t> </a:t>
            </a:r>
            <a:r>
              <a:rPr lang="en-US" sz="1950" dirty="0" err="1">
                <a:solidFill>
                  <a:schemeClr val="tx2"/>
                </a:solidFill>
              </a:rPr>
              <a:t>původnosti</a:t>
            </a:r>
            <a:r>
              <a:rPr lang="en-US" sz="1950" dirty="0">
                <a:solidFill>
                  <a:schemeClr val="tx2"/>
                </a:solidFill>
              </a:rPr>
              <a:t>: </a:t>
            </a:r>
            <a:r>
              <a:rPr lang="en-US" sz="1950" dirty="0" err="1">
                <a:solidFill>
                  <a:schemeClr val="tx2"/>
                </a:solidFill>
              </a:rPr>
              <a:t>etnická</a:t>
            </a:r>
            <a:r>
              <a:rPr lang="en-US" sz="1950" dirty="0">
                <a:solidFill>
                  <a:schemeClr val="tx2"/>
                </a:solidFill>
              </a:rPr>
              <a:t>, </a:t>
            </a:r>
            <a:r>
              <a:rPr lang="en-US" sz="1950" dirty="0" err="1">
                <a:solidFill>
                  <a:schemeClr val="tx2"/>
                </a:solidFill>
              </a:rPr>
              <a:t>rasová</a:t>
            </a:r>
            <a:r>
              <a:rPr lang="en-US" sz="1950" dirty="0">
                <a:solidFill>
                  <a:schemeClr val="tx2"/>
                </a:solidFill>
              </a:rPr>
              <a:t> </a:t>
            </a:r>
            <a:r>
              <a:rPr lang="en-US" sz="1950" dirty="0" err="1">
                <a:solidFill>
                  <a:schemeClr val="tx2"/>
                </a:solidFill>
              </a:rPr>
              <a:t>či</a:t>
            </a:r>
            <a:r>
              <a:rPr lang="en-US" sz="1950" dirty="0">
                <a:solidFill>
                  <a:schemeClr val="tx2"/>
                </a:solidFill>
              </a:rPr>
              <a:t> </a:t>
            </a:r>
            <a:r>
              <a:rPr lang="en-US" sz="1950" dirty="0" err="1">
                <a:solidFill>
                  <a:schemeClr val="tx2"/>
                </a:solidFill>
              </a:rPr>
              <a:t>náboženská</a:t>
            </a:r>
            <a:r>
              <a:rPr lang="en-US" sz="1950" dirty="0">
                <a:solidFill>
                  <a:schemeClr val="tx2"/>
                </a:solidFill>
              </a:rPr>
              <a:t> – </a:t>
            </a:r>
            <a:r>
              <a:rPr lang="en-US" sz="1950" dirty="0" err="1">
                <a:solidFill>
                  <a:schemeClr val="tx2"/>
                </a:solidFill>
              </a:rPr>
              <a:t>vždy</a:t>
            </a:r>
            <a:r>
              <a:rPr lang="en-US" sz="1950" dirty="0">
                <a:solidFill>
                  <a:schemeClr val="tx2"/>
                </a:solidFill>
              </a:rPr>
              <a:t> s </a:t>
            </a:r>
            <a:r>
              <a:rPr lang="en-US" sz="1950" dirty="0" err="1">
                <a:solidFill>
                  <a:schemeClr val="tx2"/>
                </a:solidFill>
              </a:rPr>
              <a:t>kulturním</a:t>
            </a:r>
            <a:r>
              <a:rPr lang="en-US" sz="1950" dirty="0">
                <a:solidFill>
                  <a:schemeClr val="tx2"/>
                </a:solidFill>
              </a:rPr>
              <a:t> </a:t>
            </a:r>
            <a:r>
              <a:rPr lang="en-US" sz="1950" dirty="0" err="1">
                <a:solidFill>
                  <a:schemeClr val="tx2"/>
                </a:solidFill>
              </a:rPr>
              <a:t>prvkem</a:t>
            </a:r>
            <a:r>
              <a:rPr lang="en-US" sz="1950" dirty="0">
                <a:solidFill>
                  <a:schemeClr val="tx2"/>
                </a:solidFill>
              </a:rPr>
              <a:t>)</a:t>
            </a:r>
            <a:endParaRPr lang="cs-CZ" altLang="cs-CZ" sz="1950" dirty="0">
              <a:solidFill>
                <a:schemeClr val="tx2"/>
              </a:solidFill>
            </a:endParaRPr>
          </a:p>
          <a:p>
            <a:pPr algn="just">
              <a:defRPr/>
            </a:pPr>
            <a:r>
              <a:rPr lang="en-US" sz="1950" b="1" dirty="0" err="1">
                <a:solidFill>
                  <a:schemeClr val="tx2"/>
                </a:solidFill>
              </a:rPr>
              <a:t>Autoritářství</a:t>
            </a:r>
            <a:endParaRPr lang="en-US" sz="1950" b="1" dirty="0">
              <a:solidFill>
                <a:schemeClr val="tx2"/>
              </a:solidFill>
            </a:endParaRPr>
          </a:p>
          <a:p>
            <a:pPr lvl="1" algn="just">
              <a:defRPr/>
            </a:pPr>
            <a:r>
              <a:rPr lang="en-US" sz="1950" dirty="0" err="1">
                <a:solidFill>
                  <a:schemeClr val="tx2"/>
                </a:solidFill>
              </a:rPr>
              <a:t>Víra</a:t>
            </a:r>
            <a:r>
              <a:rPr lang="en-US" sz="1950" dirty="0">
                <a:solidFill>
                  <a:schemeClr val="tx2"/>
                </a:solidFill>
              </a:rPr>
              <a:t> v </a:t>
            </a:r>
            <a:r>
              <a:rPr lang="en-US" sz="1950" dirty="0" err="1">
                <a:solidFill>
                  <a:schemeClr val="tx2"/>
                </a:solidFill>
              </a:rPr>
              <a:t>přísně</a:t>
            </a:r>
            <a:r>
              <a:rPr lang="en-US" sz="1950" dirty="0">
                <a:solidFill>
                  <a:schemeClr val="tx2"/>
                </a:solidFill>
              </a:rPr>
              <a:t> </a:t>
            </a:r>
            <a:r>
              <a:rPr lang="en-US" sz="1950" dirty="0" err="1">
                <a:solidFill>
                  <a:schemeClr val="tx2"/>
                </a:solidFill>
              </a:rPr>
              <a:t>uspořádanou</a:t>
            </a:r>
            <a:r>
              <a:rPr lang="en-US" sz="1950" dirty="0">
                <a:solidFill>
                  <a:schemeClr val="tx2"/>
                </a:solidFill>
              </a:rPr>
              <a:t> </a:t>
            </a:r>
            <a:r>
              <a:rPr lang="en-US" sz="1950" dirty="0" err="1">
                <a:solidFill>
                  <a:schemeClr val="tx2"/>
                </a:solidFill>
              </a:rPr>
              <a:t>společnost</a:t>
            </a:r>
            <a:r>
              <a:rPr lang="en-US" sz="1950" dirty="0">
                <a:solidFill>
                  <a:schemeClr val="tx2"/>
                </a:solidFill>
              </a:rPr>
              <a:t>, </a:t>
            </a:r>
            <a:r>
              <a:rPr lang="en-US" sz="1950" dirty="0" err="1">
                <a:solidFill>
                  <a:schemeClr val="tx2"/>
                </a:solidFill>
              </a:rPr>
              <a:t>kde</a:t>
            </a:r>
            <a:r>
              <a:rPr lang="en-US" sz="1950" dirty="0">
                <a:solidFill>
                  <a:schemeClr val="tx2"/>
                </a:solidFill>
              </a:rPr>
              <a:t> </a:t>
            </a:r>
            <a:r>
              <a:rPr lang="en-US" sz="1950" dirty="0" err="1">
                <a:solidFill>
                  <a:schemeClr val="tx2"/>
                </a:solidFill>
              </a:rPr>
              <a:t>porušení</a:t>
            </a:r>
            <a:r>
              <a:rPr lang="en-US" sz="1950" dirty="0">
                <a:solidFill>
                  <a:schemeClr val="tx2"/>
                </a:solidFill>
              </a:rPr>
              <a:t> </a:t>
            </a:r>
            <a:r>
              <a:rPr lang="en-US" sz="1950" dirty="0" err="1">
                <a:solidFill>
                  <a:schemeClr val="tx2"/>
                </a:solidFill>
              </a:rPr>
              <a:t>autority</a:t>
            </a:r>
            <a:r>
              <a:rPr lang="en-US" sz="1950" dirty="0">
                <a:solidFill>
                  <a:schemeClr val="tx2"/>
                </a:solidFill>
              </a:rPr>
              <a:t> </a:t>
            </a:r>
            <a:r>
              <a:rPr lang="en-US" sz="1950" dirty="0" err="1">
                <a:solidFill>
                  <a:schemeClr val="tx2"/>
                </a:solidFill>
              </a:rPr>
              <a:t>má</a:t>
            </a:r>
            <a:r>
              <a:rPr lang="en-US" sz="1950" dirty="0">
                <a:solidFill>
                  <a:schemeClr val="tx2"/>
                </a:solidFill>
              </a:rPr>
              <a:t> </a:t>
            </a:r>
            <a:r>
              <a:rPr lang="en-US" sz="1950" dirty="0" err="1">
                <a:solidFill>
                  <a:schemeClr val="tx2"/>
                </a:solidFill>
              </a:rPr>
              <a:t>být</a:t>
            </a:r>
            <a:r>
              <a:rPr lang="en-US" sz="1950" dirty="0">
                <a:solidFill>
                  <a:schemeClr val="tx2"/>
                </a:solidFill>
              </a:rPr>
              <a:t> </a:t>
            </a:r>
            <a:r>
              <a:rPr lang="en-US" sz="1950" dirty="0" err="1">
                <a:solidFill>
                  <a:schemeClr val="tx2"/>
                </a:solidFill>
              </a:rPr>
              <a:t>tvrdě</a:t>
            </a:r>
            <a:r>
              <a:rPr lang="en-US" sz="1950" dirty="0">
                <a:solidFill>
                  <a:schemeClr val="tx2"/>
                </a:solidFill>
              </a:rPr>
              <a:t> </a:t>
            </a:r>
            <a:r>
              <a:rPr lang="en-US" sz="1950" dirty="0" err="1">
                <a:solidFill>
                  <a:schemeClr val="tx2"/>
                </a:solidFill>
              </a:rPr>
              <a:t>potrestáno</a:t>
            </a:r>
            <a:r>
              <a:rPr lang="en-US" sz="1950" dirty="0">
                <a:solidFill>
                  <a:schemeClr val="tx2"/>
                </a:solidFill>
              </a:rPr>
              <a:t>: „</a:t>
            </a:r>
            <a:r>
              <a:rPr lang="en-US" sz="1950" dirty="0" err="1">
                <a:solidFill>
                  <a:schemeClr val="tx2"/>
                </a:solidFill>
              </a:rPr>
              <a:t>zákon</a:t>
            </a:r>
            <a:r>
              <a:rPr lang="en-US" sz="1950" dirty="0">
                <a:solidFill>
                  <a:schemeClr val="tx2"/>
                </a:solidFill>
              </a:rPr>
              <a:t> a </a:t>
            </a:r>
            <a:r>
              <a:rPr lang="en-US" sz="1950" dirty="0" err="1">
                <a:solidFill>
                  <a:schemeClr val="tx2"/>
                </a:solidFill>
              </a:rPr>
              <a:t>pořádek</a:t>
            </a:r>
            <a:r>
              <a:rPr lang="en-US" sz="1950" dirty="0">
                <a:solidFill>
                  <a:schemeClr val="tx2"/>
                </a:solidFill>
              </a:rPr>
              <a:t>“ a </a:t>
            </a:r>
            <a:r>
              <a:rPr lang="en-US" sz="1950" dirty="0" err="1">
                <a:solidFill>
                  <a:schemeClr val="tx2"/>
                </a:solidFill>
              </a:rPr>
              <a:t>tzv</a:t>
            </a:r>
            <a:r>
              <a:rPr lang="en-US" sz="1950" dirty="0">
                <a:solidFill>
                  <a:schemeClr val="tx2"/>
                </a:solidFill>
              </a:rPr>
              <a:t>. </a:t>
            </a:r>
            <a:r>
              <a:rPr lang="en-US" sz="1950" dirty="0" err="1">
                <a:solidFill>
                  <a:schemeClr val="tx2"/>
                </a:solidFill>
              </a:rPr>
              <a:t>trestající</a:t>
            </a:r>
            <a:r>
              <a:rPr lang="en-US" sz="1950" dirty="0">
                <a:solidFill>
                  <a:schemeClr val="tx2"/>
                </a:solidFill>
              </a:rPr>
              <a:t> </a:t>
            </a:r>
            <a:r>
              <a:rPr lang="en-US" sz="1950" dirty="0" err="1">
                <a:solidFill>
                  <a:schemeClr val="tx2"/>
                </a:solidFill>
              </a:rPr>
              <a:t>konvenční</a:t>
            </a:r>
            <a:r>
              <a:rPr lang="en-US" sz="1950" dirty="0">
                <a:solidFill>
                  <a:schemeClr val="tx2"/>
                </a:solidFill>
              </a:rPr>
              <a:t> </a:t>
            </a:r>
            <a:r>
              <a:rPr lang="en-US" sz="1950" dirty="0" err="1">
                <a:solidFill>
                  <a:schemeClr val="tx2"/>
                </a:solidFill>
              </a:rPr>
              <a:t>moralismus</a:t>
            </a:r>
            <a:r>
              <a:rPr lang="en-US" sz="1950" dirty="0">
                <a:solidFill>
                  <a:schemeClr val="tx2"/>
                </a:solidFill>
              </a:rPr>
              <a:t>.</a:t>
            </a:r>
          </a:p>
          <a:p>
            <a:pPr lvl="1" algn="just">
              <a:defRPr/>
            </a:pPr>
            <a:r>
              <a:rPr lang="en-US" sz="1950" dirty="0" err="1">
                <a:solidFill>
                  <a:schemeClr val="tx2"/>
                </a:solidFill>
              </a:rPr>
              <a:t>Neznamená</a:t>
            </a:r>
            <a:r>
              <a:rPr lang="en-US" sz="1950" dirty="0">
                <a:solidFill>
                  <a:schemeClr val="tx2"/>
                </a:solidFill>
              </a:rPr>
              <a:t> </a:t>
            </a:r>
            <a:r>
              <a:rPr lang="en-US" sz="1950" dirty="0" err="1">
                <a:solidFill>
                  <a:schemeClr val="tx2"/>
                </a:solidFill>
              </a:rPr>
              <a:t>nutně</a:t>
            </a:r>
            <a:r>
              <a:rPr lang="en-US" sz="1950" dirty="0">
                <a:solidFill>
                  <a:schemeClr val="tx2"/>
                </a:solidFill>
              </a:rPr>
              <a:t> </a:t>
            </a:r>
            <a:r>
              <a:rPr lang="en-US" sz="1950" dirty="0" err="1">
                <a:solidFill>
                  <a:schemeClr val="tx2"/>
                </a:solidFill>
              </a:rPr>
              <a:t>odpor</a:t>
            </a:r>
            <a:r>
              <a:rPr lang="en-US" sz="1950" dirty="0">
                <a:solidFill>
                  <a:schemeClr val="tx2"/>
                </a:solidFill>
              </a:rPr>
              <a:t> k </a:t>
            </a:r>
            <a:r>
              <a:rPr lang="en-US" sz="1950" dirty="0" err="1">
                <a:solidFill>
                  <a:schemeClr val="tx2"/>
                </a:solidFill>
              </a:rPr>
              <a:t>demokracii</a:t>
            </a:r>
            <a:r>
              <a:rPr lang="en-US" sz="1950" dirty="0">
                <a:solidFill>
                  <a:schemeClr val="tx2"/>
                </a:solidFill>
              </a:rPr>
              <a:t>, ale ani ji </a:t>
            </a:r>
            <a:r>
              <a:rPr lang="en-US" sz="1950" dirty="0" err="1">
                <a:solidFill>
                  <a:schemeClr val="tx2"/>
                </a:solidFill>
              </a:rPr>
              <a:t>nevylučuje</a:t>
            </a:r>
            <a:r>
              <a:rPr lang="en-US" sz="1950" dirty="0">
                <a:solidFill>
                  <a:schemeClr val="tx2"/>
                </a:solidFill>
              </a:rPr>
              <a:t>.</a:t>
            </a:r>
          </a:p>
          <a:p>
            <a:pPr lvl="1" algn="just">
              <a:defRPr/>
            </a:pPr>
            <a:r>
              <a:rPr lang="en-US" sz="1950" dirty="0" err="1">
                <a:solidFill>
                  <a:schemeClr val="tx2"/>
                </a:solidFill>
              </a:rPr>
              <a:t>Podřízenost</a:t>
            </a:r>
            <a:r>
              <a:rPr lang="en-US" sz="1950" dirty="0">
                <a:solidFill>
                  <a:schemeClr val="tx2"/>
                </a:solidFill>
              </a:rPr>
              <a:t> </a:t>
            </a:r>
            <a:r>
              <a:rPr lang="en-US" sz="1950" dirty="0" err="1">
                <a:solidFill>
                  <a:schemeClr val="tx2"/>
                </a:solidFill>
              </a:rPr>
              <a:t>autoritě</a:t>
            </a:r>
            <a:r>
              <a:rPr lang="en-US" sz="1950" dirty="0">
                <a:solidFill>
                  <a:schemeClr val="tx2"/>
                </a:solidFill>
              </a:rPr>
              <a:t> </a:t>
            </a:r>
            <a:r>
              <a:rPr lang="en-US" sz="1950" dirty="0" err="1">
                <a:solidFill>
                  <a:schemeClr val="tx2"/>
                </a:solidFill>
              </a:rPr>
              <a:t>není</a:t>
            </a:r>
            <a:r>
              <a:rPr lang="en-US" sz="1950" dirty="0">
                <a:solidFill>
                  <a:schemeClr val="tx2"/>
                </a:solidFill>
              </a:rPr>
              <a:t> </a:t>
            </a:r>
            <a:r>
              <a:rPr lang="en-US" sz="1950" dirty="0" err="1">
                <a:solidFill>
                  <a:schemeClr val="tx2"/>
                </a:solidFill>
              </a:rPr>
              <a:t>slepá</a:t>
            </a:r>
            <a:r>
              <a:rPr lang="en-US" sz="1950" dirty="0">
                <a:solidFill>
                  <a:schemeClr val="tx2"/>
                </a:solidFill>
              </a:rPr>
              <a:t> – </a:t>
            </a:r>
            <a:r>
              <a:rPr lang="en-US" sz="1950" dirty="0" err="1">
                <a:solidFill>
                  <a:schemeClr val="tx2"/>
                </a:solidFill>
              </a:rPr>
              <a:t>autoritáři</a:t>
            </a:r>
            <a:r>
              <a:rPr lang="en-US" sz="1950" dirty="0">
                <a:solidFill>
                  <a:schemeClr val="tx2"/>
                </a:solidFill>
              </a:rPr>
              <a:t> se </a:t>
            </a:r>
            <a:r>
              <a:rPr lang="en-US" sz="1950" dirty="0" err="1">
                <a:solidFill>
                  <a:schemeClr val="tx2"/>
                </a:solidFill>
              </a:rPr>
              <a:t>mohou</a:t>
            </a:r>
            <a:r>
              <a:rPr lang="en-US" sz="1950" dirty="0">
                <a:solidFill>
                  <a:schemeClr val="tx2"/>
                </a:solidFill>
              </a:rPr>
              <a:t> </a:t>
            </a:r>
            <a:r>
              <a:rPr lang="en-US" sz="1950" dirty="0" err="1">
                <a:solidFill>
                  <a:schemeClr val="tx2"/>
                </a:solidFill>
              </a:rPr>
              <a:t>vzbouřit</a:t>
            </a:r>
            <a:r>
              <a:rPr lang="en-US" sz="1950" dirty="0">
                <a:solidFill>
                  <a:schemeClr val="tx2"/>
                </a:solidFill>
              </a:rPr>
              <a:t>.</a:t>
            </a:r>
          </a:p>
          <a:p>
            <a:pPr algn="just">
              <a:defRPr/>
            </a:pPr>
            <a:r>
              <a:rPr lang="en-US" sz="1950" b="1" dirty="0" err="1">
                <a:solidFill>
                  <a:schemeClr val="tx2"/>
                </a:solidFill>
              </a:rPr>
              <a:t>Populismus</a:t>
            </a:r>
            <a:endParaRPr lang="en-US" sz="1950" b="1" dirty="0">
              <a:solidFill>
                <a:schemeClr val="tx2"/>
              </a:solidFill>
            </a:endParaRPr>
          </a:p>
          <a:p>
            <a:pPr lvl="1" algn="just">
              <a:defRPr/>
            </a:pPr>
            <a:r>
              <a:rPr lang="en-US" sz="1950" dirty="0">
                <a:solidFill>
                  <a:schemeClr val="tx2"/>
                </a:solidFill>
              </a:rPr>
              <a:t>„</a:t>
            </a:r>
            <a:r>
              <a:rPr lang="en-US" sz="1950" dirty="0" err="1">
                <a:solidFill>
                  <a:schemeClr val="tx2"/>
                </a:solidFill>
              </a:rPr>
              <a:t>čistý</a:t>
            </a:r>
            <a:r>
              <a:rPr lang="en-US" sz="1950" dirty="0">
                <a:solidFill>
                  <a:schemeClr val="tx2"/>
                </a:solidFill>
              </a:rPr>
              <a:t> lid“ vs. „</a:t>
            </a:r>
            <a:r>
              <a:rPr lang="en-US" sz="1950" dirty="0" err="1">
                <a:solidFill>
                  <a:schemeClr val="tx2"/>
                </a:solidFill>
              </a:rPr>
              <a:t>zkorumpovaná</a:t>
            </a:r>
            <a:r>
              <a:rPr lang="en-US" sz="1950" dirty="0">
                <a:solidFill>
                  <a:schemeClr val="tx2"/>
                </a:solidFill>
              </a:rPr>
              <a:t> </a:t>
            </a:r>
            <a:r>
              <a:rPr lang="en-US" sz="1950" dirty="0" err="1">
                <a:solidFill>
                  <a:schemeClr val="tx2"/>
                </a:solidFill>
              </a:rPr>
              <a:t>elita</a:t>
            </a:r>
            <a:r>
              <a:rPr lang="en-US" sz="1950" dirty="0">
                <a:solidFill>
                  <a:schemeClr val="tx2"/>
                </a:solidFill>
              </a:rPr>
              <a:t>“</a:t>
            </a:r>
          </a:p>
          <a:p>
            <a:pPr lvl="1" algn="just">
              <a:defRPr/>
            </a:pPr>
            <a:r>
              <a:rPr lang="en-US" sz="1950" dirty="0">
                <a:solidFill>
                  <a:schemeClr val="tx2"/>
                </a:solidFill>
              </a:rPr>
              <a:t>Politika </a:t>
            </a:r>
            <a:r>
              <a:rPr lang="en-US" sz="1950" dirty="0" err="1">
                <a:solidFill>
                  <a:schemeClr val="tx2"/>
                </a:solidFill>
              </a:rPr>
              <a:t>výrazem</a:t>
            </a:r>
            <a:r>
              <a:rPr lang="en-US" sz="1950" dirty="0">
                <a:solidFill>
                  <a:schemeClr val="tx2"/>
                </a:solidFill>
              </a:rPr>
              <a:t> </a:t>
            </a:r>
            <a:r>
              <a:rPr lang="en-US" sz="1950" dirty="0" err="1">
                <a:solidFill>
                  <a:schemeClr val="tx2"/>
                </a:solidFill>
              </a:rPr>
              <a:t>vůle</a:t>
            </a:r>
            <a:r>
              <a:rPr lang="en-US" sz="1950" dirty="0">
                <a:solidFill>
                  <a:schemeClr val="tx2"/>
                </a:solidFill>
              </a:rPr>
              <a:t> </a:t>
            </a:r>
            <a:r>
              <a:rPr lang="en-US" sz="1950" dirty="0" err="1">
                <a:solidFill>
                  <a:schemeClr val="tx2"/>
                </a:solidFill>
              </a:rPr>
              <a:t>lidu</a:t>
            </a:r>
            <a:r>
              <a:rPr lang="en-US" sz="1950" dirty="0">
                <a:solidFill>
                  <a:schemeClr val="tx2"/>
                </a:solidFill>
              </a:rPr>
              <a:t> (</a:t>
            </a:r>
            <a:r>
              <a:rPr lang="en-US" sz="1950" i="1" dirty="0" err="1">
                <a:solidFill>
                  <a:schemeClr val="tx2"/>
                </a:solidFill>
              </a:rPr>
              <a:t>volonté</a:t>
            </a:r>
            <a:r>
              <a:rPr lang="en-US" sz="1950" i="1" dirty="0">
                <a:solidFill>
                  <a:schemeClr val="tx2"/>
                </a:solidFill>
              </a:rPr>
              <a:t> </a:t>
            </a:r>
            <a:r>
              <a:rPr lang="en-US" sz="1950" i="1" dirty="0" err="1">
                <a:solidFill>
                  <a:schemeClr val="tx2"/>
                </a:solidFill>
              </a:rPr>
              <a:t>générale</a:t>
            </a:r>
            <a:r>
              <a:rPr lang="en-US" sz="1950" dirty="0">
                <a:solidFill>
                  <a:schemeClr val="tx2"/>
                </a:solidFill>
              </a:rPr>
              <a:t>)</a:t>
            </a:r>
          </a:p>
          <a:p>
            <a:pPr lvl="1" algn="just">
              <a:defRPr/>
            </a:pPr>
            <a:r>
              <a:rPr lang="en-US" sz="1950" dirty="0">
                <a:solidFill>
                  <a:schemeClr val="tx2"/>
                </a:solidFill>
              </a:rPr>
              <a:t>V </a:t>
            </a:r>
            <a:r>
              <a:rPr lang="en-US" sz="1950" dirty="0" err="1">
                <a:solidFill>
                  <a:schemeClr val="tx2"/>
                </a:solidFill>
              </a:rPr>
              <a:t>populistické</a:t>
            </a:r>
            <a:r>
              <a:rPr lang="en-US" sz="1950" dirty="0">
                <a:solidFill>
                  <a:schemeClr val="tx2"/>
                </a:solidFill>
              </a:rPr>
              <a:t> </a:t>
            </a:r>
            <a:r>
              <a:rPr lang="en-US" sz="1950" dirty="0" err="1">
                <a:solidFill>
                  <a:schemeClr val="tx2"/>
                </a:solidFill>
              </a:rPr>
              <a:t>demokracii</a:t>
            </a:r>
            <a:r>
              <a:rPr lang="en-US" sz="1950" dirty="0">
                <a:solidFill>
                  <a:schemeClr val="tx2"/>
                </a:solidFill>
              </a:rPr>
              <a:t> je „</a:t>
            </a:r>
            <a:r>
              <a:rPr lang="en-US" sz="1950" dirty="0" err="1">
                <a:solidFill>
                  <a:schemeClr val="tx2"/>
                </a:solidFill>
              </a:rPr>
              <a:t>vůle</a:t>
            </a:r>
            <a:r>
              <a:rPr lang="en-US" sz="1950" dirty="0">
                <a:solidFill>
                  <a:schemeClr val="tx2"/>
                </a:solidFill>
              </a:rPr>
              <a:t> </a:t>
            </a:r>
            <a:r>
              <a:rPr lang="en-US" sz="1950" dirty="0" err="1">
                <a:solidFill>
                  <a:schemeClr val="tx2"/>
                </a:solidFill>
              </a:rPr>
              <a:t>lidu</a:t>
            </a:r>
            <a:r>
              <a:rPr lang="en-US" sz="1950" dirty="0">
                <a:solidFill>
                  <a:schemeClr val="tx2"/>
                </a:solidFill>
              </a:rPr>
              <a:t>“ </a:t>
            </a:r>
            <a:r>
              <a:rPr lang="en-US" sz="1950" dirty="0" err="1">
                <a:solidFill>
                  <a:schemeClr val="tx2"/>
                </a:solidFill>
              </a:rPr>
              <a:t>nadřazena</a:t>
            </a:r>
            <a:r>
              <a:rPr lang="en-US" sz="1950" dirty="0">
                <a:solidFill>
                  <a:schemeClr val="tx2"/>
                </a:solidFill>
              </a:rPr>
              <a:t> </a:t>
            </a:r>
            <a:r>
              <a:rPr lang="en-US" sz="1950" dirty="0" err="1">
                <a:solidFill>
                  <a:schemeClr val="tx2"/>
                </a:solidFill>
              </a:rPr>
              <a:t>i</a:t>
            </a:r>
            <a:r>
              <a:rPr lang="en-US" sz="1950" dirty="0">
                <a:solidFill>
                  <a:schemeClr val="tx2"/>
                </a:solidFill>
              </a:rPr>
              <a:t> </a:t>
            </a:r>
            <a:r>
              <a:rPr lang="en-US" sz="1950" dirty="0" err="1">
                <a:solidFill>
                  <a:schemeClr val="tx2"/>
                </a:solidFill>
              </a:rPr>
              <a:t>lidským</a:t>
            </a:r>
            <a:r>
              <a:rPr lang="en-US" sz="1950" dirty="0">
                <a:solidFill>
                  <a:schemeClr val="tx2"/>
                </a:solidFill>
              </a:rPr>
              <a:t> </a:t>
            </a:r>
            <a:r>
              <a:rPr lang="en-US" sz="1950" dirty="0" err="1">
                <a:solidFill>
                  <a:schemeClr val="tx2"/>
                </a:solidFill>
              </a:rPr>
              <a:t>právům</a:t>
            </a:r>
            <a:r>
              <a:rPr lang="en-US" sz="1950" dirty="0">
                <a:solidFill>
                  <a:schemeClr val="tx2"/>
                </a:solidFill>
              </a:rPr>
              <a:t> a </a:t>
            </a:r>
            <a:r>
              <a:rPr lang="en-US" sz="1950" dirty="0" err="1">
                <a:solidFill>
                  <a:schemeClr val="tx2"/>
                </a:solidFill>
              </a:rPr>
              <a:t>ústavě</a:t>
            </a:r>
            <a:r>
              <a:rPr lang="en-US" sz="1950" dirty="0">
                <a:solidFill>
                  <a:schemeClr val="tx2"/>
                </a:solidFill>
              </a:rPr>
              <a:t>.</a:t>
            </a:r>
          </a:p>
          <a:p>
            <a:pPr marL="0" indent="0" algn="just">
              <a:buNone/>
              <a:defRPr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7054447"/>
      </p:ext>
    </p:extLst>
  </p:cSld>
  <p:clrMapOvr>
    <a:masterClrMapping/>
  </p:clrMapOvr>
  <p:transition spd="slow">
    <p:cover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1EBA66-2EC1-1F31-CE6B-CB6BCB14B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AB6F1D9-896D-74E3-B6FB-31A61EF254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0264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Krajní pravice - typologie</a:t>
            </a:r>
            <a:endParaRPr lang="cs-CZ" altLang="cs-CZ" sz="2000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34B9009C-59A9-FE66-C830-C59BB4D476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0910" y="3897745"/>
            <a:ext cx="8913090" cy="241531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cs-CZ" altLang="cs-CZ" sz="2200" b="1" dirty="0">
                <a:solidFill>
                  <a:schemeClr val="tx2"/>
                </a:solidFill>
              </a:rPr>
              <a:t>Populistická radikální pravice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Populistická, nativistická, autoritářská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Nominálně není antidemokratická (kritika aspektů lib. demokracie)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Radikální reforma systému (úspěch ve volbách)</a:t>
            </a:r>
          </a:p>
          <a:p>
            <a:pPr marL="0" indent="0" algn="just">
              <a:buNone/>
              <a:defRPr/>
            </a:pPr>
            <a:endParaRPr lang="en-US" sz="1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0045B6-C7C5-1C5D-54C6-169EB9FAF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079" y="1134465"/>
            <a:ext cx="4144921" cy="27632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6C511C-D1A0-78CF-55AA-1A1FE83ABFA1}"/>
              </a:ext>
            </a:extLst>
          </p:cNvPr>
          <p:cNvSpPr txBox="1"/>
          <p:nvPr/>
        </p:nvSpPr>
        <p:spPr>
          <a:xfrm>
            <a:off x="230910" y="1081588"/>
            <a:ext cx="492067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</a:rPr>
              <a:t>Cas Mudde (2007) a </a:t>
            </a:r>
            <a:r>
              <a:rPr lang="en-US" sz="2200" b="1" dirty="0" err="1">
                <a:solidFill>
                  <a:schemeClr val="tx2"/>
                </a:solidFill>
              </a:rPr>
              <a:t>další</a:t>
            </a:r>
            <a:endParaRPr lang="en-US" sz="2200" b="1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cs-CZ" altLang="cs-CZ" sz="2200" b="1" dirty="0" err="1">
                <a:solidFill>
                  <a:schemeClr val="tx2"/>
                </a:solidFill>
              </a:rPr>
              <a:t>Extremní</a:t>
            </a:r>
            <a:r>
              <a:rPr lang="cs-CZ" altLang="cs-CZ" sz="2200" b="1" dirty="0">
                <a:solidFill>
                  <a:schemeClr val="tx2"/>
                </a:solidFill>
              </a:rPr>
              <a:t>/</a:t>
            </a:r>
            <a:r>
              <a:rPr lang="cs-CZ" altLang="cs-CZ" sz="2200" b="1" dirty="0" err="1">
                <a:solidFill>
                  <a:schemeClr val="tx2"/>
                </a:solidFill>
              </a:rPr>
              <a:t>istická</a:t>
            </a:r>
            <a:r>
              <a:rPr lang="cs-CZ" altLang="cs-CZ" sz="2200" b="1" dirty="0">
                <a:solidFill>
                  <a:schemeClr val="tx2"/>
                </a:solidFill>
              </a:rPr>
              <a:t> pravice</a:t>
            </a:r>
          </a:p>
          <a:p>
            <a:pPr marL="742865" lvl="1" indent="-34290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cs-CZ" altLang="cs-CZ" sz="2200" dirty="0" err="1">
                <a:solidFill>
                  <a:schemeClr val="tx2"/>
                </a:solidFill>
              </a:rPr>
              <a:t>Elitistická</a:t>
            </a:r>
            <a:r>
              <a:rPr lang="cs-CZ" altLang="cs-CZ" sz="2200" dirty="0">
                <a:solidFill>
                  <a:schemeClr val="tx2"/>
                </a:solidFill>
              </a:rPr>
              <a:t>, </a:t>
            </a:r>
            <a:r>
              <a:rPr lang="cs-CZ" altLang="cs-CZ" sz="2200" dirty="0" err="1">
                <a:solidFill>
                  <a:schemeClr val="tx2"/>
                </a:solidFill>
              </a:rPr>
              <a:t>nativisická</a:t>
            </a:r>
            <a:r>
              <a:rPr lang="cs-CZ" altLang="cs-CZ" sz="2200" dirty="0">
                <a:solidFill>
                  <a:schemeClr val="tx2"/>
                </a:solidFill>
              </a:rPr>
              <a:t>, autoritářská</a:t>
            </a:r>
          </a:p>
          <a:p>
            <a:pPr marL="742865" lvl="1" indent="-34290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Protidemokratická</a:t>
            </a:r>
          </a:p>
          <a:p>
            <a:pPr marL="742865" lvl="1" indent="-34290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Revolucionářský charakter (fašismus či některé jeho aspekty) </a:t>
            </a:r>
          </a:p>
          <a:p>
            <a:pPr marL="742865" lvl="1" indent="-34290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cs-CZ" altLang="cs-CZ" sz="2200" dirty="0">
                <a:solidFill>
                  <a:schemeClr val="tx2"/>
                </a:solidFill>
                <a:sym typeface="Wingdings" pitchFamily="2" charset="2"/>
              </a:rPr>
              <a:t>Svržení systému (revoluce)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797389"/>
      </p:ext>
    </p:extLst>
  </p:cSld>
  <p:clrMapOvr>
    <a:masterClrMapping/>
  </p:clrMapOvr>
  <p:transition spd="slow">
    <p:cover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880E21-B368-35C4-8515-ACA644738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F47B8654-8EF7-2415-070F-C85533C507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0264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300" dirty="0"/>
              <a:t>Krajní pravice – typologie (v praxi)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A07E90-757F-1531-ECDE-B5DE69E66DA0}"/>
              </a:ext>
            </a:extLst>
          </p:cNvPr>
          <p:cNvSpPr txBox="1"/>
          <p:nvPr/>
        </p:nvSpPr>
        <p:spPr>
          <a:xfrm>
            <a:off x="203200" y="887625"/>
            <a:ext cx="8737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</a:rPr>
              <a:t>Wondreys &amp; </a:t>
            </a:r>
            <a:r>
              <a:rPr lang="en-US" sz="2200" b="1" dirty="0" err="1">
                <a:solidFill>
                  <a:schemeClr val="tx2"/>
                </a:solidFill>
              </a:rPr>
              <a:t>Zulianello</a:t>
            </a:r>
            <a:r>
              <a:rPr lang="en-US" sz="2200" b="1" dirty="0">
                <a:solidFill>
                  <a:schemeClr val="tx2"/>
                </a:solidFill>
              </a:rPr>
              <a:t> (2024)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2E0EC5-2728-84B1-26DB-A521BA52D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595511"/>
            <a:ext cx="8802176" cy="393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793314"/>
      </p:ext>
    </p:extLst>
  </p:cSld>
  <p:clrMapOvr>
    <a:masterClrMapping/>
  </p:clrMapOvr>
  <p:transition spd="slow">
    <p:cover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EA587F-DF51-D871-6375-115014BE3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A002CCB-D93A-AB6B-D43F-25CB439159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0264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cs-CZ" altLang="cs-CZ" sz="3300" dirty="0"/>
              <a:t>Krajní pravice – typologie (v praxi)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71F690-E559-CC44-9F9C-727F8E8C71AC}"/>
              </a:ext>
            </a:extLst>
          </p:cNvPr>
          <p:cNvSpPr txBox="1"/>
          <p:nvPr/>
        </p:nvSpPr>
        <p:spPr>
          <a:xfrm>
            <a:off x="203200" y="887625"/>
            <a:ext cx="8737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</a:rPr>
              <a:t>Wondreys &amp; </a:t>
            </a:r>
            <a:r>
              <a:rPr lang="en-US" sz="2200" b="1" dirty="0" err="1">
                <a:solidFill>
                  <a:schemeClr val="tx2"/>
                </a:solidFill>
              </a:rPr>
              <a:t>Zulianello</a:t>
            </a:r>
            <a:r>
              <a:rPr lang="en-US" sz="2200" b="1" dirty="0">
                <a:solidFill>
                  <a:schemeClr val="tx2"/>
                </a:solidFill>
              </a:rPr>
              <a:t> (2024)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FA5C0C-FDFA-0210-C9A1-849058E15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51739"/>
            <a:ext cx="8737598" cy="498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00909"/>
      </p:ext>
    </p:extLst>
  </p:cSld>
  <p:clrMapOvr>
    <a:masterClrMapping/>
  </p:clrMapOvr>
  <p:transition spd="slow">
    <p:cover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A810A-EB92-F7AF-3DA2-46DC3AE8C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70A38D5-EC93-FD61-FAAD-83BAC5EC5C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0264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Krajní levice - koncepty</a:t>
            </a:r>
            <a:endParaRPr lang="cs-CZ" altLang="cs-CZ" sz="2000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8C15B6A7-F6CE-9AE6-8B8C-C151F713B8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0909" y="848593"/>
            <a:ext cx="8913091" cy="5487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100" b="1" dirty="0">
                <a:solidFill>
                  <a:schemeClr val="tx2"/>
                </a:solidFill>
              </a:rPr>
              <a:t>Luke March a </a:t>
            </a:r>
            <a:r>
              <a:rPr lang="en-US" sz="2100" b="1" dirty="0" err="1">
                <a:solidFill>
                  <a:schemeClr val="tx2"/>
                </a:solidFill>
              </a:rPr>
              <a:t>další</a:t>
            </a:r>
            <a:r>
              <a:rPr lang="en-US" sz="2100" b="1" dirty="0">
                <a:solidFill>
                  <a:schemeClr val="tx2"/>
                </a:solidFill>
              </a:rPr>
              <a:t> – </a:t>
            </a:r>
            <a:r>
              <a:rPr lang="en-US" sz="2100" b="1" dirty="0" err="1">
                <a:solidFill>
                  <a:schemeClr val="tx2"/>
                </a:solidFill>
              </a:rPr>
              <a:t>Radikální</a:t>
            </a:r>
            <a:r>
              <a:rPr lang="en-US" sz="2100" b="1" dirty="0">
                <a:solidFill>
                  <a:schemeClr val="tx2"/>
                </a:solidFill>
              </a:rPr>
              <a:t> </a:t>
            </a:r>
            <a:r>
              <a:rPr lang="en-US" sz="2100" b="1" dirty="0" err="1">
                <a:solidFill>
                  <a:schemeClr val="tx2"/>
                </a:solidFill>
              </a:rPr>
              <a:t>levice</a:t>
            </a:r>
            <a:endParaRPr lang="en-US" sz="2100" b="1" dirty="0">
              <a:solidFill>
                <a:schemeClr val="tx2"/>
              </a:solidFill>
            </a:endParaRPr>
          </a:p>
          <a:p>
            <a:pPr lvl="0"/>
            <a:r>
              <a:rPr lang="en-US" sz="2100" b="1" dirty="0" err="1">
                <a:solidFill>
                  <a:schemeClr val="tx2"/>
                </a:solidFill>
              </a:rPr>
              <a:t>Radikální</a:t>
            </a:r>
            <a:r>
              <a:rPr lang="en-US" sz="2100" b="1" dirty="0">
                <a:solidFill>
                  <a:schemeClr val="tx2"/>
                </a:solidFill>
              </a:rPr>
              <a:t> </a:t>
            </a:r>
          </a:p>
          <a:p>
            <a:pPr lvl="1"/>
            <a:r>
              <a:rPr lang="en-US" sz="2100" dirty="0" err="1">
                <a:solidFill>
                  <a:schemeClr val="tx2"/>
                </a:solidFill>
              </a:rPr>
              <a:t>Odmítá</a:t>
            </a:r>
            <a:r>
              <a:rPr lang="en-US" sz="2100" dirty="0">
                <a:solidFill>
                  <a:schemeClr val="tx2"/>
                </a:solidFill>
              </a:rPr>
              <a:t> </a:t>
            </a:r>
            <a:r>
              <a:rPr lang="en-US" sz="2100" dirty="0" err="1">
                <a:solidFill>
                  <a:schemeClr val="tx2"/>
                </a:solidFill>
              </a:rPr>
              <a:t>základní</a:t>
            </a:r>
            <a:r>
              <a:rPr lang="en-US" sz="2100" dirty="0">
                <a:solidFill>
                  <a:schemeClr val="tx2"/>
                </a:solidFill>
              </a:rPr>
              <a:t> </a:t>
            </a:r>
            <a:r>
              <a:rPr lang="en-US" sz="2100" dirty="0" err="1">
                <a:solidFill>
                  <a:schemeClr val="tx2"/>
                </a:solidFill>
              </a:rPr>
              <a:t>socioekonomickou</a:t>
            </a:r>
            <a:r>
              <a:rPr lang="en-US" sz="2100" dirty="0">
                <a:solidFill>
                  <a:schemeClr val="tx2"/>
                </a:solidFill>
              </a:rPr>
              <a:t> </a:t>
            </a:r>
            <a:r>
              <a:rPr lang="en-US" sz="2100" dirty="0" err="1">
                <a:solidFill>
                  <a:schemeClr val="tx2"/>
                </a:solidFill>
              </a:rPr>
              <a:t>strukturu</a:t>
            </a:r>
            <a:r>
              <a:rPr lang="en-US" sz="2100" dirty="0">
                <a:solidFill>
                  <a:schemeClr val="tx2"/>
                </a:solidFill>
              </a:rPr>
              <a:t> </a:t>
            </a:r>
            <a:r>
              <a:rPr lang="en-US" sz="2100" dirty="0" err="1">
                <a:solidFill>
                  <a:schemeClr val="tx2"/>
                </a:solidFill>
              </a:rPr>
              <a:t>současného</a:t>
            </a:r>
            <a:r>
              <a:rPr lang="en-US" sz="2100" dirty="0">
                <a:solidFill>
                  <a:schemeClr val="tx2"/>
                </a:solidFill>
              </a:rPr>
              <a:t> </a:t>
            </a:r>
            <a:r>
              <a:rPr lang="en-US" sz="2100" dirty="0" err="1">
                <a:solidFill>
                  <a:schemeClr val="tx2"/>
                </a:solidFill>
              </a:rPr>
              <a:t>kapitalismu</a:t>
            </a:r>
            <a:r>
              <a:rPr lang="en-US" sz="2100" dirty="0">
                <a:solidFill>
                  <a:schemeClr val="tx2"/>
                </a:solidFill>
              </a:rPr>
              <a:t> a </a:t>
            </a:r>
            <a:r>
              <a:rPr lang="en-US" sz="2100" dirty="0" err="1">
                <a:solidFill>
                  <a:schemeClr val="tx2"/>
                </a:solidFill>
              </a:rPr>
              <a:t>jeho</a:t>
            </a:r>
            <a:r>
              <a:rPr lang="en-US" sz="2100" dirty="0">
                <a:solidFill>
                  <a:schemeClr val="tx2"/>
                </a:solidFill>
              </a:rPr>
              <a:t> </a:t>
            </a:r>
            <a:r>
              <a:rPr lang="en-US" sz="2100" dirty="0" err="1">
                <a:solidFill>
                  <a:schemeClr val="tx2"/>
                </a:solidFill>
              </a:rPr>
              <a:t>hodnoty</a:t>
            </a:r>
            <a:r>
              <a:rPr lang="en-US" sz="2100" dirty="0">
                <a:solidFill>
                  <a:schemeClr val="tx2"/>
                </a:solidFill>
              </a:rPr>
              <a:t> a </a:t>
            </a:r>
            <a:r>
              <a:rPr lang="en-US" sz="2100" dirty="0" err="1">
                <a:solidFill>
                  <a:schemeClr val="tx2"/>
                </a:solidFill>
              </a:rPr>
              <a:t>praktiky</a:t>
            </a:r>
            <a:r>
              <a:rPr lang="en-US" sz="2100" dirty="0">
                <a:solidFill>
                  <a:schemeClr val="tx2"/>
                </a:solidFill>
              </a:rPr>
              <a:t>, </a:t>
            </a:r>
            <a:r>
              <a:rPr lang="en-US" sz="2100" dirty="0" err="1">
                <a:solidFill>
                  <a:schemeClr val="tx2"/>
                </a:solidFill>
              </a:rPr>
              <a:t>Alternativní</a:t>
            </a:r>
            <a:r>
              <a:rPr lang="en-US" sz="2100" dirty="0">
                <a:solidFill>
                  <a:schemeClr val="tx2"/>
                </a:solidFill>
              </a:rPr>
              <a:t> </a:t>
            </a:r>
            <a:r>
              <a:rPr lang="en-US" sz="2100" dirty="0" err="1">
                <a:solidFill>
                  <a:schemeClr val="tx2"/>
                </a:solidFill>
              </a:rPr>
              <a:t>ekonomické</a:t>
            </a:r>
            <a:r>
              <a:rPr lang="en-US" sz="2100" dirty="0">
                <a:solidFill>
                  <a:schemeClr val="tx2"/>
                </a:solidFill>
              </a:rPr>
              <a:t> a </a:t>
            </a:r>
            <a:r>
              <a:rPr lang="en-US" sz="2100" dirty="0" err="1">
                <a:solidFill>
                  <a:schemeClr val="tx2"/>
                </a:solidFill>
              </a:rPr>
              <a:t>mocenské</a:t>
            </a:r>
            <a:r>
              <a:rPr lang="en-US" sz="2100" dirty="0">
                <a:solidFill>
                  <a:schemeClr val="tx2"/>
                </a:solidFill>
              </a:rPr>
              <a:t> </a:t>
            </a:r>
            <a:r>
              <a:rPr lang="en-US" sz="2100" dirty="0" err="1">
                <a:solidFill>
                  <a:schemeClr val="tx2"/>
                </a:solidFill>
              </a:rPr>
              <a:t>struktury</a:t>
            </a:r>
            <a:r>
              <a:rPr lang="en-US" sz="2100" dirty="0">
                <a:solidFill>
                  <a:schemeClr val="tx2"/>
                </a:solidFill>
              </a:rPr>
              <a:t>: </a:t>
            </a:r>
            <a:r>
              <a:rPr lang="en-US" sz="2100" dirty="0" err="1">
                <a:solidFill>
                  <a:schemeClr val="tx2"/>
                </a:solidFill>
              </a:rPr>
              <a:t>výrazná</a:t>
            </a:r>
            <a:r>
              <a:rPr lang="en-US" sz="2100" dirty="0">
                <a:solidFill>
                  <a:schemeClr val="tx2"/>
                </a:solidFill>
              </a:rPr>
              <a:t> </a:t>
            </a:r>
            <a:r>
              <a:rPr lang="en-US" sz="2100" dirty="0" err="1">
                <a:solidFill>
                  <a:schemeClr val="tx2"/>
                </a:solidFill>
              </a:rPr>
              <a:t>redistribuce</a:t>
            </a:r>
            <a:r>
              <a:rPr lang="en-US" sz="2100" dirty="0">
                <a:solidFill>
                  <a:schemeClr val="tx2"/>
                </a:solidFill>
              </a:rPr>
              <a:t> </a:t>
            </a:r>
            <a:r>
              <a:rPr lang="en-US" sz="2100" dirty="0" err="1">
                <a:solidFill>
                  <a:schemeClr val="tx2"/>
                </a:solidFill>
              </a:rPr>
              <a:t>zdrojů</a:t>
            </a:r>
            <a:r>
              <a:rPr lang="en-US" sz="2100" dirty="0">
                <a:solidFill>
                  <a:schemeClr val="tx2"/>
                </a:solidFill>
              </a:rPr>
              <a:t> od </a:t>
            </a:r>
            <a:r>
              <a:rPr lang="en-US" sz="2100" dirty="0" err="1">
                <a:solidFill>
                  <a:schemeClr val="tx2"/>
                </a:solidFill>
              </a:rPr>
              <a:t>stávajících</a:t>
            </a:r>
            <a:r>
              <a:rPr lang="en-US" sz="2100" dirty="0">
                <a:solidFill>
                  <a:schemeClr val="tx2"/>
                </a:solidFill>
              </a:rPr>
              <a:t> </a:t>
            </a:r>
            <a:r>
              <a:rPr lang="en-US" sz="2100" dirty="0" err="1">
                <a:solidFill>
                  <a:schemeClr val="tx2"/>
                </a:solidFill>
              </a:rPr>
              <a:t>politických</a:t>
            </a:r>
            <a:r>
              <a:rPr lang="en-US" sz="2100" dirty="0">
                <a:solidFill>
                  <a:schemeClr val="tx2"/>
                </a:solidFill>
              </a:rPr>
              <a:t> </a:t>
            </a:r>
            <a:r>
              <a:rPr lang="en-US" sz="2100" dirty="0" err="1">
                <a:solidFill>
                  <a:schemeClr val="tx2"/>
                </a:solidFill>
              </a:rPr>
              <a:t>elit</a:t>
            </a:r>
            <a:r>
              <a:rPr lang="en-US" sz="2100" dirty="0">
                <a:solidFill>
                  <a:schemeClr val="tx2"/>
                </a:solidFill>
              </a:rPr>
              <a:t>. </a:t>
            </a:r>
          </a:p>
          <a:p>
            <a:r>
              <a:rPr lang="en-US" sz="2100" b="1" dirty="0" err="1">
                <a:solidFill>
                  <a:schemeClr val="tx2"/>
                </a:solidFill>
              </a:rPr>
              <a:t>Levice</a:t>
            </a:r>
            <a:r>
              <a:rPr lang="en-US" sz="2100" dirty="0">
                <a:solidFill>
                  <a:schemeClr val="tx2"/>
                </a:solidFill>
              </a:rPr>
              <a:t> </a:t>
            </a:r>
          </a:p>
          <a:p>
            <a:pPr lvl="1"/>
            <a:r>
              <a:rPr lang="en-US" sz="2100" dirty="0" err="1">
                <a:solidFill>
                  <a:schemeClr val="tx2"/>
                </a:solidFill>
              </a:rPr>
              <a:t>Ekonomická</a:t>
            </a:r>
            <a:r>
              <a:rPr lang="en-US" sz="2100" dirty="0">
                <a:solidFill>
                  <a:schemeClr val="tx2"/>
                </a:solidFill>
              </a:rPr>
              <a:t> </a:t>
            </a:r>
            <a:r>
              <a:rPr lang="en-US" sz="2100" dirty="0" err="1">
                <a:solidFill>
                  <a:schemeClr val="tx2"/>
                </a:solidFill>
              </a:rPr>
              <a:t>nerovnost</a:t>
            </a:r>
            <a:r>
              <a:rPr lang="en-US" sz="2100" dirty="0">
                <a:solidFill>
                  <a:schemeClr val="tx2"/>
                </a:solidFill>
              </a:rPr>
              <a:t> = </a:t>
            </a:r>
            <a:r>
              <a:rPr lang="en-US" sz="2100" dirty="0" err="1">
                <a:solidFill>
                  <a:schemeClr val="tx2"/>
                </a:solidFill>
              </a:rPr>
              <a:t>základ</a:t>
            </a:r>
            <a:r>
              <a:rPr lang="en-US" sz="2100" dirty="0">
                <a:solidFill>
                  <a:schemeClr val="tx2"/>
                </a:solidFill>
              </a:rPr>
              <a:t> </a:t>
            </a:r>
            <a:r>
              <a:rPr lang="en-US" sz="2100" dirty="0" err="1">
                <a:solidFill>
                  <a:schemeClr val="tx2"/>
                </a:solidFill>
              </a:rPr>
              <a:t>současných</a:t>
            </a:r>
            <a:r>
              <a:rPr lang="en-US" sz="2100" dirty="0">
                <a:solidFill>
                  <a:schemeClr val="tx2"/>
                </a:solidFill>
              </a:rPr>
              <a:t> </a:t>
            </a:r>
            <a:r>
              <a:rPr lang="en-US" sz="2100" dirty="0" err="1">
                <a:solidFill>
                  <a:schemeClr val="tx2"/>
                </a:solidFill>
              </a:rPr>
              <a:t>politických</a:t>
            </a:r>
            <a:r>
              <a:rPr lang="en-US" sz="2100" dirty="0">
                <a:solidFill>
                  <a:schemeClr val="tx2"/>
                </a:solidFill>
              </a:rPr>
              <a:t> a </a:t>
            </a:r>
            <a:r>
              <a:rPr lang="en-US" sz="2100" dirty="0" err="1">
                <a:solidFill>
                  <a:schemeClr val="tx2"/>
                </a:solidFill>
              </a:rPr>
              <a:t>společenských</a:t>
            </a:r>
            <a:r>
              <a:rPr lang="en-US" sz="2100" dirty="0">
                <a:solidFill>
                  <a:schemeClr val="tx2"/>
                </a:solidFill>
              </a:rPr>
              <a:t> </a:t>
            </a:r>
            <a:r>
              <a:rPr lang="en-US" sz="2100" dirty="0" err="1">
                <a:solidFill>
                  <a:schemeClr val="tx2"/>
                </a:solidFill>
              </a:rPr>
              <a:t>uspořádání</a:t>
            </a:r>
            <a:r>
              <a:rPr lang="en-US" sz="2100" dirty="0">
                <a:solidFill>
                  <a:schemeClr val="tx2"/>
                </a:solidFill>
              </a:rPr>
              <a:t>, </a:t>
            </a:r>
            <a:r>
              <a:rPr lang="en-US" sz="2100" dirty="0" err="1">
                <a:solidFill>
                  <a:schemeClr val="tx2"/>
                </a:solidFill>
              </a:rPr>
              <a:t>staví</a:t>
            </a:r>
            <a:r>
              <a:rPr lang="en-US" sz="2100" dirty="0">
                <a:solidFill>
                  <a:schemeClr val="tx2"/>
                </a:solidFill>
              </a:rPr>
              <a:t> do centra </a:t>
            </a:r>
            <a:r>
              <a:rPr lang="en-US" sz="2100" dirty="0" err="1">
                <a:solidFill>
                  <a:schemeClr val="tx2"/>
                </a:solidFill>
              </a:rPr>
              <a:t>kolektivní</a:t>
            </a:r>
            <a:r>
              <a:rPr lang="en-US" sz="2100" dirty="0">
                <a:solidFill>
                  <a:schemeClr val="tx2"/>
                </a:solidFill>
              </a:rPr>
              <a:t> </a:t>
            </a:r>
            <a:r>
              <a:rPr lang="en-US" sz="2100" dirty="0" err="1">
                <a:solidFill>
                  <a:schemeClr val="tx2"/>
                </a:solidFill>
              </a:rPr>
              <a:t>ekonomická</a:t>
            </a:r>
            <a:r>
              <a:rPr lang="en-US" sz="2100" dirty="0">
                <a:solidFill>
                  <a:schemeClr val="tx2"/>
                </a:solidFill>
              </a:rPr>
              <a:t> a </a:t>
            </a:r>
            <a:r>
              <a:rPr lang="en-US" sz="2100" dirty="0" err="1">
                <a:solidFill>
                  <a:schemeClr val="tx2"/>
                </a:solidFill>
              </a:rPr>
              <a:t>sociální</a:t>
            </a:r>
            <a:r>
              <a:rPr lang="en-US" sz="2100" dirty="0">
                <a:solidFill>
                  <a:schemeClr val="tx2"/>
                </a:solidFill>
              </a:rPr>
              <a:t> </a:t>
            </a:r>
            <a:r>
              <a:rPr lang="en-US" sz="2100" dirty="0" err="1">
                <a:solidFill>
                  <a:schemeClr val="tx2"/>
                </a:solidFill>
              </a:rPr>
              <a:t>práva</a:t>
            </a:r>
            <a:r>
              <a:rPr lang="en-US" sz="2100" dirty="0">
                <a:solidFill>
                  <a:schemeClr val="tx2"/>
                </a:solidFill>
              </a:rPr>
              <a:t>)</a:t>
            </a:r>
          </a:p>
          <a:p>
            <a:pPr lvl="0"/>
            <a:r>
              <a:rPr lang="en-US" sz="2100" b="1" dirty="0" err="1">
                <a:solidFill>
                  <a:schemeClr val="tx2"/>
                </a:solidFill>
              </a:rPr>
              <a:t>Antikapitalismus</a:t>
            </a:r>
            <a:r>
              <a:rPr lang="en-US" sz="2100" b="1" dirty="0">
                <a:solidFill>
                  <a:schemeClr val="tx2"/>
                </a:solidFill>
              </a:rPr>
              <a:t> </a:t>
            </a:r>
            <a:r>
              <a:rPr lang="en-US" sz="2100" b="1" dirty="0" err="1">
                <a:solidFill>
                  <a:schemeClr val="tx2"/>
                </a:solidFill>
              </a:rPr>
              <a:t>konzistentnější</a:t>
            </a:r>
            <a:r>
              <a:rPr lang="en-US" sz="2100" b="1" dirty="0">
                <a:solidFill>
                  <a:schemeClr val="tx2"/>
                </a:solidFill>
              </a:rPr>
              <a:t> </a:t>
            </a:r>
            <a:r>
              <a:rPr lang="en-US" sz="2100" b="1" dirty="0" err="1">
                <a:solidFill>
                  <a:schemeClr val="tx2"/>
                </a:solidFill>
              </a:rPr>
              <a:t>než</a:t>
            </a:r>
            <a:r>
              <a:rPr lang="en-US" sz="2100" b="1" dirty="0">
                <a:solidFill>
                  <a:schemeClr val="tx2"/>
                </a:solidFill>
              </a:rPr>
              <a:t> </a:t>
            </a:r>
            <a:r>
              <a:rPr lang="en-US" sz="2100" b="1" dirty="0" err="1">
                <a:solidFill>
                  <a:schemeClr val="tx2"/>
                </a:solidFill>
              </a:rPr>
              <a:t>antidemokratismus</a:t>
            </a:r>
            <a:r>
              <a:rPr lang="en-US" sz="2100" dirty="0">
                <a:solidFill>
                  <a:schemeClr val="tx2"/>
                </a:solidFill>
              </a:rPr>
              <a:t>, </a:t>
            </a:r>
          </a:p>
          <a:p>
            <a:pPr lvl="1"/>
            <a:r>
              <a:rPr lang="en-US" sz="2100" dirty="0" err="1">
                <a:solidFill>
                  <a:schemeClr val="tx2"/>
                </a:solidFill>
              </a:rPr>
              <a:t>i</a:t>
            </a:r>
            <a:r>
              <a:rPr lang="en-US" sz="2100" dirty="0">
                <a:solidFill>
                  <a:schemeClr val="tx2"/>
                </a:solidFill>
              </a:rPr>
              <a:t> </a:t>
            </a:r>
            <a:r>
              <a:rPr lang="en-US" sz="2100" dirty="0" err="1">
                <a:solidFill>
                  <a:schemeClr val="tx2"/>
                </a:solidFill>
              </a:rPr>
              <a:t>když</a:t>
            </a:r>
            <a:r>
              <a:rPr lang="en-US" sz="2100" dirty="0">
                <a:solidFill>
                  <a:schemeClr val="tx2"/>
                </a:solidFill>
              </a:rPr>
              <a:t> </a:t>
            </a:r>
            <a:r>
              <a:rPr lang="en-US" sz="2100" dirty="0" err="1">
                <a:solidFill>
                  <a:schemeClr val="tx2"/>
                </a:solidFill>
              </a:rPr>
              <a:t>radikální</a:t>
            </a:r>
            <a:r>
              <a:rPr lang="en-US" sz="2100" dirty="0">
                <a:solidFill>
                  <a:schemeClr val="tx2"/>
                </a:solidFill>
              </a:rPr>
              <a:t> </a:t>
            </a:r>
            <a:r>
              <a:rPr lang="en-US" sz="2100" dirty="0" err="1">
                <a:solidFill>
                  <a:schemeClr val="tx2"/>
                </a:solidFill>
              </a:rPr>
              <a:t>přetvoření</a:t>
            </a:r>
            <a:r>
              <a:rPr lang="en-US" sz="2100" dirty="0">
                <a:solidFill>
                  <a:schemeClr val="tx2"/>
                </a:solidFill>
              </a:rPr>
              <a:t> </a:t>
            </a:r>
            <a:r>
              <a:rPr lang="en-US" sz="2100" dirty="0" err="1">
                <a:solidFill>
                  <a:schemeClr val="tx2"/>
                </a:solidFill>
              </a:rPr>
              <a:t>liberální</a:t>
            </a:r>
            <a:r>
              <a:rPr lang="en-US" sz="2100" dirty="0">
                <a:solidFill>
                  <a:schemeClr val="tx2"/>
                </a:solidFill>
              </a:rPr>
              <a:t> </a:t>
            </a:r>
            <a:r>
              <a:rPr lang="en-US" sz="2100" dirty="0" err="1">
                <a:solidFill>
                  <a:schemeClr val="tx2"/>
                </a:solidFill>
              </a:rPr>
              <a:t>demokracie</a:t>
            </a:r>
            <a:r>
              <a:rPr lang="en-US" sz="2100" dirty="0">
                <a:solidFill>
                  <a:schemeClr val="tx2"/>
                </a:solidFill>
              </a:rPr>
              <a:t> </a:t>
            </a:r>
            <a:r>
              <a:rPr lang="en-US" sz="2100" dirty="0" err="1">
                <a:solidFill>
                  <a:schemeClr val="tx2"/>
                </a:solidFill>
              </a:rPr>
              <a:t>může</a:t>
            </a:r>
            <a:r>
              <a:rPr lang="en-US" sz="2100" dirty="0">
                <a:solidFill>
                  <a:schemeClr val="tx2"/>
                </a:solidFill>
              </a:rPr>
              <a:t> </a:t>
            </a:r>
            <a:r>
              <a:rPr lang="en-US" sz="2100" dirty="0" err="1">
                <a:solidFill>
                  <a:schemeClr val="tx2"/>
                </a:solidFill>
              </a:rPr>
              <a:t>být</a:t>
            </a:r>
            <a:r>
              <a:rPr lang="en-US" sz="2100" dirty="0">
                <a:solidFill>
                  <a:schemeClr val="tx2"/>
                </a:solidFill>
              </a:rPr>
              <a:t> </a:t>
            </a:r>
            <a:r>
              <a:rPr lang="en-US" sz="2100" dirty="0" err="1">
                <a:solidFill>
                  <a:schemeClr val="tx2"/>
                </a:solidFill>
              </a:rPr>
              <a:t>implicitně</a:t>
            </a:r>
            <a:r>
              <a:rPr lang="en-US" sz="2100" dirty="0">
                <a:solidFill>
                  <a:schemeClr val="tx2"/>
                </a:solidFill>
              </a:rPr>
              <a:t> </a:t>
            </a:r>
            <a:r>
              <a:rPr lang="en-US" sz="2100" dirty="0" err="1">
                <a:solidFill>
                  <a:schemeClr val="tx2"/>
                </a:solidFill>
              </a:rPr>
              <a:t>obsaženo</a:t>
            </a:r>
            <a:r>
              <a:rPr lang="en-US" sz="2100" dirty="0">
                <a:solidFill>
                  <a:schemeClr val="tx2"/>
                </a:solidFill>
              </a:rPr>
              <a:t> v </a:t>
            </a:r>
            <a:r>
              <a:rPr lang="en-US" sz="2100" dirty="0" err="1">
                <a:solidFill>
                  <a:schemeClr val="tx2"/>
                </a:solidFill>
              </a:rPr>
              <a:t>jejich</a:t>
            </a:r>
            <a:r>
              <a:rPr lang="en-US" sz="2100" dirty="0">
                <a:solidFill>
                  <a:schemeClr val="tx2"/>
                </a:solidFill>
              </a:rPr>
              <a:t> </a:t>
            </a:r>
            <a:r>
              <a:rPr lang="en-US" sz="2100" dirty="0" err="1">
                <a:solidFill>
                  <a:schemeClr val="tx2"/>
                </a:solidFill>
              </a:rPr>
              <a:t>redistribučních</a:t>
            </a:r>
            <a:r>
              <a:rPr lang="en-US" sz="2100" dirty="0">
                <a:solidFill>
                  <a:schemeClr val="tx2"/>
                </a:solidFill>
              </a:rPr>
              <a:t> </a:t>
            </a:r>
            <a:r>
              <a:rPr lang="en-US" sz="2100" dirty="0" err="1">
                <a:solidFill>
                  <a:schemeClr val="tx2"/>
                </a:solidFill>
              </a:rPr>
              <a:t>cílech</a:t>
            </a:r>
            <a:endParaRPr lang="en-US" sz="2100" dirty="0">
              <a:solidFill>
                <a:schemeClr val="tx2"/>
              </a:solidFill>
            </a:endParaRPr>
          </a:p>
          <a:p>
            <a:r>
              <a:rPr lang="en-US" altLang="cs-CZ" sz="2100" b="1" dirty="0" err="1">
                <a:solidFill>
                  <a:schemeClr val="tx2"/>
                </a:solidFill>
              </a:rPr>
              <a:t>Internacionalismus</a:t>
            </a:r>
            <a:endParaRPr lang="en-US" altLang="cs-CZ" sz="2100" b="1" dirty="0">
              <a:solidFill>
                <a:schemeClr val="tx2"/>
              </a:solidFill>
            </a:endParaRPr>
          </a:p>
          <a:p>
            <a:pPr lvl="1"/>
            <a:r>
              <a:rPr lang="en-US" sz="2100" dirty="0" err="1">
                <a:solidFill>
                  <a:schemeClr val="tx2"/>
                </a:solidFill>
              </a:rPr>
              <a:t>nadnárodní</a:t>
            </a:r>
            <a:r>
              <a:rPr lang="en-US" sz="2100" dirty="0">
                <a:solidFill>
                  <a:schemeClr val="tx2"/>
                </a:solidFill>
              </a:rPr>
              <a:t> </a:t>
            </a:r>
            <a:r>
              <a:rPr lang="en-US" sz="2100" dirty="0" err="1">
                <a:solidFill>
                  <a:schemeClr val="tx2"/>
                </a:solidFill>
              </a:rPr>
              <a:t>spolupráce</a:t>
            </a:r>
            <a:r>
              <a:rPr lang="en-US" sz="2100" dirty="0">
                <a:solidFill>
                  <a:schemeClr val="tx2"/>
                </a:solidFill>
              </a:rPr>
              <a:t> a </a:t>
            </a:r>
            <a:r>
              <a:rPr lang="en-US" sz="2100" dirty="0" err="1">
                <a:solidFill>
                  <a:schemeClr val="tx2"/>
                </a:solidFill>
              </a:rPr>
              <a:t>solidarita</a:t>
            </a:r>
            <a:r>
              <a:rPr lang="en-US" sz="2100" dirty="0">
                <a:solidFill>
                  <a:schemeClr val="tx2"/>
                </a:solidFill>
              </a:rPr>
              <a:t>: </a:t>
            </a:r>
            <a:r>
              <a:rPr lang="en-US" sz="2100" dirty="0" err="1">
                <a:solidFill>
                  <a:schemeClr val="tx2"/>
                </a:solidFill>
              </a:rPr>
              <a:t>národní</a:t>
            </a:r>
            <a:r>
              <a:rPr lang="en-US" sz="2100" dirty="0">
                <a:solidFill>
                  <a:schemeClr val="tx2"/>
                </a:solidFill>
              </a:rPr>
              <a:t> </a:t>
            </a:r>
            <a:r>
              <a:rPr lang="en-US" sz="2100" dirty="0" err="1">
                <a:solidFill>
                  <a:schemeClr val="tx2"/>
                </a:solidFill>
              </a:rPr>
              <a:t>i</a:t>
            </a:r>
            <a:r>
              <a:rPr lang="en-US" sz="2100" dirty="0">
                <a:solidFill>
                  <a:schemeClr val="tx2"/>
                </a:solidFill>
              </a:rPr>
              <a:t> </a:t>
            </a:r>
            <a:r>
              <a:rPr lang="en-US" sz="2100" dirty="0" err="1">
                <a:solidFill>
                  <a:schemeClr val="tx2"/>
                </a:solidFill>
              </a:rPr>
              <a:t>regionální</a:t>
            </a:r>
            <a:r>
              <a:rPr lang="en-US" sz="2100" dirty="0">
                <a:solidFill>
                  <a:schemeClr val="tx2"/>
                </a:solidFill>
              </a:rPr>
              <a:t> </a:t>
            </a:r>
            <a:r>
              <a:rPr lang="en-US" sz="2100" dirty="0" err="1">
                <a:solidFill>
                  <a:schemeClr val="tx2"/>
                </a:solidFill>
              </a:rPr>
              <a:t>problémy</a:t>
            </a:r>
            <a:r>
              <a:rPr lang="en-US" sz="2100" dirty="0">
                <a:solidFill>
                  <a:schemeClr val="tx2"/>
                </a:solidFill>
              </a:rPr>
              <a:t> </a:t>
            </a:r>
            <a:r>
              <a:rPr lang="en-US" sz="2100" dirty="0" err="1">
                <a:solidFill>
                  <a:schemeClr val="tx2"/>
                </a:solidFill>
              </a:rPr>
              <a:t>mají</a:t>
            </a:r>
            <a:r>
              <a:rPr lang="en-US" sz="2100" dirty="0">
                <a:solidFill>
                  <a:schemeClr val="tx2"/>
                </a:solidFill>
              </a:rPr>
              <a:t> </a:t>
            </a:r>
            <a:r>
              <a:rPr lang="en-US" sz="2100" dirty="0" err="1">
                <a:solidFill>
                  <a:schemeClr val="tx2"/>
                </a:solidFill>
              </a:rPr>
              <a:t>globální</a:t>
            </a:r>
            <a:r>
              <a:rPr lang="en-US" sz="2100" dirty="0">
                <a:solidFill>
                  <a:schemeClr val="tx2"/>
                </a:solidFill>
              </a:rPr>
              <a:t> </a:t>
            </a:r>
            <a:r>
              <a:rPr lang="en-US" sz="2100" dirty="0" err="1">
                <a:solidFill>
                  <a:schemeClr val="tx2"/>
                </a:solidFill>
              </a:rPr>
              <a:t>strukturální</a:t>
            </a:r>
            <a:r>
              <a:rPr lang="en-US" sz="2100" dirty="0">
                <a:solidFill>
                  <a:schemeClr val="tx2"/>
                </a:solidFill>
              </a:rPr>
              <a:t> </a:t>
            </a:r>
            <a:r>
              <a:rPr lang="en-US" sz="2100" dirty="0" err="1">
                <a:solidFill>
                  <a:schemeClr val="tx2"/>
                </a:solidFill>
              </a:rPr>
              <a:t>příčiny</a:t>
            </a:r>
            <a:r>
              <a:rPr lang="en-US" sz="2100" dirty="0">
                <a:solidFill>
                  <a:schemeClr val="tx2"/>
                </a:solidFill>
              </a:rPr>
              <a:t> (</a:t>
            </a:r>
            <a:r>
              <a:rPr lang="en-US" sz="2100" dirty="0" err="1">
                <a:solidFill>
                  <a:schemeClr val="tx2"/>
                </a:solidFill>
              </a:rPr>
              <a:t>např</a:t>
            </a:r>
            <a:r>
              <a:rPr lang="en-US" sz="2100" dirty="0">
                <a:solidFill>
                  <a:schemeClr val="tx2"/>
                </a:solidFill>
              </a:rPr>
              <a:t>. „</a:t>
            </a:r>
            <a:r>
              <a:rPr lang="en-US" sz="2100" dirty="0" err="1">
                <a:solidFill>
                  <a:schemeClr val="tx2"/>
                </a:solidFill>
              </a:rPr>
              <a:t>imperialismus</a:t>
            </a:r>
            <a:r>
              <a:rPr lang="en-US" sz="2100" dirty="0">
                <a:solidFill>
                  <a:schemeClr val="tx2"/>
                </a:solidFill>
              </a:rPr>
              <a:t>“, „</a:t>
            </a:r>
            <a:r>
              <a:rPr lang="en-US" sz="2100" dirty="0" err="1">
                <a:solidFill>
                  <a:schemeClr val="tx2"/>
                </a:solidFill>
              </a:rPr>
              <a:t>globalizace</a:t>
            </a:r>
            <a:r>
              <a:rPr lang="en-US" sz="2100" dirty="0">
                <a:solidFill>
                  <a:schemeClr val="tx2"/>
                </a:solidFill>
              </a:rPr>
              <a:t>“).</a:t>
            </a:r>
            <a:endParaRPr lang="cs-CZ" altLang="cs-CZ" sz="2100" dirty="0">
              <a:solidFill>
                <a:schemeClr val="tx2"/>
              </a:solidFill>
            </a:endParaRPr>
          </a:p>
          <a:p>
            <a:pPr marL="0" indent="0" algn="just">
              <a:buNone/>
              <a:defRPr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51937734"/>
      </p:ext>
    </p:extLst>
  </p:cSld>
  <p:clrMapOvr>
    <a:masterClrMapping/>
  </p:clrMapOvr>
  <p:transition spd="slow">
    <p:cover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45234-F126-5F67-58B4-24220D6D0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6749F48-646D-4450-97FB-3A8C04A6A3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0264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Krajní levice – koncepty</a:t>
            </a:r>
            <a:endParaRPr lang="cs-CZ" altLang="cs-CZ" sz="2000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C66335F-B89B-5FDF-FA51-39FAA7F36A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7018" y="922484"/>
            <a:ext cx="8829963" cy="5487552"/>
          </a:xfrm>
        </p:spPr>
        <p:txBody>
          <a:bodyPr>
            <a:noAutofit/>
          </a:bodyPr>
          <a:lstStyle/>
          <a:p>
            <a:r>
              <a:rPr lang="en-US" sz="1950" b="1" dirty="0" err="1">
                <a:solidFill>
                  <a:schemeClr val="tx2"/>
                </a:solidFill>
              </a:rPr>
              <a:t>Srovnání</a:t>
            </a:r>
            <a:r>
              <a:rPr lang="en-US" sz="1950" b="1" dirty="0">
                <a:solidFill>
                  <a:schemeClr val="tx2"/>
                </a:solidFill>
              </a:rPr>
              <a:t> se </a:t>
            </a:r>
            <a:r>
              <a:rPr lang="en-US" sz="1950" b="1" dirty="0" err="1">
                <a:solidFill>
                  <a:schemeClr val="tx2"/>
                </a:solidFill>
              </a:rPr>
              <a:t>Sociálními</a:t>
            </a:r>
            <a:r>
              <a:rPr lang="en-US" sz="1950" b="1" dirty="0">
                <a:solidFill>
                  <a:schemeClr val="tx2"/>
                </a:solidFill>
              </a:rPr>
              <a:t> </a:t>
            </a:r>
            <a:r>
              <a:rPr lang="en-US" sz="1950" b="1" dirty="0" err="1">
                <a:solidFill>
                  <a:schemeClr val="tx2"/>
                </a:solidFill>
              </a:rPr>
              <a:t>demokraty</a:t>
            </a:r>
            <a:r>
              <a:rPr lang="en-US" sz="1950" b="1" dirty="0">
                <a:solidFill>
                  <a:schemeClr val="tx2"/>
                </a:solidFill>
              </a:rPr>
              <a:t>:</a:t>
            </a:r>
          </a:p>
          <a:p>
            <a:pPr lvl="1"/>
            <a:r>
              <a:rPr lang="en-US" sz="1950" dirty="0" err="1">
                <a:solidFill>
                  <a:schemeClr val="tx2"/>
                </a:solidFill>
              </a:rPr>
              <a:t>Mnohem</a:t>
            </a:r>
            <a:r>
              <a:rPr lang="en-US" sz="1950" dirty="0">
                <a:solidFill>
                  <a:schemeClr val="tx2"/>
                </a:solidFill>
              </a:rPr>
              <a:t> </a:t>
            </a:r>
            <a:r>
              <a:rPr lang="en-US" sz="1950" dirty="0" err="1">
                <a:solidFill>
                  <a:schemeClr val="tx2"/>
                </a:solidFill>
              </a:rPr>
              <a:t>systematičtěji</a:t>
            </a:r>
            <a:r>
              <a:rPr lang="en-US" sz="1950" dirty="0">
                <a:solidFill>
                  <a:schemeClr val="tx2"/>
                </a:solidFill>
              </a:rPr>
              <a:t> </a:t>
            </a:r>
            <a:r>
              <a:rPr lang="en-US" sz="1950" dirty="0" err="1">
                <a:solidFill>
                  <a:schemeClr val="tx2"/>
                </a:solidFill>
              </a:rPr>
              <a:t>kritika</a:t>
            </a:r>
            <a:r>
              <a:rPr lang="en-US" sz="1950" dirty="0">
                <a:solidFill>
                  <a:schemeClr val="tx2"/>
                </a:solidFill>
              </a:rPr>
              <a:t> </a:t>
            </a:r>
            <a:r>
              <a:rPr lang="en-US" sz="1950" dirty="0" err="1">
                <a:solidFill>
                  <a:schemeClr val="tx2"/>
                </a:solidFill>
              </a:rPr>
              <a:t>vůči</a:t>
            </a:r>
            <a:r>
              <a:rPr lang="en-US" sz="1950" dirty="0">
                <a:solidFill>
                  <a:schemeClr val="tx2"/>
                </a:solidFill>
              </a:rPr>
              <a:t> </a:t>
            </a:r>
            <a:r>
              <a:rPr lang="en-US" sz="1950" dirty="0" err="1">
                <a:solidFill>
                  <a:schemeClr val="tx2"/>
                </a:solidFill>
              </a:rPr>
              <a:t>neoliberálnímu</a:t>
            </a:r>
            <a:r>
              <a:rPr lang="en-US" sz="1950" dirty="0">
                <a:solidFill>
                  <a:schemeClr val="tx2"/>
                </a:solidFill>
              </a:rPr>
              <a:t> </a:t>
            </a:r>
            <a:r>
              <a:rPr lang="en-US" sz="1950" dirty="0" err="1">
                <a:solidFill>
                  <a:schemeClr val="tx2"/>
                </a:solidFill>
              </a:rPr>
              <a:t>kapitalismu</a:t>
            </a:r>
            <a:r>
              <a:rPr lang="en-US" sz="1950" dirty="0">
                <a:solidFill>
                  <a:schemeClr val="tx2"/>
                </a:solidFill>
              </a:rPr>
              <a:t> a </a:t>
            </a:r>
            <a:r>
              <a:rPr lang="en-US" sz="1950" dirty="0" err="1">
                <a:solidFill>
                  <a:schemeClr val="tx2"/>
                </a:solidFill>
              </a:rPr>
              <a:t>jeho</a:t>
            </a:r>
            <a:r>
              <a:rPr lang="en-US" sz="1950" dirty="0">
                <a:solidFill>
                  <a:schemeClr val="tx2"/>
                </a:solidFill>
              </a:rPr>
              <a:t> </a:t>
            </a:r>
            <a:r>
              <a:rPr lang="en-US" sz="1950" dirty="0" err="1">
                <a:solidFill>
                  <a:schemeClr val="tx2"/>
                </a:solidFill>
              </a:rPr>
              <a:t>základním</a:t>
            </a:r>
            <a:r>
              <a:rPr lang="en-US" sz="1950" dirty="0">
                <a:solidFill>
                  <a:schemeClr val="tx2"/>
                </a:solidFill>
              </a:rPr>
              <a:t> </a:t>
            </a:r>
            <a:r>
              <a:rPr lang="en-US" sz="1950" dirty="0" err="1">
                <a:solidFill>
                  <a:schemeClr val="tx2"/>
                </a:solidFill>
              </a:rPr>
              <a:t>strukturám</a:t>
            </a:r>
            <a:r>
              <a:rPr lang="en-US" sz="1950" dirty="0">
                <a:solidFill>
                  <a:schemeClr val="tx2"/>
                </a:solidFill>
              </a:rPr>
              <a:t> – </a:t>
            </a:r>
            <a:r>
              <a:rPr lang="en-US" sz="1950" dirty="0" err="1">
                <a:solidFill>
                  <a:schemeClr val="tx2"/>
                </a:solidFill>
              </a:rPr>
              <a:t>tedy</a:t>
            </a:r>
            <a:r>
              <a:rPr lang="en-US" sz="1950" dirty="0">
                <a:solidFill>
                  <a:schemeClr val="tx2"/>
                </a:solidFill>
              </a:rPr>
              <a:t> jak </a:t>
            </a:r>
            <a:r>
              <a:rPr lang="en-US" sz="1950" dirty="0" err="1">
                <a:solidFill>
                  <a:schemeClr val="tx2"/>
                </a:solidFill>
              </a:rPr>
              <a:t>vůči</a:t>
            </a:r>
            <a:r>
              <a:rPr lang="en-US" sz="1950" dirty="0">
                <a:solidFill>
                  <a:schemeClr val="tx2"/>
                </a:solidFill>
              </a:rPr>
              <a:t> </a:t>
            </a:r>
            <a:r>
              <a:rPr lang="en-US" sz="1950" dirty="0" err="1">
                <a:solidFill>
                  <a:schemeClr val="tx2"/>
                </a:solidFill>
              </a:rPr>
              <a:t>kapitalistickému</a:t>
            </a:r>
            <a:r>
              <a:rPr lang="en-US" sz="1950" dirty="0">
                <a:solidFill>
                  <a:schemeClr val="tx2"/>
                </a:solidFill>
              </a:rPr>
              <a:t> </a:t>
            </a:r>
            <a:r>
              <a:rPr lang="en-US" sz="1950" dirty="0" err="1">
                <a:solidFill>
                  <a:schemeClr val="tx2"/>
                </a:solidFill>
              </a:rPr>
              <a:t>státu</a:t>
            </a:r>
            <a:r>
              <a:rPr lang="en-US" sz="1950" dirty="0">
                <a:solidFill>
                  <a:schemeClr val="tx2"/>
                </a:solidFill>
              </a:rPr>
              <a:t>, </a:t>
            </a:r>
            <a:r>
              <a:rPr lang="en-US" sz="1950" dirty="0" err="1">
                <a:solidFill>
                  <a:schemeClr val="tx2"/>
                </a:solidFill>
              </a:rPr>
              <a:t>tak</a:t>
            </a:r>
            <a:r>
              <a:rPr lang="en-US" sz="1950" dirty="0">
                <a:solidFill>
                  <a:schemeClr val="tx2"/>
                </a:solidFill>
              </a:rPr>
              <a:t> </a:t>
            </a:r>
            <a:r>
              <a:rPr lang="en-US" sz="1950" dirty="0" err="1">
                <a:solidFill>
                  <a:schemeClr val="tx2"/>
                </a:solidFill>
              </a:rPr>
              <a:t>neoliberální</a:t>
            </a:r>
            <a:r>
              <a:rPr lang="en-US" sz="1950" dirty="0">
                <a:solidFill>
                  <a:schemeClr val="tx2"/>
                </a:solidFill>
              </a:rPr>
              <a:t> </a:t>
            </a:r>
            <a:r>
              <a:rPr lang="en-US" sz="1950" dirty="0" err="1">
                <a:solidFill>
                  <a:schemeClr val="tx2"/>
                </a:solidFill>
              </a:rPr>
              <a:t>globalizaci</a:t>
            </a:r>
            <a:r>
              <a:rPr lang="en-US" sz="1950" dirty="0">
                <a:solidFill>
                  <a:schemeClr val="tx2"/>
                </a:solidFill>
              </a:rPr>
              <a:t> </a:t>
            </a:r>
          </a:p>
          <a:p>
            <a:pPr lvl="1"/>
            <a:r>
              <a:rPr lang="en-US" sz="1950" dirty="0" err="1">
                <a:solidFill>
                  <a:schemeClr val="tx2"/>
                </a:solidFill>
              </a:rPr>
              <a:t>Mezinárodní</a:t>
            </a:r>
            <a:r>
              <a:rPr lang="en-US" sz="1950" dirty="0">
                <a:solidFill>
                  <a:schemeClr val="tx2"/>
                </a:solidFill>
              </a:rPr>
              <a:t> oblast: </a:t>
            </a:r>
            <a:r>
              <a:rPr lang="en-US" sz="1950" dirty="0" err="1">
                <a:solidFill>
                  <a:schemeClr val="tx2"/>
                </a:solidFill>
              </a:rPr>
              <a:t>sociální</a:t>
            </a:r>
            <a:r>
              <a:rPr lang="en-US" sz="1950" dirty="0">
                <a:solidFill>
                  <a:schemeClr val="tx2"/>
                </a:solidFill>
              </a:rPr>
              <a:t> </a:t>
            </a:r>
            <a:r>
              <a:rPr lang="en-US" sz="1950" dirty="0" err="1">
                <a:solidFill>
                  <a:schemeClr val="tx2"/>
                </a:solidFill>
              </a:rPr>
              <a:t>demokraté</a:t>
            </a:r>
            <a:r>
              <a:rPr lang="en-US" sz="1950" dirty="0">
                <a:solidFill>
                  <a:schemeClr val="tx2"/>
                </a:solidFill>
              </a:rPr>
              <a:t> </a:t>
            </a:r>
            <a:r>
              <a:rPr lang="en-US" sz="1950" dirty="0" err="1">
                <a:solidFill>
                  <a:schemeClr val="tx2"/>
                </a:solidFill>
              </a:rPr>
              <a:t>poměrně</a:t>
            </a:r>
            <a:r>
              <a:rPr lang="en-US" sz="1950" dirty="0">
                <a:solidFill>
                  <a:schemeClr val="tx2"/>
                </a:solidFill>
              </a:rPr>
              <a:t> </a:t>
            </a:r>
            <a:r>
              <a:rPr lang="en-US" sz="1950" dirty="0" err="1">
                <a:solidFill>
                  <a:schemeClr val="tx2"/>
                </a:solidFill>
              </a:rPr>
              <a:t>nekritičt</a:t>
            </a:r>
            <a:r>
              <a:rPr lang="en-US" sz="1950" dirty="0">
                <a:solidFill>
                  <a:schemeClr val="tx2"/>
                </a:solidFill>
              </a:rPr>
              <a:t> </a:t>
            </a:r>
            <a:r>
              <a:rPr lang="en-US" sz="1950" dirty="0" err="1">
                <a:solidFill>
                  <a:schemeClr val="tx2"/>
                </a:solidFill>
              </a:rPr>
              <a:t>vůči</a:t>
            </a:r>
            <a:r>
              <a:rPr lang="en-US" sz="1950" dirty="0">
                <a:solidFill>
                  <a:schemeClr val="tx2"/>
                </a:solidFill>
              </a:rPr>
              <a:t> </a:t>
            </a:r>
            <a:r>
              <a:rPr lang="en-US" sz="1950" dirty="0" err="1">
                <a:solidFill>
                  <a:schemeClr val="tx2"/>
                </a:solidFill>
              </a:rPr>
              <a:t>strukturám</a:t>
            </a:r>
            <a:r>
              <a:rPr lang="en-US" sz="1950" dirty="0">
                <a:solidFill>
                  <a:schemeClr val="tx2"/>
                </a:solidFill>
              </a:rPr>
              <a:t> </a:t>
            </a:r>
            <a:r>
              <a:rPr lang="en-US" sz="1950" dirty="0" err="1">
                <a:solidFill>
                  <a:schemeClr val="tx2"/>
                </a:solidFill>
              </a:rPr>
              <a:t>jako</a:t>
            </a:r>
            <a:r>
              <a:rPr lang="en-US" sz="1950" dirty="0">
                <a:solidFill>
                  <a:schemeClr val="tx2"/>
                </a:solidFill>
              </a:rPr>
              <a:t> EU, NATO </a:t>
            </a:r>
            <a:r>
              <a:rPr lang="en-US" sz="1950" dirty="0" err="1">
                <a:solidFill>
                  <a:schemeClr val="tx2"/>
                </a:solidFill>
              </a:rPr>
              <a:t>či</a:t>
            </a:r>
            <a:r>
              <a:rPr lang="en-US" sz="1950" dirty="0">
                <a:solidFill>
                  <a:schemeClr val="tx2"/>
                </a:solidFill>
              </a:rPr>
              <a:t> MMF, </a:t>
            </a:r>
            <a:r>
              <a:rPr lang="en-US" sz="1950" dirty="0" err="1">
                <a:solidFill>
                  <a:schemeClr val="tx2"/>
                </a:solidFill>
              </a:rPr>
              <a:t>radikální</a:t>
            </a:r>
            <a:r>
              <a:rPr lang="en-US" sz="1950" dirty="0">
                <a:solidFill>
                  <a:schemeClr val="tx2"/>
                </a:solidFill>
              </a:rPr>
              <a:t> </a:t>
            </a:r>
            <a:r>
              <a:rPr lang="en-US" sz="1950" dirty="0" err="1">
                <a:solidFill>
                  <a:schemeClr val="tx2"/>
                </a:solidFill>
              </a:rPr>
              <a:t>levice</a:t>
            </a:r>
            <a:r>
              <a:rPr lang="en-US" sz="1950" dirty="0">
                <a:solidFill>
                  <a:schemeClr val="tx2"/>
                </a:solidFill>
              </a:rPr>
              <a:t> </a:t>
            </a:r>
            <a:r>
              <a:rPr lang="en-US" sz="1950" dirty="0" err="1">
                <a:solidFill>
                  <a:schemeClr val="tx2"/>
                </a:solidFill>
              </a:rPr>
              <a:t>považuje</a:t>
            </a:r>
            <a:r>
              <a:rPr lang="en-US" sz="1950" dirty="0">
                <a:solidFill>
                  <a:schemeClr val="tx2"/>
                </a:solidFill>
              </a:rPr>
              <a:t> </a:t>
            </a:r>
            <a:r>
              <a:rPr lang="en-US" sz="1950" dirty="0" err="1">
                <a:solidFill>
                  <a:schemeClr val="tx2"/>
                </a:solidFill>
              </a:rPr>
              <a:t>reformu</a:t>
            </a:r>
            <a:r>
              <a:rPr lang="en-US" sz="1950" dirty="0">
                <a:solidFill>
                  <a:schemeClr val="tx2"/>
                </a:solidFill>
              </a:rPr>
              <a:t> </a:t>
            </a:r>
            <a:r>
              <a:rPr lang="en-US" sz="1950" dirty="0" err="1">
                <a:solidFill>
                  <a:schemeClr val="tx2"/>
                </a:solidFill>
              </a:rPr>
              <a:t>či</a:t>
            </a:r>
            <a:r>
              <a:rPr lang="en-US" sz="1950" dirty="0">
                <a:solidFill>
                  <a:schemeClr val="tx2"/>
                </a:solidFill>
              </a:rPr>
              <a:t> </a:t>
            </a:r>
            <a:r>
              <a:rPr lang="en-US" sz="1950" dirty="0" err="1">
                <a:solidFill>
                  <a:schemeClr val="tx2"/>
                </a:solidFill>
              </a:rPr>
              <a:t>zrušení</a:t>
            </a:r>
            <a:r>
              <a:rPr lang="en-US" sz="1950" dirty="0">
                <a:solidFill>
                  <a:schemeClr val="tx2"/>
                </a:solidFill>
              </a:rPr>
              <a:t> </a:t>
            </a:r>
            <a:r>
              <a:rPr lang="en-US" sz="1950" dirty="0" err="1">
                <a:solidFill>
                  <a:schemeClr val="tx2"/>
                </a:solidFill>
              </a:rPr>
              <a:t>těchto</a:t>
            </a:r>
            <a:r>
              <a:rPr lang="en-US" sz="1950" dirty="0">
                <a:solidFill>
                  <a:schemeClr val="tx2"/>
                </a:solidFill>
              </a:rPr>
              <a:t> </a:t>
            </a:r>
            <a:r>
              <a:rPr lang="en-US" sz="1950" dirty="0" err="1">
                <a:solidFill>
                  <a:schemeClr val="tx2"/>
                </a:solidFill>
              </a:rPr>
              <a:t>struktur</a:t>
            </a:r>
            <a:r>
              <a:rPr lang="en-US" sz="1950" dirty="0">
                <a:solidFill>
                  <a:schemeClr val="tx2"/>
                </a:solidFill>
              </a:rPr>
              <a:t> za </a:t>
            </a:r>
            <a:r>
              <a:rPr lang="en-US" sz="1950" dirty="0" err="1">
                <a:solidFill>
                  <a:schemeClr val="tx2"/>
                </a:solidFill>
              </a:rPr>
              <a:t>klíčový</a:t>
            </a:r>
            <a:r>
              <a:rPr lang="en-US" sz="1950" dirty="0">
                <a:solidFill>
                  <a:schemeClr val="tx2"/>
                </a:solidFill>
              </a:rPr>
              <a:t> </a:t>
            </a:r>
            <a:r>
              <a:rPr lang="en-US" sz="1950" dirty="0" err="1">
                <a:solidFill>
                  <a:schemeClr val="tx2"/>
                </a:solidFill>
              </a:rPr>
              <a:t>prvek</a:t>
            </a:r>
            <a:r>
              <a:rPr lang="en-US" sz="1950" dirty="0">
                <a:solidFill>
                  <a:schemeClr val="tx2"/>
                </a:solidFill>
              </a:rPr>
              <a:t> </a:t>
            </a:r>
            <a:r>
              <a:rPr lang="en-US" sz="1950" dirty="0" err="1">
                <a:solidFill>
                  <a:schemeClr val="tx2"/>
                </a:solidFill>
              </a:rPr>
              <a:t>své</a:t>
            </a:r>
            <a:r>
              <a:rPr lang="en-US" sz="1950" dirty="0">
                <a:solidFill>
                  <a:schemeClr val="tx2"/>
                </a:solidFill>
              </a:rPr>
              <a:t> identity a </a:t>
            </a:r>
            <a:r>
              <a:rPr lang="en-US" sz="1950" dirty="0" err="1">
                <a:solidFill>
                  <a:schemeClr val="tx2"/>
                </a:solidFill>
              </a:rPr>
              <a:t>hlavní</a:t>
            </a:r>
            <a:r>
              <a:rPr lang="en-US" sz="1950" dirty="0">
                <a:solidFill>
                  <a:schemeClr val="tx2"/>
                </a:solidFill>
              </a:rPr>
              <a:t> </a:t>
            </a:r>
            <a:r>
              <a:rPr lang="en-US" sz="1950" dirty="0" err="1">
                <a:solidFill>
                  <a:schemeClr val="tx2"/>
                </a:solidFill>
              </a:rPr>
              <a:t>odlišení</a:t>
            </a:r>
            <a:r>
              <a:rPr lang="en-US" sz="1950" dirty="0">
                <a:solidFill>
                  <a:schemeClr val="tx2"/>
                </a:solidFill>
              </a:rPr>
              <a:t> od </a:t>
            </a:r>
            <a:r>
              <a:rPr lang="en-US" sz="1950" dirty="0" err="1">
                <a:solidFill>
                  <a:schemeClr val="tx2"/>
                </a:solidFill>
              </a:rPr>
              <a:t>sociální</a:t>
            </a:r>
            <a:r>
              <a:rPr lang="en-US" sz="1950" dirty="0">
                <a:solidFill>
                  <a:schemeClr val="tx2"/>
                </a:solidFill>
              </a:rPr>
              <a:t> </a:t>
            </a:r>
            <a:r>
              <a:rPr lang="en-US" sz="1950" dirty="0" err="1">
                <a:solidFill>
                  <a:schemeClr val="tx2"/>
                </a:solidFill>
              </a:rPr>
              <a:t>demokracie</a:t>
            </a:r>
            <a:r>
              <a:rPr lang="en-US" sz="1950" dirty="0">
                <a:solidFill>
                  <a:schemeClr val="tx2"/>
                </a:solidFill>
              </a:rPr>
              <a:t>.</a:t>
            </a:r>
          </a:p>
          <a:p>
            <a:r>
              <a:rPr lang="en-US" sz="1950" b="1" dirty="0" err="1">
                <a:solidFill>
                  <a:schemeClr val="tx2"/>
                </a:solidFill>
              </a:rPr>
              <a:t>Radikální</a:t>
            </a:r>
            <a:r>
              <a:rPr lang="en-US" sz="1950" b="1" dirty="0">
                <a:solidFill>
                  <a:schemeClr val="tx2"/>
                </a:solidFill>
              </a:rPr>
              <a:t> vs. </a:t>
            </a:r>
            <a:r>
              <a:rPr lang="en-US" sz="1950" b="1" dirty="0" err="1">
                <a:solidFill>
                  <a:schemeClr val="tx2"/>
                </a:solidFill>
              </a:rPr>
              <a:t>Extremistická</a:t>
            </a:r>
            <a:r>
              <a:rPr lang="en-US" sz="1950" b="1" dirty="0">
                <a:solidFill>
                  <a:schemeClr val="tx2"/>
                </a:solidFill>
              </a:rPr>
              <a:t>/</a:t>
            </a:r>
            <a:r>
              <a:rPr lang="en-US" sz="1950" b="1" dirty="0" err="1">
                <a:solidFill>
                  <a:schemeClr val="tx2"/>
                </a:solidFill>
              </a:rPr>
              <a:t>ní</a:t>
            </a:r>
            <a:r>
              <a:rPr lang="en-US" sz="1950" b="1" dirty="0">
                <a:solidFill>
                  <a:schemeClr val="tx2"/>
                </a:solidFill>
              </a:rPr>
              <a:t> </a:t>
            </a:r>
            <a:r>
              <a:rPr lang="en-US" sz="1950" b="1" dirty="0" err="1">
                <a:solidFill>
                  <a:schemeClr val="tx2"/>
                </a:solidFill>
              </a:rPr>
              <a:t>levice</a:t>
            </a:r>
            <a:endParaRPr lang="en-US" sz="1950" b="1" dirty="0">
              <a:solidFill>
                <a:schemeClr val="tx2"/>
              </a:solidFill>
            </a:endParaRPr>
          </a:p>
          <a:p>
            <a:pPr lvl="1"/>
            <a:r>
              <a:rPr lang="en-US" sz="1950" dirty="0" err="1">
                <a:solidFill>
                  <a:schemeClr val="tx2"/>
                </a:solidFill>
              </a:rPr>
              <a:t>Radikální</a:t>
            </a:r>
            <a:r>
              <a:rPr lang="en-US" sz="1950" dirty="0">
                <a:solidFill>
                  <a:schemeClr val="tx2"/>
                </a:solidFill>
              </a:rPr>
              <a:t>: </a:t>
            </a:r>
            <a:r>
              <a:rPr lang="en-US" sz="1950" dirty="0" err="1">
                <a:solidFill>
                  <a:schemeClr val="tx2"/>
                </a:solidFill>
              </a:rPr>
              <a:t>akceptuje</a:t>
            </a:r>
            <a:r>
              <a:rPr lang="en-US" sz="1950" dirty="0">
                <a:solidFill>
                  <a:schemeClr val="tx2"/>
                </a:solidFill>
              </a:rPr>
              <a:t> </a:t>
            </a:r>
            <a:r>
              <a:rPr lang="en-US" sz="1950" dirty="0" err="1">
                <a:solidFill>
                  <a:schemeClr val="tx2"/>
                </a:solidFill>
              </a:rPr>
              <a:t>demokracii</a:t>
            </a:r>
            <a:r>
              <a:rPr lang="en-US" sz="1950" dirty="0">
                <a:solidFill>
                  <a:schemeClr val="tx2"/>
                </a:solidFill>
              </a:rPr>
              <a:t> (</a:t>
            </a:r>
            <a:r>
              <a:rPr lang="en-US" sz="1950" dirty="0" err="1">
                <a:solidFill>
                  <a:schemeClr val="tx2"/>
                </a:solidFill>
              </a:rPr>
              <a:t>alespoň</a:t>
            </a:r>
            <a:r>
              <a:rPr lang="en-US" sz="1950" dirty="0">
                <a:solidFill>
                  <a:schemeClr val="tx2"/>
                </a:solidFill>
              </a:rPr>
              <a:t> </a:t>
            </a:r>
            <a:r>
              <a:rPr lang="en-US" sz="1950" dirty="0" err="1">
                <a:solidFill>
                  <a:schemeClr val="tx2"/>
                </a:solidFill>
              </a:rPr>
              <a:t>verbálně</a:t>
            </a:r>
            <a:r>
              <a:rPr lang="en-US" sz="1950" dirty="0">
                <a:solidFill>
                  <a:schemeClr val="tx2"/>
                </a:solidFill>
              </a:rPr>
              <a:t>), </a:t>
            </a:r>
            <a:r>
              <a:rPr lang="en-US" sz="1950" dirty="0" err="1">
                <a:solidFill>
                  <a:schemeClr val="tx2"/>
                </a:solidFill>
              </a:rPr>
              <a:t>kombinace</a:t>
            </a:r>
            <a:r>
              <a:rPr lang="en-US" sz="1950" dirty="0">
                <a:solidFill>
                  <a:schemeClr val="tx2"/>
                </a:solidFill>
              </a:rPr>
              <a:t> s </a:t>
            </a:r>
            <a:r>
              <a:rPr lang="en-US" sz="1950" dirty="0" err="1">
                <a:solidFill>
                  <a:schemeClr val="tx2"/>
                </a:solidFill>
              </a:rPr>
              <a:t>vágně</a:t>
            </a:r>
            <a:r>
              <a:rPr lang="en-US" sz="1950" dirty="0">
                <a:solidFill>
                  <a:schemeClr val="tx2"/>
                </a:solidFill>
              </a:rPr>
              <a:t> </a:t>
            </a:r>
            <a:r>
              <a:rPr lang="en-US" sz="1950" dirty="0" err="1">
                <a:solidFill>
                  <a:schemeClr val="tx2"/>
                </a:solidFill>
              </a:rPr>
              <a:t>definovanými</a:t>
            </a:r>
            <a:r>
              <a:rPr lang="en-US" sz="1950" dirty="0">
                <a:solidFill>
                  <a:schemeClr val="tx2"/>
                </a:solidFill>
              </a:rPr>
              <a:t> </a:t>
            </a:r>
            <a:r>
              <a:rPr lang="en-US" sz="1950" dirty="0" err="1">
                <a:solidFill>
                  <a:schemeClr val="tx2"/>
                </a:solidFill>
              </a:rPr>
              <a:t>požadavky</a:t>
            </a:r>
            <a:r>
              <a:rPr lang="en-US" sz="1950" dirty="0">
                <a:solidFill>
                  <a:schemeClr val="tx2"/>
                </a:solidFill>
              </a:rPr>
              <a:t> </a:t>
            </a:r>
            <a:r>
              <a:rPr lang="en-US" sz="1950" dirty="0" err="1">
                <a:solidFill>
                  <a:schemeClr val="tx2"/>
                </a:solidFill>
              </a:rPr>
              <a:t>na</a:t>
            </a:r>
            <a:r>
              <a:rPr lang="en-US" sz="1950" dirty="0">
                <a:solidFill>
                  <a:schemeClr val="tx2"/>
                </a:solidFill>
              </a:rPr>
              <a:t> </a:t>
            </a:r>
            <a:r>
              <a:rPr lang="en-US" sz="1950" dirty="0" err="1">
                <a:solidFill>
                  <a:schemeClr val="tx2"/>
                </a:solidFill>
              </a:rPr>
              <a:t>politickou</a:t>
            </a:r>
            <a:r>
              <a:rPr lang="en-US" sz="1950" dirty="0">
                <a:solidFill>
                  <a:schemeClr val="tx2"/>
                </a:solidFill>
              </a:rPr>
              <a:t> </a:t>
            </a:r>
            <a:r>
              <a:rPr lang="en-US" sz="1950" dirty="0" err="1">
                <a:solidFill>
                  <a:schemeClr val="tx2"/>
                </a:solidFill>
              </a:rPr>
              <a:t>reformu</a:t>
            </a:r>
            <a:r>
              <a:rPr lang="en-US" sz="1950" dirty="0">
                <a:solidFill>
                  <a:schemeClr val="tx2"/>
                </a:solidFill>
              </a:rPr>
              <a:t>, </a:t>
            </a:r>
            <a:r>
              <a:rPr lang="en-US" sz="1950" dirty="0" err="1">
                <a:solidFill>
                  <a:schemeClr val="tx2"/>
                </a:solidFill>
              </a:rPr>
              <a:t>přímou</a:t>
            </a:r>
            <a:r>
              <a:rPr lang="en-US" sz="1950" dirty="0">
                <a:solidFill>
                  <a:schemeClr val="tx2"/>
                </a:solidFill>
              </a:rPr>
              <a:t> </a:t>
            </a:r>
            <a:r>
              <a:rPr lang="en-US" sz="1950" dirty="0" err="1">
                <a:solidFill>
                  <a:schemeClr val="tx2"/>
                </a:solidFill>
              </a:rPr>
              <a:t>demokracii</a:t>
            </a:r>
            <a:r>
              <a:rPr lang="en-US" sz="1950" dirty="0">
                <a:solidFill>
                  <a:schemeClr val="tx2"/>
                </a:solidFill>
              </a:rPr>
              <a:t> </a:t>
            </a:r>
            <a:r>
              <a:rPr lang="en-US" sz="1950" dirty="0" err="1">
                <a:solidFill>
                  <a:schemeClr val="tx2"/>
                </a:solidFill>
              </a:rPr>
              <a:t>či</a:t>
            </a:r>
            <a:r>
              <a:rPr lang="en-US" sz="1950" dirty="0">
                <a:solidFill>
                  <a:schemeClr val="tx2"/>
                </a:solidFill>
              </a:rPr>
              <a:t> </a:t>
            </a:r>
            <a:r>
              <a:rPr lang="en-US" sz="1950" dirty="0" err="1">
                <a:solidFill>
                  <a:schemeClr val="tx2"/>
                </a:solidFill>
              </a:rPr>
              <a:t>místní</a:t>
            </a:r>
            <a:r>
              <a:rPr lang="en-US" sz="1950" dirty="0">
                <a:solidFill>
                  <a:schemeClr val="tx2"/>
                </a:solidFill>
              </a:rPr>
              <a:t> </a:t>
            </a:r>
            <a:r>
              <a:rPr lang="en-US" sz="1950" dirty="0" err="1">
                <a:solidFill>
                  <a:schemeClr val="tx2"/>
                </a:solidFill>
              </a:rPr>
              <a:t>participativní</a:t>
            </a:r>
            <a:r>
              <a:rPr lang="en-US" sz="1950" dirty="0">
                <a:solidFill>
                  <a:schemeClr val="tx2"/>
                </a:solidFill>
              </a:rPr>
              <a:t> </a:t>
            </a:r>
            <a:r>
              <a:rPr lang="en-US" sz="1950" dirty="0" err="1">
                <a:solidFill>
                  <a:schemeClr val="tx2"/>
                </a:solidFill>
              </a:rPr>
              <a:t>demokracii</a:t>
            </a:r>
            <a:r>
              <a:rPr lang="en-US" sz="1950" dirty="0">
                <a:solidFill>
                  <a:schemeClr val="tx2"/>
                </a:solidFill>
              </a:rPr>
              <a:t>, </a:t>
            </a:r>
            <a:r>
              <a:rPr lang="en-US" sz="1950" dirty="0" err="1">
                <a:solidFill>
                  <a:schemeClr val="tx2"/>
                </a:solidFill>
              </a:rPr>
              <a:t>méně</a:t>
            </a:r>
            <a:r>
              <a:rPr lang="en-US" sz="1950" dirty="0">
                <a:solidFill>
                  <a:schemeClr val="tx2"/>
                </a:solidFill>
              </a:rPr>
              <a:t> </a:t>
            </a:r>
            <a:r>
              <a:rPr lang="en-US" sz="1950" dirty="0" err="1">
                <a:solidFill>
                  <a:schemeClr val="tx2"/>
                </a:solidFill>
              </a:rPr>
              <a:t>striktní</a:t>
            </a:r>
            <a:r>
              <a:rPr lang="en-US" sz="1950" dirty="0">
                <a:solidFill>
                  <a:schemeClr val="tx2"/>
                </a:solidFill>
              </a:rPr>
              <a:t> </a:t>
            </a:r>
            <a:r>
              <a:rPr lang="en-US" sz="1950" dirty="0" err="1">
                <a:solidFill>
                  <a:schemeClr val="tx2"/>
                </a:solidFill>
              </a:rPr>
              <a:t>antikapitalismus</a:t>
            </a:r>
            <a:r>
              <a:rPr lang="en-US" sz="1950" dirty="0">
                <a:solidFill>
                  <a:schemeClr val="tx2"/>
                </a:solidFill>
              </a:rPr>
              <a:t> (</a:t>
            </a:r>
            <a:r>
              <a:rPr lang="en-US" sz="1950" dirty="0" err="1">
                <a:solidFill>
                  <a:schemeClr val="tx2"/>
                </a:solidFill>
              </a:rPr>
              <a:t>podpora</a:t>
            </a:r>
            <a:r>
              <a:rPr lang="en-US" sz="1950" dirty="0">
                <a:solidFill>
                  <a:schemeClr val="tx2"/>
                </a:solidFill>
              </a:rPr>
              <a:t> </a:t>
            </a:r>
            <a:r>
              <a:rPr lang="en-US" sz="1950" dirty="0" err="1">
                <a:solidFill>
                  <a:schemeClr val="tx2"/>
                </a:solidFill>
              </a:rPr>
              <a:t>smíšené</a:t>
            </a:r>
            <a:r>
              <a:rPr lang="en-US" sz="1950" dirty="0">
                <a:solidFill>
                  <a:schemeClr val="tx2"/>
                </a:solidFill>
              </a:rPr>
              <a:t> </a:t>
            </a:r>
            <a:r>
              <a:rPr lang="en-US" sz="1950" dirty="0" err="1">
                <a:solidFill>
                  <a:schemeClr val="tx2"/>
                </a:solidFill>
              </a:rPr>
              <a:t>ekonomiky</a:t>
            </a:r>
            <a:r>
              <a:rPr lang="en-US" sz="1950" dirty="0">
                <a:solidFill>
                  <a:schemeClr val="tx2"/>
                </a:solidFill>
              </a:rPr>
              <a:t>)</a:t>
            </a:r>
          </a:p>
          <a:p>
            <a:pPr lvl="1"/>
            <a:r>
              <a:rPr lang="en-US" sz="1950" dirty="0" err="1">
                <a:solidFill>
                  <a:schemeClr val="tx2"/>
                </a:solidFill>
              </a:rPr>
              <a:t>Extremistická</a:t>
            </a:r>
            <a:r>
              <a:rPr lang="en-US" sz="1950" dirty="0">
                <a:solidFill>
                  <a:schemeClr val="tx2"/>
                </a:solidFill>
              </a:rPr>
              <a:t>/</a:t>
            </a:r>
            <a:r>
              <a:rPr lang="en-US" sz="1950" dirty="0" err="1">
                <a:solidFill>
                  <a:schemeClr val="tx2"/>
                </a:solidFill>
              </a:rPr>
              <a:t>ní</a:t>
            </a:r>
            <a:r>
              <a:rPr lang="en-US" sz="1950" dirty="0">
                <a:solidFill>
                  <a:schemeClr val="tx2"/>
                </a:solidFill>
              </a:rPr>
              <a:t>: </a:t>
            </a:r>
            <a:r>
              <a:rPr lang="en-US" sz="1950" dirty="0" err="1">
                <a:solidFill>
                  <a:schemeClr val="tx2"/>
                </a:solidFill>
              </a:rPr>
              <a:t>revoluční</a:t>
            </a:r>
            <a:r>
              <a:rPr lang="en-US" sz="1950" dirty="0">
                <a:solidFill>
                  <a:schemeClr val="tx2"/>
                </a:solidFill>
              </a:rPr>
              <a:t>, </a:t>
            </a:r>
            <a:r>
              <a:rPr lang="en-US" sz="1950" dirty="0" err="1">
                <a:solidFill>
                  <a:schemeClr val="tx2"/>
                </a:solidFill>
              </a:rPr>
              <a:t>větší</a:t>
            </a:r>
            <a:r>
              <a:rPr lang="en-US" sz="1950" dirty="0">
                <a:solidFill>
                  <a:schemeClr val="tx2"/>
                </a:solidFill>
              </a:rPr>
              <a:t> </a:t>
            </a:r>
            <a:r>
              <a:rPr lang="en-US" sz="1950" dirty="0" err="1">
                <a:solidFill>
                  <a:schemeClr val="tx2"/>
                </a:solidFill>
              </a:rPr>
              <a:t>nepřátelství</a:t>
            </a:r>
            <a:r>
              <a:rPr lang="en-US" sz="1950" dirty="0">
                <a:solidFill>
                  <a:schemeClr val="tx2"/>
                </a:solidFill>
              </a:rPr>
              <a:t> </a:t>
            </a:r>
            <a:r>
              <a:rPr lang="en-US" sz="1950" dirty="0" err="1">
                <a:solidFill>
                  <a:schemeClr val="tx2"/>
                </a:solidFill>
              </a:rPr>
              <a:t>vůči</a:t>
            </a:r>
            <a:r>
              <a:rPr lang="en-US" sz="1950" dirty="0">
                <a:solidFill>
                  <a:schemeClr val="tx2"/>
                </a:solidFill>
              </a:rPr>
              <a:t> </a:t>
            </a:r>
            <a:r>
              <a:rPr lang="en-US" sz="1950" dirty="0" err="1">
                <a:solidFill>
                  <a:schemeClr val="tx2"/>
                </a:solidFill>
              </a:rPr>
              <a:t>liberální</a:t>
            </a:r>
            <a:r>
              <a:rPr lang="en-US" sz="1950" dirty="0">
                <a:solidFill>
                  <a:schemeClr val="tx2"/>
                </a:solidFill>
              </a:rPr>
              <a:t> </a:t>
            </a:r>
            <a:r>
              <a:rPr lang="en-US" sz="1950" dirty="0" err="1">
                <a:solidFill>
                  <a:schemeClr val="tx2"/>
                </a:solidFill>
              </a:rPr>
              <a:t>demokracii</a:t>
            </a:r>
            <a:r>
              <a:rPr lang="en-US" sz="1950" dirty="0">
                <a:solidFill>
                  <a:schemeClr val="tx2"/>
                </a:solidFill>
              </a:rPr>
              <a:t>, </a:t>
            </a:r>
            <a:r>
              <a:rPr lang="en-US" sz="1950" dirty="0" err="1">
                <a:solidFill>
                  <a:schemeClr val="tx2"/>
                </a:solidFill>
              </a:rPr>
              <a:t>odmítnutí</a:t>
            </a:r>
            <a:r>
              <a:rPr lang="en-US" sz="1950" dirty="0">
                <a:solidFill>
                  <a:schemeClr val="tx2"/>
                </a:solidFill>
              </a:rPr>
              <a:t> </a:t>
            </a:r>
            <a:r>
              <a:rPr lang="en-US" sz="1950" dirty="0" err="1">
                <a:solidFill>
                  <a:schemeClr val="tx2"/>
                </a:solidFill>
              </a:rPr>
              <a:t>kompromisu</a:t>
            </a:r>
            <a:r>
              <a:rPr lang="en-US" sz="1950" dirty="0">
                <a:solidFill>
                  <a:schemeClr val="tx2"/>
                </a:solidFill>
              </a:rPr>
              <a:t> s „</a:t>
            </a:r>
            <a:r>
              <a:rPr lang="en-US" sz="1950" dirty="0" err="1">
                <a:solidFill>
                  <a:schemeClr val="tx2"/>
                </a:solidFill>
              </a:rPr>
              <a:t>buržoazními</a:t>
            </a:r>
            <a:r>
              <a:rPr lang="en-US" sz="1950" dirty="0">
                <a:solidFill>
                  <a:schemeClr val="tx2"/>
                </a:solidFill>
              </a:rPr>
              <a:t>“ </a:t>
            </a:r>
            <a:r>
              <a:rPr lang="en-US" sz="1950" dirty="0" err="1">
                <a:solidFill>
                  <a:schemeClr val="tx2"/>
                </a:solidFill>
              </a:rPr>
              <a:t>silami</a:t>
            </a:r>
            <a:r>
              <a:rPr lang="en-US" sz="1950" dirty="0">
                <a:solidFill>
                  <a:schemeClr val="tx2"/>
                </a:solidFill>
              </a:rPr>
              <a:t> (</a:t>
            </a:r>
            <a:r>
              <a:rPr lang="en-US" sz="1950" dirty="0" err="1">
                <a:solidFill>
                  <a:schemeClr val="tx2"/>
                </a:solidFill>
              </a:rPr>
              <a:t>včetně</a:t>
            </a:r>
            <a:r>
              <a:rPr lang="en-US" sz="1950" dirty="0">
                <a:solidFill>
                  <a:schemeClr val="tx2"/>
                </a:solidFill>
              </a:rPr>
              <a:t> </a:t>
            </a:r>
            <a:r>
              <a:rPr lang="en-US" sz="1950" dirty="0" err="1">
                <a:solidFill>
                  <a:schemeClr val="tx2"/>
                </a:solidFill>
              </a:rPr>
              <a:t>sociální</a:t>
            </a:r>
            <a:r>
              <a:rPr lang="en-US" sz="1950" dirty="0">
                <a:solidFill>
                  <a:schemeClr val="tx2"/>
                </a:solidFill>
              </a:rPr>
              <a:t> </a:t>
            </a:r>
            <a:r>
              <a:rPr lang="en-US" sz="1950" dirty="0" err="1">
                <a:solidFill>
                  <a:schemeClr val="tx2"/>
                </a:solidFill>
              </a:rPr>
              <a:t>demokracie</a:t>
            </a:r>
            <a:r>
              <a:rPr lang="en-US" sz="1950" dirty="0">
                <a:solidFill>
                  <a:schemeClr val="tx2"/>
                </a:solidFill>
              </a:rPr>
              <a:t>), </a:t>
            </a:r>
            <a:r>
              <a:rPr lang="en-US" sz="1950" dirty="0" err="1">
                <a:solidFill>
                  <a:schemeClr val="tx2"/>
                </a:solidFill>
              </a:rPr>
              <a:t>zdůraznění</a:t>
            </a:r>
            <a:r>
              <a:rPr lang="en-US" sz="1950" dirty="0">
                <a:solidFill>
                  <a:schemeClr val="tx2"/>
                </a:solidFill>
              </a:rPr>
              <a:t> </a:t>
            </a:r>
            <a:r>
              <a:rPr lang="en-US" sz="1950" dirty="0" err="1">
                <a:solidFill>
                  <a:schemeClr val="tx2"/>
                </a:solidFill>
              </a:rPr>
              <a:t>mimoparlamentního</a:t>
            </a:r>
            <a:r>
              <a:rPr lang="en-US" sz="1950" dirty="0">
                <a:solidFill>
                  <a:schemeClr val="tx2"/>
                </a:solidFill>
              </a:rPr>
              <a:t> </a:t>
            </a:r>
            <a:r>
              <a:rPr lang="en-US" sz="1950" dirty="0" err="1">
                <a:solidFill>
                  <a:schemeClr val="tx2"/>
                </a:solidFill>
              </a:rPr>
              <a:t>boje</a:t>
            </a:r>
            <a:r>
              <a:rPr lang="en-US" sz="1950" dirty="0">
                <a:solidFill>
                  <a:schemeClr val="tx2"/>
                </a:solidFill>
              </a:rPr>
              <a:t>, </a:t>
            </a:r>
            <a:r>
              <a:rPr lang="en-US" sz="1950" dirty="0" err="1">
                <a:solidFill>
                  <a:schemeClr val="tx2"/>
                </a:solidFill>
              </a:rPr>
              <a:t>striktnějši</a:t>
            </a:r>
            <a:r>
              <a:rPr lang="en-US" sz="1950" dirty="0">
                <a:solidFill>
                  <a:schemeClr val="tx2"/>
                </a:solidFill>
              </a:rPr>
              <a:t>  </a:t>
            </a:r>
            <a:r>
              <a:rPr lang="en-US" sz="1950" dirty="0" err="1">
                <a:solidFill>
                  <a:schemeClr val="tx2"/>
                </a:solidFill>
              </a:rPr>
              <a:t>antikapitalismus</a:t>
            </a:r>
            <a:r>
              <a:rPr lang="en-US" sz="1950" dirty="0">
                <a:solidFill>
                  <a:schemeClr val="tx2"/>
                </a:solidFill>
              </a:rPr>
              <a:t> (</a:t>
            </a:r>
            <a:r>
              <a:rPr lang="en-US" sz="1950" dirty="0" err="1">
                <a:solidFill>
                  <a:schemeClr val="tx2"/>
                </a:solidFill>
              </a:rPr>
              <a:t>odmítnutí</a:t>
            </a:r>
            <a:r>
              <a:rPr lang="en-US" sz="1950" dirty="0">
                <a:solidFill>
                  <a:schemeClr val="tx2"/>
                </a:solidFill>
              </a:rPr>
              <a:t> </a:t>
            </a:r>
            <a:r>
              <a:rPr lang="en-US" sz="1950" dirty="0" err="1">
                <a:solidFill>
                  <a:schemeClr val="tx2"/>
                </a:solidFill>
              </a:rPr>
              <a:t>většiny</a:t>
            </a:r>
            <a:r>
              <a:rPr lang="en-US" sz="1950" dirty="0">
                <a:solidFill>
                  <a:schemeClr val="tx2"/>
                </a:solidFill>
              </a:rPr>
              <a:t> </a:t>
            </a:r>
            <a:r>
              <a:rPr lang="en-US" sz="1950" dirty="0" err="1">
                <a:solidFill>
                  <a:schemeClr val="tx2"/>
                </a:solidFill>
              </a:rPr>
              <a:t>tržního</a:t>
            </a:r>
            <a:r>
              <a:rPr lang="en-US" sz="1950" dirty="0">
                <a:solidFill>
                  <a:schemeClr val="tx2"/>
                </a:solidFill>
              </a:rPr>
              <a:t> </a:t>
            </a:r>
            <a:r>
              <a:rPr lang="en-US" sz="1950" dirty="0" err="1">
                <a:solidFill>
                  <a:schemeClr val="tx2"/>
                </a:solidFill>
              </a:rPr>
              <a:t>podnikání</a:t>
            </a:r>
            <a:r>
              <a:rPr lang="en-US" sz="1950" dirty="0">
                <a:solidFill>
                  <a:schemeClr val="tx2"/>
                </a:solidFill>
              </a:rPr>
              <a:t>)</a:t>
            </a:r>
            <a:endParaRPr lang="en-US" sz="1800" b="1" dirty="0">
              <a:solidFill>
                <a:schemeClr val="tx2"/>
              </a:solidFill>
            </a:endParaRPr>
          </a:p>
          <a:p>
            <a:pPr marL="0" indent="0" algn="just">
              <a:buNone/>
              <a:defRPr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6045967"/>
      </p:ext>
    </p:extLst>
  </p:cSld>
  <p:clrMapOvr>
    <a:masterClrMapping/>
  </p:clrMapOvr>
  <p:transition spd="slow">
    <p:cover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2C1111-4B6C-512A-6186-615391B4AB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60A02B6-BAD6-03C3-03ED-923B694FA0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0264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Krajní levice – typologie</a:t>
            </a:r>
            <a:endParaRPr lang="cs-CZ" altLang="cs-CZ" sz="2000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AB63495-B5FB-9E88-294B-41830B1B1A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7018" y="830121"/>
            <a:ext cx="8829963" cy="5487552"/>
          </a:xfrm>
        </p:spPr>
        <p:txBody>
          <a:bodyPr>
            <a:noAutofit/>
          </a:bodyPr>
          <a:lstStyle/>
          <a:p>
            <a:pPr lvl="0"/>
            <a:r>
              <a:rPr lang="en-US" sz="2000" b="1" dirty="0" err="1">
                <a:solidFill>
                  <a:schemeClr val="tx2"/>
                </a:solidFill>
              </a:rPr>
              <a:t>Reformní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komunisté</a:t>
            </a:r>
            <a:endParaRPr lang="en-US" sz="2000" b="1" dirty="0">
              <a:solidFill>
                <a:schemeClr val="tx2"/>
              </a:solidFill>
            </a:endParaRPr>
          </a:p>
          <a:p>
            <a:pPr lvl="1"/>
            <a:r>
              <a:rPr lang="en-US" sz="2000" dirty="0" err="1">
                <a:solidFill>
                  <a:schemeClr val="tx2"/>
                </a:solidFill>
              </a:rPr>
              <a:t>Určité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organizační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rysy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komunismu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otevřenější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spolupráci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účasti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ve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vládách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tržní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ekonomice</a:t>
            </a:r>
            <a:r>
              <a:rPr lang="en-US" sz="2000" dirty="0">
                <a:solidFill>
                  <a:schemeClr val="tx2"/>
                </a:solidFill>
              </a:rPr>
              <a:t> a </a:t>
            </a:r>
            <a:r>
              <a:rPr lang="en-US" sz="2000" dirty="0" err="1">
                <a:solidFill>
                  <a:schemeClr val="tx2"/>
                </a:solidFill>
              </a:rPr>
              <a:t>tématům</a:t>
            </a:r>
            <a:r>
              <a:rPr lang="en-US" sz="2000" dirty="0">
                <a:solidFill>
                  <a:schemeClr val="tx2"/>
                </a:solidFill>
              </a:rPr>
              <a:t> „</a:t>
            </a:r>
            <a:r>
              <a:rPr lang="en-US" sz="2000" dirty="0" err="1">
                <a:solidFill>
                  <a:schemeClr val="tx2"/>
                </a:solidFill>
              </a:rPr>
              <a:t>nové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levice</a:t>
            </a:r>
            <a:r>
              <a:rPr lang="en-US" sz="2000" dirty="0">
                <a:solidFill>
                  <a:schemeClr val="tx2"/>
                </a:solidFill>
              </a:rPr>
              <a:t>“ po </a:t>
            </a:r>
            <a:r>
              <a:rPr lang="en-US" sz="2000" dirty="0" err="1">
                <a:solidFill>
                  <a:schemeClr val="tx2"/>
                </a:solidFill>
              </a:rPr>
              <a:t>roce</a:t>
            </a:r>
            <a:r>
              <a:rPr lang="en-US" sz="2000" dirty="0">
                <a:solidFill>
                  <a:schemeClr val="tx2"/>
                </a:solidFill>
              </a:rPr>
              <a:t> 1968 (</a:t>
            </a:r>
            <a:r>
              <a:rPr lang="en-US" sz="2000" dirty="0" err="1">
                <a:solidFill>
                  <a:schemeClr val="tx2"/>
                </a:solidFill>
              </a:rPr>
              <a:t>např</a:t>
            </a:r>
            <a:r>
              <a:rPr lang="en-US" sz="2000" dirty="0">
                <a:solidFill>
                  <a:schemeClr val="tx2"/>
                </a:solidFill>
              </a:rPr>
              <a:t>. </a:t>
            </a:r>
            <a:r>
              <a:rPr lang="en-US" sz="2000" dirty="0" err="1">
                <a:solidFill>
                  <a:schemeClr val="tx2"/>
                </a:solidFill>
              </a:rPr>
              <a:t>feminismus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environmentalismus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demokracie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zdola</a:t>
            </a:r>
            <a:r>
              <a:rPr lang="en-US" sz="2000" dirty="0">
                <a:solidFill>
                  <a:schemeClr val="tx2"/>
                </a:solidFill>
              </a:rPr>
              <a:t>). </a:t>
            </a:r>
          </a:p>
          <a:p>
            <a:r>
              <a:rPr lang="en-US" sz="2000" b="1" dirty="0" err="1">
                <a:solidFill>
                  <a:schemeClr val="tx2"/>
                </a:solidFill>
              </a:rPr>
              <a:t>Demokratičtí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socialisté</a:t>
            </a:r>
            <a:endParaRPr lang="en-US" sz="2000" b="1" dirty="0">
              <a:solidFill>
                <a:schemeClr val="tx2"/>
              </a:solidFill>
            </a:endParaRPr>
          </a:p>
          <a:p>
            <a:pPr lvl="1"/>
            <a:r>
              <a:rPr lang="en-US" sz="2000" dirty="0" err="1">
                <a:solidFill>
                  <a:schemeClr val="tx2"/>
                </a:solidFill>
              </a:rPr>
              <a:t>Vymezení</a:t>
            </a:r>
            <a:r>
              <a:rPr lang="en-US" sz="2000" dirty="0">
                <a:solidFill>
                  <a:schemeClr val="tx2"/>
                </a:solidFill>
              </a:rPr>
              <a:t> se jak </a:t>
            </a:r>
            <a:r>
              <a:rPr lang="en-US" sz="2000" dirty="0" err="1">
                <a:solidFill>
                  <a:schemeClr val="tx2"/>
                </a:solidFill>
              </a:rPr>
              <a:t>vůči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komunismu</a:t>
            </a:r>
            <a:r>
              <a:rPr lang="en-US" sz="2000" dirty="0">
                <a:solidFill>
                  <a:schemeClr val="tx2"/>
                </a:solidFill>
              </a:rPr>
              <a:t> (</a:t>
            </a:r>
            <a:r>
              <a:rPr lang="en-US" sz="2000" dirty="0" err="1">
                <a:solidFill>
                  <a:schemeClr val="tx2"/>
                </a:solidFill>
              </a:rPr>
              <a:t>autoritářský</a:t>
            </a:r>
            <a:r>
              <a:rPr lang="en-US" sz="2000" dirty="0">
                <a:solidFill>
                  <a:schemeClr val="tx2"/>
                </a:solidFill>
              </a:rPr>
              <a:t>/ </a:t>
            </a:r>
            <a:r>
              <a:rPr lang="en-US" sz="2000" dirty="0" err="1">
                <a:solidFill>
                  <a:schemeClr val="tx2"/>
                </a:solidFill>
              </a:rPr>
              <a:t>zastaralý</a:t>
            </a:r>
            <a:r>
              <a:rPr lang="en-US" sz="2000" dirty="0">
                <a:solidFill>
                  <a:schemeClr val="tx2"/>
                </a:solidFill>
              </a:rPr>
              <a:t>) </a:t>
            </a:r>
            <a:r>
              <a:rPr lang="en-US" sz="2000" dirty="0" err="1">
                <a:solidFill>
                  <a:schemeClr val="tx2"/>
                </a:solidFill>
              </a:rPr>
              <a:t>tak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sociální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demokracii</a:t>
            </a:r>
            <a:r>
              <a:rPr lang="en-US" sz="2000" dirty="0">
                <a:solidFill>
                  <a:schemeClr val="tx2"/>
                </a:solidFill>
              </a:rPr>
              <a:t> (</a:t>
            </a:r>
            <a:r>
              <a:rPr lang="en-US" sz="2000" dirty="0" err="1">
                <a:solidFill>
                  <a:schemeClr val="tx2"/>
                </a:solidFill>
              </a:rPr>
              <a:t>příliš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umírněná</a:t>
            </a:r>
            <a:r>
              <a:rPr lang="en-US" sz="2000" dirty="0">
                <a:solidFill>
                  <a:schemeClr val="tx2"/>
                </a:solidFill>
              </a:rPr>
              <a:t>/</a:t>
            </a:r>
            <a:r>
              <a:rPr lang="en-US" sz="2000" dirty="0" err="1">
                <a:solidFill>
                  <a:schemeClr val="tx2"/>
                </a:solidFill>
              </a:rPr>
              <a:t>neoliberální</a:t>
            </a:r>
            <a:r>
              <a:rPr lang="en-US" sz="2000" dirty="0">
                <a:solidFill>
                  <a:schemeClr val="tx2"/>
                </a:solidFill>
              </a:rPr>
              <a:t>), </a:t>
            </a:r>
            <a:r>
              <a:rPr lang="en-US" sz="2000" dirty="0" err="1">
                <a:solidFill>
                  <a:schemeClr val="tx2"/>
                </a:solidFill>
              </a:rPr>
              <a:t>rozmanitost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</a:p>
          <a:p>
            <a:r>
              <a:rPr lang="en-US" sz="2000" b="1" dirty="0" err="1">
                <a:solidFill>
                  <a:schemeClr val="tx2"/>
                </a:solidFill>
              </a:rPr>
              <a:t>Konzervativní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komunisté</a:t>
            </a:r>
            <a:endParaRPr lang="en-US" sz="2000" b="1" dirty="0">
              <a:solidFill>
                <a:schemeClr val="tx2"/>
              </a:solidFill>
            </a:endParaRPr>
          </a:p>
          <a:p>
            <a:pPr lvl="1"/>
            <a:r>
              <a:rPr lang="en-US" sz="2000" dirty="0" err="1">
                <a:solidFill>
                  <a:schemeClr val="tx2"/>
                </a:solidFill>
              </a:rPr>
              <a:t>Marxismus-leninismus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nekritický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vztah</a:t>
            </a:r>
            <a:r>
              <a:rPr lang="en-US" sz="2000" dirty="0">
                <a:solidFill>
                  <a:schemeClr val="tx2"/>
                </a:solidFill>
              </a:rPr>
              <a:t> k </a:t>
            </a:r>
            <a:r>
              <a:rPr lang="en-US" sz="2000" dirty="0" err="1">
                <a:solidFill>
                  <a:schemeClr val="tx2"/>
                </a:solidFill>
              </a:rPr>
              <a:t>Sovětskému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svazu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nahlížení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na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svět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prizmatem</a:t>
            </a:r>
            <a:r>
              <a:rPr lang="en-US" sz="2000" dirty="0">
                <a:solidFill>
                  <a:schemeClr val="tx2"/>
                </a:solidFill>
              </a:rPr>
              <a:t> „</a:t>
            </a:r>
            <a:r>
              <a:rPr lang="en-US" sz="2000" dirty="0" err="1">
                <a:solidFill>
                  <a:schemeClr val="tx2"/>
                </a:solidFill>
              </a:rPr>
              <a:t>imperialismu</a:t>
            </a:r>
            <a:r>
              <a:rPr lang="en-US" sz="2000" dirty="0">
                <a:solidFill>
                  <a:schemeClr val="tx2"/>
                </a:solidFill>
              </a:rPr>
              <a:t>“ a </a:t>
            </a:r>
            <a:r>
              <a:rPr lang="en-US" sz="2000" dirty="0" err="1">
                <a:solidFill>
                  <a:schemeClr val="tx2"/>
                </a:solidFill>
              </a:rPr>
              <a:t>studené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války</a:t>
            </a:r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b="1" dirty="0" err="1">
                <a:solidFill>
                  <a:schemeClr val="tx2"/>
                </a:solidFill>
              </a:rPr>
              <a:t>Revoluční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extrémní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levice</a:t>
            </a:r>
            <a:endParaRPr lang="en-US" sz="2000" b="1" dirty="0">
              <a:solidFill>
                <a:schemeClr val="tx2"/>
              </a:solidFill>
            </a:endParaRPr>
          </a:p>
          <a:p>
            <a:pPr lvl="1"/>
            <a:r>
              <a:rPr lang="en-US" sz="2000" dirty="0" err="1">
                <a:solidFill>
                  <a:schemeClr val="tx2"/>
                </a:solidFill>
              </a:rPr>
              <a:t>Inspirace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leninismem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trockismem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či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maoismem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některé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rysy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sovětského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modelu</a:t>
            </a:r>
            <a:r>
              <a:rPr lang="en-US" sz="2000" dirty="0">
                <a:solidFill>
                  <a:schemeClr val="tx2"/>
                </a:solidFill>
              </a:rPr>
              <a:t>, ale </a:t>
            </a:r>
            <a:r>
              <a:rPr lang="en-US" sz="2000" dirty="0" err="1">
                <a:solidFill>
                  <a:schemeClr val="tx2"/>
                </a:solidFill>
              </a:rPr>
              <a:t>odmítají</a:t>
            </a:r>
            <a:r>
              <a:rPr lang="en-US" sz="2000" dirty="0">
                <a:solidFill>
                  <a:schemeClr val="tx2"/>
                </a:solidFill>
              </a:rPr>
              <a:t> „</a:t>
            </a:r>
            <a:r>
              <a:rPr lang="en-US" sz="2000" dirty="0" err="1">
                <a:solidFill>
                  <a:schemeClr val="tx2"/>
                </a:solidFill>
              </a:rPr>
              <a:t>stalinismus</a:t>
            </a:r>
            <a:r>
              <a:rPr lang="en-US" sz="2000" dirty="0">
                <a:solidFill>
                  <a:schemeClr val="tx2"/>
                </a:solidFill>
              </a:rPr>
              <a:t>“ (</a:t>
            </a:r>
            <a:r>
              <a:rPr lang="en-US" sz="2000" dirty="0" err="1">
                <a:solidFill>
                  <a:schemeClr val="tx2"/>
                </a:solidFill>
              </a:rPr>
              <a:t>byrokratický</a:t>
            </a:r>
            <a:r>
              <a:rPr lang="en-US" sz="2000" dirty="0">
                <a:solidFill>
                  <a:schemeClr val="tx2"/>
                </a:solidFill>
              </a:rPr>
              <a:t> a </a:t>
            </a:r>
            <a:r>
              <a:rPr lang="en-US" sz="2000" dirty="0" err="1">
                <a:solidFill>
                  <a:schemeClr val="tx2"/>
                </a:solidFill>
              </a:rPr>
              <a:t>dogmatický</a:t>
            </a:r>
            <a:r>
              <a:rPr lang="en-US" sz="2000" dirty="0">
                <a:solidFill>
                  <a:schemeClr val="tx2"/>
                </a:solidFill>
              </a:rPr>
              <a:t>), </a:t>
            </a:r>
            <a:r>
              <a:rPr lang="en-US" sz="2000" dirty="0" err="1">
                <a:solidFill>
                  <a:schemeClr val="tx2"/>
                </a:solidFill>
              </a:rPr>
              <a:t>antisystémové</a:t>
            </a:r>
            <a:r>
              <a:rPr lang="en-US" sz="2000" dirty="0">
                <a:solidFill>
                  <a:schemeClr val="tx2"/>
                </a:solidFill>
              </a:rPr>
              <a:t> a </a:t>
            </a:r>
            <a:r>
              <a:rPr lang="en-US" sz="2000" dirty="0" err="1">
                <a:solidFill>
                  <a:schemeClr val="tx2"/>
                </a:solidFill>
              </a:rPr>
              <a:t>sektářské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odmítají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parlamentní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politiku</a:t>
            </a:r>
            <a:r>
              <a:rPr lang="en-US" sz="2000" dirty="0">
                <a:solidFill>
                  <a:schemeClr val="tx2"/>
                </a:solidFill>
              </a:rPr>
              <a:t> a </a:t>
            </a:r>
            <a:r>
              <a:rPr lang="en-US" sz="2000" dirty="0" err="1">
                <a:solidFill>
                  <a:schemeClr val="tx2"/>
                </a:solidFill>
              </a:rPr>
              <a:t>volební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aliance</a:t>
            </a:r>
            <a:r>
              <a:rPr lang="en-US" sz="2000" dirty="0">
                <a:solidFill>
                  <a:schemeClr val="tx2"/>
                </a:solidFill>
              </a:rPr>
              <a:t>, „</a:t>
            </a:r>
            <a:r>
              <a:rPr lang="en-US" sz="2000" dirty="0" err="1">
                <a:solidFill>
                  <a:schemeClr val="tx2"/>
                </a:solidFill>
              </a:rPr>
              <a:t>Přetržení</a:t>
            </a:r>
            <a:r>
              <a:rPr lang="en-US" sz="2000" dirty="0">
                <a:solidFill>
                  <a:schemeClr val="tx2"/>
                </a:solidFill>
              </a:rPr>
              <a:t>“ s </a:t>
            </a:r>
            <a:r>
              <a:rPr lang="en-US" sz="2000" dirty="0" err="1">
                <a:solidFill>
                  <a:schemeClr val="tx2"/>
                </a:solidFill>
              </a:rPr>
              <a:t>kapitalismem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prostřednictvím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masového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povstání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stávek</a:t>
            </a:r>
            <a:r>
              <a:rPr lang="en-US" sz="2000" dirty="0">
                <a:solidFill>
                  <a:schemeClr val="tx2"/>
                </a:solidFill>
              </a:rPr>
              <a:t> a </a:t>
            </a:r>
            <a:r>
              <a:rPr lang="en-US" sz="2000" dirty="0" err="1">
                <a:solidFill>
                  <a:schemeClr val="tx2"/>
                </a:solidFill>
              </a:rPr>
              <a:t>dělnických</a:t>
            </a:r>
            <a:r>
              <a:rPr lang="en-US" sz="2000" dirty="0">
                <a:solidFill>
                  <a:schemeClr val="tx2"/>
                </a:solidFill>
              </a:rPr>
              <a:t> rad.</a:t>
            </a:r>
            <a:endParaRPr lang="en-US" sz="2000" dirty="0"/>
          </a:p>
          <a:p>
            <a:pPr marL="0" indent="0">
              <a:buNone/>
            </a:pPr>
            <a:endParaRPr lang="en-US" sz="2400" dirty="0"/>
          </a:p>
          <a:p>
            <a:pPr marL="457103" lvl="1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350" dirty="0">
              <a:solidFill>
                <a:schemeClr val="tx2"/>
              </a:solidFill>
            </a:endParaRPr>
          </a:p>
          <a:p>
            <a:pPr marL="0" indent="0" algn="just">
              <a:buNone/>
              <a:defRPr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57091697"/>
      </p:ext>
    </p:extLst>
  </p:cSld>
  <p:clrMapOvr>
    <a:masterClrMapping/>
  </p:clrMapOvr>
  <p:transition spd="slow">
    <p:cover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8120FB-78D1-81E0-F942-55BC8611B6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BA26BF2-951A-FF5A-4315-76289A3326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0264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Krajní levice – typologie (v praxi)</a:t>
            </a:r>
            <a:endParaRPr lang="cs-CZ" altLang="cs-CZ" sz="2000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5DB0D751-9B40-FAC7-287C-6C5BC531F2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7018" y="839357"/>
            <a:ext cx="8829963" cy="5922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</a:rPr>
              <a:t>Wondreys &amp; March</a:t>
            </a:r>
          </a:p>
          <a:p>
            <a:pPr marL="457103" lvl="1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350" dirty="0">
              <a:solidFill>
                <a:schemeClr val="tx2"/>
              </a:solidFill>
            </a:endParaRPr>
          </a:p>
          <a:p>
            <a:pPr marL="0" indent="0" algn="just">
              <a:buNone/>
              <a:defRPr/>
            </a:pPr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FE8D82-6367-5EE4-04E9-9E391BDBC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80" y="1585643"/>
            <a:ext cx="9031438" cy="397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369320"/>
      </p:ext>
    </p:extLst>
  </p:cSld>
  <p:clrMapOvr>
    <a:masterClrMapping/>
  </p:clrMapOvr>
  <p:transition spd="slow">
    <p:cover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0264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Militantní demokracie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070264"/>
            <a:ext cx="8261927" cy="5346411"/>
          </a:xfrm>
        </p:spPr>
        <p:txBody>
          <a:bodyPr>
            <a:noAutofit/>
          </a:bodyPr>
          <a:lstStyle/>
          <a:p>
            <a:pPr algn="just">
              <a:spcBef>
                <a:spcPts val="1800"/>
              </a:spcBef>
            </a:pPr>
            <a:r>
              <a:rPr lang="cs-CZ" altLang="cs-CZ" sz="2100" dirty="0">
                <a:solidFill>
                  <a:srgbClr val="002D5A"/>
                </a:solidFill>
              </a:rPr>
              <a:t>neexistuje akademická shoda na samotném pojmu</a:t>
            </a:r>
          </a:p>
          <a:p>
            <a:pPr algn="just">
              <a:spcBef>
                <a:spcPts val="1800"/>
              </a:spcBef>
            </a:pPr>
            <a:r>
              <a:rPr lang="cs-CZ" altLang="cs-CZ" sz="2100" dirty="0">
                <a:solidFill>
                  <a:srgbClr val="002D5A"/>
                </a:solidFill>
              </a:rPr>
              <a:t>konceptualizace je často úzce propojena s aplikací v právní a politické praxi</a:t>
            </a:r>
          </a:p>
          <a:p>
            <a:pPr algn="just">
              <a:spcBef>
                <a:spcPts val="1800"/>
              </a:spcBef>
            </a:pPr>
            <a:r>
              <a:rPr lang="cs-CZ" altLang="cs-CZ" sz="2100" dirty="0">
                <a:solidFill>
                  <a:srgbClr val="002D5A"/>
                </a:solidFill>
              </a:rPr>
              <a:t>v zásadě jde o specifické formy ochrany demokracie omezováním práv jejích netolerantních nepřátel s cílem zabránit závažnému poškození demokratického režimu</a:t>
            </a:r>
          </a:p>
          <a:p>
            <a:pPr algn="just">
              <a:spcBef>
                <a:spcPts val="1800"/>
              </a:spcBef>
            </a:pPr>
            <a:r>
              <a:rPr lang="cs-CZ" altLang="cs-CZ" sz="2100" dirty="0">
                <a:solidFill>
                  <a:srgbClr val="002D5A"/>
                </a:solidFill>
              </a:rPr>
              <a:t>faktické kořeny v antickém Řecku (legislativa proti tyranii, pronásledování </a:t>
            </a:r>
            <a:r>
              <a:rPr lang="cs-CZ" altLang="cs-CZ" sz="2100" dirty="0" err="1">
                <a:solidFill>
                  <a:srgbClr val="002D5A"/>
                </a:solidFill>
              </a:rPr>
              <a:t>Sókrata</a:t>
            </a:r>
            <a:r>
              <a:rPr lang="cs-CZ" altLang="cs-CZ" sz="2100" dirty="0">
                <a:solidFill>
                  <a:srgbClr val="002D5A"/>
                </a:solidFill>
              </a:rPr>
              <a:t>)</a:t>
            </a:r>
          </a:p>
          <a:p>
            <a:pPr algn="just">
              <a:spcBef>
                <a:spcPts val="1800"/>
              </a:spcBef>
            </a:pPr>
            <a:r>
              <a:rPr lang="cs-CZ" altLang="cs-CZ" sz="2100" dirty="0">
                <a:solidFill>
                  <a:srgbClr val="002D5A"/>
                </a:solidFill>
              </a:rPr>
              <a:t>debaty o ochraně demokracie následně ustoupily do pozadí debatám o ochranu státu a společnosti</a:t>
            </a:r>
          </a:p>
          <a:p>
            <a:pPr algn="just">
              <a:spcBef>
                <a:spcPts val="1800"/>
              </a:spcBef>
            </a:pPr>
            <a:r>
              <a:rPr lang="cs-CZ" altLang="cs-CZ" sz="2100" dirty="0">
                <a:solidFill>
                  <a:srgbClr val="002D5A"/>
                </a:solidFill>
              </a:rPr>
              <a:t>nový impulz až s rozvojem teorie demokracie v 18. a 19. stol. (</a:t>
            </a:r>
            <a:r>
              <a:rPr lang="cs-CZ" altLang="cs-CZ" sz="2100" dirty="0" err="1">
                <a:solidFill>
                  <a:srgbClr val="002D5A"/>
                </a:solidFill>
              </a:rPr>
              <a:t>Montesquieu</a:t>
            </a:r>
            <a:r>
              <a:rPr lang="cs-CZ" altLang="cs-CZ" sz="2100" dirty="0">
                <a:solidFill>
                  <a:srgbClr val="002D5A"/>
                </a:solidFill>
              </a:rPr>
              <a:t>, </a:t>
            </a:r>
            <a:r>
              <a:rPr lang="cs-CZ" altLang="cs-CZ" sz="2100" dirty="0" err="1">
                <a:solidFill>
                  <a:srgbClr val="002D5A"/>
                </a:solidFill>
              </a:rPr>
              <a:t>Mill</a:t>
            </a:r>
            <a:r>
              <a:rPr lang="cs-CZ" altLang="cs-CZ" sz="2100" dirty="0">
                <a:solidFill>
                  <a:srgbClr val="002D5A"/>
                </a:solidFill>
              </a:rPr>
              <a:t>, </a:t>
            </a:r>
            <a:r>
              <a:rPr lang="cs-CZ" altLang="cs-CZ" sz="2100" dirty="0" err="1">
                <a:solidFill>
                  <a:srgbClr val="002D5A"/>
                </a:solidFill>
              </a:rPr>
              <a:t>Voltair</a:t>
            </a:r>
            <a:r>
              <a:rPr lang="cs-CZ" altLang="cs-CZ" sz="2100" dirty="0">
                <a:solidFill>
                  <a:srgbClr val="002D5A"/>
                </a:solidFill>
              </a:rPr>
              <a:t>)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cs-CZ" altLang="cs-CZ" sz="20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335855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26126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Posttotalitní režimy (</a:t>
            </a:r>
            <a:r>
              <a:rPr lang="cs-CZ" altLang="cs-CZ" sz="3200" dirty="0" err="1"/>
              <a:t>Linz</a:t>
            </a:r>
            <a:r>
              <a:rPr lang="cs-CZ" altLang="cs-CZ" sz="3200" dirty="0"/>
              <a:t>/</a:t>
            </a:r>
            <a:r>
              <a:rPr lang="cs-CZ" altLang="cs-CZ" sz="3200" dirty="0" err="1"/>
              <a:t>Stepan</a:t>
            </a:r>
            <a:r>
              <a:rPr lang="cs-CZ" altLang="cs-CZ" sz="3200" dirty="0"/>
              <a:t>)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586" y="1226126"/>
            <a:ext cx="8354869" cy="5039593"/>
          </a:xfrm>
        </p:spPr>
        <p:txBody>
          <a:bodyPr>
            <a:noAutofit/>
          </a:bodyPr>
          <a:lstStyle/>
          <a:p>
            <a:pPr marL="342827" marR="0" lvl="0" indent="-342827" algn="just" defTabSz="914206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D5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Zvláštní typ nedemokratického režimu</a:t>
            </a:r>
          </a:p>
          <a:p>
            <a:pPr marL="342827" marR="0" lvl="0" indent="-342827" algn="just" defTabSz="914206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altLang="cs-CZ" sz="2000" dirty="0">
                <a:solidFill>
                  <a:srgbClr val="002D5A"/>
                </a:solidFill>
                <a:latin typeface="Calibri"/>
              </a:rPr>
              <a:t>Ve východním bloku – po smrti Stalina</a:t>
            </a:r>
          </a:p>
          <a:p>
            <a:pPr marL="342827" marR="0" lvl="0" indent="-342827" algn="just" defTabSz="914206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D5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Zárodky nepolitického pluralismu ekonomického či společenského charakteru – šedá ekonomika, kontra</a:t>
            </a:r>
            <a:r>
              <a:rPr lang="cs-CZ" altLang="cs-CZ" sz="2000" dirty="0">
                <a:solidFill>
                  <a:srgbClr val="002D5A"/>
                </a:solidFill>
                <a:latin typeface="Calibri"/>
              </a:rPr>
              <a:t>kultura, chybí autentická mobilizace – konformní minimum, technokrati a byrokrati místo vůdců</a:t>
            </a:r>
          </a:p>
          <a:p>
            <a:pPr marL="685715" lvl="1" indent="-285750" algn="just">
              <a:spcBef>
                <a:spcPts val="1800"/>
              </a:spcBef>
              <a:buFont typeface="Wingdings" panose="05000000000000000000" pitchFamily="2" charset="2"/>
              <a:buChar char="Ø"/>
              <a:defRPr/>
            </a:pPr>
            <a:r>
              <a:rPr lang="cs-CZ" altLang="cs-CZ" sz="1700" dirty="0">
                <a:solidFill>
                  <a:srgbClr val="002D5A"/>
                </a:solidFill>
                <a:latin typeface="Calibri"/>
              </a:rPr>
              <a:t>rozdíl mezi Maďarskem jako zralým </a:t>
            </a:r>
            <a:r>
              <a:rPr lang="cs-CZ" altLang="cs-CZ" sz="1700" dirty="0" err="1">
                <a:solidFill>
                  <a:srgbClr val="002D5A"/>
                </a:solidFill>
                <a:latin typeface="Calibri"/>
              </a:rPr>
              <a:t>posttotalitarismem</a:t>
            </a:r>
            <a:r>
              <a:rPr lang="cs-CZ" altLang="cs-CZ" sz="1700" dirty="0">
                <a:solidFill>
                  <a:srgbClr val="002D5A"/>
                </a:solidFill>
                <a:latin typeface="Calibri"/>
              </a:rPr>
              <a:t> a zamrzlým Československem</a:t>
            </a:r>
          </a:p>
          <a:p>
            <a:pPr marL="342827" marR="0" lvl="0" indent="-342827" algn="just" defTabSz="914206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altLang="cs-CZ" sz="2000" dirty="0">
                <a:solidFill>
                  <a:srgbClr val="002D5A"/>
                </a:solidFill>
                <a:latin typeface="Calibri"/>
              </a:rPr>
              <a:t>Momentálně Čína, Vietnam, s výhradami i Kuba, možná i tálibánský režim v </a:t>
            </a:r>
            <a:r>
              <a:rPr lang="cs-CZ" altLang="cs-CZ" sz="2000" dirty="0" err="1">
                <a:solidFill>
                  <a:srgbClr val="002D5A"/>
                </a:solidFill>
                <a:latin typeface="Calibri"/>
              </a:rPr>
              <a:t>Agfhánistánu</a:t>
            </a:r>
            <a:r>
              <a:rPr lang="cs-CZ" altLang="cs-CZ" sz="2000" dirty="0">
                <a:solidFill>
                  <a:srgbClr val="002D5A"/>
                </a:solidFill>
                <a:latin typeface="Calibri"/>
              </a:rPr>
              <a:t> v první i druhé fázi</a:t>
            </a:r>
          </a:p>
          <a:p>
            <a:pPr marL="0" indent="0" algn="just">
              <a:spcBef>
                <a:spcPts val="1200"/>
              </a:spcBef>
              <a:buNone/>
              <a:defRPr/>
            </a:pPr>
            <a:endParaRPr kumimoji="0" lang="cs-CZ" altLang="cs-CZ" sz="1600" b="1" i="0" u="none" strike="noStrike" kern="1200" cap="none" spc="0" normalizeH="0" baseline="0" noProof="0" dirty="0">
              <a:ln>
                <a:noFill/>
              </a:ln>
              <a:solidFill>
                <a:srgbClr val="002D5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indent="0" algn="just">
              <a:spcBef>
                <a:spcPts val="1200"/>
              </a:spcBef>
              <a:buNone/>
            </a:pPr>
            <a:endParaRPr lang="cs-CZ" altLang="cs-CZ" sz="24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244221"/>
      </p:ext>
    </p:extLst>
  </p:cSld>
  <p:clrMapOvr>
    <a:masterClrMapping/>
  </p:clrMapOvr>
  <p:transition spd="slow">
    <p:cover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0264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Militantní demokracie - vysvětlení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070264"/>
            <a:ext cx="8261927" cy="5346411"/>
          </a:xfrm>
        </p:spPr>
        <p:txBody>
          <a:bodyPr>
            <a:noAutofit/>
          </a:bodyPr>
          <a:lstStyle/>
          <a:p>
            <a:pPr algn="just">
              <a:spcBef>
                <a:spcPts val="18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Synonyma v češtině: „bojují demokracie“, „bojovná demokracie“, „bránící se demokracie“</a:t>
            </a:r>
          </a:p>
          <a:p>
            <a:pPr algn="just">
              <a:spcBef>
                <a:spcPts val="18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V němčině: </a:t>
            </a:r>
            <a:r>
              <a:rPr lang="cs-CZ" altLang="cs-CZ" sz="2000" dirty="0" err="1">
                <a:solidFill>
                  <a:srgbClr val="002D5A"/>
                </a:solidFill>
              </a:rPr>
              <a:t>streitbare</a:t>
            </a:r>
            <a:r>
              <a:rPr lang="cs-CZ" altLang="cs-CZ" sz="2000" dirty="0">
                <a:solidFill>
                  <a:srgbClr val="002D5A"/>
                </a:solidFill>
              </a:rPr>
              <a:t> nebo </a:t>
            </a:r>
            <a:r>
              <a:rPr lang="cs-CZ" altLang="cs-CZ" sz="2000" dirty="0" err="1">
                <a:solidFill>
                  <a:srgbClr val="002D5A"/>
                </a:solidFill>
              </a:rPr>
              <a:t>wehrhafte</a:t>
            </a:r>
            <a:r>
              <a:rPr lang="cs-CZ" altLang="cs-CZ" sz="2000" dirty="0">
                <a:solidFill>
                  <a:srgbClr val="002D5A"/>
                </a:solidFill>
              </a:rPr>
              <a:t> </a:t>
            </a:r>
            <a:r>
              <a:rPr lang="cs-CZ" altLang="cs-CZ" sz="2000" dirty="0" err="1">
                <a:solidFill>
                  <a:srgbClr val="002D5A"/>
                </a:solidFill>
              </a:rPr>
              <a:t>Demokratie</a:t>
            </a:r>
            <a:endParaRPr lang="cs-CZ" altLang="cs-CZ" sz="2000" dirty="0">
              <a:solidFill>
                <a:srgbClr val="002D5A"/>
              </a:solidFill>
            </a:endParaRPr>
          </a:p>
          <a:p>
            <a:pPr algn="just">
              <a:spcBef>
                <a:spcPts val="18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V angličtině: </a:t>
            </a:r>
            <a:r>
              <a:rPr lang="cs-CZ" altLang="cs-CZ" sz="2000" dirty="0" err="1">
                <a:solidFill>
                  <a:srgbClr val="002D5A"/>
                </a:solidFill>
              </a:rPr>
              <a:t>defending</a:t>
            </a:r>
            <a:r>
              <a:rPr lang="cs-CZ" altLang="cs-CZ" sz="2000" dirty="0">
                <a:solidFill>
                  <a:srgbClr val="002D5A"/>
                </a:solidFill>
              </a:rPr>
              <a:t> </a:t>
            </a:r>
            <a:r>
              <a:rPr lang="cs-CZ" altLang="cs-CZ" sz="2000" dirty="0" err="1">
                <a:solidFill>
                  <a:srgbClr val="002D5A"/>
                </a:solidFill>
              </a:rPr>
              <a:t>democracy</a:t>
            </a:r>
            <a:endParaRPr lang="cs-CZ" altLang="cs-CZ" sz="2000" dirty="0">
              <a:solidFill>
                <a:srgbClr val="002D5A"/>
              </a:solidFill>
            </a:endParaRPr>
          </a:p>
          <a:p>
            <a:pPr algn="just">
              <a:spcBef>
                <a:spcPts val="18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V pojetí Mareše a Výborného je militantní demokracie </a:t>
            </a:r>
          </a:p>
          <a:p>
            <a:pPr lvl="1" algn="just">
              <a:spcBef>
                <a:spcPts val="18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„taková demokracie, která vystupuje ofenzivně pomocí právních, mocenských a diskurzivních nástrojů proti svým ideovým nepřátelům uvnitř systému, a to ještě předtím, že tito nepřátelé iniciují naplnění hlavních hrozeb, které z jejich existence vyplývají, především závažného narušení stability režimu nebo jeho zničení“</a:t>
            </a:r>
          </a:p>
          <a:p>
            <a:pPr lvl="1" algn="just">
              <a:spcBef>
                <a:spcPts val="18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nepřátelé jsou vystaveni represi, která je výsledkem demokratického politického procesu a nezasahuje nepřiměřeně do základní lidských práv</a:t>
            </a:r>
          </a:p>
          <a:p>
            <a:pPr lvl="1" algn="just">
              <a:spcBef>
                <a:spcPts val="18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není pouze obranná, ale vyhledává střet s extremisty</a:t>
            </a:r>
          </a:p>
          <a:p>
            <a:pPr lvl="1" algn="just">
              <a:spcBef>
                <a:spcPts val="1800"/>
              </a:spcBef>
            </a:pPr>
            <a:endParaRPr lang="cs-CZ" altLang="cs-CZ" sz="1700" dirty="0">
              <a:solidFill>
                <a:srgbClr val="002D5A"/>
              </a:solidFill>
            </a:endParaRPr>
          </a:p>
          <a:p>
            <a:pPr lvl="1" algn="just">
              <a:spcBef>
                <a:spcPts val="1800"/>
              </a:spcBef>
            </a:pPr>
            <a:endParaRPr lang="cs-CZ" altLang="cs-CZ" sz="17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928848"/>
      </p:ext>
    </p:extLst>
  </p:cSld>
  <p:clrMapOvr>
    <a:masterClrMapping/>
  </p:clrMapOvr>
  <p:transition spd="slow">
    <p:cover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0264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Formy ochrany demokracie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194956"/>
            <a:ext cx="8261927" cy="5221720"/>
          </a:xfrm>
        </p:spPr>
        <p:txBody>
          <a:bodyPr>
            <a:noAutofit/>
          </a:bodyPr>
          <a:lstStyle/>
          <a:p>
            <a:pPr algn="just">
              <a:spcBef>
                <a:spcPts val="18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Militantní demokracie – nekompromisní boj proti vyzyvatelům na úkor potlačení základních demokratických a liberálních práv – např. Izrael</a:t>
            </a:r>
          </a:p>
          <a:p>
            <a:pPr algn="just">
              <a:spcBef>
                <a:spcPts val="18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Bránící se demokracie – flexibilní právní hranice připravené k přiměřené reakci v případě ohrožení – např. poválečná SRN</a:t>
            </a:r>
          </a:p>
          <a:p>
            <a:pPr algn="just">
              <a:spcBef>
                <a:spcPts val="18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Imunizující demokracie – minimální intervence státu do sociální sféry a zohlednění nejen hrozeb, ale i potenciálních škod vyvolaných opatřeními – např. současná SRN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cs-CZ" altLang="cs-CZ" sz="20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37540"/>
      </p:ext>
    </p:extLst>
  </p:cSld>
  <p:clrMapOvr>
    <a:masterClrMapping/>
  </p:clrMapOvr>
  <p:transition spd="slow">
    <p:cover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0264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Nástroje militantní demokracie 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194956"/>
            <a:ext cx="8261927" cy="5221720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Obecné rozdělení: </a:t>
            </a:r>
          </a:p>
          <a:p>
            <a:pPr lvl="1"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Právní: ústavní, trestní, správní, pracovní, resp. mezinárodní a evropské</a:t>
            </a:r>
          </a:p>
          <a:p>
            <a:pPr lvl="1"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Neprávní: diskurzivní postupy, demokratické a protiextremistické vzdělávání, metody ústavního a volebního inženýrství, systematická kritika a odsuzování extremismu, odmítání spolupráce s nimi, politické sítě postupující proti extremismu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cs-CZ" altLang="cs-CZ" sz="2400" dirty="0" err="1">
                <a:solidFill>
                  <a:srgbClr val="002D5A"/>
                </a:solidFill>
              </a:rPr>
              <a:t>Pedazhur</a:t>
            </a:r>
            <a:r>
              <a:rPr lang="cs-CZ" altLang="cs-CZ" sz="2400" dirty="0">
                <a:solidFill>
                  <a:srgbClr val="002D5A"/>
                </a:solidFill>
              </a:rPr>
              <a:t> – rozdělení na </a:t>
            </a:r>
            <a:r>
              <a:rPr lang="cs-CZ" altLang="cs-CZ" sz="2400" u="sng" dirty="0">
                <a:solidFill>
                  <a:srgbClr val="002D5A"/>
                </a:solidFill>
              </a:rPr>
              <a:t>militantní</a:t>
            </a:r>
            <a:r>
              <a:rPr lang="cs-CZ" altLang="cs-CZ" sz="2400" dirty="0">
                <a:solidFill>
                  <a:srgbClr val="002D5A"/>
                </a:solidFill>
              </a:rPr>
              <a:t> a </a:t>
            </a:r>
            <a:r>
              <a:rPr lang="cs-CZ" altLang="cs-CZ" sz="2400" u="sng" dirty="0">
                <a:solidFill>
                  <a:srgbClr val="002D5A"/>
                </a:solidFill>
              </a:rPr>
              <a:t>imunizační</a:t>
            </a:r>
            <a:r>
              <a:rPr lang="cs-CZ" altLang="cs-CZ" sz="2400" dirty="0">
                <a:solidFill>
                  <a:srgbClr val="002D5A"/>
                </a:solidFill>
              </a:rPr>
              <a:t> cestu, které se liší v právní a soudní kontrole, kontrole administrativou a zpravodajskými službami, kontrole vzdělávání i sociální kontrole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cs-CZ" altLang="cs-CZ" sz="2400" dirty="0" err="1">
                <a:solidFill>
                  <a:srgbClr val="002D5A"/>
                </a:solidFill>
              </a:rPr>
              <a:t>Capoccia</a:t>
            </a:r>
            <a:r>
              <a:rPr lang="cs-CZ" altLang="cs-CZ" sz="2400" dirty="0">
                <a:solidFill>
                  <a:srgbClr val="002D5A"/>
                </a:solidFill>
              </a:rPr>
              <a:t> – rozlišuje represivní a akomodační povahu opatření</a:t>
            </a:r>
          </a:p>
        </p:txBody>
      </p:sp>
    </p:spTree>
    <p:extLst>
      <p:ext uri="{BB962C8B-B14F-4D97-AF65-F5344CB8AC3E}">
        <p14:creationId xmlns:p14="http://schemas.microsoft.com/office/powerpoint/2010/main" val="290694640"/>
      </p:ext>
    </p:extLst>
  </p:cSld>
  <p:clrMapOvr>
    <a:masterClrMapping/>
  </p:clrMapOvr>
  <p:transition spd="slow">
    <p:cover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1402773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Možné formy omezení stranických </a:t>
            </a:r>
            <a:br>
              <a:rPr lang="cs-CZ" altLang="cs-CZ" sz="3200" dirty="0"/>
            </a:br>
            <a:r>
              <a:rPr lang="cs-CZ" altLang="cs-CZ" sz="3200" dirty="0"/>
              <a:t>aktivit militantní demokracií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496290"/>
            <a:ext cx="8261927" cy="4920385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Odmítnutí registrace politické strany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Dočasný zákaz stranických aktivit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Diskvalifikace volební kandidátní listiny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Represe vůči straně za určité programové body (pokuty…)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Vyloučení strany ze státního financování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Trestní represe vůči individuálním členům za jejich činy – zvláště projevy – se vztahem k činnosti strany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Trestní represe vůči členům strany za jejich členství nebo pozice ve straně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Anulování volebního výsledku po vítězství anebo jiném úspěchu politické strany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Zákaz strany</a:t>
            </a:r>
          </a:p>
        </p:txBody>
      </p:sp>
    </p:spTree>
    <p:extLst>
      <p:ext uri="{BB962C8B-B14F-4D97-AF65-F5344CB8AC3E}">
        <p14:creationId xmlns:p14="http://schemas.microsoft.com/office/powerpoint/2010/main" val="1231446519"/>
      </p:ext>
    </p:extLst>
  </p:cSld>
  <p:clrMapOvr>
    <a:masterClrMapping/>
  </p:clrMapOvr>
  <p:transition spd="slow">
    <p:cover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1143001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Shrnutí omezení legislativními nástroji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143000"/>
            <a:ext cx="8261927" cy="5273675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Omezení svobody projevu pro extremistické ideje</a:t>
            </a:r>
          </a:p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Omezení sdružovacího práva pro extremisty</a:t>
            </a:r>
          </a:p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Omezení shromažďovacího práva pro extremisty</a:t>
            </a:r>
          </a:p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Omezení působení extremistů ve veřejné správě (a ozbrojených složek, justice a veřejného školství apod.)</a:t>
            </a:r>
          </a:p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Omezení práva na soukromí pro extremisty a extremistické subjekty a jejich veřejná identifikace ze strany státu (sledování, seznamy…)</a:t>
            </a:r>
          </a:p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Zpřísnění trestů za násilné trestné činy, pokud jsou motivovány předsudky či nenávistí ke skupinám specificky ochraňovaným demokratickým režimem</a:t>
            </a:r>
          </a:p>
        </p:txBody>
      </p:sp>
    </p:spTree>
    <p:extLst>
      <p:ext uri="{BB962C8B-B14F-4D97-AF65-F5344CB8AC3E}">
        <p14:creationId xmlns:p14="http://schemas.microsoft.com/office/powerpoint/2010/main" val="1294881867"/>
      </p:ext>
    </p:extLst>
  </p:cSld>
  <p:clrMapOvr>
    <a:masterClrMapping/>
  </p:clrMapOvr>
  <p:transition spd="slow">
    <p:cover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581025" y="2649682"/>
            <a:ext cx="7981950" cy="1755631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pl-PL" b="1" cap="all" dirty="0">
                <a:solidFill>
                  <a:srgbClr val="002D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Militantní demokracie </a:t>
            </a:r>
            <a:br>
              <a:rPr lang="pl-PL" b="1" cap="all" dirty="0">
                <a:solidFill>
                  <a:srgbClr val="002D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cap="all" dirty="0">
                <a:solidFill>
                  <a:srgbClr val="002D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Česku</a:t>
            </a:r>
          </a:p>
        </p:txBody>
      </p:sp>
    </p:spTree>
    <p:extLst>
      <p:ext uri="{BB962C8B-B14F-4D97-AF65-F5344CB8AC3E}">
        <p14:creationId xmlns:p14="http://schemas.microsoft.com/office/powerpoint/2010/main" val="3816457447"/>
      </p:ext>
    </p:extLst>
  </p:cSld>
  <p:clrMapOvr>
    <a:masterClrMapping/>
  </p:clrMapOvr>
  <p:transition spd="slow">
    <p:cover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26127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Tradice a základní hodnoty </a:t>
            </a:r>
            <a:br>
              <a:rPr lang="cs-CZ" altLang="cs-CZ" sz="3200" dirty="0"/>
            </a:br>
            <a:r>
              <a:rPr lang="cs-CZ" altLang="cs-CZ" sz="3200" dirty="0"/>
              <a:t>ochrany demokracie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8804" y="1330035"/>
            <a:ext cx="8646391" cy="4961949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První republika </a:t>
            </a:r>
          </a:p>
          <a:p>
            <a:pPr lvl="1"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zákon o zastavování činnosti a rozpouštění politických stran – použit na NSDAP</a:t>
            </a:r>
          </a:p>
          <a:p>
            <a:pPr lvl="1"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Někteří autoři dávají ČSR za příklad militantní demokracie (MD)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Po listopadu 1989</a:t>
            </a:r>
          </a:p>
          <a:p>
            <a:pPr lvl="1"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Zkušenosti totalitních režimů, zejména komunismu, posloužily jako východisko pro vytvoření jednoho z nejryzejších příkladů MD v regionu</a:t>
            </a:r>
          </a:p>
          <a:p>
            <a:pPr lvl="1"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Vložení do preambulí a těla základní ústavních dokumentů – Ústavy a Listiny</a:t>
            </a:r>
          </a:p>
          <a:p>
            <a:pPr lvl="1"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Dále rozpracovávají konkrétní zákony – zákon o protiprávnosti komunistického režimu a odporu proti němu / zákon o době nesvobody</a:t>
            </a:r>
          </a:p>
          <a:p>
            <a:pPr lvl="1"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Judikatura Ústavního soudu – obranné pojetí české demokracie</a:t>
            </a:r>
          </a:p>
        </p:txBody>
      </p:sp>
    </p:spTree>
    <p:extLst>
      <p:ext uri="{BB962C8B-B14F-4D97-AF65-F5344CB8AC3E}">
        <p14:creationId xmlns:p14="http://schemas.microsoft.com/office/powerpoint/2010/main" val="2643131271"/>
      </p:ext>
    </p:extLst>
  </p:cSld>
  <p:clrMapOvr>
    <a:masterClrMapping/>
  </p:clrMapOvr>
  <p:transition spd="slow">
    <p:cover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976745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Státní orgány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464" y="1059873"/>
            <a:ext cx="8510731" cy="5476008"/>
          </a:xfrm>
        </p:spPr>
        <p:txBody>
          <a:bodyPr>
            <a:noAutofit/>
          </a:bodyPr>
          <a:lstStyle/>
          <a:p>
            <a:pPr marL="363538" lvl="1" indent="-363538" algn="just">
              <a:spcBef>
                <a:spcPts val="1200"/>
              </a:spcBef>
            </a:pPr>
            <a:r>
              <a:rPr lang="cs-CZ" altLang="cs-CZ" sz="2200" dirty="0">
                <a:solidFill>
                  <a:srgbClr val="002D5A"/>
                </a:solidFill>
              </a:rPr>
              <a:t>Vláda </a:t>
            </a:r>
          </a:p>
          <a:p>
            <a:pPr marL="363538" lvl="1" indent="-363538" algn="just">
              <a:spcBef>
                <a:spcPts val="1200"/>
              </a:spcBef>
            </a:pPr>
            <a:r>
              <a:rPr lang="cs-CZ" altLang="cs-CZ" sz="2200" dirty="0">
                <a:solidFill>
                  <a:srgbClr val="002D5A"/>
                </a:solidFill>
              </a:rPr>
              <a:t>Ministerstvo vnitra – odbor bezpečnostní politiky; meziresortní komise; mezinárodní pracovní skupiny</a:t>
            </a:r>
          </a:p>
          <a:p>
            <a:pPr marL="363538" lvl="1" indent="-363538" algn="just">
              <a:spcBef>
                <a:spcPts val="1200"/>
              </a:spcBef>
            </a:pPr>
            <a:r>
              <a:rPr lang="cs-CZ" altLang="cs-CZ" sz="2200" dirty="0">
                <a:solidFill>
                  <a:srgbClr val="002D5A"/>
                </a:solidFill>
              </a:rPr>
              <a:t>Policie ČR – Útvar pro odhalování organizovaného zločinu – Odbor terorismu a extremismu; spolupracuje s územními odbory policie</a:t>
            </a:r>
          </a:p>
          <a:p>
            <a:pPr marL="363538" lvl="1" indent="-363538" algn="just">
              <a:spcBef>
                <a:spcPts val="1200"/>
              </a:spcBef>
            </a:pPr>
            <a:r>
              <a:rPr lang="cs-CZ" altLang="cs-CZ" sz="2200" dirty="0">
                <a:solidFill>
                  <a:srgbClr val="002D5A"/>
                </a:solidFill>
              </a:rPr>
              <a:t>BIS a Úřad pro zahraniční styky a informace, resp. Vojenské zpravodajství</a:t>
            </a:r>
          </a:p>
          <a:p>
            <a:pPr marL="363538" lvl="1" indent="-363538" algn="just">
              <a:spcBef>
                <a:spcPts val="1200"/>
              </a:spcBef>
            </a:pPr>
            <a:r>
              <a:rPr lang="cs-CZ" altLang="cs-CZ" sz="2200" dirty="0">
                <a:solidFill>
                  <a:srgbClr val="002D5A"/>
                </a:solidFill>
              </a:rPr>
              <a:t>Státní zastupitelství a soudy – nemají speciální útvary; specifické postavení Ústavního soudu</a:t>
            </a:r>
          </a:p>
        </p:txBody>
      </p:sp>
    </p:spTree>
    <p:extLst>
      <p:ext uri="{BB962C8B-B14F-4D97-AF65-F5344CB8AC3E}">
        <p14:creationId xmlns:p14="http://schemas.microsoft.com/office/powerpoint/2010/main" val="596264299"/>
      </p:ext>
    </p:extLst>
  </p:cSld>
  <p:clrMapOvr>
    <a:masterClrMapping/>
  </p:clrMapOvr>
  <p:transition spd="slow">
    <p:cover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976745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Omezení svobody projevu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464" y="1059873"/>
            <a:ext cx="8510731" cy="5476008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Možnost limitovat potvrdila jak soudní judikatura (zejména ÚS), tak i odborné publikace</a:t>
            </a:r>
          </a:p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Až donedávna prakticky nedocházelo ke zpochybňování, nyní je celá věc nově diskutována v rámci debaty o </a:t>
            </a:r>
            <a:r>
              <a:rPr lang="cs-CZ" altLang="cs-CZ" sz="2400" dirty="0" err="1">
                <a:solidFill>
                  <a:srgbClr val="002D5A"/>
                </a:solidFill>
              </a:rPr>
              <a:t>fake</a:t>
            </a:r>
            <a:r>
              <a:rPr lang="cs-CZ" altLang="cs-CZ" sz="2400" dirty="0">
                <a:solidFill>
                  <a:srgbClr val="002D5A"/>
                </a:solidFill>
              </a:rPr>
              <a:t> </a:t>
            </a:r>
            <a:r>
              <a:rPr lang="cs-CZ" altLang="cs-CZ" sz="2400" dirty="0" err="1">
                <a:solidFill>
                  <a:srgbClr val="002D5A"/>
                </a:solidFill>
              </a:rPr>
              <a:t>news</a:t>
            </a:r>
            <a:r>
              <a:rPr lang="cs-CZ" altLang="cs-CZ" sz="2400" dirty="0">
                <a:solidFill>
                  <a:srgbClr val="002D5A"/>
                </a:solidFill>
              </a:rPr>
              <a:t>, dezinformačních kampaních, hybridních hrozbách apod. </a:t>
            </a:r>
          </a:p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Základ svobody projevu tvoří čl. 17 Listiny, pro restrikci je klíčový čtvrtý odstavec, upravující podmínky omezení</a:t>
            </a:r>
          </a:p>
          <a:p>
            <a:pPr lvl="1" algn="just">
              <a:spcBef>
                <a:spcPts val="1200"/>
              </a:spcBef>
            </a:pPr>
            <a:r>
              <a:rPr lang="cs-CZ" altLang="cs-CZ" sz="2000" i="1" dirty="0">
                <a:solidFill>
                  <a:srgbClr val="002D5A"/>
                </a:solidFill>
              </a:rPr>
              <a:t>„Svobodu projevu a právo vyhledávat a šířit informace lze omezit zákonem, jde-li o opatření v demokratické společnosti nezbytná pro ochranu práv a svobod druhých, bezpečnost státu, veřejnou bezpečnost, ochranu veřejného zdraví a mravnosti.“</a:t>
            </a:r>
          </a:p>
        </p:txBody>
      </p:sp>
    </p:spTree>
    <p:extLst>
      <p:ext uri="{BB962C8B-B14F-4D97-AF65-F5344CB8AC3E}">
        <p14:creationId xmlns:p14="http://schemas.microsoft.com/office/powerpoint/2010/main" val="1138491455"/>
      </p:ext>
    </p:extLst>
  </p:cSld>
  <p:clrMapOvr>
    <a:masterClrMapping/>
  </p:clrMapOvr>
  <p:transition spd="slow">
    <p:cover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976745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Lustrace a zákazy práce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464" y="1059873"/>
            <a:ext cx="8510731" cy="5476008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Velký lustrační zákon (1992) – vyjmenování funkcí podléhajících lustracím a negativně vymezené předpoklady pro výkon dotčené funkce – osvědčení MV</a:t>
            </a:r>
          </a:p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Malý lustrační zákon (taktéž 1992) – předpoklady pro výkon </a:t>
            </a:r>
            <a:r>
              <a:rPr lang="cs-CZ" altLang="cs-CZ" sz="2400" dirty="0" err="1">
                <a:solidFill>
                  <a:srgbClr val="002D5A"/>
                </a:solidFill>
              </a:rPr>
              <a:t>fcí</a:t>
            </a:r>
            <a:r>
              <a:rPr lang="cs-CZ" altLang="cs-CZ" sz="2400" dirty="0">
                <a:solidFill>
                  <a:srgbClr val="002D5A"/>
                </a:solidFill>
              </a:rPr>
              <a:t> v Policii ČR a Sboru nápravné výchovy (Vězeňské službě)</a:t>
            </a:r>
          </a:p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Rozhodnutí ÚS, který lustrační zákony „podržel“</a:t>
            </a:r>
          </a:p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Důležitá ustanovení převzal i zákon o vojácích z povolání (1999) </a:t>
            </a:r>
            <a:endParaRPr lang="cs-CZ" altLang="cs-CZ" sz="18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290475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26126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 err="1"/>
              <a:t>Sultanistické</a:t>
            </a:r>
            <a:r>
              <a:rPr lang="cs-CZ" altLang="cs-CZ" sz="3200" dirty="0"/>
              <a:t> režimy (</a:t>
            </a:r>
            <a:r>
              <a:rPr lang="cs-CZ" altLang="cs-CZ" sz="3200" dirty="0" err="1"/>
              <a:t>Linz</a:t>
            </a:r>
            <a:r>
              <a:rPr lang="cs-CZ" altLang="cs-CZ" sz="3200" dirty="0"/>
              <a:t>/</a:t>
            </a:r>
            <a:r>
              <a:rPr lang="cs-CZ" altLang="cs-CZ" sz="3200" dirty="0" err="1"/>
              <a:t>Stepan</a:t>
            </a:r>
            <a:r>
              <a:rPr lang="cs-CZ" altLang="cs-CZ" sz="3200" dirty="0"/>
              <a:t>)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586" y="1226126"/>
            <a:ext cx="8604827" cy="5039593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  <a:defRPr/>
            </a:pP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srgbClr val="002D5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Legitimita založena na personální moci vládce, která v mnohém kopíruje absolutistické monarchie</a:t>
            </a:r>
          </a:p>
          <a:p>
            <a:pPr algn="just">
              <a:spcBef>
                <a:spcPts val="1200"/>
              </a:spcBef>
              <a:defRPr/>
            </a:pPr>
            <a:r>
              <a:rPr lang="cs-CZ" altLang="cs-CZ" sz="2000" dirty="0">
                <a:solidFill>
                  <a:srgbClr val="002D5A"/>
                </a:solidFill>
                <a:latin typeface="Calibri"/>
              </a:rPr>
              <a:t>V agrárních, ekonomicky slabě rozvinutých zemích</a:t>
            </a:r>
          </a:p>
          <a:p>
            <a:pPr algn="just">
              <a:spcBef>
                <a:spcPts val="1200"/>
              </a:spcBef>
              <a:defRPr/>
            </a:pPr>
            <a:r>
              <a:rPr kumimoji="0" lang="cs-CZ" altLang="cs-CZ" sz="2000" i="0" u="none" strike="noStrike" kern="1200" cap="none" spc="0" normalizeH="0" baseline="0" noProof="0" dirty="0" err="1">
                <a:ln>
                  <a:noFill/>
                </a:ln>
                <a:solidFill>
                  <a:srgbClr val="002D5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Sultá</a:t>
            </a:r>
            <a:r>
              <a:rPr lang="cs-CZ" altLang="cs-CZ" sz="2000" dirty="0">
                <a:solidFill>
                  <a:srgbClr val="002D5A"/>
                </a:solidFill>
                <a:latin typeface="Calibri"/>
              </a:rPr>
              <a:t>n – stát chápe jako své dominium, nemíní rozlišovat mezi veřejným a soukromým</a:t>
            </a:r>
          </a:p>
          <a:p>
            <a:pPr algn="just">
              <a:spcBef>
                <a:spcPts val="1200"/>
              </a:spcBef>
              <a:defRPr/>
            </a:pPr>
            <a:r>
              <a:rPr lang="cs-CZ" altLang="cs-CZ" sz="2000" dirty="0">
                <a:solidFill>
                  <a:srgbClr val="002D5A"/>
                </a:solidFill>
                <a:latin typeface="Calibri"/>
              </a:rPr>
              <a:t>Klíčovou roli hraje loajalita vůči sultánovi – politika cukru a biče</a:t>
            </a:r>
          </a:p>
          <a:p>
            <a:pPr algn="just">
              <a:spcBef>
                <a:spcPts val="1200"/>
              </a:spcBef>
              <a:defRPr/>
            </a:pPr>
            <a:r>
              <a:rPr lang="cs-CZ" altLang="cs-CZ" sz="2000" i="1" dirty="0">
                <a:solidFill>
                  <a:srgbClr val="002D5A"/>
                </a:solidFill>
                <a:latin typeface="Calibri"/>
              </a:rPr>
              <a:t>Příklady: </a:t>
            </a:r>
            <a:r>
              <a:rPr lang="cs-CZ" altLang="cs-CZ" sz="2000" i="1" dirty="0" err="1">
                <a:solidFill>
                  <a:srgbClr val="002D5A"/>
                </a:solidFill>
                <a:latin typeface="Calibri"/>
              </a:rPr>
              <a:t>Trujillův</a:t>
            </a:r>
            <a:r>
              <a:rPr lang="cs-CZ" altLang="cs-CZ" sz="2000" i="1" dirty="0">
                <a:solidFill>
                  <a:srgbClr val="002D5A"/>
                </a:solidFill>
                <a:latin typeface="Calibri"/>
              </a:rPr>
              <a:t> režim v Dominikánské </a:t>
            </a:r>
            <a:r>
              <a:rPr lang="cs-CZ" altLang="cs-CZ" sz="2000" i="1" dirty="0" err="1">
                <a:solidFill>
                  <a:srgbClr val="002D5A"/>
                </a:solidFill>
                <a:latin typeface="Calibri"/>
              </a:rPr>
              <a:t>rep</a:t>
            </a:r>
            <a:r>
              <a:rPr lang="cs-CZ" altLang="cs-CZ" sz="2000" i="1" dirty="0">
                <a:solidFill>
                  <a:srgbClr val="002D5A"/>
                </a:solidFill>
                <a:latin typeface="Calibri"/>
              </a:rPr>
              <a:t>., </a:t>
            </a:r>
            <a:r>
              <a:rPr lang="cs-CZ" altLang="cs-CZ" sz="2000" i="1" dirty="0" err="1">
                <a:solidFill>
                  <a:srgbClr val="002D5A"/>
                </a:solidFill>
                <a:latin typeface="Calibri"/>
              </a:rPr>
              <a:t>Marcosův</a:t>
            </a:r>
            <a:r>
              <a:rPr lang="cs-CZ" altLang="cs-CZ" sz="2000" i="1" dirty="0">
                <a:solidFill>
                  <a:srgbClr val="002D5A"/>
                </a:solidFill>
                <a:latin typeface="Calibri"/>
              </a:rPr>
              <a:t> režim na Filipínách, Saddámův Irák, </a:t>
            </a:r>
            <a:r>
              <a:rPr lang="cs-CZ" altLang="cs-CZ" sz="2000" i="1" dirty="0" err="1">
                <a:solidFill>
                  <a:srgbClr val="002D5A"/>
                </a:solidFill>
                <a:latin typeface="Calibri"/>
              </a:rPr>
              <a:t>Ceaušeskův</a:t>
            </a:r>
            <a:r>
              <a:rPr lang="cs-CZ" altLang="cs-CZ" sz="2000" i="1" dirty="0">
                <a:solidFill>
                  <a:srgbClr val="002D5A"/>
                </a:solidFill>
                <a:latin typeface="Calibri"/>
              </a:rPr>
              <a:t> režim v Rumunsku; podobné tendence ale již řadu let projevuje i režim v KLDR – mix totalitního a </a:t>
            </a:r>
            <a:r>
              <a:rPr lang="cs-CZ" altLang="cs-CZ" sz="2000" i="1" dirty="0" err="1">
                <a:solidFill>
                  <a:srgbClr val="002D5A"/>
                </a:solidFill>
                <a:latin typeface="Calibri"/>
              </a:rPr>
              <a:t>sultanistického</a:t>
            </a:r>
            <a:r>
              <a:rPr lang="cs-CZ" altLang="cs-CZ" sz="2000" i="1" dirty="0">
                <a:solidFill>
                  <a:srgbClr val="002D5A"/>
                </a:solidFill>
                <a:latin typeface="Calibri"/>
              </a:rPr>
              <a:t> režimu</a:t>
            </a:r>
          </a:p>
          <a:p>
            <a:pPr algn="just">
              <a:spcBef>
                <a:spcPts val="1200"/>
              </a:spcBef>
              <a:defRPr/>
            </a:pPr>
            <a:endParaRPr kumimoji="0" lang="cs-CZ" altLang="cs-CZ" sz="1600" b="1" i="0" u="none" strike="noStrike" kern="1200" cap="none" spc="0" normalizeH="0" baseline="0" noProof="0" dirty="0">
              <a:ln>
                <a:noFill/>
              </a:ln>
              <a:solidFill>
                <a:srgbClr val="002D5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indent="0" algn="just">
              <a:spcBef>
                <a:spcPts val="1200"/>
              </a:spcBef>
              <a:buNone/>
            </a:pPr>
            <a:endParaRPr lang="cs-CZ" altLang="cs-CZ" sz="24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042947"/>
      </p:ext>
    </p:extLst>
  </p:cSld>
  <p:clrMapOvr>
    <a:masterClrMapping/>
  </p:clrMapOvr>
  <p:transition spd="slow">
    <p:cover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581025" y="2519652"/>
            <a:ext cx="7981950" cy="1470025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pl-PL" b="1" cap="all" dirty="0">
                <a:solidFill>
                  <a:srgbClr val="002D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Česká migrační a azylová politika</a:t>
            </a:r>
          </a:p>
        </p:txBody>
      </p:sp>
    </p:spTree>
    <p:extLst>
      <p:ext uri="{BB962C8B-B14F-4D97-AF65-F5344CB8AC3E}">
        <p14:creationId xmlns:p14="http://schemas.microsoft.com/office/powerpoint/2010/main" val="1066491490"/>
      </p:ext>
    </p:extLst>
  </p:cSld>
  <p:clrMapOvr>
    <a:masterClrMapping/>
  </p:clrMapOvr>
  <p:transition spd="slow">
    <p:cover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92163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Zdroje k tématu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309255"/>
            <a:ext cx="8261927" cy="5107420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cs-CZ" sz="24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LORENZ, Astrid a Hana FORMÁNKOVÁ (</a:t>
            </a:r>
            <a:r>
              <a:rPr lang="cs-CZ" sz="2400" dirty="0" err="1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eds</a:t>
            </a:r>
            <a:r>
              <a:rPr lang="cs-CZ" sz="24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.). Politický systém Česka. Brno: Centrum pro studium demokracie a kultury, 2019. ISBN 978-80-7325-483-4, str. 195-215</a:t>
            </a:r>
          </a:p>
          <a:p>
            <a:pPr>
              <a:spcBef>
                <a:spcPts val="1800"/>
              </a:spcBef>
            </a:pPr>
            <a:r>
              <a:rPr lang="cs-CZ" sz="24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KARAFFA, Vladimír, Martin HRINKO, Jaromír ZŮNA a kol. Vybrané kapitoly o bezpečnosti. Praha: CEVRO Institut, 2022. ISBN 978-80-87125-35-9, str. 217-233</a:t>
            </a:r>
          </a:p>
          <a:p>
            <a:pPr>
              <a:spcBef>
                <a:spcPts val="1800"/>
              </a:spcBef>
            </a:pPr>
            <a:r>
              <a:rPr lang="cs-CZ" sz="2400" dirty="0">
                <a:solidFill>
                  <a:srgbClr val="002D5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Statistiky a dokumenty: </a:t>
            </a:r>
          </a:p>
          <a:p>
            <a:pPr lvl="1">
              <a:spcBef>
                <a:spcPts val="1200"/>
              </a:spcBef>
            </a:pPr>
            <a:r>
              <a:rPr lang="cs-CZ" sz="1800" dirty="0">
                <a:solidFill>
                  <a:srgbClr val="002D5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Statistiky o migraci a azylu (MVČR – Odbor azylové a migrační politiky).</a:t>
            </a:r>
          </a:p>
          <a:p>
            <a:pPr lvl="1">
              <a:spcBef>
                <a:spcPts val="1200"/>
              </a:spcBef>
            </a:pPr>
            <a:r>
              <a:rPr lang="cs-CZ" sz="1800" dirty="0">
                <a:solidFill>
                  <a:srgbClr val="002D5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Migrační strategie ČR 2021+</a:t>
            </a:r>
          </a:p>
          <a:p>
            <a:pPr lvl="1">
              <a:spcBef>
                <a:spcPts val="1200"/>
              </a:spcBef>
            </a:pPr>
            <a:r>
              <a:rPr lang="cs-CZ" sz="1800" dirty="0">
                <a:solidFill>
                  <a:srgbClr val="002D5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Data o počtu cizinců a jejich podílu na české populaci (</a:t>
            </a:r>
            <a:r>
              <a:rPr lang="cs-CZ" sz="1800" dirty="0">
                <a:solidFill>
                  <a:srgbClr val="002D5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www.czso.cz</a:t>
            </a:r>
            <a:r>
              <a:rPr lang="cs-CZ" sz="1800" dirty="0">
                <a:solidFill>
                  <a:srgbClr val="002D5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lvl="1">
              <a:spcBef>
                <a:spcPts val="1200"/>
              </a:spcBef>
            </a:pPr>
            <a:r>
              <a:rPr lang="cs-CZ" sz="1800" dirty="0">
                <a:solidFill>
                  <a:srgbClr val="002D5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Data z </a:t>
            </a:r>
            <a:r>
              <a:rPr lang="cs-CZ" sz="1800" dirty="0" err="1">
                <a:solidFill>
                  <a:srgbClr val="002D5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Eurostatu</a:t>
            </a:r>
            <a:r>
              <a:rPr lang="cs-CZ" sz="1800" dirty="0">
                <a:solidFill>
                  <a:srgbClr val="002D5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 migraci a azylu (</a:t>
            </a:r>
            <a:r>
              <a:rPr lang="cs-CZ" sz="1800" dirty="0" err="1">
                <a:solidFill>
                  <a:srgbClr val="002D5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Eurostat</a:t>
            </a:r>
            <a:r>
              <a:rPr lang="cs-CZ" sz="1800" dirty="0">
                <a:solidFill>
                  <a:srgbClr val="002D5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sz="1800" dirty="0" err="1">
                <a:solidFill>
                  <a:srgbClr val="002D5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Migration</a:t>
            </a:r>
            <a:r>
              <a:rPr lang="cs-CZ" sz="1800" dirty="0">
                <a:solidFill>
                  <a:srgbClr val="002D5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1800" dirty="0" err="1">
                <a:solidFill>
                  <a:srgbClr val="002D5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Asylum</a:t>
            </a:r>
            <a:r>
              <a:rPr lang="cs-CZ" sz="1800" dirty="0">
                <a:solidFill>
                  <a:srgbClr val="002D5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cs-CZ" sz="1800" dirty="0">
              <a:solidFill>
                <a:srgbClr val="002D5A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cs-CZ" altLang="cs-CZ" sz="18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521228"/>
      </p:ext>
    </p:extLst>
  </p:cSld>
  <p:clrMapOvr>
    <a:masterClrMapping/>
  </p:clrMapOvr>
  <p:transition spd="slow">
    <p:cover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14CD6E-1C97-19B5-BB68-3613B9638C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B40651A-740E-8CB0-FA4F-0B184AD778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1361210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Základní faktory migrace</a:t>
            </a:r>
            <a:endParaRPr lang="cs-CZ" altLang="cs-CZ" sz="2000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75A08AA7-3CB6-5C02-0CF4-E787E1F5E6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4465" y="1579417"/>
            <a:ext cx="4759036" cy="4956463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cs-CZ" altLang="cs-CZ" sz="2800" dirty="0" err="1">
                <a:solidFill>
                  <a:srgbClr val="002D5A"/>
                </a:solidFill>
              </a:rPr>
              <a:t>push</a:t>
            </a:r>
            <a:r>
              <a:rPr lang="cs-CZ" altLang="cs-CZ" sz="2800" dirty="0">
                <a:solidFill>
                  <a:srgbClr val="002D5A"/>
                </a:solidFill>
              </a:rPr>
              <a:t> faktory – jsou schopny přimět lidi, aby se odstěhovali z jejich současného místa pobytu jinam</a:t>
            </a:r>
          </a:p>
          <a:p>
            <a:pPr algn="just">
              <a:spcBef>
                <a:spcPts val="1200"/>
              </a:spcBef>
            </a:pPr>
            <a:r>
              <a:rPr lang="cs-CZ" altLang="cs-CZ" sz="2800" dirty="0" err="1">
                <a:solidFill>
                  <a:srgbClr val="002D5A"/>
                </a:solidFill>
              </a:rPr>
              <a:t>pull</a:t>
            </a:r>
            <a:r>
              <a:rPr lang="cs-CZ" altLang="cs-CZ" sz="2800" dirty="0">
                <a:solidFill>
                  <a:srgbClr val="002D5A"/>
                </a:solidFill>
              </a:rPr>
              <a:t> faktory – vedou  obyvatele k přestěhování na nové místo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10543F3-F9D0-66C2-A134-5F96FE6A6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4155" y="1581989"/>
            <a:ext cx="2535380" cy="369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198738"/>
      </p:ext>
    </p:extLst>
  </p:cSld>
  <p:clrMapOvr>
    <a:masterClrMapping/>
  </p:clrMapOvr>
  <p:transition spd="slow">
    <p:cover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D67C51-A869-F2CD-7C3F-26C48D79AF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E71E69E8-CD50-4A61-3F3B-EB2F91D5AE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1361210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600" dirty="0" err="1"/>
              <a:t>Push</a:t>
            </a:r>
            <a:r>
              <a:rPr lang="cs-CZ" altLang="cs-CZ" sz="3600" dirty="0"/>
              <a:t> faktory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7BE615F0-5156-C6B0-1565-3736A9E13E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4464" y="1257301"/>
            <a:ext cx="7045036" cy="527858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nedostatek pracovních míst a nízké mzdy,</a:t>
            </a:r>
          </a:p>
          <a:p>
            <a:pPr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špatná zdravotní péče,</a:t>
            </a:r>
          </a:p>
          <a:p>
            <a:pPr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diskriminace,</a:t>
            </a:r>
          </a:p>
          <a:p>
            <a:pPr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znečištění životního prostředí,</a:t>
            </a:r>
          </a:p>
          <a:p>
            <a:pPr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špatné podmínky bydlení,</a:t>
            </a:r>
          </a:p>
          <a:p>
            <a:pPr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válka,</a:t>
            </a:r>
          </a:p>
          <a:p>
            <a:pPr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přírodní katastrofy,</a:t>
            </a:r>
          </a:p>
          <a:p>
            <a:pPr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hladomor,</a:t>
            </a:r>
          </a:p>
          <a:p>
            <a:pPr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sucho,</a:t>
            </a:r>
          </a:p>
          <a:p>
            <a:pPr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nedostatek politické a náboženské svobody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DABCBF1-C91F-49DE-9DC6-7D1448EF9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1936" y="2805112"/>
            <a:ext cx="3657600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312004"/>
      </p:ext>
    </p:extLst>
  </p:cSld>
  <p:clrMapOvr>
    <a:masterClrMapping/>
  </p:clrMapOvr>
  <p:transition spd="slow">
    <p:cover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B8F4A-4C88-49CF-2616-16D07A9A60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4D06BD3-4755-14C4-EE52-EAF1598947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1361210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600" dirty="0" err="1"/>
              <a:t>Pull</a:t>
            </a:r>
            <a:r>
              <a:rPr lang="cs-CZ" altLang="cs-CZ" sz="3600" dirty="0"/>
              <a:t> faktory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E301032D-215F-8E5D-7929-CB5E084D86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4464" y="1257301"/>
            <a:ext cx="7045036" cy="527858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pracovní příležitosti,</a:t>
            </a:r>
          </a:p>
          <a:p>
            <a:pPr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lepší životní podmínky,</a:t>
            </a:r>
          </a:p>
          <a:p>
            <a:pPr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politická a náboženská svoboda,</a:t>
            </a:r>
          </a:p>
          <a:p>
            <a:pPr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vzdělání,</a:t>
            </a:r>
          </a:p>
          <a:p>
            <a:pPr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příznivé podnebí,</a:t>
            </a:r>
          </a:p>
          <a:p>
            <a:pPr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bezpečnostní důvody,</a:t>
            </a:r>
          </a:p>
          <a:p>
            <a:pPr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rodinné vazby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4EAD4AA-86EB-4767-5FF6-1B77107C4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654" y="2313245"/>
            <a:ext cx="4195596" cy="145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59457"/>
      </p:ext>
    </p:extLst>
  </p:cSld>
  <p:clrMapOvr>
    <a:masterClrMapping/>
  </p:clrMapOvr>
  <p:transition spd="slow">
    <p:cover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5F1B56-AD46-78BC-6245-8906365337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823A8AA-059D-2AE5-22A4-AB62142980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1361210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Základní východiska české migrační a </a:t>
            </a:r>
            <a:br>
              <a:rPr lang="cs-CZ" altLang="cs-CZ" sz="3200" dirty="0"/>
            </a:br>
            <a:r>
              <a:rPr lang="cs-CZ" altLang="cs-CZ" sz="3200" dirty="0"/>
              <a:t>azylové politiky</a:t>
            </a:r>
            <a:endParaRPr lang="cs-CZ" altLang="cs-CZ" sz="2000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A7A9934A-4F22-C622-A1A3-86899F0A8F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4464" y="1579417"/>
            <a:ext cx="8510731" cy="4956463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Členství v EU: Česká republika je součástí společné evropské azylové a migrační politiky, která zahrnuje ochranu vnějších hranic, pravidla pro přijímání žadatelů o azyl a systém přerozdělování uprchlíků.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Mezinárodní závazky: Česká republika je signatářem Ženevské úmluvy o právním postavení uprchlíků (1951) a Protokolu z roku 1967. Tyto dokumenty stanovují povinnost chránit uprchlíky prchající před pronásledováním.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Bezpečnostní zájmy: Prioritou české politiky je kontrola migrace s důrazem na bezpečnost, prevenci nelegální migrace a ochranu státních hranic.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Ekonomické potřeby: Česká republika se zaměřuje na řízenou ekonomickou migraci v reakci na nedostatek pracovníků v některých odvětvích, přičemž preferuje migraci z kulturně blízkých zemí (např. Ukrajiny).</a:t>
            </a:r>
          </a:p>
          <a:p>
            <a:pPr algn="just">
              <a:spcBef>
                <a:spcPts val="1200"/>
              </a:spcBef>
            </a:pPr>
            <a:endParaRPr lang="cs-CZ" altLang="cs-CZ" sz="1800" dirty="0">
              <a:solidFill>
                <a:srgbClr val="002D5A"/>
              </a:solidFill>
            </a:endParaRPr>
          </a:p>
          <a:p>
            <a:pPr algn="just">
              <a:spcBef>
                <a:spcPts val="1200"/>
              </a:spcBef>
            </a:pPr>
            <a:endParaRPr lang="cs-CZ" altLang="cs-CZ" sz="18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476515"/>
      </p:ext>
    </p:extLst>
  </p:cSld>
  <p:clrMapOvr>
    <a:masterClrMapping/>
  </p:clrMapOvr>
  <p:transition spd="slow">
    <p:cover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FAC290-F078-2F1E-C9B5-6828940ED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4218E5AE-608B-4FDC-17C9-5F221BF430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976745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Klíčové dokumenty</a:t>
            </a:r>
            <a:endParaRPr lang="cs-CZ" altLang="cs-CZ" sz="2000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033EB271-C0D5-FCE8-DF51-DDBE069EEE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4464" y="1059873"/>
            <a:ext cx="8510731" cy="5476008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Migrační strategie ČR 2021+: Dokument stanovuje hlavní cíle v oblasti legální a nelegální migrace, integrace migrantů a návratové politiky.</a:t>
            </a:r>
          </a:p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Zákon o pobytu cizinců (č. 326/1999 Sb.): Reguluje vstup, pobyt a vyhoštění cizinců na území ČR.</a:t>
            </a:r>
          </a:p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Azylový zákon (č. 325/1999 Sb.): Upravuje postup pro udělování mezinárodní ochrany.</a:t>
            </a:r>
          </a:p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Společný evropský azylový systém (CEAS): Soubor pravidel na úrovni EU zahrnující Dublinské nařízení, směrnice o podmínkách přijetí žadatelů o azyl a další dokumenty.</a:t>
            </a:r>
          </a:p>
          <a:p>
            <a:pPr algn="just">
              <a:spcBef>
                <a:spcPts val="1200"/>
              </a:spcBef>
            </a:pPr>
            <a:endParaRPr lang="cs-CZ" altLang="cs-CZ" sz="18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78805"/>
      </p:ext>
    </p:extLst>
  </p:cSld>
  <p:clrMapOvr>
    <a:masterClrMapping/>
  </p:clrMapOvr>
  <p:transition spd="slow">
    <p:cover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47E754-9857-8947-5F47-2A9A29493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39D1C4D-CE3C-D9EF-0F4C-1196338BCC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976745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Základní principy</a:t>
            </a:r>
            <a:endParaRPr lang="cs-CZ" altLang="cs-CZ" sz="2000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8127E440-9750-0D89-1F13-4B0941B9FE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4464" y="1059873"/>
            <a:ext cx="8510731" cy="5476008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Rozlišení mezi legální a nelegální migrací: Podpora legální migrace (např. pracovníci, studenti) a prevence nelegální migrace.</a:t>
            </a:r>
          </a:p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Bezpečnostní opatření: Kontrola hranic a prevence zneužívání azylového systému.</a:t>
            </a:r>
          </a:p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Integrační politika: Zaměřuje se na podporu legálně pobývajících cizinců, zejména pokud jde o jazykové vzdělávání, zaměstnání a sociální začlenění.</a:t>
            </a:r>
          </a:p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Solidarita v EU: ČR odmítá povinné kvóty na přerozdělování uprchlíků, ale podporuje jiné formy pomoci, např. finanční nebo technickou.</a:t>
            </a:r>
          </a:p>
          <a:p>
            <a:pPr algn="just">
              <a:spcBef>
                <a:spcPts val="1200"/>
              </a:spcBef>
            </a:pPr>
            <a:endParaRPr lang="cs-CZ" altLang="cs-CZ" sz="2400" dirty="0">
              <a:solidFill>
                <a:srgbClr val="002D5A"/>
              </a:solidFill>
            </a:endParaRPr>
          </a:p>
          <a:p>
            <a:pPr algn="just">
              <a:spcBef>
                <a:spcPts val="1200"/>
              </a:spcBef>
            </a:pPr>
            <a:endParaRPr lang="cs-CZ" altLang="cs-CZ" sz="18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206896"/>
      </p:ext>
    </p:extLst>
  </p:cSld>
  <p:clrMapOvr>
    <a:masterClrMapping/>
  </p:clrMapOvr>
  <p:transition spd="slow">
    <p:cover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ABC69C-16CC-58FA-A9ED-75CD5CB9B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8373"/>
          </a:xfrm>
        </p:spPr>
        <p:txBody>
          <a:bodyPr>
            <a:normAutofit fontScale="90000"/>
          </a:bodyPr>
          <a:lstStyle/>
          <a:p>
            <a:r>
              <a:rPr lang="cs-CZ" sz="3600" dirty="0"/>
              <a:t>Statistiky 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464F37B8-88FC-8F21-17C6-5DFAF1F0EC8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8600" y="488372"/>
          <a:ext cx="8915399" cy="6369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950">
                  <a:extLst>
                    <a:ext uri="{9D8B030D-6E8A-4147-A177-3AD203B41FA5}">
                      <a16:colId xmlns:a16="http://schemas.microsoft.com/office/drawing/2014/main" val="199203987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3932618693"/>
                    </a:ext>
                  </a:extLst>
                </a:gridCol>
                <a:gridCol w="575719">
                  <a:extLst>
                    <a:ext uri="{9D8B030D-6E8A-4147-A177-3AD203B41FA5}">
                      <a16:colId xmlns:a16="http://schemas.microsoft.com/office/drawing/2014/main" val="3318372877"/>
                    </a:ext>
                  </a:extLst>
                </a:gridCol>
                <a:gridCol w="1008877">
                  <a:extLst>
                    <a:ext uri="{9D8B030D-6E8A-4147-A177-3AD203B41FA5}">
                      <a16:colId xmlns:a16="http://schemas.microsoft.com/office/drawing/2014/main" val="899806457"/>
                    </a:ext>
                  </a:extLst>
                </a:gridCol>
                <a:gridCol w="644253">
                  <a:extLst>
                    <a:ext uri="{9D8B030D-6E8A-4147-A177-3AD203B41FA5}">
                      <a16:colId xmlns:a16="http://schemas.microsoft.com/office/drawing/2014/main" val="37087479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847627575"/>
                    </a:ext>
                  </a:extLst>
                </a:gridCol>
                <a:gridCol w="883228">
                  <a:extLst>
                    <a:ext uri="{9D8B030D-6E8A-4147-A177-3AD203B41FA5}">
                      <a16:colId xmlns:a16="http://schemas.microsoft.com/office/drawing/2014/main" val="2515888100"/>
                    </a:ext>
                  </a:extLst>
                </a:gridCol>
                <a:gridCol w="657505">
                  <a:extLst>
                    <a:ext uri="{9D8B030D-6E8A-4147-A177-3AD203B41FA5}">
                      <a16:colId xmlns:a16="http://schemas.microsoft.com/office/drawing/2014/main" val="1609699065"/>
                    </a:ext>
                  </a:extLst>
                </a:gridCol>
                <a:gridCol w="688117">
                  <a:extLst>
                    <a:ext uri="{9D8B030D-6E8A-4147-A177-3AD203B41FA5}">
                      <a16:colId xmlns:a16="http://schemas.microsoft.com/office/drawing/2014/main" val="3527545193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434688838"/>
                    </a:ext>
                  </a:extLst>
                </a:gridCol>
                <a:gridCol w="613065">
                  <a:extLst>
                    <a:ext uri="{9D8B030D-6E8A-4147-A177-3AD203B41FA5}">
                      <a16:colId xmlns:a16="http://schemas.microsoft.com/office/drawing/2014/main" val="2693102952"/>
                    </a:ext>
                  </a:extLst>
                </a:gridCol>
                <a:gridCol w="872835">
                  <a:extLst>
                    <a:ext uri="{9D8B030D-6E8A-4147-A177-3AD203B41FA5}">
                      <a16:colId xmlns:a16="http://schemas.microsoft.com/office/drawing/2014/main" val="4290528040"/>
                    </a:ext>
                  </a:extLst>
                </a:gridCol>
              </a:tblGrid>
              <a:tr h="90994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rok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počet cizinců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podíl na popu-</a:t>
                      </a:r>
                      <a:r>
                        <a:rPr lang="cs-CZ" sz="1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laci</a:t>
                      </a:r>
                      <a:r>
                        <a:rPr lang="cs-CZ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největší skupiny (původ)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žádosti o azyl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udělena mez. ochrana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největší skupiny (původ)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dočasná </a:t>
                      </a:r>
                      <a:r>
                        <a:rPr lang="cs-CZ" sz="1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ochr</a:t>
                      </a:r>
                      <a:r>
                        <a:rPr lang="cs-CZ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. pro </a:t>
                      </a:r>
                      <a:r>
                        <a:rPr lang="cs-CZ" sz="1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ukraj</a:t>
                      </a:r>
                      <a:r>
                        <a:rPr lang="cs-CZ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  <a:p>
                      <a:pPr algn="ctr" fontAlgn="b"/>
                      <a:r>
                        <a:rPr lang="cs-CZ" sz="1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uprch</a:t>
                      </a:r>
                      <a:r>
                        <a:rPr lang="cs-CZ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počet </a:t>
                      </a:r>
                      <a:r>
                        <a:rPr lang="cs-CZ" sz="1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neleg</a:t>
                      </a:r>
                      <a:r>
                        <a:rPr lang="cs-CZ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cs-CZ" sz="1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zadrže-ných</a:t>
                      </a:r>
                      <a:endParaRPr lang="cs-CZ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země původu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prac</a:t>
                      </a:r>
                      <a:r>
                        <a:rPr lang="cs-CZ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. povol.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země původu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7936142"/>
                  </a:ext>
                </a:extLst>
              </a:tr>
              <a:tr h="90994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424000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Ukrajinci, Slováci, Vietnamci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Ukrajina, Bělorusko, Rusko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Ukrajina, Vietnam, Rusko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Ukrajina, Vietnam, Slovensko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56006112"/>
                  </a:ext>
                </a:extLst>
              </a:tr>
              <a:tr h="90994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Ukrajinci, Slováci, Vietnamci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Sýrie, Ukrajina, Irák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Sýrie, Afghánistán, Irák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Ukrajina, Vietnam, Mongolsko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05251145"/>
                  </a:ext>
                </a:extLst>
              </a:tr>
              <a:tr h="90994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566000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Ukrajinci, Slováci, Vietnamci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Ukrajina, Vietnam, Arménie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Ukrajina, Vietnam, Afghánistán,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Ukrajine, Indie, Mongolsko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22779809"/>
                  </a:ext>
                </a:extLst>
              </a:tr>
              <a:tr h="90994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634000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Ukrajinci, Slováci, Vietnamci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Ukrajina, Bělorusko, Afghánistán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Ukrajina, Gruzie, Sýrie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Ukrajina, Filipíny, Indie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07597023"/>
                  </a:ext>
                </a:extLst>
              </a:tr>
              <a:tr h="90994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907000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Ukrajinci, Slováci, Vietnamci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Ukrajina, Afghánistán, Sýrie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462000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Sýrie, Turecko, Afghánistán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Ukrajina, Mongolsko, Filipíny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62602757"/>
                  </a:ext>
                </a:extLst>
              </a:tr>
              <a:tr h="90994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Ukrajinci, Slováci, Vietnamci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Ukrajina, Sýrie, Gruzie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Sýrie, Turecko, Afghánistán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Ukrajina, Filipíny, Indie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83117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0272026"/>
      </p:ext>
    </p:extLst>
  </p:cSld>
  <p:clrMapOvr>
    <a:masterClrMapping/>
  </p:clrMapOvr>
  <p:transition spd="slow">
    <p:cover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E347FB-2D16-A7B5-461E-EA9235E2C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555CF53-6898-3ECC-D82D-5ACB99A1D4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976745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Výsledky</a:t>
            </a:r>
            <a:endParaRPr lang="cs-CZ" altLang="cs-CZ" sz="2000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4CDAB02E-125F-C804-6C8E-F5F62A28C5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4464" y="1059873"/>
            <a:ext cx="8510731" cy="5476008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Počet žadatelů o azyl: ČR patří mezi země s nižším počtem žadatelů o azyl ve srovnání s ostatními státy EU. V roce 2023 šlo o několik stovek žadatelů ročně.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Pracovní migrace: Česká republika přijímá tisíce pracovníků ročně, především z Ukrajiny, Vietnamu a dalších zemí. Projekty jako Režim Ukrajina zjednodušují proces zaměstnávání.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Reakce na krize: V době ruské invaze na Ukrajinu v roce 2022 přijala ČR přes 500 000 uprchlíků, většinou žen a dětí, kterým byla poskytnuta dočasná ochrana.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Nelegální migrace: Počet zadržených nelegálních migrantů je relativně nízký díky kontrolám hranic a geografické poloze ČR (Nejčastější země původu: Sýrie, Turecko a Afghánistán – transit).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Integrace: I přes úspěchy v přijímání migrantů zůstává výzvou dlouhodobá integrace, zejména ve vztahu ke kulturním rozdílům a jazykovým bariérám.</a:t>
            </a:r>
          </a:p>
        </p:txBody>
      </p:sp>
    </p:spTree>
    <p:extLst>
      <p:ext uri="{BB962C8B-B14F-4D97-AF65-F5344CB8AC3E}">
        <p14:creationId xmlns:p14="http://schemas.microsoft.com/office/powerpoint/2010/main" val="2958928529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27364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Postideologický autoritativní režim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586" y="893618"/>
            <a:ext cx="8604827" cy="5694218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  <a:defRPr/>
            </a:pPr>
            <a:r>
              <a:rPr kumimoji="0" lang="cs-CZ" altLang="cs-CZ" sz="2100" i="0" u="none" strike="noStrike" kern="1200" cap="none" spc="0" normalizeH="0" baseline="0" noProof="0" dirty="0" err="1">
                <a:ln>
                  <a:noFill/>
                </a:ln>
                <a:solidFill>
                  <a:srgbClr val="002D5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Holzer</a:t>
            </a:r>
            <a:r>
              <a:rPr kumimoji="0" lang="cs-CZ" altLang="cs-CZ" sz="2100" i="0" u="none" strike="noStrike" kern="1200" cap="none" spc="0" normalizeH="0" baseline="0" noProof="0" dirty="0">
                <a:ln>
                  <a:noFill/>
                </a:ln>
                <a:solidFill>
                  <a:srgbClr val="002D5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Balík s využitím </a:t>
            </a:r>
            <a:r>
              <a:rPr kumimoji="0" lang="cs-CZ" altLang="cs-CZ" sz="2100" i="0" u="none" strike="noStrike" kern="1200" cap="none" spc="0" normalizeH="0" baseline="0" noProof="0" dirty="0" err="1">
                <a:ln>
                  <a:noFill/>
                </a:ln>
                <a:solidFill>
                  <a:srgbClr val="002D5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Linze</a:t>
            </a:r>
            <a:r>
              <a:rPr kumimoji="0" lang="cs-CZ" altLang="cs-CZ" sz="2100" i="0" u="none" strike="noStrike" kern="1200" cap="none" spc="0" normalizeH="0" baseline="0" noProof="0" dirty="0">
                <a:ln>
                  <a:noFill/>
                </a:ln>
                <a:solidFill>
                  <a:srgbClr val="002D5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nový druh diktatury</a:t>
            </a:r>
          </a:p>
          <a:p>
            <a:pPr algn="just">
              <a:spcBef>
                <a:spcPts val="1200"/>
              </a:spcBef>
              <a:defRPr/>
            </a:pPr>
            <a:r>
              <a:rPr lang="cs-CZ" altLang="cs-CZ" sz="2100" dirty="0">
                <a:solidFill>
                  <a:srgbClr val="002D5A"/>
                </a:solidFill>
                <a:latin typeface="Calibri"/>
              </a:rPr>
              <a:t>produkt několika dekád trvající degenerace původně dominující marxisticko-leninské ideologie, která začala hluboko před rokem 1989</a:t>
            </a:r>
          </a:p>
          <a:p>
            <a:pPr algn="just">
              <a:spcBef>
                <a:spcPts val="1200"/>
              </a:spcBef>
              <a:defRPr/>
            </a:pPr>
            <a:r>
              <a:rPr lang="cs-CZ" altLang="cs-CZ" sz="2100" dirty="0">
                <a:solidFill>
                  <a:srgbClr val="002D5A"/>
                </a:solidFill>
                <a:latin typeface="Calibri"/>
              </a:rPr>
              <a:t>n</a:t>
            </a:r>
            <a:r>
              <a:rPr kumimoji="0" lang="cs-CZ" altLang="cs-CZ" sz="2100" i="0" u="none" strike="noStrike" kern="1200" cap="none" spc="0" normalizeH="0" baseline="0" noProof="0" dirty="0" err="1">
                <a:ln>
                  <a:noFill/>
                </a:ln>
                <a:solidFill>
                  <a:srgbClr val="002D5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ová</a:t>
            </a:r>
            <a:r>
              <a:rPr kumimoji="0" lang="cs-CZ" altLang="cs-CZ" sz="2100" i="0" u="none" strike="noStrike" kern="1200" cap="none" spc="0" normalizeH="0" baseline="0" noProof="0" dirty="0">
                <a:ln>
                  <a:noFill/>
                </a:ln>
                <a:solidFill>
                  <a:srgbClr val="002D5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postideologická mentalita – legitimizace diktatury</a:t>
            </a:r>
          </a:p>
          <a:p>
            <a:pPr algn="just">
              <a:spcBef>
                <a:spcPts val="1200"/>
              </a:spcBef>
              <a:defRPr/>
            </a:pPr>
            <a:r>
              <a:rPr kumimoji="0" lang="cs-CZ" altLang="cs-CZ" sz="2100" i="0" u="none" strike="noStrike" kern="1200" cap="none" spc="0" normalizeH="0" baseline="0" noProof="0" dirty="0">
                <a:ln>
                  <a:noFill/>
                </a:ln>
                <a:solidFill>
                  <a:srgbClr val="002D5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nadstandardní rozsah politického pluralismu, kde není zcela vyloučeno ani vítězství opozice ve volbách (viz Srbsko po Miloševičovi); naopak nepolitický pluralismus, zejména ekonomický a společenský, podléhá striktní limitaci</a:t>
            </a:r>
          </a:p>
          <a:p>
            <a:pPr algn="just">
              <a:spcBef>
                <a:spcPts val="1200"/>
              </a:spcBef>
              <a:defRPr/>
            </a:pPr>
            <a:r>
              <a:rPr lang="cs-CZ" altLang="cs-CZ" sz="2100" dirty="0">
                <a:solidFill>
                  <a:srgbClr val="002D5A"/>
                </a:solidFill>
                <a:latin typeface="Calibri"/>
              </a:rPr>
              <a:t>jako první jej praktikovalo </a:t>
            </a:r>
            <a:r>
              <a:rPr lang="cs-CZ" altLang="cs-CZ" sz="2100" dirty="0" err="1">
                <a:solidFill>
                  <a:srgbClr val="002D5A"/>
                </a:solidFill>
                <a:latin typeface="Calibri"/>
              </a:rPr>
              <a:t>Miloševičovo</a:t>
            </a:r>
            <a:r>
              <a:rPr lang="cs-CZ" altLang="cs-CZ" sz="2100" dirty="0">
                <a:solidFill>
                  <a:srgbClr val="002D5A"/>
                </a:solidFill>
                <a:latin typeface="Calibri"/>
              </a:rPr>
              <a:t> Srbsko, které se opřelo o šovinistický nacionalismus</a:t>
            </a:r>
          </a:p>
          <a:p>
            <a:pPr algn="just">
              <a:spcBef>
                <a:spcPts val="1200"/>
              </a:spcBef>
              <a:defRPr/>
            </a:pPr>
            <a:r>
              <a:rPr lang="cs-CZ" altLang="cs-CZ" sz="2100" dirty="0">
                <a:solidFill>
                  <a:srgbClr val="002D5A"/>
                </a:solidFill>
                <a:latin typeface="Calibri"/>
              </a:rPr>
              <a:t>j</a:t>
            </a:r>
            <a:r>
              <a:rPr kumimoji="0" lang="cs-CZ" altLang="cs-CZ" sz="2100" i="0" u="none" strike="noStrike" kern="1200" cap="none" spc="0" normalizeH="0" baseline="0" noProof="0" dirty="0" err="1">
                <a:ln>
                  <a:noFill/>
                </a:ln>
                <a:solidFill>
                  <a:srgbClr val="002D5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inde</a:t>
            </a:r>
            <a:r>
              <a:rPr kumimoji="0" lang="cs-CZ" altLang="cs-CZ" sz="2100" i="0" u="none" strike="noStrike" kern="1200" cap="none" spc="0" normalizeH="0" baseline="0" noProof="0" dirty="0">
                <a:ln>
                  <a:noFill/>
                </a:ln>
                <a:solidFill>
                  <a:srgbClr val="002D5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se </a:t>
            </a:r>
            <a:r>
              <a:rPr lang="cs-CZ" altLang="cs-CZ" sz="2100" dirty="0">
                <a:solidFill>
                  <a:srgbClr val="002D5A"/>
                </a:solidFill>
                <a:latin typeface="Calibri"/>
              </a:rPr>
              <a:t>promítají oživené </a:t>
            </a:r>
            <a:r>
              <a:rPr lang="cs-CZ" altLang="cs-CZ" sz="2100" dirty="0" err="1">
                <a:solidFill>
                  <a:srgbClr val="002D5A"/>
                </a:solidFill>
                <a:latin typeface="Calibri"/>
              </a:rPr>
              <a:t>předkomunistické</a:t>
            </a:r>
            <a:r>
              <a:rPr lang="cs-CZ" altLang="cs-CZ" sz="2100" dirty="0">
                <a:solidFill>
                  <a:srgbClr val="002D5A"/>
                </a:solidFill>
                <a:latin typeface="Calibri"/>
              </a:rPr>
              <a:t> vzory chování a řízení – nepotismus, klanové a klientelistické vazby – postsovětské asijské republiky, zejména Turkmenistán a Uzbekistán</a:t>
            </a:r>
          </a:p>
          <a:p>
            <a:pPr marL="0" indent="0" algn="just">
              <a:spcBef>
                <a:spcPts val="1200"/>
              </a:spcBef>
              <a:buNone/>
              <a:defRPr/>
            </a:pPr>
            <a:endParaRPr kumimoji="0" lang="cs-CZ" altLang="cs-CZ" sz="2000" i="0" u="none" strike="noStrike" kern="1200" cap="none" spc="0" normalizeH="0" baseline="0" noProof="0" dirty="0">
              <a:ln>
                <a:noFill/>
              </a:ln>
              <a:solidFill>
                <a:srgbClr val="002D5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indent="0" algn="just">
              <a:spcBef>
                <a:spcPts val="1200"/>
              </a:spcBef>
              <a:buNone/>
            </a:pPr>
            <a:endParaRPr lang="cs-CZ" altLang="cs-CZ" sz="24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559127"/>
      </p:ext>
    </p:extLst>
  </p:cSld>
  <p:clrMapOvr>
    <a:masterClrMapping/>
  </p:clrMapOvr>
  <p:transition spd="slow">
    <p:cover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4514AA-3B1B-6F0D-3C87-C80440953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E34516B2-FBA7-188A-A2B7-3B53DD7B4C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120"/>
            <a:ext cx="9144000" cy="976745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Efekt – příklad tzv. uprchlická krize 2015</a:t>
            </a:r>
            <a:endParaRPr lang="cs-CZ" altLang="cs-CZ" sz="2000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A7E6DA0-12D9-C83D-FA9E-E6D779D7E1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8089" y="782820"/>
            <a:ext cx="8510731" cy="6395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2000" b="1" dirty="0">
                <a:solidFill>
                  <a:srgbClr val="002D5A"/>
                </a:solidFill>
              </a:rPr>
              <a:t>Wondreys (2021): </a:t>
            </a:r>
            <a:r>
              <a:rPr lang="en-US" sz="2000" dirty="0"/>
              <a:t>The “refugee crisis” and the transformation of the far right and the political mainstream: the extreme case of the Czech Republic</a:t>
            </a:r>
          </a:p>
          <a:p>
            <a:pPr marL="0" indent="0" algn="just">
              <a:spcBef>
                <a:spcPts val="1200"/>
              </a:spcBef>
              <a:buNone/>
            </a:pPr>
            <a:endParaRPr lang="cs-CZ" altLang="cs-CZ" sz="2000" b="1" dirty="0">
              <a:solidFill>
                <a:srgbClr val="002D5A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632C18-60B1-BE74-1C52-9F2B892808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8000"/>
                    </a14:imgEffect>
                    <a14:imgEffect>
                      <a14:brightnessContrast bright="1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41455" y="1582842"/>
            <a:ext cx="4110182" cy="29771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F0798C-F626-BB77-9354-EC3A64B17E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089" y="4785083"/>
            <a:ext cx="7109448" cy="12900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75F895-8E58-0DA5-3304-5DB078A830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63" y="1759565"/>
            <a:ext cx="4849624" cy="159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581887"/>
      </p:ext>
    </p:extLst>
  </p:cSld>
  <p:clrMapOvr>
    <a:masterClrMapping/>
  </p:clrMapOvr>
  <p:transition spd="slow">
    <p:cover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B588BE-AA81-3763-DAC5-D50B9309B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CBCDC94-1A18-C4EF-08CC-52D0AE92BF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976745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Základní výzvy</a:t>
            </a:r>
            <a:endParaRPr lang="cs-CZ" altLang="cs-CZ" sz="2000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41DD0CE9-CFF4-0F11-F728-D4F202B925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4464" y="1059873"/>
            <a:ext cx="8510731" cy="5476008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Řešení nedostatku pracovních sil při zachování bezpečnostních opatření.</a:t>
            </a:r>
          </a:p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Adaptace na nové migrační trendy (např. klimatická migrace).</a:t>
            </a:r>
          </a:p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Podpora integrace dlouhodobě pobývajících cizinců, zejména v oblasti vzdělávání a bydlení.</a:t>
            </a:r>
          </a:p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Veřejné mínění a migrační a azylová politika / MAP a politické strany</a:t>
            </a:r>
          </a:p>
          <a:p>
            <a:pPr algn="just">
              <a:spcBef>
                <a:spcPts val="1200"/>
              </a:spcBef>
            </a:pPr>
            <a:endParaRPr lang="cs-CZ" altLang="cs-CZ" sz="20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057037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C859554F5BFAA4BBE3FE4010A9ED28D" ma:contentTypeVersion="2" ma:contentTypeDescription="Vytvoří nový dokument" ma:contentTypeScope="" ma:versionID="453ba895227779ced1f786948ef912a0">
  <xsd:schema xmlns:xsd="http://www.w3.org/2001/XMLSchema" xmlns:xs="http://www.w3.org/2001/XMLSchema" xmlns:p="http://schemas.microsoft.com/office/2006/metadata/properties" xmlns:ns2="6851cf81-6817-4491-8dac-539bd890e2c7" targetNamespace="http://schemas.microsoft.com/office/2006/metadata/properties" ma:root="true" ma:fieldsID="8aa7cd5efcb57b7b8a47f6d356e4da22" ns2:_="">
    <xsd:import namespace="6851cf81-6817-4491-8dac-539bd890e2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51cf81-6817-4491-8dac-539bd890e2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0DDF872-0C80-46FB-AE0E-ECF2BDCF5DBB}">
  <ds:schemaRefs>
    <ds:schemaRef ds:uri="6851cf81-6817-4491-8dac-539bd890e2c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5C65AE0-B671-41C6-888D-B9F2723C05A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5A92F6-7653-4268-8349-FC502E6EA4CD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6851cf81-6817-4491-8dac-539bd890e2c7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43409</TotalTime>
  <Words>6013</Words>
  <Application>Microsoft Macintosh PowerPoint</Application>
  <PresentationFormat>On-screen Show (4:3)</PresentationFormat>
  <Paragraphs>691</Paragraphs>
  <Slides>91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97" baseType="lpstr">
      <vt:lpstr>Aptos</vt:lpstr>
      <vt:lpstr>Arial</vt:lpstr>
      <vt:lpstr>Calibri</vt:lpstr>
      <vt:lpstr>Times New Roman</vt:lpstr>
      <vt:lpstr>Wingdings</vt:lpstr>
      <vt:lpstr>Motiv sady Office</vt:lpstr>
      <vt:lpstr>Nedemokratické režimy  a  bezpečnostní rizika</vt:lpstr>
      <vt:lpstr>Moderní nedemokratické režimy</vt:lpstr>
      <vt:lpstr>Katalog rysů totalitních režimů  (Brzezinski, Friedrich)</vt:lpstr>
      <vt:lpstr>Totalitní režim / autoritativní režim (Linz)</vt:lpstr>
      <vt:lpstr>Linzova koncepce nedemokratických  režimů </vt:lpstr>
      <vt:lpstr>Byrokraticko-militaristické režimy (Linz)</vt:lpstr>
      <vt:lpstr>Posttotalitní režimy (Linz/Stepan)</vt:lpstr>
      <vt:lpstr>Sultanistické režimy (Linz/Stepan)</vt:lpstr>
      <vt:lpstr>Postideologický autoritativní režim</vt:lpstr>
      <vt:lpstr>Postideologický autoritativní režim</vt:lpstr>
      <vt:lpstr>Freedom House Index 2025</vt:lpstr>
      <vt:lpstr>Freedom House Index 2023</vt:lpstr>
      <vt:lpstr>Index demokracie (The Economist)</vt:lpstr>
      <vt:lpstr>Přechod k demokracii, konsolidace demokracie a její bezpečnostní rizika</vt:lpstr>
      <vt:lpstr>Zdroje k tématu</vt:lpstr>
      <vt:lpstr>Přechody k demokracii</vt:lpstr>
      <vt:lpstr>Aktéři a strategie tranzice  (Karlová, O‘Donnell &amp; Schmitter)</vt:lpstr>
      <vt:lpstr>Etapy přechodu </vt:lpstr>
      <vt:lpstr>Přechody a typy pol. režimů </vt:lpstr>
      <vt:lpstr>Třetí fáze přechodu k demokracii </vt:lpstr>
      <vt:lpstr>Fáze konsolidace</vt:lpstr>
      <vt:lpstr>Faktory ovlivňující proces konsolidace</vt:lpstr>
      <vt:lpstr>Úrovně konsolidace</vt:lpstr>
      <vt:lpstr>Indikátory konsolidace</vt:lpstr>
      <vt:lpstr>Dekonsolidace</vt:lpstr>
      <vt:lpstr>Seminář: Cvičení</vt:lpstr>
      <vt:lpstr>Seminář: Cvičení</vt:lpstr>
      <vt:lpstr>Seminář: Cvičení</vt:lpstr>
      <vt:lpstr>Politické strany, str. systém, volební systém a problémy české demokracie </vt:lpstr>
      <vt:lpstr>Zdroje k tématu</vt:lpstr>
      <vt:lpstr>Význam politických stran</vt:lpstr>
      <vt:lpstr>Politické strany</vt:lpstr>
      <vt:lpstr>PowerPoint Presentation</vt:lpstr>
      <vt:lpstr>PowerPoint Presentation</vt:lpstr>
      <vt:lpstr>Transformace (Západo) Evropského Stranického Systemu</vt:lpstr>
      <vt:lpstr>Transformace (Západo) Evropského Stranického Systému</vt:lpstr>
      <vt:lpstr>Volební Systém </vt:lpstr>
      <vt:lpstr>Volební Systém – Většinový vs. Poměrný</vt:lpstr>
      <vt:lpstr>Volby 2017</vt:lpstr>
      <vt:lpstr>PowerPoint Presentation</vt:lpstr>
      <vt:lpstr>PowerPoint Presentation</vt:lpstr>
      <vt:lpstr>Vládnutí</vt:lpstr>
      <vt:lpstr>Volby do Poslanecké sněmovny 2021</vt:lpstr>
      <vt:lpstr>Volby do Poslanecké sněmovny 2021</vt:lpstr>
      <vt:lpstr>Vládnutí</vt:lpstr>
      <vt:lpstr>Volby do Poslanecké sněmovny 2025</vt:lpstr>
      <vt:lpstr>Volby do Poslanecké sněmovny 2021 vs 2025</vt:lpstr>
      <vt:lpstr>Formát stranického systému</vt:lpstr>
      <vt:lpstr>Mechanismus - ideologická  polarizace</vt:lpstr>
      <vt:lpstr>Česko 2021 – 2D spektrum (Enter) </vt:lpstr>
      <vt:lpstr>Volební systémy v ČR  základní přehled</vt:lpstr>
      <vt:lpstr>Volební systém do Poslanecké  sněmovny </vt:lpstr>
      <vt:lpstr>Volební systém do Senátu</vt:lpstr>
      <vt:lpstr>Česko – základní dilemata s bezpečnostní rovinou</vt:lpstr>
      <vt:lpstr>Politický extremismus a militantní demokracie </vt:lpstr>
      <vt:lpstr>Extremismus a radikalismus</vt:lpstr>
      <vt:lpstr>Extremismus v teorii a praxi</vt:lpstr>
      <vt:lpstr>Extremismus v teorii a praxi</vt:lpstr>
      <vt:lpstr>Extremismus v teorii a praxi – pokr.</vt:lpstr>
      <vt:lpstr>Levicový versus pravicový extremismus</vt:lpstr>
      <vt:lpstr>Krajní pravice - koncepty</vt:lpstr>
      <vt:lpstr>Krajní pravice - typologie</vt:lpstr>
      <vt:lpstr>Krajní pravice – typologie (v praxi)</vt:lpstr>
      <vt:lpstr>Krajní pravice – typologie (v praxi)</vt:lpstr>
      <vt:lpstr>Krajní levice - koncepty</vt:lpstr>
      <vt:lpstr>Krajní levice – koncepty</vt:lpstr>
      <vt:lpstr>Krajní levice – typologie</vt:lpstr>
      <vt:lpstr>Krajní levice – typologie (v praxi)</vt:lpstr>
      <vt:lpstr>Militantní demokracie</vt:lpstr>
      <vt:lpstr>Militantní demokracie - vysvětlení</vt:lpstr>
      <vt:lpstr>Formy ochrany demokracie</vt:lpstr>
      <vt:lpstr>Nástroje militantní demokracie </vt:lpstr>
      <vt:lpstr>Možné formy omezení stranických  aktivit militantní demokracií</vt:lpstr>
      <vt:lpstr>Shrnutí omezení legislativními nástroji</vt:lpstr>
      <vt:lpstr>Militantní demokracie  v Česku</vt:lpstr>
      <vt:lpstr>Tradice a základní hodnoty  ochrany demokracie</vt:lpstr>
      <vt:lpstr>Státní orgány</vt:lpstr>
      <vt:lpstr>Omezení svobody projevu</vt:lpstr>
      <vt:lpstr>Lustrace a zákazy práce</vt:lpstr>
      <vt:lpstr>Česká migrační a azylová politika</vt:lpstr>
      <vt:lpstr>Zdroje k tématu</vt:lpstr>
      <vt:lpstr>Základní faktory migrace</vt:lpstr>
      <vt:lpstr>Push faktory</vt:lpstr>
      <vt:lpstr>Pull faktory</vt:lpstr>
      <vt:lpstr>Základní východiska české migrační a  azylové politiky</vt:lpstr>
      <vt:lpstr>Klíčové dokumenty</vt:lpstr>
      <vt:lpstr>Základní principy</vt:lpstr>
      <vt:lpstr>Statistiky </vt:lpstr>
      <vt:lpstr>Výsledky</vt:lpstr>
      <vt:lpstr>Efekt – příklad tzv. uprchlická krize 2015</vt:lpstr>
      <vt:lpstr>Základní výzvy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xmas</dc:creator>
  <cp:lastModifiedBy>Jakub Wondreys</cp:lastModifiedBy>
  <cp:revision>175</cp:revision>
  <cp:lastPrinted>2019-11-11T11:30:00Z</cp:lastPrinted>
  <dcterms:created xsi:type="dcterms:W3CDTF">2015-06-02T07:24:49Z</dcterms:created>
  <dcterms:modified xsi:type="dcterms:W3CDTF">2025-11-11T13:12:03Z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0x0101008C859554F5BFAA4BBE3FE4010A9ED28D</vt:lpwstr>
  </property>
</Properties>
</file>