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7" r:id="rId4"/>
  </p:sldMasterIdLst>
  <p:notesMasterIdLst>
    <p:notesMasterId r:id="rId30"/>
  </p:notesMasterIdLst>
  <p:handoutMasterIdLst>
    <p:handoutMasterId r:id="rId31"/>
  </p:handoutMasterIdLst>
  <p:sldIdLst>
    <p:sldId id="267" r:id="rId5"/>
    <p:sldId id="301" r:id="rId6"/>
    <p:sldId id="302" r:id="rId7"/>
    <p:sldId id="311" r:id="rId8"/>
    <p:sldId id="397" r:id="rId9"/>
    <p:sldId id="312" r:id="rId10"/>
    <p:sldId id="313" r:id="rId11"/>
    <p:sldId id="538" r:id="rId12"/>
    <p:sldId id="539" r:id="rId13"/>
    <p:sldId id="429" r:id="rId14"/>
    <p:sldId id="424" r:id="rId15"/>
    <p:sldId id="425" r:id="rId16"/>
    <p:sldId id="426" r:id="rId17"/>
    <p:sldId id="427" r:id="rId18"/>
    <p:sldId id="428" r:id="rId19"/>
    <p:sldId id="318" r:id="rId20"/>
    <p:sldId id="417" r:id="rId21"/>
    <p:sldId id="540" r:id="rId22"/>
    <p:sldId id="541" r:id="rId23"/>
    <p:sldId id="542" r:id="rId24"/>
    <p:sldId id="543" r:id="rId25"/>
    <p:sldId id="544" r:id="rId26"/>
    <p:sldId id="446" r:id="rId27"/>
    <p:sldId id="546" r:id="rId28"/>
    <p:sldId id="268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5928"/>
  </p:normalViewPr>
  <p:slideViewPr>
    <p:cSldViewPr snapToGrid="0">
      <p:cViewPr varScale="1">
        <p:scale>
          <a:sx n="105" d="100"/>
          <a:sy n="105" d="100"/>
        </p:scale>
        <p:origin x="120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7194128" y="-1"/>
            <a:ext cx="4999003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13659" y="290218"/>
            <a:ext cx="3969308" cy="60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7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12192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9681634" y="1"/>
            <a:ext cx="2511495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8" name="Volný tvar 7"/>
          <p:cNvSpPr/>
          <p:nvPr userDrawn="1"/>
        </p:nvSpPr>
        <p:spPr>
          <a:xfrm>
            <a:off x="9486054" y="6308726"/>
            <a:ext cx="2707076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061052" y="150519"/>
            <a:ext cx="1965848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870487" y="6519270"/>
            <a:ext cx="2156413" cy="16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20.10.2025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34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20.10.2025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35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20.10.2025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20.10.2025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11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20.10.2025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0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20.10.2025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2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20.10.2025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87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20.10.2025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6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20.10.2025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3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E9884-D73C-418C-A650-05BE1462A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E59C61-0379-4B53-A04D-069655233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FF0C75-313E-4E78-A97D-D11C78FAF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60A8-614F-478F-8AC7-AB4628B8659E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18122B-A57D-4723-A1A3-31E68930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54E9AF-D48D-4804-BBF5-01DD1081D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707D-2CD4-4080-B5FD-F1685625BA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78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20.10.2025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78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elmuller.eu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720" y="1395108"/>
            <a:ext cx="11484308" cy="435977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4000" dirty="0"/>
              <a:t>Co znamená post/moderní společnost</a:t>
            </a:r>
            <a:br>
              <a:rPr lang="cs-CZ" sz="4000" dirty="0"/>
            </a:br>
            <a:r>
              <a:rPr lang="cs-CZ" sz="4000" dirty="0"/>
              <a:t>v jaké společnosti žijeme?</a:t>
            </a:r>
            <a:br>
              <a:rPr lang="cs-CZ" sz="4000" dirty="0"/>
            </a:br>
            <a:br>
              <a:rPr lang="cs-CZ" dirty="0"/>
            </a:br>
            <a:r>
              <a:rPr lang="cs-CZ" dirty="0"/>
              <a:t>Současné problémy post/moderní společnosti 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>
                <a:hlinkClick r:id="rId2"/>
              </a:rPr>
              <a:t>www.karelmuller.eu</a:t>
            </a:r>
            <a:br>
              <a:rPr lang="cs-CZ" dirty="0"/>
            </a:br>
            <a:r>
              <a:rPr lang="cs-CZ" dirty="0"/>
              <a:t>4. týden (21. 10. 2025)</a:t>
            </a:r>
          </a:p>
        </p:txBody>
      </p:sp>
    </p:spTree>
    <p:extLst>
      <p:ext uri="{BB962C8B-B14F-4D97-AF65-F5344CB8AC3E}">
        <p14:creationId xmlns:p14="http://schemas.microsoft.com/office/powerpoint/2010/main" val="4123846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158D1F8-B2B0-45E6-9D16-18E1F4CD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87CDEA01-7BF6-4BE8-BE0B-20D97312E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5363" name="Podnadpis 2">
            <a:extLst>
              <a:ext uri="{FF2B5EF4-FFF2-40B4-BE49-F238E27FC236}">
                <a16:creationId xmlns:a16="http://schemas.microsoft.com/office/drawing/2014/main" id="{A33366D9-7542-4E89-9364-FABC8E8F4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5364" name="Obrázek 3" descr="central europe map 1800.bmp">
            <a:extLst>
              <a:ext uri="{FF2B5EF4-FFF2-40B4-BE49-F238E27FC236}">
                <a16:creationId xmlns:a16="http://schemas.microsoft.com/office/drawing/2014/main" id="{3AC86D58-A3CE-44F4-A361-E284FE8A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44000" cy="685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13B7CFD7-FD56-45E0-A814-F85E4A690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6387" name="Podnadpis 2">
            <a:extLst>
              <a:ext uri="{FF2B5EF4-FFF2-40B4-BE49-F238E27FC236}">
                <a16:creationId xmlns:a16="http://schemas.microsoft.com/office/drawing/2014/main" id="{DBEBE603-B9A9-4419-A7FE-14DDA051D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6388" name="Obrázek 3" descr="central europe map 1700.bmp">
            <a:extLst>
              <a:ext uri="{FF2B5EF4-FFF2-40B4-BE49-F238E27FC236}">
                <a16:creationId xmlns:a16="http://schemas.microsoft.com/office/drawing/2014/main" id="{75763987-4255-46EB-9B7E-1D9B3AE2C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02" y="0"/>
            <a:ext cx="9220699" cy="713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47E8BAC0-72AB-4C0F-9E54-045090C1B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7411" name="Podnadpis 2">
            <a:extLst>
              <a:ext uri="{FF2B5EF4-FFF2-40B4-BE49-F238E27FC236}">
                <a16:creationId xmlns:a16="http://schemas.microsoft.com/office/drawing/2014/main" id="{A18DBD0B-C900-4225-A728-DA03DBA3F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7412" name="Obrázek 3" descr="central europe map 1600.bmp">
            <a:extLst>
              <a:ext uri="{FF2B5EF4-FFF2-40B4-BE49-F238E27FC236}">
                <a16:creationId xmlns:a16="http://schemas.microsoft.com/office/drawing/2014/main" id="{60BF81B8-9930-456E-B296-FF821BE2E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74" y="-381056"/>
            <a:ext cx="8976852" cy="716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FEDBBD57-8B74-428F-8414-93FCE9907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8435" name="Podnadpis 2">
            <a:extLst>
              <a:ext uri="{FF2B5EF4-FFF2-40B4-BE49-F238E27FC236}">
                <a16:creationId xmlns:a16="http://schemas.microsoft.com/office/drawing/2014/main" id="{3F809008-78B9-4B9B-9351-17DB99D26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8436" name="Obrázek 3" descr="central europe map 1500.bmp">
            <a:extLst>
              <a:ext uri="{FF2B5EF4-FFF2-40B4-BE49-F238E27FC236}">
                <a16:creationId xmlns:a16="http://schemas.microsoft.com/office/drawing/2014/main" id="{2F77F4A8-F477-4321-886C-2B79708AC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16" y="1"/>
            <a:ext cx="8829368" cy="70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95ABF415-F7CE-4CF0-A354-76A44782A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9459" name="Podnadpis 2">
            <a:extLst>
              <a:ext uri="{FF2B5EF4-FFF2-40B4-BE49-F238E27FC236}">
                <a16:creationId xmlns:a16="http://schemas.microsoft.com/office/drawing/2014/main" id="{1F6D9259-79BE-48C6-8647-B01FF6BAE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9460" name="Obrázek 3" descr="central europe map 1400.bmp">
            <a:extLst>
              <a:ext uri="{FF2B5EF4-FFF2-40B4-BE49-F238E27FC236}">
                <a16:creationId xmlns:a16="http://schemas.microsoft.com/office/drawing/2014/main" id="{4002146B-FD68-4086-A058-DCB67155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898194" cy="71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CAF84103-C616-4C55-A8DC-F3857EA0D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0483" name="Podnadpis 2">
            <a:extLst>
              <a:ext uri="{FF2B5EF4-FFF2-40B4-BE49-F238E27FC236}">
                <a16:creationId xmlns:a16="http://schemas.microsoft.com/office/drawing/2014/main" id="{864268D5-41FE-4A9D-AB11-0CB83239D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20484" name="Obrázek 3" descr="central europe map 1300.bmp">
            <a:extLst>
              <a:ext uri="{FF2B5EF4-FFF2-40B4-BE49-F238E27FC236}">
                <a16:creationId xmlns:a16="http://schemas.microsoft.com/office/drawing/2014/main" id="{FB45CEE9-02CC-446A-863C-20FDB6D5F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0"/>
            <a:ext cx="9222658" cy="708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01133" y="692036"/>
            <a:ext cx="9438217" cy="57852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Moderni</a:t>
            </a:r>
            <a:r>
              <a:rPr lang="cs-CZ" dirty="0" err="1"/>
              <a:t>zace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305050" y="2228828"/>
            <a:ext cx="7886700" cy="409021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b="1" dirty="0"/>
              <a:t>1455</a:t>
            </a:r>
            <a:r>
              <a:rPr lang="cs-CZ" dirty="0"/>
              <a:t> 	</a:t>
            </a:r>
            <a:r>
              <a:rPr lang="cs-CZ" b="1" dirty="0"/>
              <a:t>      1650    1774		</a:t>
            </a:r>
            <a:r>
              <a:rPr lang="cs-CZ" dirty="0"/>
              <a:t>											</a:t>
            </a:r>
            <a:r>
              <a:rPr lang="cs-CZ" dirty="0" err="1"/>
              <a:t>Literacy</a:t>
            </a:r>
            <a:r>
              <a:rPr lang="cs-CZ" dirty="0"/>
              <a:t> </a:t>
            </a:r>
            <a:r>
              <a:rPr lang="cs-CZ" dirty="0" err="1"/>
              <a:t>Growth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b="1" dirty="0"/>
              <a:t>1517</a:t>
            </a:r>
            <a:r>
              <a:rPr lang="cs-CZ" dirty="0"/>
              <a:t>   </a:t>
            </a:r>
            <a:r>
              <a:rPr lang="cs-CZ" b="1" dirty="0"/>
              <a:t>1648       1781</a:t>
            </a:r>
            <a:r>
              <a:rPr lang="cs-CZ" dirty="0"/>
              <a:t>						</a:t>
            </a:r>
            <a:r>
              <a:rPr lang="cs-CZ" dirty="0" err="1"/>
              <a:t>Secularization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		         </a:t>
            </a:r>
            <a:r>
              <a:rPr lang="cs-CZ" b="1" dirty="0"/>
              <a:t>1759	1765	1884</a:t>
            </a:r>
            <a:r>
              <a:rPr lang="cs-CZ" dirty="0"/>
              <a:t>			</a:t>
            </a:r>
            <a:r>
              <a:rPr lang="cs-CZ" dirty="0" err="1"/>
              <a:t>Industrialization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</a:p>
          <a:p>
            <a:pPr marL="0" indent="0">
              <a:buNone/>
            </a:pPr>
            <a:r>
              <a:rPr lang="cs-CZ" b="1" dirty="0"/>
              <a:t>			 1784   1833  1859  1868/9</a:t>
            </a:r>
            <a:r>
              <a:rPr lang="cs-CZ" dirty="0"/>
              <a:t>									                    </a:t>
            </a:r>
            <a:r>
              <a:rPr lang="cs-CZ" dirty="0" err="1"/>
              <a:t>Commodification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  <a:r>
              <a:rPr lang="cs-CZ" b="1" dirty="0"/>
              <a:t>1781</a:t>
            </a:r>
            <a:r>
              <a:rPr lang="cs-CZ" dirty="0"/>
              <a:t>	</a:t>
            </a:r>
            <a:r>
              <a:rPr lang="cs-CZ" b="1" dirty="0"/>
              <a:t>1848</a:t>
            </a:r>
            <a:r>
              <a:rPr lang="cs-CZ" dirty="0"/>
              <a:t>											</a:t>
            </a:r>
            <a:r>
              <a:rPr lang="cs-CZ" dirty="0" err="1"/>
              <a:t>Urbanization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                       	</a:t>
            </a:r>
            <a:r>
              <a:rPr lang="cs-CZ" b="1" dirty="0"/>
              <a:t>1893 </a:t>
            </a:r>
            <a:r>
              <a:rPr lang="cs-CZ" dirty="0"/>
              <a:t>   </a:t>
            </a:r>
            <a:r>
              <a:rPr lang="cs-CZ" b="1" dirty="0"/>
              <a:t>1906    1918</a:t>
            </a:r>
            <a:r>
              <a:rPr lang="cs-CZ" dirty="0"/>
              <a:t>	</a:t>
            </a:r>
            <a:r>
              <a:rPr lang="cs-CZ" dirty="0" err="1"/>
              <a:t>Democratization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>
            <a:off x="2229119" y="2664921"/>
            <a:ext cx="7377985" cy="135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6"/>
            <a:endParaRPr lang="cs-CZ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2497017" y="3167050"/>
            <a:ext cx="7110087" cy="125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6"/>
            <a:endParaRPr lang="cs-CZ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4056187" y="4201713"/>
            <a:ext cx="5550917" cy="144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6"/>
            <a:endParaRPr lang="cs-CZ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Šipka doprava 10"/>
          <p:cNvSpPr/>
          <p:nvPr/>
        </p:nvSpPr>
        <p:spPr>
          <a:xfrm>
            <a:off x="4056185" y="3589747"/>
            <a:ext cx="5550918" cy="143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6"/>
            <a:endParaRPr lang="cs-CZ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Šipka doprava 11"/>
          <p:cNvSpPr/>
          <p:nvPr/>
        </p:nvSpPr>
        <p:spPr>
          <a:xfrm>
            <a:off x="4513385" y="4848290"/>
            <a:ext cx="5093718" cy="144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6"/>
            <a:endParaRPr lang="cs-CZ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Šipka doprava 12"/>
          <p:cNvSpPr/>
          <p:nvPr/>
        </p:nvSpPr>
        <p:spPr>
          <a:xfrm>
            <a:off x="5421191" y="5441485"/>
            <a:ext cx="4185912" cy="150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6"/>
            <a:endParaRPr lang="cs-CZ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3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0E004A7-6869-4FD5-971A-10A234B89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33" y="181265"/>
            <a:ext cx="8509000" cy="638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89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68FBD5-4DA8-445A-B10B-7C8625054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232" y="1767696"/>
            <a:ext cx="5907536" cy="332260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933A0B3-6ECA-4BF8-8ACD-DAF3AD0B4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867" y="467149"/>
            <a:ext cx="12192000" cy="13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57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Velká francouzská revoluce</a:t>
            </a:r>
            <a:br>
              <a:rPr lang="cs-CZ" altLang="cs-CZ" dirty="0"/>
            </a:br>
            <a:r>
              <a:rPr lang="cs-CZ" altLang="cs-CZ" dirty="0"/>
              <a:t>její příčiny a důsledky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81" y="1980338"/>
            <a:ext cx="4968671" cy="392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150" y="2019922"/>
            <a:ext cx="2633700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886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2A176B0-35D1-4EFA-8430-80392AE9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22" y="2052211"/>
            <a:ext cx="5426311" cy="303518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AAD98C3-2126-47E7-B12E-2A825EB65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772" y="2052210"/>
            <a:ext cx="5389297" cy="30351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AA69F5-BE16-42C1-8600-B59D20CE3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77" y="700329"/>
            <a:ext cx="993124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9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07C9CA3-360B-4F4D-A470-E282AB2D3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19" y="1376471"/>
            <a:ext cx="8321761" cy="4816257"/>
          </a:xfrm>
          <a:prstGeom prst="rect">
            <a:avLst/>
          </a:prstGeom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DDC22737-47DC-4285-852C-75AF3F152D9E}"/>
              </a:ext>
            </a:extLst>
          </p:cNvPr>
          <p:cNvCxnSpPr/>
          <p:nvPr/>
        </p:nvCxnSpPr>
        <p:spPr>
          <a:xfrm flipH="1" flipV="1">
            <a:off x="5958890" y="2370063"/>
            <a:ext cx="709836" cy="67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E5EBA05B-C283-4AA9-9EF5-BB50D4448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282" y="3159745"/>
            <a:ext cx="1359526" cy="33530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E6E13FA4-4A79-4D70-9DC6-F6BA08A96328}"/>
              </a:ext>
            </a:extLst>
          </p:cNvPr>
          <p:cNvSpPr txBox="1">
            <a:spLocks/>
          </p:cNvSpPr>
          <p:nvPr/>
        </p:nvSpPr>
        <p:spPr>
          <a:xfrm>
            <a:off x="69160" y="63365"/>
            <a:ext cx="8325059" cy="1088068"/>
          </a:xfrm>
          <a:prstGeom prst="rect">
            <a:avLst/>
          </a:prstGeom>
        </p:spPr>
        <p:txBody>
          <a:bodyPr vert="horz" lIns="252000" tIns="45710" rIns="252000" bIns="45710" rtlCol="0" anchor="ctr">
            <a:normAutofit fontScale="82500" lnSpcReduction="10000"/>
          </a:bodyPr>
          <a:lstStyle>
            <a:lvl1pPr algn="l" defTabSz="914206" rtl="0" eaLnBrk="1" latinLnBrk="0" hangingPunct="1">
              <a:spcBef>
                <a:spcPct val="0"/>
              </a:spcBef>
              <a:buNone/>
              <a:defRPr sz="6600" kern="1200">
                <a:solidFill>
                  <a:srgbClr val="CA8A64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2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>
                <a:ln>
                  <a:noFill/>
                </a:ln>
                <a:solidFill>
                  <a:srgbClr val="CA8A6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Conflict of Interests aneb Babišův problém</a:t>
            </a:r>
            <a:br>
              <a:rPr kumimoji="0" lang="cs-CZ" sz="6600" b="0" i="0" u="none" strike="noStrike" kern="1200" cap="none" spc="0" normalizeH="0" baseline="0" noProof="0">
                <a:ln>
                  <a:noFill/>
                </a:ln>
                <a:solidFill>
                  <a:srgbClr val="CA8A6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CA8A64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287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2392D02-92D2-452D-97BB-49E75256A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6" y="1283022"/>
            <a:ext cx="9053345" cy="4291956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026BB20-C021-4DCC-8BB7-0807681466C4}"/>
              </a:ext>
            </a:extLst>
          </p:cNvPr>
          <p:cNvCxnSpPr/>
          <p:nvPr/>
        </p:nvCxnSpPr>
        <p:spPr>
          <a:xfrm flipV="1">
            <a:off x="5048264" y="2311399"/>
            <a:ext cx="618067" cy="668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B128EAF9-19C4-4CEA-A158-BC8F62BE4187}"/>
              </a:ext>
            </a:extLst>
          </p:cNvPr>
          <p:cNvCxnSpPr/>
          <p:nvPr/>
        </p:nvCxnSpPr>
        <p:spPr>
          <a:xfrm>
            <a:off x="6561667" y="2345267"/>
            <a:ext cx="643466" cy="601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3CE8A68F-7A10-4D70-BFB7-1D29346CFBBC}"/>
              </a:ext>
            </a:extLst>
          </p:cNvPr>
          <p:cNvCxnSpPr/>
          <p:nvPr/>
        </p:nvCxnSpPr>
        <p:spPr>
          <a:xfrm>
            <a:off x="5020733" y="3843867"/>
            <a:ext cx="728134" cy="58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26649228-B098-4C4E-9F79-CA91120CFB24}"/>
              </a:ext>
            </a:extLst>
          </p:cNvPr>
          <p:cNvCxnSpPr/>
          <p:nvPr/>
        </p:nvCxnSpPr>
        <p:spPr>
          <a:xfrm flipV="1">
            <a:off x="6561667" y="3920067"/>
            <a:ext cx="643466" cy="63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7EE4A30-C6A3-44B4-A35F-946D122FBB34}"/>
              </a:ext>
            </a:extLst>
          </p:cNvPr>
          <p:cNvCxnSpPr>
            <a:cxnSpLocks/>
          </p:cNvCxnSpPr>
          <p:nvPr/>
        </p:nvCxnSpPr>
        <p:spPr>
          <a:xfrm>
            <a:off x="6095999" y="2556933"/>
            <a:ext cx="0" cy="175260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01F12399-D8C2-4864-B231-565635F83ACA}"/>
              </a:ext>
            </a:extLst>
          </p:cNvPr>
          <p:cNvCxnSpPr>
            <a:cxnSpLocks/>
          </p:cNvCxnSpPr>
          <p:nvPr/>
        </p:nvCxnSpPr>
        <p:spPr>
          <a:xfrm flipH="1">
            <a:off x="5130800" y="3429000"/>
            <a:ext cx="1928369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1145585C-500D-4D0F-8F01-12401D82A4BF}"/>
              </a:ext>
            </a:extLst>
          </p:cNvPr>
          <p:cNvSpPr txBox="1"/>
          <p:nvPr/>
        </p:nvSpPr>
        <p:spPr>
          <a:xfrm>
            <a:off x="788923" y="422296"/>
            <a:ext cx="104033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A8A6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Institutional Dimensions of Modernity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A8A6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A8A6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Anthony Giddens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0107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900518" y="393291"/>
          <a:ext cx="7578558" cy="6356605"/>
        </p:xfrm>
        <a:graphic>
          <a:graphicData uri="http://schemas.openxmlformats.org/drawingml/2006/table">
            <a:tbl>
              <a:tblPr/>
              <a:tblGrid>
                <a:gridCol w="3538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93825" algn="ctr"/>
                        </a:tabLst>
                        <a:defRPr/>
                      </a:pPr>
                      <a:r>
                        <a:rPr lang="cs-CZ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TRADIČNÍ SPOLEČNOST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93825" algn="ctr"/>
                        </a:tabLst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Klientelismus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3825" algn="ctr"/>
                        </a:tabLst>
                      </a:pPr>
                      <a:endParaRPr lang="cs-CZ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MODERNÍ SPOLEČNOST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Liberalismus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Sociální hierarchie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Právní rovnost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Přátelství a nerovnost/neformálnost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Občanství/formálnost/instituce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Panství: tradice, charisma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 legální: právo, spravedlnost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Patrimoniální správa, vrchnost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Byrokratická správa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Pozemková držba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Soukromé/veřejné právo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87650" algn="r"/>
                        </a:tabLst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Feudalismus, plebejství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87650" algn="r"/>
                        </a:tabLs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Trh, soutěž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Dar, samozásobitelství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Monetární směna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Patronáž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/podřízenost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Autonomie/partnerství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Strach/specifická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Důvěra/obecná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175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Bonding</a:t>
                      </a:r>
                      <a:r>
                        <a:rPr lang="cs-CZ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social</a:t>
                      </a:r>
                      <a:r>
                        <a:rPr lang="cs-CZ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capital</a:t>
                      </a:r>
                      <a:r>
                        <a:rPr lang="cs-CZ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mechanická solidarita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Bridging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social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capital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cs-CZ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organická solidarita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2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7FF96-E290-4458-BC69-0589065E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Pojmy k zapamatování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C7651E-39FA-4299-AB12-BB7D7A042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Postmoderní společnost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Moderní společnost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Polo/moderní společnosti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Modernizace, modernizační procesy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Časo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-prostorové rozpojení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Vyvazující mechanismy</a:t>
            </a:r>
          </a:p>
          <a:p>
            <a:pPr marL="742792" marR="0" lvl="1" indent="-285689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Expertní systémy (vlak, telegraf, telefon, satelit…)</a:t>
            </a:r>
          </a:p>
          <a:p>
            <a:pPr marL="742792" marR="0" lvl="1" indent="-285689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cs-CZ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Symbolické znaky (peníze, jazyk)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889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EAFB1-E2B8-BA84-0ACB-68B3C350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ZDROJE:</a:t>
            </a:r>
            <a:br>
              <a:rPr lang="cs-CZ" dirty="0"/>
            </a:br>
            <a:r>
              <a:rPr lang="cs-CZ" dirty="0"/>
              <a:t>Müller K (2012), Politická sociologie, kap. 3 (Výzvy modernity)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3970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17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24E4CE-4383-4556-BCDB-EA44962F6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Důležité 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301CC9-7E14-49D0-B8F0-4467A886A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/>
              <a:t>Postmoderní společnost</a:t>
            </a:r>
          </a:p>
          <a:p>
            <a:r>
              <a:rPr lang="cs-CZ" sz="3200" dirty="0"/>
              <a:t>Moderní společnost, modernita</a:t>
            </a:r>
          </a:p>
          <a:p>
            <a:r>
              <a:rPr lang="cs-CZ" sz="3200" dirty="0"/>
              <a:t>Polo/moderní společnosti</a:t>
            </a:r>
          </a:p>
          <a:p>
            <a:r>
              <a:rPr lang="cs-CZ" sz="3200" dirty="0"/>
              <a:t>Tradiční společnost, archaická společnost</a:t>
            </a:r>
          </a:p>
          <a:p>
            <a:r>
              <a:rPr lang="cs-CZ" sz="3200" dirty="0"/>
              <a:t>Modernizace, modernizační procesy</a:t>
            </a:r>
          </a:p>
          <a:p>
            <a:r>
              <a:rPr lang="cs-CZ" sz="3200" dirty="0" err="1"/>
              <a:t>Časo</a:t>
            </a:r>
            <a:r>
              <a:rPr lang="cs-CZ" sz="3200" dirty="0"/>
              <a:t>-prostorové rozpojení</a:t>
            </a:r>
          </a:p>
          <a:p>
            <a:r>
              <a:rPr lang="cs-CZ" sz="3200" dirty="0"/>
              <a:t>Vyvazující mechanismy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269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50" dirty="0"/>
              <a:t>Moderní versus tradiční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77" y="1960980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79" y="1960981"/>
            <a:ext cx="4539173" cy="3022154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EF2F8E-1C97-4390-8A62-20F85FB4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CA8A6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Obrysy post/moderního řádu Západu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4F943-419B-4411-8962-21C5C6F01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Kritika modernity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nezamýšlených důsledků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Ústup evolucionismus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pokrok ne nevyhnutelný! Regres je naopak pravděpodobný/nevyhnutelný, vědomí rizik (Beck)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Rozpad teleologie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Co je vlastně „pokrok“? K čemu směřujeme? Lze měřit?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Reflexivita vědění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Přispívá věda k pokroku lidstva? Nemůže taky škodit? Růst skepse…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Ztráta privilegované pozice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Jaká je role Západu? Pád kolonialismu, přijetí </a:t>
            </a:r>
            <a:r>
              <a:rPr kumimoji="0" lang="cs-CZ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</a:t>
            </a: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-kulturalismu, nová sociální hnutí 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0441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84AD7-AE9F-4FD9-B68C-C6196B1B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5900" b="0" i="0" u="none" strike="noStrike" kern="1200" cap="none" spc="0" normalizeH="0" baseline="0" noProof="0" dirty="0">
                <a:ln>
                  <a:noFill/>
                </a:ln>
                <a:solidFill>
                  <a:srgbClr val="CA8A6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MODERNITA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D55788-3D8C-4BBF-AC6A-93F894811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Víra v pokrok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Jasná představa pokroku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Víra ve vědu</a:t>
            </a:r>
          </a:p>
          <a:p>
            <a:pPr marL="342827" marR="0" lvl="0" indent="-342827" algn="l" defTabSz="91420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Nadřazenost Západu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2594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5EB60358-53F3-4BFC-9BF6-613DAC65A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4339" name="Podnadpis 2">
            <a:extLst>
              <a:ext uri="{FF2B5EF4-FFF2-40B4-BE49-F238E27FC236}">
                <a16:creationId xmlns:a16="http://schemas.microsoft.com/office/drawing/2014/main" id="{5F03969D-9E54-4C60-8CAA-AB553BD55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4340" name="Obrázek 3" descr="central europe map 1900.bmp">
            <a:extLst>
              <a:ext uri="{FF2B5EF4-FFF2-40B4-BE49-F238E27FC236}">
                <a16:creationId xmlns:a16="http://schemas.microsoft.com/office/drawing/2014/main" id="{0CAAA558-4F1C-4BB2-974D-01B4A8DCB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706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2" descr="central europe map 2000-I.bmp">
            <a:extLst>
              <a:ext uri="{FF2B5EF4-FFF2-40B4-BE49-F238E27FC236}">
                <a16:creationId xmlns:a16="http://schemas.microsoft.com/office/drawing/2014/main" id="{3F0A86A7-09D0-4194-948A-4029721E4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4012"/>
            <a:ext cx="8770374" cy="699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</TotalTime>
  <Words>422</Words>
  <Application>Microsoft Office PowerPoint</Application>
  <PresentationFormat>Širokoúhlá obrazovka</PresentationFormat>
  <Paragraphs>71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Aptos</vt:lpstr>
      <vt:lpstr>Arial</vt:lpstr>
      <vt:lpstr>Calibri</vt:lpstr>
      <vt:lpstr>Times New Roman</vt:lpstr>
      <vt:lpstr>Motiv Office</vt:lpstr>
      <vt:lpstr>Motiv sady Office</vt:lpstr>
      <vt:lpstr>     Co znamená post/moderní společnost v jaké společnosti žijeme?  Současné problémy post/moderní společnosti    www.karelmuller.eu 4. týden (21. 10. 2025)</vt:lpstr>
      <vt:lpstr>Velká francouzská revoluce její příčiny a důsledky</vt:lpstr>
      <vt:lpstr>Prezentace aplikace PowerPoint</vt:lpstr>
      <vt:lpstr>Důležité POJMY</vt:lpstr>
      <vt:lpstr>Moderní versus tradiční</vt:lpstr>
      <vt:lpstr>Obrysy post/moderního řádu Západu</vt:lpstr>
      <vt:lpstr>MODERNITA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Modernizace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Pojmy k zapamatování</vt:lpstr>
      <vt:lpstr>ZDROJE: Müller K (2012), Politická sociologie, kap. 3 (Výzvy modernity)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Karel Müller</cp:lastModifiedBy>
  <cp:revision>39</cp:revision>
  <dcterms:created xsi:type="dcterms:W3CDTF">2025-01-18T09:44:04Z</dcterms:created>
  <dcterms:modified xsi:type="dcterms:W3CDTF">2025-10-20T11:38:56Z</dcterms:modified>
</cp:coreProperties>
</file>