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Lst>
  <p:notesMasterIdLst>
    <p:notesMasterId r:id="rId42"/>
  </p:notesMasterIdLst>
  <p:handoutMasterIdLst>
    <p:handoutMasterId r:id="rId43"/>
  </p:handoutMasterIdLst>
  <p:sldIdLst>
    <p:sldId id="264" r:id="rId4"/>
    <p:sldId id="327" r:id="rId5"/>
    <p:sldId id="330" r:id="rId6"/>
    <p:sldId id="328" r:id="rId7"/>
    <p:sldId id="332" r:id="rId8"/>
    <p:sldId id="331" r:id="rId9"/>
    <p:sldId id="333" r:id="rId10"/>
    <p:sldId id="342" r:id="rId11"/>
    <p:sldId id="340" r:id="rId12"/>
    <p:sldId id="329" r:id="rId13"/>
    <p:sldId id="334" r:id="rId14"/>
    <p:sldId id="335" r:id="rId15"/>
    <p:sldId id="336" r:id="rId16"/>
    <p:sldId id="337" r:id="rId17"/>
    <p:sldId id="338" r:id="rId18"/>
    <p:sldId id="346" r:id="rId19"/>
    <p:sldId id="341" r:id="rId20"/>
    <p:sldId id="345" r:id="rId21"/>
    <p:sldId id="344" r:id="rId22"/>
    <p:sldId id="347" r:id="rId23"/>
    <p:sldId id="348" r:id="rId24"/>
    <p:sldId id="350" r:id="rId25"/>
    <p:sldId id="349" r:id="rId26"/>
    <p:sldId id="351" r:id="rId27"/>
    <p:sldId id="354" r:id="rId28"/>
    <p:sldId id="355" r:id="rId29"/>
    <p:sldId id="356" r:id="rId30"/>
    <p:sldId id="360" r:id="rId31"/>
    <p:sldId id="357" r:id="rId32"/>
    <p:sldId id="359" r:id="rId33"/>
    <p:sldId id="352" r:id="rId34"/>
    <p:sldId id="362" r:id="rId35"/>
    <p:sldId id="363" r:id="rId36"/>
    <p:sldId id="361" r:id="rId37"/>
    <p:sldId id="353" r:id="rId38"/>
    <p:sldId id="343" r:id="rId39"/>
    <p:sldId id="339" r:id="rId40"/>
    <p:sldId id="268" r:id="rId41"/>
  </p:sldIdLst>
  <p:sldSz cx="12192000" cy="6858000"/>
  <p:notesSz cx="6886575" cy="100187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82" autoAdjust="0"/>
    <p:restoredTop sz="95928"/>
  </p:normalViewPr>
  <p:slideViewPr>
    <p:cSldViewPr snapToGrid="0">
      <p:cViewPr varScale="1">
        <p:scale>
          <a:sx n="113" d="100"/>
          <a:sy n="113" d="100"/>
        </p:scale>
        <p:origin x="-522" y="-108"/>
      </p:cViewPr>
      <p:guideLst>
        <p:guide orient="horz" pos="2160"/>
        <p:guide pos="3840"/>
      </p:guideLst>
    </p:cSldViewPr>
  </p:slideViewPr>
  <p:outlineViewPr>
    <p:cViewPr>
      <p:scale>
        <a:sx n="33" d="100"/>
        <a:sy n="33" d="100"/>
      </p:scale>
      <p:origin x="0" y="-7768"/>
    </p:cViewPr>
  </p:outlineViewPr>
  <p:notesTextViewPr>
    <p:cViewPr>
      <p:scale>
        <a:sx n="1" d="1"/>
        <a:sy n="1" d="1"/>
      </p:scale>
      <p:origin x="0" y="0"/>
    </p:cViewPr>
  </p:notesTextViewPr>
  <p:notesViewPr>
    <p:cSldViewPr snapToGrid="0">
      <p:cViewPr varScale="1">
        <p:scale>
          <a:sx n="87" d="100"/>
          <a:sy n="87" d="100"/>
        </p:scale>
        <p:origin x="2696"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xmlns="" id="{69481172-56BA-6C88-168E-D96C21B47D07}"/>
              </a:ext>
            </a:extLst>
          </p:cNvPr>
          <p:cNvSpPr>
            <a:spLocks noGrp="1"/>
          </p:cNvSpPr>
          <p:nvPr>
            <p:ph type="hdr" sz="quarter"/>
          </p:nvPr>
        </p:nvSpPr>
        <p:spPr>
          <a:xfrm>
            <a:off x="0" y="0"/>
            <a:ext cx="2984183" cy="502676"/>
          </a:xfrm>
          <a:prstGeom prst="rect">
            <a:avLst/>
          </a:prstGeom>
        </p:spPr>
        <p:txBody>
          <a:bodyPr vert="horz" lIns="96597" tIns="48299" rIns="96597" bIns="48299" rtlCol="0"/>
          <a:lstStyle>
            <a:lvl1pPr algn="l">
              <a:defRPr sz="1300"/>
            </a:lvl1pPr>
          </a:lstStyle>
          <a:p>
            <a:endParaRPr lang="cs-CZ"/>
          </a:p>
        </p:txBody>
      </p:sp>
      <p:sp>
        <p:nvSpPr>
          <p:cNvPr id="3" name="Zástupný symbol pro datum 2">
            <a:extLst>
              <a:ext uri="{FF2B5EF4-FFF2-40B4-BE49-F238E27FC236}">
                <a16:creationId xmlns:a16="http://schemas.microsoft.com/office/drawing/2014/main" xmlns="" id="{0C878F87-09B6-0DE1-6A0A-D3E83B35E1D7}"/>
              </a:ext>
            </a:extLst>
          </p:cNvPr>
          <p:cNvSpPr>
            <a:spLocks noGrp="1"/>
          </p:cNvSpPr>
          <p:nvPr>
            <p:ph type="dt" sz="quarter" idx="1"/>
          </p:nvPr>
        </p:nvSpPr>
        <p:spPr>
          <a:xfrm>
            <a:off x="3900799" y="0"/>
            <a:ext cx="2984183" cy="502676"/>
          </a:xfrm>
          <a:prstGeom prst="rect">
            <a:avLst/>
          </a:prstGeom>
        </p:spPr>
        <p:txBody>
          <a:bodyPr vert="horz" lIns="96597" tIns="48299" rIns="96597" bIns="48299" rtlCol="0"/>
          <a:lstStyle>
            <a:lvl1pPr algn="r">
              <a:defRPr sz="1300"/>
            </a:lvl1pPr>
          </a:lstStyle>
          <a:p>
            <a:fld id="{E53439F6-3E71-9744-A5FD-F8360DC2B55B}" type="datetimeFigureOut">
              <a:rPr lang="cs-CZ" smtClean="0"/>
              <a:t>15.12.2025</a:t>
            </a:fld>
            <a:endParaRPr lang="cs-CZ"/>
          </a:p>
        </p:txBody>
      </p:sp>
      <p:sp>
        <p:nvSpPr>
          <p:cNvPr id="4" name="Zástupný symbol pro zápatí 3">
            <a:extLst>
              <a:ext uri="{FF2B5EF4-FFF2-40B4-BE49-F238E27FC236}">
                <a16:creationId xmlns:a16="http://schemas.microsoft.com/office/drawing/2014/main" xmlns="" id="{7E02C864-4460-15D6-DE8C-0E643C3EE145}"/>
              </a:ext>
            </a:extLst>
          </p:cNvPr>
          <p:cNvSpPr>
            <a:spLocks noGrp="1"/>
          </p:cNvSpPr>
          <p:nvPr>
            <p:ph type="ftr" sz="quarter" idx="2"/>
          </p:nvPr>
        </p:nvSpPr>
        <p:spPr>
          <a:xfrm>
            <a:off x="0" y="9516039"/>
            <a:ext cx="2984183" cy="502674"/>
          </a:xfrm>
          <a:prstGeom prst="rect">
            <a:avLst/>
          </a:prstGeom>
        </p:spPr>
        <p:txBody>
          <a:bodyPr vert="horz" lIns="96597" tIns="48299" rIns="96597" bIns="48299" rtlCol="0" anchor="b"/>
          <a:lstStyle>
            <a:lvl1pPr algn="l">
              <a:defRPr sz="1300"/>
            </a:lvl1pPr>
          </a:lstStyle>
          <a:p>
            <a:endParaRPr lang="cs-CZ"/>
          </a:p>
        </p:txBody>
      </p:sp>
      <p:sp>
        <p:nvSpPr>
          <p:cNvPr id="5" name="Zástupný symbol pro číslo snímku 4">
            <a:extLst>
              <a:ext uri="{FF2B5EF4-FFF2-40B4-BE49-F238E27FC236}">
                <a16:creationId xmlns:a16="http://schemas.microsoft.com/office/drawing/2014/main" xmlns="" id="{625D8B96-87C9-2E0D-8058-68FEE7E1CC3B}"/>
              </a:ext>
            </a:extLst>
          </p:cNvPr>
          <p:cNvSpPr>
            <a:spLocks noGrp="1"/>
          </p:cNvSpPr>
          <p:nvPr>
            <p:ph type="sldNum" sz="quarter" idx="3"/>
          </p:nvPr>
        </p:nvSpPr>
        <p:spPr>
          <a:xfrm>
            <a:off x="3900799" y="9516039"/>
            <a:ext cx="2984183" cy="502674"/>
          </a:xfrm>
          <a:prstGeom prst="rect">
            <a:avLst/>
          </a:prstGeom>
        </p:spPr>
        <p:txBody>
          <a:bodyPr vert="horz" lIns="96597" tIns="48299" rIns="96597" bIns="48299" rtlCol="0" anchor="b"/>
          <a:lstStyle>
            <a:lvl1pPr algn="r">
              <a:defRPr sz="1300"/>
            </a:lvl1pPr>
          </a:lstStyle>
          <a:p>
            <a:fld id="{3DFE44AF-43CC-394B-BC78-30B75A456210}" type="slidenum">
              <a:rPr lang="cs-CZ" smtClean="0"/>
              <a:t>‹#›</a:t>
            </a:fld>
            <a:endParaRPr lang="cs-CZ"/>
          </a:p>
        </p:txBody>
      </p:sp>
    </p:spTree>
    <p:extLst>
      <p:ext uri="{BB962C8B-B14F-4D97-AF65-F5344CB8AC3E}">
        <p14:creationId xmlns:p14="http://schemas.microsoft.com/office/powerpoint/2010/main" val="1540279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84183" cy="502676"/>
          </a:xfrm>
          <a:prstGeom prst="rect">
            <a:avLst/>
          </a:prstGeom>
        </p:spPr>
        <p:txBody>
          <a:bodyPr vert="horz" lIns="96597" tIns="48299" rIns="96597" bIns="48299" rtlCol="0"/>
          <a:lstStyle>
            <a:lvl1pPr algn="l">
              <a:defRPr sz="1300"/>
            </a:lvl1pPr>
          </a:lstStyle>
          <a:p>
            <a:endParaRPr lang="cs-CZ"/>
          </a:p>
        </p:txBody>
      </p:sp>
      <p:sp>
        <p:nvSpPr>
          <p:cNvPr id="3" name="Zástupný symbol pro datum 2"/>
          <p:cNvSpPr>
            <a:spLocks noGrp="1"/>
          </p:cNvSpPr>
          <p:nvPr>
            <p:ph type="dt" idx="1"/>
          </p:nvPr>
        </p:nvSpPr>
        <p:spPr>
          <a:xfrm>
            <a:off x="3900799" y="0"/>
            <a:ext cx="2984183" cy="502676"/>
          </a:xfrm>
          <a:prstGeom prst="rect">
            <a:avLst/>
          </a:prstGeom>
        </p:spPr>
        <p:txBody>
          <a:bodyPr vert="horz" lIns="96597" tIns="48299" rIns="96597" bIns="48299" rtlCol="0"/>
          <a:lstStyle>
            <a:lvl1pPr algn="r">
              <a:defRPr sz="1300"/>
            </a:lvl1pPr>
          </a:lstStyle>
          <a:p>
            <a:fld id="{B67F23E5-E723-4485-9A71-51DD2E0513A0}" type="datetimeFigureOut">
              <a:rPr lang="cs-CZ" smtClean="0"/>
              <a:t>15.12.2025</a:t>
            </a:fld>
            <a:endParaRPr lang="cs-CZ"/>
          </a:p>
        </p:txBody>
      </p:sp>
      <p:sp>
        <p:nvSpPr>
          <p:cNvPr id="4" name="Zástupný symbol pro obrázek snímku 3"/>
          <p:cNvSpPr>
            <a:spLocks noGrp="1" noRot="1" noChangeAspect="1"/>
          </p:cNvSpPr>
          <p:nvPr>
            <p:ph type="sldImg" idx="2"/>
          </p:nvPr>
        </p:nvSpPr>
        <p:spPr>
          <a:xfrm>
            <a:off x="438150" y="1252538"/>
            <a:ext cx="6010275" cy="3381375"/>
          </a:xfrm>
          <a:prstGeom prst="rect">
            <a:avLst/>
          </a:prstGeom>
          <a:noFill/>
          <a:ln w="12700">
            <a:solidFill>
              <a:prstClr val="black"/>
            </a:solidFill>
          </a:ln>
        </p:spPr>
        <p:txBody>
          <a:bodyPr vert="horz" lIns="96597" tIns="48299" rIns="96597" bIns="48299" rtlCol="0" anchor="ctr"/>
          <a:lstStyle/>
          <a:p>
            <a:endParaRPr lang="cs-CZ"/>
          </a:p>
        </p:txBody>
      </p:sp>
      <p:sp>
        <p:nvSpPr>
          <p:cNvPr id="5" name="Zástupný symbol pro poznámky 4"/>
          <p:cNvSpPr>
            <a:spLocks noGrp="1"/>
          </p:cNvSpPr>
          <p:nvPr>
            <p:ph type="body" sz="quarter" idx="3"/>
          </p:nvPr>
        </p:nvSpPr>
        <p:spPr>
          <a:xfrm>
            <a:off x="688658" y="4821506"/>
            <a:ext cx="5509260" cy="3944868"/>
          </a:xfrm>
          <a:prstGeom prst="rect">
            <a:avLst/>
          </a:prstGeom>
        </p:spPr>
        <p:txBody>
          <a:bodyPr vert="horz" lIns="96597" tIns="48299" rIns="96597" bIns="48299"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516039"/>
            <a:ext cx="2984183" cy="502674"/>
          </a:xfrm>
          <a:prstGeom prst="rect">
            <a:avLst/>
          </a:prstGeom>
        </p:spPr>
        <p:txBody>
          <a:bodyPr vert="horz" lIns="96597" tIns="48299" rIns="96597" bIns="48299" rtlCol="0" anchor="b"/>
          <a:lstStyle>
            <a:lvl1pPr algn="l">
              <a:defRPr sz="1300"/>
            </a:lvl1pPr>
          </a:lstStyle>
          <a:p>
            <a:endParaRPr lang="cs-CZ"/>
          </a:p>
        </p:txBody>
      </p:sp>
      <p:sp>
        <p:nvSpPr>
          <p:cNvPr id="7" name="Zástupný symbol pro číslo snímku 6"/>
          <p:cNvSpPr>
            <a:spLocks noGrp="1"/>
          </p:cNvSpPr>
          <p:nvPr>
            <p:ph type="sldNum" sz="quarter" idx="5"/>
          </p:nvPr>
        </p:nvSpPr>
        <p:spPr>
          <a:xfrm>
            <a:off x="3900799" y="9516039"/>
            <a:ext cx="2984183" cy="502674"/>
          </a:xfrm>
          <a:prstGeom prst="rect">
            <a:avLst/>
          </a:prstGeom>
        </p:spPr>
        <p:txBody>
          <a:bodyPr vert="horz" lIns="96597" tIns="48299" rIns="96597" bIns="48299" rtlCol="0" anchor="b"/>
          <a:lstStyle>
            <a:lvl1pPr algn="r">
              <a:defRPr sz="1300"/>
            </a:lvl1pPr>
          </a:lstStyle>
          <a:p>
            <a:fld id="{F80EC3DE-2A43-4B52-8ED0-7B171497C052}" type="slidenum">
              <a:rPr lang="cs-CZ" smtClean="0"/>
              <a:t>‹#›</a:t>
            </a:fld>
            <a:endParaRPr lang="cs-CZ"/>
          </a:p>
        </p:txBody>
      </p:sp>
    </p:spTree>
    <p:extLst>
      <p:ext uri="{BB962C8B-B14F-4D97-AF65-F5344CB8AC3E}">
        <p14:creationId xmlns:p14="http://schemas.microsoft.com/office/powerpoint/2010/main" val="1613447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bg1"/>
        </a:solidFill>
        <a:effectLst/>
      </p:bgPr>
    </p:bg>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xmlns="" id="{91540E11-6C50-40B5-ED84-651C0E2EBF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96" y="0"/>
            <a:ext cx="12272394" cy="6858000"/>
          </a:xfrm>
          <a:prstGeom prst="rect">
            <a:avLst/>
          </a:prstGeom>
        </p:spPr>
      </p:pic>
      <p:sp>
        <p:nvSpPr>
          <p:cNvPr id="2" name="Nadpis 1">
            <a:extLst>
              <a:ext uri="{FF2B5EF4-FFF2-40B4-BE49-F238E27FC236}">
                <a16:creationId xmlns:a16="http://schemas.microsoft.com/office/drawing/2014/main" xmlns="" id="{18C8328B-5CE4-7A03-03BD-AA46BAACABC4}"/>
              </a:ext>
            </a:extLst>
          </p:cNvPr>
          <p:cNvSpPr>
            <a:spLocks noGrp="1"/>
          </p:cNvSpPr>
          <p:nvPr>
            <p:ph type="ctrTitle"/>
          </p:nvPr>
        </p:nvSpPr>
        <p:spPr>
          <a:xfrm>
            <a:off x="650079" y="2048376"/>
            <a:ext cx="9144000" cy="2387600"/>
          </a:xfrm>
        </p:spPr>
        <p:txBody>
          <a:bodyPr anchor="b">
            <a:normAutofit/>
          </a:bodyPr>
          <a:lstStyle>
            <a:lvl1pPr algn="l">
              <a:defRPr sz="3300">
                <a:solidFill>
                  <a:schemeClr val="bg1"/>
                </a:solidFill>
              </a:defRPr>
            </a:lvl1pPr>
          </a:lstStyle>
          <a:p>
            <a:r>
              <a:rPr lang="cs-CZ" dirty="0"/>
              <a:t>Kliknutím lze upravit styl.</a:t>
            </a:r>
          </a:p>
        </p:txBody>
      </p:sp>
      <p:sp>
        <p:nvSpPr>
          <p:cNvPr id="3" name="Podnadpis 2">
            <a:extLst>
              <a:ext uri="{FF2B5EF4-FFF2-40B4-BE49-F238E27FC236}">
                <a16:creationId xmlns:a16="http://schemas.microsoft.com/office/drawing/2014/main" xmlns="" id="{33A880A5-CC4C-E83E-2A77-2EAA9E5DFE92}"/>
              </a:ext>
            </a:extLst>
          </p:cNvPr>
          <p:cNvSpPr>
            <a:spLocks noGrp="1"/>
          </p:cNvSpPr>
          <p:nvPr>
            <p:ph type="subTitle" idx="1"/>
          </p:nvPr>
        </p:nvSpPr>
        <p:spPr>
          <a:xfrm>
            <a:off x="650079" y="4712599"/>
            <a:ext cx="9144000" cy="1129401"/>
          </a:xfrm>
        </p:spPr>
        <p:txBody>
          <a:bodyPr>
            <a:normAutofit/>
          </a:bodyPr>
          <a:lstStyle>
            <a:lvl1pPr marL="0" indent="0" algn="l">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p>
        </p:txBody>
      </p:sp>
      <p:pic>
        <p:nvPicPr>
          <p:cNvPr id="10" name="Obrázek 9" descr="Obsah obrázku Písmo, Grafika, text, grafický design&#10;&#10;Popis byl vytvořen automaticky">
            <a:extLst>
              <a:ext uri="{FF2B5EF4-FFF2-40B4-BE49-F238E27FC236}">
                <a16:creationId xmlns:a16="http://schemas.microsoft.com/office/drawing/2014/main" xmlns="" id="{4917296F-2561-2C95-0483-5A5B579659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0079" y="678863"/>
            <a:ext cx="3430380" cy="707025"/>
          </a:xfrm>
          <a:prstGeom prst="rect">
            <a:avLst/>
          </a:prstGeom>
        </p:spPr>
      </p:pic>
    </p:spTree>
    <p:extLst>
      <p:ext uri="{BB962C8B-B14F-4D97-AF65-F5344CB8AC3E}">
        <p14:creationId xmlns:p14="http://schemas.microsoft.com/office/powerpoint/2010/main" val="672982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itát">
    <p:bg>
      <p:bgPr>
        <a:solidFill>
          <a:schemeClr val="bg1"/>
        </a:solidFill>
        <a:effectLst/>
      </p:bgPr>
    </p:bg>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xmlns="" id="{078BEF76-B4E5-F95D-2B21-2DE64B7C25B0}"/>
              </a:ext>
            </a:extLst>
          </p:cNvPr>
          <p:cNvSpPr>
            <a:spLocks noGrp="1"/>
          </p:cNvSpPr>
          <p:nvPr>
            <p:ph sz="half" idx="1"/>
          </p:nvPr>
        </p:nvSpPr>
        <p:spPr>
          <a:xfrm>
            <a:off x="2847975" y="1485900"/>
            <a:ext cx="6477000" cy="4643438"/>
          </a:xfrm>
        </p:spPr>
        <p:txBody>
          <a:bodyPr/>
          <a:lstStyle>
            <a:lvl1pPr marL="0" indent="0">
              <a:lnSpc>
                <a:spcPct val="108000"/>
              </a:lnSpc>
              <a:buNone/>
              <a:defRPr/>
            </a:lvl1pPr>
            <a:lvl2pPr marL="0" indent="0">
              <a:buNone/>
              <a:defRPr sz="1700">
                <a:solidFill>
                  <a:schemeClr val="accent1"/>
                </a:solidFill>
              </a:defRPr>
            </a:lvl2pPr>
            <a:lvl3pPr marL="0" indent="0">
              <a:buNone/>
              <a:defRPr sz="1700"/>
            </a:lvl3pPr>
            <a:lvl4pPr marL="356400" indent="-176400">
              <a:defRPr/>
            </a:lvl4pPr>
            <a:lvl5pPr marL="532800" indent="-176400">
              <a:defRPr/>
            </a:lvl5pPr>
          </a:lstStyle>
          <a:p>
            <a:pPr lvl="0"/>
            <a:r>
              <a:rPr lang="cs-CZ"/>
              <a:t>Po kliknutí můžete upravovat styly textu v předloze.</a:t>
            </a:r>
          </a:p>
          <a:p>
            <a:pPr lvl="1"/>
            <a:r>
              <a:rPr lang="cs-CZ"/>
              <a:t>Druhá úroveň</a:t>
            </a:r>
          </a:p>
          <a:p>
            <a:pPr lvl="2"/>
            <a:r>
              <a:rPr lang="cs-CZ"/>
              <a:t>Třetí úroveň</a:t>
            </a:r>
          </a:p>
        </p:txBody>
      </p:sp>
      <p:pic>
        <p:nvPicPr>
          <p:cNvPr id="5" name="Obrázek 4">
            <a:extLst>
              <a:ext uri="{FF2B5EF4-FFF2-40B4-BE49-F238E27FC236}">
                <a16:creationId xmlns:a16="http://schemas.microsoft.com/office/drawing/2014/main" xmlns="" id="{E6896127-A932-05AF-19AA-A3EF7B493D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6560"/>
            <a:ext cx="1370861" cy="286357"/>
          </a:xfrm>
          <a:prstGeom prst="rect">
            <a:avLst/>
          </a:prstGeom>
        </p:spPr>
      </p:pic>
      <p:sp>
        <p:nvSpPr>
          <p:cNvPr id="9" name="Zástupný symbol pro zápatí 4">
            <a:extLst>
              <a:ext uri="{FF2B5EF4-FFF2-40B4-BE49-F238E27FC236}">
                <a16:creationId xmlns:a16="http://schemas.microsoft.com/office/drawing/2014/main" xmlns="" id="{3090B9CC-DBE2-DF80-DD04-267F4BDD318B}"/>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10" name="Zástupný symbol pro číslo snímku 5">
            <a:extLst>
              <a:ext uri="{FF2B5EF4-FFF2-40B4-BE49-F238E27FC236}">
                <a16:creationId xmlns:a16="http://schemas.microsoft.com/office/drawing/2014/main" xmlns="" id="{201E28EC-073B-84AF-FF8E-979B5D3D62FB}"/>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3649589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B7ABA3B-E3F6-9A92-9135-4EE08586C3C6}"/>
              </a:ext>
            </a:extLst>
          </p:cNvPr>
          <p:cNvSpPr>
            <a:spLocks noGrp="1"/>
          </p:cNvSpPr>
          <p:nvPr>
            <p:ph type="title"/>
          </p:nvPr>
        </p:nvSpPr>
        <p:spPr/>
        <p:txBody>
          <a:bodyPr/>
          <a:lstStyle/>
          <a:p>
            <a:r>
              <a:rPr lang="cs-CZ"/>
              <a:t>Kliknutím lze upravit styl.</a:t>
            </a:r>
          </a:p>
        </p:txBody>
      </p:sp>
      <p:pic>
        <p:nvPicPr>
          <p:cNvPr id="7" name="Obrázek 6">
            <a:extLst>
              <a:ext uri="{FF2B5EF4-FFF2-40B4-BE49-F238E27FC236}">
                <a16:creationId xmlns:a16="http://schemas.microsoft.com/office/drawing/2014/main" xmlns="" id="{A812DFB0-A8C7-0073-6389-FF363AEF1D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6560"/>
            <a:ext cx="1370861" cy="286357"/>
          </a:xfrm>
          <a:prstGeom prst="rect">
            <a:avLst/>
          </a:prstGeom>
        </p:spPr>
      </p:pic>
      <p:sp>
        <p:nvSpPr>
          <p:cNvPr id="8" name="Zástupný symbol pro zápatí 4">
            <a:extLst>
              <a:ext uri="{FF2B5EF4-FFF2-40B4-BE49-F238E27FC236}">
                <a16:creationId xmlns:a16="http://schemas.microsoft.com/office/drawing/2014/main" xmlns="" id="{011D1AA5-5182-C810-225E-97E45E4FDB17}"/>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9" name="Zástupný symbol pro číslo snímku 5">
            <a:extLst>
              <a:ext uri="{FF2B5EF4-FFF2-40B4-BE49-F238E27FC236}">
                <a16:creationId xmlns:a16="http://schemas.microsoft.com/office/drawing/2014/main" xmlns="" id="{BFC91CA1-2364-05B0-0F04-690A1C5B007B}"/>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1224423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xmlns="" id="{79438A86-4A25-73CF-7171-B61A241DD7A7}"/>
              </a:ext>
            </a:extLst>
          </p:cNvPr>
          <p:cNvSpPr>
            <a:spLocks noGrp="1"/>
          </p:cNvSpPr>
          <p:nvPr>
            <p:ph type="dt" sz="half" idx="10"/>
          </p:nvPr>
        </p:nvSpPr>
        <p:spPr>
          <a:xfrm>
            <a:off x="838200" y="5925276"/>
            <a:ext cx="2743200" cy="365125"/>
          </a:xfrm>
          <a:prstGeom prst="rect">
            <a:avLst/>
          </a:prstGeom>
        </p:spPr>
        <p:txBody>
          <a:bodyPr/>
          <a:lstStyle/>
          <a:p>
            <a:fld id="{1A945517-90B0-4E61-B5DD-AC2B75BAD2CB}" type="datetime1">
              <a:rPr lang="cs-CZ" smtClean="0"/>
              <a:t>15.12.2025</a:t>
            </a:fld>
            <a:endParaRPr lang="cs-CZ"/>
          </a:p>
        </p:txBody>
      </p:sp>
      <p:pic>
        <p:nvPicPr>
          <p:cNvPr id="5" name="Obrázek 4">
            <a:extLst>
              <a:ext uri="{FF2B5EF4-FFF2-40B4-BE49-F238E27FC236}">
                <a16:creationId xmlns:a16="http://schemas.microsoft.com/office/drawing/2014/main" xmlns="" id="{501D3696-2239-C380-C5DC-7A40F1D888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6560"/>
            <a:ext cx="1370861" cy="286357"/>
          </a:xfrm>
          <a:prstGeom prst="rect">
            <a:avLst/>
          </a:prstGeom>
        </p:spPr>
      </p:pic>
      <p:sp>
        <p:nvSpPr>
          <p:cNvPr id="6" name="Zástupný symbol pro zápatí 4">
            <a:extLst>
              <a:ext uri="{FF2B5EF4-FFF2-40B4-BE49-F238E27FC236}">
                <a16:creationId xmlns:a16="http://schemas.microsoft.com/office/drawing/2014/main" xmlns="" id="{CA22F0A3-7A6F-26D0-F7E4-38F90D636C4D}"/>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7" name="Zástupný symbol pro číslo snímku 5">
            <a:extLst>
              <a:ext uri="{FF2B5EF4-FFF2-40B4-BE49-F238E27FC236}">
                <a16:creationId xmlns:a16="http://schemas.microsoft.com/office/drawing/2014/main" xmlns="" id="{70A463D7-59BA-DD1A-EE96-881BA846FA04}"/>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187490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ředěl 1">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8C8328B-5CE4-7A03-03BD-AA46BAACABC4}"/>
              </a:ext>
            </a:extLst>
          </p:cNvPr>
          <p:cNvSpPr>
            <a:spLocks noGrp="1"/>
          </p:cNvSpPr>
          <p:nvPr>
            <p:ph type="ctrTitle"/>
          </p:nvPr>
        </p:nvSpPr>
        <p:spPr>
          <a:xfrm>
            <a:off x="650079" y="1968500"/>
            <a:ext cx="5712621" cy="4359776"/>
          </a:xfrm>
        </p:spPr>
        <p:txBody>
          <a:bodyPr anchor="b">
            <a:normAutofit/>
          </a:bodyPr>
          <a:lstStyle>
            <a:lvl1pPr algn="l">
              <a:defRPr sz="3300">
                <a:solidFill>
                  <a:schemeClr val="bg1"/>
                </a:solidFill>
              </a:defRPr>
            </a:lvl1pPr>
          </a:lstStyle>
          <a:p>
            <a:r>
              <a:rPr lang="cs-CZ"/>
              <a:t>Kliknutím lze upravit styl.</a:t>
            </a:r>
            <a:endParaRPr lang="cs-CZ" dirty="0"/>
          </a:p>
        </p:txBody>
      </p:sp>
      <p:pic>
        <p:nvPicPr>
          <p:cNvPr id="4" name="Obrázek 3">
            <a:extLst>
              <a:ext uri="{FF2B5EF4-FFF2-40B4-BE49-F238E27FC236}">
                <a16:creationId xmlns:a16="http://schemas.microsoft.com/office/drawing/2014/main" xmlns="" id="{D3CF39BF-5858-1FA2-AE20-3D366354171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550802" y="6275382"/>
            <a:ext cx="1370861" cy="282953"/>
          </a:xfrm>
          <a:prstGeom prst="rect">
            <a:avLst/>
          </a:prstGeom>
        </p:spPr>
      </p:pic>
    </p:spTree>
    <p:extLst>
      <p:ext uri="{BB962C8B-B14F-4D97-AF65-F5344CB8AC3E}">
        <p14:creationId xmlns:p14="http://schemas.microsoft.com/office/powerpoint/2010/main" val="1655029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ředěl 2">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8C8328B-5CE4-7A03-03BD-AA46BAACABC4}"/>
              </a:ext>
            </a:extLst>
          </p:cNvPr>
          <p:cNvSpPr>
            <a:spLocks noGrp="1"/>
          </p:cNvSpPr>
          <p:nvPr>
            <p:ph type="ctrTitle"/>
          </p:nvPr>
        </p:nvSpPr>
        <p:spPr>
          <a:xfrm>
            <a:off x="650079" y="1968500"/>
            <a:ext cx="5712621" cy="4359776"/>
          </a:xfrm>
        </p:spPr>
        <p:txBody>
          <a:bodyPr anchor="b">
            <a:normAutofit/>
          </a:bodyPr>
          <a:lstStyle>
            <a:lvl1pPr algn="l">
              <a:defRPr sz="3300">
                <a:solidFill>
                  <a:schemeClr val="bg1"/>
                </a:solidFill>
              </a:defRPr>
            </a:lvl1pPr>
          </a:lstStyle>
          <a:p>
            <a:r>
              <a:rPr lang="cs-CZ"/>
              <a:t>Kliknutím lze upravit styl.</a:t>
            </a:r>
            <a:endParaRPr lang="cs-CZ" dirty="0"/>
          </a:p>
        </p:txBody>
      </p:sp>
      <p:pic>
        <p:nvPicPr>
          <p:cNvPr id="3" name="Obrázek 2">
            <a:extLst>
              <a:ext uri="{FF2B5EF4-FFF2-40B4-BE49-F238E27FC236}">
                <a16:creationId xmlns:a16="http://schemas.microsoft.com/office/drawing/2014/main" xmlns="" id="{5ACBBC27-DDEA-6C5A-8ACF-67EDD56D84D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87962" y="6458262"/>
            <a:ext cx="1370861" cy="282953"/>
          </a:xfrm>
          <a:prstGeom prst="rect">
            <a:avLst/>
          </a:prstGeom>
        </p:spPr>
      </p:pic>
    </p:spTree>
    <p:extLst>
      <p:ext uri="{BB962C8B-B14F-4D97-AF65-F5344CB8AC3E}">
        <p14:creationId xmlns:p14="http://schemas.microsoft.com/office/powerpoint/2010/main" val="3251615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Závěr">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8C8328B-5CE4-7A03-03BD-AA46BAACABC4}"/>
              </a:ext>
            </a:extLst>
          </p:cNvPr>
          <p:cNvSpPr>
            <a:spLocks noGrp="1"/>
          </p:cNvSpPr>
          <p:nvPr>
            <p:ph type="ctrTitle"/>
          </p:nvPr>
        </p:nvSpPr>
        <p:spPr>
          <a:xfrm>
            <a:off x="650079" y="1692776"/>
            <a:ext cx="9144000" cy="1304424"/>
          </a:xfrm>
        </p:spPr>
        <p:txBody>
          <a:bodyPr anchor="t">
            <a:normAutofit/>
          </a:bodyPr>
          <a:lstStyle>
            <a:lvl1pPr algn="l">
              <a:defRPr sz="3300">
                <a:solidFill>
                  <a:schemeClr val="bg1"/>
                </a:solidFill>
              </a:defRPr>
            </a:lvl1pPr>
          </a:lstStyle>
          <a:p>
            <a:r>
              <a:rPr lang="cs-CZ" dirty="0"/>
              <a:t>Kliknutím lze upravit styl.</a:t>
            </a:r>
          </a:p>
        </p:txBody>
      </p:sp>
      <p:sp>
        <p:nvSpPr>
          <p:cNvPr id="3" name="Podnadpis 2">
            <a:extLst>
              <a:ext uri="{FF2B5EF4-FFF2-40B4-BE49-F238E27FC236}">
                <a16:creationId xmlns:a16="http://schemas.microsoft.com/office/drawing/2014/main" xmlns="" id="{33A880A5-CC4C-E83E-2A77-2EAA9E5DFE92}"/>
              </a:ext>
            </a:extLst>
          </p:cNvPr>
          <p:cNvSpPr>
            <a:spLocks noGrp="1"/>
          </p:cNvSpPr>
          <p:nvPr>
            <p:ph type="subTitle" idx="1"/>
          </p:nvPr>
        </p:nvSpPr>
        <p:spPr>
          <a:xfrm>
            <a:off x="650079" y="3848999"/>
            <a:ext cx="9144000" cy="824601"/>
          </a:xfrm>
        </p:spPr>
        <p:txBody>
          <a:bodyPr>
            <a:normAutofit/>
          </a:bodyPr>
          <a:lstStyle>
            <a:lvl1pPr marL="0" indent="0" algn="l">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p>
        </p:txBody>
      </p:sp>
      <p:pic>
        <p:nvPicPr>
          <p:cNvPr id="5" name="Obrázek 4">
            <a:extLst>
              <a:ext uri="{FF2B5EF4-FFF2-40B4-BE49-F238E27FC236}">
                <a16:creationId xmlns:a16="http://schemas.microsoft.com/office/drawing/2014/main" xmlns="" id="{EB2BB669-96AF-C460-0644-D9B33EBD9D5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87962" y="6458262"/>
            <a:ext cx="1370861" cy="282953"/>
          </a:xfrm>
          <a:prstGeom prst="rect">
            <a:avLst/>
          </a:prstGeom>
        </p:spPr>
      </p:pic>
    </p:spTree>
    <p:extLst>
      <p:ext uri="{BB962C8B-B14F-4D97-AF65-F5344CB8AC3E}">
        <p14:creationId xmlns:p14="http://schemas.microsoft.com/office/powerpoint/2010/main" val="1134297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4C78FD6-2722-2821-10E5-2E697D7B0CD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xmlns="" id="{D497FA54-5776-58AE-AEC4-FAE86FE9D78B}"/>
              </a:ext>
            </a:extLst>
          </p:cNvPr>
          <p:cNvSpPr>
            <a:spLocks noGrp="1"/>
          </p:cNvSpPr>
          <p:nvPr>
            <p:ph idx="1"/>
          </p:nvPr>
        </p:nvSpPr>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zápatí 4">
            <a:extLst>
              <a:ext uri="{FF2B5EF4-FFF2-40B4-BE49-F238E27FC236}">
                <a16:creationId xmlns:a16="http://schemas.microsoft.com/office/drawing/2014/main" xmlns="" id="{5B1D0EC9-522E-7760-9533-ED823A8D61AC}"/>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6" name="Zástupný symbol pro číslo snímku 5">
            <a:extLst>
              <a:ext uri="{FF2B5EF4-FFF2-40B4-BE49-F238E27FC236}">
                <a16:creationId xmlns:a16="http://schemas.microsoft.com/office/drawing/2014/main" xmlns="" id="{5A7BEC56-EE77-297B-48FC-43CFAD8E116B}"/>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pic>
        <p:nvPicPr>
          <p:cNvPr id="13" name="Obrázek 12">
            <a:extLst>
              <a:ext uri="{FF2B5EF4-FFF2-40B4-BE49-F238E27FC236}">
                <a16:creationId xmlns:a16="http://schemas.microsoft.com/office/drawing/2014/main" xmlns="" id="{78885C40-6A50-FFD6-B978-4E000D35B9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7926"/>
            <a:ext cx="1370861" cy="283626"/>
          </a:xfrm>
          <a:prstGeom prst="rect">
            <a:avLst/>
          </a:prstGeom>
        </p:spPr>
      </p:pic>
    </p:spTree>
    <p:extLst>
      <p:ext uri="{BB962C8B-B14F-4D97-AF65-F5344CB8AC3E}">
        <p14:creationId xmlns:p14="http://schemas.microsoft.com/office/powerpoint/2010/main" val="1742429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Nadpis a obsah 2">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4C78FD6-2722-2821-10E5-2E697D7B0CD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xmlns="" id="{D497FA54-5776-58AE-AEC4-FAE86FE9D78B}"/>
              </a:ext>
            </a:extLst>
          </p:cNvPr>
          <p:cNvSpPr>
            <a:spLocks noGrp="1"/>
          </p:cNvSpPr>
          <p:nvPr>
            <p:ph idx="1"/>
          </p:nvPr>
        </p:nvSpPr>
        <p:spPr/>
        <p:txBody>
          <a:bodyPr/>
          <a:lstStyle>
            <a:lvl1pPr marL="0" indent="0">
              <a:lnSpc>
                <a:spcPct val="100000"/>
              </a:lnSpc>
              <a:buFontTx/>
              <a:buNone/>
              <a:defRPr/>
            </a:lvl1pPr>
            <a:lvl2pPr marL="0" indent="0">
              <a:lnSpc>
                <a:spcPct val="100000"/>
              </a:lnSpc>
              <a:spcBef>
                <a:spcPts val="800"/>
              </a:spcBef>
              <a:buNone/>
              <a:defRPr/>
            </a:lvl2pPr>
            <a:lvl3pPr marL="177800" indent="-177800">
              <a:lnSpc>
                <a:spcPct val="100000"/>
              </a:lnSpc>
              <a:defRPr/>
            </a:lvl3pPr>
            <a:lvl4pPr marL="355600" indent="-177800">
              <a:lnSpc>
                <a:spcPct val="100000"/>
              </a:lnSpc>
              <a:defRPr/>
            </a:lvl4pPr>
            <a:lvl5pPr marL="533400" indent="-177800">
              <a:lnSpc>
                <a:spcPct val="100000"/>
              </a:lnSpc>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7" name="Obrázek 6">
            <a:extLst>
              <a:ext uri="{FF2B5EF4-FFF2-40B4-BE49-F238E27FC236}">
                <a16:creationId xmlns:a16="http://schemas.microsoft.com/office/drawing/2014/main" xmlns="" id="{43564D70-284F-88A1-FC08-29E63F8319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7926"/>
            <a:ext cx="1370861" cy="283626"/>
          </a:xfrm>
          <a:prstGeom prst="rect">
            <a:avLst/>
          </a:prstGeom>
        </p:spPr>
      </p:pic>
      <p:sp>
        <p:nvSpPr>
          <p:cNvPr id="8" name="Zástupný symbol pro zápatí 4">
            <a:extLst>
              <a:ext uri="{FF2B5EF4-FFF2-40B4-BE49-F238E27FC236}">
                <a16:creationId xmlns:a16="http://schemas.microsoft.com/office/drawing/2014/main" xmlns="" id="{B1E62B60-5FB1-9381-00CF-C665EB008B39}"/>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9" name="Zástupný symbol pro číslo snímku 5">
            <a:extLst>
              <a:ext uri="{FF2B5EF4-FFF2-40B4-BE49-F238E27FC236}">
                <a16:creationId xmlns:a16="http://schemas.microsoft.com/office/drawing/2014/main" xmlns="" id="{D7E0B353-40A5-48F9-C049-D884C8120556}"/>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240907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C6898E9-BDDF-2C46-A65A-B5D157FBFAE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xmlns="" id="{078BEF76-B4E5-F95D-2B21-2DE64B7C25B0}"/>
              </a:ext>
            </a:extLst>
          </p:cNvPr>
          <p:cNvSpPr>
            <a:spLocks noGrp="1"/>
          </p:cNvSpPr>
          <p:nvPr>
            <p:ph sz="half" idx="1"/>
          </p:nvPr>
        </p:nvSpPr>
        <p:spPr>
          <a:xfrm>
            <a:off x="647699"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obsah 3">
            <a:extLst>
              <a:ext uri="{FF2B5EF4-FFF2-40B4-BE49-F238E27FC236}">
                <a16:creationId xmlns:a16="http://schemas.microsoft.com/office/drawing/2014/main" xmlns="" id="{B6D9E3CA-86C1-4CCA-2FC2-451A03D057C1}"/>
              </a:ext>
            </a:extLst>
          </p:cNvPr>
          <p:cNvSpPr>
            <a:spLocks noGrp="1"/>
          </p:cNvSpPr>
          <p:nvPr>
            <p:ph sz="half" idx="2"/>
          </p:nvPr>
        </p:nvSpPr>
        <p:spPr>
          <a:xfrm>
            <a:off x="6172198"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8" name="Obrázek 7">
            <a:extLst>
              <a:ext uri="{FF2B5EF4-FFF2-40B4-BE49-F238E27FC236}">
                <a16:creationId xmlns:a16="http://schemas.microsoft.com/office/drawing/2014/main" xmlns="" id="{9BF45EE8-2365-24C4-6E7D-F72C293DBA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7926"/>
            <a:ext cx="1370861" cy="283626"/>
          </a:xfrm>
          <a:prstGeom prst="rect">
            <a:avLst/>
          </a:prstGeom>
        </p:spPr>
      </p:pic>
      <p:sp>
        <p:nvSpPr>
          <p:cNvPr id="9" name="Zástupný symbol pro zápatí 4">
            <a:extLst>
              <a:ext uri="{FF2B5EF4-FFF2-40B4-BE49-F238E27FC236}">
                <a16:creationId xmlns:a16="http://schemas.microsoft.com/office/drawing/2014/main" xmlns="" id="{77ECF020-D996-697F-4779-13801850A6BC}"/>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10" name="Zástupný symbol pro číslo snímku 5">
            <a:extLst>
              <a:ext uri="{FF2B5EF4-FFF2-40B4-BE49-F238E27FC236}">
                <a16:creationId xmlns:a16="http://schemas.microsoft.com/office/drawing/2014/main" xmlns="" id="{D1159978-FAB9-CBE7-228C-DA9796E0DA3B}"/>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1815676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C6898E9-BDDF-2C46-A65A-B5D157FBFAE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xmlns="" id="{078BEF76-B4E5-F95D-2B21-2DE64B7C25B0}"/>
              </a:ext>
            </a:extLst>
          </p:cNvPr>
          <p:cNvSpPr>
            <a:spLocks noGrp="1"/>
          </p:cNvSpPr>
          <p:nvPr>
            <p:ph sz="half" idx="1"/>
          </p:nvPr>
        </p:nvSpPr>
        <p:spPr>
          <a:xfrm>
            <a:off x="647699" y="1825625"/>
            <a:ext cx="5181600" cy="4351338"/>
          </a:xfrm>
        </p:spPr>
        <p:txBody>
          <a:bodyPr/>
          <a:lstStyle>
            <a:lvl1pPr marL="0" indent="0">
              <a:buNone/>
              <a:defRPr/>
            </a:lvl1pPr>
            <a:lvl2pPr marL="0" indent="0">
              <a:buNone/>
              <a:defRPr/>
            </a:lvl2pPr>
            <a:lvl3pPr marL="176400" indent="-176400">
              <a:defRPr/>
            </a:lvl3pPr>
            <a:lvl4pPr marL="356400" indent="-176400">
              <a:defRPr/>
            </a:lvl4pPr>
            <a:lvl5pPr marL="532800" indent="-17640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obsah 3">
            <a:extLst>
              <a:ext uri="{FF2B5EF4-FFF2-40B4-BE49-F238E27FC236}">
                <a16:creationId xmlns:a16="http://schemas.microsoft.com/office/drawing/2014/main" xmlns="" id="{B6D9E3CA-86C1-4CCA-2FC2-451A03D057C1}"/>
              </a:ext>
            </a:extLst>
          </p:cNvPr>
          <p:cNvSpPr>
            <a:spLocks noGrp="1"/>
          </p:cNvSpPr>
          <p:nvPr>
            <p:ph sz="half" idx="2"/>
          </p:nvPr>
        </p:nvSpPr>
        <p:spPr>
          <a:xfrm>
            <a:off x="6172198" y="1825625"/>
            <a:ext cx="5181600" cy="4351338"/>
          </a:xfrm>
        </p:spPr>
        <p:txBody>
          <a:bodyPr/>
          <a:lstStyle>
            <a:lvl1pPr marL="0" indent="0">
              <a:buNone/>
              <a:defRPr/>
            </a:lvl1pPr>
            <a:lvl2pPr marL="0" indent="0">
              <a:buNone/>
              <a:defRPr/>
            </a:lvl2pPr>
            <a:lvl3pPr marL="176400" indent="-176400">
              <a:defRPr/>
            </a:lvl3pPr>
            <a:lvl4pPr marL="356400" indent="-176400">
              <a:defRPr/>
            </a:lvl4pPr>
            <a:lvl5pPr marL="532800" indent="-17640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8" name="Obrázek 7">
            <a:extLst>
              <a:ext uri="{FF2B5EF4-FFF2-40B4-BE49-F238E27FC236}">
                <a16:creationId xmlns:a16="http://schemas.microsoft.com/office/drawing/2014/main" xmlns="" id="{8CCBA954-9BEE-4D3C-C0ED-19047D66F1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7926"/>
            <a:ext cx="1370861" cy="283626"/>
          </a:xfrm>
          <a:prstGeom prst="rect">
            <a:avLst/>
          </a:prstGeom>
        </p:spPr>
      </p:pic>
      <p:sp>
        <p:nvSpPr>
          <p:cNvPr id="9" name="Zástupný symbol pro zápatí 4">
            <a:extLst>
              <a:ext uri="{FF2B5EF4-FFF2-40B4-BE49-F238E27FC236}">
                <a16:creationId xmlns:a16="http://schemas.microsoft.com/office/drawing/2014/main" xmlns="" id="{406CC1D3-5C60-B944-EDE9-263819023011}"/>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10" name="Zástupný symbol pro číslo snímku 5">
            <a:extLst>
              <a:ext uri="{FF2B5EF4-FFF2-40B4-BE49-F238E27FC236}">
                <a16:creationId xmlns:a16="http://schemas.microsoft.com/office/drawing/2014/main" xmlns="" id="{0D240CD1-21EB-CFB6-BC30-937FEEEB1F36}"/>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3626902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Obrázek a popis">
    <p:bg>
      <p:bgPr>
        <a:solidFill>
          <a:schemeClr val="bg1"/>
        </a:solidFill>
        <a:effectLst/>
      </p:bgPr>
    </p:bg>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xmlns="" id="{078BEF76-B4E5-F95D-2B21-2DE64B7C25B0}"/>
              </a:ext>
            </a:extLst>
          </p:cNvPr>
          <p:cNvSpPr>
            <a:spLocks noGrp="1"/>
          </p:cNvSpPr>
          <p:nvPr>
            <p:ph sz="half" idx="1"/>
          </p:nvPr>
        </p:nvSpPr>
        <p:spPr>
          <a:xfrm>
            <a:off x="647698" y="647700"/>
            <a:ext cx="8331201" cy="5529263"/>
          </a:xfrm>
        </p:spPr>
        <p:txBody>
          <a:bodyPr/>
          <a:lstStyle>
            <a:lvl1pPr marL="0" indent="0">
              <a:buNone/>
              <a:defRPr/>
            </a:lvl1pPr>
            <a:lvl2pPr marL="0" indent="0">
              <a:buNone/>
              <a:defRPr/>
            </a:lvl2pPr>
            <a:lvl3pPr marL="176400" indent="-176400">
              <a:defRPr/>
            </a:lvl3pPr>
            <a:lvl4pPr marL="356400" indent="-176400">
              <a:defRPr/>
            </a:lvl4pPr>
            <a:lvl5pPr marL="532800" indent="-17640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obsah 3">
            <a:extLst>
              <a:ext uri="{FF2B5EF4-FFF2-40B4-BE49-F238E27FC236}">
                <a16:creationId xmlns:a16="http://schemas.microsoft.com/office/drawing/2014/main" xmlns="" id="{B6D9E3CA-86C1-4CCA-2FC2-451A03D057C1}"/>
              </a:ext>
            </a:extLst>
          </p:cNvPr>
          <p:cNvSpPr>
            <a:spLocks noGrp="1"/>
          </p:cNvSpPr>
          <p:nvPr>
            <p:ph sz="half" idx="2"/>
          </p:nvPr>
        </p:nvSpPr>
        <p:spPr>
          <a:xfrm>
            <a:off x="9271000" y="1825625"/>
            <a:ext cx="2374900" cy="4351338"/>
          </a:xfrm>
        </p:spPr>
        <p:txBody>
          <a:bodyPr anchor="b">
            <a:normAutofit/>
          </a:bodyPr>
          <a:lstStyle>
            <a:lvl1pPr marL="0" indent="0">
              <a:buNone/>
              <a:defRPr sz="1500" b="0"/>
            </a:lvl1pPr>
            <a:lvl2pPr marL="0" indent="0">
              <a:buNone/>
              <a:defRPr sz="1500"/>
            </a:lvl2pPr>
            <a:lvl3pPr marL="176400" indent="-176400">
              <a:defRPr sz="1500"/>
            </a:lvl3pPr>
            <a:lvl4pPr marL="356400" indent="-176400">
              <a:defRPr sz="1500"/>
            </a:lvl4pPr>
            <a:lvl5pPr marL="532800" indent="-176400">
              <a:defRPr sz="1500"/>
            </a:lvl5pPr>
          </a:lstStyle>
          <a:p>
            <a:pPr lvl="0"/>
            <a:r>
              <a:rPr lang="cs-CZ"/>
              <a:t>Po kliknutí můžete upravovat styly textu v předloze.</a:t>
            </a:r>
          </a:p>
        </p:txBody>
      </p:sp>
      <p:pic>
        <p:nvPicPr>
          <p:cNvPr id="5" name="Obrázek 4">
            <a:extLst>
              <a:ext uri="{FF2B5EF4-FFF2-40B4-BE49-F238E27FC236}">
                <a16:creationId xmlns:a16="http://schemas.microsoft.com/office/drawing/2014/main" xmlns="" id="{18ECC450-B476-55C6-13E7-241DFDEEE9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78818" y="6456560"/>
            <a:ext cx="1370861" cy="286357"/>
          </a:xfrm>
          <a:prstGeom prst="rect">
            <a:avLst/>
          </a:prstGeom>
        </p:spPr>
      </p:pic>
      <p:sp>
        <p:nvSpPr>
          <p:cNvPr id="8" name="Zástupný symbol pro zápatí 4">
            <a:extLst>
              <a:ext uri="{FF2B5EF4-FFF2-40B4-BE49-F238E27FC236}">
                <a16:creationId xmlns:a16="http://schemas.microsoft.com/office/drawing/2014/main" xmlns="" id="{F0E1EB24-A4FD-400D-F98D-FB4FA830495F}"/>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9" name="Zástupný symbol pro číslo snímku 5">
            <a:extLst>
              <a:ext uri="{FF2B5EF4-FFF2-40B4-BE49-F238E27FC236}">
                <a16:creationId xmlns:a16="http://schemas.microsoft.com/office/drawing/2014/main" xmlns="" id="{5C645297-7913-9A99-1FD0-28864B28167D}"/>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365465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xmlns="" id="{61818620-6694-CE30-09D5-0385EC1EA19F}"/>
              </a:ext>
            </a:extLst>
          </p:cNvPr>
          <p:cNvSpPr>
            <a:spLocks noGrp="1"/>
          </p:cNvSpPr>
          <p:nvPr>
            <p:ph type="title"/>
          </p:nvPr>
        </p:nvSpPr>
        <p:spPr>
          <a:xfrm>
            <a:off x="647699" y="717550"/>
            <a:ext cx="10706099" cy="867861"/>
          </a:xfrm>
          <a:prstGeom prst="rect">
            <a:avLst/>
          </a:prstGeom>
        </p:spPr>
        <p:txBody>
          <a:bodyPr vert="horz" lIns="0" tIns="0" rIns="0" bIns="0" rtlCol="0" anchor="t">
            <a:normAutofit/>
          </a:bodyPr>
          <a:lstStyle/>
          <a:p>
            <a:r>
              <a:rPr lang="cs-CZ" dirty="0"/>
              <a:t>Kliknutím lze upravit styl.</a:t>
            </a:r>
          </a:p>
        </p:txBody>
      </p:sp>
      <p:sp>
        <p:nvSpPr>
          <p:cNvPr id="3" name="Zástupný text 2">
            <a:extLst>
              <a:ext uri="{FF2B5EF4-FFF2-40B4-BE49-F238E27FC236}">
                <a16:creationId xmlns:a16="http://schemas.microsoft.com/office/drawing/2014/main" xmlns="" id="{4A359F36-CC92-C5E0-1D93-EB04F26AAC30}"/>
              </a:ext>
            </a:extLst>
          </p:cNvPr>
          <p:cNvSpPr>
            <a:spLocks noGrp="1"/>
          </p:cNvSpPr>
          <p:nvPr>
            <p:ph type="body" idx="1"/>
          </p:nvPr>
        </p:nvSpPr>
        <p:spPr>
          <a:xfrm>
            <a:off x="647700" y="1825625"/>
            <a:ext cx="10706100" cy="4351338"/>
          </a:xfrm>
          <a:prstGeom prst="rect">
            <a:avLst/>
          </a:prstGeom>
        </p:spPr>
        <p:txBody>
          <a:bodyPr vert="horz" lIns="0" tIns="0" rIns="0" bIns="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zápatí 4">
            <a:extLst>
              <a:ext uri="{FF2B5EF4-FFF2-40B4-BE49-F238E27FC236}">
                <a16:creationId xmlns:a16="http://schemas.microsoft.com/office/drawing/2014/main" xmlns="" id="{DD416615-ACE9-1166-FF1A-B39597AF460A}"/>
              </a:ext>
            </a:extLst>
          </p:cNvPr>
          <p:cNvSpPr>
            <a:spLocks noGrp="1"/>
          </p:cNvSpPr>
          <p:nvPr>
            <p:ph type="ftr" sz="quarter" idx="3"/>
          </p:nvPr>
        </p:nvSpPr>
        <p:spPr>
          <a:xfrm>
            <a:off x="411162" y="6417177"/>
            <a:ext cx="10942637" cy="365125"/>
          </a:xfrm>
          <a:prstGeom prst="rect">
            <a:avLst/>
          </a:prstGeom>
        </p:spPr>
        <p:txBody>
          <a:bodyPr vert="horz" lIns="0" tIns="0" rIns="0" bIns="0" rtlCol="0" anchor="ctr"/>
          <a:lstStyle>
            <a:lvl1pPr algn="l">
              <a:defRPr sz="1100">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6" name="Zástupný symbol pro číslo snímku 5">
            <a:extLst>
              <a:ext uri="{FF2B5EF4-FFF2-40B4-BE49-F238E27FC236}">
                <a16:creationId xmlns:a16="http://schemas.microsoft.com/office/drawing/2014/main" xmlns="" id="{762E3233-1704-433C-8B0E-4C03A48D495B}"/>
              </a:ext>
            </a:extLst>
          </p:cNvPr>
          <p:cNvSpPr>
            <a:spLocks noGrp="1"/>
          </p:cNvSpPr>
          <p:nvPr>
            <p:ph type="sldNum" sz="quarter" idx="4"/>
          </p:nvPr>
        </p:nvSpPr>
        <p:spPr>
          <a:xfrm>
            <a:off x="101600" y="6420491"/>
            <a:ext cx="272435" cy="365125"/>
          </a:xfrm>
          <a:prstGeom prst="rect">
            <a:avLst/>
          </a:prstGeom>
        </p:spPr>
        <p:txBody>
          <a:bodyPr vert="horz" lIns="0" tIns="0" rIns="0" bIns="0" rtlCol="0" anchor="ctr"/>
          <a:lstStyle>
            <a:lvl1pPr algn="r">
              <a:defRPr sz="1100" b="1">
                <a:solidFill>
                  <a:schemeClr val="accent3"/>
                </a:solidFill>
              </a:defRPr>
            </a:lvl1pPr>
          </a:lstStyle>
          <a:p>
            <a:fld id="{5E608FB1-680A-4E9D-A95E-8C4CFA1B47E3}" type="slidenum">
              <a:rPr lang="cs-CZ" smtClean="0"/>
              <a:pPr/>
              <a:t>‹#›</a:t>
            </a:fld>
            <a:endParaRPr lang="cs-CZ" dirty="0"/>
          </a:p>
        </p:txBody>
      </p:sp>
      <p:sp>
        <p:nvSpPr>
          <p:cNvPr id="33" name="TextovéPole 32">
            <a:extLst>
              <a:ext uri="{FF2B5EF4-FFF2-40B4-BE49-F238E27FC236}">
                <a16:creationId xmlns:a16="http://schemas.microsoft.com/office/drawing/2014/main" xmlns="" id="{B52155B1-7D35-8CBF-21B4-8799EABA85C0}"/>
              </a:ext>
            </a:extLst>
          </p:cNvPr>
          <p:cNvSpPr txBox="1"/>
          <p:nvPr/>
        </p:nvSpPr>
        <p:spPr>
          <a:xfrm>
            <a:off x="337165" y="6498434"/>
            <a:ext cx="36870" cy="169277"/>
          </a:xfrm>
          <a:prstGeom prst="rect">
            <a:avLst/>
          </a:prstGeom>
          <a:noFill/>
        </p:spPr>
        <p:txBody>
          <a:bodyPr wrap="none" lIns="0" tIns="0" rIns="0" bIns="0" rtlCol="0">
            <a:spAutoFit/>
          </a:bodyPr>
          <a:lstStyle/>
          <a:p>
            <a:r>
              <a:rPr lang="cs-CZ" sz="1100" dirty="0">
                <a:solidFill>
                  <a:schemeClr val="tx2"/>
                </a:solidFill>
              </a:rPr>
              <a:t>|</a:t>
            </a:r>
          </a:p>
        </p:txBody>
      </p:sp>
    </p:spTree>
    <p:extLst>
      <p:ext uri="{BB962C8B-B14F-4D97-AF65-F5344CB8AC3E}">
        <p14:creationId xmlns:p14="http://schemas.microsoft.com/office/powerpoint/2010/main" val="1033977603"/>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50" r:id="rId5"/>
    <p:sldLayoutId id="2147483660" r:id="rId6"/>
    <p:sldLayoutId id="2147483652" r:id="rId7"/>
    <p:sldLayoutId id="2147483661" r:id="rId8"/>
    <p:sldLayoutId id="2147483662" r:id="rId9"/>
    <p:sldLayoutId id="2147483663" r:id="rId10"/>
    <p:sldLayoutId id="2147483654" r:id="rId11"/>
    <p:sldLayoutId id="2147483655" r:id="rId12"/>
  </p:sldLayoutIdLst>
  <p:hf hdr="0" dt="0"/>
  <p:txStyles>
    <p:titleStyle>
      <a:lvl1pPr algn="l" defTabSz="914400" rtl="0" eaLnBrk="1" latinLnBrk="0" hangingPunct="1">
        <a:lnSpc>
          <a:spcPct val="90000"/>
        </a:lnSpc>
        <a:spcBef>
          <a:spcPct val="0"/>
        </a:spcBef>
        <a:buNone/>
        <a:defRPr sz="3100" kern="1200" cap="all" baseline="0">
          <a:solidFill>
            <a:schemeClr val="accent1"/>
          </a:solidFill>
          <a:latin typeface="+mj-lt"/>
          <a:ea typeface="+mj-ea"/>
          <a:cs typeface="+mj-cs"/>
        </a:defRPr>
      </a:lvl1pPr>
    </p:titleStyle>
    <p:bodyStyle>
      <a:lvl1pPr marL="266700" indent="-266700" algn="l" defTabSz="914400" rtl="0" eaLnBrk="1" latinLnBrk="0" hangingPunct="1">
        <a:lnSpc>
          <a:spcPct val="100000"/>
        </a:lnSpc>
        <a:spcBef>
          <a:spcPts val="1000"/>
        </a:spcBef>
        <a:buFont typeface="Arial" panose="020B0604020202020204" pitchFamily="34" charset="0"/>
        <a:buChar char="•"/>
        <a:defRPr sz="2200" b="1" kern="1200">
          <a:solidFill>
            <a:schemeClr val="accent2"/>
          </a:solidFill>
          <a:latin typeface="+mn-lt"/>
          <a:ea typeface="+mn-ea"/>
          <a:cs typeface="+mn-cs"/>
        </a:defRPr>
      </a:lvl1pPr>
      <a:lvl2pPr marL="542925" indent="-276225"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buFont typeface="Arial" panose="020B0604020202020204" pitchFamily="34" charset="0"/>
        <a:buChar char="•"/>
        <a:defRPr sz="1700" kern="1200">
          <a:solidFill>
            <a:schemeClr val="tx2"/>
          </a:solidFill>
          <a:latin typeface="+mn-lt"/>
          <a:ea typeface="+mn-ea"/>
          <a:cs typeface="+mn-cs"/>
        </a:defRPr>
      </a:lvl3pPr>
      <a:lvl4pPr marL="1076325" indent="-266700" algn="l" defTabSz="914400" rtl="0" eaLnBrk="1" latinLnBrk="0" hangingPunct="1">
        <a:lnSpc>
          <a:spcPct val="100000"/>
        </a:lnSpc>
        <a:spcBef>
          <a:spcPts val="1000"/>
        </a:spcBef>
        <a:buFont typeface="Arial" panose="020B0604020202020204" pitchFamily="34" charset="0"/>
        <a:buChar char="•"/>
        <a:defRPr sz="15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8A5984E-E41E-58BC-4CEB-5BDB04E6BD89}"/>
              </a:ext>
            </a:extLst>
          </p:cNvPr>
          <p:cNvSpPr>
            <a:spLocks noGrp="1"/>
          </p:cNvSpPr>
          <p:nvPr>
            <p:ph type="ctrTitle"/>
          </p:nvPr>
        </p:nvSpPr>
        <p:spPr>
          <a:xfrm>
            <a:off x="591207" y="1694795"/>
            <a:ext cx="4792718" cy="2064405"/>
          </a:xfrm>
        </p:spPr>
        <p:txBody>
          <a:bodyPr>
            <a:noAutofit/>
          </a:bodyPr>
          <a:lstStyle/>
          <a:p>
            <a:r>
              <a:rPr lang="cs-CZ" sz="4800" dirty="0" err="1">
                <a:latin typeface="Calibri" panose="020F0502020204030204" pitchFamily="34" charset="0"/>
                <a:cs typeface="Calibri" panose="020F0502020204030204" pitchFamily="34" charset="0"/>
              </a:rPr>
              <a:t>Fiscal</a:t>
            </a:r>
            <a:r>
              <a:rPr lang="cs-CZ" sz="4800" dirty="0">
                <a:latin typeface="Calibri" panose="020F0502020204030204" pitchFamily="34" charset="0"/>
                <a:cs typeface="Calibri" panose="020F0502020204030204" pitchFamily="34" charset="0"/>
              </a:rPr>
              <a:t> </a:t>
            </a:r>
            <a:r>
              <a:rPr lang="cs-CZ" sz="4800" dirty="0" err="1">
                <a:latin typeface="Calibri" panose="020F0502020204030204" pitchFamily="34" charset="0"/>
                <a:cs typeface="Calibri" panose="020F0502020204030204" pitchFamily="34" charset="0"/>
              </a:rPr>
              <a:t>policy</a:t>
            </a:r>
            <a:r>
              <a:rPr lang="cs-CZ" sz="4800" dirty="0">
                <a:latin typeface="Calibri" panose="020F0502020204030204" pitchFamily="34" charset="0"/>
                <a:cs typeface="Calibri" panose="020F0502020204030204" pitchFamily="34" charset="0"/>
              </a:rPr>
              <a:t> as </a:t>
            </a:r>
            <a:r>
              <a:rPr lang="cs-CZ" sz="4800" dirty="0" err="1">
                <a:latin typeface="Calibri" panose="020F0502020204030204" pitchFamily="34" charset="0"/>
                <a:cs typeface="Calibri" panose="020F0502020204030204" pitchFamily="34" charset="0"/>
              </a:rPr>
              <a:t>macroeconomic</a:t>
            </a:r>
            <a:r>
              <a:rPr lang="cs-CZ" sz="4800" dirty="0">
                <a:latin typeface="Calibri" panose="020F0502020204030204" pitchFamily="34" charset="0"/>
                <a:cs typeface="Calibri" panose="020F0502020204030204" pitchFamily="34" charset="0"/>
              </a:rPr>
              <a:t> </a:t>
            </a:r>
            <a:r>
              <a:rPr lang="cs-CZ" sz="4800" dirty="0" err="1">
                <a:latin typeface="Calibri" panose="020F0502020204030204" pitchFamily="34" charset="0"/>
                <a:cs typeface="Calibri" panose="020F0502020204030204" pitchFamily="34" charset="0"/>
              </a:rPr>
              <a:t>tool</a:t>
            </a:r>
            <a:endParaRPr lang="cs-CZ" sz="4800" dirty="0"/>
          </a:p>
        </p:txBody>
      </p:sp>
      <p:sp>
        <p:nvSpPr>
          <p:cNvPr id="9" name="Podnadpis 8">
            <a:extLst>
              <a:ext uri="{FF2B5EF4-FFF2-40B4-BE49-F238E27FC236}">
                <a16:creationId xmlns:a16="http://schemas.microsoft.com/office/drawing/2014/main" xmlns="" id="{F730C0B0-4C35-7DDE-5DBA-E74C469D9BDC}"/>
              </a:ext>
            </a:extLst>
          </p:cNvPr>
          <p:cNvSpPr>
            <a:spLocks noGrp="1"/>
          </p:cNvSpPr>
          <p:nvPr>
            <p:ph type="subTitle" idx="1"/>
          </p:nvPr>
        </p:nvSpPr>
        <p:spPr>
          <a:xfrm>
            <a:off x="641405" y="5250064"/>
            <a:ext cx="4079576" cy="717331"/>
          </a:xfrm>
        </p:spPr>
        <p:txBody>
          <a:bodyPr>
            <a:normAutofit/>
          </a:bodyPr>
          <a:lstStyle/>
          <a:p>
            <a:r>
              <a:rPr lang="cs-CZ" sz="3200" dirty="0"/>
              <a:t>Ing. Vít Bárta, CSc. </a:t>
            </a:r>
          </a:p>
        </p:txBody>
      </p:sp>
      <p:sp>
        <p:nvSpPr>
          <p:cNvPr id="16" name="TextovéPole 15">
            <a:extLst>
              <a:ext uri="{FF2B5EF4-FFF2-40B4-BE49-F238E27FC236}">
                <a16:creationId xmlns:a16="http://schemas.microsoft.com/office/drawing/2014/main" xmlns="" id="{E2C99296-DA9B-6891-A12B-241EA8F8E7E7}"/>
              </a:ext>
            </a:extLst>
          </p:cNvPr>
          <p:cNvSpPr txBox="1"/>
          <p:nvPr/>
        </p:nvSpPr>
        <p:spPr>
          <a:xfrm>
            <a:off x="617756" y="5888565"/>
            <a:ext cx="1530868" cy="369332"/>
          </a:xfrm>
          <a:prstGeom prst="rect">
            <a:avLst/>
          </a:prstGeom>
          <a:noFill/>
        </p:spPr>
        <p:txBody>
          <a:bodyPr wrap="none" lIns="0" tIns="0" rIns="0" bIns="0" rtlCol="0">
            <a:spAutoFit/>
          </a:bodyPr>
          <a:lstStyle/>
          <a:p>
            <a:r>
              <a:rPr lang="cs-CZ" sz="2400" dirty="0">
                <a:solidFill>
                  <a:schemeClr val="bg1"/>
                </a:solidFill>
              </a:rPr>
              <a:t>9|12 | 2025</a:t>
            </a:r>
          </a:p>
        </p:txBody>
      </p:sp>
    </p:spTree>
    <p:extLst>
      <p:ext uri="{BB962C8B-B14F-4D97-AF65-F5344CB8AC3E}">
        <p14:creationId xmlns:p14="http://schemas.microsoft.com/office/powerpoint/2010/main" val="2478625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DEB8BEE-D26E-E69C-7E66-A5B942FA7194}"/>
            </a:ext>
          </a:extLst>
        </p:cNvPr>
        <p:cNvGrpSpPr/>
        <p:nvPr/>
      </p:nvGrpSpPr>
      <p:grpSpPr>
        <a:xfrm>
          <a:off x="0" y="0"/>
          <a:ext cx="0" cy="0"/>
          <a:chOff x="0" y="0"/>
          <a:chExt cx="0" cy="0"/>
        </a:xfrm>
      </p:grpSpPr>
      <p:sp>
        <p:nvSpPr>
          <p:cNvPr id="6" name="Zástupný obsah 5">
            <a:extLst>
              <a:ext uri="{FF2B5EF4-FFF2-40B4-BE49-F238E27FC236}">
                <a16:creationId xmlns:a16="http://schemas.microsoft.com/office/drawing/2014/main" xmlns="" id="{0375F6EC-0123-6AD8-1BB3-2162B57F5FDE}"/>
              </a:ext>
            </a:extLst>
          </p:cNvPr>
          <p:cNvSpPr>
            <a:spLocks noGrp="1"/>
          </p:cNvSpPr>
          <p:nvPr>
            <p:ph sz="half" idx="1"/>
          </p:nvPr>
        </p:nvSpPr>
        <p:spPr>
          <a:xfrm>
            <a:off x="591499" y="5486400"/>
            <a:ext cx="11319640" cy="930456"/>
          </a:xfrm>
        </p:spPr>
        <p:txBody>
          <a:bodyPr>
            <a:normAutofit/>
          </a:bodyPr>
          <a:lstStyle/>
          <a:p>
            <a:pPr lvl="2" indent="0">
              <a:buNone/>
            </a:pPr>
            <a:r>
              <a:rPr lang="cs-CZ" dirty="0" err="1"/>
              <a:t>The</a:t>
            </a:r>
            <a:r>
              <a:rPr lang="cs-CZ" dirty="0"/>
              <a:t> b</a:t>
            </a:r>
            <a:r>
              <a:rPr lang="en-US" dirty="0" err="1"/>
              <a:t>ulk</a:t>
            </a:r>
            <a:r>
              <a:rPr lang="en-US" dirty="0"/>
              <a:t> of the value of automatic stabilizers comes from changes in tax revenues, rather than from spending on programs</a:t>
            </a:r>
            <a:r>
              <a:rPr lang="cs-CZ" dirty="0"/>
              <a:t>;</a:t>
            </a:r>
            <a:r>
              <a:rPr lang="en-US" dirty="0"/>
              <a:t> </a:t>
            </a:r>
            <a:r>
              <a:rPr lang="cs-CZ" dirty="0"/>
              <a:t>a</a:t>
            </a:r>
            <a:r>
              <a:rPr lang="en-US" dirty="0" err="1"/>
              <a:t>ccording</a:t>
            </a:r>
            <a:r>
              <a:rPr lang="en-US" dirty="0"/>
              <a:t> to the Congressional Budget Office (CBO), revenues have accounted for about three-quarters, on average, of the effect of automatic stabilizers on the budget over the past 50 years (CBO 2015)</a:t>
            </a:r>
            <a:endParaRPr lang="en-GB" dirty="0"/>
          </a:p>
        </p:txBody>
      </p:sp>
      <p:sp>
        <p:nvSpPr>
          <p:cNvPr id="5" name="Zástupný symbol pro číslo snímku 4">
            <a:extLst>
              <a:ext uri="{FF2B5EF4-FFF2-40B4-BE49-F238E27FC236}">
                <a16:creationId xmlns:a16="http://schemas.microsoft.com/office/drawing/2014/main" xmlns="" id="{075645C5-B504-3AF0-BAA2-9EE193693987}"/>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10</a:t>
            </a:fld>
            <a:endParaRPr lang="cs-CZ"/>
          </a:p>
        </p:txBody>
      </p:sp>
      <p:sp>
        <p:nvSpPr>
          <p:cNvPr id="7" name="Zástupný symbol pro zápatí 3">
            <a:extLst>
              <a:ext uri="{FF2B5EF4-FFF2-40B4-BE49-F238E27FC236}">
                <a16:creationId xmlns:a16="http://schemas.microsoft.com/office/drawing/2014/main" xmlns="" id="{7B538591-9102-C402-870C-5B52AD5EEC79}"/>
              </a:ext>
            </a:extLst>
          </p:cNvPr>
          <p:cNvSpPr>
            <a:spLocks noGrp="1"/>
          </p:cNvSpPr>
          <p:nvPr>
            <p:ph type="ftr" sz="quarter" idx="11"/>
          </p:nvPr>
        </p:nvSpPr>
        <p:spPr>
          <a:xfrm>
            <a:off x="411162" y="6417177"/>
            <a:ext cx="10942637" cy="365125"/>
          </a:xfrm>
        </p:spPr>
        <p:txBody>
          <a:bodyPr/>
          <a:lstStyle/>
          <a:p>
            <a:r>
              <a:rPr lang="cs-CZ" dirty="0" err="1"/>
              <a:t>Fiscal</a:t>
            </a:r>
            <a:r>
              <a:rPr lang="cs-CZ" dirty="0"/>
              <a:t> </a:t>
            </a:r>
            <a:r>
              <a:rPr lang="cs-CZ" dirty="0" err="1"/>
              <a:t>policy</a:t>
            </a:r>
            <a:r>
              <a:rPr lang="cs-CZ" dirty="0"/>
              <a:t> as </a:t>
            </a:r>
            <a:r>
              <a:rPr lang="cs-CZ" dirty="0" err="1"/>
              <a:t>macroeconomic</a:t>
            </a:r>
            <a:r>
              <a:rPr lang="cs-CZ" dirty="0"/>
              <a:t> </a:t>
            </a:r>
            <a:r>
              <a:rPr lang="cs-CZ" dirty="0" err="1"/>
              <a:t>tool</a:t>
            </a:r>
            <a:endParaRPr lang="en-GB" dirty="0"/>
          </a:p>
        </p:txBody>
      </p:sp>
      <p:pic>
        <p:nvPicPr>
          <p:cNvPr id="4098" name="Picture 2" descr="The bulk of automatic stabilizers stimulus comes from tax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7042" y="364067"/>
            <a:ext cx="9622970" cy="5036077"/>
          </a:xfrm>
          <a:prstGeom prst="rect">
            <a:avLst/>
          </a:prstGeom>
          <a:noFill/>
          <a:extLst>
            <a:ext uri="{909E8E84-426E-40DD-AFC4-6F175D3DCCD1}">
              <a14:hiddenFill xmlns:a14="http://schemas.microsoft.com/office/drawing/2010/main">
                <a:solidFill>
                  <a:srgbClr val="FFFFFF"/>
                </a:solidFill>
              </a14:hiddenFill>
            </a:ext>
          </a:extLst>
        </p:spPr>
      </p:pic>
      <p:sp>
        <p:nvSpPr>
          <p:cNvPr id="10" name="Nadpis 2">
            <a:extLst>
              <a:ext uri="{FF2B5EF4-FFF2-40B4-BE49-F238E27FC236}">
                <a16:creationId xmlns:a16="http://schemas.microsoft.com/office/drawing/2014/main" xmlns="" id="{90AF95E9-FA00-7766-39E2-184925EC75E3}"/>
              </a:ext>
            </a:extLst>
          </p:cNvPr>
          <p:cNvSpPr>
            <a:spLocks noGrp="1"/>
          </p:cNvSpPr>
          <p:nvPr>
            <p:ph type="title"/>
          </p:nvPr>
        </p:nvSpPr>
        <p:spPr>
          <a:xfrm>
            <a:off x="522060" y="347134"/>
            <a:ext cx="11221207" cy="606753"/>
          </a:xfrm>
          <a:solidFill>
            <a:schemeClr val="bg1"/>
          </a:solidFill>
        </p:spPr>
        <p:txBody>
          <a:bodyPr>
            <a:normAutofit/>
          </a:bodyPr>
          <a:lstStyle/>
          <a:p>
            <a:r>
              <a:rPr lang="cs-CZ" sz="2600" b="1" dirty="0" err="1"/>
              <a:t>Bulk</a:t>
            </a:r>
            <a:r>
              <a:rPr lang="cs-CZ" sz="2600" b="1" dirty="0"/>
              <a:t> </a:t>
            </a:r>
            <a:r>
              <a:rPr lang="cs-CZ" sz="2600" b="1" dirty="0" err="1"/>
              <a:t>of</a:t>
            </a:r>
            <a:r>
              <a:rPr lang="cs-CZ" sz="2600" b="1" dirty="0"/>
              <a:t> </a:t>
            </a:r>
            <a:r>
              <a:rPr lang="cs-CZ" sz="2600" b="1" dirty="0" err="1"/>
              <a:t>automatic</a:t>
            </a:r>
            <a:r>
              <a:rPr lang="cs-CZ" sz="2600" b="1" dirty="0"/>
              <a:t> </a:t>
            </a:r>
            <a:r>
              <a:rPr lang="cs-CZ" sz="2600" b="1" dirty="0" err="1"/>
              <a:t>stabilizer</a:t>
            </a:r>
            <a:r>
              <a:rPr lang="cs-CZ" sz="2600" b="1" dirty="0"/>
              <a:t> stimulus </a:t>
            </a:r>
            <a:r>
              <a:rPr lang="cs-CZ" sz="2600" b="1" dirty="0" err="1"/>
              <a:t>comes</a:t>
            </a:r>
            <a:r>
              <a:rPr lang="cs-CZ" sz="2600" b="1" dirty="0"/>
              <a:t> </a:t>
            </a:r>
            <a:r>
              <a:rPr lang="cs-CZ" sz="2600" b="1" dirty="0" err="1"/>
              <a:t>from</a:t>
            </a:r>
            <a:r>
              <a:rPr lang="cs-CZ" sz="2600" b="1" dirty="0"/>
              <a:t> </a:t>
            </a:r>
            <a:r>
              <a:rPr lang="cs-CZ" sz="2600" b="1" dirty="0" err="1"/>
              <a:t>taxes</a:t>
            </a:r>
            <a:endParaRPr lang="en-GB" sz="2600" b="1" dirty="0"/>
          </a:p>
        </p:txBody>
      </p:sp>
    </p:spTree>
    <p:extLst>
      <p:ext uri="{BB962C8B-B14F-4D97-AF65-F5344CB8AC3E}">
        <p14:creationId xmlns:p14="http://schemas.microsoft.com/office/powerpoint/2010/main" val="3356799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DEB8BEE-D26E-E69C-7E66-A5B942FA7194}"/>
            </a:ext>
          </a:extLst>
        </p:cNvPr>
        <p:cNvGrpSpPr/>
        <p:nvPr/>
      </p:nvGrpSpPr>
      <p:grpSpPr>
        <a:xfrm>
          <a:off x="0" y="0"/>
          <a:ext cx="0" cy="0"/>
          <a:chOff x="0" y="0"/>
          <a:chExt cx="0" cy="0"/>
        </a:xfrm>
      </p:grpSpPr>
      <p:sp>
        <p:nvSpPr>
          <p:cNvPr id="6" name="Zástupný obsah 5">
            <a:extLst>
              <a:ext uri="{FF2B5EF4-FFF2-40B4-BE49-F238E27FC236}">
                <a16:creationId xmlns:a16="http://schemas.microsoft.com/office/drawing/2014/main" xmlns="" id="{0375F6EC-0123-6AD8-1BB3-2162B57F5FDE}"/>
              </a:ext>
            </a:extLst>
          </p:cNvPr>
          <p:cNvSpPr>
            <a:spLocks noGrp="1"/>
          </p:cNvSpPr>
          <p:nvPr>
            <p:ph sz="half" idx="1"/>
          </p:nvPr>
        </p:nvSpPr>
        <p:spPr>
          <a:xfrm>
            <a:off x="574565" y="1540933"/>
            <a:ext cx="11319640" cy="4817534"/>
          </a:xfrm>
        </p:spPr>
        <p:txBody>
          <a:bodyPr>
            <a:normAutofit/>
          </a:bodyPr>
          <a:lstStyle/>
          <a:p>
            <a:pPr marL="342900" lvl="1" indent="-342900">
              <a:buFont typeface="Arial" panose="020B0604020202020204" pitchFamily="34" charset="0"/>
              <a:buChar char="•"/>
            </a:pPr>
            <a:r>
              <a:rPr lang="en-US" dirty="0"/>
              <a:t>One of the benefits of automatic stabilizers is that they do not require legislative action and respond quickly to economic downturns. Discretionary fiscal policy requires action from Congress, so there may be considerable time lags due to debates on the appropriate response, steps in the rulemaking process, and the administrative actions for funds to reach the pockets of consumers. </a:t>
            </a:r>
            <a:endParaRPr lang="cs-CZ" dirty="0"/>
          </a:p>
          <a:p>
            <a:pPr marL="342900" lvl="1" indent="-342900">
              <a:buFont typeface="Arial" panose="020B0604020202020204" pitchFamily="34" charset="0"/>
              <a:buChar char="•"/>
            </a:pPr>
            <a:r>
              <a:rPr lang="en-US" dirty="0"/>
              <a:t>During the Great Recession, Congress responded relatively quickly: the first fiscal action was the Bush Economic Stimulus Act, which was signed on February 13, 2008, which turned out to be only two months after the recession was later determined to have begun (Furman 2018). </a:t>
            </a:r>
            <a:endParaRPr lang="cs-CZ" dirty="0"/>
          </a:p>
          <a:p>
            <a:pPr marL="342900" lvl="1" indent="-342900">
              <a:buFont typeface="Arial" panose="020B0604020202020204" pitchFamily="34" charset="0"/>
              <a:buChar char="•"/>
            </a:pPr>
            <a:r>
              <a:rPr lang="cs-CZ" dirty="0"/>
              <a:t>L</a:t>
            </a:r>
            <a:r>
              <a:rPr lang="en-US" dirty="0" err="1"/>
              <a:t>argest</a:t>
            </a:r>
            <a:r>
              <a:rPr lang="en-US" dirty="0"/>
              <a:t> stimulus package, the American Recovery and Reinvestment Act (ARRA) of 2009, was authorized five quarters after the start of the recession. By this time, spending on automatic stabilizers had already grown to 2 percent of potential GDP—the maximum sustainable output of the economy (</a:t>
            </a:r>
            <a:r>
              <a:rPr lang="en-US" dirty="0" err="1"/>
              <a:t>Schanzenbach</a:t>
            </a:r>
            <a:r>
              <a:rPr lang="en-US" dirty="0"/>
              <a:t> 2016). </a:t>
            </a:r>
            <a:endParaRPr lang="cs-CZ" dirty="0"/>
          </a:p>
          <a:p>
            <a:pPr marL="342900" lvl="1" indent="-342900">
              <a:buFont typeface="Arial" panose="020B0604020202020204" pitchFamily="34" charset="0"/>
              <a:buChar char="•"/>
            </a:pPr>
            <a:r>
              <a:rPr lang="en-US" dirty="0"/>
              <a:t>Examining economic stabilization policy from 1980 to 2018, </a:t>
            </a:r>
            <a:r>
              <a:rPr lang="en-US" dirty="0" err="1"/>
              <a:t>Sheiner</a:t>
            </a:r>
            <a:r>
              <a:rPr lang="en-US" dirty="0"/>
              <a:t> and Ng (2019) find that automatic stabilizers provide about half of the total fiscal stabilization, with the other half provided by discretionary fiscal policy.</a:t>
            </a:r>
            <a:endParaRPr lang="en-GB" dirty="0"/>
          </a:p>
        </p:txBody>
      </p:sp>
      <p:sp>
        <p:nvSpPr>
          <p:cNvPr id="5" name="Zástupný symbol pro číslo snímku 4">
            <a:extLst>
              <a:ext uri="{FF2B5EF4-FFF2-40B4-BE49-F238E27FC236}">
                <a16:creationId xmlns:a16="http://schemas.microsoft.com/office/drawing/2014/main" xmlns="" id="{075645C5-B504-3AF0-BAA2-9EE193693987}"/>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11</a:t>
            </a:fld>
            <a:endParaRPr lang="cs-CZ"/>
          </a:p>
        </p:txBody>
      </p:sp>
      <p:sp>
        <p:nvSpPr>
          <p:cNvPr id="7" name="Zástupný symbol pro zápatí 3">
            <a:extLst>
              <a:ext uri="{FF2B5EF4-FFF2-40B4-BE49-F238E27FC236}">
                <a16:creationId xmlns:a16="http://schemas.microsoft.com/office/drawing/2014/main" xmlns="" id="{7B538591-9102-C402-870C-5B52AD5EEC79}"/>
              </a:ext>
            </a:extLst>
          </p:cNvPr>
          <p:cNvSpPr>
            <a:spLocks noGrp="1"/>
          </p:cNvSpPr>
          <p:nvPr>
            <p:ph type="ftr" sz="quarter" idx="11"/>
          </p:nvPr>
        </p:nvSpPr>
        <p:spPr>
          <a:xfrm>
            <a:off x="411162" y="6417177"/>
            <a:ext cx="10942637" cy="365125"/>
          </a:xfrm>
        </p:spPr>
        <p:txBody>
          <a:bodyPr/>
          <a:lstStyle/>
          <a:p>
            <a:r>
              <a:rPr lang="cs-CZ" dirty="0" err="1"/>
              <a:t>Fiscal</a:t>
            </a:r>
            <a:r>
              <a:rPr lang="cs-CZ" dirty="0"/>
              <a:t> </a:t>
            </a:r>
            <a:r>
              <a:rPr lang="cs-CZ" dirty="0" err="1"/>
              <a:t>policy</a:t>
            </a:r>
            <a:r>
              <a:rPr lang="cs-CZ" dirty="0"/>
              <a:t> as </a:t>
            </a:r>
            <a:r>
              <a:rPr lang="cs-CZ" dirty="0" err="1"/>
              <a:t>macroeconomic</a:t>
            </a:r>
            <a:r>
              <a:rPr lang="cs-CZ" dirty="0"/>
              <a:t> </a:t>
            </a:r>
            <a:r>
              <a:rPr lang="cs-CZ" dirty="0" err="1"/>
              <a:t>tool</a:t>
            </a:r>
            <a:endParaRPr lang="en-GB" dirty="0"/>
          </a:p>
        </p:txBody>
      </p:sp>
      <p:sp>
        <p:nvSpPr>
          <p:cNvPr id="8" name="Nadpis 2">
            <a:extLst>
              <a:ext uri="{FF2B5EF4-FFF2-40B4-BE49-F238E27FC236}">
                <a16:creationId xmlns:a16="http://schemas.microsoft.com/office/drawing/2014/main" xmlns="" id="{90AF95E9-FA00-7766-39E2-184925EC75E3}"/>
              </a:ext>
            </a:extLst>
          </p:cNvPr>
          <p:cNvSpPr>
            <a:spLocks noGrp="1"/>
          </p:cNvSpPr>
          <p:nvPr>
            <p:ph type="title"/>
          </p:nvPr>
        </p:nvSpPr>
        <p:spPr>
          <a:xfrm>
            <a:off x="786743" y="480776"/>
            <a:ext cx="10541163" cy="916224"/>
          </a:xfrm>
        </p:spPr>
        <p:txBody>
          <a:bodyPr>
            <a:normAutofit/>
          </a:bodyPr>
          <a:lstStyle/>
          <a:p>
            <a:r>
              <a:rPr lang="cs-CZ" dirty="0" err="1"/>
              <a:t>How</a:t>
            </a:r>
            <a:r>
              <a:rPr lang="cs-CZ" dirty="0"/>
              <a:t> are </a:t>
            </a:r>
            <a:r>
              <a:rPr lang="cs-CZ" dirty="0" err="1"/>
              <a:t>Automatic</a:t>
            </a:r>
            <a:r>
              <a:rPr lang="cs-CZ" dirty="0"/>
              <a:t> </a:t>
            </a:r>
            <a:r>
              <a:rPr lang="cs-CZ" dirty="0" err="1"/>
              <a:t>stabilizers</a:t>
            </a:r>
            <a:r>
              <a:rPr lang="cs-CZ" dirty="0"/>
              <a:t> </a:t>
            </a:r>
            <a:r>
              <a:rPr lang="cs-CZ" dirty="0" err="1"/>
              <a:t>different</a:t>
            </a:r>
            <a:r>
              <a:rPr lang="cs-CZ" dirty="0"/>
              <a:t> </a:t>
            </a:r>
            <a:r>
              <a:rPr lang="cs-CZ" dirty="0" err="1"/>
              <a:t>from</a:t>
            </a:r>
            <a:r>
              <a:rPr lang="cs-CZ" dirty="0"/>
              <a:t> </a:t>
            </a:r>
            <a:r>
              <a:rPr lang="cs-CZ" dirty="0" err="1"/>
              <a:t>changes</a:t>
            </a:r>
            <a:r>
              <a:rPr lang="cs-CZ" dirty="0"/>
              <a:t> in </a:t>
            </a:r>
            <a:r>
              <a:rPr lang="cs-CZ" dirty="0" err="1"/>
              <a:t>discretionary</a:t>
            </a:r>
            <a:r>
              <a:rPr lang="cs-CZ" dirty="0"/>
              <a:t> </a:t>
            </a:r>
            <a:r>
              <a:rPr lang="cs-CZ" dirty="0" err="1"/>
              <a:t>fiscal</a:t>
            </a:r>
            <a:r>
              <a:rPr lang="cs-CZ" dirty="0"/>
              <a:t> </a:t>
            </a:r>
            <a:r>
              <a:rPr lang="cs-CZ" dirty="0" err="1"/>
              <a:t>policy</a:t>
            </a:r>
            <a:r>
              <a:rPr lang="cs-CZ" dirty="0"/>
              <a:t>? </a:t>
            </a:r>
            <a:endParaRPr lang="en-GB" dirty="0"/>
          </a:p>
        </p:txBody>
      </p:sp>
    </p:spTree>
    <p:extLst>
      <p:ext uri="{BB962C8B-B14F-4D97-AF65-F5344CB8AC3E}">
        <p14:creationId xmlns:p14="http://schemas.microsoft.com/office/powerpoint/2010/main" val="1077432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DEB8BEE-D26E-E69C-7E66-A5B942FA7194}"/>
            </a:ext>
          </a:extLst>
        </p:cNvPr>
        <p:cNvGrpSpPr/>
        <p:nvPr/>
      </p:nvGrpSpPr>
      <p:grpSpPr>
        <a:xfrm>
          <a:off x="0" y="0"/>
          <a:ext cx="0" cy="0"/>
          <a:chOff x="0" y="0"/>
          <a:chExt cx="0" cy="0"/>
        </a:xfrm>
      </p:grpSpPr>
      <p:sp>
        <p:nvSpPr>
          <p:cNvPr id="6" name="Zástupný obsah 5">
            <a:extLst>
              <a:ext uri="{FF2B5EF4-FFF2-40B4-BE49-F238E27FC236}">
                <a16:creationId xmlns:a16="http://schemas.microsoft.com/office/drawing/2014/main" xmlns="" id="{0375F6EC-0123-6AD8-1BB3-2162B57F5FDE}"/>
              </a:ext>
            </a:extLst>
          </p:cNvPr>
          <p:cNvSpPr>
            <a:spLocks noGrp="1"/>
          </p:cNvSpPr>
          <p:nvPr>
            <p:ph sz="half" idx="1"/>
          </p:nvPr>
        </p:nvSpPr>
        <p:spPr>
          <a:xfrm>
            <a:off x="574565" y="1540933"/>
            <a:ext cx="11319640" cy="4817534"/>
          </a:xfrm>
        </p:spPr>
        <p:txBody>
          <a:bodyPr>
            <a:normAutofit/>
          </a:bodyPr>
          <a:lstStyle/>
          <a:p>
            <a:pPr marL="342900" lvl="1" indent="-342900">
              <a:lnSpc>
                <a:spcPct val="120000"/>
              </a:lnSpc>
              <a:buFont typeface="Arial" panose="020B0604020202020204" pitchFamily="34" charset="0"/>
              <a:buChar char="•"/>
            </a:pPr>
            <a:r>
              <a:rPr lang="en-US" dirty="0"/>
              <a:t>The responsiveness of automatic stabilizers to economic conditions has been fairly stable over time. </a:t>
            </a:r>
            <a:endParaRPr lang="cs-CZ" dirty="0"/>
          </a:p>
          <a:p>
            <a:pPr marL="342900" lvl="1" indent="-342900">
              <a:lnSpc>
                <a:spcPct val="120000"/>
              </a:lnSpc>
              <a:buFont typeface="Arial" panose="020B0604020202020204" pitchFamily="34" charset="0"/>
              <a:buChar char="•"/>
            </a:pPr>
            <a:r>
              <a:rPr lang="en-US" dirty="0"/>
              <a:t>According to CBO, automatic stabilizers averaged about 0.4 percent of potential GDP for each percentage point difference between GDP and potential GDP (“output gap”) from 1965 to 2016. </a:t>
            </a:r>
            <a:endParaRPr lang="cs-CZ" dirty="0"/>
          </a:p>
          <a:p>
            <a:pPr marL="342900" lvl="1" indent="-342900">
              <a:lnSpc>
                <a:spcPct val="120000"/>
              </a:lnSpc>
              <a:buFont typeface="Arial" panose="020B0604020202020204" pitchFamily="34" charset="0"/>
              <a:buChar char="•"/>
            </a:pPr>
            <a:r>
              <a:rPr lang="cs-CZ" dirty="0"/>
              <a:t>L</a:t>
            </a:r>
            <a:r>
              <a:rPr lang="en-US" dirty="0" err="1"/>
              <a:t>ikewise</a:t>
            </a:r>
            <a:r>
              <a:rPr lang="en-US" dirty="0"/>
              <a:t>, </a:t>
            </a:r>
            <a:r>
              <a:rPr lang="en-US" dirty="0" err="1"/>
              <a:t>Auerbach</a:t>
            </a:r>
            <a:r>
              <a:rPr lang="en-US" dirty="0"/>
              <a:t> and </a:t>
            </a:r>
            <a:r>
              <a:rPr lang="en-US" dirty="0" err="1"/>
              <a:t>Feenberg</a:t>
            </a:r>
            <a:r>
              <a:rPr lang="en-US" dirty="0"/>
              <a:t> (2010) find that the federal tax system’s impact as an automatic stabilizer has changed relatively little. </a:t>
            </a:r>
            <a:endParaRPr lang="cs-CZ" dirty="0"/>
          </a:p>
          <a:p>
            <a:pPr marL="342900" lvl="1" indent="-342900">
              <a:lnSpc>
                <a:spcPct val="120000"/>
              </a:lnSpc>
              <a:buFont typeface="Arial" panose="020B0604020202020204" pitchFamily="34" charset="0"/>
              <a:buChar char="•"/>
            </a:pPr>
            <a:r>
              <a:rPr lang="en-US" dirty="0" err="1"/>
              <a:t>Sheiner</a:t>
            </a:r>
            <a:r>
              <a:rPr lang="en-US" dirty="0"/>
              <a:t> and Ng find that although the degree of cyclicality of overall fiscal policy has been somewhat stronger in the past 20 years than the previous 20 before that, the contribution to GDP growth of automatic stabilizers in response to a percentage point gap between the unemployment rate and the natural rate has been relatively steady, fluctuating between 0.3 and 0.5 between 1980 and 2008.</a:t>
            </a:r>
            <a:endParaRPr lang="en-GB" dirty="0"/>
          </a:p>
        </p:txBody>
      </p:sp>
      <p:sp>
        <p:nvSpPr>
          <p:cNvPr id="5" name="Zástupný symbol pro číslo snímku 4">
            <a:extLst>
              <a:ext uri="{FF2B5EF4-FFF2-40B4-BE49-F238E27FC236}">
                <a16:creationId xmlns:a16="http://schemas.microsoft.com/office/drawing/2014/main" xmlns="" id="{075645C5-B504-3AF0-BAA2-9EE193693987}"/>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12</a:t>
            </a:fld>
            <a:endParaRPr lang="cs-CZ"/>
          </a:p>
        </p:txBody>
      </p:sp>
      <p:sp>
        <p:nvSpPr>
          <p:cNvPr id="7" name="Zástupný symbol pro zápatí 3">
            <a:extLst>
              <a:ext uri="{FF2B5EF4-FFF2-40B4-BE49-F238E27FC236}">
                <a16:creationId xmlns:a16="http://schemas.microsoft.com/office/drawing/2014/main" xmlns="" id="{7B538591-9102-C402-870C-5B52AD5EEC79}"/>
              </a:ext>
            </a:extLst>
          </p:cNvPr>
          <p:cNvSpPr>
            <a:spLocks noGrp="1"/>
          </p:cNvSpPr>
          <p:nvPr>
            <p:ph type="ftr" sz="quarter" idx="11"/>
          </p:nvPr>
        </p:nvSpPr>
        <p:spPr>
          <a:xfrm>
            <a:off x="411162" y="6417177"/>
            <a:ext cx="10942637" cy="365125"/>
          </a:xfrm>
        </p:spPr>
        <p:txBody>
          <a:bodyPr/>
          <a:lstStyle/>
          <a:p>
            <a:r>
              <a:rPr lang="cs-CZ" dirty="0" err="1"/>
              <a:t>Fiscal</a:t>
            </a:r>
            <a:r>
              <a:rPr lang="cs-CZ" dirty="0"/>
              <a:t> </a:t>
            </a:r>
            <a:r>
              <a:rPr lang="cs-CZ" dirty="0" err="1"/>
              <a:t>policy</a:t>
            </a:r>
            <a:r>
              <a:rPr lang="cs-CZ" dirty="0"/>
              <a:t> as </a:t>
            </a:r>
            <a:r>
              <a:rPr lang="cs-CZ" dirty="0" err="1"/>
              <a:t>macroeconomic</a:t>
            </a:r>
            <a:r>
              <a:rPr lang="cs-CZ" dirty="0"/>
              <a:t> </a:t>
            </a:r>
            <a:r>
              <a:rPr lang="cs-CZ" dirty="0" err="1"/>
              <a:t>tool</a:t>
            </a:r>
            <a:endParaRPr lang="en-GB" dirty="0"/>
          </a:p>
        </p:txBody>
      </p:sp>
      <p:sp>
        <p:nvSpPr>
          <p:cNvPr id="8" name="Nadpis 2">
            <a:extLst>
              <a:ext uri="{FF2B5EF4-FFF2-40B4-BE49-F238E27FC236}">
                <a16:creationId xmlns:a16="http://schemas.microsoft.com/office/drawing/2014/main" xmlns="" id="{90AF95E9-FA00-7766-39E2-184925EC75E3}"/>
              </a:ext>
            </a:extLst>
          </p:cNvPr>
          <p:cNvSpPr>
            <a:spLocks noGrp="1"/>
          </p:cNvSpPr>
          <p:nvPr>
            <p:ph type="title"/>
          </p:nvPr>
        </p:nvSpPr>
        <p:spPr>
          <a:xfrm>
            <a:off x="786743" y="480776"/>
            <a:ext cx="10541163" cy="916224"/>
          </a:xfrm>
        </p:spPr>
        <p:txBody>
          <a:bodyPr>
            <a:normAutofit/>
          </a:bodyPr>
          <a:lstStyle/>
          <a:p>
            <a:r>
              <a:rPr lang="en-US" dirty="0"/>
              <a:t>How have automatic stabilizers changed over time?</a:t>
            </a:r>
            <a:endParaRPr lang="en-GB" dirty="0"/>
          </a:p>
        </p:txBody>
      </p:sp>
    </p:spTree>
    <p:extLst>
      <p:ext uri="{BB962C8B-B14F-4D97-AF65-F5344CB8AC3E}">
        <p14:creationId xmlns:p14="http://schemas.microsoft.com/office/powerpoint/2010/main" val="3279034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DEB8BEE-D26E-E69C-7E66-A5B942FA7194}"/>
            </a:ext>
          </a:extLst>
        </p:cNvPr>
        <p:cNvGrpSpPr/>
        <p:nvPr/>
      </p:nvGrpSpPr>
      <p:grpSpPr>
        <a:xfrm>
          <a:off x="0" y="0"/>
          <a:ext cx="0" cy="0"/>
          <a:chOff x="0" y="0"/>
          <a:chExt cx="0" cy="0"/>
        </a:xfrm>
      </p:grpSpPr>
      <p:sp>
        <p:nvSpPr>
          <p:cNvPr id="6" name="Zástupný obsah 5">
            <a:extLst>
              <a:ext uri="{FF2B5EF4-FFF2-40B4-BE49-F238E27FC236}">
                <a16:creationId xmlns:a16="http://schemas.microsoft.com/office/drawing/2014/main" xmlns="" id="{0375F6EC-0123-6AD8-1BB3-2162B57F5FDE}"/>
              </a:ext>
            </a:extLst>
          </p:cNvPr>
          <p:cNvSpPr>
            <a:spLocks noGrp="1"/>
          </p:cNvSpPr>
          <p:nvPr>
            <p:ph sz="half" idx="1"/>
          </p:nvPr>
        </p:nvSpPr>
        <p:spPr>
          <a:xfrm>
            <a:off x="574564" y="5080000"/>
            <a:ext cx="11319640" cy="1524000"/>
          </a:xfrm>
        </p:spPr>
        <p:txBody>
          <a:bodyPr>
            <a:normAutofit/>
          </a:bodyPr>
          <a:lstStyle/>
          <a:p>
            <a:pPr lvl="1"/>
            <a:r>
              <a:rPr lang="en-US" sz="1800" dirty="0"/>
              <a:t>From 2009 to 2012, automatic stabilizers lowered revenues by 1.2 percent of potential GDP, and increased spending by 0.6 percent — a combined effect of 1.8 percent of potential GDP. </a:t>
            </a:r>
            <a:r>
              <a:rPr lang="cs-CZ" sz="1800" dirty="0"/>
              <a:t>I</a:t>
            </a:r>
            <a:r>
              <a:rPr lang="en-US" sz="1800" dirty="0" err="1"/>
              <a:t>ncrease</a:t>
            </a:r>
            <a:r>
              <a:rPr lang="en-US" sz="1800" dirty="0"/>
              <a:t> in discretionary spending stemming from legislative action contributed on average about 1.3 percent of potential GDP over this period. </a:t>
            </a:r>
            <a:r>
              <a:rPr lang="cs-CZ" sz="1800" dirty="0"/>
              <a:t>S</a:t>
            </a:r>
            <a:r>
              <a:rPr lang="en-US" sz="1800" dirty="0" err="1"/>
              <a:t>timulus</a:t>
            </a:r>
            <a:r>
              <a:rPr lang="en-US" sz="1800" dirty="0"/>
              <a:t> from discretionary spending was cut off abruptly in 2013, even though the unemployment rate was still high. Automatic stabilizers provided stimulus for much longer.</a:t>
            </a:r>
            <a:endParaRPr lang="en-GB" sz="1800" dirty="0"/>
          </a:p>
        </p:txBody>
      </p:sp>
      <p:sp>
        <p:nvSpPr>
          <p:cNvPr id="5" name="Zástupný symbol pro číslo snímku 4">
            <a:extLst>
              <a:ext uri="{FF2B5EF4-FFF2-40B4-BE49-F238E27FC236}">
                <a16:creationId xmlns:a16="http://schemas.microsoft.com/office/drawing/2014/main" xmlns="" id="{075645C5-B504-3AF0-BAA2-9EE193693987}"/>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13</a:t>
            </a:fld>
            <a:endParaRPr lang="cs-CZ"/>
          </a:p>
        </p:txBody>
      </p:sp>
      <p:sp>
        <p:nvSpPr>
          <p:cNvPr id="7" name="Zástupný symbol pro zápatí 3">
            <a:extLst>
              <a:ext uri="{FF2B5EF4-FFF2-40B4-BE49-F238E27FC236}">
                <a16:creationId xmlns:a16="http://schemas.microsoft.com/office/drawing/2014/main" xmlns="" id="{7B538591-9102-C402-870C-5B52AD5EEC79}"/>
              </a:ext>
            </a:extLst>
          </p:cNvPr>
          <p:cNvSpPr>
            <a:spLocks noGrp="1"/>
          </p:cNvSpPr>
          <p:nvPr>
            <p:ph type="ftr" sz="quarter" idx="11"/>
          </p:nvPr>
        </p:nvSpPr>
        <p:spPr>
          <a:xfrm>
            <a:off x="411162" y="6417177"/>
            <a:ext cx="10942637" cy="365125"/>
          </a:xfrm>
        </p:spPr>
        <p:txBody>
          <a:bodyPr/>
          <a:lstStyle/>
          <a:p>
            <a:r>
              <a:rPr lang="cs-CZ" dirty="0" err="1"/>
              <a:t>Fiscal</a:t>
            </a:r>
            <a:r>
              <a:rPr lang="cs-CZ" dirty="0"/>
              <a:t> </a:t>
            </a:r>
            <a:r>
              <a:rPr lang="cs-CZ" dirty="0" err="1"/>
              <a:t>policy</a:t>
            </a:r>
            <a:r>
              <a:rPr lang="cs-CZ" dirty="0"/>
              <a:t> as </a:t>
            </a:r>
            <a:r>
              <a:rPr lang="cs-CZ" dirty="0" err="1"/>
              <a:t>macroeconomic</a:t>
            </a:r>
            <a:r>
              <a:rPr lang="cs-CZ" dirty="0"/>
              <a:t> </a:t>
            </a:r>
            <a:r>
              <a:rPr lang="cs-CZ" dirty="0" err="1"/>
              <a:t>tool</a:t>
            </a:r>
            <a:endParaRPr lang="en-GB" dirty="0"/>
          </a:p>
        </p:txBody>
      </p:sp>
      <p:sp>
        <p:nvSpPr>
          <p:cNvPr id="8" name="Nadpis 2">
            <a:extLst>
              <a:ext uri="{FF2B5EF4-FFF2-40B4-BE49-F238E27FC236}">
                <a16:creationId xmlns:a16="http://schemas.microsoft.com/office/drawing/2014/main" xmlns="" id="{90AF95E9-FA00-7766-39E2-184925EC75E3}"/>
              </a:ext>
            </a:extLst>
          </p:cNvPr>
          <p:cNvSpPr>
            <a:spLocks noGrp="1"/>
          </p:cNvSpPr>
          <p:nvPr>
            <p:ph type="title"/>
          </p:nvPr>
        </p:nvSpPr>
        <p:spPr>
          <a:xfrm>
            <a:off x="752877" y="395054"/>
            <a:ext cx="10541163" cy="916224"/>
          </a:xfrm>
        </p:spPr>
        <p:txBody>
          <a:bodyPr>
            <a:normAutofit/>
          </a:bodyPr>
          <a:lstStyle/>
          <a:p>
            <a:r>
              <a:rPr lang="en-US" dirty="0"/>
              <a:t>How did automatic stabilizers function during the Great Recession?</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4533" y="1311277"/>
            <a:ext cx="6721281" cy="368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759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DEB8BEE-D26E-E69C-7E66-A5B942FA7194}"/>
            </a:ext>
          </a:extLst>
        </p:cNvPr>
        <p:cNvGrpSpPr/>
        <p:nvPr/>
      </p:nvGrpSpPr>
      <p:grpSpPr>
        <a:xfrm>
          <a:off x="0" y="0"/>
          <a:ext cx="0" cy="0"/>
          <a:chOff x="0" y="0"/>
          <a:chExt cx="0" cy="0"/>
        </a:xfrm>
      </p:grpSpPr>
      <p:sp>
        <p:nvSpPr>
          <p:cNvPr id="6" name="Zástupný obsah 5">
            <a:extLst>
              <a:ext uri="{FF2B5EF4-FFF2-40B4-BE49-F238E27FC236}">
                <a16:creationId xmlns:a16="http://schemas.microsoft.com/office/drawing/2014/main" xmlns="" id="{0375F6EC-0123-6AD8-1BB3-2162B57F5FDE}"/>
              </a:ext>
            </a:extLst>
          </p:cNvPr>
          <p:cNvSpPr>
            <a:spLocks noGrp="1"/>
          </p:cNvSpPr>
          <p:nvPr>
            <p:ph sz="half" idx="1"/>
          </p:nvPr>
        </p:nvSpPr>
        <p:spPr>
          <a:xfrm>
            <a:off x="574564" y="5274729"/>
            <a:ext cx="11319640" cy="1236133"/>
          </a:xfrm>
        </p:spPr>
        <p:txBody>
          <a:bodyPr>
            <a:normAutofit lnSpcReduction="10000"/>
          </a:bodyPr>
          <a:lstStyle/>
          <a:p>
            <a:pPr marL="285750" lvl="1" indent="-285750">
              <a:buFont typeface="Arial" panose="020B0604020202020204" pitchFamily="34" charset="0"/>
              <a:buChar char="•"/>
            </a:pPr>
            <a:r>
              <a:rPr lang="cs-CZ" sz="1800" dirty="0"/>
              <a:t>A</a:t>
            </a:r>
            <a:r>
              <a:rPr lang="en-US" sz="1800" dirty="0" err="1"/>
              <a:t>utomatic</a:t>
            </a:r>
            <a:r>
              <a:rPr lang="en-US" sz="1800" dirty="0"/>
              <a:t> stabilizers—the automatic change in the fiscal balance due to a one percentage point change in the output gap—for each country </a:t>
            </a:r>
            <a:endParaRPr lang="cs-CZ" sz="1800" dirty="0"/>
          </a:p>
          <a:p>
            <a:pPr marL="285750" lvl="1" indent="-285750">
              <a:buFont typeface="Arial" panose="020B0604020202020204" pitchFamily="34" charset="0"/>
              <a:buChar char="•"/>
            </a:pPr>
            <a:r>
              <a:rPr lang="en-US" sz="1800" dirty="0"/>
              <a:t>Automatic stabilizers are linked to the size of the government, and tend to be larger in advanced economies </a:t>
            </a:r>
            <a:endParaRPr lang="cs-CZ" sz="1800" dirty="0"/>
          </a:p>
          <a:p>
            <a:pPr marL="285750" lvl="1" indent="-285750">
              <a:buFont typeface="Arial" panose="020B0604020202020204" pitchFamily="34" charset="0"/>
              <a:buChar char="•"/>
            </a:pPr>
            <a:r>
              <a:rPr lang="en-US" sz="1800" dirty="0"/>
              <a:t>Among the advanced economies, the U.S. has relatively weaker automatic stabilizers</a:t>
            </a:r>
            <a:endParaRPr lang="en-GB" sz="1800" dirty="0"/>
          </a:p>
        </p:txBody>
      </p:sp>
      <p:sp>
        <p:nvSpPr>
          <p:cNvPr id="5" name="Zástupný symbol pro číslo snímku 4">
            <a:extLst>
              <a:ext uri="{FF2B5EF4-FFF2-40B4-BE49-F238E27FC236}">
                <a16:creationId xmlns:a16="http://schemas.microsoft.com/office/drawing/2014/main" xmlns="" id="{075645C5-B504-3AF0-BAA2-9EE193693987}"/>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14</a:t>
            </a:fld>
            <a:endParaRPr lang="cs-CZ"/>
          </a:p>
        </p:txBody>
      </p:sp>
      <p:sp>
        <p:nvSpPr>
          <p:cNvPr id="7" name="Zástupný symbol pro zápatí 3">
            <a:extLst>
              <a:ext uri="{FF2B5EF4-FFF2-40B4-BE49-F238E27FC236}">
                <a16:creationId xmlns:a16="http://schemas.microsoft.com/office/drawing/2014/main" xmlns="" id="{7B538591-9102-C402-870C-5B52AD5EEC79}"/>
              </a:ext>
            </a:extLst>
          </p:cNvPr>
          <p:cNvSpPr>
            <a:spLocks noGrp="1"/>
          </p:cNvSpPr>
          <p:nvPr>
            <p:ph type="ftr" sz="quarter" idx="11"/>
          </p:nvPr>
        </p:nvSpPr>
        <p:spPr>
          <a:xfrm>
            <a:off x="411162" y="6417177"/>
            <a:ext cx="10942637" cy="365125"/>
          </a:xfrm>
        </p:spPr>
        <p:txBody>
          <a:bodyPr/>
          <a:lstStyle/>
          <a:p>
            <a:r>
              <a:rPr lang="cs-CZ" dirty="0" err="1"/>
              <a:t>Fiscal</a:t>
            </a:r>
            <a:r>
              <a:rPr lang="cs-CZ" dirty="0"/>
              <a:t> </a:t>
            </a:r>
            <a:r>
              <a:rPr lang="cs-CZ" dirty="0" err="1"/>
              <a:t>policy</a:t>
            </a:r>
            <a:r>
              <a:rPr lang="cs-CZ" dirty="0"/>
              <a:t> as </a:t>
            </a:r>
            <a:r>
              <a:rPr lang="cs-CZ" dirty="0" err="1"/>
              <a:t>macroeconomic</a:t>
            </a:r>
            <a:r>
              <a:rPr lang="cs-CZ" dirty="0"/>
              <a:t> </a:t>
            </a:r>
            <a:r>
              <a:rPr lang="cs-CZ" dirty="0" err="1"/>
              <a:t>tool</a:t>
            </a:r>
            <a:endParaRPr lang="en-GB" dirty="0"/>
          </a:p>
        </p:txBody>
      </p:sp>
      <p:sp>
        <p:nvSpPr>
          <p:cNvPr id="8" name="Nadpis 2">
            <a:extLst>
              <a:ext uri="{FF2B5EF4-FFF2-40B4-BE49-F238E27FC236}">
                <a16:creationId xmlns:a16="http://schemas.microsoft.com/office/drawing/2014/main" xmlns="" id="{90AF95E9-FA00-7766-39E2-184925EC75E3}"/>
              </a:ext>
            </a:extLst>
          </p:cNvPr>
          <p:cNvSpPr>
            <a:spLocks noGrp="1"/>
          </p:cNvSpPr>
          <p:nvPr>
            <p:ph type="title"/>
          </p:nvPr>
        </p:nvSpPr>
        <p:spPr>
          <a:xfrm>
            <a:off x="752877" y="395054"/>
            <a:ext cx="10541163" cy="536279"/>
          </a:xfrm>
        </p:spPr>
        <p:txBody>
          <a:bodyPr>
            <a:normAutofit/>
          </a:bodyPr>
          <a:lstStyle/>
          <a:p>
            <a:r>
              <a:rPr lang="en-US" dirty="0"/>
              <a:t>automatic stabilizers </a:t>
            </a:r>
            <a:r>
              <a:rPr lang="cs-CZ" dirty="0"/>
              <a:t>in </a:t>
            </a:r>
            <a:r>
              <a:rPr lang="cs-CZ" dirty="0" err="1"/>
              <a:t>developed</a:t>
            </a:r>
            <a:r>
              <a:rPr lang="cs-CZ" dirty="0"/>
              <a:t> </a:t>
            </a:r>
            <a:r>
              <a:rPr lang="cs-CZ" dirty="0" err="1"/>
              <a:t>countries</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7012" y="914401"/>
            <a:ext cx="7190694" cy="4334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4273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DEB8BEE-D26E-E69C-7E66-A5B942FA7194}"/>
            </a:ext>
          </a:extLst>
        </p:cNvPr>
        <p:cNvGrpSpPr/>
        <p:nvPr/>
      </p:nvGrpSpPr>
      <p:grpSpPr>
        <a:xfrm>
          <a:off x="0" y="0"/>
          <a:ext cx="0" cy="0"/>
          <a:chOff x="0" y="0"/>
          <a:chExt cx="0" cy="0"/>
        </a:xfrm>
      </p:grpSpPr>
      <p:sp>
        <p:nvSpPr>
          <p:cNvPr id="6" name="Zástupný obsah 5">
            <a:extLst>
              <a:ext uri="{FF2B5EF4-FFF2-40B4-BE49-F238E27FC236}">
                <a16:creationId xmlns:a16="http://schemas.microsoft.com/office/drawing/2014/main" xmlns="" id="{0375F6EC-0123-6AD8-1BB3-2162B57F5FDE}"/>
              </a:ext>
            </a:extLst>
          </p:cNvPr>
          <p:cNvSpPr>
            <a:spLocks noGrp="1"/>
          </p:cNvSpPr>
          <p:nvPr>
            <p:ph sz="half" idx="1"/>
          </p:nvPr>
        </p:nvSpPr>
        <p:spPr>
          <a:xfrm>
            <a:off x="624681" y="1133476"/>
            <a:ext cx="10942637" cy="5283701"/>
          </a:xfrm>
        </p:spPr>
        <p:txBody>
          <a:bodyPr>
            <a:normAutofit/>
          </a:bodyPr>
          <a:lstStyle/>
          <a:p>
            <a:pPr marL="285750" lvl="1" indent="-285750">
              <a:buFont typeface="Arial" panose="020B0604020202020204" pitchFamily="34" charset="0"/>
              <a:buChar char="•"/>
            </a:pPr>
            <a:r>
              <a:rPr lang="cs-CZ" dirty="0" err="1"/>
              <a:t>Cyclically</a:t>
            </a:r>
            <a:r>
              <a:rPr lang="cs-CZ" dirty="0"/>
              <a:t> </a:t>
            </a:r>
            <a:r>
              <a:rPr lang="cs-CZ" dirty="0" err="1"/>
              <a:t>adjusted</a:t>
            </a:r>
            <a:r>
              <a:rPr lang="cs-CZ" dirty="0"/>
              <a:t> deficit (= </a:t>
            </a:r>
            <a:r>
              <a:rPr lang="cs-CZ" dirty="0" err="1"/>
              <a:t>structural</a:t>
            </a:r>
            <a:r>
              <a:rPr lang="cs-CZ" dirty="0"/>
              <a:t> deficit </a:t>
            </a:r>
            <a:r>
              <a:rPr lang="cs-CZ" dirty="0" err="1"/>
              <a:t>or</a:t>
            </a:r>
            <a:r>
              <a:rPr lang="cs-CZ" dirty="0"/>
              <a:t> full </a:t>
            </a:r>
            <a:r>
              <a:rPr lang="cs-CZ" dirty="0" err="1"/>
              <a:t>employment</a:t>
            </a:r>
            <a:r>
              <a:rPr lang="cs-CZ" dirty="0"/>
              <a:t> deficit) </a:t>
            </a:r>
            <a:r>
              <a:rPr lang="cs-CZ" dirty="0" err="1"/>
              <a:t>is</a:t>
            </a:r>
            <a:r>
              <a:rPr lang="cs-CZ" dirty="0"/>
              <a:t> </a:t>
            </a:r>
            <a:r>
              <a:rPr lang="cs-CZ" dirty="0" err="1"/>
              <a:t>the</a:t>
            </a:r>
            <a:r>
              <a:rPr lang="cs-CZ" dirty="0"/>
              <a:t> </a:t>
            </a:r>
            <a:r>
              <a:rPr lang="cs-CZ" dirty="0" err="1"/>
              <a:t>government</a:t>
            </a:r>
            <a:r>
              <a:rPr lang="cs-CZ" dirty="0"/>
              <a:t> budget deficit </a:t>
            </a:r>
            <a:r>
              <a:rPr lang="cs-CZ" dirty="0" err="1"/>
              <a:t>after</a:t>
            </a:r>
            <a:r>
              <a:rPr lang="cs-CZ" dirty="0"/>
              <a:t> </a:t>
            </a:r>
            <a:r>
              <a:rPr lang="cs-CZ" dirty="0" err="1"/>
              <a:t>removing</a:t>
            </a:r>
            <a:r>
              <a:rPr lang="cs-CZ" dirty="0"/>
              <a:t> </a:t>
            </a:r>
            <a:r>
              <a:rPr lang="cs-CZ" dirty="0" err="1"/>
              <a:t>the</a:t>
            </a:r>
            <a:r>
              <a:rPr lang="cs-CZ" dirty="0"/>
              <a:t> </a:t>
            </a:r>
            <a:r>
              <a:rPr lang="cs-CZ" dirty="0" err="1"/>
              <a:t>effects</a:t>
            </a:r>
            <a:r>
              <a:rPr lang="cs-CZ" dirty="0"/>
              <a:t> </a:t>
            </a:r>
            <a:r>
              <a:rPr lang="cs-CZ" dirty="0" err="1"/>
              <a:t>of</a:t>
            </a:r>
            <a:r>
              <a:rPr lang="cs-CZ" dirty="0"/>
              <a:t> </a:t>
            </a:r>
            <a:r>
              <a:rPr lang="cs-CZ" dirty="0" err="1"/>
              <a:t>the</a:t>
            </a:r>
            <a:r>
              <a:rPr lang="cs-CZ" dirty="0"/>
              <a:t> </a:t>
            </a:r>
            <a:r>
              <a:rPr lang="cs-CZ" dirty="0" err="1"/>
              <a:t>busines</a:t>
            </a:r>
            <a:r>
              <a:rPr lang="cs-CZ" dirty="0"/>
              <a:t> </a:t>
            </a:r>
            <a:r>
              <a:rPr lang="cs-CZ" dirty="0" err="1"/>
              <a:t>cycle</a:t>
            </a:r>
            <a:r>
              <a:rPr lang="cs-CZ" dirty="0"/>
              <a:t> </a:t>
            </a:r>
          </a:p>
          <a:p>
            <a:pPr marL="285750" lvl="1" indent="-285750">
              <a:buFont typeface="Arial" panose="020B0604020202020204" pitchFamily="34" charset="0"/>
              <a:buChar char="•"/>
            </a:pPr>
            <a:r>
              <a:rPr lang="cs-CZ" dirty="0" err="1"/>
              <a:t>It</a:t>
            </a:r>
            <a:r>
              <a:rPr lang="cs-CZ" dirty="0"/>
              <a:t> </a:t>
            </a:r>
            <a:r>
              <a:rPr lang="cs-CZ" dirty="0" err="1"/>
              <a:t>measures</a:t>
            </a:r>
            <a:r>
              <a:rPr lang="cs-CZ" dirty="0"/>
              <a:t> </a:t>
            </a:r>
            <a:r>
              <a:rPr lang="cs-CZ" dirty="0" err="1"/>
              <a:t>how</a:t>
            </a:r>
            <a:r>
              <a:rPr lang="cs-CZ" dirty="0"/>
              <a:t> much </a:t>
            </a:r>
            <a:r>
              <a:rPr lang="cs-CZ" dirty="0" err="1"/>
              <a:t>the</a:t>
            </a:r>
            <a:r>
              <a:rPr lang="cs-CZ" dirty="0"/>
              <a:t> </a:t>
            </a:r>
            <a:r>
              <a:rPr lang="cs-CZ" dirty="0" err="1"/>
              <a:t>government</a:t>
            </a:r>
            <a:r>
              <a:rPr lang="cs-CZ" dirty="0"/>
              <a:t> </a:t>
            </a:r>
            <a:r>
              <a:rPr lang="cs-CZ" dirty="0" err="1"/>
              <a:t>would</a:t>
            </a:r>
            <a:r>
              <a:rPr lang="cs-CZ" dirty="0"/>
              <a:t> </a:t>
            </a:r>
            <a:r>
              <a:rPr lang="cs-CZ" dirty="0" err="1"/>
              <a:t>be</a:t>
            </a:r>
            <a:r>
              <a:rPr lang="cs-CZ" dirty="0"/>
              <a:t> </a:t>
            </a:r>
            <a:r>
              <a:rPr lang="cs-CZ" dirty="0" err="1"/>
              <a:t>borrowing</a:t>
            </a:r>
            <a:r>
              <a:rPr lang="cs-CZ" dirty="0"/>
              <a:t> </a:t>
            </a:r>
            <a:r>
              <a:rPr lang="cs-CZ" dirty="0" err="1"/>
              <a:t>if</a:t>
            </a:r>
            <a:r>
              <a:rPr lang="cs-CZ" dirty="0"/>
              <a:t> </a:t>
            </a:r>
            <a:r>
              <a:rPr lang="cs-CZ" dirty="0" err="1"/>
              <a:t>the</a:t>
            </a:r>
            <a:r>
              <a:rPr lang="cs-CZ" dirty="0"/>
              <a:t> </a:t>
            </a:r>
            <a:r>
              <a:rPr lang="cs-CZ" dirty="0" err="1"/>
              <a:t>economy</a:t>
            </a:r>
            <a:r>
              <a:rPr lang="cs-CZ" dirty="0"/>
              <a:t> </a:t>
            </a:r>
            <a:r>
              <a:rPr lang="cs-CZ" dirty="0" err="1"/>
              <a:t>were</a:t>
            </a:r>
            <a:r>
              <a:rPr lang="cs-CZ" dirty="0"/>
              <a:t> </a:t>
            </a:r>
            <a:r>
              <a:rPr lang="cs-CZ" dirty="0" err="1"/>
              <a:t>operating</a:t>
            </a:r>
            <a:r>
              <a:rPr lang="cs-CZ" dirty="0"/>
              <a:t> </a:t>
            </a:r>
            <a:r>
              <a:rPr lang="cs-CZ" dirty="0" err="1"/>
              <a:t>at</a:t>
            </a:r>
            <a:r>
              <a:rPr lang="cs-CZ" dirty="0"/>
              <a:t> </a:t>
            </a:r>
            <a:r>
              <a:rPr lang="cs-CZ" dirty="0" err="1"/>
              <a:t>its</a:t>
            </a:r>
            <a:r>
              <a:rPr lang="cs-CZ" dirty="0"/>
              <a:t> </a:t>
            </a:r>
            <a:r>
              <a:rPr lang="cs-CZ" dirty="0" err="1"/>
              <a:t>normal</a:t>
            </a:r>
            <a:r>
              <a:rPr lang="cs-CZ" dirty="0"/>
              <a:t> (</a:t>
            </a:r>
            <a:r>
              <a:rPr lang="cs-CZ" dirty="0" err="1"/>
              <a:t>potential</a:t>
            </a:r>
            <a:r>
              <a:rPr lang="cs-CZ" dirty="0"/>
              <a:t>) </a:t>
            </a:r>
            <a:r>
              <a:rPr lang="cs-CZ" dirty="0" err="1"/>
              <a:t>level</a:t>
            </a:r>
            <a:r>
              <a:rPr lang="cs-CZ" dirty="0"/>
              <a:t>, </a:t>
            </a:r>
            <a:r>
              <a:rPr lang="cs-CZ" dirty="0" err="1"/>
              <a:t>neither</a:t>
            </a:r>
            <a:r>
              <a:rPr lang="cs-CZ" dirty="0"/>
              <a:t> in </a:t>
            </a:r>
            <a:r>
              <a:rPr lang="cs-CZ" dirty="0" err="1"/>
              <a:t>recession</a:t>
            </a:r>
            <a:r>
              <a:rPr lang="cs-CZ" dirty="0"/>
              <a:t> nor boom </a:t>
            </a:r>
          </a:p>
          <a:p>
            <a:pPr marL="285750" lvl="1" indent="-285750">
              <a:buFont typeface="Arial" panose="020B0604020202020204" pitchFamily="34" charset="0"/>
              <a:buChar char="•"/>
            </a:pPr>
            <a:r>
              <a:rPr lang="en-US" dirty="0"/>
              <a:t>It isolates the structural part of the deficit, indicating underlying imbalances from fiscal policies (spending/tax rules) rather than just economic ups and downs, helping policymakers assess long-term fiscal health and policy impacts</a:t>
            </a:r>
            <a:r>
              <a:rPr lang="cs-CZ" dirty="0"/>
              <a:t> </a:t>
            </a:r>
          </a:p>
          <a:p>
            <a:pPr marL="285750" lvl="1" indent="-285750">
              <a:buFont typeface="Arial" panose="020B0604020202020204" pitchFamily="34" charset="0"/>
              <a:buChar char="•"/>
            </a:pPr>
            <a:r>
              <a:rPr lang="en-US" b="1" dirty="0"/>
              <a:t>Normal</a:t>
            </a:r>
            <a:r>
              <a:rPr lang="en-US" dirty="0"/>
              <a:t> </a:t>
            </a:r>
            <a:r>
              <a:rPr lang="cs-CZ" dirty="0"/>
              <a:t>e</a:t>
            </a:r>
            <a:r>
              <a:rPr lang="en-US" dirty="0" err="1"/>
              <a:t>conomy</a:t>
            </a:r>
            <a:r>
              <a:rPr lang="en-US" dirty="0"/>
              <a:t>: During a typical economic state, tax revenues are stable, and spending on things like unemployment benefits is lower</a:t>
            </a:r>
            <a:r>
              <a:rPr lang="cs-CZ" dirty="0"/>
              <a:t> </a:t>
            </a:r>
            <a:endParaRPr lang="en-US" dirty="0"/>
          </a:p>
          <a:p>
            <a:pPr marL="285750" lvl="1" indent="-285750">
              <a:buFont typeface="Arial" panose="020B0604020202020204" pitchFamily="34" charset="0"/>
              <a:buChar char="•"/>
            </a:pPr>
            <a:r>
              <a:rPr lang="en-US" dirty="0"/>
              <a:t>During a </a:t>
            </a:r>
            <a:r>
              <a:rPr lang="cs-CZ" b="1" dirty="0"/>
              <a:t>r</a:t>
            </a:r>
            <a:r>
              <a:rPr lang="en-US" b="1" dirty="0" err="1"/>
              <a:t>ecession</a:t>
            </a:r>
            <a:r>
              <a:rPr lang="en-US" dirty="0"/>
              <a:t> (Actual Deficit Grows): Tax revenues fall (fewer people working/earning), and spending on social programs rises, making the actual deficit larger. The </a:t>
            </a:r>
            <a:r>
              <a:rPr lang="en-US" i="1" dirty="0"/>
              <a:t>cyclically</a:t>
            </a:r>
            <a:r>
              <a:rPr lang="en-US" dirty="0"/>
              <a:t> </a:t>
            </a:r>
            <a:r>
              <a:rPr lang="en-US" i="1" dirty="0"/>
              <a:t>adjusted</a:t>
            </a:r>
            <a:r>
              <a:rPr lang="en-US" dirty="0"/>
              <a:t> figure would show a </a:t>
            </a:r>
            <a:r>
              <a:rPr lang="en-US" i="1" dirty="0"/>
              <a:t>smaller</a:t>
            </a:r>
            <a:r>
              <a:rPr lang="en-US" dirty="0"/>
              <a:t> deficit (or even a surplus) for this period.</a:t>
            </a:r>
          </a:p>
          <a:p>
            <a:pPr marL="285750" lvl="1" indent="-285750">
              <a:buFont typeface="Arial" panose="020B0604020202020204" pitchFamily="34" charset="0"/>
              <a:buChar char="•"/>
            </a:pPr>
            <a:r>
              <a:rPr lang="en-US" dirty="0"/>
              <a:t>During a </a:t>
            </a:r>
            <a:r>
              <a:rPr lang="cs-CZ" b="1" dirty="0"/>
              <a:t>b</a:t>
            </a:r>
            <a:r>
              <a:rPr lang="en-US" b="1" dirty="0" err="1"/>
              <a:t>oom</a:t>
            </a:r>
            <a:r>
              <a:rPr lang="en-US" dirty="0"/>
              <a:t> (Actual Deficit Shrinks): Tax revenues increase, and spending falls, making the actual deficit smaller. The </a:t>
            </a:r>
            <a:r>
              <a:rPr lang="en-US" i="1" dirty="0"/>
              <a:t>cyclically adjusted</a:t>
            </a:r>
            <a:r>
              <a:rPr lang="en-US" dirty="0"/>
              <a:t> figure might reveal a </a:t>
            </a:r>
            <a:r>
              <a:rPr lang="en-US" i="1" dirty="0"/>
              <a:t>larger</a:t>
            </a:r>
            <a:r>
              <a:rPr lang="en-US" dirty="0"/>
              <a:t> structural deficit than the actual number suggests. </a:t>
            </a:r>
            <a:endParaRPr lang="en-GB" dirty="0"/>
          </a:p>
        </p:txBody>
      </p:sp>
      <p:sp>
        <p:nvSpPr>
          <p:cNvPr id="5" name="Zástupný symbol pro číslo snímku 4">
            <a:extLst>
              <a:ext uri="{FF2B5EF4-FFF2-40B4-BE49-F238E27FC236}">
                <a16:creationId xmlns:a16="http://schemas.microsoft.com/office/drawing/2014/main" xmlns="" id="{075645C5-B504-3AF0-BAA2-9EE193693987}"/>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15</a:t>
            </a:fld>
            <a:endParaRPr lang="cs-CZ"/>
          </a:p>
        </p:txBody>
      </p:sp>
      <p:sp>
        <p:nvSpPr>
          <p:cNvPr id="7" name="Zástupný symbol pro zápatí 3">
            <a:extLst>
              <a:ext uri="{FF2B5EF4-FFF2-40B4-BE49-F238E27FC236}">
                <a16:creationId xmlns:a16="http://schemas.microsoft.com/office/drawing/2014/main" xmlns="" id="{7B538591-9102-C402-870C-5B52AD5EEC79}"/>
              </a:ext>
            </a:extLst>
          </p:cNvPr>
          <p:cNvSpPr>
            <a:spLocks noGrp="1"/>
          </p:cNvSpPr>
          <p:nvPr>
            <p:ph type="ftr" sz="quarter" idx="11"/>
          </p:nvPr>
        </p:nvSpPr>
        <p:spPr>
          <a:xfrm>
            <a:off x="411162" y="6417177"/>
            <a:ext cx="10942637" cy="365125"/>
          </a:xfrm>
        </p:spPr>
        <p:txBody>
          <a:bodyPr/>
          <a:lstStyle/>
          <a:p>
            <a:r>
              <a:rPr lang="cs-CZ" dirty="0" err="1"/>
              <a:t>Fiscal</a:t>
            </a:r>
            <a:r>
              <a:rPr lang="cs-CZ" dirty="0"/>
              <a:t> </a:t>
            </a:r>
            <a:r>
              <a:rPr lang="cs-CZ" dirty="0" err="1"/>
              <a:t>policy</a:t>
            </a:r>
            <a:r>
              <a:rPr lang="cs-CZ" dirty="0"/>
              <a:t> as </a:t>
            </a:r>
            <a:r>
              <a:rPr lang="cs-CZ" dirty="0" err="1"/>
              <a:t>macroeconomic</a:t>
            </a:r>
            <a:r>
              <a:rPr lang="cs-CZ" dirty="0"/>
              <a:t> </a:t>
            </a:r>
            <a:r>
              <a:rPr lang="cs-CZ" dirty="0" err="1"/>
              <a:t>tool</a:t>
            </a:r>
            <a:endParaRPr lang="en-GB" dirty="0"/>
          </a:p>
        </p:txBody>
      </p:sp>
      <p:sp>
        <p:nvSpPr>
          <p:cNvPr id="8" name="Nadpis 2">
            <a:extLst>
              <a:ext uri="{FF2B5EF4-FFF2-40B4-BE49-F238E27FC236}">
                <a16:creationId xmlns:a16="http://schemas.microsoft.com/office/drawing/2014/main" xmlns="" id="{90AF95E9-FA00-7766-39E2-184925EC75E3}"/>
              </a:ext>
            </a:extLst>
          </p:cNvPr>
          <p:cNvSpPr>
            <a:spLocks noGrp="1"/>
          </p:cNvSpPr>
          <p:nvPr>
            <p:ph type="title"/>
          </p:nvPr>
        </p:nvSpPr>
        <p:spPr>
          <a:xfrm>
            <a:off x="812636" y="355003"/>
            <a:ext cx="10541163" cy="622100"/>
          </a:xfrm>
        </p:spPr>
        <p:txBody>
          <a:bodyPr>
            <a:normAutofit/>
          </a:bodyPr>
          <a:lstStyle/>
          <a:p>
            <a:r>
              <a:rPr lang="cs-CZ" dirty="0" err="1"/>
              <a:t>Cyclically</a:t>
            </a:r>
            <a:r>
              <a:rPr lang="cs-CZ" dirty="0"/>
              <a:t> </a:t>
            </a:r>
            <a:r>
              <a:rPr lang="cs-CZ" dirty="0" err="1"/>
              <a:t>adjusted</a:t>
            </a:r>
            <a:r>
              <a:rPr lang="cs-CZ" dirty="0"/>
              <a:t> deficit (CAD) </a:t>
            </a:r>
            <a:endParaRPr lang="en-GB" dirty="0"/>
          </a:p>
        </p:txBody>
      </p:sp>
    </p:spTree>
    <p:extLst>
      <p:ext uri="{BB962C8B-B14F-4D97-AF65-F5344CB8AC3E}">
        <p14:creationId xmlns:p14="http://schemas.microsoft.com/office/powerpoint/2010/main" val="2662485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BE93F2C-3BE8-602C-39D8-E68ECD5CB12A}"/>
            </a:ext>
          </a:extLst>
        </p:cNvPr>
        <p:cNvGrpSpPr/>
        <p:nvPr/>
      </p:nvGrpSpPr>
      <p:grpSpPr>
        <a:xfrm>
          <a:off x="0" y="0"/>
          <a:ext cx="0" cy="0"/>
          <a:chOff x="0" y="0"/>
          <a:chExt cx="0" cy="0"/>
        </a:xfrm>
      </p:grpSpPr>
      <p:sp>
        <p:nvSpPr>
          <p:cNvPr id="5" name="Zástupný symbol pro číslo snímku 4">
            <a:extLst>
              <a:ext uri="{FF2B5EF4-FFF2-40B4-BE49-F238E27FC236}">
                <a16:creationId xmlns:a16="http://schemas.microsoft.com/office/drawing/2014/main" xmlns="" id="{39D6F62D-DB50-94F7-2730-F9066E4AFAD6}"/>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16</a:t>
            </a:fld>
            <a:endParaRPr lang="cs-CZ"/>
          </a:p>
        </p:txBody>
      </p:sp>
      <p:sp>
        <p:nvSpPr>
          <p:cNvPr id="7" name="Zástupný symbol pro zápatí 3">
            <a:extLst>
              <a:ext uri="{FF2B5EF4-FFF2-40B4-BE49-F238E27FC236}">
                <a16:creationId xmlns:a16="http://schemas.microsoft.com/office/drawing/2014/main" xmlns="" id="{F40E2870-2BF7-24D5-2855-9CFB2C72AA2A}"/>
              </a:ext>
            </a:extLst>
          </p:cNvPr>
          <p:cNvSpPr>
            <a:spLocks noGrp="1"/>
          </p:cNvSpPr>
          <p:nvPr>
            <p:ph type="ftr" sz="quarter" idx="11"/>
          </p:nvPr>
        </p:nvSpPr>
        <p:spPr>
          <a:xfrm>
            <a:off x="411162" y="6417177"/>
            <a:ext cx="10942637" cy="365125"/>
          </a:xfrm>
        </p:spPr>
        <p:txBody>
          <a:bodyPr/>
          <a:lstStyle/>
          <a:p>
            <a:r>
              <a:rPr lang="cs-CZ" dirty="0" err="1"/>
              <a:t>Fiscal</a:t>
            </a:r>
            <a:r>
              <a:rPr lang="cs-CZ" dirty="0"/>
              <a:t> </a:t>
            </a:r>
            <a:r>
              <a:rPr lang="cs-CZ" dirty="0" err="1"/>
              <a:t>policy</a:t>
            </a:r>
            <a:r>
              <a:rPr lang="cs-CZ" dirty="0"/>
              <a:t> as </a:t>
            </a:r>
            <a:r>
              <a:rPr lang="cs-CZ" dirty="0" err="1"/>
              <a:t>macroeconomic</a:t>
            </a:r>
            <a:r>
              <a:rPr lang="cs-CZ" dirty="0"/>
              <a:t> </a:t>
            </a:r>
            <a:r>
              <a:rPr lang="cs-CZ" dirty="0" err="1"/>
              <a:t>tool</a:t>
            </a:r>
            <a:endParaRPr lang="en-GB" dirty="0"/>
          </a:p>
        </p:txBody>
      </p:sp>
      <p:sp>
        <p:nvSpPr>
          <p:cNvPr id="8" name="Nadpis 2">
            <a:extLst>
              <a:ext uri="{FF2B5EF4-FFF2-40B4-BE49-F238E27FC236}">
                <a16:creationId xmlns:a16="http://schemas.microsoft.com/office/drawing/2014/main" xmlns="" id="{C3987D89-03A6-D725-338D-6EF66CC9318E}"/>
              </a:ext>
            </a:extLst>
          </p:cNvPr>
          <p:cNvSpPr>
            <a:spLocks noGrp="1"/>
          </p:cNvSpPr>
          <p:nvPr>
            <p:ph type="title"/>
          </p:nvPr>
        </p:nvSpPr>
        <p:spPr>
          <a:xfrm>
            <a:off x="812636" y="355003"/>
            <a:ext cx="10541163" cy="622100"/>
          </a:xfrm>
        </p:spPr>
        <p:txBody>
          <a:bodyPr>
            <a:normAutofit/>
          </a:bodyPr>
          <a:lstStyle/>
          <a:p>
            <a:r>
              <a:rPr lang="cs-CZ" dirty="0" err="1"/>
              <a:t>Cyclically</a:t>
            </a:r>
            <a:r>
              <a:rPr lang="cs-CZ" dirty="0"/>
              <a:t> </a:t>
            </a:r>
            <a:r>
              <a:rPr lang="cs-CZ" dirty="0" err="1"/>
              <a:t>adjusted</a:t>
            </a:r>
            <a:r>
              <a:rPr lang="cs-CZ" dirty="0"/>
              <a:t> deficit (CAD) </a:t>
            </a:r>
            <a:endParaRPr lang="en-GB" dirty="0"/>
          </a:p>
        </p:txBody>
      </p:sp>
      <p:pic>
        <p:nvPicPr>
          <p:cNvPr id="4" name="Picture 3">
            <a:extLst>
              <a:ext uri="{FF2B5EF4-FFF2-40B4-BE49-F238E27FC236}">
                <a16:creationId xmlns:a16="http://schemas.microsoft.com/office/drawing/2014/main" xmlns="" id="{98F61F1D-FE9C-4697-738D-A960333A4A93}"/>
              </a:ext>
            </a:extLst>
          </p:cNvPr>
          <p:cNvPicPr>
            <a:picLocks noChangeAspect="1"/>
          </p:cNvPicPr>
          <p:nvPr/>
        </p:nvPicPr>
        <p:blipFill>
          <a:blip r:embed="rId2"/>
          <a:stretch>
            <a:fillRect/>
          </a:stretch>
        </p:blipFill>
        <p:spPr>
          <a:xfrm>
            <a:off x="1106712" y="1055215"/>
            <a:ext cx="5274611" cy="5283849"/>
          </a:xfrm>
          <a:prstGeom prst="rect">
            <a:avLst/>
          </a:prstGeom>
        </p:spPr>
      </p:pic>
      <p:sp>
        <p:nvSpPr>
          <p:cNvPr id="9" name="Zástupný obsah 5">
            <a:extLst>
              <a:ext uri="{FF2B5EF4-FFF2-40B4-BE49-F238E27FC236}">
                <a16:creationId xmlns:a16="http://schemas.microsoft.com/office/drawing/2014/main" xmlns="" id="{7BD5EA34-7C27-57E7-48A1-71836029FFF2}"/>
              </a:ext>
            </a:extLst>
          </p:cNvPr>
          <p:cNvSpPr>
            <a:spLocks noGrp="1"/>
          </p:cNvSpPr>
          <p:nvPr>
            <p:ph sz="half" idx="1"/>
          </p:nvPr>
        </p:nvSpPr>
        <p:spPr>
          <a:xfrm>
            <a:off x="6788075" y="1387736"/>
            <a:ext cx="4787153" cy="4808669"/>
          </a:xfrm>
        </p:spPr>
        <p:txBody>
          <a:bodyPr>
            <a:normAutofit/>
          </a:bodyPr>
          <a:lstStyle/>
          <a:p>
            <a:pPr marL="285750" lvl="1" indent="-285750">
              <a:buFont typeface="Arial" panose="020B0604020202020204" pitchFamily="34" charset="0"/>
              <a:buChar char="•"/>
            </a:pPr>
            <a:r>
              <a:rPr lang="cs-CZ" sz="2400" dirty="0" err="1"/>
              <a:t>Movement</a:t>
            </a:r>
            <a:r>
              <a:rPr lang="cs-CZ" sz="2400" dirty="0"/>
              <a:t> </a:t>
            </a:r>
            <a:r>
              <a:rPr lang="cs-CZ" sz="2400" b="1" dirty="0" err="1"/>
              <a:t>along</a:t>
            </a:r>
            <a:r>
              <a:rPr lang="cs-CZ" sz="2400" dirty="0"/>
              <a:t> deficit/</a:t>
            </a:r>
            <a:r>
              <a:rPr lang="cs-CZ" sz="2400" dirty="0" err="1"/>
              <a:t>surplus</a:t>
            </a:r>
            <a:r>
              <a:rPr lang="cs-CZ" sz="2400" dirty="0"/>
              <a:t> line </a:t>
            </a:r>
            <a:r>
              <a:rPr lang="cs-CZ" sz="2400" dirty="0" err="1"/>
              <a:t>reflects</a:t>
            </a:r>
            <a:r>
              <a:rPr lang="cs-CZ" sz="2400" dirty="0"/>
              <a:t> </a:t>
            </a:r>
            <a:r>
              <a:rPr lang="cs-CZ" sz="2400" dirty="0" err="1"/>
              <a:t>the</a:t>
            </a:r>
            <a:r>
              <a:rPr lang="cs-CZ" sz="2400" dirty="0"/>
              <a:t> </a:t>
            </a:r>
            <a:r>
              <a:rPr lang="cs-CZ" sz="2400" dirty="0" err="1"/>
              <a:t>effects</a:t>
            </a:r>
            <a:r>
              <a:rPr lang="cs-CZ" sz="2400" dirty="0"/>
              <a:t> </a:t>
            </a:r>
            <a:r>
              <a:rPr lang="cs-CZ" sz="2400" dirty="0" err="1"/>
              <a:t>of</a:t>
            </a:r>
            <a:r>
              <a:rPr lang="cs-CZ" sz="2400" dirty="0"/>
              <a:t> </a:t>
            </a:r>
            <a:r>
              <a:rPr lang="cs-CZ" sz="2400" dirty="0" err="1"/>
              <a:t>the</a:t>
            </a:r>
            <a:r>
              <a:rPr lang="cs-CZ" sz="2400" dirty="0"/>
              <a:t> </a:t>
            </a:r>
            <a:r>
              <a:rPr lang="cs-CZ" sz="2400" dirty="0" err="1"/>
              <a:t>busines</a:t>
            </a:r>
            <a:r>
              <a:rPr lang="cs-CZ" sz="2400" dirty="0"/>
              <a:t> </a:t>
            </a:r>
            <a:r>
              <a:rPr lang="cs-CZ" sz="2400" dirty="0" err="1"/>
              <a:t>cycle</a:t>
            </a:r>
            <a:r>
              <a:rPr lang="cs-CZ" sz="2400" dirty="0"/>
              <a:t> </a:t>
            </a:r>
          </a:p>
          <a:p>
            <a:pPr marL="285750" lvl="1" indent="-285750">
              <a:buFont typeface="Arial" panose="020B0604020202020204" pitchFamily="34" charset="0"/>
              <a:buChar char="•"/>
            </a:pPr>
            <a:r>
              <a:rPr lang="cs-CZ" sz="2400" dirty="0" err="1"/>
              <a:t>Movement</a:t>
            </a:r>
            <a:r>
              <a:rPr lang="cs-CZ" sz="2400" dirty="0"/>
              <a:t> </a:t>
            </a:r>
            <a:r>
              <a:rPr lang="cs-CZ" sz="2400" b="1" dirty="0" err="1"/>
              <a:t>of</a:t>
            </a:r>
            <a:r>
              <a:rPr lang="cs-CZ" sz="2400" b="1" dirty="0"/>
              <a:t> </a:t>
            </a:r>
            <a:r>
              <a:rPr lang="cs-CZ" sz="2400" b="1" dirty="0" err="1"/>
              <a:t>the</a:t>
            </a:r>
            <a:r>
              <a:rPr lang="cs-CZ" sz="2400" b="1" dirty="0"/>
              <a:t> </a:t>
            </a:r>
            <a:r>
              <a:rPr lang="cs-CZ" sz="2400" b="1" dirty="0" err="1"/>
              <a:t>whole</a:t>
            </a:r>
            <a:r>
              <a:rPr lang="cs-CZ" sz="2400" b="1" dirty="0"/>
              <a:t> deficit/</a:t>
            </a:r>
            <a:r>
              <a:rPr lang="cs-CZ" sz="2400" b="1" dirty="0" err="1"/>
              <a:t>surplus</a:t>
            </a:r>
            <a:r>
              <a:rPr lang="cs-CZ" sz="2400" b="1" dirty="0"/>
              <a:t> line</a:t>
            </a:r>
            <a:r>
              <a:rPr lang="cs-CZ" sz="2400" dirty="0"/>
              <a:t> </a:t>
            </a:r>
            <a:r>
              <a:rPr lang="cs-CZ" sz="2400" dirty="0" err="1"/>
              <a:t>reflets</a:t>
            </a:r>
            <a:r>
              <a:rPr lang="cs-CZ" sz="2400" dirty="0"/>
              <a:t> </a:t>
            </a:r>
            <a:r>
              <a:rPr lang="cs-CZ" sz="2400" dirty="0" err="1"/>
              <a:t>the</a:t>
            </a:r>
            <a:r>
              <a:rPr lang="cs-CZ" sz="2400" dirty="0"/>
              <a:t> </a:t>
            </a:r>
            <a:r>
              <a:rPr lang="cs-CZ" sz="2400" dirty="0" err="1"/>
              <a:t>impact</a:t>
            </a:r>
            <a:r>
              <a:rPr lang="cs-CZ" sz="2400" dirty="0"/>
              <a:t> </a:t>
            </a:r>
            <a:r>
              <a:rPr lang="cs-CZ" sz="2400" dirty="0" err="1"/>
              <a:t>of</a:t>
            </a:r>
            <a:r>
              <a:rPr lang="cs-CZ" sz="2400" dirty="0"/>
              <a:t> </a:t>
            </a:r>
            <a:r>
              <a:rPr lang="cs-CZ" sz="2400" dirty="0" err="1"/>
              <a:t>discretionary</a:t>
            </a:r>
            <a:r>
              <a:rPr lang="cs-CZ" sz="2400" dirty="0"/>
              <a:t> </a:t>
            </a:r>
            <a:r>
              <a:rPr lang="cs-CZ" sz="2400" dirty="0" err="1"/>
              <a:t>fiscal</a:t>
            </a:r>
            <a:r>
              <a:rPr lang="cs-CZ" sz="2400" dirty="0"/>
              <a:t> </a:t>
            </a:r>
            <a:r>
              <a:rPr lang="cs-CZ" sz="2400" dirty="0" err="1"/>
              <a:t>policy</a:t>
            </a:r>
            <a:endParaRPr lang="en-GB" sz="2400" dirty="0"/>
          </a:p>
        </p:txBody>
      </p:sp>
    </p:spTree>
    <p:extLst>
      <p:ext uri="{BB962C8B-B14F-4D97-AF65-F5344CB8AC3E}">
        <p14:creationId xmlns:p14="http://schemas.microsoft.com/office/powerpoint/2010/main" val="3060488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9895DE8-1647-4F84-5717-9A7E196F715A}"/>
            </a:ext>
          </a:extLst>
        </p:cNvPr>
        <p:cNvGrpSpPr/>
        <p:nvPr/>
      </p:nvGrpSpPr>
      <p:grpSpPr>
        <a:xfrm>
          <a:off x="0" y="0"/>
          <a:ext cx="0" cy="0"/>
          <a:chOff x="0" y="0"/>
          <a:chExt cx="0" cy="0"/>
        </a:xfrm>
      </p:grpSpPr>
      <p:sp>
        <p:nvSpPr>
          <p:cNvPr id="5" name="Zástupný symbol pro číslo snímku 4">
            <a:extLst>
              <a:ext uri="{FF2B5EF4-FFF2-40B4-BE49-F238E27FC236}">
                <a16:creationId xmlns:a16="http://schemas.microsoft.com/office/drawing/2014/main" xmlns="" id="{C1E2D7DD-29DA-B91A-1ACB-11A0F58DEF94}"/>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17</a:t>
            </a:fld>
            <a:endParaRPr lang="cs-CZ"/>
          </a:p>
        </p:txBody>
      </p:sp>
      <p:sp>
        <p:nvSpPr>
          <p:cNvPr id="7" name="Zástupný symbol pro zápatí 3">
            <a:extLst>
              <a:ext uri="{FF2B5EF4-FFF2-40B4-BE49-F238E27FC236}">
                <a16:creationId xmlns:a16="http://schemas.microsoft.com/office/drawing/2014/main" xmlns="" id="{EDAE573A-3029-716E-C02C-54653D392E57}"/>
              </a:ext>
            </a:extLst>
          </p:cNvPr>
          <p:cNvSpPr>
            <a:spLocks noGrp="1"/>
          </p:cNvSpPr>
          <p:nvPr>
            <p:ph type="ftr" sz="quarter" idx="11"/>
          </p:nvPr>
        </p:nvSpPr>
        <p:spPr>
          <a:xfrm>
            <a:off x="411162" y="6417177"/>
            <a:ext cx="10942637" cy="365125"/>
          </a:xfrm>
        </p:spPr>
        <p:txBody>
          <a:bodyPr/>
          <a:lstStyle/>
          <a:p>
            <a:r>
              <a:rPr lang="cs-CZ" dirty="0" err="1"/>
              <a:t>Fiscal</a:t>
            </a:r>
            <a:r>
              <a:rPr lang="cs-CZ" dirty="0"/>
              <a:t> </a:t>
            </a:r>
            <a:r>
              <a:rPr lang="cs-CZ" dirty="0" err="1"/>
              <a:t>policy</a:t>
            </a:r>
            <a:r>
              <a:rPr lang="cs-CZ" dirty="0"/>
              <a:t> as </a:t>
            </a:r>
            <a:r>
              <a:rPr lang="cs-CZ" dirty="0" err="1"/>
              <a:t>macroeconomic</a:t>
            </a:r>
            <a:r>
              <a:rPr lang="cs-CZ" dirty="0"/>
              <a:t> </a:t>
            </a:r>
            <a:r>
              <a:rPr lang="cs-CZ" dirty="0" err="1"/>
              <a:t>tool</a:t>
            </a:r>
            <a:endParaRPr lang="en-GB" dirty="0"/>
          </a:p>
        </p:txBody>
      </p:sp>
      <p:sp>
        <p:nvSpPr>
          <p:cNvPr id="8" name="Nadpis 2">
            <a:extLst>
              <a:ext uri="{FF2B5EF4-FFF2-40B4-BE49-F238E27FC236}">
                <a16:creationId xmlns:a16="http://schemas.microsoft.com/office/drawing/2014/main" xmlns="" id="{C242C697-8CA5-AE6C-A300-1BD77F519FE4}"/>
              </a:ext>
            </a:extLst>
          </p:cNvPr>
          <p:cNvSpPr>
            <a:spLocks noGrp="1"/>
          </p:cNvSpPr>
          <p:nvPr>
            <p:ph type="title"/>
          </p:nvPr>
        </p:nvSpPr>
        <p:spPr>
          <a:xfrm>
            <a:off x="812636" y="355003"/>
            <a:ext cx="10541163" cy="622100"/>
          </a:xfrm>
        </p:spPr>
        <p:txBody>
          <a:bodyPr>
            <a:normAutofit/>
          </a:bodyPr>
          <a:lstStyle/>
          <a:p>
            <a:r>
              <a:rPr lang="cs-CZ" dirty="0" err="1"/>
              <a:t>Cyclically</a:t>
            </a:r>
            <a:r>
              <a:rPr lang="cs-CZ" dirty="0"/>
              <a:t> </a:t>
            </a:r>
            <a:r>
              <a:rPr lang="cs-CZ" dirty="0" err="1"/>
              <a:t>adjusted</a:t>
            </a:r>
            <a:r>
              <a:rPr lang="cs-CZ" dirty="0"/>
              <a:t> deficit and </a:t>
            </a:r>
            <a:r>
              <a:rPr lang="cs-CZ" dirty="0" err="1"/>
              <a:t>surplus</a:t>
            </a:r>
            <a:endParaRPr lang="en-GB" dirty="0"/>
          </a:p>
        </p:txBody>
      </p:sp>
      <p:pic>
        <p:nvPicPr>
          <p:cNvPr id="2050" name="Picture 2" descr="The Causes of Budget Deficits">
            <a:extLst>
              <a:ext uri="{FF2B5EF4-FFF2-40B4-BE49-F238E27FC236}">
                <a16:creationId xmlns:a16="http://schemas.microsoft.com/office/drawing/2014/main" xmlns="" id="{19DC21BD-49C6-212C-8799-E10C1A5097D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64065" y="977102"/>
            <a:ext cx="9733431" cy="5417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628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E9488B0-648A-AE69-89C9-BE597E7E98F7}"/>
            </a:ext>
          </a:extLst>
        </p:cNvPr>
        <p:cNvGrpSpPr/>
        <p:nvPr/>
      </p:nvGrpSpPr>
      <p:grpSpPr>
        <a:xfrm>
          <a:off x="0" y="0"/>
          <a:ext cx="0" cy="0"/>
          <a:chOff x="0" y="0"/>
          <a:chExt cx="0" cy="0"/>
        </a:xfrm>
      </p:grpSpPr>
      <p:sp>
        <p:nvSpPr>
          <p:cNvPr id="5" name="Zástupný symbol pro číslo snímku 4">
            <a:extLst>
              <a:ext uri="{FF2B5EF4-FFF2-40B4-BE49-F238E27FC236}">
                <a16:creationId xmlns:a16="http://schemas.microsoft.com/office/drawing/2014/main" xmlns="" id="{B2C15ABD-4307-BDB4-EA2C-50C3A7C75D39}"/>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18</a:t>
            </a:fld>
            <a:endParaRPr lang="cs-CZ"/>
          </a:p>
        </p:txBody>
      </p:sp>
      <p:sp>
        <p:nvSpPr>
          <p:cNvPr id="7" name="Zástupný symbol pro zápatí 3">
            <a:extLst>
              <a:ext uri="{FF2B5EF4-FFF2-40B4-BE49-F238E27FC236}">
                <a16:creationId xmlns:a16="http://schemas.microsoft.com/office/drawing/2014/main" xmlns="" id="{404F88DC-02B1-78E0-4D77-3B90115150FE}"/>
              </a:ext>
            </a:extLst>
          </p:cNvPr>
          <p:cNvSpPr>
            <a:spLocks noGrp="1"/>
          </p:cNvSpPr>
          <p:nvPr>
            <p:ph type="ftr" sz="quarter" idx="11"/>
          </p:nvPr>
        </p:nvSpPr>
        <p:spPr>
          <a:xfrm>
            <a:off x="411162" y="6417177"/>
            <a:ext cx="10942637" cy="365125"/>
          </a:xfrm>
        </p:spPr>
        <p:txBody>
          <a:bodyPr/>
          <a:lstStyle/>
          <a:p>
            <a:r>
              <a:rPr lang="cs-CZ" dirty="0" err="1"/>
              <a:t>Fiscal</a:t>
            </a:r>
            <a:r>
              <a:rPr lang="cs-CZ" dirty="0"/>
              <a:t> </a:t>
            </a:r>
            <a:r>
              <a:rPr lang="cs-CZ" dirty="0" err="1"/>
              <a:t>policy</a:t>
            </a:r>
            <a:r>
              <a:rPr lang="cs-CZ" dirty="0"/>
              <a:t> as </a:t>
            </a:r>
            <a:r>
              <a:rPr lang="cs-CZ" dirty="0" err="1"/>
              <a:t>macroeconomic</a:t>
            </a:r>
            <a:r>
              <a:rPr lang="cs-CZ" dirty="0"/>
              <a:t> </a:t>
            </a:r>
            <a:r>
              <a:rPr lang="cs-CZ" dirty="0" err="1"/>
              <a:t>tool</a:t>
            </a:r>
            <a:endParaRPr lang="en-GB" dirty="0"/>
          </a:p>
        </p:txBody>
      </p:sp>
      <p:pic>
        <p:nvPicPr>
          <p:cNvPr id="3" name="Content Placeholder 2">
            <a:extLst>
              <a:ext uri="{FF2B5EF4-FFF2-40B4-BE49-F238E27FC236}">
                <a16:creationId xmlns:a16="http://schemas.microsoft.com/office/drawing/2014/main" xmlns="" id="{2CEFAD95-FF26-4F6C-3AB2-955F71F3044D}"/>
              </a:ext>
            </a:extLst>
          </p:cNvPr>
          <p:cNvPicPr>
            <a:picLocks noGrp="1" noChangeAspect="1"/>
          </p:cNvPicPr>
          <p:nvPr>
            <p:ph sz="half" idx="1"/>
          </p:nvPr>
        </p:nvPicPr>
        <p:blipFill>
          <a:blip r:embed="rId2"/>
          <a:stretch>
            <a:fillRect/>
          </a:stretch>
        </p:blipFill>
        <p:spPr>
          <a:xfrm>
            <a:off x="1597920" y="214384"/>
            <a:ext cx="8270390" cy="6202793"/>
          </a:xfrm>
          <a:prstGeom prst="rect">
            <a:avLst/>
          </a:prstGeom>
        </p:spPr>
      </p:pic>
      <p:sp>
        <p:nvSpPr>
          <p:cNvPr id="9" name="TextBox 8">
            <a:extLst>
              <a:ext uri="{FF2B5EF4-FFF2-40B4-BE49-F238E27FC236}">
                <a16:creationId xmlns:a16="http://schemas.microsoft.com/office/drawing/2014/main" xmlns="" id="{2C33E3F7-47E3-67FB-D188-07FE3B139990}"/>
              </a:ext>
            </a:extLst>
          </p:cNvPr>
          <p:cNvSpPr txBox="1"/>
          <p:nvPr/>
        </p:nvSpPr>
        <p:spPr>
          <a:xfrm>
            <a:off x="8595361" y="397791"/>
            <a:ext cx="1602888" cy="1140551"/>
          </a:xfrm>
          <a:prstGeom prst="rect">
            <a:avLst/>
          </a:prstGeom>
          <a:solidFill>
            <a:schemeClr val="bg1"/>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xmlns="" id="{806D9247-F795-C352-4FE3-720994BD0B6E}"/>
              </a:ext>
            </a:extLst>
          </p:cNvPr>
          <p:cNvSpPr txBox="1"/>
          <p:nvPr/>
        </p:nvSpPr>
        <p:spPr>
          <a:xfrm>
            <a:off x="1785769" y="145187"/>
            <a:ext cx="2092363" cy="720368"/>
          </a:xfrm>
          <a:prstGeom prst="rect">
            <a:avLst/>
          </a:prstGeom>
          <a:solidFill>
            <a:schemeClr val="bg1"/>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xmlns="" id="{D6474073-20AE-3632-C7F3-307692B989E8}"/>
              </a:ext>
            </a:extLst>
          </p:cNvPr>
          <p:cNvSpPr txBox="1"/>
          <p:nvPr/>
        </p:nvSpPr>
        <p:spPr>
          <a:xfrm>
            <a:off x="1161826" y="1506068"/>
            <a:ext cx="8595359" cy="215444"/>
          </a:xfrm>
          <a:prstGeom prst="rect">
            <a:avLst/>
          </a:prstGeom>
          <a:solidFill>
            <a:schemeClr val="bg1"/>
          </a:solidFill>
        </p:spPr>
        <p:txBody>
          <a:bodyPr wrap="square" rtlCol="0">
            <a:spAutoFit/>
          </a:bodyPr>
          <a:lstStyle/>
          <a:p>
            <a:endParaRPr lang="en-US" sz="800" dirty="0"/>
          </a:p>
        </p:txBody>
      </p:sp>
      <p:sp>
        <p:nvSpPr>
          <p:cNvPr id="12" name="TextBox 11">
            <a:extLst>
              <a:ext uri="{FF2B5EF4-FFF2-40B4-BE49-F238E27FC236}">
                <a16:creationId xmlns:a16="http://schemas.microsoft.com/office/drawing/2014/main" xmlns="" id="{99387F45-4A5E-C0B9-DDA4-B6F80DFB3C01}"/>
              </a:ext>
            </a:extLst>
          </p:cNvPr>
          <p:cNvSpPr txBox="1"/>
          <p:nvPr/>
        </p:nvSpPr>
        <p:spPr>
          <a:xfrm rot="5400000">
            <a:off x="6703255" y="3538028"/>
            <a:ext cx="5921461" cy="50268"/>
          </a:xfrm>
          <a:prstGeom prst="rect">
            <a:avLst/>
          </a:prstGeom>
          <a:solidFill>
            <a:schemeClr val="bg1"/>
          </a:solidFill>
        </p:spPr>
        <p:txBody>
          <a:bodyPr wrap="square" rtlCol="0">
            <a:spAutoFit/>
          </a:bodyPr>
          <a:lstStyle/>
          <a:p>
            <a:endParaRPr lang="en-US" sz="800" dirty="0"/>
          </a:p>
        </p:txBody>
      </p:sp>
      <p:sp>
        <p:nvSpPr>
          <p:cNvPr id="13" name="TextBox 8">
            <a:extLst>
              <a:ext uri="{FF2B5EF4-FFF2-40B4-BE49-F238E27FC236}">
                <a16:creationId xmlns:a16="http://schemas.microsoft.com/office/drawing/2014/main" xmlns="" id="{2C33E3F7-47E3-67FB-D188-07FE3B139990}"/>
              </a:ext>
            </a:extLst>
          </p:cNvPr>
          <p:cNvSpPr txBox="1"/>
          <p:nvPr/>
        </p:nvSpPr>
        <p:spPr>
          <a:xfrm>
            <a:off x="9033930" y="1506067"/>
            <a:ext cx="2878669" cy="3904133"/>
          </a:xfrm>
          <a:prstGeom prst="rect">
            <a:avLst/>
          </a:prstGeom>
          <a:solidFill>
            <a:schemeClr val="bg1"/>
          </a:solidFill>
        </p:spPr>
        <p:txBody>
          <a:bodyPr wrap="square" rtlCol="0">
            <a:spAutoFit/>
          </a:bodyPr>
          <a:lstStyle/>
          <a:p>
            <a:endParaRPr lang="en-US" dirty="0"/>
          </a:p>
        </p:txBody>
      </p:sp>
      <p:sp>
        <p:nvSpPr>
          <p:cNvPr id="14" name="TextBox 8">
            <a:extLst>
              <a:ext uri="{FF2B5EF4-FFF2-40B4-BE49-F238E27FC236}">
                <a16:creationId xmlns:a16="http://schemas.microsoft.com/office/drawing/2014/main" xmlns="" id="{2C33E3F7-47E3-67FB-D188-07FE3B139990}"/>
              </a:ext>
            </a:extLst>
          </p:cNvPr>
          <p:cNvSpPr txBox="1"/>
          <p:nvPr/>
        </p:nvSpPr>
        <p:spPr>
          <a:xfrm>
            <a:off x="8864600" y="3725333"/>
            <a:ext cx="1854200" cy="270933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619508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F2559A9-211D-5618-F650-CF7F097D8FF1}"/>
            </a:ext>
          </a:extLst>
        </p:cNvPr>
        <p:cNvGrpSpPr/>
        <p:nvPr/>
      </p:nvGrpSpPr>
      <p:grpSpPr>
        <a:xfrm>
          <a:off x="0" y="0"/>
          <a:ext cx="0" cy="0"/>
          <a:chOff x="0" y="0"/>
          <a:chExt cx="0" cy="0"/>
        </a:xfrm>
      </p:grpSpPr>
      <p:pic>
        <p:nvPicPr>
          <p:cNvPr id="2" name="Content Placeholder 1">
            <a:extLst>
              <a:ext uri="{FF2B5EF4-FFF2-40B4-BE49-F238E27FC236}">
                <a16:creationId xmlns:a16="http://schemas.microsoft.com/office/drawing/2014/main" xmlns="" id="{954821A8-9C95-0FED-479A-4EF0B9E46EC4}"/>
              </a:ext>
            </a:extLst>
          </p:cNvPr>
          <p:cNvPicPr>
            <a:picLocks noGrp="1" noChangeAspect="1"/>
          </p:cNvPicPr>
          <p:nvPr>
            <p:ph sz="half" idx="1"/>
          </p:nvPr>
        </p:nvPicPr>
        <p:blipFill>
          <a:blip r:embed="rId2"/>
          <a:stretch>
            <a:fillRect/>
          </a:stretch>
        </p:blipFill>
        <p:spPr>
          <a:xfrm>
            <a:off x="1616179" y="228988"/>
            <a:ext cx="9245889" cy="6096508"/>
          </a:xfrm>
          <a:prstGeom prst="rect">
            <a:avLst/>
          </a:prstGeom>
        </p:spPr>
      </p:pic>
      <p:sp>
        <p:nvSpPr>
          <p:cNvPr id="5" name="Zástupný symbol pro číslo snímku 4">
            <a:extLst>
              <a:ext uri="{FF2B5EF4-FFF2-40B4-BE49-F238E27FC236}">
                <a16:creationId xmlns:a16="http://schemas.microsoft.com/office/drawing/2014/main" xmlns="" id="{24C1CF94-0B75-8E4D-DA7A-F741BE25F66B}"/>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19</a:t>
            </a:fld>
            <a:endParaRPr lang="cs-CZ"/>
          </a:p>
        </p:txBody>
      </p:sp>
      <p:sp>
        <p:nvSpPr>
          <p:cNvPr id="7" name="Zástupný symbol pro zápatí 3">
            <a:extLst>
              <a:ext uri="{FF2B5EF4-FFF2-40B4-BE49-F238E27FC236}">
                <a16:creationId xmlns:a16="http://schemas.microsoft.com/office/drawing/2014/main" xmlns="" id="{365D6C55-2792-A5A0-4271-98335DDF93B4}"/>
              </a:ext>
            </a:extLst>
          </p:cNvPr>
          <p:cNvSpPr>
            <a:spLocks noGrp="1"/>
          </p:cNvSpPr>
          <p:nvPr>
            <p:ph type="ftr" sz="quarter" idx="11"/>
          </p:nvPr>
        </p:nvSpPr>
        <p:spPr>
          <a:xfrm>
            <a:off x="411162" y="6417177"/>
            <a:ext cx="10942637" cy="365125"/>
          </a:xfrm>
        </p:spPr>
        <p:txBody>
          <a:bodyPr/>
          <a:lstStyle/>
          <a:p>
            <a:r>
              <a:rPr lang="cs-CZ" dirty="0" err="1"/>
              <a:t>Fiscal</a:t>
            </a:r>
            <a:r>
              <a:rPr lang="cs-CZ" dirty="0"/>
              <a:t> </a:t>
            </a:r>
            <a:r>
              <a:rPr lang="cs-CZ" dirty="0" err="1"/>
              <a:t>policy</a:t>
            </a:r>
            <a:r>
              <a:rPr lang="cs-CZ" dirty="0"/>
              <a:t> as </a:t>
            </a:r>
            <a:r>
              <a:rPr lang="cs-CZ" dirty="0" err="1"/>
              <a:t>macroeconomic</a:t>
            </a:r>
            <a:r>
              <a:rPr lang="cs-CZ" dirty="0"/>
              <a:t> </a:t>
            </a:r>
            <a:r>
              <a:rPr lang="cs-CZ" dirty="0" err="1"/>
              <a:t>tool</a:t>
            </a:r>
            <a:endParaRPr lang="en-GB" dirty="0"/>
          </a:p>
        </p:txBody>
      </p:sp>
      <p:sp>
        <p:nvSpPr>
          <p:cNvPr id="3" name="TextovéPole 2"/>
          <p:cNvSpPr txBox="1"/>
          <p:nvPr/>
        </p:nvSpPr>
        <p:spPr>
          <a:xfrm>
            <a:off x="1075267" y="127000"/>
            <a:ext cx="9939866" cy="184666"/>
          </a:xfrm>
          <a:prstGeom prst="rect">
            <a:avLst/>
          </a:prstGeom>
          <a:solidFill>
            <a:schemeClr val="bg1"/>
          </a:solidFill>
        </p:spPr>
        <p:txBody>
          <a:bodyPr wrap="square" rtlCol="0">
            <a:spAutoFit/>
          </a:bodyPr>
          <a:lstStyle/>
          <a:p>
            <a:endParaRPr lang="cs-CZ" dirty="0"/>
          </a:p>
        </p:txBody>
      </p:sp>
      <p:sp>
        <p:nvSpPr>
          <p:cNvPr id="6" name="TextovéPole 5"/>
          <p:cNvSpPr txBox="1"/>
          <p:nvPr/>
        </p:nvSpPr>
        <p:spPr>
          <a:xfrm>
            <a:off x="1371600" y="6183066"/>
            <a:ext cx="9939866" cy="184666"/>
          </a:xfrm>
          <a:prstGeom prst="rect">
            <a:avLst/>
          </a:prstGeom>
          <a:solidFill>
            <a:schemeClr val="bg1"/>
          </a:solidFill>
        </p:spPr>
        <p:txBody>
          <a:bodyPr wrap="square" rtlCol="0">
            <a:spAutoFit/>
          </a:bodyPr>
          <a:lstStyle/>
          <a:p>
            <a:endParaRPr lang="cs-CZ" dirty="0"/>
          </a:p>
        </p:txBody>
      </p:sp>
      <p:sp>
        <p:nvSpPr>
          <p:cNvPr id="8" name="TextovéPole 7"/>
          <p:cNvSpPr txBox="1"/>
          <p:nvPr/>
        </p:nvSpPr>
        <p:spPr>
          <a:xfrm>
            <a:off x="838199" y="230199"/>
            <a:ext cx="859367" cy="6045200"/>
          </a:xfrm>
          <a:prstGeom prst="rect">
            <a:avLst/>
          </a:prstGeom>
          <a:solidFill>
            <a:schemeClr val="bg1"/>
          </a:solidFill>
        </p:spPr>
        <p:txBody>
          <a:bodyPr wrap="square" rtlCol="0">
            <a:spAutoFit/>
          </a:bodyPr>
          <a:lstStyle/>
          <a:p>
            <a:endParaRPr lang="cs-CZ" dirty="0"/>
          </a:p>
        </p:txBody>
      </p:sp>
      <p:sp>
        <p:nvSpPr>
          <p:cNvPr id="9" name="TextovéPole 8"/>
          <p:cNvSpPr txBox="1"/>
          <p:nvPr/>
        </p:nvSpPr>
        <p:spPr>
          <a:xfrm>
            <a:off x="10703983" y="311666"/>
            <a:ext cx="859367" cy="6045200"/>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693761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obsah 5">
            <a:extLst>
              <a:ext uri="{FF2B5EF4-FFF2-40B4-BE49-F238E27FC236}">
                <a16:creationId xmlns:a16="http://schemas.microsoft.com/office/drawing/2014/main" xmlns="" id="{EAD092AD-24CA-E5B8-0519-2653104CDFA5}"/>
              </a:ext>
            </a:extLst>
          </p:cNvPr>
          <p:cNvSpPr>
            <a:spLocks noGrp="1"/>
          </p:cNvSpPr>
          <p:nvPr>
            <p:ph sz="half" idx="1"/>
          </p:nvPr>
        </p:nvSpPr>
        <p:spPr>
          <a:xfrm>
            <a:off x="504015" y="1070595"/>
            <a:ext cx="11483325" cy="4746005"/>
          </a:xfrm>
        </p:spPr>
        <p:txBody>
          <a:bodyPr>
            <a:normAutofit lnSpcReduction="10000"/>
          </a:bodyPr>
          <a:lstStyle/>
          <a:p>
            <a:pPr marL="342900" lvl="1" indent="-342900">
              <a:buFont typeface="Arial" panose="020B0604020202020204" pitchFamily="34" charset="0"/>
              <a:buChar char="•"/>
            </a:pPr>
            <a:r>
              <a:rPr lang="cs-CZ" dirty="0"/>
              <a:t>F</a:t>
            </a:r>
            <a:r>
              <a:rPr lang="en-US" dirty="0" err="1"/>
              <a:t>iscal</a:t>
            </a:r>
            <a:r>
              <a:rPr lang="en-US" dirty="0"/>
              <a:t> policy is the use of</a:t>
            </a:r>
            <a:r>
              <a:rPr lang="cs-CZ" dirty="0"/>
              <a:t>:</a:t>
            </a:r>
          </a:p>
          <a:p>
            <a:pPr marL="720725" lvl="3" indent="-365125">
              <a:spcBef>
                <a:spcPts val="600"/>
              </a:spcBef>
              <a:buFont typeface="+mj-lt"/>
              <a:buAutoNum type="arabicPeriod"/>
            </a:pPr>
            <a:r>
              <a:rPr lang="cs-CZ" sz="1800" dirty="0"/>
              <a:t>g</a:t>
            </a:r>
            <a:r>
              <a:rPr lang="en-US" sz="1800" dirty="0" err="1"/>
              <a:t>overnment</a:t>
            </a:r>
            <a:r>
              <a:rPr lang="en-US" sz="1800" dirty="0"/>
              <a:t> purchases</a:t>
            </a:r>
            <a:r>
              <a:rPr lang="cs-CZ" sz="1800" dirty="0"/>
              <a:t> (G)</a:t>
            </a:r>
            <a:endParaRPr lang="en-US" sz="1800" dirty="0"/>
          </a:p>
          <a:p>
            <a:pPr marL="720725" lvl="3" indent="-365125">
              <a:spcBef>
                <a:spcPts val="600"/>
              </a:spcBef>
              <a:buFont typeface="+mj-lt"/>
              <a:buAutoNum type="arabicPeriod"/>
            </a:pPr>
            <a:r>
              <a:rPr lang="cs-CZ" sz="1800" dirty="0"/>
              <a:t>T</a:t>
            </a:r>
            <a:r>
              <a:rPr lang="en-US" sz="1800" dirty="0"/>
              <a:t>axes</a:t>
            </a:r>
            <a:r>
              <a:rPr lang="cs-CZ" sz="1800" dirty="0"/>
              <a:t> (T)</a:t>
            </a:r>
            <a:endParaRPr lang="en-US" sz="1800" dirty="0"/>
          </a:p>
          <a:p>
            <a:pPr marL="720725" lvl="3" indent="-365125">
              <a:spcBef>
                <a:spcPts val="600"/>
              </a:spcBef>
              <a:buFont typeface="+mj-lt"/>
              <a:buAutoNum type="arabicPeriod"/>
            </a:pPr>
            <a:r>
              <a:rPr lang="cs-CZ" sz="1800" dirty="0"/>
              <a:t>t</a:t>
            </a:r>
            <a:r>
              <a:rPr lang="en-US" sz="1800" dirty="0" err="1"/>
              <a:t>ransfer</a:t>
            </a:r>
            <a:r>
              <a:rPr lang="en-US" sz="1800" dirty="0"/>
              <a:t> payments</a:t>
            </a:r>
            <a:r>
              <a:rPr lang="cs-CZ" sz="1800" dirty="0"/>
              <a:t> (TP) </a:t>
            </a:r>
          </a:p>
          <a:p>
            <a:pPr lvl="1" defTabSz="355600"/>
            <a:r>
              <a:rPr lang="cs-CZ" dirty="0"/>
              <a:t>	</a:t>
            </a:r>
            <a:r>
              <a:rPr lang="en-US" dirty="0"/>
              <a:t>to influence a country's economy</a:t>
            </a:r>
            <a:r>
              <a:rPr lang="cs-CZ" dirty="0"/>
              <a:t> (business </a:t>
            </a:r>
            <a:r>
              <a:rPr lang="cs-CZ" dirty="0" err="1"/>
              <a:t>cycle</a:t>
            </a:r>
            <a:r>
              <a:rPr lang="cs-CZ" dirty="0"/>
              <a:t>, </a:t>
            </a:r>
            <a:r>
              <a:rPr lang="cs-CZ" dirty="0" err="1"/>
              <a:t>growth</a:t>
            </a:r>
            <a:r>
              <a:rPr lang="cs-CZ" dirty="0"/>
              <a:t>, </a:t>
            </a:r>
            <a:r>
              <a:rPr lang="cs-CZ" dirty="0" err="1"/>
              <a:t>allocation</a:t>
            </a:r>
            <a:r>
              <a:rPr lang="cs-CZ" dirty="0"/>
              <a:t> </a:t>
            </a:r>
            <a:r>
              <a:rPr lang="cs-CZ" dirty="0" err="1"/>
              <a:t>of</a:t>
            </a:r>
            <a:r>
              <a:rPr lang="cs-CZ" dirty="0"/>
              <a:t> </a:t>
            </a:r>
            <a:r>
              <a:rPr lang="cs-CZ" dirty="0" err="1"/>
              <a:t>resources</a:t>
            </a:r>
            <a:r>
              <a:rPr lang="cs-CZ" dirty="0"/>
              <a:t>, </a:t>
            </a:r>
            <a:r>
              <a:rPr lang="cs-CZ" dirty="0" err="1"/>
              <a:t>etc</a:t>
            </a:r>
            <a:r>
              <a:rPr lang="cs-CZ" dirty="0"/>
              <a:t>.)</a:t>
            </a:r>
          </a:p>
          <a:p>
            <a:pPr marL="342900" lvl="1" indent="-342900" defTabSz="355600">
              <a:buFont typeface="Arial" panose="020B0604020202020204" pitchFamily="34" charset="0"/>
              <a:buChar char="•"/>
            </a:pPr>
            <a:r>
              <a:rPr lang="cs-CZ" dirty="0"/>
              <a:t>	</a:t>
            </a:r>
            <a:r>
              <a:rPr lang="nn-NO" dirty="0"/>
              <a:t>GDP = C + I + G + NX</a:t>
            </a:r>
            <a:endParaRPr lang="cs-CZ" dirty="0"/>
          </a:p>
          <a:p>
            <a:pPr marL="355600" lvl="1" defTabSz="355600"/>
            <a:r>
              <a:rPr lang="en-US" dirty="0"/>
              <a:t>This equation shows that governments affect economic activity (GDP) by controlling G </a:t>
            </a:r>
            <a:r>
              <a:rPr lang="en-US" i="1" dirty="0"/>
              <a:t>directly</a:t>
            </a:r>
            <a:r>
              <a:rPr lang="en-US" dirty="0"/>
              <a:t> and influencing C, I, and NX </a:t>
            </a:r>
            <a:r>
              <a:rPr lang="en-US" i="1" dirty="0"/>
              <a:t>indirectly</a:t>
            </a:r>
            <a:r>
              <a:rPr lang="en-US" dirty="0"/>
              <a:t>, through changes in taxes, transfers, spending, and borrowing</a:t>
            </a:r>
            <a:r>
              <a:rPr lang="cs-CZ" dirty="0"/>
              <a:t> </a:t>
            </a:r>
          </a:p>
          <a:p>
            <a:pPr marL="342900" lvl="1" indent="-342900">
              <a:buFont typeface="Arial" panose="020B0604020202020204" pitchFamily="34" charset="0"/>
              <a:buChar char="•"/>
            </a:pPr>
            <a:r>
              <a:rPr lang="cs-CZ" dirty="0"/>
              <a:t>U</a:t>
            </a:r>
            <a:r>
              <a:rPr lang="en-US" dirty="0"/>
              <a:t>se of government revenue expenditures to influence macroeconomic variables developed in reaction to the Great Depression of the 1930s, when the previous </a:t>
            </a:r>
            <a:r>
              <a:rPr lang="en-US" i="1" dirty="0"/>
              <a:t>laissez-faire</a:t>
            </a:r>
            <a:r>
              <a:rPr lang="en-US" dirty="0"/>
              <a:t> approach to economic management became unworkable</a:t>
            </a:r>
            <a:r>
              <a:rPr lang="cs-CZ" dirty="0"/>
              <a:t> </a:t>
            </a:r>
          </a:p>
          <a:p>
            <a:pPr marL="342900" lvl="1" indent="-342900">
              <a:buFont typeface="Arial" panose="020B0604020202020204" pitchFamily="34" charset="0"/>
              <a:buChar char="•"/>
            </a:pPr>
            <a:r>
              <a:rPr lang="en-US" dirty="0"/>
              <a:t>Fiscal policy is based on the theories of J</a:t>
            </a:r>
            <a:r>
              <a:rPr lang="cs-CZ" dirty="0"/>
              <a:t>. </a:t>
            </a:r>
            <a:r>
              <a:rPr lang="en-US" dirty="0"/>
              <a:t>M</a:t>
            </a:r>
            <a:r>
              <a:rPr lang="cs-CZ" dirty="0"/>
              <a:t>. </a:t>
            </a:r>
            <a:r>
              <a:rPr lang="en-US" dirty="0"/>
              <a:t>Keynes, whose Keynesian economics </a:t>
            </a:r>
            <a:r>
              <a:rPr lang="en-US" dirty="0" err="1"/>
              <a:t>theorised</a:t>
            </a:r>
            <a:r>
              <a:rPr lang="en-US" dirty="0"/>
              <a:t> that government changes in the levels of taxation and government spending influence aggregate demand </a:t>
            </a:r>
            <a:r>
              <a:rPr lang="cs-CZ" dirty="0"/>
              <a:t>(= </a:t>
            </a:r>
            <a:r>
              <a:rPr lang="en-US" dirty="0"/>
              <a:t>level of economic </a:t>
            </a:r>
            <a:r>
              <a:rPr lang="cs-CZ" dirty="0" err="1"/>
              <a:t>ac</a:t>
            </a:r>
            <a:r>
              <a:rPr lang="en-US" dirty="0" err="1"/>
              <a:t>tivity</a:t>
            </a:r>
            <a:r>
              <a:rPr lang="cs-CZ" dirty="0"/>
              <a:t> and </a:t>
            </a:r>
            <a:r>
              <a:rPr lang="cs-CZ" dirty="0" err="1"/>
              <a:t>price</a:t>
            </a:r>
            <a:r>
              <a:rPr lang="cs-CZ" dirty="0"/>
              <a:t> </a:t>
            </a:r>
            <a:r>
              <a:rPr lang="cs-CZ" dirty="0" err="1"/>
              <a:t>level</a:t>
            </a:r>
            <a:r>
              <a:rPr lang="cs-CZ" dirty="0"/>
              <a:t>) </a:t>
            </a:r>
            <a:endParaRPr lang="en-GB" dirty="0"/>
          </a:p>
        </p:txBody>
      </p:sp>
      <p:sp>
        <p:nvSpPr>
          <p:cNvPr id="5" name="Zástupný symbol pro číslo snímku 4">
            <a:extLst>
              <a:ext uri="{FF2B5EF4-FFF2-40B4-BE49-F238E27FC236}">
                <a16:creationId xmlns:a16="http://schemas.microsoft.com/office/drawing/2014/main" xmlns="" id="{C4991FB1-AA8A-EDB9-E412-F301E2759C24}"/>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2</a:t>
            </a:fld>
            <a:endParaRPr lang="cs-CZ"/>
          </a:p>
        </p:txBody>
      </p:sp>
      <p:sp>
        <p:nvSpPr>
          <p:cNvPr id="3" name="Nadpis 2"/>
          <p:cNvSpPr>
            <a:spLocks noGrp="1"/>
          </p:cNvSpPr>
          <p:nvPr>
            <p:ph type="title"/>
          </p:nvPr>
        </p:nvSpPr>
        <p:spPr>
          <a:xfrm>
            <a:off x="700315" y="463842"/>
            <a:ext cx="10541163" cy="606753"/>
          </a:xfrm>
        </p:spPr>
        <p:txBody>
          <a:bodyPr>
            <a:normAutofit/>
          </a:bodyPr>
          <a:lstStyle/>
          <a:p>
            <a:r>
              <a:rPr lang="cs-CZ" dirty="0" err="1"/>
              <a:t>Fiscal</a:t>
            </a:r>
            <a:r>
              <a:rPr lang="cs-CZ" dirty="0"/>
              <a:t> </a:t>
            </a:r>
            <a:r>
              <a:rPr lang="cs-CZ" dirty="0" err="1"/>
              <a:t>policy</a:t>
            </a:r>
            <a:r>
              <a:rPr lang="cs-CZ" dirty="0"/>
              <a:t>: </a:t>
            </a:r>
            <a:r>
              <a:rPr lang="cs-CZ" dirty="0" err="1"/>
              <a:t>main</a:t>
            </a:r>
            <a:r>
              <a:rPr lang="cs-CZ" dirty="0"/>
              <a:t> </a:t>
            </a:r>
            <a:r>
              <a:rPr lang="cs-CZ" dirty="0" err="1"/>
              <a:t>mission</a:t>
            </a:r>
            <a:r>
              <a:rPr lang="cs-CZ" dirty="0"/>
              <a:t> </a:t>
            </a:r>
            <a:endParaRPr lang="en-GB" dirty="0"/>
          </a:p>
        </p:txBody>
      </p:sp>
      <p:sp>
        <p:nvSpPr>
          <p:cNvPr id="9" name="Zástupný symbol pro zápatí 3">
            <a:extLst>
              <a:ext uri="{FF2B5EF4-FFF2-40B4-BE49-F238E27FC236}">
                <a16:creationId xmlns:a16="http://schemas.microsoft.com/office/drawing/2014/main" xmlns="" id="{7B538591-9102-C402-870C-5B52AD5EEC79}"/>
              </a:ext>
            </a:extLst>
          </p:cNvPr>
          <p:cNvSpPr>
            <a:spLocks noGrp="1"/>
          </p:cNvSpPr>
          <p:nvPr>
            <p:ph type="ftr" sz="quarter" idx="11"/>
          </p:nvPr>
        </p:nvSpPr>
        <p:spPr>
          <a:xfrm>
            <a:off x="411162" y="6417177"/>
            <a:ext cx="10942637" cy="365125"/>
          </a:xfrm>
        </p:spPr>
        <p:txBody>
          <a:bodyPr/>
          <a:lstStyle/>
          <a:p>
            <a:r>
              <a:rPr lang="cs-CZ" dirty="0" err="1"/>
              <a:t>Fiscal</a:t>
            </a:r>
            <a:r>
              <a:rPr lang="cs-CZ" dirty="0"/>
              <a:t> </a:t>
            </a:r>
            <a:r>
              <a:rPr lang="cs-CZ" dirty="0" err="1"/>
              <a:t>policy</a:t>
            </a:r>
            <a:r>
              <a:rPr lang="cs-CZ" dirty="0"/>
              <a:t> as </a:t>
            </a:r>
            <a:r>
              <a:rPr lang="cs-CZ" dirty="0" err="1"/>
              <a:t>macroeconomic</a:t>
            </a:r>
            <a:r>
              <a:rPr lang="cs-CZ" dirty="0"/>
              <a:t> </a:t>
            </a:r>
            <a:r>
              <a:rPr lang="cs-CZ" dirty="0" err="1"/>
              <a:t>tool</a:t>
            </a:r>
            <a:endParaRPr lang="en-GB" dirty="0"/>
          </a:p>
        </p:txBody>
      </p:sp>
      <p:sp>
        <p:nvSpPr>
          <p:cNvPr id="7" name="Zástupný obsah 5">
            <a:extLst>
              <a:ext uri="{FF2B5EF4-FFF2-40B4-BE49-F238E27FC236}">
                <a16:creationId xmlns:a16="http://schemas.microsoft.com/office/drawing/2014/main" xmlns="" id="{EAD092AD-24CA-E5B8-0519-2653104CDFA5}"/>
              </a:ext>
            </a:extLst>
          </p:cNvPr>
          <p:cNvSpPr>
            <a:spLocks noGrp="1"/>
          </p:cNvSpPr>
          <p:nvPr>
            <p:ph sz="half" idx="1"/>
          </p:nvPr>
        </p:nvSpPr>
        <p:spPr>
          <a:xfrm>
            <a:off x="817035" y="5706719"/>
            <a:ext cx="11290298" cy="590332"/>
          </a:xfrm>
        </p:spPr>
        <p:txBody>
          <a:bodyPr>
            <a:normAutofit lnSpcReduction="10000"/>
          </a:bodyPr>
          <a:lstStyle/>
          <a:p>
            <a:pPr lvl="1"/>
            <a:r>
              <a:rPr lang="cs-CZ" i="1" dirty="0"/>
              <a:t>John </a:t>
            </a:r>
            <a:r>
              <a:rPr lang="cs-CZ" i="1" dirty="0" err="1"/>
              <a:t>Maynard</a:t>
            </a:r>
            <a:r>
              <a:rPr lang="cs-CZ" i="1" dirty="0"/>
              <a:t> </a:t>
            </a:r>
            <a:r>
              <a:rPr lang="cs-CZ" i="1" dirty="0" err="1"/>
              <a:t>Keynes</a:t>
            </a:r>
            <a:r>
              <a:rPr lang="cs-CZ" i="1" dirty="0"/>
              <a:t> </a:t>
            </a:r>
            <a:r>
              <a:rPr lang="en-GB" i="1" dirty="0"/>
              <a:t>(1</a:t>
            </a:r>
            <a:r>
              <a:rPr lang="cs-CZ" i="1" dirty="0"/>
              <a:t>883</a:t>
            </a:r>
            <a:r>
              <a:rPr lang="en-GB" i="1" dirty="0"/>
              <a:t> – </a:t>
            </a:r>
            <a:r>
              <a:rPr lang="cs-CZ" i="1" dirty="0"/>
              <a:t>1946</a:t>
            </a:r>
            <a:r>
              <a:rPr lang="en-GB" i="1" dirty="0"/>
              <a:t>), </a:t>
            </a:r>
            <a:r>
              <a:rPr lang="en-US" i="1" dirty="0"/>
              <a:t>English economist whose ideas fundamentally changed the theory and practice of macroeconomics and the economic policies of governments</a:t>
            </a:r>
            <a:endParaRPr lang="en-GB" i="1"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703" y="5837579"/>
            <a:ext cx="328612"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0193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A1EBFC5-B6A3-6500-66E8-48806C23C828}"/>
            </a:ext>
          </a:extLst>
        </p:cNvPr>
        <p:cNvGrpSpPr/>
        <p:nvPr/>
      </p:nvGrpSpPr>
      <p:grpSpPr>
        <a:xfrm>
          <a:off x="0" y="0"/>
          <a:ext cx="0" cy="0"/>
          <a:chOff x="0" y="0"/>
          <a:chExt cx="0" cy="0"/>
        </a:xfrm>
      </p:grpSpPr>
      <p:sp>
        <p:nvSpPr>
          <p:cNvPr id="6" name="Zástupný obsah 5">
            <a:extLst>
              <a:ext uri="{FF2B5EF4-FFF2-40B4-BE49-F238E27FC236}">
                <a16:creationId xmlns:a16="http://schemas.microsoft.com/office/drawing/2014/main" xmlns="" id="{4A0E5A91-A8D3-6744-DF90-1DD653BC3924}"/>
              </a:ext>
            </a:extLst>
          </p:cNvPr>
          <p:cNvSpPr>
            <a:spLocks noGrp="1"/>
          </p:cNvSpPr>
          <p:nvPr>
            <p:ph sz="half" idx="1"/>
          </p:nvPr>
        </p:nvSpPr>
        <p:spPr>
          <a:xfrm>
            <a:off x="624681" y="1355464"/>
            <a:ext cx="10942637" cy="5061713"/>
          </a:xfrm>
        </p:spPr>
        <p:txBody>
          <a:bodyPr>
            <a:normAutofit/>
          </a:bodyPr>
          <a:lstStyle/>
          <a:p>
            <a:pPr marL="342900" lvl="1" indent="-342900">
              <a:buFont typeface="Arial" panose="020B0604020202020204" pitchFamily="34" charset="0"/>
              <a:buChar char="•"/>
            </a:pPr>
            <a:r>
              <a:rPr lang="en-US" dirty="0"/>
              <a:t>The primary fiscal balance is the government's budget balance excluding interest payments on its debt, showing its core fiscal effort by comparing revenues to non-interest spending (like services, infrastructure). </a:t>
            </a:r>
            <a:endParaRPr lang="cs-CZ" dirty="0"/>
          </a:p>
          <a:p>
            <a:pPr marL="342900" lvl="1" indent="-342900">
              <a:buFont typeface="Arial" panose="020B0604020202020204" pitchFamily="34" charset="0"/>
              <a:buChar char="•"/>
            </a:pPr>
            <a:r>
              <a:rPr lang="en-US" dirty="0"/>
              <a:t>Primary Balance = Total Government Revenues - Total Non-Interest Expenditures</a:t>
            </a:r>
            <a:r>
              <a:rPr lang="cs-CZ" dirty="0"/>
              <a:t> </a:t>
            </a:r>
          </a:p>
          <a:p>
            <a:pPr marL="342900" lvl="1" indent="-342900">
              <a:buFont typeface="Arial" panose="020B0604020202020204" pitchFamily="34" charset="0"/>
              <a:buChar char="•"/>
            </a:pPr>
            <a:r>
              <a:rPr lang="cs-CZ" dirty="0"/>
              <a:t>P</a:t>
            </a:r>
            <a:r>
              <a:rPr lang="en-US" dirty="0" err="1"/>
              <a:t>ositive</a:t>
            </a:r>
            <a:r>
              <a:rPr lang="en-US" dirty="0"/>
              <a:t> primary balance (surplus) means revenues exceed core spending, allowing for debt reduction, while a negative balance (deficit) shows core spending outstrips income, requiring new borrowing or drawing on reserves. </a:t>
            </a:r>
            <a:endParaRPr lang="cs-CZ" dirty="0"/>
          </a:p>
          <a:p>
            <a:pPr marL="342900" lvl="1" indent="-342900">
              <a:buFont typeface="Arial" panose="020B0604020202020204" pitchFamily="34" charset="0"/>
              <a:buChar char="•"/>
            </a:pPr>
            <a:r>
              <a:rPr lang="en-US" dirty="0"/>
              <a:t>It's a key indicator for assessing fiscal sustainability and debt dynamics. </a:t>
            </a:r>
            <a:endParaRPr lang="cs-CZ" dirty="0"/>
          </a:p>
          <a:p>
            <a:pPr marL="342900" lvl="1" indent="-342900">
              <a:buFont typeface="Arial" panose="020B0604020202020204" pitchFamily="34" charset="0"/>
              <a:buChar char="•"/>
            </a:pPr>
            <a:r>
              <a:rPr lang="en-US" dirty="0"/>
              <a:t>By removing interest payments (which are determined by past deficits), it shows the immediate fiscal stance, similar to a household's budget after excluding mortgage payments. </a:t>
            </a:r>
            <a:endParaRPr lang="cs-CZ" dirty="0"/>
          </a:p>
          <a:p>
            <a:pPr marL="342900" lvl="1" indent="-342900">
              <a:buFont typeface="Arial" panose="020B0604020202020204" pitchFamily="34" charset="0"/>
              <a:buChar char="•"/>
            </a:pPr>
            <a:r>
              <a:rPr lang="en-US" dirty="0"/>
              <a:t>Why It Matters</a:t>
            </a:r>
            <a:r>
              <a:rPr lang="cs-CZ" dirty="0"/>
              <a:t>? </a:t>
            </a:r>
            <a:endParaRPr lang="en-US" dirty="0"/>
          </a:p>
          <a:p>
            <a:pPr marL="355600" lvl="1" indent="-355600">
              <a:tabLst>
                <a:tab pos="355600" algn="l"/>
              </a:tabLst>
            </a:pPr>
            <a:r>
              <a:rPr lang="cs-CZ" dirty="0"/>
              <a:t>	</a:t>
            </a:r>
            <a:r>
              <a:rPr lang="en-US" dirty="0"/>
              <a:t>It helps policymakers and analysts understand if current policies are sustainable or if debt levels will spiral, providing "breathing room" for fiscal management. </a:t>
            </a:r>
            <a:endParaRPr lang="en-GB" dirty="0"/>
          </a:p>
        </p:txBody>
      </p:sp>
      <p:sp>
        <p:nvSpPr>
          <p:cNvPr id="5" name="Zástupný symbol pro číslo snímku 4">
            <a:extLst>
              <a:ext uri="{FF2B5EF4-FFF2-40B4-BE49-F238E27FC236}">
                <a16:creationId xmlns:a16="http://schemas.microsoft.com/office/drawing/2014/main" xmlns="" id="{DDA35327-3326-B15C-5EE4-E4C261C51CC2}"/>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20</a:t>
            </a:fld>
            <a:endParaRPr lang="cs-CZ"/>
          </a:p>
        </p:txBody>
      </p:sp>
      <p:sp>
        <p:nvSpPr>
          <p:cNvPr id="7" name="Zástupný symbol pro zápatí 3">
            <a:extLst>
              <a:ext uri="{FF2B5EF4-FFF2-40B4-BE49-F238E27FC236}">
                <a16:creationId xmlns:a16="http://schemas.microsoft.com/office/drawing/2014/main" xmlns="" id="{7767794C-8465-2602-ABFD-6C182BE71BC0}"/>
              </a:ext>
            </a:extLst>
          </p:cNvPr>
          <p:cNvSpPr>
            <a:spLocks noGrp="1"/>
          </p:cNvSpPr>
          <p:nvPr>
            <p:ph type="ftr" sz="quarter" idx="11"/>
          </p:nvPr>
        </p:nvSpPr>
        <p:spPr>
          <a:xfrm>
            <a:off x="411162" y="6417177"/>
            <a:ext cx="10942637" cy="365125"/>
          </a:xfrm>
        </p:spPr>
        <p:txBody>
          <a:bodyPr/>
          <a:lstStyle/>
          <a:p>
            <a:r>
              <a:rPr lang="cs-CZ" dirty="0" err="1"/>
              <a:t>Fiscal</a:t>
            </a:r>
            <a:r>
              <a:rPr lang="cs-CZ" dirty="0"/>
              <a:t> </a:t>
            </a:r>
            <a:r>
              <a:rPr lang="cs-CZ" dirty="0" err="1"/>
              <a:t>policy</a:t>
            </a:r>
            <a:r>
              <a:rPr lang="cs-CZ" dirty="0"/>
              <a:t> as </a:t>
            </a:r>
            <a:r>
              <a:rPr lang="cs-CZ" dirty="0" err="1"/>
              <a:t>macroeconomic</a:t>
            </a:r>
            <a:r>
              <a:rPr lang="cs-CZ" dirty="0"/>
              <a:t> </a:t>
            </a:r>
            <a:r>
              <a:rPr lang="cs-CZ" dirty="0" err="1"/>
              <a:t>tool</a:t>
            </a:r>
            <a:endParaRPr lang="en-GB" dirty="0"/>
          </a:p>
        </p:txBody>
      </p:sp>
      <p:sp>
        <p:nvSpPr>
          <p:cNvPr id="8" name="Nadpis 2">
            <a:extLst>
              <a:ext uri="{FF2B5EF4-FFF2-40B4-BE49-F238E27FC236}">
                <a16:creationId xmlns:a16="http://schemas.microsoft.com/office/drawing/2014/main" xmlns="" id="{CD779F33-6D0F-8E90-576C-BEFC99BEC23B}"/>
              </a:ext>
            </a:extLst>
          </p:cNvPr>
          <p:cNvSpPr>
            <a:spLocks noGrp="1"/>
          </p:cNvSpPr>
          <p:nvPr>
            <p:ph type="title"/>
          </p:nvPr>
        </p:nvSpPr>
        <p:spPr>
          <a:xfrm>
            <a:off x="812636" y="591671"/>
            <a:ext cx="10541163" cy="622100"/>
          </a:xfrm>
        </p:spPr>
        <p:txBody>
          <a:bodyPr>
            <a:normAutofit/>
          </a:bodyPr>
          <a:lstStyle/>
          <a:p>
            <a:r>
              <a:rPr lang="cs-CZ" dirty="0" err="1"/>
              <a:t>Primary</a:t>
            </a:r>
            <a:r>
              <a:rPr lang="cs-CZ" dirty="0"/>
              <a:t> balance</a:t>
            </a:r>
            <a:endParaRPr lang="en-GB" dirty="0"/>
          </a:p>
        </p:txBody>
      </p:sp>
    </p:spTree>
    <p:extLst>
      <p:ext uri="{BB962C8B-B14F-4D97-AF65-F5344CB8AC3E}">
        <p14:creationId xmlns:p14="http://schemas.microsoft.com/office/powerpoint/2010/main" val="3711288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E147D68-53C3-2F21-A473-E459D4D7E917}"/>
            </a:ext>
          </a:extLst>
        </p:cNvPr>
        <p:cNvGrpSpPr/>
        <p:nvPr/>
      </p:nvGrpSpPr>
      <p:grpSpPr>
        <a:xfrm>
          <a:off x="0" y="0"/>
          <a:ext cx="0" cy="0"/>
          <a:chOff x="0" y="0"/>
          <a:chExt cx="0" cy="0"/>
        </a:xfrm>
      </p:grpSpPr>
      <p:sp>
        <p:nvSpPr>
          <p:cNvPr id="5" name="Zástupný symbol pro číslo snímku 4">
            <a:extLst>
              <a:ext uri="{FF2B5EF4-FFF2-40B4-BE49-F238E27FC236}">
                <a16:creationId xmlns:a16="http://schemas.microsoft.com/office/drawing/2014/main" xmlns="" id="{1C57CAE3-AD54-3342-0E7F-5DC867612405}"/>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21</a:t>
            </a:fld>
            <a:endParaRPr lang="cs-CZ"/>
          </a:p>
        </p:txBody>
      </p:sp>
      <p:sp>
        <p:nvSpPr>
          <p:cNvPr id="7" name="Zástupný symbol pro zápatí 3">
            <a:extLst>
              <a:ext uri="{FF2B5EF4-FFF2-40B4-BE49-F238E27FC236}">
                <a16:creationId xmlns:a16="http://schemas.microsoft.com/office/drawing/2014/main" xmlns="" id="{ABE5965F-2A83-74D4-4D5D-F140E5FEC1B0}"/>
              </a:ext>
            </a:extLst>
          </p:cNvPr>
          <p:cNvSpPr>
            <a:spLocks noGrp="1"/>
          </p:cNvSpPr>
          <p:nvPr>
            <p:ph type="ftr" sz="quarter" idx="11"/>
          </p:nvPr>
        </p:nvSpPr>
        <p:spPr>
          <a:xfrm>
            <a:off x="411162" y="6417177"/>
            <a:ext cx="10942637" cy="365125"/>
          </a:xfrm>
        </p:spPr>
        <p:txBody>
          <a:bodyPr/>
          <a:lstStyle/>
          <a:p>
            <a:r>
              <a:rPr lang="cs-CZ" dirty="0" err="1"/>
              <a:t>Fiscal</a:t>
            </a:r>
            <a:r>
              <a:rPr lang="cs-CZ" dirty="0"/>
              <a:t> </a:t>
            </a:r>
            <a:r>
              <a:rPr lang="cs-CZ" dirty="0" err="1"/>
              <a:t>policy</a:t>
            </a:r>
            <a:r>
              <a:rPr lang="cs-CZ" dirty="0"/>
              <a:t> as </a:t>
            </a:r>
            <a:r>
              <a:rPr lang="cs-CZ" dirty="0" err="1"/>
              <a:t>macroeconomic</a:t>
            </a:r>
            <a:r>
              <a:rPr lang="cs-CZ" dirty="0"/>
              <a:t> </a:t>
            </a:r>
            <a:r>
              <a:rPr lang="cs-CZ" dirty="0" err="1"/>
              <a:t>tool</a:t>
            </a:r>
            <a:endParaRPr lang="en-GB" dirty="0"/>
          </a:p>
        </p:txBody>
      </p:sp>
      <p:sp>
        <p:nvSpPr>
          <p:cNvPr id="8" name="Nadpis 2">
            <a:extLst>
              <a:ext uri="{FF2B5EF4-FFF2-40B4-BE49-F238E27FC236}">
                <a16:creationId xmlns:a16="http://schemas.microsoft.com/office/drawing/2014/main" xmlns="" id="{7D5AB4D5-97E8-CCB5-4A28-DADFC3C64E9C}"/>
              </a:ext>
            </a:extLst>
          </p:cNvPr>
          <p:cNvSpPr>
            <a:spLocks noGrp="1"/>
          </p:cNvSpPr>
          <p:nvPr>
            <p:ph type="title"/>
          </p:nvPr>
        </p:nvSpPr>
        <p:spPr>
          <a:xfrm>
            <a:off x="812636" y="355003"/>
            <a:ext cx="10541163" cy="622100"/>
          </a:xfrm>
        </p:spPr>
        <p:txBody>
          <a:bodyPr>
            <a:normAutofit/>
          </a:bodyPr>
          <a:lstStyle/>
          <a:p>
            <a:r>
              <a:rPr lang="cs-CZ" dirty="0" err="1"/>
              <a:t>Brazil</a:t>
            </a:r>
            <a:r>
              <a:rPr lang="cs-CZ" dirty="0"/>
              <a:t>: return to </a:t>
            </a:r>
            <a:r>
              <a:rPr lang="cs-CZ" dirty="0" err="1"/>
              <a:t>fiscal</a:t>
            </a:r>
            <a:r>
              <a:rPr lang="cs-CZ" dirty="0"/>
              <a:t> </a:t>
            </a:r>
            <a:r>
              <a:rPr lang="cs-CZ" dirty="0" err="1"/>
              <a:t>malaise</a:t>
            </a:r>
            <a:r>
              <a:rPr lang="cs-CZ" dirty="0"/>
              <a:t> </a:t>
            </a:r>
            <a:endParaRPr lang="en-GB" dirty="0"/>
          </a:p>
        </p:txBody>
      </p:sp>
      <p:pic>
        <p:nvPicPr>
          <p:cNvPr id="4" name="Picture 3">
            <a:extLst>
              <a:ext uri="{FF2B5EF4-FFF2-40B4-BE49-F238E27FC236}">
                <a16:creationId xmlns:a16="http://schemas.microsoft.com/office/drawing/2014/main" xmlns="" id="{5118314B-C0AE-D1AB-738C-DECE740209EE}"/>
              </a:ext>
            </a:extLst>
          </p:cNvPr>
          <p:cNvPicPr>
            <a:picLocks noChangeAspect="1"/>
          </p:cNvPicPr>
          <p:nvPr/>
        </p:nvPicPr>
        <p:blipFill>
          <a:blip r:embed="rId2"/>
          <a:stretch>
            <a:fillRect/>
          </a:stretch>
        </p:blipFill>
        <p:spPr>
          <a:xfrm>
            <a:off x="1498111" y="977104"/>
            <a:ext cx="9265029" cy="5283848"/>
          </a:xfrm>
          <a:prstGeom prst="rect">
            <a:avLst/>
          </a:prstGeom>
        </p:spPr>
      </p:pic>
    </p:spTree>
    <p:extLst>
      <p:ext uri="{BB962C8B-B14F-4D97-AF65-F5344CB8AC3E}">
        <p14:creationId xmlns:p14="http://schemas.microsoft.com/office/powerpoint/2010/main" val="2673048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AA51AA0-5AF3-F768-1D12-3B41B769CA21}"/>
            </a:ext>
          </a:extLst>
        </p:cNvPr>
        <p:cNvGrpSpPr/>
        <p:nvPr/>
      </p:nvGrpSpPr>
      <p:grpSpPr>
        <a:xfrm>
          <a:off x="0" y="0"/>
          <a:ext cx="0" cy="0"/>
          <a:chOff x="0" y="0"/>
          <a:chExt cx="0" cy="0"/>
        </a:xfrm>
      </p:grpSpPr>
      <p:sp>
        <p:nvSpPr>
          <p:cNvPr id="5" name="Zástupný symbol pro číslo snímku 4">
            <a:extLst>
              <a:ext uri="{FF2B5EF4-FFF2-40B4-BE49-F238E27FC236}">
                <a16:creationId xmlns:a16="http://schemas.microsoft.com/office/drawing/2014/main" xmlns="" id="{89EDAD22-499E-F9F5-A330-A3DCA72BBFB0}"/>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22</a:t>
            </a:fld>
            <a:endParaRPr lang="cs-CZ"/>
          </a:p>
        </p:txBody>
      </p:sp>
      <p:sp>
        <p:nvSpPr>
          <p:cNvPr id="7" name="Zástupný symbol pro zápatí 3">
            <a:extLst>
              <a:ext uri="{FF2B5EF4-FFF2-40B4-BE49-F238E27FC236}">
                <a16:creationId xmlns:a16="http://schemas.microsoft.com/office/drawing/2014/main" xmlns="" id="{7D85FF35-585E-85BD-4130-44041B976E4A}"/>
              </a:ext>
            </a:extLst>
          </p:cNvPr>
          <p:cNvSpPr>
            <a:spLocks noGrp="1"/>
          </p:cNvSpPr>
          <p:nvPr>
            <p:ph type="ftr" sz="quarter" idx="11"/>
          </p:nvPr>
        </p:nvSpPr>
        <p:spPr>
          <a:xfrm>
            <a:off x="411162" y="6417177"/>
            <a:ext cx="10942637" cy="365125"/>
          </a:xfrm>
        </p:spPr>
        <p:txBody>
          <a:bodyPr/>
          <a:lstStyle/>
          <a:p>
            <a:r>
              <a:rPr lang="cs-CZ" dirty="0" err="1"/>
              <a:t>Fiscal</a:t>
            </a:r>
            <a:r>
              <a:rPr lang="cs-CZ" dirty="0"/>
              <a:t> </a:t>
            </a:r>
            <a:r>
              <a:rPr lang="cs-CZ" dirty="0" err="1"/>
              <a:t>policy</a:t>
            </a:r>
            <a:r>
              <a:rPr lang="cs-CZ" dirty="0"/>
              <a:t> as </a:t>
            </a:r>
            <a:r>
              <a:rPr lang="cs-CZ" dirty="0" err="1"/>
              <a:t>macroeconomic</a:t>
            </a:r>
            <a:r>
              <a:rPr lang="cs-CZ" dirty="0"/>
              <a:t> </a:t>
            </a:r>
            <a:r>
              <a:rPr lang="cs-CZ" dirty="0" err="1"/>
              <a:t>tool</a:t>
            </a:r>
            <a:endParaRPr lang="en-GB" dirty="0"/>
          </a:p>
        </p:txBody>
      </p:sp>
      <p:pic>
        <p:nvPicPr>
          <p:cNvPr id="2" name="Picture 1">
            <a:extLst>
              <a:ext uri="{FF2B5EF4-FFF2-40B4-BE49-F238E27FC236}">
                <a16:creationId xmlns:a16="http://schemas.microsoft.com/office/drawing/2014/main" xmlns="" id="{6BFE04C5-4A9B-42D2-D928-1B3E75ADA9E0}"/>
              </a:ext>
            </a:extLst>
          </p:cNvPr>
          <p:cNvPicPr>
            <a:picLocks noChangeAspect="1"/>
          </p:cNvPicPr>
          <p:nvPr/>
        </p:nvPicPr>
        <p:blipFill>
          <a:blip r:embed="rId2"/>
          <a:stretch>
            <a:fillRect/>
          </a:stretch>
        </p:blipFill>
        <p:spPr>
          <a:xfrm>
            <a:off x="1923677" y="181292"/>
            <a:ext cx="8414422" cy="6286184"/>
          </a:xfrm>
          <a:prstGeom prst="rect">
            <a:avLst/>
          </a:prstGeom>
        </p:spPr>
      </p:pic>
    </p:spTree>
    <p:extLst>
      <p:ext uri="{BB962C8B-B14F-4D97-AF65-F5344CB8AC3E}">
        <p14:creationId xmlns:p14="http://schemas.microsoft.com/office/powerpoint/2010/main" val="2846970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33B59D6-4210-146A-FDDC-254DD509A1C3}"/>
            </a:ext>
          </a:extLst>
        </p:cNvPr>
        <p:cNvGrpSpPr/>
        <p:nvPr/>
      </p:nvGrpSpPr>
      <p:grpSpPr>
        <a:xfrm>
          <a:off x="0" y="0"/>
          <a:ext cx="0" cy="0"/>
          <a:chOff x="0" y="0"/>
          <a:chExt cx="0" cy="0"/>
        </a:xfrm>
      </p:grpSpPr>
      <p:sp>
        <p:nvSpPr>
          <p:cNvPr id="5" name="Zástupný symbol pro číslo snímku 4">
            <a:extLst>
              <a:ext uri="{FF2B5EF4-FFF2-40B4-BE49-F238E27FC236}">
                <a16:creationId xmlns:a16="http://schemas.microsoft.com/office/drawing/2014/main" xmlns="" id="{86C734D2-0EE0-25F8-520D-2EE13B20C08F}"/>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23</a:t>
            </a:fld>
            <a:endParaRPr lang="cs-CZ"/>
          </a:p>
        </p:txBody>
      </p:sp>
      <p:sp>
        <p:nvSpPr>
          <p:cNvPr id="7" name="Zástupný symbol pro zápatí 3">
            <a:extLst>
              <a:ext uri="{FF2B5EF4-FFF2-40B4-BE49-F238E27FC236}">
                <a16:creationId xmlns:a16="http://schemas.microsoft.com/office/drawing/2014/main" xmlns="" id="{73BC54E5-B87F-66E8-456F-CFF3A2CA7315}"/>
              </a:ext>
            </a:extLst>
          </p:cNvPr>
          <p:cNvSpPr>
            <a:spLocks noGrp="1"/>
          </p:cNvSpPr>
          <p:nvPr>
            <p:ph type="ftr" sz="quarter" idx="11"/>
          </p:nvPr>
        </p:nvSpPr>
        <p:spPr>
          <a:xfrm>
            <a:off x="411162" y="6417177"/>
            <a:ext cx="10942637" cy="365125"/>
          </a:xfrm>
        </p:spPr>
        <p:txBody>
          <a:bodyPr/>
          <a:lstStyle/>
          <a:p>
            <a:r>
              <a:rPr lang="cs-CZ" dirty="0" err="1"/>
              <a:t>Fiscal</a:t>
            </a:r>
            <a:r>
              <a:rPr lang="cs-CZ" dirty="0"/>
              <a:t> </a:t>
            </a:r>
            <a:r>
              <a:rPr lang="cs-CZ" dirty="0" err="1"/>
              <a:t>policy</a:t>
            </a:r>
            <a:r>
              <a:rPr lang="cs-CZ" dirty="0"/>
              <a:t> as </a:t>
            </a:r>
            <a:r>
              <a:rPr lang="cs-CZ" dirty="0" err="1"/>
              <a:t>macroeconomic</a:t>
            </a:r>
            <a:r>
              <a:rPr lang="cs-CZ" dirty="0"/>
              <a:t> </a:t>
            </a:r>
            <a:r>
              <a:rPr lang="cs-CZ" dirty="0" err="1"/>
              <a:t>tool</a:t>
            </a:r>
            <a:endParaRPr lang="en-GB" dirty="0"/>
          </a:p>
        </p:txBody>
      </p:sp>
      <p:sp>
        <p:nvSpPr>
          <p:cNvPr id="8" name="Nadpis 2">
            <a:extLst>
              <a:ext uri="{FF2B5EF4-FFF2-40B4-BE49-F238E27FC236}">
                <a16:creationId xmlns:a16="http://schemas.microsoft.com/office/drawing/2014/main" xmlns="" id="{DC07348C-5E60-F2F1-09C4-BC87FD6EBF2D}"/>
              </a:ext>
            </a:extLst>
          </p:cNvPr>
          <p:cNvSpPr>
            <a:spLocks noGrp="1"/>
          </p:cNvSpPr>
          <p:nvPr>
            <p:ph type="title"/>
          </p:nvPr>
        </p:nvSpPr>
        <p:spPr>
          <a:xfrm>
            <a:off x="812636" y="355003"/>
            <a:ext cx="10541163" cy="622100"/>
          </a:xfrm>
        </p:spPr>
        <p:txBody>
          <a:bodyPr>
            <a:normAutofit/>
          </a:bodyPr>
          <a:lstStyle/>
          <a:p>
            <a:r>
              <a:rPr lang="cs-CZ" dirty="0" err="1"/>
              <a:t>Brazil</a:t>
            </a:r>
            <a:r>
              <a:rPr lang="cs-CZ" dirty="0"/>
              <a:t>: return to </a:t>
            </a:r>
            <a:r>
              <a:rPr lang="cs-CZ" dirty="0" err="1"/>
              <a:t>fiscal</a:t>
            </a:r>
            <a:r>
              <a:rPr lang="cs-CZ" dirty="0"/>
              <a:t> </a:t>
            </a:r>
            <a:r>
              <a:rPr lang="cs-CZ" dirty="0" err="1"/>
              <a:t>malaise</a:t>
            </a:r>
            <a:r>
              <a:rPr lang="cs-CZ" dirty="0"/>
              <a:t> </a:t>
            </a:r>
            <a:endParaRPr lang="en-GB" dirty="0"/>
          </a:p>
        </p:txBody>
      </p:sp>
      <p:pic>
        <p:nvPicPr>
          <p:cNvPr id="2" name="Picture 1">
            <a:extLst>
              <a:ext uri="{FF2B5EF4-FFF2-40B4-BE49-F238E27FC236}">
                <a16:creationId xmlns:a16="http://schemas.microsoft.com/office/drawing/2014/main" xmlns="" id="{08D969BB-2363-85CF-CB56-8E6697F407DE}"/>
              </a:ext>
            </a:extLst>
          </p:cNvPr>
          <p:cNvPicPr>
            <a:picLocks noChangeAspect="1"/>
          </p:cNvPicPr>
          <p:nvPr/>
        </p:nvPicPr>
        <p:blipFill>
          <a:blip r:embed="rId2"/>
          <a:stretch>
            <a:fillRect/>
          </a:stretch>
        </p:blipFill>
        <p:spPr>
          <a:xfrm>
            <a:off x="411162" y="232857"/>
            <a:ext cx="10723003" cy="6028711"/>
          </a:xfrm>
          <a:prstGeom prst="rect">
            <a:avLst/>
          </a:prstGeom>
        </p:spPr>
      </p:pic>
    </p:spTree>
    <p:extLst>
      <p:ext uri="{BB962C8B-B14F-4D97-AF65-F5344CB8AC3E}">
        <p14:creationId xmlns:p14="http://schemas.microsoft.com/office/powerpoint/2010/main" val="3634314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6FD90B2-7487-64CB-CD04-9F224B3C4841}"/>
            </a:ext>
          </a:extLst>
        </p:cNvPr>
        <p:cNvGrpSpPr/>
        <p:nvPr/>
      </p:nvGrpSpPr>
      <p:grpSpPr>
        <a:xfrm>
          <a:off x="0" y="0"/>
          <a:ext cx="0" cy="0"/>
          <a:chOff x="0" y="0"/>
          <a:chExt cx="0" cy="0"/>
        </a:xfrm>
      </p:grpSpPr>
      <p:sp>
        <p:nvSpPr>
          <p:cNvPr id="5" name="Zástupný symbol pro číslo snímku 4">
            <a:extLst>
              <a:ext uri="{FF2B5EF4-FFF2-40B4-BE49-F238E27FC236}">
                <a16:creationId xmlns:a16="http://schemas.microsoft.com/office/drawing/2014/main" xmlns="" id="{FEA0995F-A929-3FA0-1325-BBFE302A3C19}"/>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24</a:t>
            </a:fld>
            <a:endParaRPr lang="cs-CZ"/>
          </a:p>
        </p:txBody>
      </p:sp>
      <p:sp>
        <p:nvSpPr>
          <p:cNvPr id="7" name="Zástupný symbol pro zápatí 3">
            <a:extLst>
              <a:ext uri="{FF2B5EF4-FFF2-40B4-BE49-F238E27FC236}">
                <a16:creationId xmlns:a16="http://schemas.microsoft.com/office/drawing/2014/main" xmlns="" id="{A9CDC7E9-E349-9138-5D96-CE80918605A9}"/>
              </a:ext>
            </a:extLst>
          </p:cNvPr>
          <p:cNvSpPr>
            <a:spLocks noGrp="1"/>
          </p:cNvSpPr>
          <p:nvPr>
            <p:ph type="ftr" sz="quarter" idx="11"/>
          </p:nvPr>
        </p:nvSpPr>
        <p:spPr>
          <a:xfrm>
            <a:off x="411162" y="6417177"/>
            <a:ext cx="10942637" cy="365125"/>
          </a:xfrm>
        </p:spPr>
        <p:txBody>
          <a:bodyPr/>
          <a:lstStyle/>
          <a:p>
            <a:r>
              <a:rPr lang="cs-CZ" dirty="0" err="1"/>
              <a:t>Fiscal</a:t>
            </a:r>
            <a:r>
              <a:rPr lang="cs-CZ" dirty="0"/>
              <a:t> </a:t>
            </a:r>
            <a:r>
              <a:rPr lang="cs-CZ" dirty="0" err="1"/>
              <a:t>policy</a:t>
            </a:r>
            <a:r>
              <a:rPr lang="cs-CZ" dirty="0"/>
              <a:t> as </a:t>
            </a:r>
            <a:r>
              <a:rPr lang="cs-CZ" dirty="0" err="1"/>
              <a:t>macroeconomic</a:t>
            </a:r>
            <a:r>
              <a:rPr lang="cs-CZ" dirty="0"/>
              <a:t> </a:t>
            </a:r>
            <a:r>
              <a:rPr lang="cs-CZ" dirty="0" err="1"/>
              <a:t>tool</a:t>
            </a:r>
            <a:endParaRPr lang="en-GB" dirty="0"/>
          </a:p>
        </p:txBody>
      </p:sp>
      <p:sp>
        <p:nvSpPr>
          <p:cNvPr id="8" name="Nadpis 2">
            <a:extLst>
              <a:ext uri="{FF2B5EF4-FFF2-40B4-BE49-F238E27FC236}">
                <a16:creationId xmlns:a16="http://schemas.microsoft.com/office/drawing/2014/main" xmlns="" id="{7AF61444-2464-3303-8742-7DE37C05E920}"/>
              </a:ext>
            </a:extLst>
          </p:cNvPr>
          <p:cNvSpPr>
            <a:spLocks noGrp="1"/>
          </p:cNvSpPr>
          <p:nvPr>
            <p:ph type="title"/>
          </p:nvPr>
        </p:nvSpPr>
        <p:spPr>
          <a:xfrm>
            <a:off x="825418" y="612551"/>
            <a:ext cx="10541163" cy="602427"/>
          </a:xfrm>
        </p:spPr>
        <p:txBody>
          <a:bodyPr>
            <a:normAutofit/>
          </a:bodyPr>
          <a:lstStyle/>
          <a:p>
            <a:r>
              <a:rPr lang="cs-CZ" dirty="0" err="1"/>
              <a:t>fiscal</a:t>
            </a:r>
            <a:r>
              <a:rPr lang="cs-CZ" dirty="0"/>
              <a:t> impulse</a:t>
            </a:r>
            <a:endParaRPr lang="en-GB" dirty="0"/>
          </a:p>
        </p:txBody>
      </p:sp>
      <p:sp>
        <p:nvSpPr>
          <p:cNvPr id="3" name="Zástupný obsah 5">
            <a:extLst>
              <a:ext uri="{FF2B5EF4-FFF2-40B4-BE49-F238E27FC236}">
                <a16:creationId xmlns:a16="http://schemas.microsoft.com/office/drawing/2014/main" xmlns="" id="{58E7CB0C-9E32-880D-47D7-74B4579FD751}"/>
              </a:ext>
            </a:extLst>
          </p:cNvPr>
          <p:cNvSpPr>
            <a:spLocks noGrp="1"/>
          </p:cNvSpPr>
          <p:nvPr>
            <p:ph sz="half" idx="1"/>
          </p:nvPr>
        </p:nvSpPr>
        <p:spPr>
          <a:xfrm>
            <a:off x="624681" y="1355464"/>
            <a:ext cx="11068881" cy="5152912"/>
          </a:xfrm>
        </p:spPr>
        <p:txBody>
          <a:bodyPr>
            <a:normAutofit/>
          </a:bodyPr>
          <a:lstStyle/>
          <a:p>
            <a:pPr marL="342900" lvl="1" indent="-342900">
              <a:buFont typeface="Arial" panose="020B0604020202020204" pitchFamily="34" charset="0"/>
              <a:buChar char="•"/>
            </a:pPr>
            <a:r>
              <a:rPr lang="cs-CZ" sz="2200" b="1" dirty="0"/>
              <a:t>F</a:t>
            </a:r>
            <a:r>
              <a:rPr lang="en-US" sz="2200" b="1" dirty="0" err="1"/>
              <a:t>iscal</a:t>
            </a:r>
            <a:r>
              <a:rPr lang="en-US" sz="2200" b="1" dirty="0"/>
              <a:t> impulse </a:t>
            </a:r>
            <a:r>
              <a:rPr lang="en-US" sz="2200" dirty="0"/>
              <a:t>is a variable which reflects the effect of fiscal policy in the given year on economic activity over the business cycle. It is calculated using the volume of fiscal discretion and the fiscal multiplier.</a:t>
            </a:r>
          </a:p>
          <a:p>
            <a:pPr marL="342900" lvl="1" indent="-342900">
              <a:buFont typeface="Arial" panose="020B0604020202020204" pitchFamily="34" charset="0"/>
              <a:buChar char="•"/>
            </a:pPr>
            <a:r>
              <a:rPr lang="en-US" sz="2200" b="1" dirty="0"/>
              <a:t>Fiscal discretion </a:t>
            </a:r>
            <a:r>
              <a:rPr lang="en-US" sz="2200" dirty="0"/>
              <a:t>refers to year-on-year changes in government revenue and expenditure (made by the government and/or due to legislative amendments) that are derived from specific fiscal measures and affect government finances beyond the impacts of the business cycle (i.e. beyond automatic fiscal </a:t>
            </a:r>
            <a:r>
              <a:rPr lang="en-US" sz="2200" dirty="0" err="1"/>
              <a:t>stabilisers</a:t>
            </a:r>
            <a:r>
              <a:rPr lang="en-US" sz="2200" dirty="0"/>
              <a:t>).</a:t>
            </a:r>
          </a:p>
          <a:p>
            <a:pPr marL="342900" lvl="1" indent="-342900">
              <a:buFont typeface="Arial" panose="020B0604020202020204" pitchFamily="34" charset="0"/>
              <a:buChar char="•"/>
            </a:pPr>
            <a:r>
              <a:rPr lang="cs-CZ" sz="2200" b="1" dirty="0"/>
              <a:t>F</a:t>
            </a:r>
            <a:r>
              <a:rPr lang="en-US" sz="2200" b="1" dirty="0" err="1"/>
              <a:t>iscal</a:t>
            </a:r>
            <a:r>
              <a:rPr lang="en-US" sz="2200" b="1" dirty="0"/>
              <a:t> multiplier </a:t>
            </a:r>
            <a:r>
              <a:rPr lang="en-US" sz="2200" dirty="0"/>
              <a:t>measures the degree to which fiscal discretion affects real GDP.</a:t>
            </a:r>
          </a:p>
          <a:p>
            <a:pPr marL="342900" lvl="1" indent="-342900">
              <a:buFont typeface="Arial" panose="020B0604020202020204" pitchFamily="34" charset="0"/>
              <a:buChar char="•"/>
            </a:pPr>
            <a:r>
              <a:rPr lang="en-US" sz="2200" b="1" dirty="0"/>
              <a:t>The bottom-up</a:t>
            </a:r>
            <a:r>
              <a:rPr lang="en-US" sz="2200" dirty="0"/>
              <a:t> fiscal impulse method is based on the sum of the budgetary impacts of the government’s individual discretionary fiscal measures.</a:t>
            </a:r>
          </a:p>
          <a:p>
            <a:pPr marL="342900" lvl="1" indent="-342900">
              <a:buFont typeface="Arial" panose="020B0604020202020204" pitchFamily="34" charset="0"/>
              <a:buChar char="•"/>
            </a:pPr>
            <a:r>
              <a:rPr lang="en-US" sz="2200" b="1" dirty="0"/>
              <a:t>The top-down </a:t>
            </a:r>
            <a:r>
              <a:rPr lang="en-US" sz="2200" dirty="0"/>
              <a:t>fiscal impulse method uses aggregated data – the structural government budget balance, i.e. the budget balance adjusted for the effects of the business cycle and extraordinary one-off measures.</a:t>
            </a:r>
            <a:endParaRPr lang="en-GB" sz="2200" dirty="0"/>
          </a:p>
        </p:txBody>
      </p:sp>
    </p:spTree>
    <p:extLst>
      <p:ext uri="{BB962C8B-B14F-4D97-AF65-F5344CB8AC3E}">
        <p14:creationId xmlns:p14="http://schemas.microsoft.com/office/powerpoint/2010/main" val="399491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6FD90B2-7487-64CB-CD04-9F224B3C4841}"/>
            </a:ext>
          </a:extLst>
        </p:cNvPr>
        <p:cNvGrpSpPr/>
        <p:nvPr/>
      </p:nvGrpSpPr>
      <p:grpSpPr>
        <a:xfrm>
          <a:off x="0" y="0"/>
          <a:ext cx="0" cy="0"/>
          <a:chOff x="0" y="0"/>
          <a:chExt cx="0" cy="0"/>
        </a:xfrm>
      </p:grpSpPr>
      <p:sp>
        <p:nvSpPr>
          <p:cNvPr id="5" name="Zástupný symbol pro číslo snímku 4">
            <a:extLst>
              <a:ext uri="{FF2B5EF4-FFF2-40B4-BE49-F238E27FC236}">
                <a16:creationId xmlns:a16="http://schemas.microsoft.com/office/drawing/2014/main" xmlns="" id="{FEA0995F-A929-3FA0-1325-BBFE302A3C19}"/>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25</a:t>
            </a:fld>
            <a:endParaRPr lang="cs-CZ"/>
          </a:p>
        </p:txBody>
      </p:sp>
      <p:sp>
        <p:nvSpPr>
          <p:cNvPr id="7" name="Zástupný symbol pro zápatí 3">
            <a:extLst>
              <a:ext uri="{FF2B5EF4-FFF2-40B4-BE49-F238E27FC236}">
                <a16:creationId xmlns:a16="http://schemas.microsoft.com/office/drawing/2014/main" xmlns="" id="{A9CDC7E9-E349-9138-5D96-CE80918605A9}"/>
              </a:ext>
            </a:extLst>
          </p:cNvPr>
          <p:cNvSpPr>
            <a:spLocks noGrp="1"/>
          </p:cNvSpPr>
          <p:nvPr>
            <p:ph type="ftr" sz="quarter" idx="11"/>
          </p:nvPr>
        </p:nvSpPr>
        <p:spPr>
          <a:xfrm>
            <a:off x="411162" y="6417177"/>
            <a:ext cx="10942637" cy="365125"/>
          </a:xfrm>
        </p:spPr>
        <p:txBody>
          <a:bodyPr/>
          <a:lstStyle/>
          <a:p>
            <a:r>
              <a:rPr lang="cs-CZ" dirty="0" err="1"/>
              <a:t>Fiscal</a:t>
            </a:r>
            <a:r>
              <a:rPr lang="cs-CZ" dirty="0"/>
              <a:t> </a:t>
            </a:r>
            <a:r>
              <a:rPr lang="cs-CZ" dirty="0" err="1"/>
              <a:t>policy</a:t>
            </a:r>
            <a:r>
              <a:rPr lang="cs-CZ" dirty="0"/>
              <a:t> as </a:t>
            </a:r>
            <a:r>
              <a:rPr lang="cs-CZ" dirty="0" err="1"/>
              <a:t>macroeconomic</a:t>
            </a:r>
            <a:r>
              <a:rPr lang="cs-CZ" dirty="0"/>
              <a:t> </a:t>
            </a:r>
            <a:r>
              <a:rPr lang="cs-CZ" dirty="0" err="1"/>
              <a:t>tool</a:t>
            </a:r>
            <a:endParaRPr lang="en-GB" dirty="0"/>
          </a:p>
        </p:txBody>
      </p:sp>
      <p:sp>
        <p:nvSpPr>
          <p:cNvPr id="8" name="Nadpis 2">
            <a:extLst>
              <a:ext uri="{FF2B5EF4-FFF2-40B4-BE49-F238E27FC236}">
                <a16:creationId xmlns:a16="http://schemas.microsoft.com/office/drawing/2014/main" xmlns="" id="{7AF61444-2464-3303-8742-7DE37C05E920}"/>
              </a:ext>
            </a:extLst>
          </p:cNvPr>
          <p:cNvSpPr>
            <a:spLocks noGrp="1"/>
          </p:cNvSpPr>
          <p:nvPr>
            <p:ph type="title"/>
          </p:nvPr>
        </p:nvSpPr>
        <p:spPr>
          <a:xfrm>
            <a:off x="833885" y="502484"/>
            <a:ext cx="10541163" cy="541605"/>
          </a:xfrm>
        </p:spPr>
        <p:txBody>
          <a:bodyPr>
            <a:normAutofit/>
          </a:bodyPr>
          <a:lstStyle/>
          <a:p>
            <a:r>
              <a:rPr lang="cs-CZ" dirty="0" err="1"/>
              <a:t>fiscal</a:t>
            </a:r>
            <a:r>
              <a:rPr lang="cs-CZ" dirty="0"/>
              <a:t> </a:t>
            </a:r>
            <a:r>
              <a:rPr lang="cs-CZ" dirty="0" smtClean="0"/>
              <a:t>impulse in Czech </a:t>
            </a:r>
            <a:r>
              <a:rPr lang="cs-CZ" dirty="0" err="1" smtClean="0"/>
              <a:t>republic</a:t>
            </a:r>
            <a:r>
              <a:rPr lang="cs-CZ" dirty="0" smtClean="0"/>
              <a:t> (2001-2011)</a:t>
            </a:r>
            <a:endParaRPr lang="en-GB" dirty="0"/>
          </a:p>
        </p:txBody>
      </p:sp>
      <p:sp>
        <p:nvSpPr>
          <p:cNvPr id="3" name="Zástupný obsah 5">
            <a:extLst>
              <a:ext uri="{FF2B5EF4-FFF2-40B4-BE49-F238E27FC236}">
                <a16:creationId xmlns:a16="http://schemas.microsoft.com/office/drawing/2014/main" xmlns="" id="{58E7CB0C-9E32-880D-47D7-74B4579FD751}"/>
              </a:ext>
            </a:extLst>
          </p:cNvPr>
          <p:cNvSpPr>
            <a:spLocks noGrp="1"/>
          </p:cNvSpPr>
          <p:nvPr>
            <p:ph sz="half" idx="1"/>
          </p:nvPr>
        </p:nvSpPr>
        <p:spPr>
          <a:xfrm>
            <a:off x="5875868" y="1303866"/>
            <a:ext cx="5826161" cy="4385734"/>
          </a:xfrm>
        </p:spPr>
        <p:txBody>
          <a:bodyPr>
            <a:normAutofit fontScale="92500"/>
          </a:bodyPr>
          <a:lstStyle/>
          <a:p>
            <a:pPr marL="342900" lvl="1" indent="-342900">
              <a:buFont typeface="Arial" panose="020B0604020202020204" pitchFamily="34" charset="0"/>
              <a:buChar char="•"/>
            </a:pPr>
            <a:r>
              <a:rPr lang="cs-CZ" sz="2200" dirty="0" smtClean="0"/>
              <a:t>A</a:t>
            </a:r>
            <a:r>
              <a:rPr lang="en-US" sz="2200" dirty="0" err="1" smtClean="0"/>
              <a:t>ssessment</a:t>
            </a:r>
            <a:r>
              <a:rPr lang="en-US" sz="2200" dirty="0" smtClean="0"/>
              <a:t> </a:t>
            </a:r>
            <a:r>
              <a:rPr lang="en-US" sz="2200" dirty="0"/>
              <a:t>of </a:t>
            </a:r>
            <a:r>
              <a:rPr lang="en-US" sz="2200" dirty="0" err="1" smtClean="0"/>
              <a:t>stabilisation</a:t>
            </a:r>
            <a:r>
              <a:rPr lang="en-US" sz="2200" dirty="0" smtClean="0"/>
              <a:t> </a:t>
            </a:r>
            <a:r>
              <a:rPr lang="en-US" sz="2200" dirty="0"/>
              <a:t>effect of fiscal discretion on </a:t>
            </a:r>
            <a:r>
              <a:rPr lang="en-US" sz="2200" dirty="0" smtClean="0"/>
              <a:t>business </a:t>
            </a:r>
            <a:r>
              <a:rPr lang="en-US" sz="2200" dirty="0"/>
              <a:t>cycle is performed by comparing the impacts of fiscal discretion on GDP with the output gap </a:t>
            </a:r>
            <a:r>
              <a:rPr lang="en-US" sz="2200" dirty="0" smtClean="0"/>
              <a:t>estimates</a:t>
            </a:r>
            <a:endParaRPr lang="cs-CZ" sz="2200" dirty="0" smtClean="0"/>
          </a:p>
          <a:p>
            <a:pPr marL="342900" lvl="1" indent="-342900">
              <a:buFont typeface="Arial" panose="020B0604020202020204" pitchFamily="34" charset="0"/>
              <a:buChar char="•"/>
            </a:pPr>
            <a:r>
              <a:rPr lang="en-US" sz="2200" dirty="0" smtClean="0"/>
              <a:t>Fiscal </a:t>
            </a:r>
            <a:r>
              <a:rPr lang="en-US" sz="2200" dirty="0"/>
              <a:t>measures </a:t>
            </a:r>
            <a:r>
              <a:rPr lang="en-US" sz="2200" dirty="0" err="1"/>
              <a:t>stabilise</a:t>
            </a:r>
            <a:r>
              <a:rPr lang="en-US" sz="2200" dirty="0"/>
              <a:t> the economy if the contribution of fiscal discretion is negatively correlated with the output </a:t>
            </a:r>
            <a:r>
              <a:rPr lang="en-US" sz="2200" dirty="0" smtClean="0"/>
              <a:t>gap</a:t>
            </a:r>
            <a:r>
              <a:rPr lang="cs-CZ" sz="2200" dirty="0"/>
              <a:t> </a:t>
            </a:r>
            <a:endParaRPr lang="cs-CZ" sz="2200" dirty="0" smtClean="0"/>
          </a:p>
          <a:p>
            <a:pPr marL="342900" lvl="1" indent="-342900">
              <a:buFont typeface="Arial" panose="020B0604020202020204" pitchFamily="34" charset="0"/>
              <a:buChar char="•"/>
            </a:pPr>
            <a:r>
              <a:rPr lang="cs-CZ" sz="2200" dirty="0" smtClean="0"/>
              <a:t>P</a:t>
            </a:r>
            <a:r>
              <a:rPr lang="en-US" sz="2200" dirty="0" err="1" smtClean="0"/>
              <a:t>eriods</a:t>
            </a:r>
            <a:r>
              <a:rPr lang="en-US" sz="2200" dirty="0" smtClean="0"/>
              <a:t> </a:t>
            </a:r>
            <a:r>
              <a:rPr lang="en-US" sz="2200" dirty="0"/>
              <a:t>of desirable counter-cyclical fiscal policy are relatively short (only 2001, 2003, 2007 and 2009), while the periods of pro-cyclical fiscal policy are dominant and longer-lasting (2002, 2004–2006, 2008, 2010–2011</a:t>
            </a:r>
            <a:r>
              <a:rPr lang="en-US" sz="2200" dirty="0" smtClean="0"/>
              <a:t>)</a:t>
            </a:r>
            <a:r>
              <a:rPr lang="cs-CZ" sz="2200" dirty="0" smtClean="0"/>
              <a:t> </a:t>
            </a:r>
            <a:endParaRPr lang="en-GB" sz="2200" dirty="0"/>
          </a:p>
        </p:txBody>
      </p:sp>
      <p:pic>
        <p:nvPicPr>
          <p:cNvPr id="2050" name="Picture 2" descr="https://www.cnb.cz/export/sites/cnb/en/monetary-policy/.galleries/inflation_reports/2012/2012_I/boxes_and_annexes/zoi_2012_I_box_3_graf_3_e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33" y="1557865"/>
            <a:ext cx="5274761" cy="3877733"/>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693539" y="1120799"/>
            <a:ext cx="1813317" cy="369332"/>
          </a:xfrm>
          <a:prstGeom prst="rect">
            <a:avLst/>
          </a:prstGeom>
        </p:spPr>
        <p:txBody>
          <a:bodyPr wrap="none">
            <a:spAutoFit/>
          </a:bodyPr>
          <a:lstStyle/>
          <a:p>
            <a:r>
              <a:rPr lang="cs-CZ" dirty="0"/>
              <a:t>(% </a:t>
            </a:r>
            <a:r>
              <a:rPr lang="cs-CZ" dirty="0" err="1"/>
              <a:t>of</a:t>
            </a:r>
            <a:r>
              <a:rPr lang="cs-CZ" dirty="0"/>
              <a:t> </a:t>
            </a:r>
            <a:r>
              <a:rPr lang="cs-CZ" dirty="0" err="1"/>
              <a:t>real</a:t>
            </a:r>
            <a:r>
              <a:rPr lang="cs-CZ" dirty="0"/>
              <a:t> GDP)</a:t>
            </a:r>
          </a:p>
        </p:txBody>
      </p:sp>
      <p:sp>
        <p:nvSpPr>
          <p:cNvPr id="4" name="Obdélník 3"/>
          <p:cNvSpPr/>
          <p:nvPr/>
        </p:nvSpPr>
        <p:spPr>
          <a:xfrm>
            <a:off x="380270" y="5435598"/>
            <a:ext cx="11024328" cy="830997"/>
          </a:xfrm>
          <a:prstGeom prst="rect">
            <a:avLst/>
          </a:prstGeom>
        </p:spPr>
        <p:txBody>
          <a:bodyPr wrap="square">
            <a:spAutoFit/>
          </a:bodyPr>
          <a:lstStyle/>
          <a:p>
            <a:r>
              <a:rPr lang="cs-CZ" sz="1600" dirty="0">
                <a:solidFill>
                  <a:srgbClr val="0070C0"/>
                </a:solidFill>
              </a:rPr>
              <a:t>Miroslav Kalousek byl ministrem financí dvakrát</a:t>
            </a:r>
            <a:r>
              <a:rPr lang="cs-CZ" sz="1600" dirty="0" smtClean="0">
                <a:solidFill>
                  <a:srgbClr val="0070C0"/>
                </a:solidFill>
              </a:rPr>
              <a:t>:</a:t>
            </a:r>
            <a:endParaRPr lang="cs-CZ" sz="1600" dirty="0">
              <a:solidFill>
                <a:srgbClr val="0070C0"/>
              </a:solidFill>
            </a:endParaRPr>
          </a:p>
          <a:p>
            <a:r>
              <a:rPr lang="cs-CZ" sz="1600" dirty="0">
                <a:solidFill>
                  <a:srgbClr val="0070C0"/>
                </a:solidFill>
              </a:rPr>
              <a:t>První období: Leden 2007 – květen 2009 (Topolánkova vláda</a:t>
            </a:r>
            <a:r>
              <a:rPr lang="cs-CZ" sz="1600" dirty="0" smtClean="0">
                <a:solidFill>
                  <a:srgbClr val="0070C0"/>
                </a:solidFill>
              </a:rPr>
              <a:t>)</a:t>
            </a:r>
            <a:endParaRPr lang="cs-CZ" sz="1600" dirty="0">
              <a:solidFill>
                <a:srgbClr val="0070C0"/>
              </a:solidFill>
            </a:endParaRPr>
          </a:p>
          <a:p>
            <a:r>
              <a:rPr lang="cs-CZ" sz="1600" dirty="0">
                <a:solidFill>
                  <a:srgbClr val="0070C0"/>
                </a:solidFill>
              </a:rPr>
              <a:t>Druhé období: 13. července 2010 – 10. července 2013 (Nečasova vláda, do června 2013 v plné funkci, poté v demisi</a:t>
            </a:r>
            <a:r>
              <a:rPr lang="cs-CZ" sz="1600" dirty="0" smtClean="0">
                <a:solidFill>
                  <a:srgbClr val="0070C0"/>
                </a:solidFill>
              </a:rPr>
              <a:t>) </a:t>
            </a:r>
            <a:endParaRPr lang="cs-CZ" sz="1600" dirty="0">
              <a:solidFill>
                <a:srgbClr val="0070C0"/>
              </a:solidFill>
            </a:endParaRPr>
          </a:p>
        </p:txBody>
      </p:sp>
      <p:sp>
        <p:nvSpPr>
          <p:cNvPr id="9" name="Obdélník 8"/>
          <p:cNvSpPr/>
          <p:nvPr/>
        </p:nvSpPr>
        <p:spPr>
          <a:xfrm>
            <a:off x="2870200" y="6364982"/>
            <a:ext cx="7636932" cy="338554"/>
          </a:xfrm>
          <a:prstGeom prst="rect">
            <a:avLst/>
          </a:prstGeom>
        </p:spPr>
        <p:txBody>
          <a:bodyPr wrap="square">
            <a:spAutoFit/>
          </a:bodyPr>
          <a:lstStyle/>
          <a:p>
            <a:r>
              <a:rPr lang="cs-CZ" sz="1600" dirty="0" smtClean="0">
                <a:solidFill>
                  <a:srgbClr val="0070C0"/>
                </a:solidFill>
              </a:rPr>
              <a:t>Kalousek: </a:t>
            </a:r>
            <a:r>
              <a:rPr lang="cs-CZ" sz="1600" b="1" dirty="0" smtClean="0"/>
              <a:t>2007,2009, </a:t>
            </a:r>
            <a:r>
              <a:rPr lang="cs-CZ" sz="1600" b="1" dirty="0" smtClean="0">
                <a:solidFill>
                  <a:srgbClr val="C00000"/>
                </a:solidFill>
              </a:rPr>
              <a:t>2008, 2010, 2011 </a:t>
            </a:r>
            <a:endParaRPr lang="cs-CZ" sz="1600" b="1" dirty="0">
              <a:solidFill>
                <a:srgbClr val="C00000"/>
              </a:solidFill>
            </a:endParaRPr>
          </a:p>
        </p:txBody>
      </p:sp>
    </p:spTree>
    <p:extLst>
      <p:ext uri="{BB962C8B-B14F-4D97-AF65-F5344CB8AC3E}">
        <p14:creationId xmlns:p14="http://schemas.microsoft.com/office/powerpoint/2010/main" val="8658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6FD90B2-7487-64CB-CD04-9F224B3C4841}"/>
            </a:ext>
          </a:extLst>
        </p:cNvPr>
        <p:cNvGrpSpPr/>
        <p:nvPr/>
      </p:nvGrpSpPr>
      <p:grpSpPr>
        <a:xfrm>
          <a:off x="0" y="0"/>
          <a:ext cx="0" cy="0"/>
          <a:chOff x="0" y="0"/>
          <a:chExt cx="0" cy="0"/>
        </a:xfrm>
      </p:grpSpPr>
      <p:sp>
        <p:nvSpPr>
          <p:cNvPr id="5" name="Zástupný symbol pro číslo snímku 4">
            <a:extLst>
              <a:ext uri="{FF2B5EF4-FFF2-40B4-BE49-F238E27FC236}">
                <a16:creationId xmlns:a16="http://schemas.microsoft.com/office/drawing/2014/main" xmlns="" id="{FEA0995F-A929-3FA0-1325-BBFE302A3C19}"/>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26</a:t>
            </a:fld>
            <a:endParaRPr lang="cs-CZ"/>
          </a:p>
        </p:txBody>
      </p:sp>
      <p:sp>
        <p:nvSpPr>
          <p:cNvPr id="7" name="Zástupný symbol pro zápatí 3">
            <a:extLst>
              <a:ext uri="{FF2B5EF4-FFF2-40B4-BE49-F238E27FC236}">
                <a16:creationId xmlns:a16="http://schemas.microsoft.com/office/drawing/2014/main" xmlns="" id="{A9CDC7E9-E349-9138-5D96-CE80918605A9}"/>
              </a:ext>
            </a:extLst>
          </p:cNvPr>
          <p:cNvSpPr>
            <a:spLocks noGrp="1"/>
          </p:cNvSpPr>
          <p:nvPr>
            <p:ph type="ftr" sz="quarter" idx="11"/>
          </p:nvPr>
        </p:nvSpPr>
        <p:spPr>
          <a:xfrm>
            <a:off x="411162" y="6417177"/>
            <a:ext cx="10942637" cy="365125"/>
          </a:xfrm>
        </p:spPr>
        <p:txBody>
          <a:bodyPr/>
          <a:lstStyle/>
          <a:p>
            <a:r>
              <a:rPr lang="cs-CZ" dirty="0" err="1"/>
              <a:t>Fiscal</a:t>
            </a:r>
            <a:r>
              <a:rPr lang="cs-CZ" dirty="0"/>
              <a:t> </a:t>
            </a:r>
            <a:r>
              <a:rPr lang="cs-CZ" dirty="0" err="1"/>
              <a:t>policy</a:t>
            </a:r>
            <a:r>
              <a:rPr lang="cs-CZ" dirty="0"/>
              <a:t> as </a:t>
            </a:r>
            <a:r>
              <a:rPr lang="cs-CZ" dirty="0" err="1"/>
              <a:t>macroeconomic</a:t>
            </a:r>
            <a:r>
              <a:rPr lang="cs-CZ" dirty="0"/>
              <a:t> </a:t>
            </a:r>
            <a:r>
              <a:rPr lang="cs-CZ" dirty="0" err="1"/>
              <a:t>tool</a:t>
            </a:r>
            <a:endParaRPr lang="en-GB" dirty="0"/>
          </a:p>
        </p:txBody>
      </p:sp>
      <p:sp>
        <p:nvSpPr>
          <p:cNvPr id="8" name="Nadpis 2">
            <a:extLst>
              <a:ext uri="{FF2B5EF4-FFF2-40B4-BE49-F238E27FC236}">
                <a16:creationId xmlns:a16="http://schemas.microsoft.com/office/drawing/2014/main" xmlns="" id="{7AF61444-2464-3303-8742-7DE37C05E920}"/>
              </a:ext>
            </a:extLst>
          </p:cNvPr>
          <p:cNvSpPr>
            <a:spLocks noGrp="1"/>
          </p:cNvSpPr>
          <p:nvPr>
            <p:ph type="title"/>
          </p:nvPr>
        </p:nvSpPr>
        <p:spPr>
          <a:xfrm>
            <a:off x="833885" y="502484"/>
            <a:ext cx="10541163" cy="541605"/>
          </a:xfrm>
        </p:spPr>
        <p:txBody>
          <a:bodyPr>
            <a:normAutofit fontScale="90000"/>
          </a:bodyPr>
          <a:lstStyle/>
          <a:p>
            <a:r>
              <a:rPr lang="cs-CZ" dirty="0" err="1" smtClean="0"/>
              <a:t>Composition</a:t>
            </a:r>
            <a:r>
              <a:rPr lang="cs-CZ" dirty="0" smtClean="0"/>
              <a:t> </a:t>
            </a:r>
            <a:r>
              <a:rPr lang="cs-CZ" dirty="0" err="1" smtClean="0"/>
              <a:t>matters</a:t>
            </a:r>
            <a:r>
              <a:rPr lang="cs-CZ" dirty="0" smtClean="0"/>
              <a:t>: </a:t>
            </a:r>
            <a:r>
              <a:rPr lang="en-US" dirty="0" smtClean="0"/>
              <a:t>Fiscal Consolidation</a:t>
            </a:r>
            <a:r>
              <a:rPr lang="cs-CZ" dirty="0" smtClean="0"/>
              <a:t> </a:t>
            </a:r>
            <a:r>
              <a:rPr lang="en-US" dirty="0" smtClean="0"/>
              <a:t>and </a:t>
            </a:r>
            <a:r>
              <a:rPr lang="en-US" dirty="0"/>
              <a:t>Economic Growth in the </a:t>
            </a:r>
            <a:r>
              <a:rPr lang="en-US" dirty="0" smtClean="0"/>
              <a:t>Czech</a:t>
            </a:r>
            <a:r>
              <a:rPr lang="cs-CZ" dirty="0" smtClean="0"/>
              <a:t> </a:t>
            </a:r>
            <a:r>
              <a:rPr lang="en-US" dirty="0" smtClean="0"/>
              <a:t>Republic </a:t>
            </a:r>
            <a:r>
              <a:rPr lang="en-US" dirty="0"/>
              <a:t>(2010-2013)</a:t>
            </a:r>
            <a:endParaRPr lang="en-GB" dirty="0"/>
          </a:p>
        </p:txBody>
      </p:sp>
      <p:sp>
        <p:nvSpPr>
          <p:cNvPr id="3" name="Zástupný obsah 5">
            <a:extLst>
              <a:ext uri="{FF2B5EF4-FFF2-40B4-BE49-F238E27FC236}">
                <a16:creationId xmlns:a16="http://schemas.microsoft.com/office/drawing/2014/main" xmlns="" id="{58E7CB0C-9E32-880D-47D7-74B4579FD751}"/>
              </a:ext>
            </a:extLst>
          </p:cNvPr>
          <p:cNvSpPr>
            <a:spLocks noGrp="1"/>
          </p:cNvSpPr>
          <p:nvPr>
            <p:ph sz="half" idx="1"/>
          </p:nvPr>
        </p:nvSpPr>
        <p:spPr>
          <a:xfrm>
            <a:off x="745068" y="1591732"/>
            <a:ext cx="10956962" cy="4470401"/>
          </a:xfrm>
        </p:spPr>
        <p:txBody>
          <a:bodyPr>
            <a:normAutofit fontScale="92500"/>
          </a:bodyPr>
          <a:lstStyle/>
          <a:p>
            <a:pPr marL="342900" lvl="1" indent="-342900">
              <a:buFont typeface="Arial" panose="020B0604020202020204" pitchFamily="34" charset="0"/>
              <a:buChar char="•"/>
            </a:pPr>
            <a:r>
              <a:rPr lang="en-US" sz="2200" dirty="0"/>
              <a:t>Between 2010 and 2013, the Czech Republic undertook a significant fiscal consolidation that cut </a:t>
            </a:r>
            <a:r>
              <a:rPr lang="en-US" sz="2200" dirty="0" smtClean="0"/>
              <a:t>the</a:t>
            </a:r>
            <a:r>
              <a:rPr lang="cs-CZ" sz="2200" dirty="0" smtClean="0"/>
              <a:t> </a:t>
            </a:r>
            <a:r>
              <a:rPr lang="en-US" sz="2200" dirty="0" smtClean="0"/>
              <a:t>headline </a:t>
            </a:r>
            <a:r>
              <a:rPr lang="en-US" sz="2200" dirty="0"/>
              <a:t>government deficit by about 4.5 </a:t>
            </a:r>
            <a:r>
              <a:rPr lang="en-US" sz="2200" dirty="0" err="1"/>
              <a:t>pps</a:t>
            </a:r>
            <a:r>
              <a:rPr lang="en-US" sz="2200" dirty="0"/>
              <a:t>., bringing it well below the reference value in the </a:t>
            </a:r>
            <a:r>
              <a:rPr lang="en-US" sz="2200" dirty="0" smtClean="0"/>
              <a:t>Treaty</a:t>
            </a:r>
            <a:endParaRPr lang="en-US" sz="2200" dirty="0"/>
          </a:p>
          <a:p>
            <a:pPr marL="342900" lvl="1" indent="-342900">
              <a:buFont typeface="Arial" panose="020B0604020202020204" pitchFamily="34" charset="0"/>
              <a:buChar char="•"/>
            </a:pPr>
            <a:r>
              <a:rPr lang="en-US" sz="2200" dirty="0"/>
              <a:t>This consolidation was largely achieved by discretionary fiscal measures in two areas: </a:t>
            </a:r>
            <a:r>
              <a:rPr lang="en-US" sz="2200" dirty="0" smtClean="0"/>
              <a:t>public</a:t>
            </a:r>
            <a:r>
              <a:rPr lang="cs-CZ" sz="2200" dirty="0" smtClean="0"/>
              <a:t> </a:t>
            </a:r>
            <a:r>
              <a:rPr lang="en-US" sz="2200" dirty="0" smtClean="0"/>
              <a:t>investment </a:t>
            </a:r>
            <a:r>
              <a:rPr lang="en-US" sz="2200" dirty="0"/>
              <a:t>and indirect </a:t>
            </a:r>
            <a:r>
              <a:rPr lang="en-US" sz="2200" dirty="0" smtClean="0"/>
              <a:t>taxes</a:t>
            </a:r>
            <a:r>
              <a:rPr lang="cs-CZ" sz="2200" dirty="0"/>
              <a:t> </a:t>
            </a:r>
            <a:endParaRPr lang="cs-CZ" sz="2200" dirty="0" smtClean="0"/>
          </a:p>
          <a:p>
            <a:pPr marL="342900" lvl="1" indent="-342900">
              <a:buFont typeface="Arial" panose="020B0604020202020204" pitchFamily="34" charset="0"/>
              <a:buChar char="•"/>
            </a:pPr>
            <a:r>
              <a:rPr lang="cs-CZ" sz="2200" dirty="0" smtClean="0"/>
              <a:t>C</a:t>
            </a:r>
            <a:r>
              <a:rPr lang="en-US" sz="2200" dirty="0" err="1" smtClean="0"/>
              <a:t>omposition</a:t>
            </a:r>
            <a:r>
              <a:rPr lang="en-US" sz="2200" dirty="0" smtClean="0"/>
              <a:t> </a:t>
            </a:r>
            <a:r>
              <a:rPr lang="en-US" sz="2200" dirty="0"/>
              <a:t>of the Czech consolidation package had </a:t>
            </a:r>
            <a:r>
              <a:rPr lang="en-US" sz="2200" dirty="0" smtClean="0"/>
              <a:t>a</a:t>
            </a:r>
            <a:r>
              <a:rPr lang="cs-CZ" sz="2200" dirty="0" smtClean="0"/>
              <a:t> </a:t>
            </a:r>
            <a:r>
              <a:rPr lang="en-US" sz="2200" dirty="0" smtClean="0"/>
              <a:t>larger </a:t>
            </a:r>
            <a:r>
              <a:rPr lang="en-US" sz="2200" dirty="0"/>
              <a:t>negative impact on economic activity than the counterfactual packages. This is due to the </a:t>
            </a:r>
            <a:r>
              <a:rPr lang="en-US" sz="2200" dirty="0" smtClean="0"/>
              <a:t>large</a:t>
            </a:r>
            <a:r>
              <a:rPr lang="cs-CZ" sz="2200" dirty="0" smtClean="0"/>
              <a:t> </a:t>
            </a:r>
            <a:r>
              <a:rPr lang="en-US" sz="2200" dirty="0" smtClean="0"/>
              <a:t>and </a:t>
            </a:r>
            <a:r>
              <a:rPr lang="en-US" sz="2200" dirty="0"/>
              <a:t>persistent negative impact that reductions in public investment have on GDP in our </a:t>
            </a:r>
            <a:r>
              <a:rPr lang="en-US" sz="2200" dirty="0" smtClean="0"/>
              <a:t>model </a:t>
            </a:r>
            <a:endParaRPr lang="cs-CZ" sz="2200" dirty="0" smtClean="0"/>
          </a:p>
          <a:p>
            <a:pPr marL="342900" lvl="1" indent="-342900">
              <a:buFont typeface="Arial" panose="020B0604020202020204" pitchFamily="34" charset="0"/>
              <a:buChar char="•"/>
            </a:pPr>
            <a:r>
              <a:rPr lang="en-US" sz="2200" dirty="0" smtClean="0"/>
              <a:t>While</a:t>
            </a:r>
            <a:r>
              <a:rPr lang="cs-CZ" sz="2200" dirty="0" smtClean="0"/>
              <a:t> </a:t>
            </a:r>
            <a:r>
              <a:rPr lang="en-US" sz="2200" dirty="0" smtClean="0"/>
              <a:t>discretionary </a:t>
            </a:r>
            <a:r>
              <a:rPr lang="en-US" sz="2200" dirty="0"/>
              <a:t>measures in other areas also have a negative impact on GDP in the short term in </a:t>
            </a:r>
            <a:r>
              <a:rPr lang="en-US" sz="2200" dirty="0" smtClean="0"/>
              <a:t>our</a:t>
            </a:r>
            <a:r>
              <a:rPr lang="cs-CZ" sz="2200" dirty="0" smtClean="0"/>
              <a:t> </a:t>
            </a:r>
            <a:r>
              <a:rPr lang="en-US" sz="2200" dirty="0" smtClean="0"/>
              <a:t>model</a:t>
            </a:r>
            <a:r>
              <a:rPr lang="en-US" sz="2200" dirty="0"/>
              <a:t>, the impact generally dissipates in the years following the </a:t>
            </a:r>
            <a:r>
              <a:rPr lang="en-US" sz="2200" dirty="0" smtClean="0"/>
              <a:t>consolidation</a:t>
            </a:r>
            <a:endParaRPr lang="cs-CZ" sz="2200" dirty="0" smtClean="0"/>
          </a:p>
          <a:p>
            <a:pPr marL="342900" lvl="1" indent="-342900">
              <a:buFont typeface="Arial" panose="020B0604020202020204" pitchFamily="34" charset="0"/>
              <a:buChar char="•"/>
            </a:pPr>
            <a:r>
              <a:rPr lang="en-US" sz="2200" dirty="0" smtClean="0"/>
              <a:t>Having </a:t>
            </a:r>
            <a:r>
              <a:rPr lang="en-US" sz="2200" dirty="0"/>
              <a:t>achieved </a:t>
            </a:r>
            <a:r>
              <a:rPr lang="en-US" sz="2200" dirty="0" smtClean="0"/>
              <a:t>a</a:t>
            </a:r>
            <a:r>
              <a:rPr lang="cs-CZ" sz="2200" dirty="0" smtClean="0"/>
              <a:t> </a:t>
            </a:r>
            <a:r>
              <a:rPr lang="en-US" sz="2200" dirty="0" smtClean="0"/>
              <a:t>balanced </a:t>
            </a:r>
            <a:r>
              <a:rPr lang="en-US" sz="2200" dirty="0"/>
              <a:t>budget (in structural terms) by the end of the consolidation period, the Czech Republic </a:t>
            </a:r>
            <a:r>
              <a:rPr lang="en-US" sz="2200" dirty="0" smtClean="0"/>
              <a:t>had</a:t>
            </a:r>
            <a:r>
              <a:rPr lang="cs-CZ" sz="2200" dirty="0" smtClean="0"/>
              <a:t> </a:t>
            </a:r>
            <a:r>
              <a:rPr lang="en-US" sz="2200" dirty="0" smtClean="0"/>
              <a:t>scope </a:t>
            </a:r>
            <a:r>
              <a:rPr lang="en-US" sz="2200" dirty="0"/>
              <a:t>to increase public investment and, indeed, such an increase occurred in 2014 and </a:t>
            </a:r>
            <a:r>
              <a:rPr lang="en-US" sz="2200" dirty="0" smtClean="0"/>
              <a:t>2015</a:t>
            </a:r>
            <a:r>
              <a:rPr lang="cs-CZ" sz="2200" dirty="0" smtClean="0"/>
              <a:t> </a:t>
            </a:r>
            <a:endParaRPr lang="en-GB" sz="2200" dirty="0"/>
          </a:p>
        </p:txBody>
      </p:sp>
      <p:sp>
        <p:nvSpPr>
          <p:cNvPr id="9" name="Obdélník 8"/>
          <p:cNvSpPr/>
          <p:nvPr/>
        </p:nvSpPr>
        <p:spPr>
          <a:xfrm>
            <a:off x="2870200" y="6364982"/>
            <a:ext cx="7636932" cy="338554"/>
          </a:xfrm>
          <a:prstGeom prst="rect">
            <a:avLst/>
          </a:prstGeom>
        </p:spPr>
        <p:txBody>
          <a:bodyPr wrap="square">
            <a:spAutoFit/>
          </a:bodyPr>
          <a:lstStyle/>
          <a:p>
            <a:r>
              <a:rPr lang="cs-CZ" sz="1600" dirty="0" smtClean="0">
                <a:solidFill>
                  <a:srgbClr val="0070C0"/>
                </a:solidFill>
              </a:rPr>
              <a:t>Kalousek: </a:t>
            </a:r>
            <a:r>
              <a:rPr lang="cs-CZ" sz="1600" b="1" dirty="0" smtClean="0"/>
              <a:t>2007,2009, </a:t>
            </a:r>
            <a:r>
              <a:rPr lang="cs-CZ" sz="1600" b="1" dirty="0" smtClean="0">
                <a:solidFill>
                  <a:srgbClr val="C00000"/>
                </a:solidFill>
              </a:rPr>
              <a:t>2008, 2010, 2011 </a:t>
            </a:r>
            <a:endParaRPr lang="cs-CZ" sz="1600" b="1" dirty="0">
              <a:solidFill>
                <a:srgbClr val="C00000"/>
              </a:solidFill>
            </a:endParaRPr>
          </a:p>
        </p:txBody>
      </p:sp>
    </p:spTree>
    <p:extLst>
      <p:ext uri="{BB962C8B-B14F-4D97-AF65-F5344CB8AC3E}">
        <p14:creationId xmlns:p14="http://schemas.microsoft.com/office/powerpoint/2010/main" val="3791996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6FD90B2-7487-64CB-CD04-9F224B3C4841}"/>
            </a:ext>
          </a:extLst>
        </p:cNvPr>
        <p:cNvGrpSpPr/>
        <p:nvPr/>
      </p:nvGrpSpPr>
      <p:grpSpPr>
        <a:xfrm>
          <a:off x="0" y="0"/>
          <a:ext cx="0" cy="0"/>
          <a:chOff x="0" y="0"/>
          <a:chExt cx="0" cy="0"/>
        </a:xfrm>
      </p:grpSpPr>
      <p:sp>
        <p:nvSpPr>
          <p:cNvPr id="5" name="Zástupný symbol pro číslo snímku 4">
            <a:extLst>
              <a:ext uri="{FF2B5EF4-FFF2-40B4-BE49-F238E27FC236}">
                <a16:creationId xmlns:a16="http://schemas.microsoft.com/office/drawing/2014/main" xmlns="" id="{FEA0995F-A929-3FA0-1325-BBFE302A3C19}"/>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27</a:t>
            </a:fld>
            <a:endParaRPr lang="cs-CZ"/>
          </a:p>
        </p:txBody>
      </p:sp>
      <p:sp>
        <p:nvSpPr>
          <p:cNvPr id="7" name="Zástupný symbol pro zápatí 3">
            <a:extLst>
              <a:ext uri="{FF2B5EF4-FFF2-40B4-BE49-F238E27FC236}">
                <a16:creationId xmlns:a16="http://schemas.microsoft.com/office/drawing/2014/main" xmlns="" id="{A9CDC7E9-E349-9138-5D96-CE80918605A9}"/>
              </a:ext>
            </a:extLst>
          </p:cNvPr>
          <p:cNvSpPr>
            <a:spLocks noGrp="1"/>
          </p:cNvSpPr>
          <p:nvPr>
            <p:ph type="ftr" sz="quarter" idx="11"/>
          </p:nvPr>
        </p:nvSpPr>
        <p:spPr>
          <a:xfrm>
            <a:off x="411162" y="6417177"/>
            <a:ext cx="10942637" cy="365125"/>
          </a:xfrm>
        </p:spPr>
        <p:txBody>
          <a:bodyPr/>
          <a:lstStyle/>
          <a:p>
            <a:r>
              <a:rPr lang="cs-CZ" dirty="0" err="1"/>
              <a:t>Fiscal</a:t>
            </a:r>
            <a:r>
              <a:rPr lang="cs-CZ" dirty="0"/>
              <a:t> </a:t>
            </a:r>
            <a:r>
              <a:rPr lang="cs-CZ" dirty="0" err="1"/>
              <a:t>policy</a:t>
            </a:r>
            <a:r>
              <a:rPr lang="cs-CZ" dirty="0"/>
              <a:t> as </a:t>
            </a:r>
            <a:r>
              <a:rPr lang="cs-CZ" dirty="0" err="1"/>
              <a:t>macroeconomic</a:t>
            </a:r>
            <a:r>
              <a:rPr lang="cs-CZ" dirty="0"/>
              <a:t> </a:t>
            </a:r>
            <a:r>
              <a:rPr lang="cs-CZ" dirty="0" err="1"/>
              <a:t>tool</a:t>
            </a:r>
            <a:endParaRPr lang="en-GB" dirty="0"/>
          </a:p>
        </p:txBody>
      </p:sp>
      <p:sp>
        <p:nvSpPr>
          <p:cNvPr id="8" name="Nadpis 2">
            <a:extLst>
              <a:ext uri="{FF2B5EF4-FFF2-40B4-BE49-F238E27FC236}">
                <a16:creationId xmlns:a16="http://schemas.microsoft.com/office/drawing/2014/main" xmlns="" id="{7AF61444-2464-3303-8742-7DE37C05E920}"/>
              </a:ext>
            </a:extLst>
          </p:cNvPr>
          <p:cNvSpPr>
            <a:spLocks noGrp="1"/>
          </p:cNvSpPr>
          <p:nvPr>
            <p:ph type="title"/>
          </p:nvPr>
        </p:nvSpPr>
        <p:spPr>
          <a:xfrm>
            <a:off x="833885" y="502484"/>
            <a:ext cx="10541163" cy="541605"/>
          </a:xfrm>
        </p:spPr>
        <p:txBody>
          <a:bodyPr>
            <a:normAutofit fontScale="90000"/>
          </a:bodyPr>
          <a:lstStyle/>
          <a:p>
            <a:r>
              <a:rPr lang="cs-CZ" dirty="0" err="1" smtClean="0"/>
              <a:t>Composition</a:t>
            </a:r>
            <a:r>
              <a:rPr lang="cs-CZ" dirty="0" smtClean="0"/>
              <a:t> </a:t>
            </a:r>
            <a:r>
              <a:rPr lang="cs-CZ" dirty="0" err="1" smtClean="0"/>
              <a:t>matters</a:t>
            </a:r>
            <a:r>
              <a:rPr lang="cs-CZ" dirty="0" smtClean="0"/>
              <a:t>: </a:t>
            </a:r>
            <a:r>
              <a:rPr lang="en-US" dirty="0" smtClean="0"/>
              <a:t>Fiscal Consolidation</a:t>
            </a:r>
            <a:r>
              <a:rPr lang="cs-CZ" dirty="0" smtClean="0"/>
              <a:t> </a:t>
            </a:r>
            <a:r>
              <a:rPr lang="en-US" dirty="0" smtClean="0"/>
              <a:t>and </a:t>
            </a:r>
            <a:r>
              <a:rPr lang="en-US" dirty="0"/>
              <a:t>Economic Growth in the </a:t>
            </a:r>
            <a:r>
              <a:rPr lang="en-US" dirty="0" smtClean="0"/>
              <a:t>Czech</a:t>
            </a:r>
            <a:r>
              <a:rPr lang="cs-CZ" dirty="0" smtClean="0"/>
              <a:t> </a:t>
            </a:r>
            <a:r>
              <a:rPr lang="en-US" dirty="0" smtClean="0"/>
              <a:t>Republic </a:t>
            </a:r>
            <a:r>
              <a:rPr lang="en-US" dirty="0"/>
              <a:t>(2010-2013)</a:t>
            </a:r>
            <a:endParaRPr lang="en-GB" dirty="0"/>
          </a:p>
        </p:txBody>
      </p:sp>
      <p:sp>
        <p:nvSpPr>
          <p:cNvPr id="3" name="Zástupný obsah 5">
            <a:extLst>
              <a:ext uri="{FF2B5EF4-FFF2-40B4-BE49-F238E27FC236}">
                <a16:creationId xmlns:a16="http://schemas.microsoft.com/office/drawing/2014/main" xmlns="" id="{58E7CB0C-9E32-880D-47D7-74B4579FD751}"/>
              </a:ext>
            </a:extLst>
          </p:cNvPr>
          <p:cNvSpPr>
            <a:spLocks noGrp="1"/>
          </p:cNvSpPr>
          <p:nvPr>
            <p:ph sz="half" idx="1"/>
          </p:nvPr>
        </p:nvSpPr>
        <p:spPr>
          <a:xfrm>
            <a:off x="897467" y="4896908"/>
            <a:ext cx="4741333" cy="1413933"/>
          </a:xfrm>
        </p:spPr>
        <p:txBody>
          <a:bodyPr>
            <a:normAutofit fontScale="92500" lnSpcReduction="10000"/>
          </a:bodyPr>
          <a:lstStyle/>
          <a:p>
            <a:pPr lvl="1"/>
            <a:r>
              <a:rPr lang="en-US" sz="2200" dirty="0"/>
              <a:t>Czech authorities undertook a </a:t>
            </a:r>
            <a:r>
              <a:rPr lang="en-US" sz="2200" dirty="0" smtClean="0"/>
              <a:t>substantial</a:t>
            </a:r>
            <a:r>
              <a:rPr lang="cs-CZ" sz="2200" dirty="0" smtClean="0"/>
              <a:t> </a:t>
            </a:r>
            <a:r>
              <a:rPr lang="en-US" sz="2200" dirty="0" smtClean="0"/>
              <a:t>fiscal </a:t>
            </a:r>
            <a:r>
              <a:rPr lang="en-US" sz="2200" dirty="0"/>
              <a:t>adjustment </a:t>
            </a:r>
            <a:r>
              <a:rPr lang="cs-CZ" sz="2200" dirty="0" smtClean="0"/>
              <a:t>(</a:t>
            </a:r>
            <a:r>
              <a:rPr lang="en-US" sz="2200" dirty="0" smtClean="0"/>
              <a:t>in </a:t>
            </a:r>
            <a:r>
              <a:rPr lang="en-US" sz="2200" dirty="0"/>
              <a:t>the context </a:t>
            </a:r>
            <a:r>
              <a:rPr lang="en-US" sz="2200" dirty="0" smtClean="0"/>
              <a:t>of the excessive</a:t>
            </a:r>
            <a:r>
              <a:rPr lang="cs-CZ" sz="2200" dirty="0" smtClean="0"/>
              <a:t> </a:t>
            </a:r>
            <a:r>
              <a:rPr lang="en-US" sz="2200" dirty="0" smtClean="0"/>
              <a:t>deficit procedure</a:t>
            </a:r>
            <a:r>
              <a:rPr lang="cs-CZ" sz="2200" dirty="0" smtClean="0"/>
              <a:t>) </a:t>
            </a:r>
            <a:r>
              <a:rPr lang="en-US" sz="2200" dirty="0" smtClean="0"/>
              <a:t>with the headline government</a:t>
            </a:r>
            <a:r>
              <a:rPr lang="cs-CZ" sz="2200" dirty="0" smtClean="0"/>
              <a:t> </a:t>
            </a:r>
            <a:r>
              <a:rPr lang="en-US" sz="2200" dirty="0" smtClean="0"/>
              <a:t>deficit falling from 5.5% of GDP in 2009 to 1.2% in</a:t>
            </a:r>
            <a:r>
              <a:rPr lang="cs-CZ" sz="2200" dirty="0" smtClean="0"/>
              <a:t> </a:t>
            </a:r>
            <a:r>
              <a:rPr lang="en-US" sz="2200" dirty="0" smtClean="0"/>
              <a:t>2013</a:t>
            </a:r>
            <a:r>
              <a:rPr lang="cs-CZ" sz="2200" dirty="0" smtClean="0"/>
              <a:t> … </a:t>
            </a:r>
            <a:endParaRPr lang="en-GB" sz="2200" dirty="0"/>
          </a:p>
        </p:txBody>
      </p:sp>
      <p:sp>
        <p:nvSpPr>
          <p:cNvPr id="9" name="Obdélník 8"/>
          <p:cNvSpPr/>
          <p:nvPr/>
        </p:nvSpPr>
        <p:spPr>
          <a:xfrm>
            <a:off x="2870200" y="6364982"/>
            <a:ext cx="7636932" cy="338554"/>
          </a:xfrm>
          <a:prstGeom prst="rect">
            <a:avLst/>
          </a:prstGeom>
        </p:spPr>
        <p:txBody>
          <a:bodyPr wrap="square">
            <a:spAutoFit/>
          </a:bodyPr>
          <a:lstStyle/>
          <a:p>
            <a:r>
              <a:rPr lang="cs-CZ" sz="1600" dirty="0" smtClean="0">
                <a:solidFill>
                  <a:srgbClr val="0070C0"/>
                </a:solidFill>
              </a:rPr>
              <a:t>Kalousek: </a:t>
            </a:r>
            <a:r>
              <a:rPr lang="cs-CZ" sz="1600" b="1" dirty="0" smtClean="0"/>
              <a:t>2007,2009, </a:t>
            </a:r>
            <a:r>
              <a:rPr lang="cs-CZ" sz="1600" b="1" dirty="0" smtClean="0">
                <a:solidFill>
                  <a:srgbClr val="C00000"/>
                </a:solidFill>
              </a:rPr>
              <a:t>2008, 2010, 2011 </a:t>
            </a:r>
            <a:endParaRPr lang="cs-CZ" sz="1600" b="1" dirty="0">
              <a:solidFill>
                <a:srgbClr val="C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188" y="1383210"/>
            <a:ext cx="3799945" cy="3513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Zástupný obsah 5">
            <a:extLst>
              <a:ext uri="{FF2B5EF4-FFF2-40B4-BE49-F238E27FC236}">
                <a16:creationId xmlns:a16="http://schemas.microsoft.com/office/drawing/2014/main" xmlns="" id="{58E7CB0C-9E32-880D-47D7-74B4579FD751}"/>
              </a:ext>
            </a:extLst>
          </p:cNvPr>
          <p:cNvSpPr>
            <a:spLocks noGrp="1"/>
          </p:cNvSpPr>
          <p:nvPr>
            <p:ph sz="half" idx="1"/>
          </p:nvPr>
        </p:nvSpPr>
        <p:spPr>
          <a:xfrm>
            <a:off x="6389159" y="5605100"/>
            <a:ext cx="5122333" cy="683682"/>
          </a:xfrm>
        </p:spPr>
        <p:txBody>
          <a:bodyPr>
            <a:normAutofit/>
          </a:bodyPr>
          <a:lstStyle/>
          <a:p>
            <a:pPr lvl="1"/>
            <a:r>
              <a:rPr lang="cs-CZ" dirty="0" smtClean="0"/>
              <a:t>… </a:t>
            </a:r>
            <a:r>
              <a:rPr lang="en-US" dirty="0"/>
              <a:t>and the structural deficit falling </a:t>
            </a:r>
            <a:r>
              <a:rPr lang="en-US" dirty="0" smtClean="0"/>
              <a:t>from</a:t>
            </a:r>
            <a:r>
              <a:rPr lang="cs-CZ" dirty="0" smtClean="0"/>
              <a:t> </a:t>
            </a:r>
            <a:r>
              <a:rPr lang="en-US" dirty="0" smtClean="0"/>
              <a:t>5.0</a:t>
            </a:r>
            <a:r>
              <a:rPr lang="en-US" dirty="0"/>
              <a:t>% of GDP to a surplus of 0.1%</a:t>
            </a:r>
            <a:endParaRPr lang="en-GB"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5466" y="1457548"/>
            <a:ext cx="4224867" cy="4014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6325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6FD90B2-7487-64CB-CD04-9F224B3C4841}"/>
            </a:ext>
          </a:extLst>
        </p:cNvPr>
        <p:cNvGrpSpPr/>
        <p:nvPr/>
      </p:nvGrpSpPr>
      <p:grpSpPr>
        <a:xfrm>
          <a:off x="0" y="0"/>
          <a:ext cx="0" cy="0"/>
          <a:chOff x="0" y="0"/>
          <a:chExt cx="0" cy="0"/>
        </a:xfrm>
      </p:grpSpPr>
      <p:sp>
        <p:nvSpPr>
          <p:cNvPr id="5" name="Zástupný symbol pro číslo snímku 4">
            <a:extLst>
              <a:ext uri="{FF2B5EF4-FFF2-40B4-BE49-F238E27FC236}">
                <a16:creationId xmlns:a16="http://schemas.microsoft.com/office/drawing/2014/main" xmlns="" id="{FEA0995F-A929-3FA0-1325-BBFE302A3C19}"/>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28</a:t>
            </a:fld>
            <a:endParaRPr lang="cs-CZ"/>
          </a:p>
        </p:txBody>
      </p:sp>
      <p:sp>
        <p:nvSpPr>
          <p:cNvPr id="7" name="Zástupný symbol pro zápatí 3">
            <a:extLst>
              <a:ext uri="{FF2B5EF4-FFF2-40B4-BE49-F238E27FC236}">
                <a16:creationId xmlns:a16="http://schemas.microsoft.com/office/drawing/2014/main" xmlns="" id="{A9CDC7E9-E349-9138-5D96-CE80918605A9}"/>
              </a:ext>
            </a:extLst>
          </p:cNvPr>
          <p:cNvSpPr>
            <a:spLocks noGrp="1"/>
          </p:cNvSpPr>
          <p:nvPr>
            <p:ph type="ftr" sz="quarter" idx="11"/>
          </p:nvPr>
        </p:nvSpPr>
        <p:spPr>
          <a:xfrm>
            <a:off x="411162" y="6417177"/>
            <a:ext cx="10942637" cy="365125"/>
          </a:xfrm>
        </p:spPr>
        <p:txBody>
          <a:bodyPr/>
          <a:lstStyle/>
          <a:p>
            <a:r>
              <a:rPr lang="cs-CZ" dirty="0" err="1"/>
              <a:t>Fiscal</a:t>
            </a:r>
            <a:r>
              <a:rPr lang="cs-CZ" dirty="0"/>
              <a:t> </a:t>
            </a:r>
            <a:r>
              <a:rPr lang="cs-CZ" dirty="0" err="1"/>
              <a:t>policy</a:t>
            </a:r>
            <a:r>
              <a:rPr lang="cs-CZ" dirty="0"/>
              <a:t> as </a:t>
            </a:r>
            <a:r>
              <a:rPr lang="cs-CZ" dirty="0" err="1"/>
              <a:t>macroeconomic</a:t>
            </a:r>
            <a:r>
              <a:rPr lang="cs-CZ" dirty="0"/>
              <a:t> </a:t>
            </a:r>
            <a:r>
              <a:rPr lang="cs-CZ" dirty="0" err="1"/>
              <a:t>tool</a:t>
            </a:r>
            <a:endParaRPr lang="en-GB" dirty="0"/>
          </a:p>
        </p:txBody>
      </p:sp>
      <p:sp>
        <p:nvSpPr>
          <p:cNvPr id="8" name="Nadpis 2">
            <a:extLst>
              <a:ext uri="{FF2B5EF4-FFF2-40B4-BE49-F238E27FC236}">
                <a16:creationId xmlns:a16="http://schemas.microsoft.com/office/drawing/2014/main" xmlns="" id="{7AF61444-2464-3303-8742-7DE37C05E920}"/>
              </a:ext>
            </a:extLst>
          </p:cNvPr>
          <p:cNvSpPr>
            <a:spLocks noGrp="1"/>
          </p:cNvSpPr>
          <p:nvPr>
            <p:ph type="title"/>
          </p:nvPr>
        </p:nvSpPr>
        <p:spPr>
          <a:xfrm>
            <a:off x="833885" y="502484"/>
            <a:ext cx="10541163" cy="541605"/>
          </a:xfrm>
        </p:spPr>
        <p:txBody>
          <a:bodyPr>
            <a:normAutofit fontScale="90000"/>
          </a:bodyPr>
          <a:lstStyle/>
          <a:p>
            <a:r>
              <a:rPr lang="cs-CZ" dirty="0" err="1" smtClean="0"/>
              <a:t>Composition</a:t>
            </a:r>
            <a:r>
              <a:rPr lang="cs-CZ" dirty="0" smtClean="0"/>
              <a:t> </a:t>
            </a:r>
            <a:r>
              <a:rPr lang="cs-CZ" dirty="0" err="1" smtClean="0"/>
              <a:t>matters</a:t>
            </a:r>
            <a:r>
              <a:rPr lang="cs-CZ" dirty="0" smtClean="0"/>
              <a:t>: </a:t>
            </a:r>
            <a:r>
              <a:rPr lang="en-US" dirty="0" smtClean="0"/>
              <a:t>Fiscal Consolidation</a:t>
            </a:r>
            <a:r>
              <a:rPr lang="cs-CZ" dirty="0" smtClean="0"/>
              <a:t> </a:t>
            </a:r>
            <a:r>
              <a:rPr lang="en-US" dirty="0" smtClean="0"/>
              <a:t>and </a:t>
            </a:r>
            <a:r>
              <a:rPr lang="en-US" dirty="0"/>
              <a:t>Economic Growth in the </a:t>
            </a:r>
            <a:r>
              <a:rPr lang="en-US" dirty="0" smtClean="0"/>
              <a:t>Czech</a:t>
            </a:r>
            <a:r>
              <a:rPr lang="cs-CZ" dirty="0" smtClean="0"/>
              <a:t> </a:t>
            </a:r>
            <a:r>
              <a:rPr lang="en-US" dirty="0" smtClean="0"/>
              <a:t>Republic </a:t>
            </a:r>
            <a:r>
              <a:rPr lang="en-US" dirty="0"/>
              <a:t>(2010-2013)</a:t>
            </a:r>
            <a:endParaRPr lang="en-GB" dirty="0"/>
          </a:p>
        </p:txBody>
      </p:sp>
      <p:sp>
        <p:nvSpPr>
          <p:cNvPr id="3" name="Zástupný obsah 5">
            <a:extLst>
              <a:ext uri="{FF2B5EF4-FFF2-40B4-BE49-F238E27FC236}">
                <a16:creationId xmlns:a16="http://schemas.microsoft.com/office/drawing/2014/main" xmlns="" id="{58E7CB0C-9E32-880D-47D7-74B4579FD751}"/>
              </a:ext>
            </a:extLst>
          </p:cNvPr>
          <p:cNvSpPr>
            <a:spLocks noGrp="1"/>
          </p:cNvSpPr>
          <p:nvPr>
            <p:ph sz="half" idx="1"/>
          </p:nvPr>
        </p:nvSpPr>
        <p:spPr>
          <a:xfrm>
            <a:off x="897467" y="5571067"/>
            <a:ext cx="10447866" cy="739774"/>
          </a:xfrm>
        </p:spPr>
        <p:txBody>
          <a:bodyPr>
            <a:normAutofit lnSpcReduction="10000"/>
          </a:bodyPr>
          <a:lstStyle/>
          <a:p>
            <a:pPr lvl="1"/>
            <a:r>
              <a:rPr lang="en-GB" sz="2200" dirty="0" smtClean="0"/>
              <a:t>Polish economy: the only country with positive growth in 2009 </a:t>
            </a:r>
          </a:p>
          <a:p>
            <a:pPr lvl="1"/>
            <a:r>
              <a:rPr lang="en-GB" sz="2200" dirty="0" smtClean="0"/>
              <a:t>Czech economy: „W“ shape pattern of recession </a:t>
            </a:r>
            <a:endParaRPr lang="en-GB" sz="2200" dirty="0"/>
          </a:p>
        </p:txBody>
      </p:sp>
      <p:sp>
        <p:nvSpPr>
          <p:cNvPr id="9" name="Obdélník 8"/>
          <p:cNvSpPr/>
          <p:nvPr/>
        </p:nvSpPr>
        <p:spPr>
          <a:xfrm>
            <a:off x="2870200" y="6364982"/>
            <a:ext cx="7636932" cy="338554"/>
          </a:xfrm>
          <a:prstGeom prst="rect">
            <a:avLst/>
          </a:prstGeom>
        </p:spPr>
        <p:txBody>
          <a:bodyPr wrap="square">
            <a:spAutoFit/>
          </a:bodyPr>
          <a:lstStyle/>
          <a:p>
            <a:r>
              <a:rPr lang="cs-CZ" sz="1600" dirty="0" smtClean="0">
                <a:solidFill>
                  <a:srgbClr val="0070C0"/>
                </a:solidFill>
              </a:rPr>
              <a:t>Kalousek: </a:t>
            </a:r>
            <a:r>
              <a:rPr lang="cs-CZ" sz="1600" b="1" dirty="0" smtClean="0"/>
              <a:t>2007,2009, </a:t>
            </a:r>
            <a:r>
              <a:rPr lang="cs-CZ" sz="1600" b="1" dirty="0" smtClean="0">
                <a:solidFill>
                  <a:srgbClr val="C00000"/>
                </a:solidFill>
              </a:rPr>
              <a:t>2008, 2010, 2011 …. 2012 and 2013 </a:t>
            </a:r>
            <a:endParaRPr lang="cs-CZ" sz="1600" b="1" dirty="0">
              <a:solidFill>
                <a:srgbClr val="C00000"/>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132" y="1457548"/>
            <a:ext cx="4224867" cy="4014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890" y="1458813"/>
            <a:ext cx="4148667" cy="401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0362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6FD90B2-7487-64CB-CD04-9F224B3C4841}"/>
            </a:ext>
          </a:extLst>
        </p:cNvPr>
        <p:cNvGrpSpPr/>
        <p:nvPr/>
      </p:nvGrpSpPr>
      <p:grpSpPr>
        <a:xfrm>
          <a:off x="0" y="0"/>
          <a:ext cx="0" cy="0"/>
          <a:chOff x="0" y="0"/>
          <a:chExt cx="0" cy="0"/>
        </a:xfrm>
      </p:grpSpPr>
      <p:sp>
        <p:nvSpPr>
          <p:cNvPr id="5" name="Zástupný symbol pro číslo snímku 4">
            <a:extLst>
              <a:ext uri="{FF2B5EF4-FFF2-40B4-BE49-F238E27FC236}">
                <a16:creationId xmlns:a16="http://schemas.microsoft.com/office/drawing/2014/main" xmlns="" id="{FEA0995F-A929-3FA0-1325-BBFE302A3C19}"/>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29</a:t>
            </a:fld>
            <a:endParaRPr lang="cs-CZ"/>
          </a:p>
        </p:txBody>
      </p:sp>
      <p:sp>
        <p:nvSpPr>
          <p:cNvPr id="7" name="Zástupný symbol pro zápatí 3">
            <a:extLst>
              <a:ext uri="{FF2B5EF4-FFF2-40B4-BE49-F238E27FC236}">
                <a16:creationId xmlns:a16="http://schemas.microsoft.com/office/drawing/2014/main" xmlns="" id="{A9CDC7E9-E349-9138-5D96-CE80918605A9}"/>
              </a:ext>
            </a:extLst>
          </p:cNvPr>
          <p:cNvSpPr>
            <a:spLocks noGrp="1"/>
          </p:cNvSpPr>
          <p:nvPr>
            <p:ph type="ftr" sz="quarter" idx="11"/>
          </p:nvPr>
        </p:nvSpPr>
        <p:spPr>
          <a:xfrm>
            <a:off x="411162" y="6417177"/>
            <a:ext cx="10942637" cy="365125"/>
          </a:xfrm>
        </p:spPr>
        <p:txBody>
          <a:bodyPr/>
          <a:lstStyle/>
          <a:p>
            <a:r>
              <a:rPr lang="cs-CZ" dirty="0" err="1"/>
              <a:t>Fiscal</a:t>
            </a:r>
            <a:r>
              <a:rPr lang="cs-CZ" dirty="0"/>
              <a:t> </a:t>
            </a:r>
            <a:r>
              <a:rPr lang="cs-CZ" dirty="0" err="1"/>
              <a:t>policy</a:t>
            </a:r>
            <a:r>
              <a:rPr lang="cs-CZ" dirty="0"/>
              <a:t> as </a:t>
            </a:r>
            <a:r>
              <a:rPr lang="cs-CZ" dirty="0" err="1"/>
              <a:t>macroeconomic</a:t>
            </a:r>
            <a:r>
              <a:rPr lang="cs-CZ" dirty="0"/>
              <a:t> </a:t>
            </a:r>
            <a:r>
              <a:rPr lang="cs-CZ" dirty="0" err="1"/>
              <a:t>tool</a:t>
            </a:r>
            <a:endParaRPr lang="en-GB" dirty="0"/>
          </a:p>
        </p:txBody>
      </p:sp>
      <p:sp>
        <p:nvSpPr>
          <p:cNvPr id="8" name="Nadpis 2">
            <a:extLst>
              <a:ext uri="{FF2B5EF4-FFF2-40B4-BE49-F238E27FC236}">
                <a16:creationId xmlns:a16="http://schemas.microsoft.com/office/drawing/2014/main" xmlns="" id="{7AF61444-2464-3303-8742-7DE37C05E920}"/>
              </a:ext>
            </a:extLst>
          </p:cNvPr>
          <p:cNvSpPr>
            <a:spLocks noGrp="1"/>
          </p:cNvSpPr>
          <p:nvPr>
            <p:ph type="title"/>
          </p:nvPr>
        </p:nvSpPr>
        <p:spPr>
          <a:xfrm>
            <a:off x="762000" y="502484"/>
            <a:ext cx="10972799" cy="541605"/>
          </a:xfrm>
        </p:spPr>
        <p:txBody>
          <a:bodyPr>
            <a:normAutofit fontScale="90000"/>
          </a:bodyPr>
          <a:lstStyle/>
          <a:p>
            <a:r>
              <a:rPr lang="en-US" dirty="0"/>
              <a:t>Estimated Cumulated Fiscal </a:t>
            </a:r>
            <a:r>
              <a:rPr lang="en-US" dirty="0" smtClean="0"/>
              <a:t>Consolidation:</a:t>
            </a:r>
            <a:r>
              <a:rPr lang="cs-CZ" dirty="0" smtClean="0"/>
              <a:t> </a:t>
            </a:r>
            <a:r>
              <a:rPr lang="en-US" dirty="0" smtClean="0"/>
              <a:t>Czech </a:t>
            </a:r>
            <a:r>
              <a:rPr lang="en-US" dirty="0"/>
              <a:t>Republic &amp; Counterfactual Packages (2010-13)</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641" y="1659480"/>
            <a:ext cx="3495474" cy="354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0815" y="2175946"/>
            <a:ext cx="3700705" cy="344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6534" y="1878183"/>
            <a:ext cx="3488266" cy="3967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8588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0820BB2-71F5-A17E-A6C5-5E573D9CA170}"/>
            </a:ext>
          </a:extLst>
        </p:cNvPr>
        <p:cNvGrpSpPr/>
        <p:nvPr/>
      </p:nvGrpSpPr>
      <p:grpSpPr>
        <a:xfrm>
          <a:off x="0" y="0"/>
          <a:ext cx="0" cy="0"/>
          <a:chOff x="0" y="0"/>
          <a:chExt cx="0" cy="0"/>
        </a:xfrm>
      </p:grpSpPr>
      <p:sp>
        <p:nvSpPr>
          <p:cNvPr id="6" name="Zástupný obsah 5">
            <a:extLst>
              <a:ext uri="{FF2B5EF4-FFF2-40B4-BE49-F238E27FC236}">
                <a16:creationId xmlns:a16="http://schemas.microsoft.com/office/drawing/2014/main" xmlns="" id="{15E1FF88-F3E7-C340-6E1A-E53EE1D36D9A}"/>
              </a:ext>
            </a:extLst>
          </p:cNvPr>
          <p:cNvSpPr>
            <a:spLocks noGrp="1"/>
          </p:cNvSpPr>
          <p:nvPr>
            <p:ph sz="half" idx="1"/>
          </p:nvPr>
        </p:nvSpPr>
        <p:spPr>
          <a:xfrm>
            <a:off x="537882" y="1206062"/>
            <a:ext cx="11483325" cy="5092262"/>
          </a:xfrm>
        </p:spPr>
        <p:txBody>
          <a:bodyPr>
            <a:normAutofit/>
          </a:bodyPr>
          <a:lstStyle/>
          <a:p>
            <a:pPr marL="342900" lvl="1" indent="-342900">
              <a:buFont typeface="Arial" panose="020B0604020202020204" pitchFamily="34" charset="0"/>
              <a:buChar char="•"/>
            </a:pPr>
            <a:r>
              <a:rPr lang="en-US" dirty="0"/>
              <a:t>Fiscal policy objectives vary </a:t>
            </a:r>
            <a:r>
              <a:rPr lang="cs-CZ" dirty="0" err="1"/>
              <a:t>over</a:t>
            </a:r>
            <a:r>
              <a:rPr lang="cs-CZ" dirty="0"/>
              <a:t> </a:t>
            </a:r>
            <a:r>
              <a:rPr lang="cs-CZ" dirty="0" err="1"/>
              <a:t>time</a:t>
            </a:r>
            <a:r>
              <a:rPr lang="cs-CZ" dirty="0"/>
              <a:t> </a:t>
            </a:r>
          </a:p>
          <a:p>
            <a:pPr marL="342900" lvl="1" indent="-342900">
              <a:buFont typeface="Arial" panose="020B0604020202020204" pitchFamily="34" charset="0"/>
              <a:buChar char="•"/>
            </a:pPr>
            <a:r>
              <a:rPr lang="en-US" dirty="0"/>
              <a:t>In the </a:t>
            </a:r>
            <a:r>
              <a:rPr lang="en-US" i="1" dirty="0"/>
              <a:t>short</a:t>
            </a:r>
            <a:r>
              <a:rPr lang="en-US" dirty="0"/>
              <a:t> term, governments may focus on macroeconomic stabilization—for example, spending more or cutting taxes to stimulate an ailing economy or slashing spending or raising taxes to rein in inflation or reduce external vulnerabilities</a:t>
            </a:r>
            <a:endParaRPr lang="cs-CZ" dirty="0"/>
          </a:p>
          <a:p>
            <a:pPr marL="342900" lvl="1" indent="-342900">
              <a:buFont typeface="Arial" panose="020B0604020202020204" pitchFamily="34" charset="0"/>
              <a:buChar char="•"/>
            </a:pPr>
            <a:r>
              <a:rPr lang="en-US" dirty="0"/>
              <a:t>The </a:t>
            </a:r>
            <a:r>
              <a:rPr lang="en-US" i="1" dirty="0"/>
              <a:t>longer-term</a:t>
            </a:r>
            <a:r>
              <a:rPr lang="en-US" dirty="0"/>
              <a:t> aim may be sustainable growth or less poverty through supply-side action</a:t>
            </a:r>
            <a:r>
              <a:rPr lang="cs-CZ" dirty="0"/>
              <a:t>s</a:t>
            </a:r>
            <a:r>
              <a:rPr lang="en-US" dirty="0"/>
              <a:t> to improve infrastructure or education</a:t>
            </a:r>
            <a:r>
              <a:rPr lang="cs-CZ" dirty="0"/>
              <a:t> </a:t>
            </a:r>
          </a:p>
          <a:p>
            <a:pPr marL="342900" lvl="1" indent="-342900">
              <a:buFont typeface="Arial" panose="020B0604020202020204" pitchFamily="34" charset="0"/>
              <a:buChar char="•"/>
            </a:pPr>
            <a:r>
              <a:rPr lang="en-US" dirty="0"/>
              <a:t>These objectives may be shared broadly across countries, but their relative importance differs with country circumstances</a:t>
            </a:r>
            <a:r>
              <a:rPr lang="cs-CZ" dirty="0"/>
              <a:t>:</a:t>
            </a:r>
            <a:r>
              <a:rPr lang="en-US" dirty="0"/>
              <a:t> </a:t>
            </a:r>
            <a:endParaRPr lang="cs-CZ" dirty="0"/>
          </a:p>
          <a:p>
            <a:pPr marL="519300" lvl="2" indent="-342900"/>
            <a:r>
              <a:rPr lang="en-US" dirty="0"/>
              <a:t>Short-term priorities may reflect business cycle or response to a natural disaster or global food or fuel price spikes</a:t>
            </a:r>
            <a:endParaRPr lang="cs-CZ" dirty="0"/>
          </a:p>
          <a:p>
            <a:pPr marL="519300" lvl="2" indent="-342900"/>
            <a:r>
              <a:rPr lang="cs-CZ" dirty="0"/>
              <a:t>L</a:t>
            </a:r>
            <a:r>
              <a:rPr lang="en-US" dirty="0" err="1"/>
              <a:t>onger</a:t>
            </a:r>
            <a:r>
              <a:rPr lang="en-US" dirty="0"/>
              <a:t>-term drivers may be development, demographics, or natural resource endowments. </a:t>
            </a:r>
            <a:endParaRPr lang="cs-CZ" dirty="0"/>
          </a:p>
          <a:p>
            <a:pPr marL="519300" lvl="2" indent="-342900"/>
            <a:r>
              <a:rPr lang="en-US" dirty="0"/>
              <a:t>Low-income countries might tilt spending toward primary health care in an effort to reduce poverty </a:t>
            </a:r>
            <a:endParaRPr lang="cs-CZ" dirty="0"/>
          </a:p>
          <a:p>
            <a:pPr marL="519300" lvl="2" indent="-342900"/>
            <a:r>
              <a:rPr lang="cs-CZ" dirty="0"/>
              <a:t>A</a:t>
            </a:r>
            <a:r>
              <a:rPr lang="en-US" dirty="0" err="1"/>
              <a:t>dvanced</a:t>
            </a:r>
            <a:r>
              <a:rPr lang="en-US" dirty="0"/>
              <a:t> economies might favor pension reform to target looming long-term costs related to an aging population</a:t>
            </a:r>
            <a:endParaRPr lang="cs-CZ" dirty="0"/>
          </a:p>
          <a:p>
            <a:pPr marL="519300" lvl="2" indent="-342900"/>
            <a:r>
              <a:rPr lang="en-US" dirty="0"/>
              <a:t>In an oil-producing country, policymakers might gear fiscal policy toward broader macroeconomic developments by moderating procyclical spending—both by limiting bursts of spending when oil prices rise and by refraining from painful cuts when they drop</a:t>
            </a:r>
            <a:r>
              <a:rPr lang="cs-CZ" dirty="0"/>
              <a:t> </a:t>
            </a:r>
            <a:endParaRPr lang="en-GB" dirty="0"/>
          </a:p>
        </p:txBody>
      </p:sp>
      <p:sp>
        <p:nvSpPr>
          <p:cNvPr id="5" name="Zástupný symbol pro číslo snímku 4">
            <a:extLst>
              <a:ext uri="{FF2B5EF4-FFF2-40B4-BE49-F238E27FC236}">
                <a16:creationId xmlns:a16="http://schemas.microsoft.com/office/drawing/2014/main" xmlns="" id="{6463D888-33A2-A8D8-F92D-2CF82F69FD19}"/>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3</a:t>
            </a:fld>
            <a:endParaRPr lang="cs-CZ"/>
          </a:p>
        </p:txBody>
      </p:sp>
      <p:sp>
        <p:nvSpPr>
          <p:cNvPr id="3" name="Nadpis 2">
            <a:extLst>
              <a:ext uri="{FF2B5EF4-FFF2-40B4-BE49-F238E27FC236}">
                <a16:creationId xmlns:a16="http://schemas.microsoft.com/office/drawing/2014/main" xmlns="" id="{F4C34A3E-6D13-9467-E40C-51A9365C8FAA}"/>
              </a:ext>
            </a:extLst>
          </p:cNvPr>
          <p:cNvSpPr>
            <a:spLocks noGrp="1"/>
          </p:cNvSpPr>
          <p:nvPr>
            <p:ph type="title"/>
          </p:nvPr>
        </p:nvSpPr>
        <p:spPr>
          <a:xfrm>
            <a:off x="812143" y="550333"/>
            <a:ext cx="10541163" cy="592667"/>
          </a:xfrm>
        </p:spPr>
        <p:txBody>
          <a:bodyPr>
            <a:normAutofit/>
          </a:bodyPr>
          <a:lstStyle/>
          <a:p>
            <a:r>
              <a:rPr lang="cs-CZ" dirty="0" err="1"/>
              <a:t>Fiscal</a:t>
            </a:r>
            <a:r>
              <a:rPr lang="cs-CZ" dirty="0"/>
              <a:t> </a:t>
            </a:r>
            <a:r>
              <a:rPr lang="cs-CZ" dirty="0" err="1"/>
              <a:t>policy</a:t>
            </a:r>
            <a:r>
              <a:rPr lang="cs-CZ" dirty="0"/>
              <a:t>: </a:t>
            </a:r>
            <a:r>
              <a:rPr lang="cs-CZ" dirty="0" err="1"/>
              <a:t>varying</a:t>
            </a:r>
            <a:r>
              <a:rPr lang="cs-CZ" dirty="0"/>
              <a:t> </a:t>
            </a:r>
            <a:r>
              <a:rPr lang="cs-CZ" dirty="0" err="1"/>
              <a:t>focus</a:t>
            </a:r>
            <a:endParaRPr lang="en-GB" dirty="0"/>
          </a:p>
        </p:txBody>
      </p:sp>
      <p:sp>
        <p:nvSpPr>
          <p:cNvPr id="7" name="Zástupný symbol pro zápatí 3">
            <a:extLst>
              <a:ext uri="{FF2B5EF4-FFF2-40B4-BE49-F238E27FC236}">
                <a16:creationId xmlns:a16="http://schemas.microsoft.com/office/drawing/2014/main" xmlns="" id="{7B538591-9102-C402-870C-5B52AD5EEC79}"/>
              </a:ext>
            </a:extLst>
          </p:cNvPr>
          <p:cNvSpPr>
            <a:spLocks noGrp="1"/>
          </p:cNvSpPr>
          <p:nvPr>
            <p:ph type="ftr" sz="quarter" idx="11"/>
          </p:nvPr>
        </p:nvSpPr>
        <p:spPr>
          <a:xfrm>
            <a:off x="411162" y="6417177"/>
            <a:ext cx="10942637" cy="365125"/>
          </a:xfrm>
        </p:spPr>
        <p:txBody>
          <a:bodyPr/>
          <a:lstStyle/>
          <a:p>
            <a:r>
              <a:rPr lang="cs-CZ" dirty="0" err="1"/>
              <a:t>Fiscal</a:t>
            </a:r>
            <a:r>
              <a:rPr lang="cs-CZ" dirty="0"/>
              <a:t> </a:t>
            </a:r>
            <a:r>
              <a:rPr lang="cs-CZ" dirty="0" err="1"/>
              <a:t>policy</a:t>
            </a:r>
            <a:r>
              <a:rPr lang="cs-CZ" dirty="0"/>
              <a:t> as </a:t>
            </a:r>
            <a:r>
              <a:rPr lang="cs-CZ" dirty="0" err="1"/>
              <a:t>macroeconomic</a:t>
            </a:r>
            <a:r>
              <a:rPr lang="cs-CZ" dirty="0"/>
              <a:t> </a:t>
            </a:r>
            <a:r>
              <a:rPr lang="cs-CZ" dirty="0" err="1"/>
              <a:t>tool</a:t>
            </a:r>
            <a:endParaRPr lang="en-GB" dirty="0"/>
          </a:p>
        </p:txBody>
      </p:sp>
    </p:spTree>
    <p:extLst>
      <p:ext uri="{BB962C8B-B14F-4D97-AF65-F5344CB8AC3E}">
        <p14:creationId xmlns:p14="http://schemas.microsoft.com/office/powerpoint/2010/main" val="1188054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6FD90B2-7487-64CB-CD04-9F224B3C4841}"/>
            </a:ext>
          </a:extLst>
        </p:cNvPr>
        <p:cNvGrpSpPr/>
        <p:nvPr/>
      </p:nvGrpSpPr>
      <p:grpSpPr>
        <a:xfrm>
          <a:off x="0" y="0"/>
          <a:ext cx="0" cy="0"/>
          <a:chOff x="0" y="0"/>
          <a:chExt cx="0" cy="0"/>
        </a:xfrm>
      </p:grpSpPr>
      <p:sp>
        <p:nvSpPr>
          <p:cNvPr id="5" name="Zástupný symbol pro číslo snímku 4">
            <a:extLst>
              <a:ext uri="{FF2B5EF4-FFF2-40B4-BE49-F238E27FC236}">
                <a16:creationId xmlns:a16="http://schemas.microsoft.com/office/drawing/2014/main" xmlns="" id="{FEA0995F-A929-3FA0-1325-BBFE302A3C19}"/>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30</a:t>
            </a:fld>
            <a:endParaRPr lang="cs-CZ"/>
          </a:p>
        </p:txBody>
      </p:sp>
      <p:sp>
        <p:nvSpPr>
          <p:cNvPr id="7" name="Zástupný symbol pro zápatí 3">
            <a:extLst>
              <a:ext uri="{FF2B5EF4-FFF2-40B4-BE49-F238E27FC236}">
                <a16:creationId xmlns:a16="http://schemas.microsoft.com/office/drawing/2014/main" xmlns="" id="{A9CDC7E9-E349-9138-5D96-CE80918605A9}"/>
              </a:ext>
            </a:extLst>
          </p:cNvPr>
          <p:cNvSpPr>
            <a:spLocks noGrp="1"/>
          </p:cNvSpPr>
          <p:nvPr>
            <p:ph type="ftr" sz="quarter" idx="11"/>
          </p:nvPr>
        </p:nvSpPr>
        <p:spPr>
          <a:xfrm>
            <a:off x="411162" y="6417177"/>
            <a:ext cx="10942637" cy="365125"/>
          </a:xfrm>
        </p:spPr>
        <p:txBody>
          <a:bodyPr/>
          <a:lstStyle/>
          <a:p>
            <a:r>
              <a:rPr lang="cs-CZ" dirty="0" err="1"/>
              <a:t>Fiscal</a:t>
            </a:r>
            <a:r>
              <a:rPr lang="cs-CZ" dirty="0"/>
              <a:t> </a:t>
            </a:r>
            <a:r>
              <a:rPr lang="cs-CZ" dirty="0" err="1"/>
              <a:t>policy</a:t>
            </a:r>
            <a:r>
              <a:rPr lang="cs-CZ" dirty="0"/>
              <a:t> as </a:t>
            </a:r>
            <a:r>
              <a:rPr lang="cs-CZ" dirty="0" err="1"/>
              <a:t>macroeconomic</a:t>
            </a:r>
            <a:r>
              <a:rPr lang="cs-CZ" dirty="0"/>
              <a:t> </a:t>
            </a:r>
            <a:r>
              <a:rPr lang="cs-CZ" dirty="0" err="1"/>
              <a:t>tool</a:t>
            </a:r>
            <a:endParaRPr lang="en-GB" dirty="0"/>
          </a:p>
        </p:txBody>
      </p:sp>
      <p:sp>
        <p:nvSpPr>
          <p:cNvPr id="8" name="Nadpis 2">
            <a:extLst>
              <a:ext uri="{FF2B5EF4-FFF2-40B4-BE49-F238E27FC236}">
                <a16:creationId xmlns:a16="http://schemas.microsoft.com/office/drawing/2014/main" xmlns="" id="{7AF61444-2464-3303-8742-7DE37C05E920}"/>
              </a:ext>
            </a:extLst>
          </p:cNvPr>
          <p:cNvSpPr>
            <a:spLocks noGrp="1"/>
          </p:cNvSpPr>
          <p:nvPr>
            <p:ph type="title"/>
          </p:nvPr>
        </p:nvSpPr>
        <p:spPr>
          <a:xfrm>
            <a:off x="833885" y="502484"/>
            <a:ext cx="10541163" cy="541605"/>
          </a:xfrm>
        </p:spPr>
        <p:txBody>
          <a:bodyPr>
            <a:normAutofit fontScale="90000"/>
          </a:bodyPr>
          <a:lstStyle/>
          <a:p>
            <a:r>
              <a:rPr lang="en-US" dirty="0"/>
              <a:t>Simulated Impact of Individual Discretionary</a:t>
            </a:r>
            <a:br>
              <a:rPr lang="en-US" dirty="0"/>
            </a:br>
            <a:r>
              <a:rPr lang="en-US" dirty="0"/>
              <a:t>Measures on Czech GDP (2009-2020)</a:t>
            </a:r>
            <a:endParaRPr lang="en-GB" dirty="0"/>
          </a:p>
        </p:txBody>
      </p:sp>
      <p:sp>
        <p:nvSpPr>
          <p:cNvPr id="3" name="Zástupný obsah 5">
            <a:extLst>
              <a:ext uri="{FF2B5EF4-FFF2-40B4-BE49-F238E27FC236}">
                <a16:creationId xmlns:a16="http://schemas.microsoft.com/office/drawing/2014/main" xmlns="" id="{58E7CB0C-9E32-880D-47D7-74B4579FD751}"/>
              </a:ext>
            </a:extLst>
          </p:cNvPr>
          <p:cNvSpPr>
            <a:spLocks noGrp="1"/>
          </p:cNvSpPr>
          <p:nvPr>
            <p:ph sz="half" idx="1"/>
          </p:nvPr>
        </p:nvSpPr>
        <p:spPr>
          <a:xfrm>
            <a:off x="812800" y="5506551"/>
            <a:ext cx="10922000" cy="852588"/>
          </a:xfrm>
        </p:spPr>
        <p:txBody>
          <a:bodyPr>
            <a:noAutofit/>
          </a:bodyPr>
          <a:lstStyle/>
          <a:p>
            <a:pPr lvl="1"/>
            <a:r>
              <a:rPr lang="en-US" dirty="0" smtClean="0"/>
              <a:t>Czech</a:t>
            </a:r>
            <a:r>
              <a:rPr lang="cs-CZ" dirty="0" smtClean="0"/>
              <a:t> </a:t>
            </a:r>
            <a:r>
              <a:rPr lang="cs-CZ" dirty="0" err="1" smtClean="0"/>
              <a:t>focus</a:t>
            </a:r>
            <a:r>
              <a:rPr lang="cs-CZ" dirty="0" smtClean="0"/>
              <a:t> on </a:t>
            </a:r>
            <a:r>
              <a:rPr lang="cs-CZ" dirty="0" err="1" smtClean="0"/>
              <a:t>investments</a:t>
            </a:r>
            <a:r>
              <a:rPr lang="cs-CZ" dirty="0" smtClean="0"/>
              <a:t>: </a:t>
            </a:r>
            <a:r>
              <a:rPr lang="cs-CZ" dirty="0" err="1" smtClean="0"/>
              <a:t>higher</a:t>
            </a:r>
            <a:r>
              <a:rPr lang="cs-CZ" dirty="0" smtClean="0"/>
              <a:t> negative </a:t>
            </a:r>
            <a:r>
              <a:rPr lang="cs-CZ" dirty="0" err="1" smtClean="0"/>
              <a:t>impact</a:t>
            </a:r>
            <a:r>
              <a:rPr lang="cs-CZ" dirty="0" smtClean="0"/>
              <a:t> on GDP and </a:t>
            </a:r>
            <a:r>
              <a:rPr lang="cs-CZ" dirty="0" err="1" smtClean="0"/>
              <a:t>longer</a:t>
            </a:r>
            <a:r>
              <a:rPr lang="cs-CZ" dirty="0" smtClean="0"/>
              <a:t> </a:t>
            </a:r>
            <a:r>
              <a:rPr lang="cs-CZ" dirty="0" err="1" smtClean="0"/>
              <a:t>lasting</a:t>
            </a:r>
            <a:r>
              <a:rPr lang="cs-CZ" dirty="0" smtClean="0"/>
              <a:t> </a:t>
            </a:r>
            <a:r>
              <a:rPr lang="cs-CZ" dirty="0" err="1" smtClean="0"/>
              <a:t>decline</a:t>
            </a:r>
            <a:r>
              <a:rPr lang="cs-CZ" dirty="0" smtClean="0"/>
              <a:t> </a:t>
            </a:r>
            <a:r>
              <a:rPr lang="cs-CZ" dirty="0" err="1" smtClean="0"/>
              <a:t>than</a:t>
            </a:r>
            <a:r>
              <a:rPr lang="cs-CZ" dirty="0" smtClean="0"/>
              <a:t> in Slovakia and </a:t>
            </a:r>
            <a:r>
              <a:rPr lang="cs-CZ" dirty="0" err="1" smtClean="0"/>
              <a:t>Poland</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942" y="1564955"/>
            <a:ext cx="3804075" cy="3693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785" y="1634067"/>
            <a:ext cx="3582469" cy="3522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6466" y="1253091"/>
            <a:ext cx="3672417" cy="4150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085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3D38B16-F50A-CAE0-7EB9-FC404B27B2F9}"/>
            </a:ext>
          </a:extLst>
        </p:cNvPr>
        <p:cNvGrpSpPr/>
        <p:nvPr/>
      </p:nvGrpSpPr>
      <p:grpSpPr>
        <a:xfrm>
          <a:off x="0" y="0"/>
          <a:ext cx="0" cy="0"/>
          <a:chOff x="0" y="0"/>
          <a:chExt cx="0" cy="0"/>
        </a:xfrm>
      </p:grpSpPr>
      <p:sp>
        <p:nvSpPr>
          <p:cNvPr id="5" name="Zástupný symbol pro číslo snímku 4">
            <a:extLst>
              <a:ext uri="{FF2B5EF4-FFF2-40B4-BE49-F238E27FC236}">
                <a16:creationId xmlns:a16="http://schemas.microsoft.com/office/drawing/2014/main" xmlns="" id="{2CE46638-8487-0E44-BEAE-3EBC481390B1}"/>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31</a:t>
            </a:fld>
            <a:endParaRPr lang="cs-CZ"/>
          </a:p>
        </p:txBody>
      </p:sp>
      <p:sp>
        <p:nvSpPr>
          <p:cNvPr id="7" name="Zástupný symbol pro zápatí 3">
            <a:extLst>
              <a:ext uri="{FF2B5EF4-FFF2-40B4-BE49-F238E27FC236}">
                <a16:creationId xmlns:a16="http://schemas.microsoft.com/office/drawing/2014/main" xmlns="" id="{FE87C221-E6CA-46D5-3958-0B12896D9286}"/>
              </a:ext>
            </a:extLst>
          </p:cNvPr>
          <p:cNvSpPr>
            <a:spLocks noGrp="1"/>
          </p:cNvSpPr>
          <p:nvPr>
            <p:ph type="ftr" sz="quarter" idx="11"/>
          </p:nvPr>
        </p:nvSpPr>
        <p:spPr>
          <a:xfrm>
            <a:off x="411162" y="6417177"/>
            <a:ext cx="10942637" cy="365125"/>
          </a:xfrm>
        </p:spPr>
        <p:txBody>
          <a:bodyPr/>
          <a:lstStyle/>
          <a:p>
            <a:r>
              <a:rPr lang="cs-CZ" dirty="0" err="1"/>
              <a:t>Fiscal</a:t>
            </a:r>
            <a:r>
              <a:rPr lang="cs-CZ" dirty="0"/>
              <a:t> </a:t>
            </a:r>
            <a:r>
              <a:rPr lang="cs-CZ" dirty="0" err="1"/>
              <a:t>policy</a:t>
            </a:r>
            <a:r>
              <a:rPr lang="cs-CZ" dirty="0"/>
              <a:t> as </a:t>
            </a:r>
            <a:r>
              <a:rPr lang="cs-CZ" dirty="0" err="1"/>
              <a:t>macroeconomic</a:t>
            </a:r>
            <a:r>
              <a:rPr lang="cs-CZ" dirty="0"/>
              <a:t> </a:t>
            </a:r>
            <a:r>
              <a:rPr lang="cs-CZ" dirty="0" err="1"/>
              <a:t>tool</a:t>
            </a:r>
            <a:endParaRPr lang="en-GB" dirty="0"/>
          </a:p>
        </p:txBody>
      </p:sp>
      <p:sp>
        <p:nvSpPr>
          <p:cNvPr id="8" name="Nadpis 2">
            <a:extLst>
              <a:ext uri="{FF2B5EF4-FFF2-40B4-BE49-F238E27FC236}">
                <a16:creationId xmlns:a16="http://schemas.microsoft.com/office/drawing/2014/main" xmlns="" id="{0024BC6F-8BCB-AC61-D976-2AD4DCE9A5AF}"/>
              </a:ext>
            </a:extLst>
          </p:cNvPr>
          <p:cNvSpPr>
            <a:spLocks noGrp="1"/>
          </p:cNvSpPr>
          <p:nvPr>
            <p:ph type="title"/>
          </p:nvPr>
        </p:nvSpPr>
        <p:spPr>
          <a:xfrm>
            <a:off x="618067" y="381000"/>
            <a:ext cx="11206621" cy="1227666"/>
          </a:xfrm>
        </p:spPr>
        <p:txBody>
          <a:bodyPr>
            <a:normAutofit/>
          </a:bodyPr>
          <a:lstStyle/>
          <a:p>
            <a:r>
              <a:rPr lang="cs-CZ" dirty="0" smtClean="0"/>
              <a:t>General </a:t>
            </a:r>
            <a:r>
              <a:rPr lang="cs-CZ" dirty="0" err="1" smtClean="0"/>
              <a:t>government</a:t>
            </a:r>
            <a:r>
              <a:rPr lang="cs-CZ" dirty="0" smtClean="0"/>
              <a:t> </a:t>
            </a:r>
            <a:r>
              <a:rPr lang="cs-CZ" dirty="0" err="1" smtClean="0"/>
              <a:t>debt</a:t>
            </a:r>
            <a:r>
              <a:rPr lang="cs-CZ" dirty="0" smtClean="0"/>
              <a:t> in </a:t>
            </a:r>
            <a:r>
              <a:rPr lang="cs-CZ" dirty="0" err="1" smtClean="0"/>
              <a:t>selected</a:t>
            </a:r>
            <a:r>
              <a:rPr lang="cs-CZ" dirty="0" smtClean="0"/>
              <a:t> </a:t>
            </a:r>
            <a:r>
              <a:rPr lang="cs-CZ" dirty="0" err="1" smtClean="0"/>
              <a:t>countries</a:t>
            </a:r>
            <a:r>
              <a:rPr lang="cs-CZ" dirty="0" smtClean="0"/>
              <a:t> EU, 1996 – 2024 </a:t>
            </a:r>
            <a:r>
              <a:rPr lang="cs-CZ" sz="1800" dirty="0" smtClean="0"/>
              <a:t>(as % </a:t>
            </a:r>
            <a:r>
              <a:rPr lang="cs-CZ" sz="1800" dirty="0" err="1" smtClean="0"/>
              <a:t>of</a:t>
            </a:r>
            <a:r>
              <a:rPr lang="cs-CZ" sz="1800" dirty="0" smtClean="0"/>
              <a:t> GDP)</a:t>
            </a:r>
            <a:endParaRPr lang="en-GB" sz="1800" dirty="0"/>
          </a:p>
        </p:txBody>
      </p:sp>
      <p:sp>
        <p:nvSpPr>
          <p:cNvPr id="10" name="TextBox 9">
            <a:extLst>
              <a:ext uri="{FF2B5EF4-FFF2-40B4-BE49-F238E27FC236}">
                <a16:creationId xmlns:a16="http://schemas.microsoft.com/office/drawing/2014/main" xmlns="" id="{2A986C25-EE39-929A-5921-A1F43D6522C2}"/>
              </a:ext>
            </a:extLst>
          </p:cNvPr>
          <p:cNvSpPr txBox="1"/>
          <p:nvPr/>
        </p:nvSpPr>
        <p:spPr>
          <a:xfrm>
            <a:off x="10740613" y="5293635"/>
            <a:ext cx="1226372" cy="646331"/>
          </a:xfrm>
          <a:prstGeom prst="rect">
            <a:avLst/>
          </a:prstGeom>
          <a:noFill/>
        </p:spPr>
        <p:txBody>
          <a:bodyPr wrap="square" rtlCol="0">
            <a:spAutoFit/>
          </a:bodyPr>
          <a:lstStyle/>
          <a:p>
            <a:r>
              <a:rPr lang="cs-CZ" dirty="0"/>
              <a:t>Source: </a:t>
            </a:r>
            <a:r>
              <a:rPr lang="cs-CZ" dirty="0" err="1" smtClean="0"/>
              <a:t>Eurostat</a:t>
            </a:r>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796" y="1295401"/>
            <a:ext cx="7840133" cy="5070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5001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3D38B16-F50A-CAE0-7EB9-FC404B27B2F9}"/>
            </a:ext>
          </a:extLst>
        </p:cNvPr>
        <p:cNvGrpSpPr/>
        <p:nvPr/>
      </p:nvGrpSpPr>
      <p:grpSpPr>
        <a:xfrm>
          <a:off x="0" y="0"/>
          <a:ext cx="0" cy="0"/>
          <a:chOff x="0" y="0"/>
          <a:chExt cx="0" cy="0"/>
        </a:xfrm>
      </p:grpSpPr>
      <p:sp>
        <p:nvSpPr>
          <p:cNvPr id="5" name="Zástupný symbol pro číslo snímku 4">
            <a:extLst>
              <a:ext uri="{FF2B5EF4-FFF2-40B4-BE49-F238E27FC236}">
                <a16:creationId xmlns:a16="http://schemas.microsoft.com/office/drawing/2014/main" xmlns="" id="{2CE46638-8487-0E44-BEAE-3EBC481390B1}"/>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32</a:t>
            </a:fld>
            <a:endParaRPr lang="cs-CZ"/>
          </a:p>
        </p:txBody>
      </p:sp>
      <p:sp>
        <p:nvSpPr>
          <p:cNvPr id="7" name="Zástupný symbol pro zápatí 3">
            <a:extLst>
              <a:ext uri="{FF2B5EF4-FFF2-40B4-BE49-F238E27FC236}">
                <a16:creationId xmlns:a16="http://schemas.microsoft.com/office/drawing/2014/main" xmlns="" id="{FE87C221-E6CA-46D5-3958-0B12896D9286}"/>
              </a:ext>
            </a:extLst>
          </p:cNvPr>
          <p:cNvSpPr>
            <a:spLocks noGrp="1"/>
          </p:cNvSpPr>
          <p:nvPr>
            <p:ph type="ftr" sz="quarter" idx="11"/>
          </p:nvPr>
        </p:nvSpPr>
        <p:spPr>
          <a:xfrm>
            <a:off x="411162" y="6417177"/>
            <a:ext cx="10942637" cy="365125"/>
          </a:xfrm>
        </p:spPr>
        <p:txBody>
          <a:bodyPr/>
          <a:lstStyle/>
          <a:p>
            <a:r>
              <a:rPr lang="cs-CZ" dirty="0" err="1"/>
              <a:t>Fiscal</a:t>
            </a:r>
            <a:r>
              <a:rPr lang="cs-CZ" dirty="0"/>
              <a:t> </a:t>
            </a:r>
            <a:r>
              <a:rPr lang="cs-CZ" dirty="0" err="1"/>
              <a:t>policy</a:t>
            </a:r>
            <a:r>
              <a:rPr lang="cs-CZ" dirty="0"/>
              <a:t> as </a:t>
            </a:r>
            <a:r>
              <a:rPr lang="cs-CZ" dirty="0" err="1"/>
              <a:t>macroeconomic</a:t>
            </a:r>
            <a:r>
              <a:rPr lang="cs-CZ" dirty="0"/>
              <a:t> </a:t>
            </a:r>
            <a:r>
              <a:rPr lang="cs-CZ" dirty="0" err="1"/>
              <a:t>tool</a:t>
            </a:r>
            <a:endParaRPr lang="en-GB" dirty="0"/>
          </a:p>
        </p:txBody>
      </p:sp>
      <p:sp>
        <p:nvSpPr>
          <p:cNvPr id="8" name="Nadpis 2">
            <a:extLst>
              <a:ext uri="{FF2B5EF4-FFF2-40B4-BE49-F238E27FC236}">
                <a16:creationId xmlns:a16="http://schemas.microsoft.com/office/drawing/2014/main" xmlns="" id="{0024BC6F-8BCB-AC61-D976-2AD4DCE9A5AF}"/>
              </a:ext>
            </a:extLst>
          </p:cNvPr>
          <p:cNvSpPr>
            <a:spLocks noGrp="1"/>
          </p:cNvSpPr>
          <p:nvPr>
            <p:ph type="title"/>
          </p:nvPr>
        </p:nvSpPr>
        <p:spPr>
          <a:xfrm>
            <a:off x="618067" y="381000"/>
            <a:ext cx="11206621" cy="499533"/>
          </a:xfrm>
        </p:spPr>
        <p:txBody>
          <a:bodyPr>
            <a:normAutofit/>
          </a:bodyPr>
          <a:lstStyle/>
          <a:p>
            <a:r>
              <a:rPr lang="cs-CZ" dirty="0" smtClean="0"/>
              <a:t>General </a:t>
            </a:r>
            <a:r>
              <a:rPr lang="cs-CZ" dirty="0" err="1" smtClean="0"/>
              <a:t>government</a:t>
            </a:r>
            <a:r>
              <a:rPr lang="cs-CZ" dirty="0" smtClean="0"/>
              <a:t> </a:t>
            </a:r>
            <a:r>
              <a:rPr lang="cs-CZ" dirty="0" err="1" smtClean="0"/>
              <a:t>debt</a:t>
            </a:r>
            <a:r>
              <a:rPr lang="cs-CZ" dirty="0" smtClean="0"/>
              <a:t> in EU in 2024 </a:t>
            </a:r>
            <a:r>
              <a:rPr lang="cs-CZ" sz="1800" dirty="0" smtClean="0"/>
              <a:t>(as % </a:t>
            </a:r>
            <a:r>
              <a:rPr lang="cs-CZ" sz="1800" dirty="0" err="1" smtClean="0"/>
              <a:t>of</a:t>
            </a:r>
            <a:r>
              <a:rPr lang="cs-CZ" sz="1800" dirty="0" smtClean="0"/>
              <a:t> GDP)</a:t>
            </a:r>
            <a:endParaRPr lang="en-GB" sz="1800" dirty="0"/>
          </a:p>
        </p:txBody>
      </p:sp>
      <p:sp>
        <p:nvSpPr>
          <p:cNvPr id="10" name="TextBox 9">
            <a:extLst>
              <a:ext uri="{FF2B5EF4-FFF2-40B4-BE49-F238E27FC236}">
                <a16:creationId xmlns:a16="http://schemas.microsoft.com/office/drawing/2014/main" xmlns="" id="{2A986C25-EE39-929A-5921-A1F43D6522C2}"/>
              </a:ext>
            </a:extLst>
          </p:cNvPr>
          <p:cNvSpPr txBox="1"/>
          <p:nvPr/>
        </p:nvSpPr>
        <p:spPr>
          <a:xfrm>
            <a:off x="10740613" y="5293635"/>
            <a:ext cx="1226372" cy="646331"/>
          </a:xfrm>
          <a:prstGeom prst="rect">
            <a:avLst/>
          </a:prstGeom>
          <a:noFill/>
        </p:spPr>
        <p:txBody>
          <a:bodyPr wrap="square" rtlCol="0">
            <a:spAutoFit/>
          </a:bodyPr>
          <a:lstStyle/>
          <a:p>
            <a:r>
              <a:rPr lang="cs-CZ" dirty="0"/>
              <a:t>Source: </a:t>
            </a:r>
            <a:r>
              <a:rPr lang="cs-CZ" dirty="0" err="1" smtClean="0"/>
              <a:t>Eurostat</a:t>
            </a:r>
            <a:endParaRPr 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200" y="966906"/>
            <a:ext cx="8559800" cy="5536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8275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3D38B16-F50A-CAE0-7EB9-FC404B27B2F9}"/>
            </a:ext>
          </a:extLst>
        </p:cNvPr>
        <p:cNvGrpSpPr/>
        <p:nvPr/>
      </p:nvGrpSpPr>
      <p:grpSpPr>
        <a:xfrm>
          <a:off x="0" y="0"/>
          <a:ext cx="0" cy="0"/>
          <a:chOff x="0" y="0"/>
          <a:chExt cx="0" cy="0"/>
        </a:xfrm>
      </p:grpSpPr>
      <p:sp>
        <p:nvSpPr>
          <p:cNvPr id="5" name="Zástupný symbol pro číslo snímku 4">
            <a:extLst>
              <a:ext uri="{FF2B5EF4-FFF2-40B4-BE49-F238E27FC236}">
                <a16:creationId xmlns:a16="http://schemas.microsoft.com/office/drawing/2014/main" xmlns="" id="{2CE46638-8487-0E44-BEAE-3EBC481390B1}"/>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33</a:t>
            </a:fld>
            <a:endParaRPr lang="cs-CZ"/>
          </a:p>
        </p:txBody>
      </p:sp>
      <p:sp>
        <p:nvSpPr>
          <p:cNvPr id="7" name="Zástupný symbol pro zápatí 3">
            <a:extLst>
              <a:ext uri="{FF2B5EF4-FFF2-40B4-BE49-F238E27FC236}">
                <a16:creationId xmlns:a16="http://schemas.microsoft.com/office/drawing/2014/main" xmlns="" id="{FE87C221-E6CA-46D5-3958-0B12896D9286}"/>
              </a:ext>
            </a:extLst>
          </p:cNvPr>
          <p:cNvSpPr>
            <a:spLocks noGrp="1"/>
          </p:cNvSpPr>
          <p:nvPr>
            <p:ph type="ftr" sz="quarter" idx="11"/>
          </p:nvPr>
        </p:nvSpPr>
        <p:spPr>
          <a:xfrm>
            <a:off x="411162" y="6417177"/>
            <a:ext cx="10942637" cy="365125"/>
          </a:xfrm>
        </p:spPr>
        <p:txBody>
          <a:bodyPr/>
          <a:lstStyle/>
          <a:p>
            <a:r>
              <a:rPr lang="cs-CZ" dirty="0" err="1"/>
              <a:t>Fiscal</a:t>
            </a:r>
            <a:r>
              <a:rPr lang="cs-CZ" dirty="0"/>
              <a:t> </a:t>
            </a:r>
            <a:r>
              <a:rPr lang="cs-CZ" dirty="0" err="1"/>
              <a:t>policy</a:t>
            </a:r>
            <a:r>
              <a:rPr lang="cs-CZ" dirty="0"/>
              <a:t> as </a:t>
            </a:r>
            <a:r>
              <a:rPr lang="cs-CZ" dirty="0" err="1"/>
              <a:t>macroeconomic</a:t>
            </a:r>
            <a:r>
              <a:rPr lang="cs-CZ" dirty="0"/>
              <a:t> </a:t>
            </a:r>
            <a:r>
              <a:rPr lang="cs-CZ" dirty="0" err="1"/>
              <a:t>tool</a:t>
            </a:r>
            <a:endParaRPr lang="en-GB" dirty="0"/>
          </a:p>
        </p:txBody>
      </p:sp>
      <p:sp>
        <p:nvSpPr>
          <p:cNvPr id="8" name="Nadpis 2">
            <a:extLst>
              <a:ext uri="{FF2B5EF4-FFF2-40B4-BE49-F238E27FC236}">
                <a16:creationId xmlns:a16="http://schemas.microsoft.com/office/drawing/2014/main" xmlns="" id="{0024BC6F-8BCB-AC61-D976-2AD4DCE9A5AF}"/>
              </a:ext>
            </a:extLst>
          </p:cNvPr>
          <p:cNvSpPr>
            <a:spLocks noGrp="1"/>
          </p:cNvSpPr>
          <p:nvPr>
            <p:ph type="title"/>
          </p:nvPr>
        </p:nvSpPr>
        <p:spPr>
          <a:xfrm>
            <a:off x="618067" y="381000"/>
            <a:ext cx="11206621" cy="499533"/>
          </a:xfrm>
        </p:spPr>
        <p:txBody>
          <a:bodyPr>
            <a:normAutofit fontScale="90000"/>
          </a:bodyPr>
          <a:lstStyle/>
          <a:p>
            <a:r>
              <a:rPr lang="cs-CZ" dirty="0" smtClean="0"/>
              <a:t>General </a:t>
            </a:r>
            <a:r>
              <a:rPr lang="cs-CZ" dirty="0" err="1" smtClean="0"/>
              <a:t>government</a:t>
            </a:r>
            <a:r>
              <a:rPr lang="cs-CZ" dirty="0" smtClean="0"/>
              <a:t> </a:t>
            </a:r>
            <a:r>
              <a:rPr lang="cs-CZ" dirty="0" err="1" smtClean="0"/>
              <a:t>debt</a:t>
            </a:r>
            <a:r>
              <a:rPr lang="cs-CZ" dirty="0" smtClean="0"/>
              <a:t> in 2019 </a:t>
            </a:r>
            <a:r>
              <a:rPr lang="cs-CZ" i="1" dirty="0" smtClean="0"/>
              <a:t>minus</a:t>
            </a:r>
            <a:r>
              <a:rPr lang="cs-CZ" dirty="0" smtClean="0"/>
              <a:t> 2008 </a:t>
            </a:r>
            <a:r>
              <a:rPr lang="cs-CZ" sz="1800" dirty="0" smtClean="0"/>
              <a:t>(as % </a:t>
            </a:r>
            <a:r>
              <a:rPr lang="cs-CZ" sz="1800" dirty="0" err="1" smtClean="0"/>
              <a:t>of</a:t>
            </a:r>
            <a:r>
              <a:rPr lang="cs-CZ" sz="1800" dirty="0" smtClean="0"/>
              <a:t> GDP)</a:t>
            </a:r>
            <a:endParaRPr lang="en-GB" sz="1800" dirty="0"/>
          </a:p>
        </p:txBody>
      </p:sp>
      <p:sp>
        <p:nvSpPr>
          <p:cNvPr id="10" name="TextBox 9">
            <a:extLst>
              <a:ext uri="{FF2B5EF4-FFF2-40B4-BE49-F238E27FC236}">
                <a16:creationId xmlns:a16="http://schemas.microsoft.com/office/drawing/2014/main" xmlns="" id="{2A986C25-EE39-929A-5921-A1F43D6522C2}"/>
              </a:ext>
            </a:extLst>
          </p:cNvPr>
          <p:cNvSpPr txBox="1"/>
          <p:nvPr/>
        </p:nvSpPr>
        <p:spPr>
          <a:xfrm>
            <a:off x="10740613" y="5293635"/>
            <a:ext cx="1226372" cy="646331"/>
          </a:xfrm>
          <a:prstGeom prst="rect">
            <a:avLst/>
          </a:prstGeom>
          <a:noFill/>
        </p:spPr>
        <p:txBody>
          <a:bodyPr wrap="square" rtlCol="0">
            <a:spAutoFit/>
          </a:bodyPr>
          <a:lstStyle/>
          <a:p>
            <a:r>
              <a:rPr lang="cs-CZ" dirty="0"/>
              <a:t>Source: </a:t>
            </a:r>
            <a:r>
              <a:rPr lang="cs-CZ" dirty="0" err="1" smtClean="0"/>
              <a:t>Eurostat</a:t>
            </a:r>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0933" y="923100"/>
            <a:ext cx="8525934" cy="551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161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3D38B16-F50A-CAE0-7EB9-FC404B27B2F9}"/>
            </a:ext>
          </a:extLst>
        </p:cNvPr>
        <p:cNvGrpSpPr/>
        <p:nvPr/>
      </p:nvGrpSpPr>
      <p:grpSpPr>
        <a:xfrm>
          <a:off x="0" y="0"/>
          <a:ext cx="0" cy="0"/>
          <a:chOff x="0" y="0"/>
          <a:chExt cx="0" cy="0"/>
        </a:xfrm>
      </p:grpSpPr>
      <p:sp>
        <p:nvSpPr>
          <p:cNvPr id="5" name="Zástupný symbol pro číslo snímku 4">
            <a:extLst>
              <a:ext uri="{FF2B5EF4-FFF2-40B4-BE49-F238E27FC236}">
                <a16:creationId xmlns:a16="http://schemas.microsoft.com/office/drawing/2014/main" xmlns="" id="{2CE46638-8487-0E44-BEAE-3EBC481390B1}"/>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34</a:t>
            </a:fld>
            <a:endParaRPr lang="cs-CZ"/>
          </a:p>
        </p:txBody>
      </p:sp>
      <p:sp>
        <p:nvSpPr>
          <p:cNvPr id="7" name="Zástupný symbol pro zápatí 3">
            <a:extLst>
              <a:ext uri="{FF2B5EF4-FFF2-40B4-BE49-F238E27FC236}">
                <a16:creationId xmlns:a16="http://schemas.microsoft.com/office/drawing/2014/main" xmlns="" id="{FE87C221-E6CA-46D5-3958-0B12896D9286}"/>
              </a:ext>
            </a:extLst>
          </p:cNvPr>
          <p:cNvSpPr>
            <a:spLocks noGrp="1"/>
          </p:cNvSpPr>
          <p:nvPr>
            <p:ph type="ftr" sz="quarter" idx="11"/>
          </p:nvPr>
        </p:nvSpPr>
        <p:spPr>
          <a:xfrm>
            <a:off x="411162" y="6417177"/>
            <a:ext cx="10942637" cy="365125"/>
          </a:xfrm>
        </p:spPr>
        <p:txBody>
          <a:bodyPr/>
          <a:lstStyle/>
          <a:p>
            <a:r>
              <a:rPr lang="cs-CZ" dirty="0" err="1"/>
              <a:t>Fiscal</a:t>
            </a:r>
            <a:r>
              <a:rPr lang="cs-CZ" dirty="0"/>
              <a:t> </a:t>
            </a:r>
            <a:r>
              <a:rPr lang="cs-CZ" dirty="0" err="1"/>
              <a:t>policy</a:t>
            </a:r>
            <a:r>
              <a:rPr lang="cs-CZ" dirty="0"/>
              <a:t> as </a:t>
            </a:r>
            <a:r>
              <a:rPr lang="cs-CZ" dirty="0" err="1"/>
              <a:t>macroeconomic</a:t>
            </a:r>
            <a:r>
              <a:rPr lang="cs-CZ" dirty="0"/>
              <a:t> </a:t>
            </a:r>
            <a:r>
              <a:rPr lang="cs-CZ" dirty="0" err="1"/>
              <a:t>tool</a:t>
            </a:r>
            <a:endParaRPr lang="en-GB" dirty="0"/>
          </a:p>
        </p:txBody>
      </p:sp>
      <p:sp>
        <p:nvSpPr>
          <p:cNvPr id="8" name="Nadpis 2">
            <a:extLst>
              <a:ext uri="{FF2B5EF4-FFF2-40B4-BE49-F238E27FC236}">
                <a16:creationId xmlns:a16="http://schemas.microsoft.com/office/drawing/2014/main" xmlns="" id="{0024BC6F-8BCB-AC61-D976-2AD4DCE9A5AF}"/>
              </a:ext>
            </a:extLst>
          </p:cNvPr>
          <p:cNvSpPr>
            <a:spLocks noGrp="1"/>
          </p:cNvSpPr>
          <p:nvPr>
            <p:ph type="title"/>
          </p:nvPr>
        </p:nvSpPr>
        <p:spPr>
          <a:xfrm>
            <a:off x="800017" y="381000"/>
            <a:ext cx="11024671" cy="1227666"/>
          </a:xfrm>
        </p:spPr>
        <p:txBody>
          <a:bodyPr>
            <a:normAutofit fontScale="90000"/>
          </a:bodyPr>
          <a:lstStyle/>
          <a:p>
            <a:r>
              <a:rPr lang="en-US" dirty="0"/>
              <a:t>contribution of discretionary fiscal measures to GDP growth is divided into the individual components of domestic demand</a:t>
            </a:r>
            <a:r>
              <a:rPr lang="cs-CZ" dirty="0"/>
              <a:t>  </a:t>
            </a:r>
            <a:r>
              <a:rPr lang="cs-CZ" sz="2000" dirty="0"/>
              <a:t>(</a:t>
            </a:r>
            <a:r>
              <a:rPr lang="cs-CZ" sz="2000" dirty="0" err="1"/>
              <a:t>contributions</a:t>
            </a:r>
            <a:r>
              <a:rPr lang="cs-CZ" sz="2000" dirty="0"/>
              <a:t> to </a:t>
            </a:r>
            <a:r>
              <a:rPr lang="cs-CZ" sz="2000" dirty="0" err="1"/>
              <a:t>gdp</a:t>
            </a:r>
            <a:r>
              <a:rPr lang="cs-CZ" sz="2000" dirty="0"/>
              <a:t> </a:t>
            </a:r>
            <a:r>
              <a:rPr lang="cs-CZ" sz="2000" dirty="0" err="1"/>
              <a:t>gowth</a:t>
            </a:r>
            <a:r>
              <a:rPr lang="cs-CZ" sz="2000" dirty="0"/>
              <a:t> in </a:t>
            </a:r>
            <a:r>
              <a:rPr lang="cs-CZ" sz="2000" dirty="0" err="1"/>
              <a:t>p.p</a:t>
            </a:r>
            <a:r>
              <a:rPr lang="cs-CZ" sz="2000" dirty="0"/>
              <a:t>.)</a:t>
            </a:r>
            <a:endParaRPr lang="en-GB" sz="2000" dirty="0"/>
          </a:p>
        </p:txBody>
      </p:sp>
      <p:pic>
        <p:nvPicPr>
          <p:cNvPr id="9" name="Picture 8">
            <a:extLst>
              <a:ext uri="{FF2B5EF4-FFF2-40B4-BE49-F238E27FC236}">
                <a16:creationId xmlns:a16="http://schemas.microsoft.com/office/drawing/2014/main" xmlns="" id="{3C1B833B-DF8A-7209-D193-E6C8959D8C92}"/>
              </a:ext>
            </a:extLst>
          </p:cNvPr>
          <p:cNvPicPr>
            <a:picLocks noChangeAspect="1"/>
          </p:cNvPicPr>
          <p:nvPr/>
        </p:nvPicPr>
        <p:blipFill>
          <a:blip r:embed="rId2"/>
          <a:stretch>
            <a:fillRect/>
          </a:stretch>
        </p:blipFill>
        <p:spPr>
          <a:xfrm>
            <a:off x="1534979" y="1693454"/>
            <a:ext cx="9122042" cy="4631408"/>
          </a:xfrm>
          <a:prstGeom prst="rect">
            <a:avLst/>
          </a:prstGeom>
        </p:spPr>
      </p:pic>
      <p:sp>
        <p:nvSpPr>
          <p:cNvPr id="10" name="TextBox 9">
            <a:extLst>
              <a:ext uri="{FF2B5EF4-FFF2-40B4-BE49-F238E27FC236}">
                <a16:creationId xmlns:a16="http://schemas.microsoft.com/office/drawing/2014/main" xmlns="" id="{2A986C25-EE39-929A-5921-A1F43D6522C2}"/>
              </a:ext>
            </a:extLst>
          </p:cNvPr>
          <p:cNvSpPr txBox="1"/>
          <p:nvPr/>
        </p:nvSpPr>
        <p:spPr>
          <a:xfrm>
            <a:off x="10740613" y="5293635"/>
            <a:ext cx="1226372" cy="646331"/>
          </a:xfrm>
          <a:prstGeom prst="rect">
            <a:avLst/>
          </a:prstGeom>
          <a:noFill/>
        </p:spPr>
        <p:txBody>
          <a:bodyPr wrap="square" rtlCol="0">
            <a:spAutoFit/>
          </a:bodyPr>
          <a:lstStyle/>
          <a:p>
            <a:r>
              <a:rPr lang="cs-CZ" dirty="0"/>
              <a:t>Source: CNB</a:t>
            </a:r>
            <a:endParaRPr lang="en-US" dirty="0"/>
          </a:p>
        </p:txBody>
      </p:sp>
    </p:spTree>
    <p:extLst>
      <p:ext uri="{BB962C8B-B14F-4D97-AF65-F5344CB8AC3E}">
        <p14:creationId xmlns:p14="http://schemas.microsoft.com/office/powerpoint/2010/main" val="31823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186DA7D-7BA1-5FCA-52CE-0274DEB8EEF4}"/>
            </a:ext>
          </a:extLst>
        </p:cNvPr>
        <p:cNvGrpSpPr/>
        <p:nvPr/>
      </p:nvGrpSpPr>
      <p:grpSpPr>
        <a:xfrm>
          <a:off x="0" y="0"/>
          <a:ext cx="0" cy="0"/>
          <a:chOff x="0" y="0"/>
          <a:chExt cx="0" cy="0"/>
        </a:xfrm>
      </p:grpSpPr>
      <p:sp>
        <p:nvSpPr>
          <p:cNvPr id="5" name="Zástupný symbol pro číslo snímku 4">
            <a:extLst>
              <a:ext uri="{FF2B5EF4-FFF2-40B4-BE49-F238E27FC236}">
                <a16:creationId xmlns:a16="http://schemas.microsoft.com/office/drawing/2014/main" xmlns="" id="{1B2E452B-36BB-3A0A-44C8-E53DC3E7DCA3}"/>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35</a:t>
            </a:fld>
            <a:endParaRPr lang="cs-CZ"/>
          </a:p>
        </p:txBody>
      </p:sp>
      <p:sp>
        <p:nvSpPr>
          <p:cNvPr id="7" name="Zástupný symbol pro zápatí 3">
            <a:extLst>
              <a:ext uri="{FF2B5EF4-FFF2-40B4-BE49-F238E27FC236}">
                <a16:creationId xmlns:a16="http://schemas.microsoft.com/office/drawing/2014/main" xmlns="" id="{16416C54-01DD-65A1-174D-9DBCC75A0511}"/>
              </a:ext>
            </a:extLst>
          </p:cNvPr>
          <p:cNvSpPr>
            <a:spLocks noGrp="1"/>
          </p:cNvSpPr>
          <p:nvPr>
            <p:ph type="ftr" sz="quarter" idx="11"/>
          </p:nvPr>
        </p:nvSpPr>
        <p:spPr>
          <a:xfrm>
            <a:off x="411162" y="6417177"/>
            <a:ext cx="10942637" cy="365125"/>
          </a:xfrm>
        </p:spPr>
        <p:txBody>
          <a:bodyPr/>
          <a:lstStyle/>
          <a:p>
            <a:r>
              <a:rPr lang="cs-CZ" dirty="0" err="1"/>
              <a:t>Fiscal</a:t>
            </a:r>
            <a:r>
              <a:rPr lang="cs-CZ" dirty="0"/>
              <a:t> </a:t>
            </a:r>
            <a:r>
              <a:rPr lang="cs-CZ" dirty="0" err="1"/>
              <a:t>policy</a:t>
            </a:r>
            <a:r>
              <a:rPr lang="cs-CZ" dirty="0"/>
              <a:t> as </a:t>
            </a:r>
            <a:r>
              <a:rPr lang="cs-CZ" dirty="0" err="1"/>
              <a:t>macroeconomic</a:t>
            </a:r>
            <a:r>
              <a:rPr lang="cs-CZ" dirty="0"/>
              <a:t> </a:t>
            </a:r>
            <a:r>
              <a:rPr lang="cs-CZ" dirty="0" err="1"/>
              <a:t>tool</a:t>
            </a:r>
            <a:endParaRPr lang="en-GB" dirty="0"/>
          </a:p>
        </p:txBody>
      </p:sp>
      <p:sp>
        <p:nvSpPr>
          <p:cNvPr id="10" name="TextBox 9">
            <a:extLst>
              <a:ext uri="{FF2B5EF4-FFF2-40B4-BE49-F238E27FC236}">
                <a16:creationId xmlns:a16="http://schemas.microsoft.com/office/drawing/2014/main" xmlns="" id="{0120F4E3-ADB9-7FE4-26DF-8B90EEF75CEF}"/>
              </a:ext>
            </a:extLst>
          </p:cNvPr>
          <p:cNvSpPr txBox="1"/>
          <p:nvPr/>
        </p:nvSpPr>
        <p:spPr>
          <a:xfrm>
            <a:off x="8821271" y="6230407"/>
            <a:ext cx="1596613" cy="369332"/>
          </a:xfrm>
          <a:prstGeom prst="rect">
            <a:avLst/>
          </a:prstGeom>
          <a:noFill/>
        </p:spPr>
        <p:txBody>
          <a:bodyPr wrap="square" rtlCol="0">
            <a:spAutoFit/>
          </a:bodyPr>
          <a:lstStyle/>
          <a:p>
            <a:r>
              <a:rPr lang="cs-CZ" dirty="0"/>
              <a:t>Source: CNB</a:t>
            </a:r>
            <a:endParaRPr lang="en-US" dirty="0"/>
          </a:p>
        </p:txBody>
      </p:sp>
      <p:pic>
        <p:nvPicPr>
          <p:cNvPr id="3" name="Picture 2" descr="A screenshot of a report">
            <a:extLst>
              <a:ext uri="{FF2B5EF4-FFF2-40B4-BE49-F238E27FC236}">
                <a16:creationId xmlns:a16="http://schemas.microsoft.com/office/drawing/2014/main" xmlns="" id="{EAEFD615-6451-BAE4-7C01-EA28E3DED9C5}"/>
              </a:ext>
            </a:extLst>
          </p:cNvPr>
          <p:cNvPicPr>
            <a:picLocks noChangeAspect="1"/>
          </p:cNvPicPr>
          <p:nvPr/>
        </p:nvPicPr>
        <p:blipFill>
          <a:blip r:embed="rId2"/>
          <a:stretch>
            <a:fillRect/>
          </a:stretch>
        </p:blipFill>
        <p:spPr>
          <a:xfrm>
            <a:off x="407589" y="530510"/>
            <a:ext cx="6251395" cy="5563501"/>
          </a:xfrm>
          <a:prstGeom prst="rect">
            <a:avLst/>
          </a:prstGeom>
        </p:spPr>
      </p:pic>
      <p:pic>
        <p:nvPicPr>
          <p:cNvPr id="12" name="Picture 11" descr="A graph with different colored bars and numbers">
            <a:extLst>
              <a:ext uri="{FF2B5EF4-FFF2-40B4-BE49-F238E27FC236}">
                <a16:creationId xmlns:a16="http://schemas.microsoft.com/office/drawing/2014/main" xmlns="" id="{F030ECD6-1675-29BD-4DB3-D136E86B9098}"/>
              </a:ext>
            </a:extLst>
          </p:cNvPr>
          <p:cNvPicPr>
            <a:picLocks noChangeAspect="1"/>
          </p:cNvPicPr>
          <p:nvPr/>
        </p:nvPicPr>
        <p:blipFill>
          <a:blip r:embed="rId3"/>
          <a:stretch>
            <a:fillRect/>
          </a:stretch>
        </p:blipFill>
        <p:spPr>
          <a:xfrm>
            <a:off x="6688592" y="710453"/>
            <a:ext cx="5351256" cy="5383558"/>
          </a:xfrm>
          <a:prstGeom prst="rect">
            <a:avLst/>
          </a:prstGeom>
        </p:spPr>
      </p:pic>
    </p:spTree>
    <p:extLst>
      <p:ext uri="{BB962C8B-B14F-4D97-AF65-F5344CB8AC3E}">
        <p14:creationId xmlns:p14="http://schemas.microsoft.com/office/powerpoint/2010/main" val="4026201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A9E515C-986F-A1A6-BA05-8C9B2C1F1F36}"/>
            </a:ext>
          </a:extLst>
        </p:cNvPr>
        <p:cNvGrpSpPr/>
        <p:nvPr/>
      </p:nvGrpSpPr>
      <p:grpSpPr>
        <a:xfrm>
          <a:off x="0" y="0"/>
          <a:ext cx="0" cy="0"/>
          <a:chOff x="0" y="0"/>
          <a:chExt cx="0" cy="0"/>
        </a:xfrm>
      </p:grpSpPr>
      <p:sp>
        <p:nvSpPr>
          <p:cNvPr id="5" name="Zástupný symbol pro číslo snímku 4">
            <a:extLst>
              <a:ext uri="{FF2B5EF4-FFF2-40B4-BE49-F238E27FC236}">
                <a16:creationId xmlns:a16="http://schemas.microsoft.com/office/drawing/2014/main" xmlns="" id="{4D07F381-E69A-1D7E-FD43-4FD4EF2AFF1A}"/>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36</a:t>
            </a:fld>
            <a:endParaRPr lang="cs-CZ"/>
          </a:p>
        </p:txBody>
      </p:sp>
      <p:sp>
        <p:nvSpPr>
          <p:cNvPr id="7" name="Zástupný symbol pro zápatí 3">
            <a:extLst>
              <a:ext uri="{FF2B5EF4-FFF2-40B4-BE49-F238E27FC236}">
                <a16:creationId xmlns:a16="http://schemas.microsoft.com/office/drawing/2014/main" xmlns="" id="{FBC57A8D-DF5D-CF71-8D62-242931D6A52B}"/>
              </a:ext>
            </a:extLst>
          </p:cNvPr>
          <p:cNvSpPr>
            <a:spLocks noGrp="1"/>
          </p:cNvSpPr>
          <p:nvPr>
            <p:ph type="ftr" sz="quarter" idx="11"/>
          </p:nvPr>
        </p:nvSpPr>
        <p:spPr>
          <a:xfrm>
            <a:off x="411162" y="6417177"/>
            <a:ext cx="10942637" cy="365125"/>
          </a:xfrm>
        </p:spPr>
        <p:txBody>
          <a:bodyPr/>
          <a:lstStyle/>
          <a:p>
            <a:r>
              <a:rPr lang="cs-CZ" dirty="0" err="1"/>
              <a:t>Fiscal</a:t>
            </a:r>
            <a:r>
              <a:rPr lang="cs-CZ" dirty="0"/>
              <a:t> </a:t>
            </a:r>
            <a:r>
              <a:rPr lang="cs-CZ" dirty="0" err="1"/>
              <a:t>policy</a:t>
            </a:r>
            <a:r>
              <a:rPr lang="cs-CZ" dirty="0"/>
              <a:t> as </a:t>
            </a:r>
            <a:r>
              <a:rPr lang="cs-CZ" dirty="0" err="1"/>
              <a:t>macroeconomic</a:t>
            </a:r>
            <a:r>
              <a:rPr lang="cs-CZ" dirty="0"/>
              <a:t> </a:t>
            </a:r>
            <a:r>
              <a:rPr lang="cs-CZ" dirty="0" err="1"/>
              <a:t>tool</a:t>
            </a:r>
            <a:endParaRPr lang="en-GB" dirty="0"/>
          </a:p>
        </p:txBody>
      </p:sp>
      <p:sp>
        <p:nvSpPr>
          <p:cNvPr id="8" name="Nadpis 2">
            <a:extLst>
              <a:ext uri="{FF2B5EF4-FFF2-40B4-BE49-F238E27FC236}">
                <a16:creationId xmlns:a16="http://schemas.microsoft.com/office/drawing/2014/main" xmlns="" id="{E95BA8ED-ADD0-FC2A-11B9-A3936CAE38D7}"/>
              </a:ext>
            </a:extLst>
          </p:cNvPr>
          <p:cNvSpPr>
            <a:spLocks noGrp="1"/>
          </p:cNvSpPr>
          <p:nvPr>
            <p:ph type="title"/>
          </p:nvPr>
        </p:nvSpPr>
        <p:spPr>
          <a:xfrm>
            <a:off x="812636" y="547454"/>
            <a:ext cx="11149868" cy="646901"/>
          </a:xfrm>
        </p:spPr>
        <p:txBody>
          <a:bodyPr>
            <a:normAutofit/>
          </a:bodyPr>
          <a:lstStyle/>
          <a:p>
            <a:r>
              <a:rPr lang="cs-CZ" dirty="0" err="1"/>
              <a:t>fiscal</a:t>
            </a:r>
            <a:r>
              <a:rPr lang="cs-CZ" dirty="0"/>
              <a:t> </a:t>
            </a:r>
            <a:r>
              <a:rPr lang="cs-CZ" dirty="0" err="1"/>
              <a:t>policy</a:t>
            </a:r>
            <a:r>
              <a:rPr lang="cs-CZ" dirty="0"/>
              <a:t>: pro-</a:t>
            </a:r>
            <a:r>
              <a:rPr lang="cs-CZ" dirty="0" err="1"/>
              <a:t>cyclical</a:t>
            </a:r>
            <a:r>
              <a:rPr lang="cs-CZ" dirty="0"/>
              <a:t> and </a:t>
            </a:r>
            <a:r>
              <a:rPr lang="cs-CZ" dirty="0" err="1"/>
              <a:t>counter-cyclical</a:t>
            </a:r>
            <a:endParaRPr lang="en-GB" dirty="0"/>
          </a:p>
        </p:txBody>
      </p:sp>
      <p:pic>
        <p:nvPicPr>
          <p:cNvPr id="2" name="Picture 1">
            <a:extLst>
              <a:ext uri="{FF2B5EF4-FFF2-40B4-BE49-F238E27FC236}">
                <a16:creationId xmlns:a16="http://schemas.microsoft.com/office/drawing/2014/main" xmlns="" id="{193A6D74-CC5E-3643-E528-65708A7F3FCE}"/>
              </a:ext>
            </a:extLst>
          </p:cNvPr>
          <p:cNvPicPr>
            <a:picLocks noChangeAspect="1"/>
          </p:cNvPicPr>
          <p:nvPr/>
        </p:nvPicPr>
        <p:blipFill>
          <a:blip r:embed="rId2"/>
          <a:stretch>
            <a:fillRect/>
          </a:stretch>
        </p:blipFill>
        <p:spPr>
          <a:xfrm>
            <a:off x="2873585" y="1227668"/>
            <a:ext cx="7397811" cy="5189509"/>
          </a:xfrm>
          <a:prstGeom prst="rect">
            <a:avLst/>
          </a:prstGeom>
        </p:spPr>
      </p:pic>
    </p:spTree>
    <p:extLst>
      <p:ext uri="{BB962C8B-B14F-4D97-AF65-F5344CB8AC3E}">
        <p14:creationId xmlns:p14="http://schemas.microsoft.com/office/powerpoint/2010/main" val="3792301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DEB8BEE-D26E-E69C-7E66-A5B942FA7194}"/>
            </a:ext>
          </a:extLst>
        </p:cNvPr>
        <p:cNvGrpSpPr/>
        <p:nvPr/>
      </p:nvGrpSpPr>
      <p:grpSpPr>
        <a:xfrm>
          <a:off x="0" y="0"/>
          <a:ext cx="0" cy="0"/>
          <a:chOff x="0" y="0"/>
          <a:chExt cx="0" cy="0"/>
        </a:xfrm>
      </p:grpSpPr>
      <p:sp>
        <p:nvSpPr>
          <p:cNvPr id="6" name="Zástupný obsah 5">
            <a:extLst>
              <a:ext uri="{FF2B5EF4-FFF2-40B4-BE49-F238E27FC236}">
                <a16:creationId xmlns:a16="http://schemas.microsoft.com/office/drawing/2014/main" xmlns="" id="{0375F6EC-0123-6AD8-1BB3-2162B57F5FDE}"/>
              </a:ext>
            </a:extLst>
          </p:cNvPr>
          <p:cNvSpPr>
            <a:spLocks noGrp="1"/>
          </p:cNvSpPr>
          <p:nvPr>
            <p:ph sz="half" idx="1"/>
          </p:nvPr>
        </p:nvSpPr>
        <p:spPr>
          <a:xfrm>
            <a:off x="634300" y="1667435"/>
            <a:ext cx="11263657" cy="4749742"/>
          </a:xfrm>
        </p:spPr>
        <p:txBody>
          <a:bodyPr>
            <a:normAutofit lnSpcReduction="10000"/>
          </a:bodyPr>
          <a:lstStyle/>
          <a:p>
            <a:pPr marL="285750" lvl="1" indent="-285750">
              <a:buFont typeface="Arial" panose="020B0604020202020204" pitchFamily="34" charset="0"/>
              <a:buChar char="•"/>
            </a:pPr>
            <a:r>
              <a:rPr lang="en-US" dirty="0"/>
              <a:t>Worsens </a:t>
            </a:r>
            <a:r>
              <a:rPr lang="cs-CZ" dirty="0" smtClean="0"/>
              <a:t>r</a:t>
            </a:r>
            <a:r>
              <a:rPr lang="en-US" dirty="0" err="1" smtClean="0"/>
              <a:t>ecessions</a:t>
            </a:r>
            <a:r>
              <a:rPr lang="en-US" dirty="0"/>
              <a:t>: </a:t>
            </a:r>
            <a:r>
              <a:rPr lang="cs-CZ" dirty="0" smtClean="0"/>
              <a:t>f</a:t>
            </a:r>
            <a:r>
              <a:rPr lang="en-US" dirty="0" err="1" smtClean="0"/>
              <a:t>orces</a:t>
            </a:r>
            <a:r>
              <a:rPr lang="en-US" dirty="0" smtClean="0"/>
              <a:t> </a:t>
            </a:r>
            <a:r>
              <a:rPr lang="en-US" dirty="0"/>
              <a:t>cuts or tax hikes when the economy needs stimulus, deepening recessions.</a:t>
            </a:r>
          </a:p>
          <a:p>
            <a:pPr marL="285750" lvl="1" indent="-285750">
              <a:buFont typeface="Arial" panose="020B0604020202020204" pitchFamily="34" charset="0"/>
              <a:buChar char="•"/>
            </a:pPr>
            <a:r>
              <a:rPr lang="en-US" dirty="0"/>
              <a:t>Removes </a:t>
            </a:r>
            <a:r>
              <a:rPr lang="cs-CZ" dirty="0" smtClean="0"/>
              <a:t>a</a:t>
            </a:r>
            <a:r>
              <a:rPr lang="en-US" dirty="0" err="1" smtClean="0"/>
              <a:t>utomatic</a:t>
            </a:r>
            <a:r>
              <a:rPr lang="en-US" dirty="0" smtClean="0"/>
              <a:t> </a:t>
            </a:r>
            <a:r>
              <a:rPr lang="cs-CZ" dirty="0" smtClean="0"/>
              <a:t>s</a:t>
            </a:r>
            <a:r>
              <a:rPr lang="en-US" dirty="0" err="1" smtClean="0"/>
              <a:t>tabilizers</a:t>
            </a:r>
            <a:r>
              <a:rPr lang="en-US" dirty="0"/>
              <a:t>: </a:t>
            </a:r>
            <a:r>
              <a:rPr lang="cs-CZ" dirty="0" smtClean="0"/>
              <a:t>p</a:t>
            </a:r>
            <a:r>
              <a:rPr lang="en-US" dirty="0" err="1" smtClean="0"/>
              <a:t>revents</a:t>
            </a:r>
            <a:r>
              <a:rPr lang="en-US" dirty="0" smtClean="0"/>
              <a:t> </a:t>
            </a:r>
            <a:r>
              <a:rPr lang="en-US" dirty="0"/>
              <a:t>the natural increase in deficits (from lower tax revenue/higher benefits) that cushions economic slumps.</a:t>
            </a:r>
          </a:p>
          <a:p>
            <a:pPr marL="285750" lvl="1" indent="-285750">
              <a:buFont typeface="Arial" panose="020B0604020202020204" pitchFamily="34" charset="0"/>
              <a:buChar char="•"/>
            </a:pPr>
            <a:r>
              <a:rPr lang="en-US" dirty="0"/>
              <a:t>Creates </a:t>
            </a:r>
            <a:r>
              <a:rPr lang="cs-CZ" dirty="0" smtClean="0"/>
              <a:t>h</a:t>
            </a:r>
            <a:r>
              <a:rPr lang="en-US" dirty="0" smtClean="0"/>
              <a:t>armful </a:t>
            </a:r>
            <a:r>
              <a:rPr lang="cs-CZ" dirty="0" smtClean="0"/>
              <a:t>s</a:t>
            </a:r>
            <a:r>
              <a:rPr lang="en-US" dirty="0" err="1" smtClean="0"/>
              <a:t>pirals</a:t>
            </a:r>
            <a:r>
              <a:rPr lang="en-US" dirty="0"/>
              <a:t>: </a:t>
            </a:r>
            <a:r>
              <a:rPr lang="cs-CZ" dirty="0" smtClean="0"/>
              <a:t>a</a:t>
            </a:r>
            <a:r>
              <a:rPr lang="en-US" dirty="0" smtClean="0"/>
              <a:t> </a:t>
            </a:r>
            <a:r>
              <a:rPr lang="en-US" dirty="0"/>
              <a:t>weak economy leads to higher deficits, forcing more cuts, which further weakens the economy.</a:t>
            </a:r>
          </a:p>
          <a:p>
            <a:pPr marL="285750" lvl="1" indent="-285750">
              <a:buFont typeface="Arial" panose="020B0604020202020204" pitchFamily="34" charset="0"/>
              <a:buChar char="•"/>
            </a:pPr>
            <a:r>
              <a:rPr lang="en-US" dirty="0" smtClean="0"/>
              <a:t>Over-</a:t>
            </a:r>
            <a:r>
              <a:rPr lang="cs-CZ" dirty="0" smtClean="0"/>
              <a:t>s</a:t>
            </a:r>
            <a:r>
              <a:rPr lang="en-US" dirty="0" err="1" smtClean="0"/>
              <a:t>timulates</a:t>
            </a:r>
            <a:r>
              <a:rPr lang="en-US" dirty="0" smtClean="0"/>
              <a:t> </a:t>
            </a:r>
            <a:r>
              <a:rPr lang="cs-CZ" dirty="0" smtClean="0"/>
              <a:t>b</a:t>
            </a:r>
            <a:r>
              <a:rPr lang="en-US" dirty="0" err="1" smtClean="0"/>
              <a:t>ooms</a:t>
            </a:r>
            <a:r>
              <a:rPr lang="en-US" dirty="0"/>
              <a:t>: </a:t>
            </a:r>
            <a:r>
              <a:rPr lang="cs-CZ" dirty="0" smtClean="0"/>
              <a:t>r</a:t>
            </a:r>
            <a:r>
              <a:rPr lang="en-US" dirty="0" err="1" smtClean="0"/>
              <a:t>equires</a:t>
            </a:r>
            <a:r>
              <a:rPr lang="en-US" dirty="0" smtClean="0"/>
              <a:t> </a:t>
            </a:r>
            <a:r>
              <a:rPr lang="en-US" dirty="0"/>
              <a:t>spending cuts or tax increases during good times, unnecessarily slowing down a growing economy. </a:t>
            </a:r>
            <a:endParaRPr lang="cs-CZ" dirty="0"/>
          </a:p>
          <a:p>
            <a:pPr marL="285750" lvl="1" indent="-285750">
              <a:buFont typeface="Arial" panose="020B0604020202020204" pitchFamily="34" charset="0"/>
              <a:buChar char="•"/>
            </a:pPr>
            <a:r>
              <a:rPr lang="en-US" dirty="0"/>
              <a:t>Hinders </a:t>
            </a:r>
            <a:r>
              <a:rPr lang="cs-CZ" dirty="0" smtClean="0"/>
              <a:t>i</a:t>
            </a:r>
            <a:r>
              <a:rPr lang="en-US" dirty="0" err="1" smtClean="0"/>
              <a:t>nvestment</a:t>
            </a:r>
            <a:r>
              <a:rPr lang="en-US" dirty="0"/>
              <a:t>: </a:t>
            </a:r>
            <a:r>
              <a:rPr lang="cs-CZ" dirty="0" smtClean="0"/>
              <a:t>p</a:t>
            </a:r>
            <a:r>
              <a:rPr lang="en-US" dirty="0" err="1" smtClean="0"/>
              <a:t>revents</a:t>
            </a:r>
            <a:r>
              <a:rPr lang="en-US" dirty="0" smtClean="0"/>
              <a:t> </a:t>
            </a:r>
            <a:r>
              <a:rPr lang="en-US" dirty="0"/>
              <a:t>crucial public investments in areas like education, infrastructure, and research, which are vital for long-term growth.</a:t>
            </a:r>
          </a:p>
          <a:p>
            <a:pPr marL="285750" lvl="1" indent="-285750">
              <a:buFont typeface="Arial" panose="020B0604020202020204" pitchFamily="34" charset="0"/>
              <a:buChar char="•"/>
            </a:pPr>
            <a:r>
              <a:rPr lang="en-US" dirty="0"/>
              <a:t>Threatens </a:t>
            </a:r>
            <a:r>
              <a:rPr lang="cs-CZ" dirty="0" smtClean="0"/>
              <a:t>s</a:t>
            </a:r>
            <a:r>
              <a:rPr lang="en-US" dirty="0" err="1" smtClean="0"/>
              <a:t>ocial</a:t>
            </a:r>
            <a:r>
              <a:rPr lang="en-US" dirty="0" smtClean="0"/>
              <a:t> </a:t>
            </a:r>
            <a:r>
              <a:rPr lang="cs-CZ" dirty="0" smtClean="0"/>
              <a:t>p</a:t>
            </a:r>
            <a:r>
              <a:rPr lang="en-US" dirty="0" err="1" smtClean="0"/>
              <a:t>rograms</a:t>
            </a:r>
            <a:r>
              <a:rPr lang="en-US" dirty="0"/>
              <a:t>: </a:t>
            </a:r>
            <a:r>
              <a:rPr lang="cs-CZ" dirty="0" smtClean="0"/>
              <a:t>c</a:t>
            </a:r>
            <a:r>
              <a:rPr lang="en-US" dirty="0" smtClean="0"/>
              <a:t>an </a:t>
            </a:r>
            <a:r>
              <a:rPr lang="en-US" dirty="0"/>
              <a:t>interfere with trust funds (like </a:t>
            </a:r>
            <a:r>
              <a:rPr lang="cs-CZ" dirty="0" smtClean="0"/>
              <a:t>s</a:t>
            </a:r>
            <a:r>
              <a:rPr lang="en-US" dirty="0" err="1" smtClean="0"/>
              <a:t>ocial</a:t>
            </a:r>
            <a:r>
              <a:rPr lang="en-US" dirty="0" smtClean="0"/>
              <a:t> </a:t>
            </a:r>
            <a:r>
              <a:rPr lang="cs-CZ" dirty="0" smtClean="0"/>
              <a:t>s</a:t>
            </a:r>
            <a:r>
              <a:rPr lang="en-US" dirty="0" err="1" smtClean="0"/>
              <a:t>ecurity</a:t>
            </a:r>
            <a:r>
              <a:rPr lang="en-US" dirty="0"/>
              <a:t>) by preventing use of accumulated savings, potentially cutting benefits or raising taxes.</a:t>
            </a:r>
          </a:p>
          <a:p>
            <a:pPr marL="285750" lvl="1" indent="-285750">
              <a:buFont typeface="Arial" panose="020B0604020202020204" pitchFamily="34" charset="0"/>
              <a:buChar char="•"/>
            </a:pPr>
            <a:r>
              <a:rPr lang="en-US" dirty="0"/>
              <a:t>Reduces </a:t>
            </a:r>
            <a:r>
              <a:rPr lang="cs-CZ" dirty="0" smtClean="0"/>
              <a:t>f</a:t>
            </a:r>
            <a:r>
              <a:rPr lang="en-US" dirty="0" err="1" smtClean="0"/>
              <a:t>lexibility</a:t>
            </a:r>
            <a:r>
              <a:rPr lang="en-US" dirty="0"/>
              <a:t>: </a:t>
            </a:r>
            <a:r>
              <a:rPr lang="cs-CZ" dirty="0" smtClean="0"/>
              <a:t>m</a:t>
            </a:r>
            <a:r>
              <a:rPr lang="en-US" dirty="0" err="1" smtClean="0"/>
              <a:t>akes</a:t>
            </a:r>
            <a:r>
              <a:rPr lang="en-US" dirty="0" smtClean="0"/>
              <a:t> </a:t>
            </a:r>
            <a:r>
              <a:rPr lang="en-US" dirty="0"/>
              <a:t>it harder to respond to unforeseen crises, like pandemics or natural disasters, that require deficit spending. </a:t>
            </a:r>
            <a:endParaRPr lang="cs-CZ" dirty="0"/>
          </a:p>
          <a:p>
            <a:pPr lvl="1"/>
            <a:endParaRPr lang="en-GB" sz="1800" b="1" dirty="0"/>
          </a:p>
        </p:txBody>
      </p:sp>
      <p:sp>
        <p:nvSpPr>
          <p:cNvPr id="5" name="Zástupný symbol pro číslo snímku 4">
            <a:extLst>
              <a:ext uri="{FF2B5EF4-FFF2-40B4-BE49-F238E27FC236}">
                <a16:creationId xmlns:a16="http://schemas.microsoft.com/office/drawing/2014/main" xmlns="" id="{075645C5-B504-3AF0-BAA2-9EE193693987}"/>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37</a:t>
            </a:fld>
            <a:endParaRPr lang="cs-CZ"/>
          </a:p>
        </p:txBody>
      </p:sp>
      <p:sp>
        <p:nvSpPr>
          <p:cNvPr id="7" name="Zástupný symbol pro zápatí 3">
            <a:extLst>
              <a:ext uri="{FF2B5EF4-FFF2-40B4-BE49-F238E27FC236}">
                <a16:creationId xmlns:a16="http://schemas.microsoft.com/office/drawing/2014/main" xmlns="" id="{7B538591-9102-C402-870C-5B52AD5EEC79}"/>
              </a:ext>
            </a:extLst>
          </p:cNvPr>
          <p:cNvSpPr>
            <a:spLocks noGrp="1"/>
          </p:cNvSpPr>
          <p:nvPr>
            <p:ph type="ftr" sz="quarter" idx="11"/>
          </p:nvPr>
        </p:nvSpPr>
        <p:spPr>
          <a:xfrm>
            <a:off x="411162" y="6417177"/>
            <a:ext cx="10942637" cy="365125"/>
          </a:xfrm>
        </p:spPr>
        <p:txBody>
          <a:bodyPr/>
          <a:lstStyle/>
          <a:p>
            <a:r>
              <a:rPr lang="cs-CZ" dirty="0" err="1"/>
              <a:t>Fiscal</a:t>
            </a:r>
            <a:r>
              <a:rPr lang="cs-CZ" dirty="0"/>
              <a:t> </a:t>
            </a:r>
            <a:r>
              <a:rPr lang="cs-CZ" dirty="0" err="1"/>
              <a:t>policy</a:t>
            </a:r>
            <a:r>
              <a:rPr lang="cs-CZ" dirty="0"/>
              <a:t> as </a:t>
            </a:r>
            <a:r>
              <a:rPr lang="cs-CZ" dirty="0" err="1"/>
              <a:t>macroeconomic</a:t>
            </a:r>
            <a:r>
              <a:rPr lang="cs-CZ" dirty="0"/>
              <a:t> </a:t>
            </a:r>
            <a:r>
              <a:rPr lang="cs-CZ" dirty="0" err="1"/>
              <a:t>tool</a:t>
            </a:r>
            <a:endParaRPr lang="en-GB" dirty="0"/>
          </a:p>
        </p:txBody>
      </p:sp>
      <p:sp>
        <p:nvSpPr>
          <p:cNvPr id="8" name="Nadpis 2">
            <a:extLst>
              <a:ext uri="{FF2B5EF4-FFF2-40B4-BE49-F238E27FC236}">
                <a16:creationId xmlns:a16="http://schemas.microsoft.com/office/drawing/2014/main" xmlns="" id="{90AF95E9-FA00-7766-39E2-184925EC75E3}"/>
              </a:ext>
            </a:extLst>
          </p:cNvPr>
          <p:cNvSpPr>
            <a:spLocks noGrp="1"/>
          </p:cNvSpPr>
          <p:nvPr>
            <p:ph type="title"/>
          </p:nvPr>
        </p:nvSpPr>
        <p:spPr>
          <a:xfrm>
            <a:off x="761343" y="547454"/>
            <a:ext cx="10541163" cy="976546"/>
          </a:xfrm>
        </p:spPr>
        <p:txBody>
          <a:bodyPr>
            <a:normAutofit/>
          </a:bodyPr>
          <a:lstStyle/>
          <a:p>
            <a:r>
              <a:rPr lang="cs-CZ" dirty="0" err="1"/>
              <a:t>Why</a:t>
            </a:r>
            <a:r>
              <a:rPr lang="cs-CZ" dirty="0"/>
              <a:t> </a:t>
            </a:r>
            <a:r>
              <a:rPr lang="cs-CZ" dirty="0" err="1"/>
              <a:t>the</a:t>
            </a:r>
            <a:r>
              <a:rPr lang="cs-CZ" dirty="0"/>
              <a:t> „</a:t>
            </a:r>
            <a:r>
              <a:rPr lang="cs-CZ" dirty="0" err="1"/>
              <a:t>law</a:t>
            </a:r>
            <a:r>
              <a:rPr lang="cs-CZ" dirty="0"/>
              <a:t> on </a:t>
            </a:r>
            <a:r>
              <a:rPr lang="cs-CZ" dirty="0" err="1"/>
              <a:t>balanced</a:t>
            </a:r>
            <a:r>
              <a:rPr lang="cs-CZ" dirty="0"/>
              <a:t> budget“ </a:t>
            </a:r>
            <a:r>
              <a:rPr lang="cs-CZ" dirty="0" err="1"/>
              <a:t>would</a:t>
            </a:r>
            <a:r>
              <a:rPr lang="cs-CZ" dirty="0"/>
              <a:t> </a:t>
            </a:r>
            <a:r>
              <a:rPr lang="cs-CZ" dirty="0" err="1"/>
              <a:t>be</a:t>
            </a:r>
            <a:r>
              <a:rPr lang="cs-CZ" dirty="0"/>
              <a:t> </a:t>
            </a:r>
            <a:r>
              <a:rPr lang="cs-CZ" dirty="0" err="1"/>
              <a:t>detrimental</a:t>
            </a:r>
            <a:r>
              <a:rPr lang="cs-CZ" dirty="0"/>
              <a:t>? </a:t>
            </a:r>
            <a:endParaRPr lang="en-GB" dirty="0"/>
          </a:p>
        </p:txBody>
      </p:sp>
    </p:spTree>
    <p:extLst>
      <p:ext uri="{BB962C8B-B14F-4D97-AF65-F5344CB8AC3E}">
        <p14:creationId xmlns:p14="http://schemas.microsoft.com/office/powerpoint/2010/main" val="568519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3CEAFB1-E2B8-BA84-0ACB-68B3C350A40A}"/>
              </a:ext>
            </a:extLst>
          </p:cNvPr>
          <p:cNvSpPr>
            <a:spLocks noGrp="1"/>
          </p:cNvSpPr>
          <p:nvPr>
            <p:ph type="ctrTitle"/>
          </p:nvPr>
        </p:nvSpPr>
        <p:spPr/>
        <p:txBody>
          <a:bodyPr/>
          <a:lstStyle/>
          <a:p>
            <a:r>
              <a:rPr lang="en-US" dirty="0"/>
              <a:t>THANK YOU FOR</a:t>
            </a:r>
            <a:br>
              <a:rPr lang="en-US" dirty="0"/>
            </a:br>
            <a:r>
              <a:rPr lang="en-US" dirty="0"/>
              <a:t>YOUR ATTENTION</a:t>
            </a:r>
            <a:endParaRPr lang="cs-CZ" dirty="0"/>
          </a:p>
        </p:txBody>
      </p:sp>
      <p:sp>
        <p:nvSpPr>
          <p:cNvPr id="3" name="Podnadpis 2">
            <a:extLst>
              <a:ext uri="{FF2B5EF4-FFF2-40B4-BE49-F238E27FC236}">
                <a16:creationId xmlns:a16="http://schemas.microsoft.com/office/drawing/2014/main" xmlns="" id="{5115C93C-1606-C8BC-24B2-4C9D54334ADA}"/>
              </a:ext>
            </a:extLst>
          </p:cNvPr>
          <p:cNvSpPr>
            <a:spLocks noGrp="1"/>
          </p:cNvSpPr>
          <p:nvPr>
            <p:ph type="subTitle" idx="1"/>
          </p:nvPr>
        </p:nvSpPr>
        <p:spPr/>
        <p:txBody>
          <a:bodyPr/>
          <a:lstStyle/>
          <a:p>
            <a:r>
              <a:rPr lang="cs-CZ" dirty="0"/>
              <a:t>Jungmannova 17 | 110 00 Praha 1 | Česká republika</a:t>
            </a:r>
          </a:p>
        </p:txBody>
      </p:sp>
      <p:sp>
        <p:nvSpPr>
          <p:cNvPr id="5" name="Zástupný symbol pro číslo snímku 4">
            <a:extLst>
              <a:ext uri="{FF2B5EF4-FFF2-40B4-BE49-F238E27FC236}">
                <a16:creationId xmlns:a16="http://schemas.microsoft.com/office/drawing/2014/main" xmlns="" id="{53358B16-C9D6-E5F3-7FC0-84FE26E43BE5}"/>
              </a:ext>
            </a:extLst>
          </p:cNvPr>
          <p:cNvSpPr>
            <a:spLocks noGrp="1"/>
          </p:cNvSpPr>
          <p:nvPr>
            <p:ph type="sldNum" sz="quarter" idx="4294967295"/>
          </p:nvPr>
        </p:nvSpPr>
        <p:spPr>
          <a:xfrm>
            <a:off x="0" y="6416675"/>
            <a:ext cx="273050" cy="365125"/>
          </a:xfrm>
          <a:prstGeom prst="rect">
            <a:avLst/>
          </a:prstGeom>
        </p:spPr>
        <p:txBody>
          <a:bodyPr/>
          <a:lstStyle/>
          <a:p>
            <a:fld id="{5E608FB1-680A-4E9D-A95E-8C4CFA1B47E3}" type="slidenum">
              <a:rPr lang="cs-CZ" smtClean="0"/>
              <a:t>38</a:t>
            </a:fld>
            <a:endParaRPr lang="cs-CZ"/>
          </a:p>
        </p:txBody>
      </p:sp>
      <p:sp>
        <p:nvSpPr>
          <p:cNvPr id="6" name="Podnadpis 2">
            <a:extLst>
              <a:ext uri="{FF2B5EF4-FFF2-40B4-BE49-F238E27FC236}">
                <a16:creationId xmlns:a16="http://schemas.microsoft.com/office/drawing/2014/main" xmlns="" id="{E5515805-19B1-86D4-54C2-81A28FFB20B1}"/>
              </a:ext>
            </a:extLst>
          </p:cNvPr>
          <p:cNvSpPr txBox="1">
            <a:spLocks/>
          </p:cNvSpPr>
          <p:nvPr/>
        </p:nvSpPr>
        <p:spPr>
          <a:xfrm>
            <a:off x="650079" y="4211869"/>
            <a:ext cx="9422858" cy="515478"/>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1"/>
                </a:solidFill>
                <a:latin typeface="+mn-lt"/>
                <a:ea typeface="+mn-ea"/>
                <a:cs typeface="+mn-cs"/>
              </a:defRPr>
            </a:lvl1pPr>
            <a:lvl2pPr marL="457200" indent="0" algn="ctr" defTabSz="914400" rtl="0" eaLnBrk="1" latinLnBrk="0" hangingPunct="1">
              <a:lnSpc>
                <a:spcPct val="100000"/>
              </a:lnSpc>
              <a:spcBef>
                <a:spcPts val="8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10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8000"/>
              </a:lnSpc>
            </a:pPr>
            <a:r>
              <a:rPr lang="cs-CZ" dirty="0" err="1"/>
              <a:t>cevro.cz</a:t>
            </a:r>
            <a:endParaRPr lang="cs-CZ" dirty="0"/>
          </a:p>
        </p:txBody>
      </p:sp>
    </p:spTree>
    <p:extLst>
      <p:ext uri="{BB962C8B-B14F-4D97-AF65-F5344CB8AC3E}">
        <p14:creationId xmlns:p14="http://schemas.microsoft.com/office/powerpoint/2010/main" val="2743970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15CBEE0-2743-FDE2-8BBE-EF756E2457E3}"/>
            </a:ext>
          </a:extLst>
        </p:cNvPr>
        <p:cNvGrpSpPr/>
        <p:nvPr/>
      </p:nvGrpSpPr>
      <p:grpSpPr>
        <a:xfrm>
          <a:off x="0" y="0"/>
          <a:ext cx="0" cy="0"/>
          <a:chOff x="0" y="0"/>
          <a:chExt cx="0" cy="0"/>
        </a:xfrm>
      </p:grpSpPr>
      <p:sp>
        <p:nvSpPr>
          <p:cNvPr id="6" name="Zástupný obsah 5">
            <a:extLst>
              <a:ext uri="{FF2B5EF4-FFF2-40B4-BE49-F238E27FC236}">
                <a16:creationId xmlns:a16="http://schemas.microsoft.com/office/drawing/2014/main" xmlns="" id="{5C6B1F1A-A96F-E6E8-90D2-BFC2BEF86E9D}"/>
              </a:ext>
            </a:extLst>
          </p:cNvPr>
          <p:cNvSpPr>
            <a:spLocks noGrp="1"/>
          </p:cNvSpPr>
          <p:nvPr>
            <p:ph sz="half" idx="1"/>
          </p:nvPr>
        </p:nvSpPr>
        <p:spPr>
          <a:xfrm>
            <a:off x="6493934" y="1206500"/>
            <a:ext cx="5520267" cy="5080000"/>
          </a:xfrm>
        </p:spPr>
        <p:txBody>
          <a:bodyPr>
            <a:normAutofit/>
          </a:bodyPr>
          <a:lstStyle/>
          <a:p>
            <a:pPr lvl="2" indent="0">
              <a:buNone/>
            </a:pPr>
            <a:r>
              <a:rPr lang="en-US" dirty="0"/>
              <a:t>If the economy is experiencing recession and the government wants to stimulate the economy by increasing </a:t>
            </a:r>
            <a:r>
              <a:rPr lang="cs-CZ" dirty="0"/>
              <a:t>a</a:t>
            </a:r>
            <a:r>
              <a:rPr lang="en-US" dirty="0" err="1"/>
              <a:t>ggregate</a:t>
            </a:r>
            <a:r>
              <a:rPr lang="en-US" dirty="0"/>
              <a:t> demand (and real GDP</a:t>
            </a:r>
            <a:r>
              <a:rPr lang="cs-CZ" dirty="0"/>
              <a:t>)</a:t>
            </a:r>
            <a:r>
              <a:rPr lang="en-US" dirty="0"/>
              <a:t>, it would</a:t>
            </a:r>
            <a:r>
              <a:rPr lang="cs-CZ" dirty="0"/>
              <a:t>: </a:t>
            </a:r>
            <a:endParaRPr lang="en-US" dirty="0"/>
          </a:p>
          <a:p>
            <a:pPr marL="355600" lvl="3" indent="-177800"/>
            <a:r>
              <a:rPr lang="en-US" dirty="0"/>
              <a:t>Increase </a:t>
            </a:r>
            <a:r>
              <a:rPr lang="cs-CZ" dirty="0" err="1"/>
              <a:t>government</a:t>
            </a:r>
            <a:r>
              <a:rPr lang="cs-CZ" dirty="0"/>
              <a:t> </a:t>
            </a:r>
            <a:r>
              <a:rPr lang="cs-CZ" dirty="0" err="1"/>
              <a:t>purchases</a:t>
            </a:r>
            <a:r>
              <a:rPr lang="cs-CZ" dirty="0"/>
              <a:t> (G)</a:t>
            </a:r>
            <a:endParaRPr lang="en-US" dirty="0"/>
          </a:p>
          <a:p>
            <a:pPr marL="355600" lvl="3" indent="-177800"/>
            <a:r>
              <a:rPr lang="en-US" dirty="0"/>
              <a:t>Decrease </a:t>
            </a:r>
            <a:r>
              <a:rPr lang="cs-CZ" dirty="0" err="1"/>
              <a:t>taxes</a:t>
            </a:r>
            <a:r>
              <a:rPr lang="cs-CZ" dirty="0"/>
              <a:t> (T) </a:t>
            </a:r>
            <a:endParaRPr lang="en-US" dirty="0"/>
          </a:p>
          <a:p>
            <a:pPr marL="355600" lvl="3" indent="-177800"/>
            <a:r>
              <a:rPr lang="en-US" dirty="0"/>
              <a:t>Increase </a:t>
            </a:r>
            <a:r>
              <a:rPr lang="cs-CZ" dirty="0"/>
              <a:t>transfer </a:t>
            </a:r>
            <a:r>
              <a:rPr lang="cs-CZ" dirty="0" err="1"/>
              <a:t>payments</a:t>
            </a:r>
            <a:r>
              <a:rPr lang="cs-CZ" dirty="0"/>
              <a:t> (TR) </a:t>
            </a:r>
          </a:p>
          <a:p>
            <a:pPr marL="177800" lvl="3" indent="0">
              <a:buNone/>
            </a:pPr>
            <a:r>
              <a:rPr lang="cs-CZ" dirty="0" err="1"/>
              <a:t>Transmission</a:t>
            </a:r>
            <a:r>
              <a:rPr lang="cs-CZ" dirty="0"/>
              <a:t> </a:t>
            </a:r>
            <a:r>
              <a:rPr lang="cs-CZ" dirty="0" err="1"/>
              <a:t>mechanism</a:t>
            </a:r>
            <a:r>
              <a:rPr lang="cs-CZ" dirty="0"/>
              <a:t> </a:t>
            </a:r>
            <a:r>
              <a:rPr lang="cs-CZ" dirty="0" err="1"/>
              <a:t>of</a:t>
            </a:r>
            <a:r>
              <a:rPr lang="cs-CZ" dirty="0"/>
              <a:t> </a:t>
            </a:r>
            <a:r>
              <a:rPr lang="cs-CZ" dirty="0" err="1"/>
              <a:t>fiscal</a:t>
            </a:r>
            <a:r>
              <a:rPr lang="cs-CZ" dirty="0"/>
              <a:t> </a:t>
            </a:r>
            <a:r>
              <a:rPr lang="cs-CZ" dirty="0" err="1"/>
              <a:t>expansion</a:t>
            </a:r>
            <a:r>
              <a:rPr lang="cs-CZ" dirty="0"/>
              <a:t>: </a:t>
            </a:r>
          </a:p>
          <a:p>
            <a:pPr marL="177800" lvl="3" indent="0">
              <a:buNone/>
            </a:pPr>
            <a:r>
              <a:rPr lang="cs-CZ" dirty="0">
                <a:sym typeface="Wingdings"/>
              </a:rPr>
              <a:t></a:t>
            </a:r>
            <a:r>
              <a:rPr lang="cs-CZ" dirty="0"/>
              <a:t>G  </a:t>
            </a:r>
            <a:r>
              <a:rPr lang="cs-CZ" dirty="0">
                <a:sym typeface="Wingdings"/>
              </a:rPr>
              <a:t>  AD   </a:t>
            </a:r>
            <a:r>
              <a:rPr lang="cs-CZ" dirty="0" smtClean="0">
                <a:sym typeface="Wingdings"/>
              </a:rPr>
              <a:t> GDP</a:t>
            </a:r>
            <a:endParaRPr lang="cs-CZ" dirty="0"/>
          </a:p>
          <a:p>
            <a:pPr marL="177800" lvl="3" indent="0">
              <a:buNone/>
            </a:pPr>
            <a:r>
              <a:rPr lang="cs-CZ" dirty="0">
                <a:sym typeface="Wingdings"/>
              </a:rPr>
              <a:t>T    DI    C   GDP </a:t>
            </a:r>
          </a:p>
          <a:p>
            <a:pPr marL="177800" lvl="3" indent="0">
              <a:buNone/>
            </a:pPr>
            <a:r>
              <a:rPr lang="cs-CZ" dirty="0">
                <a:sym typeface="Wingdings"/>
              </a:rPr>
              <a:t>          I   GDP </a:t>
            </a:r>
          </a:p>
          <a:p>
            <a:pPr marL="177800" lvl="3" indent="0">
              <a:buNone/>
            </a:pPr>
            <a:r>
              <a:rPr lang="cs-CZ" dirty="0">
                <a:sym typeface="Wingdings"/>
              </a:rPr>
              <a:t>TR   DI   C   GDP </a:t>
            </a:r>
          </a:p>
          <a:p>
            <a:pPr marL="177800" lvl="3" indent="0">
              <a:buNone/>
            </a:pPr>
            <a:r>
              <a:rPr lang="en-US" dirty="0"/>
              <a:t>Expansionary policies help in eliminating recessionary gaps but might result in inflation </a:t>
            </a:r>
            <a:endParaRPr lang="cs-CZ" dirty="0"/>
          </a:p>
          <a:p>
            <a:pPr marL="177800" lvl="3" indent="0">
              <a:buNone/>
            </a:pPr>
            <a:r>
              <a:rPr lang="en-US" dirty="0"/>
              <a:t>Also, an increase in government expenditure could widen a budget deficit or reduce a budget surplus</a:t>
            </a:r>
            <a:r>
              <a:rPr lang="cs-CZ" dirty="0"/>
              <a:t> </a:t>
            </a:r>
          </a:p>
        </p:txBody>
      </p:sp>
      <p:sp>
        <p:nvSpPr>
          <p:cNvPr id="5" name="Zástupný symbol pro číslo snímku 4">
            <a:extLst>
              <a:ext uri="{FF2B5EF4-FFF2-40B4-BE49-F238E27FC236}">
                <a16:creationId xmlns:a16="http://schemas.microsoft.com/office/drawing/2014/main" xmlns="" id="{5062B87C-2F99-BF27-A521-5B80F677A2CD}"/>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4</a:t>
            </a:fld>
            <a:endParaRPr lang="cs-CZ"/>
          </a:p>
        </p:txBody>
      </p:sp>
      <p:sp>
        <p:nvSpPr>
          <p:cNvPr id="3" name="Nadpis 2">
            <a:extLst>
              <a:ext uri="{FF2B5EF4-FFF2-40B4-BE49-F238E27FC236}">
                <a16:creationId xmlns:a16="http://schemas.microsoft.com/office/drawing/2014/main" xmlns="" id="{41A068B2-6DCB-7563-F2D1-BB9FAF471AA9}"/>
              </a:ext>
            </a:extLst>
          </p:cNvPr>
          <p:cNvSpPr>
            <a:spLocks noGrp="1"/>
          </p:cNvSpPr>
          <p:nvPr>
            <p:ph type="title"/>
          </p:nvPr>
        </p:nvSpPr>
        <p:spPr>
          <a:xfrm>
            <a:off x="812143" y="516468"/>
            <a:ext cx="10541163" cy="618066"/>
          </a:xfrm>
        </p:spPr>
        <p:txBody>
          <a:bodyPr>
            <a:normAutofit/>
          </a:bodyPr>
          <a:lstStyle/>
          <a:p>
            <a:r>
              <a:rPr lang="cs-CZ" dirty="0" err="1"/>
              <a:t>Expansionary</a:t>
            </a:r>
            <a:r>
              <a:rPr lang="cs-CZ" dirty="0"/>
              <a:t> </a:t>
            </a:r>
            <a:r>
              <a:rPr lang="cs-CZ" dirty="0" err="1"/>
              <a:t>fiscal</a:t>
            </a:r>
            <a:r>
              <a:rPr lang="cs-CZ" dirty="0"/>
              <a:t> </a:t>
            </a:r>
            <a:r>
              <a:rPr lang="cs-CZ" dirty="0" err="1"/>
              <a:t>policy</a:t>
            </a:r>
            <a:endParaRPr lang="en-GB"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844" y="1066800"/>
            <a:ext cx="5568157" cy="535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ástupný symbol pro zápatí 3">
            <a:extLst>
              <a:ext uri="{FF2B5EF4-FFF2-40B4-BE49-F238E27FC236}">
                <a16:creationId xmlns:a16="http://schemas.microsoft.com/office/drawing/2014/main" xmlns="" id="{7B538591-9102-C402-870C-5B52AD5EEC79}"/>
              </a:ext>
            </a:extLst>
          </p:cNvPr>
          <p:cNvSpPr>
            <a:spLocks noGrp="1"/>
          </p:cNvSpPr>
          <p:nvPr>
            <p:ph type="ftr" sz="quarter" idx="11"/>
          </p:nvPr>
        </p:nvSpPr>
        <p:spPr>
          <a:xfrm>
            <a:off x="411162" y="6417177"/>
            <a:ext cx="10942637" cy="365125"/>
          </a:xfrm>
        </p:spPr>
        <p:txBody>
          <a:bodyPr/>
          <a:lstStyle/>
          <a:p>
            <a:r>
              <a:rPr lang="cs-CZ" dirty="0" err="1"/>
              <a:t>Fiscal</a:t>
            </a:r>
            <a:r>
              <a:rPr lang="cs-CZ" dirty="0"/>
              <a:t> </a:t>
            </a:r>
            <a:r>
              <a:rPr lang="cs-CZ" dirty="0" err="1"/>
              <a:t>policy</a:t>
            </a:r>
            <a:r>
              <a:rPr lang="cs-CZ" dirty="0"/>
              <a:t> as </a:t>
            </a:r>
            <a:r>
              <a:rPr lang="cs-CZ" dirty="0" err="1"/>
              <a:t>macroeconomic</a:t>
            </a:r>
            <a:r>
              <a:rPr lang="cs-CZ" dirty="0"/>
              <a:t> </a:t>
            </a:r>
            <a:r>
              <a:rPr lang="cs-CZ" dirty="0" err="1"/>
              <a:t>tool</a:t>
            </a:r>
            <a:endParaRPr lang="en-GB" dirty="0"/>
          </a:p>
        </p:txBody>
      </p:sp>
    </p:spTree>
    <p:extLst>
      <p:ext uri="{BB962C8B-B14F-4D97-AF65-F5344CB8AC3E}">
        <p14:creationId xmlns:p14="http://schemas.microsoft.com/office/powerpoint/2010/main" val="2419982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15CBEE0-2743-FDE2-8BBE-EF756E2457E3}"/>
            </a:ext>
          </a:extLst>
        </p:cNvPr>
        <p:cNvGrpSpPr/>
        <p:nvPr/>
      </p:nvGrpSpPr>
      <p:grpSpPr>
        <a:xfrm>
          <a:off x="0" y="0"/>
          <a:ext cx="0" cy="0"/>
          <a:chOff x="0" y="0"/>
          <a:chExt cx="0" cy="0"/>
        </a:xfrm>
      </p:grpSpPr>
      <p:sp>
        <p:nvSpPr>
          <p:cNvPr id="6" name="Zástupný obsah 5">
            <a:extLst>
              <a:ext uri="{FF2B5EF4-FFF2-40B4-BE49-F238E27FC236}">
                <a16:creationId xmlns:a16="http://schemas.microsoft.com/office/drawing/2014/main" xmlns="" id="{5C6B1F1A-A96F-E6E8-90D2-BFC2BEF86E9D}"/>
              </a:ext>
            </a:extLst>
          </p:cNvPr>
          <p:cNvSpPr>
            <a:spLocks noGrp="1"/>
          </p:cNvSpPr>
          <p:nvPr>
            <p:ph sz="half" idx="1"/>
          </p:nvPr>
        </p:nvSpPr>
        <p:spPr>
          <a:xfrm>
            <a:off x="6392333" y="1109135"/>
            <a:ext cx="5588000" cy="5173132"/>
          </a:xfrm>
        </p:spPr>
        <p:txBody>
          <a:bodyPr>
            <a:normAutofit lnSpcReduction="10000"/>
          </a:bodyPr>
          <a:lstStyle/>
          <a:p>
            <a:pPr lvl="2" indent="0">
              <a:buNone/>
            </a:pPr>
            <a:r>
              <a:rPr lang="en-US" dirty="0"/>
              <a:t>If the economy is experiencing inflation and the government wants to bring down prices, it would</a:t>
            </a:r>
            <a:r>
              <a:rPr lang="cs-CZ" dirty="0"/>
              <a:t>: </a:t>
            </a:r>
            <a:endParaRPr lang="en-US" dirty="0"/>
          </a:p>
          <a:p>
            <a:pPr marL="355600" lvl="3" indent="-177800"/>
            <a:r>
              <a:rPr lang="cs-CZ" dirty="0"/>
              <a:t>De</a:t>
            </a:r>
            <a:r>
              <a:rPr lang="en-US" dirty="0"/>
              <a:t>crease </a:t>
            </a:r>
            <a:r>
              <a:rPr lang="cs-CZ" dirty="0" err="1"/>
              <a:t>government</a:t>
            </a:r>
            <a:r>
              <a:rPr lang="cs-CZ" dirty="0"/>
              <a:t> </a:t>
            </a:r>
            <a:r>
              <a:rPr lang="cs-CZ" dirty="0" err="1"/>
              <a:t>purchases</a:t>
            </a:r>
            <a:r>
              <a:rPr lang="cs-CZ" dirty="0"/>
              <a:t> (G)</a:t>
            </a:r>
            <a:endParaRPr lang="en-US" dirty="0"/>
          </a:p>
          <a:p>
            <a:pPr marL="355600" lvl="3" indent="-177800"/>
            <a:r>
              <a:rPr lang="cs-CZ" dirty="0"/>
              <a:t>In</a:t>
            </a:r>
            <a:r>
              <a:rPr lang="en-US" dirty="0"/>
              <a:t>crease </a:t>
            </a:r>
            <a:r>
              <a:rPr lang="cs-CZ" dirty="0" err="1"/>
              <a:t>taxes</a:t>
            </a:r>
            <a:r>
              <a:rPr lang="cs-CZ" dirty="0"/>
              <a:t> (T) </a:t>
            </a:r>
            <a:endParaRPr lang="en-US" dirty="0"/>
          </a:p>
          <a:p>
            <a:pPr marL="355600" lvl="3" indent="-177800"/>
            <a:r>
              <a:rPr lang="cs-CZ" dirty="0"/>
              <a:t>Dec</a:t>
            </a:r>
            <a:r>
              <a:rPr lang="en-US" dirty="0" err="1"/>
              <a:t>rease</a:t>
            </a:r>
            <a:r>
              <a:rPr lang="en-US" dirty="0"/>
              <a:t> </a:t>
            </a:r>
            <a:r>
              <a:rPr lang="cs-CZ" dirty="0"/>
              <a:t>transfer </a:t>
            </a:r>
            <a:r>
              <a:rPr lang="cs-CZ" dirty="0" err="1"/>
              <a:t>payments</a:t>
            </a:r>
            <a:r>
              <a:rPr lang="cs-CZ" dirty="0"/>
              <a:t> (TR) </a:t>
            </a:r>
          </a:p>
          <a:p>
            <a:pPr marL="177800" lvl="3" indent="0">
              <a:buNone/>
            </a:pPr>
            <a:r>
              <a:rPr lang="cs-CZ" dirty="0" err="1"/>
              <a:t>Transmission</a:t>
            </a:r>
            <a:r>
              <a:rPr lang="cs-CZ" dirty="0"/>
              <a:t> </a:t>
            </a:r>
            <a:r>
              <a:rPr lang="cs-CZ" dirty="0" err="1"/>
              <a:t>mechanism</a:t>
            </a:r>
            <a:r>
              <a:rPr lang="cs-CZ" dirty="0"/>
              <a:t> </a:t>
            </a:r>
            <a:r>
              <a:rPr lang="cs-CZ" dirty="0" err="1"/>
              <a:t>of</a:t>
            </a:r>
            <a:r>
              <a:rPr lang="cs-CZ" dirty="0"/>
              <a:t> </a:t>
            </a:r>
            <a:r>
              <a:rPr lang="cs-CZ" dirty="0" err="1"/>
              <a:t>fiscal</a:t>
            </a:r>
            <a:r>
              <a:rPr lang="cs-CZ" dirty="0"/>
              <a:t> </a:t>
            </a:r>
            <a:r>
              <a:rPr lang="cs-CZ" dirty="0" err="1"/>
              <a:t>contraction</a:t>
            </a:r>
            <a:r>
              <a:rPr lang="cs-CZ" dirty="0"/>
              <a:t>: </a:t>
            </a:r>
          </a:p>
          <a:p>
            <a:pPr marL="177800" lvl="3" indent="0">
              <a:buNone/>
            </a:pPr>
            <a:r>
              <a:rPr lang="cs-CZ" dirty="0">
                <a:sym typeface="Wingdings"/>
              </a:rPr>
              <a:t></a:t>
            </a:r>
            <a:r>
              <a:rPr lang="cs-CZ" dirty="0"/>
              <a:t>G  </a:t>
            </a:r>
            <a:r>
              <a:rPr lang="cs-CZ" dirty="0">
                <a:sym typeface="Wingdings"/>
              </a:rPr>
              <a:t>  AD   GDP  </a:t>
            </a:r>
            <a:r>
              <a:rPr lang="cs-CZ" dirty="0">
                <a:sym typeface="Wingdings"/>
              </a:rPr>
              <a:t> </a:t>
            </a:r>
            <a:r>
              <a:rPr lang="cs-CZ" dirty="0" smtClean="0">
                <a:sym typeface="Wingdings"/>
              </a:rPr>
              <a:t></a:t>
            </a:r>
            <a:r>
              <a:rPr lang="cs-CZ" dirty="0" err="1" smtClean="0">
                <a:sym typeface="Wingdings"/>
              </a:rPr>
              <a:t>inflation</a:t>
            </a:r>
            <a:r>
              <a:rPr lang="cs-CZ" dirty="0" smtClean="0">
                <a:sym typeface="Wingdings"/>
              </a:rPr>
              <a:t> </a:t>
            </a:r>
            <a:endParaRPr lang="cs-CZ" dirty="0"/>
          </a:p>
          <a:p>
            <a:pPr marL="177800" lvl="3" indent="0">
              <a:buNone/>
            </a:pPr>
            <a:r>
              <a:rPr lang="cs-CZ" dirty="0">
                <a:sym typeface="Wingdings"/>
              </a:rPr>
              <a:t>T    DI    C   GDP    </a:t>
            </a:r>
            <a:r>
              <a:rPr lang="cs-CZ" dirty="0" err="1">
                <a:sym typeface="Wingdings"/>
              </a:rPr>
              <a:t>inflation</a:t>
            </a:r>
            <a:r>
              <a:rPr lang="cs-CZ" dirty="0">
                <a:sym typeface="Wingdings"/>
              </a:rPr>
              <a:t> </a:t>
            </a:r>
          </a:p>
          <a:p>
            <a:pPr marL="177800" lvl="3" indent="0">
              <a:buNone/>
            </a:pPr>
            <a:r>
              <a:rPr lang="cs-CZ" dirty="0">
                <a:sym typeface="Wingdings"/>
              </a:rPr>
              <a:t>          I    GDP   </a:t>
            </a:r>
            <a:r>
              <a:rPr lang="cs-CZ" dirty="0">
                <a:sym typeface="Wingdings"/>
              </a:rPr>
              <a:t> </a:t>
            </a:r>
            <a:r>
              <a:rPr lang="cs-CZ" dirty="0" smtClean="0">
                <a:sym typeface="Wingdings"/>
              </a:rPr>
              <a:t> </a:t>
            </a:r>
            <a:r>
              <a:rPr lang="cs-CZ" dirty="0" err="1" smtClean="0">
                <a:sym typeface="Wingdings"/>
              </a:rPr>
              <a:t>inflation</a:t>
            </a:r>
            <a:endParaRPr lang="cs-CZ" dirty="0">
              <a:sym typeface="Wingdings"/>
            </a:endParaRPr>
          </a:p>
          <a:p>
            <a:pPr marL="177800" lvl="3" indent="0">
              <a:buNone/>
            </a:pPr>
            <a:r>
              <a:rPr lang="cs-CZ" dirty="0">
                <a:sym typeface="Wingdings"/>
              </a:rPr>
              <a:t>TR   DI   C   GDP    </a:t>
            </a:r>
            <a:r>
              <a:rPr lang="cs-CZ" dirty="0" err="1">
                <a:sym typeface="Wingdings"/>
              </a:rPr>
              <a:t>inflation</a:t>
            </a:r>
            <a:r>
              <a:rPr lang="cs-CZ" dirty="0">
                <a:sym typeface="Wingdings"/>
              </a:rPr>
              <a:t> </a:t>
            </a:r>
          </a:p>
          <a:p>
            <a:pPr marL="177800" lvl="3" indent="0">
              <a:buNone/>
            </a:pPr>
            <a:r>
              <a:rPr lang="en-US" dirty="0"/>
              <a:t>Contractionary </a:t>
            </a:r>
            <a:r>
              <a:rPr lang="cs-CZ" dirty="0"/>
              <a:t>f</a:t>
            </a:r>
            <a:r>
              <a:rPr lang="en-US" dirty="0" err="1"/>
              <a:t>iscal</a:t>
            </a:r>
            <a:r>
              <a:rPr lang="en-US" dirty="0"/>
              <a:t> </a:t>
            </a:r>
            <a:r>
              <a:rPr lang="cs-CZ" dirty="0"/>
              <a:t>p</a:t>
            </a:r>
            <a:r>
              <a:rPr lang="en-US" dirty="0" err="1"/>
              <a:t>olicy</a:t>
            </a:r>
            <a:r>
              <a:rPr lang="en-US" dirty="0"/>
              <a:t> </a:t>
            </a:r>
            <a:r>
              <a:rPr lang="en-US" dirty="0" smtClean="0"/>
              <a:t>tend</a:t>
            </a:r>
            <a:r>
              <a:rPr lang="cs-CZ" dirty="0" smtClean="0"/>
              <a:t>s</a:t>
            </a:r>
            <a:r>
              <a:rPr lang="en-US" dirty="0" smtClean="0"/>
              <a:t> </a:t>
            </a:r>
            <a:r>
              <a:rPr lang="en-US" dirty="0"/>
              <a:t>to decrease economic growth to lower inflation </a:t>
            </a:r>
            <a:endParaRPr lang="cs-CZ" dirty="0"/>
          </a:p>
          <a:p>
            <a:pPr marL="177800" lvl="3" indent="0">
              <a:buNone/>
            </a:pPr>
            <a:r>
              <a:rPr lang="cs-CZ" dirty="0"/>
              <a:t>D</a:t>
            </a:r>
            <a:r>
              <a:rPr lang="en-US" dirty="0" err="1"/>
              <a:t>ecreasing</a:t>
            </a:r>
            <a:r>
              <a:rPr lang="en-US" dirty="0"/>
              <a:t> government expenditure could also help reduce a budget deficit</a:t>
            </a:r>
            <a:r>
              <a:rPr lang="cs-CZ" dirty="0"/>
              <a:t> </a:t>
            </a:r>
          </a:p>
          <a:p>
            <a:pPr marL="177800" lvl="3" indent="0">
              <a:buNone/>
            </a:pPr>
            <a:r>
              <a:rPr lang="en-US" dirty="0"/>
              <a:t>Sometimes, if government is facing huge public debt, they might take contractionary policies called “austerity” measures to reduce budget gaps, as we saw </a:t>
            </a:r>
            <a:r>
              <a:rPr lang="cs-CZ" dirty="0"/>
              <a:t>in </a:t>
            </a:r>
            <a:r>
              <a:rPr lang="en-US" dirty="0" err="1"/>
              <a:t>Gree</a:t>
            </a:r>
            <a:r>
              <a:rPr lang="cs-CZ" dirty="0" err="1"/>
              <a:t>ce</a:t>
            </a:r>
            <a:r>
              <a:rPr lang="en-US" dirty="0"/>
              <a:t> in 2010</a:t>
            </a:r>
            <a:r>
              <a:rPr lang="cs-CZ" dirty="0"/>
              <a:t> </a:t>
            </a:r>
          </a:p>
        </p:txBody>
      </p:sp>
      <p:sp>
        <p:nvSpPr>
          <p:cNvPr id="5" name="Zástupný symbol pro číslo snímku 4">
            <a:extLst>
              <a:ext uri="{FF2B5EF4-FFF2-40B4-BE49-F238E27FC236}">
                <a16:creationId xmlns:a16="http://schemas.microsoft.com/office/drawing/2014/main" xmlns="" id="{5062B87C-2F99-BF27-A521-5B80F677A2CD}"/>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5</a:t>
            </a:fld>
            <a:endParaRPr lang="cs-CZ"/>
          </a:p>
        </p:txBody>
      </p:sp>
      <p:sp>
        <p:nvSpPr>
          <p:cNvPr id="3" name="Nadpis 2">
            <a:extLst>
              <a:ext uri="{FF2B5EF4-FFF2-40B4-BE49-F238E27FC236}">
                <a16:creationId xmlns:a16="http://schemas.microsoft.com/office/drawing/2014/main" xmlns="" id="{41A068B2-6DCB-7563-F2D1-BB9FAF471AA9}"/>
              </a:ext>
            </a:extLst>
          </p:cNvPr>
          <p:cNvSpPr>
            <a:spLocks noGrp="1"/>
          </p:cNvSpPr>
          <p:nvPr>
            <p:ph type="title"/>
          </p:nvPr>
        </p:nvSpPr>
        <p:spPr>
          <a:xfrm>
            <a:off x="812143" y="516468"/>
            <a:ext cx="10541163" cy="618066"/>
          </a:xfrm>
        </p:spPr>
        <p:txBody>
          <a:bodyPr>
            <a:normAutofit/>
          </a:bodyPr>
          <a:lstStyle/>
          <a:p>
            <a:r>
              <a:rPr lang="cs-CZ" dirty="0" err="1"/>
              <a:t>contractionary</a:t>
            </a:r>
            <a:r>
              <a:rPr lang="cs-CZ" dirty="0"/>
              <a:t> </a:t>
            </a:r>
            <a:r>
              <a:rPr lang="cs-CZ" dirty="0" err="1"/>
              <a:t>fiscal</a:t>
            </a:r>
            <a:r>
              <a:rPr lang="cs-CZ" dirty="0"/>
              <a:t> </a:t>
            </a:r>
            <a:r>
              <a:rPr lang="cs-CZ" dirty="0" err="1"/>
              <a:t>policy</a:t>
            </a:r>
            <a:endParaRPr lang="en-GB" dirty="0"/>
          </a:p>
        </p:txBody>
      </p:sp>
      <p:sp>
        <p:nvSpPr>
          <p:cNvPr id="8" name="Zástupný symbol pro zápatí 3">
            <a:extLst>
              <a:ext uri="{FF2B5EF4-FFF2-40B4-BE49-F238E27FC236}">
                <a16:creationId xmlns:a16="http://schemas.microsoft.com/office/drawing/2014/main" xmlns="" id="{7B538591-9102-C402-870C-5B52AD5EEC79}"/>
              </a:ext>
            </a:extLst>
          </p:cNvPr>
          <p:cNvSpPr>
            <a:spLocks noGrp="1"/>
          </p:cNvSpPr>
          <p:nvPr>
            <p:ph type="ftr" sz="quarter" idx="11"/>
          </p:nvPr>
        </p:nvSpPr>
        <p:spPr>
          <a:xfrm>
            <a:off x="411162" y="6417177"/>
            <a:ext cx="10942637" cy="365125"/>
          </a:xfrm>
        </p:spPr>
        <p:txBody>
          <a:bodyPr/>
          <a:lstStyle/>
          <a:p>
            <a:r>
              <a:rPr lang="cs-CZ" dirty="0" err="1"/>
              <a:t>Fiscal</a:t>
            </a:r>
            <a:r>
              <a:rPr lang="cs-CZ" dirty="0"/>
              <a:t> </a:t>
            </a:r>
            <a:r>
              <a:rPr lang="cs-CZ" dirty="0" err="1"/>
              <a:t>policy</a:t>
            </a:r>
            <a:r>
              <a:rPr lang="cs-CZ" dirty="0"/>
              <a:t> as </a:t>
            </a:r>
            <a:r>
              <a:rPr lang="cs-CZ" dirty="0" err="1"/>
              <a:t>macroeconomic</a:t>
            </a:r>
            <a:r>
              <a:rPr lang="cs-CZ" dirty="0"/>
              <a:t> </a:t>
            </a:r>
            <a:r>
              <a:rPr lang="cs-CZ" dirty="0" err="1"/>
              <a:t>tool</a:t>
            </a:r>
            <a:endParaRPr lang="en-GB"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535" y="1092201"/>
            <a:ext cx="5291665" cy="529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0379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5CE9D53-4FE2-0D0B-9692-29B17C4D010E}"/>
            </a:ext>
          </a:extLst>
        </p:cNvPr>
        <p:cNvGrpSpPr/>
        <p:nvPr/>
      </p:nvGrpSpPr>
      <p:grpSpPr>
        <a:xfrm>
          <a:off x="0" y="0"/>
          <a:ext cx="0" cy="0"/>
          <a:chOff x="0" y="0"/>
          <a:chExt cx="0" cy="0"/>
        </a:xfrm>
      </p:grpSpPr>
      <p:sp>
        <p:nvSpPr>
          <p:cNvPr id="6" name="Zástupný obsah 5">
            <a:extLst>
              <a:ext uri="{FF2B5EF4-FFF2-40B4-BE49-F238E27FC236}">
                <a16:creationId xmlns:a16="http://schemas.microsoft.com/office/drawing/2014/main" xmlns="" id="{983F55E1-AFC2-9F32-39F5-2E3D49C9919A}"/>
              </a:ext>
            </a:extLst>
          </p:cNvPr>
          <p:cNvSpPr>
            <a:spLocks noGrp="1"/>
          </p:cNvSpPr>
          <p:nvPr>
            <p:ph sz="half" idx="1"/>
          </p:nvPr>
        </p:nvSpPr>
        <p:spPr>
          <a:xfrm>
            <a:off x="677334" y="1286931"/>
            <a:ext cx="10921999" cy="5046134"/>
          </a:xfrm>
        </p:spPr>
        <p:txBody>
          <a:bodyPr>
            <a:normAutofit lnSpcReduction="10000"/>
          </a:bodyPr>
          <a:lstStyle/>
          <a:p>
            <a:pPr marL="342900" lvl="1" indent="-342900">
              <a:spcAft>
                <a:spcPts val="200"/>
              </a:spcAft>
              <a:buFont typeface="Arial" panose="020B0604020202020204" pitchFamily="34" charset="0"/>
              <a:buChar char="•"/>
            </a:pPr>
            <a:r>
              <a:rPr lang="cs-CZ" dirty="0"/>
              <a:t>B</a:t>
            </a:r>
            <a:r>
              <a:rPr lang="en-US" dirty="0" err="1"/>
              <a:t>uilt</a:t>
            </a:r>
            <a:r>
              <a:rPr lang="en-US" dirty="0"/>
              <a:t>-in features of tax and transfer systems that automatically adjust government revenues and spending to counteract business cycle fluctuations, cushioning booms and softening recessions without new legislation</a:t>
            </a:r>
            <a:endParaRPr lang="cs-CZ" dirty="0"/>
          </a:p>
          <a:p>
            <a:pPr marL="342900" lvl="1" indent="-342900">
              <a:spcAft>
                <a:spcPts val="200"/>
              </a:spcAft>
              <a:buFont typeface="Arial" panose="020B0604020202020204" pitchFamily="34" charset="0"/>
              <a:buChar char="•"/>
            </a:pPr>
            <a:r>
              <a:rPr lang="en-US" dirty="0"/>
              <a:t>How they work</a:t>
            </a:r>
            <a:r>
              <a:rPr lang="cs-CZ" dirty="0"/>
              <a:t>: </a:t>
            </a:r>
            <a:endParaRPr lang="en-US" dirty="0"/>
          </a:p>
          <a:p>
            <a:pPr marL="519300" lvl="2" indent="-342900">
              <a:spcAft>
                <a:spcPts val="200"/>
              </a:spcAft>
            </a:pPr>
            <a:r>
              <a:rPr lang="en-US" dirty="0"/>
              <a:t>During a recession: Incomes fall, so people pay less in income/sales taxes, while government spending on unemployment benefits and welfare automatically rises, injecting money into the economy</a:t>
            </a:r>
            <a:r>
              <a:rPr lang="cs-CZ" dirty="0"/>
              <a:t> </a:t>
            </a:r>
            <a:endParaRPr lang="en-US" dirty="0"/>
          </a:p>
          <a:p>
            <a:pPr marL="519300" lvl="2" indent="-342900">
              <a:spcAft>
                <a:spcPts val="200"/>
              </a:spcAft>
            </a:pPr>
            <a:r>
              <a:rPr lang="en-US" dirty="0"/>
              <a:t>During a boom: Incomes rise, so people pay more in taxes (especially with progressive systems), and government spending on benefits falls as fewer people need help, slowing down overheating demand</a:t>
            </a:r>
            <a:r>
              <a:rPr lang="cs-CZ" dirty="0"/>
              <a:t> </a:t>
            </a:r>
          </a:p>
          <a:p>
            <a:pPr marL="342900" lvl="1" indent="-342900">
              <a:spcAft>
                <a:spcPts val="200"/>
              </a:spcAft>
              <a:buFont typeface="Arial" panose="020B0604020202020204" pitchFamily="34" charset="0"/>
              <a:buChar char="•"/>
            </a:pPr>
            <a:r>
              <a:rPr lang="en-US" dirty="0"/>
              <a:t>Advantages</a:t>
            </a:r>
            <a:r>
              <a:rPr lang="cs-CZ" dirty="0"/>
              <a:t>: </a:t>
            </a:r>
            <a:endParaRPr lang="en-US" dirty="0"/>
          </a:p>
          <a:p>
            <a:pPr marL="519300" lvl="2" indent="-342900">
              <a:spcAft>
                <a:spcPts val="200"/>
              </a:spcAft>
            </a:pPr>
            <a:r>
              <a:rPr lang="en-US" dirty="0"/>
              <a:t>Timely: They act instantly, unlike discretionary policies that require legislative approval</a:t>
            </a:r>
          </a:p>
          <a:p>
            <a:pPr marL="519300" lvl="2" indent="-342900">
              <a:spcAft>
                <a:spcPts val="200"/>
              </a:spcAft>
            </a:pPr>
            <a:r>
              <a:rPr lang="en-US" dirty="0"/>
              <a:t>Automatic: They do</a:t>
            </a:r>
            <a:r>
              <a:rPr lang="cs-CZ" dirty="0"/>
              <a:t> </a:t>
            </a:r>
            <a:r>
              <a:rPr lang="en-US" dirty="0"/>
              <a:t>n</a:t>
            </a:r>
            <a:r>
              <a:rPr lang="cs-CZ" dirty="0"/>
              <a:t>o</a:t>
            </a:r>
            <a:r>
              <a:rPr lang="en-US" dirty="0"/>
              <a:t>t rely on policymakers accurately timing interventions</a:t>
            </a:r>
          </a:p>
          <a:p>
            <a:pPr marL="519300" lvl="2" indent="-342900">
              <a:spcAft>
                <a:spcPts val="200"/>
              </a:spcAft>
            </a:pPr>
            <a:r>
              <a:rPr lang="en-US" dirty="0"/>
              <a:t>Temporary: They naturally phase out as the economy recovers</a:t>
            </a:r>
            <a:r>
              <a:rPr lang="cs-CZ" dirty="0"/>
              <a:t> </a:t>
            </a:r>
          </a:p>
          <a:p>
            <a:pPr marL="342900" lvl="1" indent="-342900">
              <a:spcAft>
                <a:spcPts val="200"/>
              </a:spcAft>
              <a:buFont typeface="Arial" panose="020B0604020202020204" pitchFamily="34" charset="0"/>
              <a:buChar char="•"/>
            </a:pPr>
            <a:r>
              <a:rPr lang="en-US" dirty="0"/>
              <a:t>Automatic stabilizers do</a:t>
            </a:r>
            <a:r>
              <a:rPr lang="cs-CZ" dirty="0"/>
              <a:t> </a:t>
            </a:r>
            <a:r>
              <a:rPr lang="en-US" dirty="0"/>
              <a:t>n</a:t>
            </a:r>
            <a:r>
              <a:rPr lang="cs-CZ" dirty="0"/>
              <a:t>o</a:t>
            </a:r>
            <a:r>
              <a:rPr lang="en-US" dirty="0"/>
              <a:t>t just help families facing financial difficulties</a:t>
            </a:r>
            <a:r>
              <a:rPr lang="cs-CZ" dirty="0"/>
              <a:t>, </a:t>
            </a:r>
            <a:r>
              <a:rPr lang="en-US" dirty="0"/>
              <a:t>they also help the overall economy by stimulating aggregate demand when times are bad and when the economy is most in need of a boost</a:t>
            </a:r>
            <a:r>
              <a:rPr lang="cs-CZ" dirty="0"/>
              <a:t>;</a:t>
            </a:r>
            <a:r>
              <a:rPr lang="en-US" dirty="0"/>
              <a:t> </a:t>
            </a:r>
            <a:r>
              <a:rPr lang="cs-CZ" dirty="0"/>
              <a:t>w</a:t>
            </a:r>
            <a:r>
              <a:rPr lang="en-US" dirty="0"/>
              <a:t>hen times are better, automatic stabilizers generally phase down or turn off</a:t>
            </a:r>
            <a:endParaRPr lang="cs-CZ" dirty="0"/>
          </a:p>
        </p:txBody>
      </p:sp>
      <p:sp>
        <p:nvSpPr>
          <p:cNvPr id="5" name="Zástupný symbol pro číslo snímku 4">
            <a:extLst>
              <a:ext uri="{FF2B5EF4-FFF2-40B4-BE49-F238E27FC236}">
                <a16:creationId xmlns:a16="http://schemas.microsoft.com/office/drawing/2014/main" xmlns="" id="{3D32E509-8633-6CD6-36F6-169933F985D4}"/>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6</a:t>
            </a:fld>
            <a:endParaRPr lang="cs-CZ"/>
          </a:p>
        </p:txBody>
      </p:sp>
      <p:sp>
        <p:nvSpPr>
          <p:cNvPr id="3" name="Nadpis 2">
            <a:extLst>
              <a:ext uri="{FF2B5EF4-FFF2-40B4-BE49-F238E27FC236}">
                <a16:creationId xmlns:a16="http://schemas.microsoft.com/office/drawing/2014/main" xmlns="" id="{90AF95E9-FA00-7766-39E2-184925EC75E3}"/>
              </a:ext>
            </a:extLst>
          </p:cNvPr>
          <p:cNvSpPr>
            <a:spLocks noGrp="1"/>
          </p:cNvSpPr>
          <p:nvPr>
            <p:ph type="title"/>
          </p:nvPr>
        </p:nvSpPr>
        <p:spPr>
          <a:xfrm>
            <a:off x="812143" y="599309"/>
            <a:ext cx="10541163" cy="606753"/>
          </a:xfrm>
        </p:spPr>
        <p:txBody>
          <a:bodyPr>
            <a:normAutofit/>
          </a:bodyPr>
          <a:lstStyle/>
          <a:p>
            <a:r>
              <a:rPr lang="cs-CZ" dirty="0" err="1"/>
              <a:t>Automatic</a:t>
            </a:r>
            <a:r>
              <a:rPr lang="cs-CZ" dirty="0"/>
              <a:t> </a:t>
            </a:r>
            <a:r>
              <a:rPr lang="cs-CZ" dirty="0" err="1"/>
              <a:t>fiscal</a:t>
            </a:r>
            <a:r>
              <a:rPr lang="cs-CZ" dirty="0"/>
              <a:t> </a:t>
            </a:r>
            <a:r>
              <a:rPr lang="cs-CZ" dirty="0" err="1"/>
              <a:t>stabilizers</a:t>
            </a:r>
            <a:endParaRPr lang="en-GB" dirty="0"/>
          </a:p>
        </p:txBody>
      </p:sp>
      <p:sp>
        <p:nvSpPr>
          <p:cNvPr id="7" name="Zástupný symbol pro zápatí 3">
            <a:extLst>
              <a:ext uri="{FF2B5EF4-FFF2-40B4-BE49-F238E27FC236}">
                <a16:creationId xmlns:a16="http://schemas.microsoft.com/office/drawing/2014/main" xmlns="" id="{7B538591-9102-C402-870C-5B52AD5EEC79}"/>
              </a:ext>
            </a:extLst>
          </p:cNvPr>
          <p:cNvSpPr>
            <a:spLocks noGrp="1"/>
          </p:cNvSpPr>
          <p:nvPr>
            <p:ph type="ftr" sz="quarter" idx="11"/>
          </p:nvPr>
        </p:nvSpPr>
        <p:spPr>
          <a:xfrm>
            <a:off x="411162" y="6417177"/>
            <a:ext cx="10942637" cy="365125"/>
          </a:xfrm>
        </p:spPr>
        <p:txBody>
          <a:bodyPr/>
          <a:lstStyle/>
          <a:p>
            <a:r>
              <a:rPr lang="cs-CZ" dirty="0" err="1"/>
              <a:t>Fiscal</a:t>
            </a:r>
            <a:r>
              <a:rPr lang="cs-CZ" dirty="0"/>
              <a:t> </a:t>
            </a:r>
            <a:r>
              <a:rPr lang="cs-CZ" dirty="0" err="1"/>
              <a:t>policy</a:t>
            </a:r>
            <a:r>
              <a:rPr lang="cs-CZ" dirty="0"/>
              <a:t> as </a:t>
            </a:r>
            <a:r>
              <a:rPr lang="cs-CZ" dirty="0" err="1"/>
              <a:t>macroeconomic</a:t>
            </a:r>
            <a:r>
              <a:rPr lang="cs-CZ" dirty="0"/>
              <a:t> </a:t>
            </a:r>
            <a:r>
              <a:rPr lang="cs-CZ" dirty="0" err="1"/>
              <a:t>tool</a:t>
            </a:r>
            <a:endParaRPr lang="en-GB" dirty="0"/>
          </a:p>
        </p:txBody>
      </p:sp>
    </p:spTree>
    <p:extLst>
      <p:ext uri="{BB962C8B-B14F-4D97-AF65-F5344CB8AC3E}">
        <p14:creationId xmlns:p14="http://schemas.microsoft.com/office/powerpoint/2010/main" val="2875894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5CE9D53-4FE2-0D0B-9692-29B17C4D010E}"/>
            </a:ext>
          </a:extLst>
        </p:cNvPr>
        <p:cNvGrpSpPr/>
        <p:nvPr/>
      </p:nvGrpSpPr>
      <p:grpSpPr>
        <a:xfrm>
          <a:off x="0" y="0"/>
          <a:ext cx="0" cy="0"/>
          <a:chOff x="0" y="0"/>
          <a:chExt cx="0" cy="0"/>
        </a:xfrm>
      </p:grpSpPr>
      <p:sp>
        <p:nvSpPr>
          <p:cNvPr id="6" name="Zástupný obsah 5">
            <a:extLst>
              <a:ext uri="{FF2B5EF4-FFF2-40B4-BE49-F238E27FC236}">
                <a16:creationId xmlns:a16="http://schemas.microsoft.com/office/drawing/2014/main" xmlns="" id="{983F55E1-AFC2-9F32-39F5-2E3D49C9919A}"/>
              </a:ext>
            </a:extLst>
          </p:cNvPr>
          <p:cNvSpPr>
            <a:spLocks noGrp="1"/>
          </p:cNvSpPr>
          <p:nvPr>
            <p:ph sz="half" idx="1"/>
          </p:nvPr>
        </p:nvSpPr>
        <p:spPr>
          <a:xfrm>
            <a:off x="643468" y="1397000"/>
            <a:ext cx="11099800" cy="4868332"/>
          </a:xfrm>
        </p:spPr>
        <p:txBody>
          <a:bodyPr>
            <a:normAutofit/>
          </a:bodyPr>
          <a:lstStyle/>
          <a:p>
            <a:pPr marL="342900" lvl="1" indent="-342900">
              <a:spcAft>
                <a:spcPts val="600"/>
              </a:spcAft>
              <a:buFont typeface="Arial" panose="020B0604020202020204" pitchFamily="34" charset="0"/>
              <a:buChar char="•"/>
            </a:pPr>
            <a:r>
              <a:rPr lang="en-US" sz="2200" dirty="0"/>
              <a:t>Progressive income taxes </a:t>
            </a:r>
            <a:endParaRPr lang="cs-CZ" sz="2200" dirty="0"/>
          </a:p>
          <a:p>
            <a:pPr marL="354013" lvl="2" indent="1588">
              <a:spcAft>
                <a:spcPts val="600"/>
              </a:spcAft>
              <a:buNone/>
            </a:pPr>
            <a:r>
              <a:rPr lang="en-US" dirty="0"/>
              <a:t>In a progressive system, tax rates rise with income</a:t>
            </a:r>
            <a:r>
              <a:rPr lang="cs-CZ" dirty="0"/>
              <a:t>;</a:t>
            </a:r>
            <a:r>
              <a:rPr lang="en-US" dirty="0"/>
              <a:t> </a:t>
            </a:r>
            <a:r>
              <a:rPr lang="cs-CZ" dirty="0"/>
              <a:t>w</a:t>
            </a:r>
            <a:r>
              <a:rPr lang="en-US" dirty="0"/>
              <a:t>hen economic activity slows, individuals earn less, falling into lower tax brackets or paying less overall tax, which leaves them with more disposable income to spend </a:t>
            </a:r>
          </a:p>
          <a:p>
            <a:pPr marL="342900" lvl="1" indent="-342900">
              <a:spcAft>
                <a:spcPts val="600"/>
              </a:spcAft>
              <a:buFont typeface="Arial" panose="020B0604020202020204" pitchFamily="34" charset="0"/>
              <a:buChar char="•"/>
            </a:pPr>
            <a:r>
              <a:rPr lang="en-US" sz="2200" dirty="0"/>
              <a:t>Unemployment benefits </a:t>
            </a:r>
            <a:endParaRPr lang="cs-CZ" sz="2200" dirty="0"/>
          </a:p>
          <a:p>
            <a:pPr marL="355600" lvl="3" indent="0">
              <a:spcAft>
                <a:spcPts val="600"/>
              </a:spcAft>
              <a:buNone/>
            </a:pPr>
            <a:r>
              <a:rPr lang="en-US" sz="1700" dirty="0"/>
              <a:t>When unemployment rises during a downturn, more people become eligible for benefits, providing them with a steady stream of income that they can use for consumption, thus supporting aggregate demand</a:t>
            </a:r>
          </a:p>
          <a:p>
            <a:pPr marL="342900" lvl="1" indent="-342900">
              <a:spcAft>
                <a:spcPts val="600"/>
              </a:spcAft>
              <a:buFont typeface="Arial" panose="020B0604020202020204" pitchFamily="34" charset="0"/>
              <a:buChar char="•"/>
            </a:pPr>
            <a:r>
              <a:rPr lang="en-US" sz="2200" dirty="0"/>
              <a:t>Welfare programs</a:t>
            </a:r>
            <a:endParaRPr lang="cs-CZ" sz="2200" dirty="0"/>
          </a:p>
          <a:p>
            <a:pPr marL="355600" lvl="2" indent="0">
              <a:spcAft>
                <a:spcPts val="600"/>
              </a:spcAft>
              <a:buNone/>
            </a:pPr>
            <a:r>
              <a:rPr lang="en-US" dirty="0"/>
              <a:t>Programs like food stamps and other forms of social assistance see increased enrollment during economic hardship, providing a safety net that boosts spending power among vulnerable populations</a:t>
            </a:r>
            <a:r>
              <a:rPr lang="cs-CZ" dirty="0"/>
              <a:t> </a:t>
            </a:r>
          </a:p>
          <a:p>
            <a:pPr lvl="1"/>
            <a:r>
              <a:rPr lang="en-US" dirty="0"/>
              <a:t>Most automatic stabilizers are federal</a:t>
            </a:r>
            <a:r>
              <a:rPr lang="cs-CZ" dirty="0"/>
              <a:t> (in US </a:t>
            </a:r>
            <a:r>
              <a:rPr lang="cs-CZ" dirty="0" err="1"/>
              <a:t>cirmustatnces</a:t>
            </a:r>
            <a:r>
              <a:rPr lang="cs-CZ" dirty="0"/>
              <a:t>)</a:t>
            </a:r>
            <a:r>
              <a:rPr lang="en-US" dirty="0"/>
              <a:t>; states and localities are generally required to balance their budgets, so they can</a:t>
            </a:r>
            <a:r>
              <a:rPr lang="cs-CZ" dirty="0"/>
              <a:t>no</a:t>
            </a:r>
            <a:r>
              <a:rPr lang="en-US" dirty="0"/>
              <a:t>t run big deficits during downturns</a:t>
            </a:r>
            <a:endParaRPr lang="cs-CZ" dirty="0"/>
          </a:p>
        </p:txBody>
      </p:sp>
      <p:sp>
        <p:nvSpPr>
          <p:cNvPr id="5" name="Zástupný symbol pro číslo snímku 4">
            <a:extLst>
              <a:ext uri="{FF2B5EF4-FFF2-40B4-BE49-F238E27FC236}">
                <a16:creationId xmlns:a16="http://schemas.microsoft.com/office/drawing/2014/main" xmlns="" id="{3D32E509-8633-6CD6-36F6-169933F985D4}"/>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7</a:t>
            </a:fld>
            <a:endParaRPr lang="cs-CZ"/>
          </a:p>
        </p:txBody>
      </p:sp>
      <p:sp>
        <p:nvSpPr>
          <p:cNvPr id="3" name="Nadpis 2">
            <a:extLst>
              <a:ext uri="{FF2B5EF4-FFF2-40B4-BE49-F238E27FC236}">
                <a16:creationId xmlns:a16="http://schemas.microsoft.com/office/drawing/2014/main" xmlns="" id="{90AF95E9-FA00-7766-39E2-184925EC75E3}"/>
              </a:ext>
            </a:extLst>
          </p:cNvPr>
          <p:cNvSpPr>
            <a:spLocks noGrp="1"/>
          </p:cNvSpPr>
          <p:nvPr>
            <p:ph type="title"/>
          </p:nvPr>
        </p:nvSpPr>
        <p:spPr>
          <a:xfrm>
            <a:off x="812143" y="599309"/>
            <a:ext cx="10541163" cy="606753"/>
          </a:xfrm>
        </p:spPr>
        <p:txBody>
          <a:bodyPr>
            <a:normAutofit/>
          </a:bodyPr>
          <a:lstStyle/>
          <a:p>
            <a:r>
              <a:rPr lang="cs-CZ" dirty="0" err="1"/>
              <a:t>Automatic</a:t>
            </a:r>
            <a:r>
              <a:rPr lang="cs-CZ" dirty="0"/>
              <a:t> </a:t>
            </a:r>
            <a:r>
              <a:rPr lang="cs-CZ" dirty="0" err="1"/>
              <a:t>fiscal</a:t>
            </a:r>
            <a:r>
              <a:rPr lang="cs-CZ" dirty="0"/>
              <a:t> </a:t>
            </a:r>
            <a:r>
              <a:rPr lang="cs-CZ" dirty="0" err="1"/>
              <a:t>stabilizers</a:t>
            </a:r>
            <a:r>
              <a:rPr lang="cs-CZ" dirty="0"/>
              <a:t>: </a:t>
            </a:r>
            <a:r>
              <a:rPr lang="cs-CZ" dirty="0" err="1"/>
              <a:t>examples</a:t>
            </a:r>
            <a:endParaRPr lang="en-GB" dirty="0"/>
          </a:p>
        </p:txBody>
      </p:sp>
      <p:sp>
        <p:nvSpPr>
          <p:cNvPr id="7" name="Zástupný symbol pro zápatí 3">
            <a:extLst>
              <a:ext uri="{FF2B5EF4-FFF2-40B4-BE49-F238E27FC236}">
                <a16:creationId xmlns:a16="http://schemas.microsoft.com/office/drawing/2014/main" xmlns="" id="{7B538591-9102-C402-870C-5B52AD5EEC79}"/>
              </a:ext>
            </a:extLst>
          </p:cNvPr>
          <p:cNvSpPr>
            <a:spLocks noGrp="1"/>
          </p:cNvSpPr>
          <p:nvPr>
            <p:ph type="ftr" sz="quarter" idx="11"/>
          </p:nvPr>
        </p:nvSpPr>
        <p:spPr>
          <a:xfrm>
            <a:off x="411162" y="6417177"/>
            <a:ext cx="10942637" cy="365125"/>
          </a:xfrm>
        </p:spPr>
        <p:txBody>
          <a:bodyPr/>
          <a:lstStyle/>
          <a:p>
            <a:r>
              <a:rPr lang="cs-CZ" dirty="0" err="1"/>
              <a:t>Fiscal</a:t>
            </a:r>
            <a:r>
              <a:rPr lang="cs-CZ" dirty="0"/>
              <a:t> </a:t>
            </a:r>
            <a:r>
              <a:rPr lang="cs-CZ" dirty="0" err="1"/>
              <a:t>policy</a:t>
            </a:r>
            <a:r>
              <a:rPr lang="cs-CZ" dirty="0"/>
              <a:t> as </a:t>
            </a:r>
            <a:r>
              <a:rPr lang="cs-CZ" dirty="0" err="1"/>
              <a:t>macroeconomic</a:t>
            </a:r>
            <a:r>
              <a:rPr lang="cs-CZ" dirty="0"/>
              <a:t> </a:t>
            </a:r>
            <a:r>
              <a:rPr lang="cs-CZ" dirty="0" err="1"/>
              <a:t>tool</a:t>
            </a:r>
            <a:endParaRPr lang="en-GB" dirty="0"/>
          </a:p>
        </p:txBody>
      </p:sp>
    </p:spTree>
    <p:extLst>
      <p:ext uri="{BB962C8B-B14F-4D97-AF65-F5344CB8AC3E}">
        <p14:creationId xmlns:p14="http://schemas.microsoft.com/office/powerpoint/2010/main" val="2839250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AD56CA2-8C74-CE60-ED07-AFACE45B4FA3}"/>
            </a:ext>
          </a:extLst>
        </p:cNvPr>
        <p:cNvGrpSpPr/>
        <p:nvPr/>
      </p:nvGrpSpPr>
      <p:grpSpPr>
        <a:xfrm>
          <a:off x="0" y="0"/>
          <a:ext cx="0" cy="0"/>
          <a:chOff x="0" y="0"/>
          <a:chExt cx="0" cy="0"/>
        </a:xfrm>
      </p:grpSpPr>
      <p:sp>
        <p:nvSpPr>
          <p:cNvPr id="5" name="Zástupný symbol pro číslo snímku 4">
            <a:extLst>
              <a:ext uri="{FF2B5EF4-FFF2-40B4-BE49-F238E27FC236}">
                <a16:creationId xmlns:a16="http://schemas.microsoft.com/office/drawing/2014/main" xmlns="" id="{008B94A7-6789-534C-3868-96435DCED1A5}"/>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8</a:t>
            </a:fld>
            <a:endParaRPr lang="cs-CZ"/>
          </a:p>
        </p:txBody>
      </p:sp>
      <p:sp>
        <p:nvSpPr>
          <p:cNvPr id="3" name="Nadpis 2">
            <a:extLst>
              <a:ext uri="{FF2B5EF4-FFF2-40B4-BE49-F238E27FC236}">
                <a16:creationId xmlns:a16="http://schemas.microsoft.com/office/drawing/2014/main" xmlns="" id="{EB3222E3-07B5-9784-6540-AD4A26398F0B}"/>
              </a:ext>
            </a:extLst>
          </p:cNvPr>
          <p:cNvSpPr>
            <a:spLocks noGrp="1"/>
          </p:cNvSpPr>
          <p:nvPr>
            <p:ph type="title"/>
          </p:nvPr>
        </p:nvSpPr>
        <p:spPr>
          <a:xfrm>
            <a:off x="812143" y="599309"/>
            <a:ext cx="10541163" cy="606753"/>
          </a:xfrm>
        </p:spPr>
        <p:txBody>
          <a:bodyPr>
            <a:normAutofit/>
          </a:bodyPr>
          <a:lstStyle/>
          <a:p>
            <a:r>
              <a:rPr lang="cs-CZ" dirty="0" err="1"/>
              <a:t>Automatic</a:t>
            </a:r>
            <a:r>
              <a:rPr lang="cs-CZ" dirty="0"/>
              <a:t> </a:t>
            </a:r>
            <a:r>
              <a:rPr lang="cs-CZ" dirty="0" err="1"/>
              <a:t>fiscal</a:t>
            </a:r>
            <a:r>
              <a:rPr lang="cs-CZ" dirty="0"/>
              <a:t> </a:t>
            </a:r>
            <a:r>
              <a:rPr lang="cs-CZ" dirty="0" err="1"/>
              <a:t>stabilizers</a:t>
            </a:r>
            <a:r>
              <a:rPr lang="cs-CZ" dirty="0"/>
              <a:t>: </a:t>
            </a:r>
            <a:r>
              <a:rPr lang="cs-CZ" dirty="0" err="1"/>
              <a:t>how</a:t>
            </a:r>
            <a:r>
              <a:rPr lang="cs-CZ" dirty="0"/>
              <a:t> </a:t>
            </a:r>
            <a:r>
              <a:rPr lang="cs-CZ" dirty="0" err="1"/>
              <a:t>they</a:t>
            </a:r>
            <a:r>
              <a:rPr lang="cs-CZ" dirty="0"/>
              <a:t> </a:t>
            </a:r>
            <a:r>
              <a:rPr lang="cs-CZ" dirty="0" err="1"/>
              <a:t>work</a:t>
            </a:r>
            <a:endParaRPr lang="en-GB" dirty="0"/>
          </a:p>
        </p:txBody>
      </p:sp>
      <p:sp>
        <p:nvSpPr>
          <p:cNvPr id="7" name="Zástupný symbol pro zápatí 3">
            <a:extLst>
              <a:ext uri="{FF2B5EF4-FFF2-40B4-BE49-F238E27FC236}">
                <a16:creationId xmlns:a16="http://schemas.microsoft.com/office/drawing/2014/main" xmlns="" id="{594653E4-C484-F726-CB95-9FEC8F169355}"/>
              </a:ext>
            </a:extLst>
          </p:cNvPr>
          <p:cNvSpPr>
            <a:spLocks noGrp="1"/>
          </p:cNvSpPr>
          <p:nvPr>
            <p:ph type="ftr" sz="quarter" idx="11"/>
          </p:nvPr>
        </p:nvSpPr>
        <p:spPr>
          <a:xfrm>
            <a:off x="411162" y="6417177"/>
            <a:ext cx="10942637" cy="365125"/>
          </a:xfrm>
        </p:spPr>
        <p:txBody>
          <a:bodyPr/>
          <a:lstStyle/>
          <a:p>
            <a:r>
              <a:rPr lang="cs-CZ" dirty="0" err="1"/>
              <a:t>Fiscal</a:t>
            </a:r>
            <a:r>
              <a:rPr lang="cs-CZ" dirty="0"/>
              <a:t> </a:t>
            </a:r>
            <a:r>
              <a:rPr lang="cs-CZ" dirty="0" err="1"/>
              <a:t>policy</a:t>
            </a:r>
            <a:r>
              <a:rPr lang="cs-CZ" dirty="0"/>
              <a:t> as </a:t>
            </a:r>
            <a:r>
              <a:rPr lang="cs-CZ" dirty="0" err="1"/>
              <a:t>macroeconomic</a:t>
            </a:r>
            <a:r>
              <a:rPr lang="cs-CZ" dirty="0"/>
              <a:t> </a:t>
            </a:r>
            <a:r>
              <a:rPr lang="cs-CZ" dirty="0" err="1"/>
              <a:t>tool</a:t>
            </a:r>
            <a:endParaRPr lang="en-GB" dirty="0"/>
          </a:p>
        </p:txBody>
      </p:sp>
      <p:pic>
        <p:nvPicPr>
          <p:cNvPr id="1026" name="Picture 2" descr="EMU Fiscal Rules: a Stylized Representation budget balance nominal... |  Download Scientific Diagram">
            <a:extLst>
              <a:ext uri="{FF2B5EF4-FFF2-40B4-BE49-F238E27FC236}">
                <a16:creationId xmlns:a16="http://schemas.microsoft.com/office/drawing/2014/main" xmlns="" id="{20677BE7-C018-1D43-7010-16818AB509B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816110" y="1506071"/>
            <a:ext cx="7602620" cy="4683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881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FC18E0E-34D2-E892-DFFB-1BD889C27962}"/>
            </a:ext>
          </a:extLst>
        </p:cNvPr>
        <p:cNvGrpSpPr/>
        <p:nvPr/>
      </p:nvGrpSpPr>
      <p:grpSpPr>
        <a:xfrm>
          <a:off x="0" y="0"/>
          <a:ext cx="0" cy="0"/>
          <a:chOff x="0" y="0"/>
          <a:chExt cx="0" cy="0"/>
        </a:xfrm>
      </p:grpSpPr>
      <p:sp>
        <p:nvSpPr>
          <p:cNvPr id="6" name="Zástupný obsah 5">
            <a:extLst>
              <a:ext uri="{FF2B5EF4-FFF2-40B4-BE49-F238E27FC236}">
                <a16:creationId xmlns:a16="http://schemas.microsoft.com/office/drawing/2014/main" xmlns="" id="{C6E0BC18-7418-5330-A7F8-EC7366DFA4F0}"/>
              </a:ext>
            </a:extLst>
          </p:cNvPr>
          <p:cNvSpPr>
            <a:spLocks noGrp="1"/>
          </p:cNvSpPr>
          <p:nvPr>
            <p:ph sz="half" idx="1"/>
          </p:nvPr>
        </p:nvSpPr>
        <p:spPr>
          <a:xfrm>
            <a:off x="591499" y="5486400"/>
            <a:ext cx="11319640" cy="930456"/>
          </a:xfrm>
        </p:spPr>
        <p:txBody>
          <a:bodyPr>
            <a:normAutofit/>
          </a:bodyPr>
          <a:lstStyle/>
          <a:p>
            <a:pPr lvl="2" indent="0">
              <a:buNone/>
            </a:pPr>
            <a:r>
              <a:rPr lang="cs-CZ" dirty="0" err="1"/>
              <a:t>The</a:t>
            </a:r>
            <a:r>
              <a:rPr lang="cs-CZ" dirty="0"/>
              <a:t> b</a:t>
            </a:r>
            <a:r>
              <a:rPr lang="en-US" dirty="0" err="1"/>
              <a:t>ulk</a:t>
            </a:r>
            <a:r>
              <a:rPr lang="en-US" dirty="0"/>
              <a:t> of the value of automatic stabilizers comes from changes in tax revenues, rather than from spending on programs</a:t>
            </a:r>
            <a:r>
              <a:rPr lang="cs-CZ" dirty="0"/>
              <a:t>;</a:t>
            </a:r>
            <a:r>
              <a:rPr lang="en-US" dirty="0"/>
              <a:t> </a:t>
            </a:r>
            <a:r>
              <a:rPr lang="cs-CZ" dirty="0"/>
              <a:t>a</a:t>
            </a:r>
            <a:r>
              <a:rPr lang="en-US" dirty="0" err="1"/>
              <a:t>ccording</a:t>
            </a:r>
            <a:r>
              <a:rPr lang="en-US" dirty="0"/>
              <a:t> to the Congressional Budget Office (CBO), revenues have accounted for about three-quarters, on average, of the effect of automatic stabilizers on the budget over the past 50 years (CBO 2015)</a:t>
            </a:r>
            <a:endParaRPr lang="en-GB" dirty="0"/>
          </a:p>
        </p:txBody>
      </p:sp>
      <p:sp>
        <p:nvSpPr>
          <p:cNvPr id="5" name="Zástupný symbol pro číslo snímku 4">
            <a:extLst>
              <a:ext uri="{FF2B5EF4-FFF2-40B4-BE49-F238E27FC236}">
                <a16:creationId xmlns:a16="http://schemas.microsoft.com/office/drawing/2014/main" xmlns="" id="{D448AC91-4BD9-2647-11B5-AB0F3EF6568A}"/>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9</a:t>
            </a:fld>
            <a:endParaRPr lang="cs-CZ"/>
          </a:p>
        </p:txBody>
      </p:sp>
      <p:sp>
        <p:nvSpPr>
          <p:cNvPr id="7" name="Zástupný symbol pro zápatí 3">
            <a:extLst>
              <a:ext uri="{FF2B5EF4-FFF2-40B4-BE49-F238E27FC236}">
                <a16:creationId xmlns:a16="http://schemas.microsoft.com/office/drawing/2014/main" xmlns="" id="{F8CD2F51-0D56-C6EC-0ABC-D986B806D758}"/>
              </a:ext>
            </a:extLst>
          </p:cNvPr>
          <p:cNvSpPr>
            <a:spLocks noGrp="1"/>
          </p:cNvSpPr>
          <p:nvPr>
            <p:ph type="ftr" sz="quarter" idx="11"/>
          </p:nvPr>
        </p:nvSpPr>
        <p:spPr>
          <a:xfrm>
            <a:off x="411162" y="6417177"/>
            <a:ext cx="10942637" cy="365125"/>
          </a:xfrm>
        </p:spPr>
        <p:txBody>
          <a:bodyPr/>
          <a:lstStyle/>
          <a:p>
            <a:r>
              <a:rPr lang="cs-CZ" dirty="0" err="1"/>
              <a:t>Fiscal</a:t>
            </a:r>
            <a:r>
              <a:rPr lang="cs-CZ" dirty="0"/>
              <a:t> </a:t>
            </a:r>
            <a:r>
              <a:rPr lang="cs-CZ" dirty="0" err="1"/>
              <a:t>policy</a:t>
            </a:r>
            <a:r>
              <a:rPr lang="cs-CZ" dirty="0"/>
              <a:t> as </a:t>
            </a:r>
            <a:r>
              <a:rPr lang="cs-CZ" dirty="0" err="1"/>
              <a:t>macroeconomic</a:t>
            </a:r>
            <a:r>
              <a:rPr lang="cs-CZ" dirty="0"/>
              <a:t> </a:t>
            </a:r>
            <a:r>
              <a:rPr lang="cs-CZ" dirty="0" err="1"/>
              <a:t>tool</a:t>
            </a:r>
            <a:endParaRPr lang="en-GB" dirty="0"/>
          </a:p>
        </p:txBody>
      </p:sp>
      <p:pic>
        <p:nvPicPr>
          <p:cNvPr id="2" name="Picture 1">
            <a:extLst>
              <a:ext uri="{FF2B5EF4-FFF2-40B4-BE49-F238E27FC236}">
                <a16:creationId xmlns:a16="http://schemas.microsoft.com/office/drawing/2014/main" xmlns="" id="{84320714-ABE5-943F-58D2-882AB913AAD7}"/>
              </a:ext>
            </a:extLst>
          </p:cNvPr>
          <p:cNvPicPr>
            <a:picLocks noChangeAspect="1"/>
          </p:cNvPicPr>
          <p:nvPr/>
        </p:nvPicPr>
        <p:blipFill>
          <a:blip r:embed="rId2"/>
          <a:stretch>
            <a:fillRect/>
          </a:stretch>
        </p:blipFill>
        <p:spPr>
          <a:xfrm>
            <a:off x="2065468" y="441145"/>
            <a:ext cx="7670203" cy="5115840"/>
          </a:xfrm>
          <a:prstGeom prst="rect">
            <a:avLst/>
          </a:prstGeom>
        </p:spPr>
      </p:pic>
    </p:spTree>
    <p:extLst>
      <p:ext uri="{BB962C8B-B14F-4D97-AF65-F5344CB8AC3E}">
        <p14:creationId xmlns:p14="http://schemas.microsoft.com/office/powerpoint/2010/main" val="4149659561"/>
      </p:ext>
    </p:extLst>
  </p:cSld>
  <p:clrMapOvr>
    <a:masterClrMapping/>
  </p:clrMapOvr>
</p:sld>
</file>

<file path=ppt/theme/theme1.xml><?xml version="1.0" encoding="utf-8"?>
<a:theme xmlns:a="http://schemas.openxmlformats.org/drawingml/2006/main" name="Motiv Office">
  <a:themeElements>
    <a:clrScheme name="CEVRO">
      <a:dk1>
        <a:srgbClr val="000000"/>
      </a:dk1>
      <a:lt1>
        <a:srgbClr val="FFFFFF"/>
      </a:lt1>
      <a:dk2>
        <a:srgbClr val="575756"/>
      </a:dk2>
      <a:lt2>
        <a:srgbClr val="E7E6E6"/>
      </a:lt2>
      <a:accent1>
        <a:srgbClr val="50386F"/>
      </a:accent1>
      <a:accent2>
        <a:srgbClr val="50386F"/>
      </a:accent2>
      <a:accent3>
        <a:srgbClr val="EA8B2D"/>
      </a:accent3>
      <a:accent4>
        <a:srgbClr val="EA8B2D"/>
      </a:accent4>
      <a:accent5>
        <a:srgbClr val="E9E9E9"/>
      </a:accent5>
      <a:accent6>
        <a:srgbClr val="D2D2D2"/>
      </a:accent6>
      <a:hlink>
        <a:srgbClr val="0563C1"/>
      </a:hlink>
      <a:folHlink>
        <a:srgbClr val="954F72"/>
      </a:folHlink>
    </a:clrScheme>
    <a:fontScheme name="Cev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EVRO_prezentace" id="{485F1B51-4886-4BEE-9303-EA422C81D8B6}" vid="{D8B64059-E0AD-44A6-B997-6DC8C4E55893}"/>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BAB6EA75DC9234BB8F7FC7985B6540D" ma:contentTypeVersion="17" ma:contentTypeDescription="Vytvoří nový dokument" ma:contentTypeScope="" ma:versionID="802e1200a6f1edf4a5c0acec655da554">
  <xsd:schema xmlns:xsd="http://www.w3.org/2001/XMLSchema" xmlns:xs="http://www.w3.org/2001/XMLSchema" xmlns:p="http://schemas.microsoft.com/office/2006/metadata/properties" xmlns:ns2="08506671-b2d8-4009-9f63-6b725a8908a0" xmlns:ns3="c96b063f-72a7-4d2b-b06d-4ecda669bddf" targetNamespace="http://schemas.microsoft.com/office/2006/metadata/properties" ma:root="true" ma:fieldsID="643927d2b1d20851b2bc9ade87ce8cba" ns2:_="" ns3:_="">
    <xsd:import namespace="08506671-b2d8-4009-9f63-6b725a8908a0"/>
    <xsd:import namespace="c96b063f-72a7-4d2b-b06d-4ecda669bd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506671-b2d8-4009-9f63-6b725a8908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Značky obrázků" ma:readOnly="false" ma:fieldId="{5cf76f15-5ced-4ddc-b409-7134ff3c332f}" ma:taxonomyMulti="true" ma:sspId="b6f0447c-396c-41cb-bb8f-c4232058b8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6b063f-72a7-4d2b-b06d-4ecda669bddf" elementFormDefault="qualified">
    <xsd:import namespace="http://schemas.microsoft.com/office/2006/documentManagement/types"/>
    <xsd:import namespace="http://schemas.microsoft.com/office/infopath/2007/PartnerControls"/>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element name="TaxCatchAll" ma:index="23" nillable="true" ma:displayName="Taxonomy Catch All Column" ma:hidden="true" ma:list="{a366da5d-a729-4ea0-a3c6-0f5c6526b4ca}" ma:internalName="TaxCatchAll" ma:showField="CatchAllData" ma:web="c96b063f-72a7-4d2b-b06d-4ecda669bd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2CE057-8B81-4FF9-B431-B5860F0462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506671-b2d8-4009-9f63-6b725a8908a0"/>
    <ds:schemaRef ds:uri="c96b063f-72a7-4d2b-b06d-4ecda669bd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F6AD68-1977-4ED0-9D33-7965F88689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76493</TotalTime>
  <Words>3079</Words>
  <Application>Microsoft Office PowerPoint</Application>
  <PresentationFormat>Vlastní</PresentationFormat>
  <Paragraphs>235</Paragraphs>
  <Slides>38</Slides>
  <Notes>0</Notes>
  <HiddenSlides>0</HiddenSlides>
  <MMClips>0</MMClips>
  <ScaleCrop>false</ScaleCrop>
  <HeadingPairs>
    <vt:vector size="4" baseType="variant">
      <vt:variant>
        <vt:lpstr>Motiv</vt:lpstr>
      </vt:variant>
      <vt:variant>
        <vt:i4>1</vt:i4>
      </vt:variant>
      <vt:variant>
        <vt:lpstr>Nadpisy snímků</vt:lpstr>
      </vt:variant>
      <vt:variant>
        <vt:i4>38</vt:i4>
      </vt:variant>
    </vt:vector>
  </HeadingPairs>
  <TitlesOfParts>
    <vt:vector size="39" baseType="lpstr">
      <vt:lpstr>Motiv Office</vt:lpstr>
      <vt:lpstr>Fiscal policy as macroeconomic tool</vt:lpstr>
      <vt:lpstr>Fiscal policy: main mission </vt:lpstr>
      <vt:lpstr>Fiscal policy: varying focus</vt:lpstr>
      <vt:lpstr>Expansionary fiscal policy</vt:lpstr>
      <vt:lpstr>contractionary fiscal policy</vt:lpstr>
      <vt:lpstr>Automatic fiscal stabilizers</vt:lpstr>
      <vt:lpstr>Automatic fiscal stabilizers: examples</vt:lpstr>
      <vt:lpstr>Automatic fiscal stabilizers: how they work</vt:lpstr>
      <vt:lpstr>Prezentace aplikace PowerPoint</vt:lpstr>
      <vt:lpstr>Bulk of automatic stabilizer stimulus comes from taxes</vt:lpstr>
      <vt:lpstr>How are Automatic stabilizers different from changes in discretionary fiscal policy? </vt:lpstr>
      <vt:lpstr>How have automatic stabilizers changed over time?</vt:lpstr>
      <vt:lpstr>How did automatic stabilizers function during the Great Recession?</vt:lpstr>
      <vt:lpstr>automatic stabilizers in developed countries</vt:lpstr>
      <vt:lpstr>Cyclically adjusted deficit (CAD) </vt:lpstr>
      <vt:lpstr>Cyclically adjusted deficit (CAD) </vt:lpstr>
      <vt:lpstr>Cyclically adjusted deficit and surplus</vt:lpstr>
      <vt:lpstr>Prezentace aplikace PowerPoint</vt:lpstr>
      <vt:lpstr>Prezentace aplikace PowerPoint</vt:lpstr>
      <vt:lpstr>Primary balance</vt:lpstr>
      <vt:lpstr>Brazil: return to fiscal malaise </vt:lpstr>
      <vt:lpstr>Prezentace aplikace PowerPoint</vt:lpstr>
      <vt:lpstr>Brazil: return to fiscal malaise </vt:lpstr>
      <vt:lpstr>fiscal impulse</vt:lpstr>
      <vt:lpstr>fiscal impulse in Czech republic (2001-2011)</vt:lpstr>
      <vt:lpstr>Composition matters: Fiscal Consolidation and Economic Growth in the Czech Republic (2010-2013)</vt:lpstr>
      <vt:lpstr>Composition matters: Fiscal Consolidation and Economic Growth in the Czech Republic (2010-2013)</vt:lpstr>
      <vt:lpstr>Composition matters: Fiscal Consolidation and Economic Growth in the Czech Republic (2010-2013)</vt:lpstr>
      <vt:lpstr>Estimated Cumulated Fiscal Consolidation: Czech Republic &amp; Counterfactual Packages (2010-13)</vt:lpstr>
      <vt:lpstr>Simulated Impact of Individual Discretionary Measures on Czech GDP (2009-2020)</vt:lpstr>
      <vt:lpstr>General government debt in selected countries EU, 1996 – 2024 (as % of GDP)</vt:lpstr>
      <vt:lpstr>General government debt in EU in 2024 (as % of GDP)</vt:lpstr>
      <vt:lpstr>General government debt in 2019 minus 2008 (as % of GDP)</vt:lpstr>
      <vt:lpstr>contribution of discretionary fiscal measures to GDP growth is divided into the individual components of domestic demand  (contributions to gdp gowth in p.p.)</vt:lpstr>
      <vt:lpstr>Prezentace aplikace PowerPoint</vt:lpstr>
      <vt:lpstr>fiscal policy: pro-cyclical and counter-cyclical</vt:lpstr>
      <vt:lpstr>Why the „law on balanced budget“ would be detrimental? </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TITLE,  MAXIMUM FIVE LINES,   LIGNED BOTTOM LEFT,  NO HYPHENATION</dc:title>
  <dc:creator>OBROVÁ Michaela</dc:creator>
  <cp:lastModifiedBy>Admin</cp:lastModifiedBy>
  <cp:revision>574</cp:revision>
  <cp:lastPrinted>2025-09-30T10:00:44Z</cp:lastPrinted>
  <dcterms:created xsi:type="dcterms:W3CDTF">2025-01-18T09:44:04Z</dcterms:created>
  <dcterms:modified xsi:type="dcterms:W3CDTF">2025-12-18T21:30:41Z</dcterms:modified>
</cp:coreProperties>
</file>