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Lst>
  <p:notesMasterIdLst>
    <p:notesMasterId r:id="rId28"/>
  </p:notesMasterIdLst>
  <p:handoutMasterIdLst>
    <p:handoutMasterId r:id="rId29"/>
  </p:handoutMasterIdLst>
  <p:sldIdLst>
    <p:sldId id="264" r:id="rId4"/>
    <p:sldId id="271" r:id="rId5"/>
    <p:sldId id="258" r:id="rId6"/>
    <p:sldId id="323" r:id="rId7"/>
    <p:sldId id="324" r:id="rId8"/>
    <p:sldId id="325" r:id="rId9"/>
    <p:sldId id="326" r:id="rId10"/>
    <p:sldId id="321" r:id="rId11"/>
    <p:sldId id="328" r:id="rId12"/>
    <p:sldId id="329" r:id="rId13"/>
    <p:sldId id="330" r:id="rId14"/>
    <p:sldId id="331" r:id="rId15"/>
    <p:sldId id="332" r:id="rId16"/>
    <p:sldId id="333" r:id="rId17"/>
    <p:sldId id="334" r:id="rId18"/>
    <p:sldId id="335" r:id="rId19"/>
    <p:sldId id="336" r:id="rId20"/>
    <p:sldId id="337" r:id="rId21"/>
    <p:sldId id="338" r:id="rId22"/>
    <p:sldId id="313" r:id="rId23"/>
    <p:sldId id="308" r:id="rId24"/>
    <p:sldId id="340" r:id="rId25"/>
    <p:sldId id="327" r:id="rId26"/>
    <p:sldId id="268" r:id="rId27"/>
  </p:sldIdLst>
  <p:sldSz cx="12192000" cy="6858000"/>
  <p:notesSz cx="6886575" cy="100187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82" autoAdjust="0"/>
    <p:restoredTop sz="95928"/>
  </p:normalViewPr>
  <p:slideViewPr>
    <p:cSldViewPr snapToGrid="0">
      <p:cViewPr>
        <p:scale>
          <a:sx n="121" d="100"/>
          <a:sy n="121" d="100"/>
        </p:scale>
        <p:origin x="-204" y="-72"/>
      </p:cViewPr>
      <p:guideLst>
        <p:guide orient="horz" pos="2160"/>
        <p:guide pos="3840"/>
      </p:guideLst>
    </p:cSldViewPr>
  </p:slideViewPr>
  <p:outlineViewPr>
    <p:cViewPr>
      <p:scale>
        <a:sx n="33" d="100"/>
        <a:sy n="33" d="100"/>
      </p:scale>
      <p:origin x="0" y="-7768"/>
    </p:cViewPr>
  </p:outlineViewPr>
  <p:notesTextViewPr>
    <p:cViewPr>
      <p:scale>
        <a:sx n="1" d="1"/>
        <a:sy n="1" d="1"/>
      </p:scale>
      <p:origin x="0" y="0"/>
    </p:cViewPr>
  </p:notesTextViewPr>
  <p:notesViewPr>
    <p:cSldViewPr snapToGrid="0">
      <p:cViewPr varScale="1">
        <p:scale>
          <a:sx n="87" d="100"/>
          <a:sy n="87" d="100"/>
        </p:scale>
        <p:origin x="2696"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xmlns="" id="{69481172-56BA-6C88-168E-D96C21B47D07}"/>
              </a:ext>
            </a:extLst>
          </p:cNvPr>
          <p:cNvSpPr>
            <a:spLocks noGrp="1"/>
          </p:cNvSpPr>
          <p:nvPr>
            <p:ph type="hdr" sz="quarter"/>
          </p:nvPr>
        </p:nvSpPr>
        <p:spPr>
          <a:xfrm>
            <a:off x="0" y="0"/>
            <a:ext cx="2984183" cy="502676"/>
          </a:xfrm>
          <a:prstGeom prst="rect">
            <a:avLst/>
          </a:prstGeom>
        </p:spPr>
        <p:txBody>
          <a:bodyPr vert="horz" lIns="96597" tIns="48299" rIns="96597" bIns="48299" rtlCol="0"/>
          <a:lstStyle>
            <a:lvl1pPr algn="l">
              <a:defRPr sz="1300"/>
            </a:lvl1pPr>
          </a:lstStyle>
          <a:p>
            <a:endParaRPr lang="cs-CZ"/>
          </a:p>
        </p:txBody>
      </p:sp>
      <p:sp>
        <p:nvSpPr>
          <p:cNvPr id="3" name="Zástupný symbol pro datum 2">
            <a:extLst>
              <a:ext uri="{FF2B5EF4-FFF2-40B4-BE49-F238E27FC236}">
                <a16:creationId xmlns:a16="http://schemas.microsoft.com/office/drawing/2014/main" xmlns="" id="{0C878F87-09B6-0DE1-6A0A-D3E83B35E1D7}"/>
              </a:ext>
            </a:extLst>
          </p:cNvPr>
          <p:cNvSpPr>
            <a:spLocks noGrp="1"/>
          </p:cNvSpPr>
          <p:nvPr>
            <p:ph type="dt" sz="quarter" idx="1"/>
          </p:nvPr>
        </p:nvSpPr>
        <p:spPr>
          <a:xfrm>
            <a:off x="3900799" y="0"/>
            <a:ext cx="2984183" cy="502676"/>
          </a:xfrm>
          <a:prstGeom prst="rect">
            <a:avLst/>
          </a:prstGeom>
        </p:spPr>
        <p:txBody>
          <a:bodyPr vert="horz" lIns="96597" tIns="48299" rIns="96597" bIns="48299" rtlCol="0"/>
          <a:lstStyle>
            <a:lvl1pPr algn="r">
              <a:defRPr sz="1300"/>
            </a:lvl1pPr>
          </a:lstStyle>
          <a:p>
            <a:fld id="{E53439F6-3E71-9744-A5FD-F8360DC2B55B}" type="datetimeFigureOut">
              <a:rPr lang="cs-CZ" smtClean="0"/>
              <a:t>17.10.2025</a:t>
            </a:fld>
            <a:endParaRPr lang="cs-CZ"/>
          </a:p>
        </p:txBody>
      </p:sp>
      <p:sp>
        <p:nvSpPr>
          <p:cNvPr id="4" name="Zástupný symbol pro zápatí 3">
            <a:extLst>
              <a:ext uri="{FF2B5EF4-FFF2-40B4-BE49-F238E27FC236}">
                <a16:creationId xmlns:a16="http://schemas.microsoft.com/office/drawing/2014/main" xmlns="" id="{7E02C864-4460-15D6-DE8C-0E643C3EE145}"/>
              </a:ext>
            </a:extLst>
          </p:cNvPr>
          <p:cNvSpPr>
            <a:spLocks noGrp="1"/>
          </p:cNvSpPr>
          <p:nvPr>
            <p:ph type="ftr" sz="quarter" idx="2"/>
          </p:nvPr>
        </p:nvSpPr>
        <p:spPr>
          <a:xfrm>
            <a:off x="0" y="9516039"/>
            <a:ext cx="2984183" cy="502674"/>
          </a:xfrm>
          <a:prstGeom prst="rect">
            <a:avLst/>
          </a:prstGeom>
        </p:spPr>
        <p:txBody>
          <a:bodyPr vert="horz" lIns="96597" tIns="48299" rIns="96597" bIns="48299" rtlCol="0" anchor="b"/>
          <a:lstStyle>
            <a:lvl1pPr algn="l">
              <a:defRPr sz="1300"/>
            </a:lvl1pPr>
          </a:lstStyle>
          <a:p>
            <a:endParaRPr lang="cs-CZ"/>
          </a:p>
        </p:txBody>
      </p:sp>
      <p:sp>
        <p:nvSpPr>
          <p:cNvPr id="5" name="Zástupný symbol pro číslo snímku 4">
            <a:extLst>
              <a:ext uri="{FF2B5EF4-FFF2-40B4-BE49-F238E27FC236}">
                <a16:creationId xmlns:a16="http://schemas.microsoft.com/office/drawing/2014/main" xmlns="" id="{625D8B96-87C9-2E0D-8058-68FEE7E1CC3B}"/>
              </a:ext>
            </a:extLst>
          </p:cNvPr>
          <p:cNvSpPr>
            <a:spLocks noGrp="1"/>
          </p:cNvSpPr>
          <p:nvPr>
            <p:ph type="sldNum" sz="quarter" idx="3"/>
          </p:nvPr>
        </p:nvSpPr>
        <p:spPr>
          <a:xfrm>
            <a:off x="3900799" y="9516039"/>
            <a:ext cx="2984183" cy="502674"/>
          </a:xfrm>
          <a:prstGeom prst="rect">
            <a:avLst/>
          </a:prstGeom>
        </p:spPr>
        <p:txBody>
          <a:bodyPr vert="horz" lIns="96597" tIns="48299" rIns="96597" bIns="48299" rtlCol="0" anchor="b"/>
          <a:lstStyle>
            <a:lvl1pPr algn="r">
              <a:defRPr sz="1300"/>
            </a:lvl1pPr>
          </a:lstStyle>
          <a:p>
            <a:fld id="{3DFE44AF-43CC-394B-BC78-30B75A456210}" type="slidenum">
              <a:rPr lang="cs-CZ" smtClean="0"/>
              <a:t>‹#›</a:t>
            </a:fld>
            <a:endParaRPr lang="cs-CZ"/>
          </a:p>
        </p:txBody>
      </p:sp>
    </p:spTree>
    <p:extLst>
      <p:ext uri="{BB962C8B-B14F-4D97-AF65-F5344CB8AC3E}">
        <p14:creationId xmlns:p14="http://schemas.microsoft.com/office/powerpoint/2010/main" val="1540279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84183" cy="502676"/>
          </a:xfrm>
          <a:prstGeom prst="rect">
            <a:avLst/>
          </a:prstGeom>
        </p:spPr>
        <p:txBody>
          <a:bodyPr vert="horz" lIns="96597" tIns="48299" rIns="96597" bIns="48299" rtlCol="0"/>
          <a:lstStyle>
            <a:lvl1pPr algn="l">
              <a:defRPr sz="1300"/>
            </a:lvl1pPr>
          </a:lstStyle>
          <a:p>
            <a:endParaRPr lang="cs-CZ"/>
          </a:p>
        </p:txBody>
      </p:sp>
      <p:sp>
        <p:nvSpPr>
          <p:cNvPr id="3" name="Zástupný symbol pro datum 2"/>
          <p:cNvSpPr>
            <a:spLocks noGrp="1"/>
          </p:cNvSpPr>
          <p:nvPr>
            <p:ph type="dt" idx="1"/>
          </p:nvPr>
        </p:nvSpPr>
        <p:spPr>
          <a:xfrm>
            <a:off x="3900799" y="0"/>
            <a:ext cx="2984183" cy="502676"/>
          </a:xfrm>
          <a:prstGeom prst="rect">
            <a:avLst/>
          </a:prstGeom>
        </p:spPr>
        <p:txBody>
          <a:bodyPr vert="horz" lIns="96597" tIns="48299" rIns="96597" bIns="48299" rtlCol="0"/>
          <a:lstStyle>
            <a:lvl1pPr algn="r">
              <a:defRPr sz="1300"/>
            </a:lvl1pPr>
          </a:lstStyle>
          <a:p>
            <a:fld id="{B67F23E5-E723-4485-9A71-51DD2E0513A0}" type="datetimeFigureOut">
              <a:rPr lang="cs-CZ" smtClean="0"/>
              <a:t>17.10.2025</a:t>
            </a:fld>
            <a:endParaRPr lang="cs-CZ"/>
          </a:p>
        </p:txBody>
      </p:sp>
      <p:sp>
        <p:nvSpPr>
          <p:cNvPr id="4" name="Zástupný symbol pro obrázek snímku 3"/>
          <p:cNvSpPr>
            <a:spLocks noGrp="1" noRot="1" noChangeAspect="1"/>
          </p:cNvSpPr>
          <p:nvPr>
            <p:ph type="sldImg" idx="2"/>
          </p:nvPr>
        </p:nvSpPr>
        <p:spPr>
          <a:xfrm>
            <a:off x="438150" y="1252538"/>
            <a:ext cx="6010275" cy="3381375"/>
          </a:xfrm>
          <a:prstGeom prst="rect">
            <a:avLst/>
          </a:prstGeom>
          <a:noFill/>
          <a:ln w="12700">
            <a:solidFill>
              <a:prstClr val="black"/>
            </a:solidFill>
          </a:ln>
        </p:spPr>
        <p:txBody>
          <a:bodyPr vert="horz" lIns="96597" tIns="48299" rIns="96597" bIns="48299" rtlCol="0" anchor="ctr"/>
          <a:lstStyle/>
          <a:p>
            <a:endParaRPr lang="cs-CZ"/>
          </a:p>
        </p:txBody>
      </p:sp>
      <p:sp>
        <p:nvSpPr>
          <p:cNvPr id="5" name="Zástupný symbol pro poznámky 4"/>
          <p:cNvSpPr>
            <a:spLocks noGrp="1"/>
          </p:cNvSpPr>
          <p:nvPr>
            <p:ph type="body" sz="quarter" idx="3"/>
          </p:nvPr>
        </p:nvSpPr>
        <p:spPr>
          <a:xfrm>
            <a:off x="688658" y="4821506"/>
            <a:ext cx="5509260" cy="3944868"/>
          </a:xfrm>
          <a:prstGeom prst="rect">
            <a:avLst/>
          </a:prstGeom>
        </p:spPr>
        <p:txBody>
          <a:bodyPr vert="horz" lIns="96597" tIns="48299" rIns="96597" bIns="48299"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516039"/>
            <a:ext cx="2984183" cy="502674"/>
          </a:xfrm>
          <a:prstGeom prst="rect">
            <a:avLst/>
          </a:prstGeom>
        </p:spPr>
        <p:txBody>
          <a:bodyPr vert="horz" lIns="96597" tIns="48299" rIns="96597" bIns="48299" rtlCol="0" anchor="b"/>
          <a:lstStyle>
            <a:lvl1pPr algn="l">
              <a:defRPr sz="1300"/>
            </a:lvl1pPr>
          </a:lstStyle>
          <a:p>
            <a:endParaRPr lang="cs-CZ"/>
          </a:p>
        </p:txBody>
      </p:sp>
      <p:sp>
        <p:nvSpPr>
          <p:cNvPr id="7" name="Zástupný symbol pro číslo snímku 6"/>
          <p:cNvSpPr>
            <a:spLocks noGrp="1"/>
          </p:cNvSpPr>
          <p:nvPr>
            <p:ph type="sldNum" sz="quarter" idx="5"/>
          </p:nvPr>
        </p:nvSpPr>
        <p:spPr>
          <a:xfrm>
            <a:off x="3900799" y="9516039"/>
            <a:ext cx="2984183" cy="502674"/>
          </a:xfrm>
          <a:prstGeom prst="rect">
            <a:avLst/>
          </a:prstGeom>
        </p:spPr>
        <p:txBody>
          <a:bodyPr vert="horz" lIns="96597" tIns="48299" rIns="96597" bIns="48299" rtlCol="0" anchor="b"/>
          <a:lstStyle>
            <a:lvl1pPr algn="r">
              <a:defRPr sz="1300"/>
            </a:lvl1pPr>
          </a:lstStyle>
          <a:p>
            <a:fld id="{F80EC3DE-2A43-4B52-8ED0-7B171497C052}" type="slidenum">
              <a:rPr lang="cs-CZ" smtClean="0"/>
              <a:t>‹#›</a:t>
            </a:fld>
            <a:endParaRPr lang="cs-CZ"/>
          </a:p>
        </p:txBody>
      </p:sp>
    </p:spTree>
    <p:extLst>
      <p:ext uri="{BB962C8B-B14F-4D97-AF65-F5344CB8AC3E}">
        <p14:creationId xmlns:p14="http://schemas.microsoft.com/office/powerpoint/2010/main" val="1613447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bg1"/>
        </a:solidFill>
        <a:effectLst/>
      </p:bgPr>
    </p:bg>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xmlns="" id="{91540E11-6C50-40B5-ED84-651C0E2EBF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96" y="0"/>
            <a:ext cx="12272394" cy="6858000"/>
          </a:xfrm>
          <a:prstGeom prst="rect">
            <a:avLst/>
          </a:prstGeom>
        </p:spPr>
      </p:pic>
      <p:sp>
        <p:nvSpPr>
          <p:cNvPr id="2" name="Nadpis 1">
            <a:extLst>
              <a:ext uri="{FF2B5EF4-FFF2-40B4-BE49-F238E27FC236}">
                <a16:creationId xmlns:a16="http://schemas.microsoft.com/office/drawing/2014/main" xmlns="" id="{18C8328B-5CE4-7A03-03BD-AA46BAACABC4}"/>
              </a:ext>
            </a:extLst>
          </p:cNvPr>
          <p:cNvSpPr>
            <a:spLocks noGrp="1"/>
          </p:cNvSpPr>
          <p:nvPr>
            <p:ph type="ctrTitle"/>
          </p:nvPr>
        </p:nvSpPr>
        <p:spPr>
          <a:xfrm>
            <a:off x="650079" y="2048376"/>
            <a:ext cx="9144000" cy="2387600"/>
          </a:xfrm>
        </p:spPr>
        <p:txBody>
          <a:bodyPr anchor="b">
            <a:normAutofit/>
          </a:bodyPr>
          <a:lstStyle>
            <a:lvl1pPr algn="l">
              <a:defRPr sz="3300">
                <a:solidFill>
                  <a:schemeClr val="bg1"/>
                </a:solidFill>
              </a:defRPr>
            </a:lvl1pPr>
          </a:lstStyle>
          <a:p>
            <a:r>
              <a:rPr lang="cs-CZ" dirty="0"/>
              <a:t>Kliknutím lze upravit styl.</a:t>
            </a:r>
          </a:p>
        </p:txBody>
      </p:sp>
      <p:sp>
        <p:nvSpPr>
          <p:cNvPr id="3" name="Podnadpis 2">
            <a:extLst>
              <a:ext uri="{FF2B5EF4-FFF2-40B4-BE49-F238E27FC236}">
                <a16:creationId xmlns:a16="http://schemas.microsoft.com/office/drawing/2014/main" xmlns="" id="{33A880A5-CC4C-E83E-2A77-2EAA9E5DFE92}"/>
              </a:ext>
            </a:extLst>
          </p:cNvPr>
          <p:cNvSpPr>
            <a:spLocks noGrp="1"/>
          </p:cNvSpPr>
          <p:nvPr>
            <p:ph type="subTitle" idx="1"/>
          </p:nvPr>
        </p:nvSpPr>
        <p:spPr>
          <a:xfrm>
            <a:off x="650079" y="4712599"/>
            <a:ext cx="9144000" cy="1129401"/>
          </a:xfrm>
        </p:spPr>
        <p:txBody>
          <a:bodyPr>
            <a:normAutofit/>
          </a:bodyPr>
          <a:lstStyle>
            <a:lvl1pPr marL="0" indent="0" algn="l">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p>
        </p:txBody>
      </p:sp>
      <p:pic>
        <p:nvPicPr>
          <p:cNvPr id="10" name="Obrázek 9" descr="Obsah obrázku Písmo, Grafika, text, grafický design&#10;&#10;Popis byl vytvořen automaticky">
            <a:extLst>
              <a:ext uri="{FF2B5EF4-FFF2-40B4-BE49-F238E27FC236}">
                <a16:creationId xmlns:a16="http://schemas.microsoft.com/office/drawing/2014/main" xmlns="" id="{4917296F-2561-2C95-0483-5A5B579659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0079" y="678863"/>
            <a:ext cx="3430380" cy="707025"/>
          </a:xfrm>
          <a:prstGeom prst="rect">
            <a:avLst/>
          </a:prstGeom>
        </p:spPr>
      </p:pic>
    </p:spTree>
    <p:extLst>
      <p:ext uri="{BB962C8B-B14F-4D97-AF65-F5344CB8AC3E}">
        <p14:creationId xmlns:p14="http://schemas.microsoft.com/office/powerpoint/2010/main" val="672982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itát">
    <p:bg>
      <p:bgPr>
        <a:solidFill>
          <a:schemeClr val="bg1"/>
        </a:solidFill>
        <a:effectLst/>
      </p:bgPr>
    </p:bg>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xmlns="" id="{078BEF76-B4E5-F95D-2B21-2DE64B7C25B0}"/>
              </a:ext>
            </a:extLst>
          </p:cNvPr>
          <p:cNvSpPr>
            <a:spLocks noGrp="1"/>
          </p:cNvSpPr>
          <p:nvPr>
            <p:ph sz="half" idx="1"/>
          </p:nvPr>
        </p:nvSpPr>
        <p:spPr>
          <a:xfrm>
            <a:off x="2847975" y="1485900"/>
            <a:ext cx="6477000" cy="4643438"/>
          </a:xfrm>
        </p:spPr>
        <p:txBody>
          <a:bodyPr/>
          <a:lstStyle>
            <a:lvl1pPr marL="0" indent="0">
              <a:lnSpc>
                <a:spcPct val="108000"/>
              </a:lnSpc>
              <a:buNone/>
              <a:defRPr/>
            </a:lvl1pPr>
            <a:lvl2pPr marL="0" indent="0">
              <a:buNone/>
              <a:defRPr sz="1700">
                <a:solidFill>
                  <a:schemeClr val="accent1"/>
                </a:solidFill>
              </a:defRPr>
            </a:lvl2pPr>
            <a:lvl3pPr marL="0" indent="0">
              <a:buNone/>
              <a:defRPr sz="1700"/>
            </a:lvl3pPr>
            <a:lvl4pPr marL="356400" indent="-176400">
              <a:defRPr/>
            </a:lvl4pPr>
            <a:lvl5pPr marL="532800" indent="-176400">
              <a:defRPr/>
            </a:lvl5pPr>
          </a:lstStyle>
          <a:p>
            <a:pPr lvl="0"/>
            <a:r>
              <a:rPr lang="cs-CZ"/>
              <a:t>Po kliknutí můžete upravovat styly textu v předloze.</a:t>
            </a:r>
          </a:p>
          <a:p>
            <a:pPr lvl="1"/>
            <a:r>
              <a:rPr lang="cs-CZ"/>
              <a:t>Druhá úroveň</a:t>
            </a:r>
          </a:p>
          <a:p>
            <a:pPr lvl="2"/>
            <a:r>
              <a:rPr lang="cs-CZ"/>
              <a:t>Třetí úroveň</a:t>
            </a:r>
          </a:p>
        </p:txBody>
      </p:sp>
      <p:pic>
        <p:nvPicPr>
          <p:cNvPr id="5" name="Obrázek 4">
            <a:extLst>
              <a:ext uri="{FF2B5EF4-FFF2-40B4-BE49-F238E27FC236}">
                <a16:creationId xmlns:a16="http://schemas.microsoft.com/office/drawing/2014/main" xmlns="" id="{E6896127-A932-05AF-19AA-A3EF7B493D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6560"/>
            <a:ext cx="1370861" cy="286357"/>
          </a:xfrm>
          <a:prstGeom prst="rect">
            <a:avLst/>
          </a:prstGeom>
        </p:spPr>
      </p:pic>
      <p:sp>
        <p:nvSpPr>
          <p:cNvPr id="9" name="Zástupný symbol pro zápatí 4">
            <a:extLst>
              <a:ext uri="{FF2B5EF4-FFF2-40B4-BE49-F238E27FC236}">
                <a16:creationId xmlns:a16="http://schemas.microsoft.com/office/drawing/2014/main" xmlns="" id="{3090B9CC-DBE2-DF80-DD04-267F4BDD318B}"/>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10" name="Zástupný symbol pro číslo snímku 5">
            <a:extLst>
              <a:ext uri="{FF2B5EF4-FFF2-40B4-BE49-F238E27FC236}">
                <a16:creationId xmlns:a16="http://schemas.microsoft.com/office/drawing/2014/main" xmlns="" id="{201E28EC-073B-84AF-FF8E-979B5D3D62FB}"/>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3649589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B7ABA3B-E3F6-9A92-9135-4EE08586C3C6}"/>
              </a:ext>
            </a:extLst>
          </p:cNvPr>
          <p:cNvSpPr>
            <a:spLocks noGrp="1"/>
          </p:cNvSpPr>
          <p:nvPr>
            <p:ph type="title"/>
          </p:nvPr>
        </p:nvSpPr>
        <p:spPr/>
        <p:txBody>
          <a:bodyPr/>
          <a:lstStyle/>
          <a:p>
            <a:r>
              <a:rPr lang="cs-CZ"/>
              <a:t>Kliknutím lze upravit styl.</a:t>
            </a:r>
          </a:p>
        </p:txBody>
      </p:sp>
      <p:pic>
        <p:nvPicPr>
          <p:cNvPr id="7" name="Obrázek 6">
            <a:extLst>
              <a:ext uri="{FF2B5EF4-FFF2-40B4-BE49-F238E27FC236}">
                <a16:creationId xmlns:a16="http://schemas.microsoft.com/office/drawing/2014/main" xmlns="" id="{A812DFB0-A8C7-0073-6389-FF363AEF1D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6560"/>
            <a:ext cx="1370861" cy="286357"/>
          </a:xfrm>
          <a:prstGeom prst="rect">
            <a:avLst/>
          </a:prstGeom>
        </p:spPr>
      </p:pic>
      <p:sp>
        <p:nvSpPr>
          <p:cNvPr id="8" name="Zástupný symbol pro zápatí 4">
            <a:extLst>
              <a:ext uri="{FF2B5EF4-FFF2-40B4-BE49-F238E27FC236}">
                <a16:creationId xmlns:a16="http://schemas.microsoft.com/office/drawing/2014/main" xmlns="" id="{011D1AA5-5182-C810-225E-97E45E4FDB17}"/>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9" name="Zástupný symbol pro číslo snímku 5">
            <a:extLst>
              <a:ext uri="{FF2B5EF4-FFF2-40B4-BE49-F238E27FC236}">
                <a16:creationId xmlns:a16="http://schemas.microsoft.com/office/drawing/2014/main" xmlns="" id="{BFC91CA1-2364-05B0-0F04-690A1C5B007B}"/>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1224423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xmlns="" id="{79438A86-4A25-73CF-7171-B61A241DD7A7}"/>
              </a:ext>
            </a:extLst>
          </p:cNvPr>
          <p:cNvSpPr>
            <a:spLocks noGrp="1"/>
          </p:cNvSpPr>
          <p:nvPr>
            <p:ph type="dt" sz="half" idx="10"/>
          </p:nvPr>
        </p:nvSpPr>
        <p:spPr>
          <a:xfrm>
            <a:off x="838200" y="5925276"/>
            <a:ext cx="2743200" cy="365125"/>
          </a:xfrm>
          <a:prstGeom prst="rect">
            <a:avLst/>
          </a:prstGeom>
        </p:spPr>
        <p:txBody>
          <a:bodyPr/>
          <a:lstStyle/>
          <a:p>
            <a:fld id="{1A945517-90B0-4E61-B5DD-AC2B75BAD2CB}" type="datetime1">
              <a:rPr lang="cs-CZ" smtClean="0"/>
              <a:t>17.10.2025</a:t>
            </a:fld>
            <a:endParaRPr lang="cs-CZ"/>
          </a:p>
        </p:txBody>
      </p:sp>
      <p:pic>
        <p:nvPicPr>
          <p:cNvPr id="5" name="Obrázek 4">
            <a:extLst>
              <a:ext uri="{FF2B5EF4-FFF2-40B4-BE49-F238E27FC236}">
                <a16:creationId xmlns:a16="http://schemas.microsoft.com/office/drawing/2014/main" xmlns="" id="{501D3696-2239-C380-C5DC-7A40F1D888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6560"/>
            <a:ext cx="1370861" cy="286357"/>
          </a:xfrm>
          <a:prstGeom prst="rect">
            <a:avLst/>
          </a:prstGeom>
        </p:spPr>
      </p:pic>
      <p:sp>
        <p:nvSpPr>
          <p:cNvPr id="6" name="Zástupný symbol pro zápatí 4">
            <a:extLst>
              <a:ext uri="{FF2B5EF4-FFF2-40B4-BE49-F238E27FC236}">
                <a16:creationId xmlns:a16="http://schemas.microsoft.com/office/drawing/2014/main" xmlns="" id="{CA22F0A3-7A6F-26D0-F7E4-38F90D636C4D}"/>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7" name="Zástupný symbol pro číslo snímku 5">
            <a:extLst>
              <a:ext uri="{FF2B5EF4-FFF2-40B4-BE49-F238E27FC236}">
                <a16:creationId xmlns:a16="http://schemas.microsoft.com/office/drawing/2014/main" xmlns="" id="{70A463D7-59BA-DD1A-EE96-881BA846FA04}"/>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187490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ředěl 1">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8C8328B-5CE4-7A03-03BD-AA46BAACABC4}"/>
              </a:ext>
            </a:extLst>
          </p:cNvPr>
          <p:cNvSpPr>
            <a:spLocks noGrp="1"/>
          </p:cNvSpPr>
          <p:nvPr>
            <p:ph type="ctrTitle"/>
          </p:nvPr>
        </p:nvSpPr>
        <p:spPr>
          <a:xfrm>
            <a:off x="650079" y="1968500"/>
            <a:ext cx="5712621" cy="4359776"/>
          </a:xfrm>
        </p:spPr>
        <p:txBody>
          <a:bodyPr anchor="b">
            <a:normAutofit/>
          </a:bodyPr>
          <a:lstStyle>
            <a:lvl1pPr algn="l">
              <a:defRPr sz="3300">
                <a:solidFill>
                  <a:schemeClr val="bg1"/>
                </a:solidFill>
              </a:defRPr>
            </a:lvl1pPr>
          </a:lstStyle>
          <a:p>
            <a:r>
              <a:rPr lang="cs-CZ"/>
              <a:t>Kliknutím lze upravit styl.</a:t>
            </a:r>
            <a:endParaRPr lang="cs-CZ" dirty="0"/>
          </a:p>
        </p:txBody>
      </p:sp>
      <p:pic>
        <p:nvPicPr>
          <p:cNvPr id="4" name="Obrázek 3">
            <a:extLst>
              <a:ext uri="{FF2B5EF4-FFF2-40B4-BE49-F238E27FC236}">
                <a16:creationId xmlns:a16="http://schemas.microsoft.com/office/drawing/2014/main" xmlns="" id="{D3CF39BF-5858-1FA2-AE20-3D366354171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550802" y="6275382"/>
            <a:ext cx="1370861" cy="282953"/>
          </a:xfrm>
          <a:prstGeom prst="rect">
            <a:avLst/>
          </a:prstGeom>
        </p:spPr>
      </p:pic>
    </p:spTree>
    <p:extLst>
      <p:ext uri="{BB962C8B-B14F-4D97-AF65-F5344CB8AC3E}">
        <p14:creationId xmlns:p14="http://schemas.microsoft.com/office/powerpoint/2010/main" val="1655029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ředěl 2">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8C8328B-5CE4-7A03-03BD-AA46BAACABC4}"/>
              </a:ext>
            </a:extLst>
          </p:cNvPr>
          <p:cNvSpPr>
            <a:spLocks noGrp="1"/>
          </p:cNvSpPr>
          <p:nvPr>
            <p:ph type="ctrTitle"/>
          </p:nvPr>
        </p:nvSpPr>
        <p:spPr>
          <a:xfrm>
            <a:off x="650079" y="1968500"/>
            <a:ext cx="5712621" cy="4359776"/>
          </a:xfrm>
        </p:spPr>
        <p:txBody>
          <a:bodyPr anchor="b">
            <a:normAutofit/>
          </a:bodyPr>
          <a:lstStyle>
            <a:lvl1pPr algn="l">
              <a:defRPr sz="3300">
                <a:solidFill>
                  <a:schemeClr val="bg1"/>
                </a:solidFill>
              </a:defRPr>
            </a:lvl1pPr>
          </a:lstStyle>
          <a:p>
            <a:r>
              <a:rPr lang="cs-CZ"/>
              <a:t>Kliknutím lze upravit styl.</a:t>
            </a:r>
            <a:endParaRPr lang="cs-CZ" dirty="0"/>
          </a:p>
        </p:txBody>
      </p:sp>
      <p:pic>
        <p:nvPicPr>
          <p:cNvPr id="3" name="Obrázek 2">
            <a:extLst>
              <a:ext uri="{FF2B5EF4-FFF2-40B4-BE49-F238E27FC236}">
                <a16:creationId xmlns:a16="http://schemas.microsoft.com/office/drawing/2014/main" xmlns="" id="{5ACBBC27-DDEA-6C5A-8ACF-67EDD56D84D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87962" y="6458262"/>
            <a:ext cx="1370861" cy="282953"/>
          </a:xfrm>
          <a:prstGeom prst="rect">
            <a:avLst/>
          </a:prstGeom>
        </p:spPr>
      </p:pic>
    </p:spTree>
    <p:extLst>
      <p:ext uri="{BB962C8B-B14F-4D97-AF65-F5344CB8AC3E}">
        <p14:creationId xmlns:p14="http://schemas.microsoft.com/office/powerpoint/2010/main" val="3251615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Závěr">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8C8328B-5CE4-7A03-03BD-AA46BAACABC4}"/>
              </a:ext>
            </a:extLst>
          </p:cNvPr>
          <p:cNvSpPr>
            <a:spLocks noGrp="1"/>
          </p:cNvSpPr>
          <p:nvPr>
            <p:ph type="ctrTitle"/>
          </p:nvPr>
        </p:nvSpPr>
        <p:spPr>
          <a:xfrm>
            <a:off x="650079" y="1692776"/>
            <a:ext cx="9144000" cy="1304424"/>
          </a:xfrm>
        </p:spPr>
        <p:txBody>
          <a:bodyPr anchor="t">
            <a:normAutofit/>
          </a:bodyPr>
          <a:lstStyle>
            <a:lvl1pPr algn="l">
              <a:defRPr sz="3300">
                <a:solidFill>
                  <a:schemeClr val="bg1"/>
                </a:solidFill>
              </a:defRPr>
            </a:lvl1pPr>
          </a:lstStyle>
          <a:p>
            <a:r>
              <a:rPr lang="cs-CZ" dirty="0"/>
              <a:t>Kliknutím lze upravit styl.</a:t>
            </a:r>
          </a:p>
        </p:txBody>
      </p:sp>
      <p:sp>
        <p:nvSpPr>
          <p:cNvPr id="3" name="Podnadpis 2">
            <a:extLst>
              <a:ext uri="{FF2B5EF4-FFF2-40B4-BE49-F238E27FC236}">
                <a16:creationId xmlns:a16="http://schemas.microsoft.com/office/drawing/2014/main" xmlns="" id="{33A880A5-CC4C-E83E-2A77-2EAA9E5DFE92}"/>
              </a:ext>
            </a:extLst>
          </p:cNvPr>
          <p:cNvSpPr>
            <a:spLocks noGrp="1"/>
          </p:cNvSpPr>
          <p:nvPr>
            <p:ph type="subTitle" idx="1"/>
          </p:nvPr>
        </p:nvSpPr>
        <p:spPr>
          <a:xfrm>
            <a:off x="650079" y="3848999"/>
            <a:ext cx="9144000" cy="824601"/>
          </a:xfrm>
        </p:spPr>
        <p:txBody>
          <a:bodyPr>
            <a:normAutofit/>
          </a:bodyPr>
          <a:lstStyle>
            <a:lvl1pPr marL="0" indent="0" algn="l">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p>
        </p:txBody>
      </p:sp>
      <p:pic>
        <p:nvPicPr>
          <p:cNvPr id="5" name="Obrázek 4">
            <a:extLst>
              <a:ext uri="{FF2B5EF4-FFF2-40B4-BE49-F238E27FC236}">
                <a16:creationId xmlns:a16="http://schemas.microsoft.com/office/drawing/2014/main" xmlns="" id="{EB2BB669-96AF-C460-0644-D9B33EBD9D5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87962" y="6458262"/>
            <a:ext cx="1370861" cy="282953"/>
          </a:xfrm>
          <a:prstGeom prst="rect">
            <a:avLst/>
          </a:prstGeom>
        </p:spPr>
      </p:pic>
    </p:spTree>
    <p:extLst>
      <p:ext uri="{BB962C8B-B14F-4D97-AF65-F5344CB8AC3E}">
        <p14:creationId xmlns:p14="http://schemas.microsoft.com/office/powerpoint/2010/main" val="1134297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4C78FD6-2722-2821-10E5-2E697D7B0CD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xmlns="" id="{D497FA54-5776-58AE-AEC4-FAE86FE9D78B}"/>
              </a:ext>
            </a:extLst>
          </p:cNvPr>
          <p:cNvSpPr>
            <a:spLocks noGrp="1"/>
          </p:cNvSpPr>
          <p:nvPr>
            <p:ph idx="1"/>
          </p:nvPr>
        </p:nvSpPr>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zápatí 4">
            <a:extLst>
              <a:ext uri="{FF2B5EF4-FFF2-40B4-BE49-F238E27FC236}">
                <a16:creationId xmlns:a16="http://schemas.microsoft.com/office/drawing/2014/main" xmlns="" id="{5B1D0EC9-522E-7760-9533-ED823A8D61AC}"/>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6" name="Zástupný symbol pro číslo snímku 5">
            <a:extLst>
              <a:ext uri="{FF2B5EF4-FFF2-40B4-BE49-F238E27FC236}">
                <a16:creationId xmlns:a16="http://schemas.microsoft.com/office/drawing/2014/main" xmlns="" id="{5A7BEC56-EE77-297B-48FC-43CFAD8E116B}"/>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pic>
        <p:nvPicPr>
          <p:cNvPr id="13" name="Obrázek 12">
            <a:extLst>
              <a:ext uri="{FF2B5EF4-FFF2-40B4-BE49-F238E27FC236}">
                <a16:creationId xmlns:a16="http://schemas.microsoft.com/office/drawing/2014/main" xmlns="" id="{78885C40-6A50-FFD6-B978-4E000D35B9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7926"/>
            <a:ext cx="1370861" cy="283626"/>
          </a:xfrm>
          <a:prstGeom prst="rect">
            <a:avLst/>
          </a:prstGeom>
        </p:spPr>
      </p:pic>
    </p:spTree>
    <p:extLst>
      <p:ext uri="{BB962C8B-B14F-4D97-AF65-F5344CB8AC3E}">
        <p14:creationId xmlns:p14="http://schemas.microsoft.com/office/powerpoint/2010/main" val="1742429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Nadpis a obsah 2">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4C78FD6-2722-2821-10E5-2E697D7B0CD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xmlns="" id="{D497FA54-5776-58AE-AEC4-FAE86FE9D78B}"/>
              </a:ext>
            </a:extLst>
          </p:cNvPr>
          <p:cNvSpPr>
            <a:spLocks noGrp="1"/>
          </p:cNvSpPr>
          <p:nvPr>
            <p:ph idx="1"/>
          </p:nvPr>
        </p:nvSpPr>
        <p:spPr/>
        <p:txBody>
          <a:bodyPr/>
          <a:lstStyle>
            <a:lvl1pPr marL="0" indent="0">
              <a:lnSpc>
                <a:spcPct val="100000"/>
              </a:lnSpc>
              <a:buFontTx/>
              <a:buNone/>
              <a:defRPr/>
            </a:lvl1pPr>
            <a:lvl2pPr marL="0" indent="0">
              <a:lnSpc>
                <a:spcPct val="100000"/>
              </a:lnSpc>
              <a:spcBef>
                <a:spcPts val="800"/>
              </a:spcBef>
              <a:buNone/>
              <a:defRPr/>
            </a:lvl2pPr>
            <a:lvl3pPr marL="177800" indent="-177800">
              <a:lnSpc>
                <a:spcPct val="100000"/>
              </a:lnSpc>
              <a:defRPr/>
            </a:lvl3pPr>
            <a:lvl4pPr marL="355600" indent="-177800">
              <a:lnSpc>
                <a:spcPct val="100000"/>
              </a:lnSpc>
              <a:defRPr/>
            </a:lvl4pPr>
            <a:lvl5pPr marL="533400" indent="-177800">
              <a:lnSpc>
                <a:spcPct val="100000"/>
              </a:lnSpc>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7" name="Obrázek 6">
            <a:extLst>
              <a:ext uri="{FF2B5EF4-FFF2-40B4-BE49-F238E27FC236}">
                <a16:creationId xmlns:a16="http://schemas.microsoft.com/office/drawing/2014/main" xmlns="" id="{43564D70-284F-88A1-FC08-29E63F8319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7926"/>
            <a:ext cx="1370861" cy="283626"/>
          </a:xfrm>
          <a:prstGeom prst="rect">
            <a:avLst/>
          </a:prstGeom>
        </p:spPr>
      </p:pic>
      <p:sp>
        <p:nvSpPr>
          <p:cNvPr id="8" name="Zástupný symbol pro zápatí 4">
            <a:extLst>
              <a:ext uri="{FF2B5EF4-FFF2-40B4-BE49-F238E27FC236}">
                <a16:creationId xmlns:a16="http://schemas.microsoft.com/office/drawing/2014/main" xmlns="" id="{B1E62B60-5FB1-9381-00CF-C665EB008B39}"/>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9" name="Zástupný symbol pro číslo snímku 5">
            <a:extLst>
              <a:ext uri="{FF2B5EF4-FFF2-40B4-BE49-F238E27FC236}">
                <a16:creationId xmlns:a16="http://schemas.microsoft.com/office/drawing/2014/main" xmlns="" id="{D7E0B353-40A5-48F9-C049-D884C8120556}"/>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2409072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C6898E9-BDDF-2C46-A65A-B5D157FBFAE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xmlns="" id="{078BEF76-B4E5-F95D-2B21-2DE64B7C25B0}"/>
              </a:ext>
            </a:extLst>
          </p:cNvPr>
          <p:cNvSpPr>
            <a:spLocks noGrp="1"/>
          </p:cNvSpPr>
          <p:nvPr>
            <p:ph sz="half" idx="1"/>
          </p:nvPr>
        </p:nvSpPr>
        <p:spPr>
          <a:xfrm>
            <a:off x="647699"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obsah 3">
            <a:extLst>
              <a:ext uri="{FF2B5EF4-FFF2-40B4-BE49-F238E27FC236}">
                <a16:creationId xmlns:a16="http://schemas.microsoft.com/office/drawing/2014/main" xmlns="" id="{B6D9E3CA-86C1-4CCA-2FC2-451A03D057C1}"/>
              </a:ext>
            </a:extLst>
          </p:cNvPr>
          <p:cNvSpPr>
            <a:spLocks noGrp="1"/>
          </p:cNvSpPr>
          <p:nvPr>
            <p:ph sz="half" idx="2"/>
          </p:nvPr>
        </p:nvSpPr>
        <p:spPr>
          <a:xfrm>
            <a:off x="6172198"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8" name="Obrázek 7">
            <a:extLst>
              <a:ext uri="{FF2B5EF4-FFF2-40B4-BE49-F238E27FC236}">
                <a16:creationId xmlns:a16="http://schemas.microsoft.com/office/drawing/2014/main" xmlns="" id="{9BF45EE8-2365-24C4-6E7D-F72C293DBA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7926"/>
            <a:ext cx="1370861" cy="283626"/>
          </a:xfrm>
          <a:prstGeom prst="rect">
            <a:avLst/>
          </a:prstGeom>
        </p:spPr>
      </p:pic>
      <p:sp>
        <p:nvSpPr>
          <p:cNvPr id="9" name="Zástupný symbol pro zápatí 4">
            <a:extLst>
              <a:ext uri="{FF2B5EF4-FFF2-40B4-BE49-F238E27FC236}">
                <a16:creationId xmlns:a16="http://schemas.microsoft.com/office/drawing/2014/main" xmlns="" id="{77ECF020-D996-697F-4779-13801850A6BC}"/>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10" name="Zástupný symbol pro číslo snímku 5">
            <a:extLst>
              <a:ext uri="{FF2B5EF4-FFF2-40B4-BE49-F238E27FC236}">
                <a16:creationId xmlns:a16="http://schemas.microsoft.com/office/drawing/2014/main" xmlns="" id="{D1159978-FAB9-CBE7-228C-DA9796E0DA3B}"/>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1815676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C6898E9-BDDF-2C46-A65A-B5D157FBFAE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xmlns="" id="{078BEF76-B4E5-F95D-2B21-2DE64B7C25B0}"/>
              </a:ext>
            </a:extLst>
          </p:cNvPr>
          <p:cNvSpPr>
            <a:spLocks noGrp="1"/>
          </p:cNvSpPr>
          <p:nvPr>
            <p:ph sz="half" idx="1"/>
          </p:nvPr>
        </p:nvSpPr>
        <p:spPr>
          <a:xfrm>
            <a:off x="647699" y="1825625"/>
            <a:ext cx="5181600" cy="4351338"/>
          </a:xfrm>
        </p:spPr>
        <p:txBody>
          <a:bodyPr/>
          <a:lstStyle>
            <a:lvl1pPr marL="0" indent="0">
              <a:buNone/>
              <a:defRPr/>
            </a:lvl1pPr>
            <a:lvl2pPr marL="0" indent="0">
              <a:buNone/>
              <a:defRPr/>
            </a:lvl2pPr>
            <a:lvl3pPr marL="176400" indent="-176400">
              <a:defRPr/>
            </a:lvl3pPr>
            <a:lvl4pPr marL="356400" indent="-176400">
              <a:defRPr/>
            </a:lvl4pPr>
            <a:lvl5pPr marL="532800" indent="-17640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obsah 3">
            <a:extLst>
              <a:ext uri="{FF2B5EF4-FFF2-40B4-BE49-F238E27FC236}">
                <a16:creationId xmlns:a16="http://schemas.microsoft.com/office/drawing/2014/main" xmlns="" id="{B6D9E3CA-86C1-4CCA-2FC2-451A03D057C1}"/>
              </a:ext>
            </a:extLst>
          </p:cNvPr>
          <p:cNvSpPr>
            <a:spLocks noGrp="1"/>
          </p:cNvSpPr>
          <p:nvPr>
            <p:ph sz="half" idx="2"/>
          </p:nvPr>
        </p:nvSpPr>
        <p:spPr>
          <a:xfrm>
            <a:off x="6172198" y="1825625"/>
            <a:ext cx="5181600" cy="4351338"/>
          </a:xfrm>
        </p:spPr>
        <p:txBody>
          <a:bodyPr/>
          <a:lstStyle>
            <a:lvl1pPr marL="0" indent="0">
              <a:buNone/>
              <a:defRPr/>
            </a:lvl1pPr>
            <a:lvl2pPr marL="0" indent="0">
              <a:buNone/>
              <a:defRPr/>
            </a:lvl2pPr>
            <a:lvl3pPr marL="176400" indent="-176400">
              <a:defRPr/>
            </a:lvl3pPr>
            <a:lvl4pPr marL="356400" indent="-176400">
              <a:defRPr/>
            </a:lvl4pPr>
            <a:lvl5pPr marL="532800" indent="-17640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8" name="Obrázek 7">
            <a:extLst>
              <a:ext uri="{FF2B5EF4-FFF2-40B4-BE49-F238E27FC236}">
                <a16:creationId xmlns:a16="http://schemas.microsoft.com/office/drawing/2014/main" xmlns="" id="{8CCBA954-9BEE-4D3C-C0ED-19047D66F1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7926"/>
            <a:ext cx="1370861" cy="283626"/>
          </a:xfrm>
          <a:prstGeom prst="rect">
            <a:avLst/>
          </a:prstGeom>
        </p:spPr>
      </p:pic>
      <p:sp>
        <p:nvSpPr>
          <p:cNvPr id="9" name="Zástupný symbol pro zápatí 4">
            <a:extLst>
              <a:ext uri="{FF2B5EF4-FFF2-40B4-BE49-F238E27FC236}">
                <a16:creationId xmlns:a16="http://schemas.microsoft.com/office/drawing/2014/main" xmlns="" id="{406CC1D3-5C60-B944-EDE9-263819023011}"/>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10" name="Zástupný symbol pro číslo snímku 5">
            <a:extLst>
              <a:ext uri="{FF2B5EF4-FFF2-40B4-BE49-F238E27FC236}">
                <a16:creationId xmlns:a16="http://schemas.microsoft.com/office/drawing/2014/main" xmlns="" id="{0D240CD1-21EB-CFB6-BC30-937FEEEB1F36}"/>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3626902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Obrázek a popis">
    <p:bg>
      <p:bgPr>
        <a:solidFill>
          <a:schemeClr val="bg1"/>
        </a:solidFill>
        <a:effectLst/>
      </p:bgPr>
    </p:bg>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xmlns="" id="{078BEF76-B4E5-F95D-2B21-2DE64B7C25B0}"/>
              </a:ext>
            </a:extLst>
          </p:cNvPr>
          <p:cNvSpPr>
            <a:spLocks noGrp="1"/>
          </p:cNvSpPr>
          <p:nvPr>
            <p:ph sz="half" idx="1"/>
          </p:nvPr>
        </p:nvSpPr>
        <p:spPr>
          <a:xfrm>
            <a:off x="647698" y="647700"/>
            <a:ext cx="8331201" cy="5529263"/>
          </a:xfrm>
        </p:spPr>
        <p:txBody>
          <a:bodyPr/>
          <a:lstStyle>
            <a:lvl1pPr marL="0" indent="0">
              <a:buNone/>
              <a:defRPr/>
            </a:lvl1pPr>
            <a:lvl2pPr marL="0" indent="0">
              <a:buNone/>
              <a:defRPr/>
            </a:lvl2pPr>
            <a:lvl3pPr marL="176400" indent="-176400">
              <a:defRPr/>
            </a:lvl3pPr>
            <a:lvl4pPr marL="356400" indent="-176400">
              <a:defRPr/>
            </a:lvl4pPr>
            <a:lvl5pPr marL="532800" indent="-17640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obsah 3">
            <a:extLst>
              <a:ext uri="{FF2B5EF4-FFF2-40B4-BE49-F238E27FC236}">
                <a16:creationId xmlns:a16="http://schemas.microsoft.com/office/drawing/2014/main" xmlns="" id="{B6D9E3CA-86C1-4CCA-2FC2-451A03D057C1}"/>
              </a:ext>
            </a:extLst>
          </p:cNvPr>
          <p:cNvSpPr>
            <a:spLocks noGrp="1"/>
          </p:cNvSpPr>
          <p:nvPr>
            <p:ph sz="half" idx="2"/>
          </p:nvPr>
        </p:nvSpPr>
        <p:spPr>
          <a:xfrm>
            <a:off x="9271000" y="1825625"/>
            <a:ext cx="2374900" cy="4351338"/>
          </a:xfrm>
        </p:spPr>
        <p:txBody>
          <a:bodyPr anchor="b">
            <a:normAutofit/>
          </a:bodyPr>
          <a:lstStyle>
            <a:lvl1pPr marL="0" indent="0">
              <a:buNone/>
              <a:defRPr sz="1500" b="0"/>
            </a:lvl1pPr>
            <a:lvl2pPr marL="0" indent="0">
              <a:buNone/>
              <a:defRPr sz="1500"/>
            </a:lvl2pPr>
            <a:lvl3pPr marL="176400" indent="-176400">
              <a:defRPr sz="1500"/>
            </a:lvl3pPr>
            <a:lvl4pPr marL="356400" indent="-176400">
              <a:defRPr sz="1500"/>
            </a:lvl4pPr>
            <a:lvl5pPr marL="532800" indent="-176400">
              <a:defRPr sz="1500"/>
            </a:lvl5pPr>
          </a:lstStyle>
          <a:p>
            <a:pPr lvl="0"/>
            <a:r>
              <a:rPr lang="cs-CZ"/>
              <a:t>Po kliknutí můžete upravovat styly textu v předloze.</a:t>
            </a:r>
          </a:p>
        </p:txBody>
      </p:sp>
      <p:pic>
        <p:nvPicPr>
          <p:cNvPr id="5" name="Obrázek 4">
            <a:extLst>
              <a:ext uri="{FF2B5EF4-FFF2-40B4-BE49-F238E27FC236}">
                <a16:creationId xmlns:a16="http://schemas.microsoft.com/office/drawing/2014/main" xmlns="" id="{18ECC450-B476-55C6-13E7-241DFDEEE9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78818" y="6456560"/>
            <a:ext cx="1370861" cy="286357"/>
          </a:xfrm>
          <a:prstGeom prst="rect">
            <a:avLst/>
          </a:prstGeom>
        </p:spPr>
      </p:pic>
      <p:sp>
        <p:nvSpPr>
          <p:cNvPr id="8" name="Zástupný symbol pro zápatí 4">
            <a:extLst>
              <a:ext uri="{FF2B5EF4-FFF2-40B4-BE49-F238E27FC236}">
                <a16:creationId xmlns:a16="http://schemas.microsoft.com/office/drawing/2014/main" xmlns="" id="{F0E1EB24-A4FD-400D-F98D-FB4FA830495F}"/>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9" name="Zástupný symbol pro číslo snímku 5">
            <a:extLst>
              <a:ext uri="{FF2B5EF4-FFF2-40B4-BE49-F238E27FC236}">
                <a16:creationId xmlns:a16="http://schemas.microsoft.com/office/drawing/2014/main" xmlns="" id="{5C645297-7913-9A99-1FD0-28864B28167D}"/>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3654652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xmlns="" id="{61818620-6694-CE30-09D5-0385EC1EA19F}"/>
              </a:ext>
            </a:extLst>
          </p:cNvPr>
          <p:cNvSpPr>
            <a:spLocks noGrp="1"/>
          </p:cNvSpPr>
          <p:nvPr>
            <p:ph type="title"/>
          </p:nvPr>
        </p:nvSpPr>
        <p:spPr>
          <a:xfrm>
            <a:off x="647699" y="717550"/>
            <a:ext cx="10706099" cy="867861"/>
          </a:xfrm>
          <a:prstGeom prst="rect">
            <a:avLst/>
          </a:prstGeom>
        </p:spPr>
        <p:txBody>
          <a:bodyPr vert="horz" lIns="0" tIns="0" rIns="0" bIns="0" rtlCol="0" anchor="t">
            <a:normAutofit/>
          </a:bodyPr>
          <a:lstStyle/>
          <a:p>
            <a:r>
              <a:rPr lang="cs-CZ" dirty="0"/>
              <a:t>Kliknutím lze upravit styl.</a:t>
            </a:r>
          </a:p>
        </p:txBody>
      </p:sp>
      <p:sp>
        <p:nvSpPr>
          <p:cNvPr id="3" name="Zástupný text 2">
            <a:extLst>
              <a:ext uri="{FF2B5EF4-FFF2-40B4-BE49-F238E27FC236}">
                <a16:creationId xmlns:a16="http://schemas.microsoft.com/office/drawing/2014/main" xmlns="" id="{4A359F36-CC92-C5E0-1D93-EB04F26AAC30}"/>
              </a:ext>
            </a:extLst>
          </p:cNvPr>
          <p:cNvSpPr>
            <a:spLocks noGrp="1"/>
          </p:cNvSpPr>
          <p:nvPr>
            <p:ph type="body" idx="1"/>
          </p:nvPr>
        </p:nvSpPr>
        <p:spPr>
          <a:xfrm>
            <a:off x="647700" y="1825625"/>
            <a:ext cx="10706100" cy="4351338"/>
          </a:xfrm>
          <a:prstGeom prst="rect">
            <a:avLst/>
          </a:prstGeom>
        </p:spPr>
        <p:txBody>
          <a:bodyPr vert="horz" lIns="0" tIns="0" rIns="0" bIns="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zápatí 4">
            <a:extLst>
              <a:ext uri="{FF2B5EF4-FFF2-40B4-BE49-F238E27FC236}">
                <a16:creationId xmlns:a16="http://schemas.microsoft.com/office/drawing/2014/main" xmlns="" id="{DD416615-ACE9-1166-FF1A-B39597AF460A}"/>
              </a:ext>
            </a:extLst>
          </p:cNvPr>
          <p:cNvSpPr>
            <a:spLocks noGrp="1"/>
          </p:cNvSpPr>
          <p:nvPr>
            <p:ph type="ftr" sz="quarter" idx="3"/>
          </p:nvPr>
        </p:nvSpPr>
        <p:spPr>
          <a:xfrm>
            <a:off x="411162" y="6417177"/>
            <a:ext cx="10942637" cy="365125"/>
          </a:xfrm>
          <a:prstGeom prst="rect">
            <a:avLst/>
          </a:prstGeom>
        </p:spPr>
        <p:txBody>
          <a:bodyPr vert="horz" lIns="0" tIns="0" rIns="0" bIns="0" rtlCol="0" anchor="ctr"/>
          <a:lstStyle>
            <a:lvl1pPr algn="l">
              <a:defRPr sz="1100">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6" name="Zástupný symbol pro číslo snímku 5">
            <a:extLst>
              <a:ext uri="{FF2B5EF4-FFF2-40B4-BE49-F238E27FC236}">
                <a16:creationId xmlns:a16="http://schemas.microsoft.com/office/drawing/2014/main" xmlns="" id="{762E3233-1704-433C-8B0E-4C03A48D495B}"/>
              </a:ext>
            </a:extLst>
          </p:cNvPr>
          <p:cNvSpPr>
            <a:spLocks noGrp="1"/>
          </p:cNvSpPr>
          <p:nvPr>
            <p:ph type="sldNum" sz="quarter" idx="4"/>
          </p:nvPr>
        </p:nvSpPr>
        <p:spPr>
          <a:xfrm>
            <a:off x="101600" y="6420491"/>
            <a:ext cx="272435" cy="365125"/>
          </a:xfrm>
          <a:prstGeom prst="rect">
            <a:avLst/>
          </a:prstGeom>
        </p:spPr>
        <p:txBody>
          <a:bodyPr vert="horz" lIns="0" tIns="0" rIns="0" bIns="0" rtlCol="0" anchor="ctr"/>
          <a:lstStyle>
            <a:lvl1pPr algn="r">
              <a:defRPr sz="1100" b="1">
                <a:solidFill>
                  <a:schemeClr val="accent3"/>
                </a:solidFill>
              </a:defRPr>
            </a:lvl1pPr>
          </a:lstStyle>
          <a:p>
            <a:fld id="{5E608FB1-680A-4E9D-A95E-8C4CFA1B47E3}" type="slidenum">
              <a:rPr lang="cs-CZ" smtClean="0"/>
              <a:pPr/>
              <a:t>‹#›</a:t>
            </a:fld>
            <a:endParaRPr lang="cs-CZ" dirty="0"/>
          </a:p>
        </p:txBody>
      </p:sp>
      <p:sp>
        <p:nvSpPr>
          <p:cNvPr id="33" name="TextovéPole 32">
            <a:extLst>
              <a:ext uri="{FF2B5EF4-FFF2-40B4-BE49-F238E27FC236}">
                <a16:creationId xmlns:a16="http://schemas.microsoft.com/office/drawing/2014/main" xmlns="" id="{B52155B1-7D35-8CBF-21B4-8799EABA85C0}"/>
              </a:ext>
            </a:extLst>
          </p:cNvPr>
          <p:cNvSpPr txBox="1"/>
          <p:nvPr/>
        </p:nvSpPr>
        <p:spPr>
          <a:xfrm>
            <a:off x="337165" y="6498434"/>
            <a:ext cx="36870" cy="169277"/>
          </a:xfrm>
          <a:prstGeom prst="rect">
            <a:avLst/>
          </a:prstGeom>
          <a:noFill/>
        </p:spPr>
        <p:txBody>
          <a:bodyPr wrap="none" lIns="0" tIns="0" rIns="0" bIns="0" rtlCol="0">
            <a:spAutoFit/>
          </a:bodyPr>
          <a:lstStyle/>
          <a:p>
            <a:r>
              <a:rPr lang="cs-CZ" sz="1100" dirty="0">
                <a:solidFill>
                  <a:schemeClr val="tx2"/>
                </a:solidFill>
              </a:rPr>
              <a:t>|</a:t>
            </a:r>
          </a:p>
        </p:txBody>
      </p:sp>
    </p:spTree>
    <p:extLst>
      <p:ext uri="{BB962C8B-B14F-4D97-AF65-F5344CB8AC3E}">
        <p14:creationId xmlns:p14="http://schemas.microsoft.com/office/powerpoint/2010/main" val="1033977603"/>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50" r:id="rId5"/>
    <p:sldLayoutId id="2147483660" r:id="rId6"/>
    <p:sldLayoutId id="2147483652" r:id="rId7"/>
    <p:sldLayoutId id="2147483661" r:id="rId8"/>
    <p:sldLayoutId id="2147483662" r:id="rId9"/>
    <p:sldLayoutId id="2147483663" r:id="rId10"/>
    <p:sldLayoutId id="2147483654" r:id="rId11"/>
    <p:sldLayoutId id="2147483655" r:id="rId12"/>
  </p:sldLayoutIdLst>
  <p:hf hdr="0" dt="0"/>
  <p:txStyles>
    <p:titleStyle>
      <a:lvl1pPr algn="l" defTabSz="914400" rtl="0" eaLnBrk="1" latinLnBrk="0" hangingPunct="1">
        <a:lnSpc>
          <a:spcPct val="90000"/>
        </a:lnSpc>
        <a:spcBef>
          <a:spcPct val="0"/>
        </a:spcBef>
        <a:buNone/>
        <a:defRPr sz="3100" kern="1200" cap="all" baseline="0">
          <a:solidFill>
            <a:schemeClr val="accent1"/>
          </a:solidFill>
          <a:latin typeface="+mj-lt"/>
          <a:ea typeface="+mj-ea"/>
          <a:cs typeface="+mj-cs"/>
        </a:defRPr>
      </a:lvl1pPr>
    </p:titleStyle>
    <p:bodyStyle>
      <a:lvl1pPr marL="266700" indent="-266700" algn="l" defTabSz="914400" rtl="0" eaLnBrk="1" latinLnBrk="0" hangingPunct="1">
        <a:lnSpc>
          <a:spcPct val="100000"/>
        </a:lnSpc>
        <a:spcBef>
          <a:spcPts val="1000"/>
        </a:spcBef>
        <a:buFont typeface="Arial" panose="020B0604020202020204" pitchFamily="34" charset="0"/>
        <a:buChar char="•"/>
        <a:defRPr sz="2200" b="1" kern="1200">
          <a:solidFill>
            <a:schemeClr val="accent2"/>
          </a:solidFill>
          <a:latin typeface="+mn-lt"/>
          <a:ea typeface="+mn-ea"/>
          <a:cs typeface="+mn-cs"/>
        </a:defRPr>
      </a:lvl1pPr>
      <a:lvl2pPr marL="542925" indent="-276225"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buFont typeface="Arial" panose="020B0604020202020204" pitchFamily="34" charset="0"/>
        <a:buChar char="•"/>
        <a:defRPr sz="1700" kern="1200">
          <a:solidFill>
            <a:schemeClr val="tx2"/>
          </a:solidFill>
          <a:latin typeface="+mn-lt"/>
          <a:ea typeface="+mn-ea"/>
          <a:cs typeface="+mn-cs"/>
        </a:defRPr>
      </a:lvl3pPr>
      <a:lvl4pPr marL="1076325" indent="-266700" algn="l" defTabSz="914400" rtl="0" eaLnBrk="1" latinLnBrk="0" hangingPunct="1">
        <a:lnSpc>
          <a:spcPct val="100000"/>
        </a:lnSpc>
        <a:spcBef>
          <a:spcPts val="1000"/>
        </a:spcBef>
        <a:buFont typeface="Arial" panose="020B0604020202020204" pitchFamily="34" charset="0"/>
        <a:buChar char="•"/>
        <a:defRPr sz="15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8A5984E-E41E-58BC-4CEB-5BDB04E6BD89}"/>
              </a:ext>
            </a:extLst>
          </p:cNvPr>
          <p:cNvSpPr>
            <a:spLocks noGrp="1"/>
          </p:cNvSpPr>
          <p:nvPr>
            <p:ph type="ctrTitle"/>
          </p:nvPr>
        </p:nvSpPr>
        <p:spPr>
          <a:xfrm>
            <a:off x="591207" y="1694793"/>
            <a:ext cx="4792718" cy="3316621"/>
          </a:xfrm>
        </p:spPr>
        <p:txBody>
          <a:bodyPr>
            <a:noAutofit/>
          </a:bodyPr>
          <a:lstStyle/>
          <a:p>
            <a:r>
              <a:rPr lang="cs-CZ" sz="4800" dirty="0" err="1" smtClean="0">
                <a:latin typeface="Calibri" panose="020F0502020204030204" pitchFamily="34" charset="0"/>
                <a:cs typeface="Calibri" panose="020F0502020204030204" pitchFamily="34" charset="0"/>
              </a:rPr>
              <a:t>Elements</a:t>
            </a:r>
            <a:r>
              <a:rPr lang="cs-CZ" sz="4800" dirty="0" smtClean="0">
                <a:latin typeface="Calibri" panose="020F0502020204030204" pitchFamily="34" charset="0"/>
                <a:cs typeface="Calibri" panose="020F0502020204030204" pitchFamily="34" charset="0"/>
              </a:rPr>
              <a:t> and </a:t>
            </a:r>
            <a:r>
              <a:rPr lang="cs-CZ" sz="4800" dirty="0" err="1" smtClean="0">
                <a:latin typeface="Calibri" panose="020F0502020204030204" pitchFamily="34" charset="0"/>
                <a:cs typeface="Calibri" panose="020F0502020204030204" pitchFamily="34" charset="0"/>
              </a:rPr>
              <a:t>principles</a:t>
            </a:r>
            <a:r>
              <a:rPr lang="cs-CZ" sz="4800" dirty="0" smtClean="0">
                <a:latin typeface="Calibri" panose="020F0502020204030204" pitchFamily="34" charset="0"/>
                <a:cs typeface="Calibri" panose="020F0502020204030204" pitchFamily="34" charset="0"/>
              </a:rPr>
              <a:t> </a:t>
            </a:r>
            <a:r>
              <a:rPr lang="cs-CZ" sz="4800" dirty="0" err="1" smtClean="0">
                <a:latin typeface="Calibri" panose="020F0502020204030204" pitchFamily="34" charset="0"/>
                <a:cs typeface="Calibri" panose="020F0502020204030204" pitchFamily="34" charset="0"/>
              </a:rPr>
              <a:t>of</a:t>
            </a:r>
            <a:r>
              <a:rPr lang="cs-CZ" sz="4800" dirty="0" smtClean="0">
                <a:latin typeface="Calibri" panose="020F0502020204030204" pitchFamily="34" charset="0"/>
                <a:cs typeface="Calibri" panose="020F0502020204030204" pitchFamily="34" charset="0"/>
              </a:rPr>
              <a:t> </a:t>
            </a:r>
            <a:r>
              <a:rPr lang="cs-CZ" sz="4800" dirty="0" err="1" smtClean="0">
                <a:latin typeface="Calibri" panose="020F0502020204030204" pitchFamily="34" charset="0"/>
                <a:cs typeface="Calibri" panose="020F0502020204030204" pitchFamily="34" charset="0"/>
              </a:rPr>
              <a:t>taxation</a:t>
            </a:r>
            <a:r>
              <a:rPr lang="cs-CZ" sz="4800" dirty="0" smtClean="0">
                <a:latin typeface="Calibri" panose="020F0502020204030204" pitchFamily="34" charset="0"/>
                <a:cs typeface="Calibri" panose="020F0502020204030204" pitchFamily="34" charset="0"/>
              </a:rPr>
              <a:t> and </a:t>
            </a:r>
            <a:br>
              <a:rPr lang="cs-CZ" sz="4800" dirty="0" smtClean="0">
                <a:latin typeface="Calibri" panose="020F0502020204030204" pitchFamily="34" charset="0"/>
                <a:cs typeface="Calibri" panose="020F0502020204030204" pitchFamily="34" charset="0"/>
              </a:rPr>
            </a:br>
            <a:r>
              <a:rPr lang="cs-CZ" sz="4800" dirty="0" err="1" smtClean="0">
                <a:latin typeface="Calibri" panose="020F0502020204030204" pitchFamily="34" charset="0"/>
                <a:cs typeface="Calibri" panose="020F0502020204030204" pitchFamily="34" charset="0"/>
              </a:rPr>
              <a:t>government</a:t>
            </a:r>
            <a:r>
              <a:rPr lang="cs-CZ" sz="4800" dirty="0" smtClean="0">
                <a:latin typeface="Calibri" panose="020F0502020204030204" pitchFamily="34" charset="0"/>
                <a:cs typeface="Calibri" panose="020F0502020204030204" pitchFamily="34" charset="0"/>
              </a:rPr>
              <a:t> </a:t>
            </a:r>
            <a:r>
              <a:rPr lang="cs-CZ" sz="4800" dirty="0" err="1" smtClean="0">
                <a:latin typeface="Calibri" panose="020F0502020204030204" pitchFamily="34" charset="0"/>
                <a:cs typeface="Calibri" panose="020F0502020204030204" pitchFamily="34" charset="0"/>
              </a:rPr>
              <a:t>revenue</a:t>
            </a:r>
            <a:endParaRPr lang="cs-CZ" sz="4800" dirty="0"/>
          </a:p>
        </p:txBody>
      </p:sp>
      <p:sp>
        <p:nvSpPr>
          <p:cNvPr id="9" name="Podnadpis 8">
            <a:extLst>
              <a:ext uri="{FF2B5EF4-FFF2-40B4-BE49-F238E27FC236}">
                <a16:creationId xmlns:a16="http://schemas.microsoft.com/office/drawing/2014/main" xmlns="" id="{F730C0B0-4C35-7DDE-5DBA-E74C469D9BDC}"/>
              </a:ext>
            </a:extLst>
          </p:cNvPr>
          <p:cNvSpPr>
            <a:spLocks noGrp="1"/>
          </p:cNvSpPr>
          <p:nvPr>
            <p:ph type="subTitle" idx="1"/>
          </p:nvPr>
        </p:nvSpPr>
        <p:spPr>
          <a:xfrm>
            <a:off x="641405" y="5250064"/>
            <a:ext cx="4079576" cy="717331"/>
          </a:xfrm>
        </p:spPr>
        <p:txBody>
          <a:bodyPr>
            <a:normAutofit/>
          </a:bodyPr>
          <a:lstStyle/>
          <a:p>
            <a:r>
              <a:rPr lang="cs-CZ" sz="3200" dirty="0"/>
              <a:t>Ing</a:t>
            </a:r>
            <a:r>
              <a:rPr lang="cs-CZ" sz="3200" dirty="0" smtClean="0"/>
              <a:t>. Vít Bárta, CSc. </a:t>
            </a:r>
            <a:endParaRPr lang="cs-CZ" sz="3200" dirty="0"/>
          </a:p>
        </p:txBody>
      </p:sp>
      <p:sp>
        <p:nvSpPr>
          <p:cNvPr id="16" name="TextovéPole 15">
            <a:extLst>
              <a:ext uri="{FF2B5EF4-FFF2-40B4-BE49-F238E27FC236}">
                <a16:creationId xmlns:a16="http://schemas.microsoft.com/office/drawing/2014/main" xmlns="" id="{E2C99296-DA9B-6891-A12B-241EA8F8E7E7}"/>
              </a:ext>
            </a:extLst>
          </p:cNvPr>
          <p:cNvSpPr txBox="1"/>
          <p:nvPr/>
        </p:nvSpPr>
        <p:spPr>
          <a:xfrm>
            <a:off x="617756" y="5888565"/>
            <a:ext cx="1787349" cy="369332"/>
          </a:xfrm>
          <a:prstGeom prst="rect">
            <a:avLst/>
          </a:prstGeom>
          <a:noFill/>
        </p:spPr>
        <p:txBody>
          <a:bodyPr wrap="none" lIns="0" tIns="0" rIns="0" bIns="0" rtlCol="0">
            <a:spAutoFit/>
          </a:bodyPr>
          <a:lstStyle/>
          <a:p>
            <a:r>
              <a:rPr lang="cs-CZ" sz="2400" dirty="0" smtClean="0">
                <a:solidFill>
                  <a:schemeClr val="bg1"/>
                </a:solidFill>
              </a:rPr>
              <a:t>14 |10 </a:t>
            </a:r>
            <a:r>
              <a:rPr lang="cs-CZ" sz="2400" dirty="0">
                <a:solidFill>
                  <a:schemeClr val="bg1"/>
                </a:solidFill>
              </a:rPr>
              <a:t>| </a:t>
            </a:r>
            <a:r>
              <a:rPr lang="cs-CZ" sz="2400" dirty="0" smtClean="0">
                <a:solidFill>
                  <a:schemeClr val="bg1"/>
                </a:solidFill>
              </a:rPr>
              <a:t>2025</a:t>
            </a:r>
            <a:endParaRPr lang="cs-CZ" sz="2400" dirty="0">
              <a:solidFill>
                <a:schemeClr val="bg1"/>
              </a:solidFill>
            </a:endParaRPr>
          </a:p>
        </p:txBody>
      </p:sp>
    </p:spTree>
    <p:extLst>
      <p:ext uri="{BB962C8B-B14F-4D97-AF65-F5344CB8AC3E}">
        <p14:creationId xmlns:p14="http://schemas.microsoft.com/office/powerpoint/2010/main" val="2478625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obsah 5">
            <a:extLst>
              <a:ext uri="{FF2B5EF4-FFF2-40B4-BE49-F238E27FC236}">
                <a16:creationId xmlns:a16="http://schemas.microsoft.com/office/drawing/2014/main" xmlns="" id="{EAD092AD-24CA-E5B8-0519-2653104CDFA5}"/>
              </a:ext>
            </a:extLst>
          </p:cNvPr>
          <p:cNvSpPr>
            <a:spLocks noGrp="1"/>
          </p:cNvSpPr>
          <p:nvPr>
            <p:ph sz="half" idx="1"/>
          </p:nvPr>
        </p:nvSpPr>
        <p:spPr>
          <a:xfrm>
            <a:off x="804040" y="1158765"/>
            <a:ext cx="10988567" cy="1087821"/>
          </a:xfrm>
        </p:spPr>
        <p:txBody>
          <a:bodyPr>
            <a:normAutofit/>
          </a:bodyPr>
          <a:lstStyle/>
          <a:p>
            <a:pPr lvl="1"/>
            <a:r>
              <a:rPr lang="en-GB" dirty="0" smtClean="0"/>
              <a:t>According to this principle taxes should be levied in accordance with the tax-payer‘s ability to pay and often serves as the basic criterion of fairness in taxation – those who have grater ability should pay more than those who do not (a real issue: by how much more?) </a:t>
            </a:r>
          </a:p>
        </p:txBody>
      </p:sp>
      <p:sp>
        <p:nvSpPr>
          <p:cNvPr id="5" name="Zástupný symbol pro číslo snímku 4">
            <a:extLst>
              <a:ext uri="{FF2B5EF4-FFF2-40B4-BE49-F238E27FC236}">
                <a16:creationId xmlns:a16="http://schemas.microsoft.com/office/drawing/2014/main" xmlns="" id="{C4991FB1-AA8A-EDB9-E412-F301E2759C24}"/>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10</a:t>
            </a:fld>
            <a:endParaRPr lang="cs-CZ"/>
          </a:p>
        </p:txBody>
      </p:sp>
      <p:sp>
        <p:nvSpPr>
          <p:cNvPr id="3" name="Nadpis 2"/>
          <p:cNvSpPr>
            <a:spLocks noGrp="1"/>
          </p:cNvSpPr>
          <p:nvPr>
            <p:ph type="title"/>
          </p:nvPr>
        </p:nvSpPr>
        <p:spPr>
          <a:xfrm>
            <a:off x="820026" y="599309"/>
            <a:ext cx="10541163" cy="709229"/>
          </a:xfrm>
        </p:spPr>
        <p:txBody>
          <a:bodyPr>
            <a:normAutofit/>
          </a:bodyPr>
          <a:lstStyle/>
          <a:p>
            <a:r>
              <a:rPr lang="en-GB" sz="3400" dirty="0" smtClean="0"/>
              <a:t>Ability to pay principle</a:t>
            </a:r>
            <a:endParaRPr lang="en-GB" sz="3400" dirty="0"/>
          </a:p>
        </p:txBody>
      </p:sp>
      <p:sp>
        <p:nvSpPr>
          <p:cNvPr id="7" name="Zástupný symbol pro zápatí 3">
            <a:extLst>
              <a:ext uri="{FF2B5EF4-FFF2-40B4-BE49-F238E27FC236}">
                <a16:creationId xmlns:a16="http://schemas.microsoft.com/office/drawing/2014/main" xmlns="" id="{7B538591-9102-C402-870C-5B52AD5EEC79}"/>
              </a:ext>
            </a:extLst>
          </p:cNvPr>
          <p:cNvSpPr>
            <a:spLocks noGrp="1"/>
          </p:cNvSpPr>
          <p:nvPr>
            <p:ph type="ftr" sz="quarter" idx="11"/>
          </p:nvPr>
        </p:nvSpPr>
        <p:spPr>
          <a:xfrm>
            <a:off x="411162" y="6417177"/>
            <a:ext cx="10942637" cy="365125"/>
          </a:xfrm>
        </p:spPr>
        <p:txBody>
          <a:bodyPr/>
          <a:lstStyle/>
          <a:p>
            <a:r>
              <a:rPr lang="en-GB" dirty="0" smtClean="0"/>
              <a:t>Elements and Principles of Taxation</a:t>
            </a: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938" y="2198866"/>
            <a:ext cx="2948151" cy="420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ástupný obsah 5">
            <a:extLst>
              <a:ext uri="{FF2B5EF4-FFF2-40B4-BE49-F238E27FC236}">
                <a16:creationId xmlns:a16="http://schemas.microsoft.com/office/drawing/2014/main" xmlns="" id="{EAD092AD-24CA-E5B8-0519-2653104CDFA5}"/>
              </a:ext>
            </a:extLst>
          </p:cNvPr>
          <p:cNvSpPr>
            <a:spLocks noGrp="1"/>
          </p:cNvSpPr>
          <p:nvPr>
            <p:ph sz="half" idx="1"/>
          </p:nvPr>
        </p:nvSpPr>
        <p:spPr>
          <a:xfrm>
            <a:off x="4556235" y="2228473"/>
            <a:ext cx="7126014" cy="3866575"/>
          </a:xfrm>
        </p:spPr>
        <p:txBody>
          <a:bodyPr>
            <a:normAutofit/>
          </a:bodyPr>
          <a:lstStyle/>
          <a:p>
            <a:pPr marL="342900" lvl="1" indent="-342900">
              <a:buFont typeface="Arial" panose="020B0604020202020204" pitchFamily="34" charset="0"/>
              <a:buChar char="•"/>
            </a:pPr>
            <a:r>
              <a:rPr lang="en-GB" dirty="0" smtClean="0"/>
              <a:t>Consider a society with a rich man and a poor man </a:t>
            </a:r>
          </a:p>
          <a:p>
            <a:pPr marL="342900" lvl="1" indent="-342900">
              <a:buFont typeface="Arial" panose="020B0604020202020204" pitchFamily="34" charset="0"/>
              <a:buChar char="•"/>
            </a:pPr>
            <a:r>
              <a:rPr lang="en-GB" dirty="0" smtClean="0"/>
              <a:t>Rich man decides or is asked to sacrifice a small fraction of his income through tax transfer for the welfare of poor man </a:t>
            </a:r>
          </a:p>
          <a:p>
            <a:pPr marL="342900" lvl="1" indent="-342900">
              <a:buFont typeface="Arial" panose="020B0604020202020204" pitchFamily="34" charset="0"/>
              <a:buChar char="•"/>
            </a:pPr>
            <a:r>
              <a:rPr lang="en-GB" dirty="0" smtClean="0"/>
              <a:t>Little sacrifice by rich man will have far greater effect on poor man than on the rich </a:t>
            </a:r>
          </a:p>
          <a:p>
            <a:pPr marL="342900" lvl="1" indent="-342900">
              <a:buFont typeface="Arial" panose="020B0604020202020204" pitchFamily="34" charset="0"/>
              <a:buChar char="•"/>
            </a:pPr>
            <a:r>
              <a:rPr lang="en-GB" dirty="0" smtClean="0"/>
              <a:t>Marginal utility of a dollar to a rich man is much lower than the marginal utility to a poor man </a:t>
            </a:r>
          </a:p>
          <a:p>
            <a:pPr marL="342900" lvl="1" indent="-342900">
              <a:buFont typeface="Arial" panose="020B0604020202020204" pitchFamily="34" charset="0"/>
              <a:buChar char="•"/>
            </a:pPr>
            <a:r>
              <a:rPr lang="en-GB" dirty="0" smtClean="0"/>
              <a:t>Since the welfare gain of the poor man from a marginal dollar is considerably higher than the welfare loss of the rich man, in the aggregate both will be better off by the income transfer </a:t>
            </a:r>
            <a:r>
              <a:rPr lang="en-GB" dirty="0" smtClean="0">
                <a:sym typeface="Symbol"/>
              </a:rPr>
              <a:t> will increase aggregate welfare of society </a:t>
            </a:r>
            <a:endParaRPr lang="en-GB" dirty="0" smtClean="0"/>
          </a:p>
        </p:txBody>
      </p:sp>
      <p:sp>
        <p:nvSpPr>
          <p:cNvPr id="10" name="Zástupný obsah 5">
            <a:extLst>
              <a:ext uri="{FF2B5EF4-FFF2-40B4-BE49-F238E27FC236}">
                <a16:creationId xmlns:a16="http://schemas.microsoft.com/office/drawing/2014/main" xmlns="" id="{EAD092AD-24CA-E5B8-0519-2653104CDFA5}"/>
              </a:ext>
            </a:extLst>
          </p:cNvPr>
          <p:cNvSpPr>
            <a:spLocks noGrp="1"/>
          </p:cNvSpPr>
          <p:nvPr>
            <p:ph sz="half" idx="1"/>
          </p:nvPr>
        </p:nvSpPr>
        <p:spPr>
          <a:xfrm>
            <a:off x="4895193" y="6127418"/>
            <a:ext cx="6014545" cy="411580"/>
          </a:xfrm>
        </p:spPr>
        <p:txBody>
          <a:bodyPr>
            <a:normAutofit fontScale="92500"/>
          </a:bodyPr>
          <a:lstStyle/>
          <a:p>
            <a:pPr lvl="1"/>
            <a:r>
              <a:rPr lang="cs-CZ" b="1" dirty="0" smtClean="0">
                <a:solidFill>
                  <a:srgbClr val="FF0000"/>
                </a:solidFill>
              </a:rPr>
              <a:t>HOWEVER, MANY QUESTIONS AND OPEN ISSUES!</a:t>
            </a:r>
            <a:endParaRPr lang="en-GB" b="1" dirty="0" smtClean="0">
              <a:solidFill>
                <a:srgbClr val="FF0000"/>
              </a:solidFill>
            </a:endParaRPr>
          </a:p>
        </p:txBody>
      </p:sp>
    </p:spTree>
    <p:extLst>
      <p:ext uri="{BB962C8B-B14F-4D97-AF65-F5344CB8AC3E}">
        <p14:creationId xmlns:p14="http://schemas.microsoft.com/office/powerpoint/2010/main" val="3813113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obsah 5">
            <a:extLst>
              <a:ext uri="{FF2B5EF4-FFF2-40B4-BE49-F238E27FC236}">
                <a16:creationId xmlns:a16="http://schemas.microsoft.com/office/drawing/2014/main" xmlns="" id="{EAD092AD-24CA-E5B8-0519-2653104CDFA5}"/>
              </a:ext>
            </a:extLst>
          </p:cNvPr>
          <p:cNvSpPr>
            <a:spLocks noGrp="1"/>
          </p:cNvSpPr>
          <p:nvPr>
            <p:ph sz="half" idx="1"/>
          </p:nvPr>
        </p:nvSpPr>
        <p:spPr>
          <a:xfrm>
            <a:off x="804041" y="1198177"/>
            <a:ext cx="10886089" cy="4855781"/>
          </a:xfrm>
        </p:spPr>
        <p:txBody>
          <a:bodyPr>
            <a:normAutofit lnSpcReduction="10000"/>
          </a:bodyPr>
          <a:lstStyle/>
          <a:p>
            <a:pPr marL="361950" lvl="1" indent="-361950">
              <a:buFont typeface="Arial" panose="020B0604020202020204" pitchFamily="34" charset="0"/>
              <a:buChar char="•"/>
            </a:pPr>
            <a:r>
              <a:rPr lang="en-GB" dirty="0" smtClean="0"/>
              <a:t>Usually, individuals do not receive the same amount of benefits they receive for their taxes</a:t>
            </a:r>
          </a:p>
          <a:p>
            <a:pPr marL="361950" lvl="1" indent="-361950">
              <a:buFont typeface="Arial" panose="020B0604020202020204" pitchFamily="34" charset="0"/>
              <a:buChar char="•"/>
            </a:pPr>
            <a:r>
              <a:rPr lang="en-GB" dirty="0" smtClean="0"/>
              <a:t>Therefore it is unfair to use income as the sole basis for taxation </a:t>
            </a:r>
          </a:p>
          <a:p>
            <a:pPr marL="361950" lvl="1" indent="-361950">
              <a:buFont typeface="Arial" panose="020B0604020202020204" pitchFamily="34" charset="0"/>
              <a:buChar char="•"/>
            </a:pPr>
            <a:r>
              <a:rPr lang="en-GB" dirty="0" smtClean="0"/>
              <a:t>According to benefit principle individuals should pay in proportion to the benefits they receive from the consumption of a good and not on their ability to pay </a:t>
            </a:r>
          </a:p>
          <a:p>
            <a:pPr marL="361950" lvl="1" indent="-361950">
              <a:buFont typeface="Arial" panose="020B0604020202020204" pitchFamily="34" charset="0"/>
              <a:buChar char="•"/>
            </a:pPr>
            <a:r>
              <a:rPr lang="en-GB" dirty="0" smtClean="0"/>
              <a:t>Problems: </a:t>
            </a:r>
          </a:p>
          <a:p>
            <a:pPr lvl="1" defTabSz="361950"/>
            <a:r>
              <a:rPr lang="en-GB" dirty="0" smtClean="0"/>
              <a:t>	a) it is not always possible to </a:t>
            </a:r>
            <a:r>
              <a:rPr lang="en-GB" dirty="0" err="1" smtClean="0"/>
              <a:t>asign</a:t>
            </a:r>
            <a:r>
              <a:rPr lang="en-GB" dirty="0" smtClean="0"/>
              <a:t> precise value of to the benefits which individuals receive 	    	    (especially if the good is intangible such as education and health care)  </a:t>
            </a:r>
          </a:p>
          <a:p>
            <a:pPr lvl="1" defTabSz="361950"/>
            <a:r>
              <a:rPr lang="en-GB" dirty="0" smtClean="0"/>
              <a:t>	b) for public goods where there is free-rider problem it is difficult to determine exact quantity       	    individuals will consume </a:t>
            </a:r>
          </a:p>
          <a:p>
            <a:pPr lvl="1" defTabSz="361950"/>
            <a:r>
              <a:rPr lang="en-GB" dirty="0" smtClean="0"/>
              <a:t>	    Benefit principle makes perfect sense for goods that are provided in business-like manner 	  	    (such as water, sewer, electricity, toll roads, etc.) </a:t>
            </a:r>
          </a:p>
          <a:p>
            <a:pPr lvl="1" defTabSz="361950"/>
            <a:r>
              <a:rPr lang="en-GB" dirty="0" smtClean="0"/>
              <a:t>	c) it is unfair if not difficult (especially on moral ground) to ask individuals at the lower rung of 	 	    income strata to pay full value (price) of the benefit they receive </a:t>
            </a:r>
          </a:p>
          <a:p>
            <a:pPr lvl="1" defTabSz="361950"/>
            <a:r>
              <a:rPr lang="en-GB" dirty="0" smtClean="0"/>
              <a:t>	d) by itself, the benefit principle may not be sufficient to generate needed revenue </a:t>
            </a:r>
          </a:p>
        </p:txBody>
      </p:sp>
      <p:sp>
        <p:nvSpPr>
          <p:cNvPr id="5" name="Zástupný symbol pro číslo snímku 4">
            <a:extLst>
              <a:ext uri="{FF2B5EF4-FFF2-40B4-BE49-F238E27FC236}">
                <a16:creationId xmlns:a16="http://schemas.microsoft.com/office/drawing/2014/main" xmlns="" id="{C4991FB1-AA8A-EDB9-E412-F301E2759C24}"/>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11</a:t>
            </a:fld>
            <a:endParaRPr lang="cs-CZ"/>
          </a:p>
        </p:txBody>
      </p:sp>
      <p:sp>
        <p:nvSpPr>
          <p:cNvPr id="3" name="Nadpis 2"/>
          <p:cNvSpPr>
            <a:spLocks noGrp="1"/>
          </p:cNvSpPr>
          <p:nvPr>
            <p:ph type="title"/>
          </p:nvPr>
        </p:nvSpPr>
        <p:spPr>
          <a:xfrm>
            <a:off x="820026" y="599309"/>
            <a:ext cx="10541163" cy="709229"/>
          </a:xfrm>
        </p:spPr>
        <p:txBody>
          <a:bodyPr>
            <a:normAutofit/>
          </a:bodyPr>
          <a:lstStyle/>
          <a:p>
            <a:r>
              <a:rPr lang="en-GB" sz="3400" dirty="0" smtClean="0"/>
              <a:t>Benefit principle </a:t>
            </a:r>
            <a:endParaRPr lang="en-GB" sz="3400" dirty="0"/>
          </a:p>
        </p:txBody>
      </p:sp>
      <p:sp>
        <p:nvSpPr>
          <p:cNvPr id="7" name="Zástupný symbol pro zápatí 3">
            <a:extLst>
              <a:ext uri="{FF2B5EF4-FFF2-40B4-BE49-F238E27FC236}">
                <a16:creationId xmlns:a16="http://schemas.microsoft.com/office/drawing/2014/main" xmlns="" id="{7B538591-9102-C402-870C-5B52AD5EEC79}"/>
              </a:ext>
            </a:extLst>
          </p:cNvPr>
          <p:cNvSpPr>
            <a:spLocks noGrp="1"/>
          </p:cNvSpPr>
          <p:nvPr>
            <p:ph type="ftr" sz="quarter" idx="11"/>
          </p:nvPr>
        </p:nvSpPr>
        <p:spPr>
          <a:xfrm>
            <a:off x="411162" y="6417177"/>
            <a:ext cx="10942637" cy="365125"/>
          </a:xfrm>
        </p:spPr>
        <p:txBody>
          <a:bodyPr/>
          <a:lstStyle/>
          <a:p>
            <a:r>
              <a:rPr lang="en-GB" dirty="0" smtClean="0"/>
              <a:t>Elements and Principles of Taxation</a:t>
            </a:r>
            <a:endParaRPr lang="en-GB" dirty="0"/>
          </a:p>
        </p:txBody>
      </p:sp>
      <p:sp>
        <p:nvSpPr>
          <p:cNvPr id="12" name="Zástupný obsah 5">
            <a:extLst>
              <a:ext uri="{FF2B5EF4-FFF2-40B4-BE49-F238E27FC236}">
                <a16:creationId xmlns:a16="http://schemas.microsoft.com/office/drawing/2014/main" xmlns="" id="{EAD092AD-24CA-E5B8-0519-2653104CDFA5}"/>
              </a:ext>
            </a:extLst>
          </p:cNvPr>
          <p:cNvSpPr>
            <a:spLocks noGrp="1"/>
          </p:cNvSpPr>
          <p:nvPr>
            <p:ph sz="half" idx="1"/>
          </p:nvPr>
        </p:nvSpPr>
        <p:spPr>
          <a:xfrm>
            <a:off x="599090" y="5961880"/>
            <a:ext cx="11288110" cy="411580"/>
          </a:xfrm>
        </p:spPr>
        <p:txBody>
          <a:bodyPr>
            <a:normAutofit fontScale="92500"/>
          </a:bodyPr>
          <a:lstStyle/>
          <a:p>
            <a:pPr lvl="1"/>
            <a:r>
              <a:rPr lang="en-GB" b="1" dirty="0" smtClean="0">
                <a:solidFill>
                  <a:srgbClr val="FF0000"/>
                </a:solidFill>
              </a:rPr>
              <a:t>Both principles (ability to pay and benefit principle) are necessary to provide </a:t>
            </a:r>
            <a:r>
              <a:rPr lang="cs-CZ" b="1" dirty="0" smtClean="0">
                <a:solidFill>
                  <a:srgbClr val="FF0000"/>
                </a:solidFill>
              </a:rPr>
              <a:t>„</a:t>
            </a:r>
            <a:r>
              <a:rPr lang="en-GB" b="1" dirty="0" smtClean="0">
                <a:solidFill>
                  <a:srgbClr val="FF0000"/>
                </a:solidFill>
              </a:rPr>
              <a:t>enough</a:t>
            </a:r>
            <a:r>
              <a:rPr lang="cs-CZ" b="1" dirty="0" smtClean="0">
                <a:solidFill>
                  <a:srgbClr val="FF0000"/>
                </a:solidFill>
              </a:rPr>
              <a:t>“</a:t>
            </a:r>
            <a:r>
              <a:rPr lang="en-GB" b="1" dirty="0" smtClean="0">
                <a:solidFill>
                  <a:srgbClr val="FF0000"/>
                </a:solidFill>
              </a:rPr>
              <a:t> resources  </a:t>
            </a:r>
          </a:p>
        </p:txBody>
      </p:sp>
    </p:spTree>
    <p:extLst>
      <p:ext uri="{BB962C8B-B14F-4D97-AF65-F5344CB8AC3E}">
        <p14:creationId xmlns:p14="http://schemas.microsoft.com/office/powerpoint/2010/main" val="215162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obsah 5">
            <a:extLst>
              <a:ext uri="{FF2B5EF4-FFF2-40B4-BE49-F238E27FC236}">
                <a16:creationId xmlns:a16="http://schemas.microsoft.com/office/drawing/2014/main" xmlns="" id="{EAD092AD-24CA-E5B8-0519-2653104CDFA5}"/>
              </a:ext>
            </a:extLst>
          </p:cNvPr>
          <p:cNvSpPr>
            <a:spLocks noGrp="1"/>
          </p:cNvSpPr>
          <p:nvPr>
            <p:ph sz="half" idx="1"/>
          </p:nvPr>
        </p:nvSpPr>
        <p:spPr>
          <a:xfrm>
            <a:off x="717331" y="1277007"/>
            <a:ext cx="11098924" cy="5060731"/>
          </a:xfrm>
        </p:spPr>
        <p:txBody>
          <a:bodyPr>
            <a:normAutofit/>
          </a:bodyPr>
          <a:lstStyle/>
          <a:p>
            <a:pPr lvl="1"/>
            <a:r>
              <a:rPr lang="en-GB" dirty="0" smtClean="0"/>
              <a:t>Equitable tax system – easy in theory, difficult in reality: </a:t>
            </a:r>
          </a:p>
          <a:p>
            <a:pPr lvl="1" defTabSz="180975"/>
            <a:r>
              <a:rPr lang="en-GB" dirty="0" smtClean="0"/>
              <a:t>	1. Decision makers need to have full information on individual preferences for goods and 	            	    quantities they want to consume </a:t>
            </a:r>
          </a:p>
          <a:p>
            <a:pPr lvl="1" defTabSz="180975"/>
            <a:r>
              <a:rPr lang="en-GB" dirty="0" smtClean="0"/>
              <a:t>	2. Individuals are unlikely to reveal voluntarily </a:t>
            </a:r>
            <a:r>
              <a:rPr lang="en-GB" dirty="0" err="1" smtClean="0"/>
              <a:t>th</a:t>
            </a:r>
            <a:r>
              <a:rPr lang="cs-CZ" dirty="0" smtClean="0"/>
              <a:t>a</a:t>
            </a:r>
            <a:r>
              <a:rPr lang="en-GB" dirty="0" smtClean="0"/>
              <a:t>t information to reduce their tax burden </a:t>
            </a:r>
          </a:p>
          <a:p>
            <a:pPr marL="180975" lvl="1" indent="-180975" defTabSz="180975"/>
            <a:r>
              <a:rPr lang="en-GB" dirty="0" smtClean="0"/>
              <a:t>	3. When government imposes a tax (in particular progressive tax) to improve vertical equity it 	 	       	  will invariably impinge on their ability to consume, save and invest, causing the deadweight 	    	  loss not only to individual but also to society at large (inefficiency) </a:t>
            </a:r>
          </a:p>
          <a:p>
            <a:pPr lvl="1" defTabSz="361950"/>
            <a:r>
              <a:rPr lang="en-GB" dirty="0" err="1" smtClean="0"/>
              <a:t>Tradeoff</a:t>
            </a:r>
            <a:r>
              <a:rPr lang="en-GB" dirty="0" smtClean="0"/>
              <a:t> between progressive taxation (that would ensure vertical equity) and deadweight loss to society (that would result from the excess burden of taxation) </a:t>
            </a:r>
          </a:p>
          <a:p>
            <a:pPr lvl="1" defTabSz="361950"/>
            <a:r>
              <a:rPr lang="en-GB" b="1" dirty="0" smtClean="0"/>
              <a:t>Ramsey rule </a:t>
            </a:r>
            <a:r>
              <a:rPr lang="en-GB" dirty="0" smtClean="0"/>
              <a:t>– taxes should be placed in inverse proportion to the elasticity of demand for goods:</a:t>
            </a:r>
          </a:p>
          <a:p>
            <a:pPr lvl="1"/>
            <a:r>
              <a:rPr lang="en-GB" dirty="0" smtClean="0"/>
              <a:t>the more inelastic the demand for good, the higher should be the tax on the good (this may partly explain why taxes are high on goods such as alcohol and tobacco: inelastic demand and) </a:t>
            </a:r>
          </a:p>
          <a:p>
            <a:pPr lvl="1"/>
            <a:r>
              <a:rPr lang="en-GB" dirty="0" smtClean="0"/>
              <a:t>Summary: to distribute the liability among multiple income groups and sources as much as possible to minimise the excess burden although it may increase the cost of administration </a:t>
            </a:r>
          </a:p>
        </p:txBody>
      </p:sp>
      <p:sp>
        <p:nvSpPr>
          <p:cNvPr id="5" name="Zástupný symbol pro číslo snímku 4">
            <a:extLst>
              <a:ext uri="{FF2B5EF4-FFF2-40B4-BE49-F238E27FC236}">
                <a16:creationId xmlns:a16="http://schemas.microsoft.com/office/drawing/2014/main" xmlns="" id="{C4991FB1-AA8A-EDB9-E412-F301E2759C24}"/>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12</a:t>
            </a:fld>
            <a:endParaRPr lang="cs-CZ"/>
          </a:p>
        </p:txBody>
      </p:sp>
      <p:sp>
        <p:nvSpPr>
          <p:cNvPr id="3" name="Nadpis 2"/>
          <p:cNvSpPr>
            <a:spLocks noGrp="1"/>
          </p:cNvSpPr>
          <p:nvPr>
            <p:ph type="title"/>
          </p:nvPr>
        </p:nvSpPr>
        <p:spPr>
          <a:xfrm>
            <a:off x="820026" y="599309"/>
            <a:ext cx="10541163" cy="709229"/>
          </a:xfrm>
        </p:spPr>
        <p:txBody>
          <a:bodyPr>
            <a:normAutofit/>
          </a:bodyPr>
          <a:lstStyle/>
          <a:p>
            <a:r>
              <a:rPr lang="en-GB" sz="3400" dirty="0" smtClean="0"/>
              <a:t>Efficiency-equity </a:t>
            </a:r>
            <a:r>
              <a:rPr lang="en-GB" sz="3400" dirty="0" err="1" smtClean="0"/>
              <a:t>tradeoff</a:t>
            </a:r>
            <a:endParaRPr lang="en-GB" sz="3400" dirty="0"/>
          </a:p>
        </p:txBody>
      </p:sp>
      <p:sp>
        <p:nvSpPr>
          <p:cNvPr id="7" name="Zástupný symbol pro zápatí 3">
            <a:extLst>
              <a:ext uri="{FF2B5EF4-FFF2-40B4-BE49-F238E27FC236}">
                <a16:creationId xmlns:a16="http://schemas.microsoft.com/office/drawing/2014/main" xmlns="" id="{7B538591-9102-C402-870C-5B52AD5EEC79}"/>
              </a:ext>
            </a:extLst>
          </p:cNvPr>
          <p:cNvSpPr>
            <a:spLocks noGrp="1"/>
          </p:cNvSpPr>
          <p:nvPr>
            <p:ph type="ftr" sz="quarter" idx="11"/>
          </p:nvPr>
        </p:nvSpPr>
        <p:spPr>
          <a:xfrm>
            <a:off x="411162" y="6417177"/>
            <a:ext cx="10942637" cy="365125"/>
          </a:xfrm>
        </p:spPr>
        <p:txBody>
          <a:bodyPr/>
          <a:lstStyle/>
          <a:p>
            <a:r>
              <a:rPr lang="en-GB" dirty="0" smtClean="0"/>
              <a:t>Elements and Principles of Taxation</a:t>
            </a:r>
            <a:endParaRPr lang="en-GB" dirty="0"/>
          </a:p>
        </p:txBody>
      </p:sp>
    </p:spTree>
    <p:extLst>
      <p:ext uri="{BB962C8B-B14F-4D97-AF65-F5344CB8AC3E}">
        <p14:creationId xmlns:p14="http://schemas.microsoft.com/office/powerpoint/2010/main" val="3755824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obsah 5">
            <a:extLst>
              <a:ext uri="{FF2B5EF4-FFF2-40B4-BE49-F238E27FC236}">
                <a16:creationId xmlns:a16="http://schemas.microsoft.com/office/drawing/2014/main" xmlns="" id="{EAD092AD-24CA-E5B8-0519-2653104CDFA5}"/>
              </a:ext>
            </a:extLst>
          </p:cNvPr>
          <p:cNvSpPr>
            <a:spLocks noGrp="1"/>
          </p:cNvSpPr>
          <p:nvPr>
            <p:ph sz="half" idx="1"/>
          </p:nvPr>
        </p:nvSpPr>
        <p:spPr>
          <a:xfrm>
            <a:off x="717332" y="1277008"/>
            <a:ext cx="10325318" cy="4926724"/>
          </a:xfrm>
        </p:spPr>
        <p:txBody>
          <a:bodyPr>
            <a:normAutofit/>
          </a:bodyPr>
          <a:lstStyle/>
          <a:p>
            <a:pPr marL="342900" lvl="1" indent="-342900">
              <a:buFont typeface="Arial" panose="020B0604020202020204" pitchFamily="34" charset="0"/>
              <a:buChar char="•"/>
            </a:pPr>
            <a:r>
              <a:rPr lang="en-GB" dirty="0" smtClean="0"/>
              <a:t>Flexibility in taxation allows governments to adapt to changing economic conditions and societal needs </a:t>
            </a:r>
          </a:p>
          <a:p>
            <a:pPr marL="342900" lvl="1" indent="-342900">
              <a:buFont typeface="Arial" panose="020B0604020202020204" pitchFamily="34" charset="0"/>
              <a:buChar char="•"/>
            </a:pPr>
            <a:r>
              <a:rPr lang="en-GB" dirty="0" smtClean="0"/>
              <a:t>A rigid tax system may struggle to respond to economic fluctuations, demographic changes, or unexpected events </a:t>
            </a:r>
          </a:p>
          <a:p>
            <a:pPr marL="342900" lvl="1" indent="-342900">
              <a:buFont typeface="Arial" panose="020B0604020202020204" pitchFamily="34" charset="0"/>
              <a:buChar char="•"/>
            </a:pPr>
            <a:r>
              <a:rPr lang="en-GB" dirty="0" smtClean="0"/>
              <a:t>3 measures:</a:t>
            </a:r>
          </a:p>
          <a:p>
            <a:pPr lvl="1" defTabSz="268288"/>
            <a:r>
              <a:rPr lang="en-GB" dirty="0" smtClean="0"/>
              <a:t>	1. Expansion of existing tax base </a:t>
            </a:r>
          </a:p>
          <a:p>
            <a:pPr lvl="1" defTabSz="268288"/>
            <a:r>
              <a:rPr lang="en-GB" dirty="0" smtClean="0"/>
              <a:t>		Example: property tax – expansion of full value of taxable property </a:t>
            </a:r>
          </a:p>
          <a:p>
            <a:pPr lvl="1" defTabSz="268288"/>
            <a:r>
              <a:rPr lang="en-GB" dirty="0" smtClean="0"/>
              <a:t>	2. Increase in tax rates  </a:t>
            </a:r>
          </a:p>
          <a:p>
            <a:pPr lvl="1" defTabSz="268288"/>
            <a:r>
              <a:rPr lang="en-GB" dirty="0" smtClean="0"/>
              <a:t>		either raising of tax rate on existing source or </a:t>
            </a:r>
            <a:r>
              <a:rPr lang="en-GB" dirty="0" err="1" smtClean="0"/>
              <a:t>intruducing</a:t>
            </a:r>
            <a:r>
              <a:rPr lang="en-GB" dirty="0" smtClean="0"/>
              <a:t> the tax on source which was 		not previously taxed </a:t>
            </a:r>
          </a:p>
          <a:p>
            <a:pPr lvl="1" defTabSz="268288"/>
            <a:r>
              <a:rPr lang="en-GB" dirty="0" smtClean="0"/>
              <a:t>	3. Finding a new source of revenue </a:t>
            </a:r>
          </a:p>
          <a:p>
            <a:pPr lvl="1" defTabSz="268288"/>
            <a:r>
              <a:rPr lang="en-GB" dirty="0" smtClean="0"/>
              <a:t>		Nontax revenues can provide an effective tool for raising higher revenue without 					creating excess burden for taxpayers (user fees, fines, licenses and permits, etc.)</a:t>
            </a:r>
          </a:p>
        </p:txBody>
      </p:sp>
      <p:sp>
        <p:nvSpPr>
          <p:cNvPr id="5" name="Zástupný symbol pro číslo snímku 4">
            <a:extLst>
              <a:ext uri="{FF2B5EF4-FFF2-40B4-BE49-F238E27FC236}">
                <a16:creationId xmlns:a16="http://schemas.microsoft.com/office/drawing/2014/main" xmlns="" id="{C4991FB1-AA8A-EDB9-E412-F301E2759C24}"/>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13</a:t>
            </a:fld>
            <a:endParaRPr lang="cs-CZ"/>
          </a:p>
        </p:txBody>
      </p:sp>
      <p:sp>
        <p:nvSpPr>
          <p:cNvPr id="3" name="Nadpis 2"/>
          <p:cNvSpPr>
            <a:spLocks noGrp="1"/>
          </p:cNvSpPr>
          <p:nvPr>
            <p:ph type="title"/>
          </p:nvPr>
        </p:nvSpPr>
        <p:spPr>
          <a:xfrm>
            <a:off x="820026" y="599309"/>
            <a:ext cx="10541163" cy="709229"/>
          </a:xfrm>
        </p:spPr>
        <p:txBody>
          <a:bodyPr>
            <a:normAutofit/>
          </a:bodyPr>
          <a:lstStyle/>
          <a:p>
            <a:r>
              <a:rPr lang="cs-CZ" sz="3400" dirty="0" smtClean="0"/>
              <a:t>3. Flexibility</a:t>
            </a:r>
            <a:endParaRPr lang="en-GB" sz="3400" dirty="0"/>
          </a:p>
        </p:txBody>
      </p:sp>
      <p:sp>
        <p:nvSpPr>
          <p:cNvPr id="7" name="Zástupný symbol pro zápatí 3">
            <a:extLst>
              <a:ext uri="{FF2B5EF4-FFF2-40B4-BE49-F238E27FC236}">
                <a16:creationId xmlns:a16="http://schemas.microsoft.com/office/drawing/2014/main" xmlns="" id="{7B538591-9102-C402-870C-5B52AD5EEC79}"/>
              </a:ext>
            </a:extLst>
          </p:cNvPr>
          <p:cNvSpPr>
            <a:spLocks noGrp="1"/>
          </p:cNvSpPr>
          <p:nvPr>
            <p:ph type="ftr" sz="quarter" idx="11"/>
          </p:nvPr>
        </p:nvSpPr>
        <p:spPr>
          <a:xfrm>
            <a:off x="411162" y="6417177"/>
            <a:ext cx="10942637" cy="365125"/>
          </a:xfrm>
        </p:spPr>
        <p:txBody>
          <a:bodyPr/>
          <a:lstStyle/>
          <a:p>
            <a:r>
              <a:rPr lang="en-GB" dirty="0" smtClean="0"/>
              <a:t>Elements and Principles of Taxation</a:t>
            </a:r>
            <a:endParaRPr lang="en-GB" dirty="0"/>
          </a:p>
        </p:txBody>
      </p:sp>
    </p:spTree>
    <p:extLst>
      <p:ext uri="{BB962C8B-B14F-4D97-AF65-F5344CB8AC3E}">
        <p14:creationId xmlns:p14="http://schemas.microsoft.com/office/powerpoint/2010/main" val="648454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obsah 5">
            <a:extLst>
              <a:ext uri="{FF2B5EF4-FFF2-40B4-BE49-F238E27FC236}">
                <a16:creationId xmlns:a16="http://schemas.microsoft.com/office/drawing/2014/main" xmlns="" id="{EAD092AD-24CA-E5B8-0519-2653104CDFA5}"/>
              </a:ext>
            </a:extLst>
          </p:cNvPr>
          <p:cNvSpPr>
            <a:spLocks noGrp="1"/>
          </p:cNvSpPr>
          <p:nvPr>
            <p:ph sz="half" idx="1"/>
          </p:nvPr>
        </p:nvSpPr>
        <p:spPr>
          <a:xfrm>
            <a:off x="6440213" y="860643"/>
            <a:ext cx="5415455" cy="5210504"/>
          </a:xfrm>
        </p:spPr>
        <p:txBody>
          <a:bodyPr>
            <a:normAutofit fontScale="92500" lnSpcReduction="10000"/>
          </a:bodyPr>
          <a:lstStyle/>
          <a:p>
            <a:pPr marL="342900" lvl="1" indent="-342900">
              <a:buFont typeface="Arial" panose="020B0604020202020204" pitchFamily="34" charset="0"/>
              <a:buChar char="•"/>
            </a:pPr>
            <a:r>
              <a:rPr lang="cs-CZ" dirty="0" err="1" smtClean="0"/>
              <a:t>Laffer</a:t>
            </a:r>
            <a:r>
              <a:rPr lang="cs-CZ" dirty="0" smtClean="0"/>
              <a:t> </a:t>
            </a:r>
            <a:r>
              <a:rPr lang="cs-CZ" dirty="0" err="1" smtClean="0"/>
              <a:t>curve</a:t>
            </a:r>
            <a:r>
              <a:rPr lang="cs-CZ" dirty="0" smtClean="0"/>
              <a:t> </a:t>
            </a:r>
            <a:r>
              <a:rPr lang="en-US" dirty="0" smtClean="0"/>
              <a:t>illustrates </a:t>
            </a:r>
            <a:r>
              <a:rPr lang="en-US" dirty="0"/>
              <a:t>a theoretical relationship between rates of taxation and the resulting levels of the government's tax </a:t>
            </a:r>
            <a:r>
              <a:rPr lang="en-US" dirty="0" smtClean="0"/>
              <a:t>revenue</a:t>
            </a:r>
            <a:r>
              <a:rPr lang="cs-CZ" dirty="0"/>
              <a:t> </a:t>
            </a:r>
            <a:endParaRPr lang="cs-CZ" dirty="0" smtClean="0"/>
          </a:p>
          <a:p>
            <a:pPr marL="342900" lvl="1" indent="-342900">
              <a:buFont typeface="Arial" panose="020B0604020202020204" pitchFamily="34" charset="0"/>
              <a:buChar char="•"/>
            </a:pPr>
            <a:r>
              <a:rPr lang="cs-CZ" dirty="0" err="1" smtClean="0"/>
              <a:t>It</a:t>
            </a:r>
            <a:r>
              <a:rPr lang="cs-CZ" dirty="0" smtClean="0"/>
              <a:t> </a:t>
            </a:r>
            <a:r>
              <a:rPr lang="en-US" dirty="0" smtClean="0"/>
              <a:t>assumes </a:t>
            </a:r>
            <a:r>
              <a:rPr lang="en-US" dirty="0"/>
              <a:t>that no tax revenue is raised at the extreme tax rates of 0% and 100%, meaning that there is a tax rate between 0% and 100% that maximizes government tax </a:t>
            </a:r>
            <a:r>
              <a:rPr lang="en-US" dirty="0" smtClean="0"/>
              <a:t>revenue</a:t>
            </a:r>
            <a:r>
              <a:rPr lang="cs-CZ" dirty="0"/>
              <a:t> </a:t>
            </a:r>
            <a:endParaRPr lang="cs-CZ" dirty="0" smtClean="0"/>
          </a:p>
          <a:p>
            <a:pPr marL="342900" lvl="1" indent="-342900">
              <a:buFont typeface="Arial" panose="020B0604020202020204" pitchFamily="34" charset="0"/>
              <a:buChar char="•"/>
            </a:pPr>
            <a:r>
              <a:rPr lang="cs-CZ" dirty="0" err="1" smtClean="0"/>
              <a:t>Implication</a:t>
            </a:r>
            <a:r>
              <a:rPr lang="cs-CZ" dirty="0" smtClean="0"/>
              <a:t>: </a:t>
            </a:r>
            <a:r>
              <a:rPr lang="en-US" dirty="0"/>
              <a:t>increasing tax rates beyond a certain point is counter-productive for raising further tax </a:t>
            </a:r>
            <a:r>
              <a:rPr lang="en-US" dirty="0" smtClean="0"/>
              <a:t>revenue </a:t>
            </a:r>
            <a:endParaRPr lang="cs-CZ" dirty="0" smtClean="0"/>
          </a:p>
          <a:p>
            <a:pPr marL="342900" lvl="1" indent="-342900">
              <a:buFont typeface="Arial" panose="020B0604020202020204" pitchFamily="34" charset="0"/>
              <a:buChar char="•"/>
            </a:pPr>
            <a:r>
              <a:rPr lang="cs-CZ" dirty="0" smtClean="0"/>
              <a:t>In United </a:t>
            </a:r>
            <a:r>
              <a:rPr lang="cs-CZ" dirty="0" err="1" smtClean="0"/>
              <a:t>States</a:t>
            </a:r>
            <a:r>
              <a:rPr lang="en-US" dirty="0" smtClean="0"/>
              <a:t>, </a:t>
            </a:r>
            <a:r>
              <a:rPr lang="en-US" dirty="0"/>
              <a:t>conservatives have used the Laffer curve to argue that lower taxes may increase tax </a:t>
            </a:r>
            <a:r>
              <a:rPr lang="en-US" dirty="0" smtClean="0"/>
              <a:t>revenue </a:t>
            </a:r>
            <a:endParaRPr lang="cs-CZ" dirty="0" smtClean="0"/>
          </a:p>
          <a:p>
            <a:pPr marL="342900" lvl="1" indent="-342900">
              <a:buFont typeface="Arial" panose="020B0604020202020204" pitchFamily="34" charset="0"/>
              <a:buChar char="•"/>
            </a:pPr>
            <a:r>
              <a:rPr lang="en-US" dirty="0" smtClean="0"/>
              <a:t>However</a:t>
            </a:r>
            <a:r>
              <a:rPr lang="en-US" dirty="0"/>
              <a:t>, the hypothetical maximum revenue point of the Laffer curve for any given market cannot be observed directly and can only be estimated</a:t>
            </a:r>
            <a:endParaRPr lang="en-GB" dirty="0" smtClean="0"/>
          </a:p>
        </p:txBody>
      </p:sp>
      <p:sp>
        <p:nvSpPr>
          <p:cNvPr id="5" name="Zástupný symbol pro číslo snímku 4">
            <a:extLst>
              <a:ext uri="{FF2B5EF4-FFF2-40B4-BE49-F238E27FC236}">
                <a16:creationId xmlns:a16="http://schemas.microsoft.com/office/drawing/2014/main" xmlns="" id="{C4991FB1-AA8A-EDB9-E412-F301E2759C24}"/>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14</a:t>
            </a:fld>
            <a:endParaRPr lang="cs-CZ"/>
          </a:p>
        </p:txBody>
      </p:sp>
      <p:sp>
        <p:nvSpPr>
          <p:cNvPr id="3" name="Nadpis 2"/>
          <p:cNvSpPr>
            <a:spLocks noGrp="1"/>
          </p:cNvSpPr>
          <p:nvPr>
            <p:ph type="title"/>
          </p:nvPr>
        </p:nvSpPr>
        <p:spPr>
          <a:xfrm>
            <a:off x="820026" y="599309"/>
            <a:ext cx="10541163" cy="709229"/>
          </a:xfrm>
        </p:spPr>
        <p:txBody>
          <a:bodyPr>
            <a:normAutofit/>
          </a:bodyPr>
          <a:lstStyle/>
          <a:p>
            <a:r>
              <a:rPr lang="cs-CZ" sz="3400" dirty="0" err="1" smtClean="0"/>
              <a:t>Laffer</a:t>
            </a:r>
            <a:r>
              <a:rPr lang="cs-CZ" sz="3400" dirty="0" smtClean="0"/>
              <a:t> </a:t>
            </a:r>
            <a:r>
              <a:rPr lang="cs-CZ" sz="3400" dirty="0" err="1" smtClean="0"/>
              <a:t>curve</a:t>
            </a:r>
            <a:r>
              <a:rPr lang="cs-CZ" sz="3400" dirty="0" smtClean="0"/>
              <a:t> </a:t>
            </a:r>
            <a:endParaRPr lang="en-GB" sz="3400" dirty="0"/>
          </a:p>
        </p:txBody>
      </p:sp>
      <p:sp>
        <p:nvSpPr>
          <p:cNvPr id="7" name="Zástupný symbol pro zápatí 3">
            <a:extLst>
              <a:ext uri="{FF2B5EF4-FFF2-40B4-BE49-F238E27FC236}">
                <a16:creationId xmlns:a16="http://schemas.microsoft.com/office/drawing/2014/main" xmlns="" id="{7B538591-9102-C402-870C-5B52AD5EEC79}"/>
              </a:ext>
            </a:extLst>
          </p:cNvPr>
          <p:cNvSpPr>
            <a:spLocks noGrp="1"/>
          </p:cNvSpPr>
          <p:nvPr>
            <p:ph type="ftr" sz="quarter" idx="11"/>
          </p:nvPr>
        </p:nvSpPr>
        <p:spPr>
          <a:xfrm>
            <a:off x="411162" y="6417177"/>
            <a:ext cx="10942637" cy="365125"/>
          </a:xfrm>
        </p:spPr>
        <p:txBody>
          <a:bodyPr/>
          <a:lstStyle/>
          <a:p>
            <a:r>
              <a:rPr lang="en-GB" dirty="0" smtClean="0"/>
              <a:t>Elements and Principles of Taxation</a:t>
            </a:r>
            <a:endParaRPr lang="en-GB" dirty="0"/>
          </a:p>
        </p:txBody>
      </p:sp>
      <p:pic>
        <p:nvPicPr>
          <p:cNvPr id="9218"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491" y="1434661"/>
            <a:ext cx="5904479" cy="4359167"/>
          </a:xfrm>
          <a:prstGeom prst="rect">
            <a:avLst/>
          </a:prstGeom>
          <a:noFill/>
          <a:extLst>
            <a:ext uri="{909E8E84-426E-40DD-AFC4-6F175D3DCCD1}">
              <a14:hiddenFill xmlns:a14="http://schemas.microsoft.com/office/drawing/2010/main">
                <a:solidFill>
                  <a:srgbClr val="FFFFFF"/>
                </a:solidFill>
              </a14:hiddenFill>
            </a:ext>
          </a:extLst>
        </p:spPr>
      </p:pic>
      <p:sp>
        <p:nvSpPr>
          <p:cNvPr id="9" name="Zástupný obsah 5">
            <a:extLst>
              <a:ext uri="{FF2B5EF4-FFF2-40B4-BE49-F238E27FC236}">
                <a16:creationId xmlns="" xmlns:a16="http://schemas.microsoft.com/office/drawing/2014/main" id="{EAD092AD-24CA-E5B8-0519-2653104CDFA5}"/>
              </a:ext>
            </a:extLst>
          </p:cNvPr>
          <p:cNvSpPr>
            <a:spLocks noGrp="1"/>
          </p:cNvSpPr>
          <p:nvPr>
            <p:ph sz="half" idx="1"/>
          </p:nvPr>
        </p:nvSpPr>
        <p:spPr>
          <a:xfrm>
            <a:off x="436283" y="5999654"/>
            <a:ext cx="11626525" cy="444467"/>
          </a:xfrm>
        </p:spPr>
        <p:txBody>
          <a:bodyPr>
            <a:normAutofit/>
          </a:bodyPr>
          <a:lstStyle/>
          <a:p>
            <a:pPr lvl="1"/>
            <a:r>
              <a:rPr lang="en-GB" dirty="0" smtClean="0"/>
              <a:t>    </a:t>
            </a:r>
            <a:r>
              <a:rPr lang="cs-CZ" dirty="0" smtClean="0"/>
              <a:t>  </a:t>
            </a:r>
            <a:r>
              <a:rPr lang="cs-CZ" i="1" dirty="0" smtClean="0"/>
              <a:t>Arthur </a:t>
            </a:r>
            <a:r>
              <a:rPr lang="cs-CZ" i="1" dirty="0" err="1" smtClean="0"/>
              <a:t>Laffer</a:t>
            </a:r>
            <a:r>
              <a:rPr lang="cs-CZ" i="1" dirty="0"/>
              <a:t> </a:t>
            </a:r>
            <a:r>
              <a:rPr lang="cs-CZ" i="1" dirty="0" smtClean="0"/>
              <a:t>(1940 - ) </a:t>
            </a:r>
            <a:r>
              <a:rPr lang="cs-CZ" i="1" dirty="0" err="1" smtClean="0"/>
              <a:t>American</a:t>
            </a:r>
            <a:r>
              <a:rPr lang="cs-CZ" i="1" dirty="0" smtClean="0"/>
              <a:t> </a:t>
            </a:r>
            <a:r>
              <a:rPr lang="cs-CZ" i="1" dirty="0" err="1" smtClean="0"/>
              <a:t>economist</a:t>
            </a:r>
            <a:r>
              <a:rPr lang="cs-CZ" i="1" dirty="0" smtClean="0"/>
              <a:t>; </a:t>
            </a:r>
            <a:r>
              <a:rPr lang="en-US" i="1" dirty="0" smtClean="0"/>
              <a:t>member </a:t>
            </a:r>
            <a:r>
              <a:rPr lang="en-US" i="1" dirty="0"/>
              <a:t>of Reagan's Economic Policy Advisory </a:t>
            </a:r>
            <a:r>
              <a:rPr lang="en-US" i="1" dirty="0" smtClean="0"/>
              <a:t>Board</a:t>
            </a:r>
            <a:endParaRPr lang="en-GB" i="1" dirty="0" smtClean="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46" y="6000202"/>
            <a:ext cx="3238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25557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obsah 5">
            <a:extLst>
              <a:ext uri="{FF2B5EF4-FFF2-40B4-BE49-F238E27FC236}">
                <a16:creationId xmlns:a16="http://schemas.microsoft.com/office/drawing/2014/main" xmlns="" id="{EAD092AD-24CA-E5B8-0519-2653104CDFA5}"/>
              </a:ext>
            </a:extLst>
          </p:cNvPr>
          <p:cNvSpPr>
            <a:spLocks noGrp="1"/>
          </p:cNvSpPr>
          <p:nvPr>
            <p:ph sz="half" idx="1"/>
          </p:nvPr>
        </p:nvSpPr>
        <p:spPr>
          <a:xfrm>
            <a:off x="5880539" y="1269123"/>
            <a:ext cx="5990896" cy="4997669"/>
          </a:xfrm>
        </p:spPr>
        <p:txBody>
          <a:bodyPr>
            <a:normAutofit fontScale="85000" lnSpcReduction="10000"/>
          </a:bodyPr>
          <a:lstStyle/>
          <a:p>
            <a:pPr marL="342900" lvl="1" indent="-342900">
              <a:buFont typeface="Arial" panose="020B0604020202020204" pitchFamily="34" charset="0"/>
              <a:buChar char="•"/>
            </a:pPr>
            <a:r>
              <a:rPr lang="en-US" dirty="0"/>
              <a:t>In 1974 economist Art Laffer sketched a new direction for the Republican Party on this </a:t>
            </a:r>
            <a:r>
              <a:rPr lang="en-US" dirty="0" smtClean="0"/>
              <a:t>napkin </a:t>
            </a:r>
            <a:endParaRPr lang="cs-CZ" dirty="0" smtClean="0"/>
          </a:p>
          <a:p>
            <a:pPr marL="342900" lvl="1" indent="-342900">
              <a:buFont typeface="Arial" panose="020B0604020202020204" pitchFamily="34" charset="0"/>
              <a:buChar char="•"/>
            </a:pPr>
            <a:r>
              <a:rPr lang="en-US" dirty="0" smtClean="0"/>
              <a:t>Displeased </a:t>
            </a:r>
            <a:r>
              <a:rPr lang="en-US" dirty="0"/>
              <a:t>with President Gerald Ford’s decision to raise taxes to control inflation, four men got together at a Washington, DC restaurant to think about </a:t>
            </a:r>
            <a:r>
              <a:rPr lang="en-US" dirty="0" smtClean="0"/>
              <a:t>alternatives</a:t>
            </a:r>
            <a:r>
              <a:rPr lang="cs-CZ" dirty="0" smtClean="0"/>
              <a:t> </a:t>
            </a:r>
          </a:p>
          <a:p>
            <a:pPr marL="342900" lvl="1" indent="-342900">
              <a:buFont typeface="Arial" panose="020B0604020202020204" pitchFamily="34" charset="0"/>
              <a:buChar char="•"/>
            </a:pPr>
            <a:r>
              <a:rPr lang="en-US" dirty="0" smtClean="0"/>
              <a:t>Laffer </a:t>
            </a:r>
            <a:r>
              <a:rPr lang="en-US" dirty="0"/>
              <a:t>was joined by journalist Jude </a:t>
            </a:r>
            <a:r>
              <a:rPr lang="en-US" dirty="0" err="1"/>
              <a:t>Wanniski</a:t>
            </a:r>
            <a:r>
              <a:rPr lang="en-US" dirty="0"/>
              <a:t> and politicians Dick Cheney and Don Rumsfeld. Laffer argued that lowering taxes would increase economic </a:t>
            </a:r>
            <a:r>
              <a:rPr lang="en-US" dirty="0" smtClean="0"/>
              <a:t>activity</a:t>
            </a:r>
            <a:r>
              <a:rPr lang="cs-CZ" dirty="0" smtClean="0"/>
              <a:t>; </a:t>
            </a:r>
            <a:r>
              <a:rPr lang="en-US" dirty="0" err="1" smtClean="0"/>
              <a:t>Wanniski</a:t>
            </a:r>
            <a:r>
              <a:rPr lang="en-US" dirty="0" smtClean="0"/>
              <a:t> </a:t>
            </a:r>
            <a:r>
              <a:rPr lang="en-US" dirty="0"/>
              <a:t>popularized the theory, and politicians Don Rumsfeld and Dick Cheney carried it </a:t>
            </a:r>
            <a:r>
              <a:rPr lang="en-US" dirty="0" smtClean="0"/>
              <a:t>out</a:t>
            </a:r>
            <a:r>
              <a:rPr lang="cs-CZ" dirty="0" smtClean="0"/>
              <a:t> </a:t>
            </a:r>
            <a:endParaRPr lang="en-US" dirty="0"/>
          </a:p>
          <a:p>
            <a:pPr marL="342900" lvl="1" indent="-342900">
              <a:buFont typeface="Arial" panose="020B0604020202020204" pitchFamily="34" charset="0"/>
              <a:buChar char="•"/>
            </a:pPr>
            <a:r>
              <a:rPr lang="en-US" dirty="0" smtClean="0"/>
              <a:t>The </a:t>
            </a:r>
            <a:r>
              <a:rPr lang="en-US" dirty="0"/>
              <a:t>cloth napkin was taken as a souvenir by Jude </a:t>
            </a:r>
            <a:r>
              <a:rPr lang="en-US" dirty="0" err="1" smtClean="0"/>
              <a:t>Wanniski</a:t>
            </a:r>
            <a:r>
              <a:rPr lang="cs-CZ" dirty="0"/>
              <a:t> </a:t>
            </a:r>
            <a:endParaRPr lang="cs-CZ" dirty="0" smtClean="0"/>
          </a:p>
          <a:p>
            <a:pPr marL="342900" lvl="1" indent="-342900">
              <a:buFont typeface="Arial" panose="020B0604020202020204" pitchFamily="34" charset="0"/>
              <a:buChar char="•"/>
            </a:pPr>
            <a:r>
              <a:rPr lang="en-US" dirty="0" smtClean="0"/>
              <a:t>The </a:t>
            </a:r>
            <a:r>
              <a:rPr lang="en-US" dirty="0"/>
              <a:t>napkin reads “If you tax a product less results/If you subsidize a product more results./We've been taxing work, output and income and subsidizing non-work, leisure and un-/employment./The consequences are obvious!” with an image of the </a:t>
            </a:r>
            <a:r>
              <a:rPr lang="cs-CZ" dirty="0" smtClean="0"/>
              <a:t>L</a:t>
            </a:r>
            <a:r>
              <a:rPr lang="en-US" dirty="0" err="1" smtClean="0"/>
              <a:t>affer</a:t>
            </a:r>
            <a:r>
              <a:rPr lang="en-US" dirty="0" smtClean="0"/>
              <a:t> </a:t>
            </a:r>
            <a:r>
              <a:rPr lang="en-US" dirty="0"/>
              <a:t>curve in the </a:t>
            </a:r>
            <a:r>
              <a:rPr lang="en-US" dirty="0" smtClean="0"/>
              <a:t>middle</a:t>
            </a:r>
            <a:r>
              <a:rPr lang="cs-CZ" dirty="0"/>
              <a:t> </a:t>
            </a:r>
            <a:endParaRPr lang="cs-CZ" dirty="0" smtClean="0"/>
          </a:p>
          <a:p>
            <a:pPr marL="342900" lvl="1" indent="-342900">
              <a:buFont typeface="Arial" panose="020B0604020202020204" pitchFamily="34" charset="0"/>
              <a:buChar char="•"/>
            </a:pPr>
            <a:r>
              <a:rPr lang="en-US" dirty="0" smtClean="0"/>
              <a:t>The </a:t>
            </a:r>
            <a:r>
              <a:rPr lang="en-US" dirty="0"/>
              <a:t>bottom of the napkin reads To Don Rumsfeld/at our Two Continents/Rendezvous/ 9/13/74/Art B. Laffer</a:t>
            </a:r>
            <a:endParaRPr lang="en-GB" dirty="0" smtClean="0"/>
          </a:p>
        </p:txBody>
      </p:sp>
      <p:sp>
        <p:nvSpPr>
          <p:cNvPr id="5" name="Zástupný symbol pro číslo snímku 4">
            <a:extLst>
              <a:ext uri="{FF2B5EF4-FFF2-40B4-BE49-F238E27FC236}">
                <a16:creationId xmlns:a16="http://schemas.microsoft.com/office/drawing/2014/main" xmlns="" id="{C4991FB1-AA8A-EDB9-E412-F301E2759C24}"/>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15</a:t>
            </a:fld>
            <a:endParaRPr lang="cs-CZ"/>
          </a:p>
        </p:txBody>
      </p:sp>
      <p:sp>
        <p:nvSpPr>
          <p:cNvPr id="3" name="Nadpis 2"/>
          <p:cNvSpPr>
            <a:spLocks noGrp="1"/>
          </p:cNvSpPr>
          <p:nvPr>
            <p:ph type="title"/>
          </p:nvPr>
        </p:nvSpPr>
        <p:spPr>
          <a:xfrm>
            <a:off x="820026" y="599309"/>
            <a:ext cx="10541163" cy="709229"/>
          </a:xfrm>
        </p:spPr>
        <p:txBody>
          <a:bodyPr>
            <a:normAutofit/>
          </a:bodyPr>
          <a:lstStyle/>
          <a:p>
            <a:r>
              <a:rPr lang="cs-CZ" sz="3400" dirty="0" err="1" smtClean="0"/>
              <a:t>Laffer</a:t>
            </a:r>
            <a:r>
              <a:rPr lang="cs-CZ" sz="3400" dirty="0" smtClean="0"/>
              <a:t> </a:t>
            </a:r>
            <a:r>
              <a:rPr lang="cs-CZ" sz="3400" dirty="0" err="1" smtClean="0"/>
              <a:t>curve</a:t>
            </a:r>
            <a:r>
              <a:rPr lang="cs-CZ" sz="3400" dirty="0" smtClean="0"/>
              <a:t> </a:t>
            </a:r>
            <a:r>
              <a:rPr lang="cs-CZ" sz="3400" dirty="0" err="1" smtClean="0"/>
              <a:t>napkin</a:t>
            </a:r>
            <a:endParaRPr lang="en-GB" sz="3400" dirty="0"/>
          </a:p>
        </p:txBody>
      </p:sp>
      <p:sp>
        <p:nvSpPr>
          <p:cNvPr id="7" name="Zástupný symbol pro zápatí 3">
            <a:extLst>
              <a:ext uri="{FF2B5EF4-FFF2-40B4-BE49-F238E27FC236}">
                <a16:creationId xmlns:a16="http://schemas.microsoft.com/office/drawing/2014/main" xmlns="" id="{7B538591-9102-C402-870C-5B52AD5EEC79}"/>
              </a:ext>
            </a:extLst>
          </p:cNvPr>
          <p:cNvSpPr>
            <a:spLocks noGrp="1"/>
          </p:cNvSpPr>
          <p:nvPr>
            <p:ph type="ftr" sz="quarter" idx="11"/>
          </p:nvPr>
        </p:nvSpPr>
        <p:spPr>
          <a:xfrm>
            <a:off x="411162" y="6417177"/>
            <a:ext cx="10942637" cy="365125"/>
          </a:xfrm>
        </p:spPr>
        <p:txBody>
          <a:bodyPr/>
          <a:lstStyle/>
          <a:p>
            <a:r>
              <a:rPr lang="en-GB" dirty="0" smtClean="0"/>
              <a:t>Elements and Principles of Taxation</a:t>
            </a:r>
            <a:endParaRPr lang="en-GB" dirty="0"/>
          </a:p>
        </p:txBody>
      </p:sp>
      <p:pic>
        <p:nvPicPr>
          <p:cNvPr id="19458" name="Picture 2" descr="https://ids.si.edu/ids/deliveryService?id=NMAH-RWS2013-01555&amp;max=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645" y="1460881"/>
            <a:ext cx="5200558" cy="4498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075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obsah 5">
            <a:extLst>
              <a:ext uri="{FF2B5EF4-FFF2-40B4-BE49-F238E27FC236}">
                <a16:creationId xmlns:a16="http://schemas.microsoft.com/office/drawing/2014/main" xmlns="" id="{EAD092AD-24CA-E5B8-0519-2653104CDFA5}"/>
              </a:ext>
            </a:extLst>
          </p:cNvPr>
          <p:cNvSpPr>
            <a:spLocks noGrp="1"/>
          </p:cNvSpPr>
          <p:nvPr>
            <p:ph sz="half" idx="1"/>
          </p:nvPr>
        </p:nvSpPr>
        <p:spPr>
          <a:xfrm>
            <a:off x="717332" y="1300655"/>
            <a:ext cx="10325318" cy="5037083"/>
          </a:xfrm>
        </p:spPr>
        <p:txBody>
          <a:bodyPr>
            <a:normAutofit lnSpcReduction="10000"/>
          </a:bodyPr>
          <a:lstStyle/>
          <a:p>
            <a:pPr marL="342900" indent="-342900" fontAlgn="base">
              <a:buFont typeface="Arial" panose="020B0604020202020204" pitchFamily="34" charset="0"/>
              <a:buChar char="•"/>
            </a:pPr>
            <a:r>
              <a:rPr lang="en-GB" b="0" dirty="0" smtClean="0"/>
              <a:t>Simplicity is very important principle</a:t>
            </a:r>
          </a:p>
          <a:p>
            <a:pPr marL="342900" indent="-342900" fontAlgn="base">
              <a:buFont typeface="Arial" panose="020B0604020202020204" pitchFamily="34" charset="0"/>
              <a:buChar char="•"/>
            </a:pPr>
            <a:r>
              <a:rPr lang="en-GB" b="0" dirty="0" smtClean="0"/>
              <a:t>Tax system should be easy to understand </a:t>
            </a:r>
          </a:p>
          <a:p>
            <a:pPr marL="342900" indent="-342900" fontAlgn="base">
              <a:buFont typeface="Arial" panose="020B0604020202020204" pitchFamily="34" charset="0"/>
              <a:buChar char="•"/>
            </a:pPr>
            <a:r>
              <a:rPr lang="en-GB" b="0" dirty="0" smtClean="0"/>
              <a:t>Complexity in tax laws can lead to confusion, errors, and increased compliance costs for taxpayers and administrative costs for the government</a:t>
            </a:r>
          </a:p>
          <a:p>
            <a:pPr marL="342900" indent="-342900" fontAlgn="base">
              <a:buFont typeface="Arial" panose="020B0604020202020204" pitchFamily="34" charset="0"/>
              <a:buChar char="•"/>
            </a:pPr>
            <a:r>
              <a:rPr lang="en-GB" b="0" dirty="0" smtClean="0"/>
              <a:t>When tax laws are straightforward, it becomes easier for individuals and businesses to fulfil their tax obligations </a:t>
            </a:r>
          </a:p>
          <a:p>
            <a:pPr marL="342900" indent="-342900" fontAlgn="base">
              <a:buFont typeface="Arial" panose="020B0604020202020204" pitchFamily="34" charset="0"/>
              <a:buChar char="•"/>
            </a:pPr>
            <a:r>
              <a:rPr lang="en-GB" b="0" dirty="0" smtClean="0"/>
              <a:t>Simple tax system also reduces the need for extensive tax advice and decreases disputes with tax authorities </a:t>
            </a:r>
          </a:p>
          <a:p>
            <a:pPr marL="342900" indent="-342900" fontAlgn="base">
              <a:buFont typeface="Arial" panose="020B0604020202020204" pitchFamily="34" charset="0"/>
              <a:buChar char="•"/>
            </a:pPr>
            <a:r>
              <a:rPr lang="en-GB" b="0" dirty="0" smtClean="0"/>
              <a:t>Complexity often has an economic costs that increase overtime </a:t>
            </a:r>
          </a:p>
          <a:p>
            <a:pPr marL="342900" indent="-342900" fontAlgn="base">
              <a:buFont typeface="Arial" panose="020B0604020202020204" pitchFamily="34" charset="0"/>
              <a:buChar char="•"/>
            </a:pPr>
            <a:r>
              <a:rPr lang="en-GB" b="0" dirty="0" smtClean="0"/>
              <a:t>US tax system: </a:t>
            </a:r>
          </a:p>
          <a:p>
            <a:pPr marL="519300" lvl="2" indent="-342900" fontAlgn="base"/>
            <a:r>
              <a:rPr lang="en-GB" b="0" dirty="0" smtClean="0"/>
              <a:t>is extremely complex; it consists of a myriad of laws and regulations built over time that is not easy grasp by an average taxpayer </a:t>
            </a:r>
          </a:p>
          <a:p>
            <a:pPr marL="519300" lvl="2" indent="-342900" fontAlgn="base"/>
            <a:r>
              <a:rPr lang="en-GB" b="0" dirty="0" smtClean="0"/>
              <a:t>Tax reform in 1986 – robust simplification: extension of tax base, reduction of marginal tax rates, elimination of numerous exceptions and loopholes </a:t>
            </a:r>
            <a:endParaRPr lang="en-GB" b="0" dirty="0"/>
          </a:p>
        </p:txBody>
      </p:sp>
      <p:sp>
        <p:nvSpPr>
          <p:cNvPr id="5" name="Zástupný symbol pro číslo snímku 4">
            <a:extLst>
              <a:ext uri="{FF2B5EF4-FFF2-40B4-BE49-F238E27FC236}">
                <a16:creationId xmlns:a16="http://schemas.microsoft.com/office/drawing/2014/main" xmlns="" id="{C4991FB1-AA8A-EDB9-E412-F301E2759C24}"/>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16</a:t>
            </a:fld>
            <a:endParaRPr lang="cs-CZ"/>
          </a:p>
        </p:txBody>
      </p:sp>
      <p:sp>
        <p:nvSpPr>
          <p:cNvPr id="3" name="Nadpis 2"/>
          <p:cNvSpPr>
            <a:spLocks noGrp="1"/>
          </p:cNvSpPr>
          <p:nvPr>
            <p:ph type="title"/>
          </p:nvPr>
        </p:nvSpPr>
        <p:spPr>
          <a:xfrm>
            <a:off x="820026" y="599309"/>
            <a:ext cx="10541163" cy="709229"/>
          </a:xfrm>
        </p:spPr>
        <p:txBody>
          <a:bodyPr>
            <a:normAutofit/>
          </a:bodyPr>
          <a:lstStyle/>
          <a:p>
            <a:r>
              <a:rPr lang="en-GB" sz="3400" dirty="0" smtClean="0"/>
              <a:t>4. simplicity</a:t>
            </a:r>
            <a:endParaRPr lang="en-GB" sz="3400" dirty="0"/>
          </a:p>
        </p:txBody>
      </p:sp>
      <p:sp>
        <p:nvSpPr>
          <p:cNvPr id="7" name="Zástupný symbol pro zápatí 3">
            <a:extLst>
              <a:ext uri="{FF2B5EF4-FFF2-40B4-BE49-F238E27FC236}">
                <a16:creationId xmlns:a16="http://schemas.microsoft.com/office/drawing/2014/main" xmlns="" id="{7B538591-9102-C402-870C-5B52AD5EEC79}"/>
              </a:ext>
            </a:extLst>
          </p:cNvPr>
          <p:cNvSpPr>
            <a:spLocks noGrp="1"/>
          </p:cNvSpPr>
          <p:nvPr>
            <p:ph type="ftr" sz="quarter" idx="11"/>
          </p:nvPr>
        </p:nvSpPr>
        <p:spPr>
          <a:xfrm>
            <a:off x="411162" y="6417177"/>
            <a:ext cx="10942637" cy="365125"/>
          </a:xfrm>
        </p:spPr>
        <p:txBody>
          <a:bodyPr/>
          <a:lstStyle/>
          <a:p>
            <a:r>
              <a:rPr lang="en-GB" dirty="0" smtClean="0"/>
              <a:t>Elements and Principles of Taxation</a:t>
            </a:r>
            <a:endParaRPr lang="en-GB" dirty="0"/>
          </a:p>
        </p:txBody>
      </p:sp>
    </p:spTree>
    <p:extLst>
      <p:ext uri="{BB962C8B-B14F-4D97-AF65-F5344CB8AC3E}">
        <p14:creationId xmlns:p14="http://schemas.microsoft.com/office/powerpoint/2010/main" val="3052050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obsah 5">
            <a:extLst>
              <a:ext uri="{FF2B5EF4-FFF2-40B4-BE49-F238E27FC236}">
                <a16:creationId xmlns:a16="http://schemas.microsoft.com/office/drawing/2014/main" xmlns="" id="{EAD092AD-24CA-E5B8-0519-2653104CDFA5}"/>
              </a:ext>
            </a:extLst>
          </p:cNvPr>
          <p:cNvSpPr>
            <a:spLocks noGrp="1"/>
          </p:cNvSpPr>
          <p:nvPr>
            <p:ph sz="half" idx="1"/>
          </p:nvPr>
        </p:nvSpPr>
        <p:spPr>
          <a:xfrm>
            <a:off x="717332" y="1300655"/>
            <a:ext cx="10325318" cy="5037083"/>
          </a:xfrm>
        </p:spPr>
        <p:txBody>
          <a:bodyPr>
            <a:normAutofit/>
          </a:bodyPr>
          <a:lstStyle/>
          <a:p>
            <a:pPr marL="342900" indent="-342900" fontAlgn="base">
              <a:buFont typeface="Arial" panose="020B0604020202020204" pitchFamily="34" charset="0"/>
              <a:buChar char="•"/>
            </a:pPr>
            <a:r>
              <a:rPr lang="en-GB" b="0" dirty="0" smtClean="0"/>
              <a:t>In a democratic system public support is necessary for a government to pass legislation on major tax decisions </a:t>
            </a:r>
          </a:p>
          <a:p>
            <a:pPr marL="342900" indent="-342900" fontAlgn="base">
              <a:buFont typeface="Arial" panose="020B0604020202020204" pitchFamily="34" charset="0"/>
              <a:buChar char="•"/>
            </a:pPr>
            <a:r>
              <a:rPr lang="en-GB" b="0" dirty="0" smtClean="0"/>
              <a:t>If a government wants to introduce a new tax it has to have the approval of the voting public </a:t>
            </a:r>
          </a:p>
          <a:p>
            <a:pPr marL="342900" indent="-342900" fontAlgn="base">
              <a:buFont typeface="Arial" panose="020B0604020202020204" pitchFamily="34" charset="0"/>
              <a:buChar char="•"/>
            </a:pPr>
            <a:r>
              <a:rPr lang="en-GB" b="0" dirty="0" smtClean="0"/>
              <a:t>Role of public referendum on taxes:</a:t>
            </a:r>
          </a:p>
          <a:p>
            <a:pPr marL="519300" lvl="2" indent="-342900" fontAlgn="base"/>
            <a:r>
              <a:rPr lang="en-GB" dirty="0" smtClean="0"/>
              <a:t>It gives the public an opportunity to carefully evaluate the proposed policy before voting on it </a:t>
            </a:r>
          </a:p>
          <a:p>
            <a:pPr marL="519300" lvl="2" indent="-342900" fontAlgn="base"/>
            <a:r>
              <a:rPr lang="en-GB" b="0" dirty="0" smtClean="0"/>
              <a:t>It allows the decision makers to recognise the choices made by the public and to ensure that the policy reflects those choices </a:t>
            </a:r>
          </a:p>
          <a:p>
            <a:pPr lvl="1" fontAlgn="base"/>
            <a:r>
              <a:rPr lang="en-GB" sz="2800" dirty="0" smtClean="0">
                <a:solidFill>
                  <a:schemeClr val="accent2"/>
                </a:solidFill>
              </a:rPr>
              <a:t>OTHER CRITERIA OF THE TAX SYSTEM </a:t>
            </a:r>
          </a:p>
          <a:p>
            <a:pPr lvl="1" fontAlgn="base"/>
            <a:r>
              <a:rPr lang="en-GB" sz="2400" dirty="0" smtClean="0">
                <a:solidFill>
                  <a:schemeClr val="accent2"/>
                </a:solidFill>
              </a:rPr>
              <a:t>6. Stability – stable sources of government revenue </a:t>
            </a:r>
          </a:p>
          <a:p>
            <a:pPr lvl="1" fontAlgn="base"/>
            <a:r>
              <a:rPr lang="en-GB" sz="2400" dirty="0" smtClean="0">
                <a:solidFill>
                  <a:schemeClr val="accent2"/>
                </a:solidFill>
              </a:rPr>
              <a:t>7. Transparency – taxpayers should understand what they pay </a:t>
            </a:r>
          </a:p>
          <a:p>
            <a:pPr lvl="1" fontAlgn="base"/>
            <a:r>
              <a:rPr lang="en-GB" sz="2400" dirty="0" smtClean="0">
                <a:solidFill>
                  <a:schemeClr val="accent2"/>
                </a:solidFill>
              </a:rPr>
              <a:t>8. Security – taxpayer must be protected from unlawful disclosures </a:t>
            </a:r>
            <a:endParaRPr lang="en-GB" sz="2400" dirty="0">
              <a:solidFill>
                <a:schemeClr val="accent2"/>
              </a:solidFill>
            </a:endParaRPr>
          </a:p>
        </p:txBody>
      </p:sp>
      <p:sp>
        <p:nvSpPr>
          <p:cNvPr id="5" name="Zástupný symbol pro číslo snímku 4">
            <a:extLst>
              <a:ext uri="{FF2B5EF4-FFF2-40B4-BE49-F238E27FC236}">
                <a16:creationId xmlns:a16="http://schemas.microsoft.com/office/drawing/2014/main" xmlns="" id="{C4991FB1-AA8A-EDB9-E412-F301E2759C24}"/>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17</a:t>
            </a:fld>
            <a:endParaRPr lang="cs-CZ"/>
          </a:p>
        </p:txBody>
      </p:sp>
      <p:sp>
        <p:nvSpPr>
          <p:cNvPr id="3" name="Nadpis 2"/>
          <p:cNvSpPr>
            <a:spLocks noGrp="1"/>
          </p:cNvSpPr>
          <p:nvPr>
            <p:ph type="title"/>
          </p:nvPr>
        </p:nvSpPr>
        <p:spPr>
          <a:xfrm>
            <a:off x="820026" y="599309"/>
            <a:ext cx="10541163" cy="709229"/>
          </a:xfrm>
        </p:spPr>
        <p:txBody>
          <a:bodyPr>
            <a:normAutofit/>
          </a:bodyPr>
          <a:lstStyle/>
          <a:p>
            <a:r>
              <a:rPr lang="en-GB" sz="3400" dirty="0" smtClean="0"/>
              <a:t>5. feasibility</a:t>
            </a:r>
            <a:endParaRPr lang="en-GB" sz="3400" dirty="0"/>
          </a:p>
        </p:txBody>
      </p:sp>
      <p:sp>
        <p:nvSpPr>
          <p:cNvPr id="7" name="Zástupný symbol pro zápatí 3">
            <a:extLst>
              <a:ext uri="{FF2B5EF4-FFF2-40B4-BE49-F238E27FC236}">
                <a16:creationId xmlns:a16="http://schemas.microsoft.com/office/drawing/2014/main" xmlns="" id="{7B538591-9102-C402-870C-5B52AD5EEC79}"/>
              </a:ext>
            </a:extLst>
          </p:cNvPr>
          <p:cNvSpPr>
            <a:spLocks noGrp="1"/>
          </p:cNvSpPr>
          <p:nvPr>
            <p:ph type="ftr" sz="quarter" idx="11"/>
          </p:nvPr>
        </p:nvSpPr>
        <p:spPr>
          <a:xfrm>
            <a:off x="411162" y="6417177"/>
            <a:ext cx="10942637" cy="365125"/>
          </a:xfrm>
        </p:spPr>
        <p:txBody>
          <a:bodyPr/>
          <a:lstStyle/>
          <a:p>
            <a:r>
              <a:rPr lang="en-GB" dirty="0" smtClean="0"/>
              <a:t>Elements and Principles of Taxation</a:t>
            </a:r>
            <a:endParaRPr lang="en-GB" dirty="0"/>
          </a:p>
        </p:txBody>
      </p:sp>
    </p:spTree>
    <p:extLst>
      <p:ext uri="{BB962C8B-B14F-4D97-AF65-F5344CB8AC3E}">
        <p14:creationId xmlns:p14="http://schemas.microsoft.com/office/powerpoint/2010/main" val="19365391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a:extLst>
              <a:ext uri="{FF2B5EF4-FFF2-40B4-BE49-F238E27FC236}">
                <a16:creationId xmlns:a16="http://schemas.microsoft.com/office/drawing/2014/main" xmlns="" id="{C4991FB1-AA8A-EDB9-E412-F301E2759C24}"/>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18</a:t>
            </a:fld>
            <a:endParaRPr lang="cs-CZ"/>
          </a:p>
        </p:txBody>
      </p:sp>
      <p:sp>
        <p:nvSpPr>
          <p:cNvPr id="3" name="Nadpis 2"/>
          <p:cNvSpPr>
            <a:spLocks noGrp="1"/>
          </p:cNvSpPr>
          <p:nvPr>
            <p:ph type="title"/>
          </p:nvPr>
        </p:nvSpPr>
        <p:spPr>
          <a:xfrm>
            <a:off x="820026" y="709448"/>
            <a:ext cx="10541163" cy="599090"/>
          </a:xfrm>
        </p:spPr>
        <p:txBody>
          <a:bodyPr>
            <a:normAutofit/>
          </a:bodyPr>
          <a:lstStyle/>
          <a:p>
            <a:r>
              <a:rPr lang="cs-CZ" sz="3400" dirty="0" smtClean="0"/>
              <a:t>Tax </a:t>
            </a:r>
            <a:r>
              <a:rPr lang="cs-CZ" sz="3400" dirty="0" err="1" smtClean="0"/>
              <a:t>rate</a:t>
            </a:r>
            <a:r>
              <a:rPr lang="cs-CZ" sz="3400" dirty="0" smtClean="0"/>
              <a:t> </a:t>
            </a:r>
            <a:r>
              <a:rPr lang="cs-CZ" sz="3400" dirty="0" err="1" smtClean="0"/>
              <a:t>progression</a:t>
            </a:r>
            <a:r>
              <a:rPr lang="cs-CZ" sz="3400" dirty="0" smtClean="0"/>
              <a:t> </a:t>
            </a:r>
            <a:endParaRPr lang="en-GB" sz="3400" dirty="0"/>
          </a:p>
        </p:txBody>
      </p:sp>
      <p:sp>
        <p:nvSpPr>
          <p:cNvPr id="7" name="Zástupný symbol pro zápatí 3">
            <a:extLst>
              <a:ext uri="{FF2B5EF4-FFF2-40B4-BE49-F238E27FC236}">
                <a16:creationId xmlns:a16="http://schemas.microsoft.com/office/drawing/2014/main" xmlns="" id="{7B538591-9102-C402-870C-5B52AD5EEC79}"/>
              </a:ext>
            </a:extLst>
          </p:cNvPr>
          <p:cNvSpPr>
            <a:spLocks noGrp="1"/>
          </p:cNvSpPr>
          <p:nvPr>
            <p:ph type="ftr" sz="quarter" idx="11"/>
          </p:nvPr>
        </p:nvSpPr>
        <p:spPr>
          <a:xfrm>
            <a:off x="411162" y="6417177"/>
            <a:ext cx="10942637" cy="365125"/>
          </a:xfrm>
        </p:spPr>
        <p:txBody>
          <a:bodyPr/>
          <a:lstStyle/>
          <a:p>
            <a:r>
              <a:rPr lang="en-GB" dirty="0" smtClean="0"/>
              <a:t>Elements and Principles of Taxation</a:t>
            </a:r>
            <a:endParaRPr lang="en-GB" dirty="0"/>
          </a:p>
        </p:txBody>
      </p:sp>
      <p:sp>
        <p:nvSpPr>
          <p:cNvPr id="4" name="AutoShape 2" descr="Proportional Ta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4" descr="Proportional Tax"/>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4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042" y="1645759"/>
            <a:ext cx="4832130" cy="4127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0892" y="1592765"/>
            <a:ext cx="5163207" cy="4172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2850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a:extLst>
              <a:ext uri="{FF2B5EF4-FFF2-40B4-BE49-F238E27FC236}">
                <a16:creationId xmlns:a16="http://schemas.microsoft.com/office/drawing/2014/main" xmlns="" id="{C4991FB1-AA8A-EDB9-E412-F301E2759C24}"/>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19</a:t>
            </a:fld>
            <a:endParaRPr lang="cs-CZ"/>
          </a:p>
        </p:txBody>
      </p:sp>
      <p:sp>
        <p:nvSpPr>
          <p:cNvPr id="3" name="Nadpis 2"/>
          <p:cNvSpPr>
            <a:spLocks noGrp="1"/>
          </p:cNvSpPr>
          <p:nvPr>
            <p:ph type="title"/>
          </p:nvPr>
        </p:nvSpPr>
        <p:spPr>
          <a:xfrm>
            <a:off x="820026" y="709448"/>
            <a:ext cx="10541163" cy="599090"/>
          </a:xfrm>
        </p:spPr>
        <p:txBody>
          <a:bodyPr>
            <a:normAutofit/>
          </a:bodyPr>
          <a:lstStyle/>
          <a:p>
            <a:r>
              <a:rPr lang="cs-CZ" sz="3400" dirty="0" smtClean="0"/>
              <a:t>Tax </a:t>
            </a:r>
            <a:r>
              <a:rPr lang="cs-CZ" sz="3400" dirty="0" err="1" smtClean="0"/>
              <a:t>rate</a:t>
            </a:r>
            <a:r>
              <a:rPr lang="cs-CZ" sz="3400" dirty="0" smtClean="0"/>
              <a:t> </a:t>
            </a:r>
            <a:r>
              <a:rPr lang="cs-CZ" sz="3400" dirty="0" err="1" smtClean="0"/>
              <a:t>progression</a:t>
            </a:r>
            <a:r>
              <a:rPr lang="cs-CZ" sz="3400" dirty="0" smtClean="0"/>
              <a:t>: </a:t>
            </a:r>
            <a:r>
              <a:rPr lang="cs-CZ" sz="3400" dirty="0" err="1" smtClean="0"/>
              <a:t>numerical</a:t>
            </a:r>
            <a:r>
              <a:rPr lang="cs-CZ" sz="3400" dirty="0" smtClean="0"/>
              <a:t> </a:t>
            </a:r>
            <a:r>
              <a:rPr lang="cs-CZ" sz="3400" dirty="0" err="1" smtClean="0"/>
              <a:t>example</a:t>
            </a:r>
            <a:r>
              <a:rPr lang="cs-CZ" sz="3400" dirty="0" smtClean="0"/>
              <a:t> </a:t>
            </a:r>
            <a:endParaRPr lang="en-GB" sz="3400" dirty="0"/>
          </a:p>
        </p:txBody>
      </p:sp>
      <p:sp>
        <p:nvSpPr>
          <p:cNvPr id="7" name="Zástupný symbol pro zápatí 3">
            <a:extLst>
              <a:ext uri="{FF2B5EF4-FFF2-40B4-BE49-F238E27FC236}">
                <a16:creationId xmlns:a16="http://schemas.microsoft.com/office/drawing/2014/main" xmlns="" id="{7B538591-9102-C402-870C-5B52AD5EEC79}"/>
              </a:ext>
            </a:extLst>
          </p:cNvPr>
          <p:cNvSpPr>
            <a:spLocks noGrp="1"/>
          </p:cNvSpPr>
          <p:nvPr>
            <p:ph type="ftr" sz="quarter" idx="11"/>
          </p:nvPr>
        </p:nvSpPr>
        <p:spPr>
          <a:xfrm>
            <a:off x="411162" y="6417177"/>
            <a:ext cx="10942637" cy="365125"/>
          </a:xfrm>
        </p:spPr>
        <p:txBody>
          <a:bodyPr/>
          <a:lstStyle/>
          <a:p>
            <a:r>
              <a:rPr lang="en-GB" dirty="0" smtClean="0"/>
              <a:t>Elements and Principles of Taxation</a:t>
            </a:r>
            <a:endParaRPr lang="en-GB" dirty="0"/>
          </a:p>
        </p:txBody>
      </p:sp>
      <p:sp>
        <p:nvSpPr>
          <p:cNvPr id="4" name="AutoShape 2" descr="Proportional Ta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4" descr="Proportional Tax"/>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8256" y="1439917"/>
            <a:ext cx="421957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788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AD091F8-B919-5C82-7749-2530E232E10D}"/>
              </a:ext>
            </a:extLst>
          </p:cNvPr>
          <p:cNvSpPr>
            <a:spLocks noGrp="1"/>
          </p:cNvSpPr>
          <p:nvPr>
            <p:ph type="title"/>
          </p:nvPr>
        </p:nvSpPr>
        <p:spPr>
          <a:xfrm>
            <a:off x="938048" y="717551"/>
            <a:ext cx="10415750" cy="590987"/>
          </a:xfrm>
        </p:spPr>
        <p:txBody>
          <a:bodyPr>
            <a:normAutofit/>
          </a:bodyPr>
          <a:lstStyle/>
          <a:p>
            <a:r>
              <a:rPr lang="en-GB" sz="3200" dirty="0" smtClean="0">
                <a:cs typeface="Calibri" panose="020F0502020204030204" pitchFamily="34" charset="0"/>
              </a:rPr>
              <a:t>Lecture Overview</a:t>
            </a:r>
            <a:endParaRPr lang="en-GB" sz="2000" dirty="0"/>
          </a:p>
        </p:txBody>
      </p:sp>
      <p:sp>
        <p:nvSpPr>
          <p:cNvPr id="6" name="Zástupný obsah 5">
            <a:extLst>
              <a:ext uri="{FF2B5EF4-FFF2-40B4-BE49-F238E27FC236}">
                <a16:creationId xmlns:a16="http://schemas.microsoft.com/office/drawing/2014/main" xmlns="" id="{EAD092AD-24CA-E5B8-0519-2653104CDFA5}"/>
              </a:ext>
            </a:extLst>
          </p:cNvPr>
          <p:cNvSpPr>
            <a:spLocks noGrp="1"/>
          </p:cNvSpPr>
          <p:nvPr>
            <p:ph sz="half" idx="1"/>
          </p:nvPr>
        </p:nvSpPr>
        <p:spPr>
          <a:xfrm>
            <a:off x="851338" y="1623847"/>
            <a:ext cx="10925503" cy="4461643"/>
          </a:xfrm>
        </p:spPr>
        <p:txBody>
          <a:bodyPr>
            <a:normAutofit/>
          </a:bodyPr>
          <a:lstStyle/>
          <a:p>
            <a:pPr marL="342900" indent="-342900">
              <a:buFont typeface="Arial" panose="020B0604020202020204" pitchFamily="34" charset="0"/>
              <a:buChar char="•"/>
            </a:pPr>
            <a:r>
              <a:rPr lang="cs-CZ" dirty="0" err="1" smtClean="0">
                <a:cs typeface="Calibri" panose="020F0502020204030204" pitchFamily="34" charset="0"/>
              </a:rPr>
              <a:t>Elements</a:t>
            </a:r>
            <a:r>
              <a:rPr lang="cs-CZ" dirty="0" smtClean="0">
                <a:cs typeface="Calibri" panose="020F0502020204030204" pitchFamily="34" charset="0"/>
              </a:rPr>
              <a:t> and </a:t>
            </a:r>
            <a:r>
              <a:rPr lang="cs-CZ" dirty="0" err="1" smtClean="0">
                <a:cs typeface="Calibri" panose="020F0502020204030204" pitchFamily="34" charset="0"/>
              </a:rPr>
              <a:t>principles</a:t>
            </a:r>
            <a:r>
              <a:rPr lang="cs-CZ" dirty="0" smtClean="0">
                <a:cs typeface="Calibri" panose="020F0502020204030204" pitchFamily="34" charset="0"/>
              </a:rPr>
              <a:t> </a:t>
            </a:r>
            <a:r>
              <a:rPr lang="cs-CZ" dirty="0" err="1" smtClean="0">
                <a:cs typeface="Calibri" panose="020F0502020204030204" pitchFamily="34" charset="0"/>
              </a:rPr>
              <a:t>of</a:t>
            </a:r>
            <a:r>
              <a:rPr lang="cs-CZ" dirty="0" smtClean="0">
                <a:cs typeface="Calibri" panose="020F0502020204030204" pitchFamily="34" charset="0"/>
              </a:rPr>
              <a:t> </a:t>
            </a:r>
            <a:r>
              <a:rPr lang="cs-CZ" dirty="0" err="1" smtClean="0">
                <a:cs typeface="Calibri" panose="020F0502020204030204" pitchFamily="34" charset="0"/>
              </a:rPr>
              <a:t>taxation</a:t>
            </a:r>
            <a:r>
              <a:rPr lang="cs-CZ" dirty="0" smtClean="0">
                <a:cs typeface="Calibri" panose="020F0502020204030204" pitchFamily="34" charset="0"/>
              </a:rPr>
              <a:t> </a:t>
            </a:r>
            <a:endParaRPr lang="en-GB" dirty="0" smtClean="0">
              <a:cs typeface="Calibri" panose="020F0502020204030204" pitchFamily="34" charset="0"/>
            </a:endParaRPr>
          </a:p>
          <a:p>
            <a:pPr marL="342900" indent="-342900">
              <a:buFont typeface="Arial" panose="020B0604020202020204" pitchFamily="34" charset="0"/>
              <a:buChar char="•"/>
            </a:pPr>
            <a:r>
              <a:rPr lang="cs-CZ" dirty="0" err="1" smtClean="0">
                <a:cs typeface="Calibri" panose="020F0502020204030204" pitchFamily="34" charset="0"/>
              </a:rPr>
              <a:t>Overview</a:t>
            </a:r>
            <a:r>
              <a:rPr lang="cs-CZ" dirty="0" smtClean="0">
                <a:cs typeface="Calibri" panose="020F0502020204030204" pitchFamily="34" charset="0"/>
              </a:rPr>
              <a:t> </a:t>
            </a:r>
            <a:r>
              <a:rPr lang="cs-CZ" dirty="0" err="1" smtClean="0">
                <a:cs typeface="Calibri" panose="020F0502020204030204" pitchFamily="34" charset="0"/>
              </a:rPr>
              <a:t>of</a:t>
            </a:r>
            <a:r>
              <a:rPr lang="cs-CZ" dirty="0" smtClean="0">
                <a:cs typeface="Calibri" panose="020F0502020204030204" pitchFamily="34" charset="0"/>
              </a:rPr>
              <a:t> g</a:t>
            </a:r>
            <a:r>
              <a:rPr lang="en-GB" dirty="0" err="1" smtClean="0">
                <a:cs typeface="Calibri" panose="020F0502020204030204" pitchFamily="34" charset="0"/>
              </a:rPr>
              <a:t>overnment</a:t>
            </a:r>
            <a:r>
              <a:rPr lang="en-GB" dirty="0" smtClean="0">
                <a:cs typeface="Calibri" panose="020F0502020204030204" pitchFamily="34" charset="0"/>
              </a:rPr>
              <a:t> </a:t>
            </a:r>
            <a:r>
              <a:rPr lang="cs-CZ" dirty="0" err="1" smtClean="0">
                <a:cs typeface="Calibri" panose="020F0502020204030204" pitchFamily="34" charset="0"/>
              </a:rPr>
              <a:t>revenue</a:t>
            </a:r>
            <a:r>
              <a:rPr lang="cs-CZ" dirty="0" smtClean="0">
                <a:cs typeface="Calibri" panose="020F0502020204030204" pitchFamily="34" charset="0"/>
              </a:rPr>
              <a:t> </a:t>
            </a:r>
            <a:endParaRPr lang="en-GB" dirty="0">
              <a:cs typeface="Calibri" panose="020F0502020204030204" pitchFamily="34" charset="0"/>
            </a:endParaRPr>
          </a:p>
        </p:txBody>
      </p:sp>
      <p:sp>
        <p:nvSpPr>
          <p:cNvPr id="4" name="Zástupný symbol pro zápatí 3">
            <a:extLst>
              <a:ext uri="{FF2B5EF4-FFF2-40B4-BE49-F238E27FC236}">
                <a16:creationId xmlns:a16="http://schemas.microsoft.com/office/drawing/2014/main" xmlns="" id="{7B538591-9102-C402-870C-5B52AD5EEC79}"/>
              </a:ext>
            </a:extLst>
          </p:cNvPr>
          <p:cNvSpPr>
            <a:spLocks noGrp="1"/>
          </p:cNvSpPr>
          <p:nvPr>
            <p:ph type="ftr" sz="quarter" idx="11"/>
          </p:nvPr>
        </p:nvSpPr>
        <p:spPr/>
        <p:txBody>
          <a:bodyPr/>
          <a:lstStyle/>
          <a:p>
            <a:r>
              <a:rPr lang="en-GB" dirty="0" smtClean="0"/>
              <a:t>Elements and Principles of Taxation</a:t>
            </a:r>
            <a:endParaRPr lang="en-GB" dirty="0"/>
          </a:p>
        </p:txBody>
      </p:sp>
      <p:sp>
        <p:nvSpPr>
          <p:cNvPr id="5" name="Zástupný symbol pro číslo snímku 4">
            <a:extLst>
              <a:ext uri="{FF2B5EF4-FFF2-40B4-BE49-F238E27FC236}">
                <a16:creationId xmlns:a16="http://schemas.microsoft.com/office/drawing/2014/main" xmlns="" id="{C4991FB1-AA8A-EDB9-E412-F301E2759C24}"/>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2</a:t>
            </a:fld>
            <a:endParaRPr lang="cs-CZ"/>
          </a:p>
        </p:txBody>
      </p:sp>
    </p:spTree>
    <p:extLst>
      <p:ext uri="{BB962C8B-B14F-4D97-AF65-F5344CB8AC3E}">
        <p14:creationId xmlns:p14="http://schemas.microsoft.com/office/powerpoint/2010/main" val="35192119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AD091F8-B919-5C82-7749-2530E232E10D}"/>
              </a:ext>
            </a:extLst>
          </p:cNvPr>
          <p:cNvSpPr>
            <a:spLocks noGrp="1"/>
          </p:cNvSpPr>
          <p:nvPr>
            <p:ph type="title"/>
          </p:nvPr>
        </p:nvSpPr>
        <p:spPr>
          <a:xfrm>
            <a:off x="969579" y="2294102"/>
            <a:ext cx="10326414" cy="590987"/>
          </a:xfrm>
        </p:spPr>
        <p:txBody>
          <a:bodyPr>
            <a:noAutofit/>
          </a:bodyPr>
          <a:lstStyle/>
          <a:p>
            <a:r>
              <a:rPr lang="cs-CZ" sz="4000" dirty="0" err="1" smtClean="0">
                <a:cs typeface="Calibri" panose="020F0502020204030204" pitchFamily="34" charset="0"/>
              </a:rPr>
              <a:t>Overview</a:t>
            </a:r>
            <a:r>
              <a:rPr lang="cs-CZ" sz="4000" dirty="0" smtClean="0">
                <a:cs typeface="Calibri" panose="020F0502020204030204" pitchFamily="34" charset="0"/>
              </a:rPr>
              <a:t> </a:t>
            </a:r>
            <a:r>
              <a:rPr lang="cs-CZ" sz="4000" dirty="0" err="1" smtClean="0">
                <a:cs typeface="Calibri" panose="020F0502020204030204" pitchFamily="34" charset="0"/>
              </a:rPr>
              <a:t>of</a:t>
            </a:r>
            <a:r>
              <a:rPr lang="cs-CZ" sz="4000" dirty="0" smtClean="0">
                <a:cs typeface="Calibri" panose="020F0502020204030204" pitchFamily="34" charset="0"/>
              </a:rPr>
              <a:t> </a:t>
            </a:r>
            <a:r>
              <a:rPr lang="cs-CZ" sz="4000" dirty="0" err="1" smtClean="0">
                <a:cs typeface="Calibri" panose="020F0502020204030204" pitchFamily="34" charset="0"/>
              </a:rPr>
              <a:t>Government</a:t>
            </a:r>
            <a:r>
              <a:rPr lang="cs-CZ" sz="4000" dirty="0" smtClean="0">
                <a:cs typeface="Calibri" panose="020F0502020204030204" pitchFamily="34" charset="0"/>
              </a:rPr>
              <a:t> </a:t>
            </a:r>
            <a:r>
              <a:rPr lang="cs-CZ" sz="4000" dirty="0" err="1" smtClean="0">
                <a:cs typeface="Calibri" panose="020F0502020204030204" pitchFamily="34" charset="0"/>
              </a:rPr>
              <a:t>revenues</a:t>
            </a:r>
            <a:endParaRPr lang="en-GB" sz="4000" dirty="0"/>
          </a:p>
        </p:txBody>
      </p:sp>
      <p:sp>
        <p:nvSpPr>
          <p:cNvPr id="5" name="Zástupný symbol pro číslo snímku 4">
            <a:extLst>
              <a:ext uri="{FF2B5EF4-FFF2-40B4-BE49-F238E27FC236}">
                <a16:creationId xmlns:a16="http://schemas.microsoft.com/office/drawing/2014/main" xmlns="" id="{C4991FB1-AA8A-EDB9-E412-F301E2759C24}"/>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20</a:t>
            </a:fld>
            <a:endParaRPr lang="cs-CZ"/>
          </a:p>
        </p:txBody>
      </p:sp>
      <p:sp>
        <p:nvSpPr>
          <p:cNvPr id="6" name="Zástupný symbol pro zápatí 3">
            <a:extLst>
              <a:ext uri="{FF2B5EF4-FFF2-40B4-BE49-F238E27FC236}">
                <a16:creationId xmlns:a16="http://schemas.microsoft.com/office/drawing/2014/main" xmlns="" id="{7B538591-9102-C402-870C-5B52AD5EEC79}"/>
              </a:ext>
            </a:extLst>
          </p:cNvPr>
          <p:cNvSpPr>
            <a:spLocks noGrp="1"/>
          </p:cNvSpPr>
          <p:nvPr>
            <p:ph type="ftr" sz="quarter" idx="11"/>
          </p:nvPr>
        </p:nvSpPr>
        <p:spPr>
          <a:xfrm>
            <a:off x="411162" y="6417177"/>
            <a:ext cx="10942637" cy="365125"/>
          </a:xfrm>
        </p:spPr>
        <p:txBody>
          <a:bodyPr/>
          <a:lstStyle/>
          <a:p>
            <a:r>
              <a:rPr lang="en-GB" dirty="0" smtClean="0"/>
              <a:t>Elements and Principles of Taxation</a:t>
            </a:r>
            <a:endParaRPr lang="en-GB" dirty="0"/>
          </a:p>
        </p:txBody>
      </p:sp>
    </p:spTree>
    <p:extLst>
      <p:ext uri="{BB962C8B-B14F-4D97-AF65-F5344CB8AC3E}">
        <p14:creationId xmlns:p14="http://schemas.microsoft.com/office/powerpoint/2010/main" val="24580622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AD091F8-B919-5C82-7749-2530E232E10D}"/>
              </a:ext>
            </a:extLst>
          </p:cNvPr>
          <p:cNvSpPr>
            <a:spLocks noGrp="1"/>
          </p:cNvSpPr>
          <p:nvPr>
            <p:ph type="title"/>
          </p:nvPr>
        </p:nvSpPr>
        <p:spPr>
          <a:xfrm>
            <a:off x="647699" y="717551"/>
            <a:ext cx="10706099" cy="590987"/>
          </a:xfrm>
        </p:spPr>
        <p:txBody>
          <a:bodyPr>
            <a:normAutofit/>
          </a:bodyPr>
          <a:lstStyle/>
          <a:p>
            <a:r>
              <a:rPr lang="en-GB" sz="3200" dirty="0" smtClean="0">
                <a:cs typeface="Calibri" panose="020F0502020204030204" pitchFamily="34" charset="0"/>
              </a:rPr>
              <a:t>Types of revenues - 1</a:t>
            </a:r>
            <a:endParaRPr lang="en-GB" sz="2000" dirty="0"/>
          </a:p>
        </p:txBody>
      </p:sp>
      <p:sp>
        <p:nvSpPr>
          <p:cNvPr id="6" name="Zástupný obsah 5">
            <a:extLst>
              <a:ext uri="{FF2B5EF4-FFF2-40B4-BE49-F238E27FC236}">
                <a16:creationId xmlns:a16="http://schemas.microsoft.com/office/drawing/2014/main" xmlns="" id="{EAD092AD-24CA-E5B8-0519-2653104CDFA5}"/>
              </a:ext>
            </a:extLst>
          </p:cNvPr>
          <p:cNvSpPr>
            <a:spLocks noGrp="1"/>
          </p:cNvSpPr>
          <p:nvPr>
            <p:ph sz="half" idx="1"/>
          </p:nvPr>
        </p:nvSpPr>
        <p:spPr>
          <a:xfrm>
            <a:off x="551793" y="1403132"/>
            <a:ext cx="11424305" cy="5021316"/>
          </a:xfrm>
        </p:spPr>
        <p:txBody>
          <a:bodyPr>
            <a:normAutofit fontScale="85000" lnSpcReduction="10000"/>
          </a:bodyPr>
          <a:lstStyle/>
          <a:p>
            <a:pPr marL="342900" indent="-342900">
              <a:spcBef>
                <a:spcPts val="600"/>
              </a:spcBef>
              <a:buFont typeface="Arial" panose="020B0604020202020204" pitchFamily="34" charset="0"/>
              <a:buChar char="•"/>
            </a:pPr>
            <a:r>
              <a:rPr lang="en-GB" dirty="0" smtClean="0">
                <a:cs typeface="Calibri" panose="020F0502020204030204" pitchFamily="34" charset="0"/>
              </a:rPr>
              <a:t>Taxes on income, profits and capital gains </a:t>
            </a:r>
          </a:p>
          <a:p>
            <a:pPr marL="630238" lvl="1" indent="-268288">
              <a:spcBef>
                <a:spcPts val="600"/>
              </a:spcBef>
              <a:buFont typeface="Arial" panose="020B0604020202020204" pitchFamily="34" charset="0"/>
              <a:buChar char="•"/>
              <a:tabLst>
                <a:tab pos="630238" algn="l"/>
              </a:tabLst>
            </a:pPr>
            <a:r>
              <a:rPr lang="en-GB" dirty="0" smtClean="0">
                <a:cs typeface="Calibri" panose="020F0502020204030204" pitchFamily="34" charset="0"/>
              </a:rPr>
              <a:t>Income tax</a:t>
            </a:r>
          </a:p>
          <a:p>
            <a:pPr marL="806638" lvl="2" indent="-268288">
              <a:spcBef>
                <a:spcPts val="600"/>
              </a:spcBef>
              <a:tabLst>
                <a:tab pos="630238" algn="l"/>
              </a:tabLst>
            </a:pPr>
            <a:r>
              <a:rPr lang="en-GB" dirty="0" smtClean="0">
                <a:cs typeface="Calibri" panose="020F0502020204030204" pitchFamily="34" charset="0"/>
              </a:rPr>
              <a:t>Personal income – tax levied on the wages, salaries, investments, or other forms of income an individual or household earns </a:t>
            </a:r>
          </a:p>
          <a:p>
            <a:pPr marL="806638" lvl="2" indent="-268288">
              <a:spcBef>
                <a:spcPts val="600"/>
              </a:spcBef>
              <a:tabLst>
                <a:tab pos="630238" algn="l"/>
              </a:tabLst>
            </a:pPr>
            <a:r>
              <a:rPr lang="en-GB" dirty="0" smtClean="0">
                <a:cs typeface="Calibri" panose="020F0502020204030204" pitchFamily="34" charset="0"/>
              </a:rPr>
              <a:t>Corporate income tax – tax levied on the income or capital of corporations and other similar legal entities</a:t>
            </a:r>
          </a:p>
          <a:p>
            <a:pPr marL="806638" lvl="2" indent="-268288">
              <a:spcBef>
                <a:spcPts val="600"/>
              </a:spcBef>
              <a:tabLst>
                <a:tab pos="630238" algn="l"/>
              </a:tabLst>
            </a:pPr>
            <a:r>
              <a:rPr lang="en-GB" dirty="0" smtClean="0">
                <a:cs typeface="Calibri" panose="020F0502020204030204" pitchFamily="34" charset="0"/>
              </a:rPr>
              <a:t>(Negative income tax – is a progressive income tax system where people earning below a certain amount receive supplemental payment from the government instead of paying taxes to the government)</a:t>
            </a:r>
          </a:p>
          <a:p>
            <a:pPr marL="704850" lvl="1" indent="-342900">
              <a:spcBef>
                <a:spcPts val="600"/>
              </a:spcBef>
              <a:buFont typeface="Arial" panose="020B0604020202020204" pitchFamily="34" charset="0"/>
              <a:buChar char="•"/>
              <a:tabLst>
                <a:tab pos="630238" algn="l"/>
              </a:tabLst>
            </a:pPr>
            <a:r>
              <a:rPr lang="en-GB" dirty="0" smtClean="0">
                <a:cs typeface="Calibri" panose="020F0502020204030204" pitchFamily="34" charset="0"/>
              </a:rPr>
              <a:t>Payroll tax – mandatory payments calculated on employee salaries and wages, paid by either employers, employees, or both, to fund government programs such as Social Security and Medicare</a:t>
            </a:r>
          </a:p>
          <a:p>
            <a:pPr marL="704850" lvl="1" indent="-342900">
              <a:spcBef>
                <a:spcPts val="600"/>
              </a:spcBef>
              <a:buFont typeface="Arial" panose="020B0604020202020204" pitchFamily="34" charset="0"/>
              <a:buChar char="•"/>
              <a:tabLst>
                <a:tab pos="630238" algn="l"/>
              </a:tabLst>
            </a:pPr>
            <a:r>
              <a:rPr lang="en-GB" dirty="0" smtClean="0">
                <a:cs typeface="Calibri" panose="020F0502020204030204" pitchFamily="34" charset="0"/>
              </a:rPr>
              <a:t>Social security contributions – payments made by both employees and employers, or by self-employed individuals, to fund social welfare programs like pensions, sickness benefits, and healthcare </a:t>
            </a:r>
          </a:p>
          <a:p>
            <a:pPr marL="704850" lvl="1" indent="-342900">
              <a:spcBef>
                <a:spcPts val="600"/>
              </a:spcBef>
              <a:buFont typeface="Arial" panose="020B0604020202020204" pitchFamily="34" charset="0"/>
              <a:buChar char="•"/>
              <a:tabLst>
                <a:tab pos="630238" algn="l"/>
              </a:tabLst>
            </a:pPr>
            <a:r>
              <a:rPr lang="en-GB" dirty="0" smtClean="0">
                <a:cs typeface="Calibri" panose="020F0502020204030204" pitchFamily="34" charset="0"/>
              </a:rPr>
              <a:t>Capital gains – capital gain is generally a gain on sale of capital assets—that is, those assets not held for sale in the ordinary course of business (antiquities, shares, precious metals, second homes, etc.) </a:t>
            </a:r>
          </a:p>
          <a:p>
            <a:pPr marL="342900" indent="-342900">
              <a:spcBef>
                <a:spcPts val="600"/>
              </a:spcBef>
              <a:buFont typeface="Arial" panose="020B0604020202020204" pitchFamily="34" charset="0"/>
              <a:buChar char="•"/>
            </a:pPr>
            <a:r>
              <a:rPr lang="en-GB" dirty="0" smtClean="0">
                <a:cs typeface="Calibri" panose="020F0502020204030204" pitchFamily="34" charset="0"/>
              </a:rPr>
              <a:t>Taxes on goods and services</a:t>
            </a:r>
          </a:p>
          <a:p>
            <a:pPr marL="717550" lvl="1" indent="-355600">
              <a:spcBef>
                <a:spcPts val="600"/>
              </a:spcBef>
              <a:buFont typeface="Arial" panose="020B0604020202020204" pitchFamily="34" charset="0"/>
              <a:buChar char="•"/>
            </a:pPr>
            <a:r>
              <a:rPr lang="en-GB" dirty="0" smtClean="0">
                <a:cs typeface="Calibri" panose="020F0502020204030204" pitchFamily="34" charset="0"/>
              </a:rPr>
              <a:t>Value added tax (VAT) - equivalent of a sales tax to every operation that creates value</a:t>
            </a:r>
          </a:p>
          <a:p>
            <a:pPr marL="717550" lvl="1" indent="-355600">
              <a:spcBef>
                <a:spcPts val="600"/>
              </a:spcBef>
              <a:buFont typeface="Arial" panose="020B0604020202020204" pitchFamily="34" charset="0"/>
              <a:buChar char="•"/>
            </a:pPr>
            <a:r>
              <a:rPr lang="en-GB" dirty="0" smtClean="0">
                <a:cs typeface="Calibri" panose="020F0502020204030204" pitchFamily="34" charset="0"/>
              </a:rPr>
              <a:t>Sales tax - are levied when a commodity is sold to its final consumer </a:t>
            </a:r>
          </a:p>
          <a:p>
            <a:pPr marL="717550" lvl="1" indent="-355600">
              <a:spcBef>
                <a:spcPts val="600"/>
              </a:spcBef>
              <a:buFont typeface="Arial" panose="020B0604020202020204" pitchFamily="34" charset="0"/>
              <a:buChar char="•"/>
            </a:pPr>
            <a:r>
              <a:rPr lang="en-GB" dirty="0" smtClean="0">
                <a:cs typeface="Calibri" panose="020F0502020204030204" pitchFamily="34" charset="0"/>
              </a:rPr>
              <a:t>Excise taxes - an indirect tax imposed upon goods during the process of their manufacture, production or distribution</a:t>
            </a:r>
          </a:p>
          <a:p>
            <a:pPr marL="717550" lvl="1" indent="-355600">
              <a:spcBef>
                <a:spcPts val="600"/>
              </a:spcBef>
              <a:buFont typeface="Arial" panose="020B0604020202020204" pitchFamily="34" charset="0"/>
              <a:buChar char="•"/>
            </a:pPr>
            <a:r>
              <a:rPr lang="en-GB" dirty="0" smtClean="0">
                <a:cs typeface="Calibri" panose="020F0502020204030204" pitchFamily="34" charset="0"/>
              </a:rPr>
              <a:t>Tariffs - is a charge for the movement of goods through a political border </a:t>
            </a:r>
            <a:endParaRPr lang="en-GB" dirty="0">
              <a:cs typeface="Calibri" panose="020F0502020204030204" pitchFamily="34" charset="0"/>
            </a:endParaRPr>
          </a:p>
        </p:txBody>
      </p:sp>
      <p:sp>
        <p:nvSpPr>
          <p:cNvPr id="5" name="Zástupný symbol pro číslo snímku 4">
            <a:extLst>
              <a:ext uri="{FF2B5EF4-FFF2-40B4-BE49-F238E27FC236}">
                <a16:creationId xmlns:a16="http://schemas.microsoft.com/office/drawing/2014/main" xmlns="" id="{C4991FB1-AA8A-EDB9-E412-F301E2759C24}"/>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21</a:t>
            </a:fld>
            <a:endParaRPr lang="cs-CZ"/>
          </a:p>
        </p:txBody>
      </p:sp>
      <p:sp>
        <p:nvSpPr>
          <p:cNvPr id="7" name="Zástupný symbol pro zápatí 3">
            <a:extLst>
              <a:ext uri="{FF2B5EF4-FFF2-40B4-BE49-F238E27FC236}">
                <a16:creationId xmlns:a16="http://schemas.microsoft.com/office/drawing/2014/main" xmlns="" id="{7B538591-9102-C402-870C-5B52AD5EEC79}"/>
              </a:ext>
            </a:extLst>
          </p:cNvPr>
          <p:cNvSpPr>
            <a:spLocks noGrp="1"/>
          </p:cNvSpPr>
          <p:nvPr>
            <p:ph type="ftr" sz="quarter" idx="11"/>
          </p:nvPr>
        </p:nvSpPr>
        <p:spPr>
          <a:xfrm>
            <a:off x="411162" y="6417177"/>
            <a:ext cx="10942637" cy="365125"/>
          </a:xfrm>
        </p:spPr>
        <p:txBody>
          <a:bodyPr/>
          <a:lstStyle/>
          <a:p>
            <a:r>
              <a:rPr lang="en-GB" dirty="0" smtClean="0"/>
              <a:t>Elements and Principles of Taxation</a:t>
            </a:r>
            <a:endParaRPr lang="en-GB" dirty="0"/>
          </a:p>
        </p:txBody>
      </p:sp>
    </p:spTree>
    <p:extLst>
      <p:ext uri="{BB962C8B-B14F-4D97-AF65-F5344CB8AC3E}">
        <p14:creationId xmlns:p14="http://schemas.microsoft.com/office/powerpoint/2010/main" val="23244711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AD091F8-B919-5C82-7749-2530E232E10D}"/>
              </a:ext>
            </a:extLst>
          </p:cNvPr>
          <p:cNvSpPr>
            <a:spLocks noGrp="1"/>
          </p:cNvSpPr>
          <p:nvPr>
            <p:ph type="title"/>
          </p:nvPr>
        </p:nvSpPr>
        <p:spPr>
          <a:xfrm>
            <a:off x="647699" y="717551"/>
            <a:ext cx="10706099" cy="590987"/>
          </a:xfrm>
        </p:spPr>
        <p:txBody>
          <a:bodyPr>
            <a:normAutofit/>
          </a:bodyPr>
          <a:lstStyle/>
          <a:p>
            <a:r>
              <a:rPr lang="en-GB" sz="3200" dirty="0" smtClean="0">
                <a:cs typeface="Calibri" panose="020F0502020204030204" pitchFamily="34" charset="0"/>
              </a:rPr>
              <a:t>Types of revenues - 2</a:t>
            </a:r>
            <a:endParaRPr lang="en-GB" sz="2000" dirty="0"/>
          </a:p>
        </p:txBody>
      </p:sp>
      <p:sp>
        <p:nvSpPr>
          <p:cNvPr id="6" name="Zástupný obsah 5">
            <a:extLst>
              <a:ext uri="{FF2B5EF4-FFF2-40B4-BE49-F238E27FC236}">
                <a16:creationId xmlns:a16="http://schemas.microsoft.com/office/drawing/2014/main" xmlns="" id="{EAD092AD-24CA-E5B8-0519-2653104CDFA5}"/>
              </a:ext>
            </a:extLst>
          </p:cNvPr>
          <p:cNvSpPr>
            <a:spLocks noGrp="1"/>
          </p:cNvSpPr>
          <p:nvPr>
            <p:ph sz="half" idx="1"/>
          </p:nvPr>
        </p:nvSpPr>
        <p:spPr>
          <a:xfrm>
            <a:off x="551793" y="1403132"/>
            <a:ext cx="11424305" cy="5021316"/>
          </a:xfrm>
        </p:spPr>
        <p:txBody>
          <a:bodyPr>
            <a:normAutofit fontScale="92500" lnSpcReduction="20000"/>
          </a:bodyPr>
          <a:lstStyle/>
          <a:p>
            <a:pPr marL="342900" indent="-342900">
              <a:spcBef>
                <a:spcPts val="600"/>
              </a:spcBef>
              <a:buFont typeface="Arial" panose="020B0604020202020204" pitchFamily="34" charset="0"/>
              <a:buChar char="•"/>
            </a:pPr>
            <a:r>
              <a:rPr lang="en-GB" dirty="0" smtClean="0">
                <a:cs typeface="Calibri" panose="020F0502020204030204" pitchFamily="34" charset="0"/>
              </a:rPr>
              <a:t>Taxes on property and wealth</a:t>
            </a:r>
          </a:p>
          <a:p>
            <a:pPr marL="630238" lvl="1" indent="-268288">
              <a:spcBef>
                <a:spcPts val="600"/>
              </a:spcBef>
              <a:buFont typeface="Arial" panose="020B0604020202020204" pitchFamily="34" charset="0"/>
              <a:buChar char="•"/>
              <a:tabLst>
                <a:tab pos="630238" algn="l"/>
              </a:tabLst>
            </a:pPr>
            <a:r>
              <a:rPr lang="en-GB" dirty="0" smtClean="0">
                <a:cs typeface="Calibri" panose="020F0502020204030204" pitchFamily="34" charset="0"/>
              </a:rPr>
              <a:t>Property tax – ad valorem tax levy on the value of a property that the owner of the property is required to pay to a government in which the property is situated</a:t>
            </a:r>
          </a:p>
          <a:p>
            <a:pPr marL="630238" lvl="1" indent="-268288">
              <a:spcBef>
                <a:spcPts val="600"/>
              </a:spcBef>
              <a:buFont typeface="Arial" panose="020B0604020202020204" pitchFamily="34" charset="0"/>
              <a:buChar char="•"/>
              <a:tabLst>
                <a:tab pos="630238" algn="l"/>
              </a:tabLst>
            </a:pPr>
            <a:r>
              <a:rPr lang="en-GB" dirty="0" smtClean="0">
                <a:cs typeface="Calibri" panose="020F0502020204030204" pitchFamily="34" charset="0"/>
              </a:rPr>
              <a:t>Land value tax – levy on the value of land without regard to buildings </a:t>
            </a:r>
          </a:p>
          <a:p>
            <a:pPr marL="630238" lvl="1" indent="-268288">
              <a:spcBef>
                <a:spcPts val="600"/>
              </a:spcBef>
              <a:buFont typeface="Arial" panose="020B0604020202020204" pitchFamily="34" charset="0"/>
              <a:buChar char="•"/>
              <a:tabLst>
                <a:tab pos="630238" algn="l"/>
              </a:tabLst>
            </a:pPr>
            <a:r>
              <a:rPr lang="en-GB" dirty="0" smtClean="0">
                <a:cs typeface="Calibri" panose="020F0502020204030204" pitchFamily="34" charset="0"/>
              </a:rPr>
              <a:t>Inheritance tax – taxes that arise for inheritance or inherited income </a:t>
            </a:r>
          </a:p>
          <a:p>
            <a:pPr marL="630238" lvl="1" indent="-268288">
              <a:spcBef>
                <a:spcPts val="600"/>
              </a:spcBef>
              <a:buFont typeface="Arial" panose="020B0604020202020204" pitchFamily="34" charset="0"/>
              <a:buChar char="•"/>
              <a:tabLst>
                <a:tab pos="630238" algn="l"/>
              </a:tabLst>
            </a:pPr>
            <a:r>
              <a:rPr lang="en-GB" dirty="0" smtClean="0">
                <a:cs typeface="Calibri" panose="020F0502020204030204" pitchFamily="34" charset="0"/>
              </a:rPr>
              <a:t>Expatriation tax – tax on individuals who renounce their citizenship or residence</a:t>
            </a:r>
          </a:p>
          <a:p>
            <a:pPr marL="630238" lvl="1" indent="-268288">
              <a:spcBef>
                <a:spcPts val="600"/>
              </a:spcBef>
              <a:buFont typeface="Arial" panose="020B0604020202020204" pitchFamily="34" charset="0"/>
              <a:buChar char="•"/>
              <a:tabLst>
                <a:tab pos="630238" algn="l"/>
              </a:tabLst>
            </a:pPr>
            <a:r>
              <a:rPr lang="en-GB" dirty="0" smtClean="0">
                <a:cs typeface="Calibri" panose="020F0502020204030204" pitchFamily="34" charset="0"/>
              </a:rPr>
              <a:t>Remittance tax – an excise tax levied on international money transfers, typically paid by a sender to a recipient in a foreign country </a:t>
            </a:r>
          </a:p>
          <a:p>
            <a:pPr marL="342900" indent="-342900">
              <a:spcBef>
                <a:spcPts val="600"/>
              </a:spcBef>
              <a:buFont typeface="Arial" panose="020B0604020202020204" pitchFamily="34" charset="0"/>
              <a:buChar char="•"/>
            </a:pPr>
            <a:r>
              <a:rPr lang="en-GB" dirty="0" smtClean="0">
                <a:cs typeface="Calibri" panose="020F0502020204030204" pitchFamily="34" charset="0"/>
              </a:rPr>
              <a:t>Other </a:t>
            </a:r>
            <a:r>
              <a:rPr lang="en-GB" dirty="0" err="1" smtClean="0">
                <a:cs typeface="Calibri" panose="020F0502020204030204" pitchFamily="34" charset="0"/>
              </a:rPr>
              <a:t>sourc</a:t>
            </a:r>
            <a:r>
              <a:rPr lang="cs-CZ" dirty="0" smtClean="0">
                <a:cs typeface="Calibri" panose="020F0502020204030204" pitchFamily="34" charset="0"/>
              </a:rPr>
              <a:t>e</a:t>
            </a:r>
            <a:r>
              <a:rPr lang="en-GB" dirty="0" smtClean="0">
                <a:cs typeface="Calibri" panose="020F0502020204030204" pitchFamily="34" charset="0"/>
              </a:rPr>
              <a:t>s of revenue </a:t>
            </a:r>
          </a:p>
          <a:p>
            <a:pPr marL="717550" lvl="1" indent="-355600">
              <a:spcBef>
                <a:spcPts val="600"/>
              </a:spcBef>
              <a:buFont typeface="Arial" panose="020B0604020202020204" pitchFamily="34" charset="0"/>
              <a:buChar char="•"/>
            </a:pPr>
            <a:r>
              <a:rPr lang="en-GB" dirty="0" smtClean="0">
                <a:cs typeface="Calibri" panose="020F0502020204030204" pitchFamily="34" charset="0"/>
              </a:rPr>
              <a:t>Licence fees - payment made for permission to use a right, such as operating a business or accessing a service</a:t>
            </a:r>
          </a:p>
          <a:p>
            <a:pPr marL="717550" lvl="1" indent="-355600">
              <a:spcBef>
                <a:spcPts val="600"/>
              </a:spcBef>
              <a:buFont typeface="Arial" panose="020B0604020202020204" pitchFamily="34" charset="0"/>
              <a:buChar char="•"/>
            </a:pPr>
            <a:r>
              <a:rPr lang="en-GB" dirty="0" smtClean="0">
                <a:cs typeface="Calibri" panose="020F0502020204030204" pitchFamily="34" charset="0"/>
              </a:rPr>
              <a:t>User fees and charges – (highway tolls) </a:t>
            </a:r>
          </a:p>
          <a:p>
            <a:pPr marL="717550" lvl="1" indent="-355600">
              <a:spcBef>
                <a:spcPts val="600"/>
              </a:spcBef>
              <a:buFont typeface="Arial" panose="020B0604020202020204" pitchFamily="34" charset="0"/>
              <a:buChar char="•"/>
            </a:pPr>
            <a:r>
              <a:rPr lang="en-GB" dirty="0" smtClean="0">
                <a:cs typeface="Calibri" panose="020F0502020204030204" pitchFamily="34" charset="0"/>
              </a:rPr>
              <a:t>Poll tax - per capita tax, or capitation tax, is a tax that levies a set amount per individual </a:t>
            </a:r>
          </a:p>
          <a:p>
            <a:pPr marL="717550" lvl="1" indent="-355600">
              <a:spcBef>
                <a:spcPts val="600"/>
              </a:spcBef>
              <a:buFont typeface="Arial" panose="020B0604020202020204" pitchFamily="34" charset="0"/>
              <a:buChar char="•"/>
            </a:pPr>
            <a:r>
              <a:rPr lang="en-GB" dirty="0" smtClean="0">
                <a:cs typeface="Calibri" panose="020F0502020204030204" pitchFamily="34" charset="0"/>
              </a:rPr>
              <a:t>Intergovernmental revenue – from higher to lower level of government </a:t>
            </a:r>
          </a:p>
          <a:p>
            <a:pPr marL="717550" lvl="1" indent="-355600">
              <a:spcBef>
                <a:spcPts val="600"/>
              </a:spcBef>
              <a:buFont typeface="Arial" panose="020B0604020202020204" pitchFamily="34" charset="0"/>
              <a:buChar char="•"/>
            </a:pPr>
            <a:r>
              <a:rPr lang="en-GB" dirty="0" smtClean="0">
                <a:cs typeface="Calibri" panose="020F0502020204030204" pitchFamily="34" charset="0"/>
              </a:rPr>
              <a:t>Franchise tax – a </a:t>
            </a:r>
            <a:r>
              <a:rPr lang="en-GB" dirty="0" err="1" smtClean="0">
                <a:cs typeface="Calibri" panose="020F0502020204030204" pitchFamily="34" charset="0"/>
              </a:rPr>
              <a:t>priviledge</a:t>
            </a:r>
            <a:r>
              <a:rPr lang="en-GB" dirty="0" smtClean="0">
                <a:cs typeface="Calibri" panose="020F0502020204030204" pitchFamily="34" charset="0"/>
              </a:rPr>
              <a:t> tax because of the rights given to them to operate in the state  </a:t>
            </a:r>
          </a:p>
          <a:p>
            <a:pPr marL="717550" lvl="1" indent="-355600">
              <a:spcBef>
                <a:spcPts val="600"/>
              </a:spcBef>
              <a:buFont typeface="Arial" panose="020B0604020202020204" pitchFamily="34" charset="0"/>
              <a:buChar char="•"/>
            </a:pPr>
            <a:r>
              <a:rPr lang="en-GB" dirty="0" smtClean="0">
                <a:cs typeface="Calibri" panose="020F0502020204030204" pitchFamily="34" charset="0"/>
              </a:rPr>
              <a:t>Lottery revenue - </a:t>
            </a:r>
          </a:p>
          <a:p>
            <a:pPr marL="717550" lvl="1" indent="-355600">
              <a:spcBef>
                <a:spcPts val="600"/>
              </a:spcBef>
              <a:buFont typeface="Arial" panose="020B0604020202020204" pitchFamily="34" charset="0"/>
              <a:buChar char="•"/>
            </a:pPr>
            <a:endParaRPr lang="en-GB" dirty="0" smtClean="0">
              <a:cs typeface="Calibri" panose="020F0502020204030204" pitchFamily="34" charset="0"/>
            </a:endParaRPr>
          </a:p>
          <a:p>
            <a:pPr marL="717550" lvl="1" indent="-355600">
              <a:spcBef>
                <a:spcPts val="600"/>
              </a:spcBef>
              <a:buFont typeface="Arial" panose="020B0604020202020204" pitchFamily="34" charset="0"/>
              <a:buChar char="•"/>
            </a:pPr>
            <a:endParaRPr lang="en-GB" dirty="0">
              <a:cs typeface="Calibri" panose="020F0502020204030204" pitchFamily="34" charset="0"/>
            </a:endParaRPr>
          </a:p>
        </p:txBody>
      </p:sp>
      <p:sp>
        <p:nvSpPr>
          <p:cNvPr id="5" name="Zástupný symbol pro číslo snímku 4">
            <a:extLst>
              <a:ext uri="{FF2B5EF4-FFF2-40B4-BE49-F238E27FC236}">
                <a16:creationId xmlns:a16="http://schemas.microsoft.com/office/drawing/2014/main" xmlns="" id="{C4991FB1-AA8A-EDB9-E412-F301E2759C24}"/>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22</a:t>
            </a:fld>
            <a:endParaRPr lang="cs-CZ"/>
          </a:p>
        </p:txBody>
      </p:sp>
      <p:sp>
        <p:nvSpPr>
          <p:cNvPr id="7" name="Zástupný symbol pro zápatí 3">
            <a:extLst>
              <a:ext uri="{FF2B5EF4-FFF2-40B4-BE49-F238E27FC236}">
                <a16:creationId xmlns:a16="http://schemas.microsoft.com/office/drawing/2014/main" xmlns="" id="{7B538591-9102-C402-870C-5B52AD5EEC79}"/>
              </a:ext>
            </a:extLst>
          </p:cNvPr>
          <p:cNvSpPr>
            <a:spLocks noGrp="1"/>
          </p:cNvSpPr>
          <p:nvPr>
            <p:ph type="ftr" sz="quarter" idx="11"/>
          </p:nvPr>
        </p:nvSpPr>
        <p:spPr>
          <a:xfrm>
            <a:off x="411162" y="6417177"/>
            <a:ext cx="10942637" cy="365125"/>
          </a:xfrm>
        </p:spPr>
        <p:txBody>
          <a:bodyPr/>
          <a:lstStyle/>
          <a:p>
            <a:r>
              <a:rPr lang="en-GB" dirty="0" smtClean="0"/>
              <a:t>Elements and Principles of Taxation</a:t>
            </a:r>
            <a:endParaRPr lang="en-GB" dirty="0"/>
          </a:p>
        </p:txBody>
      </p:sp>
    </p:spTree>
    <p:extLst>
      <p:ext uri="{BB962C8B-B14F-4D97-AF65-F5344CB8AC3E}">
        <p14:creationId xmlns:p14="http://schemas.microsoft.com/office/powerpoint/2010/main" val="37717684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obsah 5">
            <a:extLst>
              <a:ext uri="{FF2B5EF4-FFF2-40B4-BE49-F238E27FC236}">
                <a16:creationId xmlns:a16="http://schemas.microsoft.com/office/drawing/2014/main" xmlns="" id="{EAD092AD-24CA-E5B8-0519-2653104CDFA5}"/>
              </a:ext>
            </a:extLst>
          </p:cNvPr>
          <p:cNvSpPr>
            <a:spLocks noGrp="1"/>
          </p:cNvSpPr>
          <p:nvPr>
            <p:ph sz="half" idx="1"/>
          </p:nvPr>
        </p:nvSpPr>
        <p:spPr>
          <a:xfrm>
            <a:off x="701567" y="1395248"/>
            <a:ext cx="10460419" cy="4903076"/>
          </a:xfrm>
        </p:spPr>
        <p:txBody>
          <a:bodyPr>
            <a:normAutofit/>
          </a:bodyPr>
          <a:lstStyle/>
          <a:p>
            <a:pPr marL="342900" lvl="1" indent="-342900">
              <a:buFont typeface="Arial" panose="020B0604020202020204" pitchFamily="34" charset="0"/>
              <a:buChar char="•"/>
            </a:pPr>
            <a:r>
              <a:rPr lang="en-GB" dirty="0" smtClean="0"/>
              <a:t>Tax </a:t>
            </a:r>
            <a:r>
              <a:rPr lang="en-GB" b="1" dirty="0" smtClean="0"/>
              <a:t>avoidance</a:t>
            </a:r>
            <a:r>
              <a:rPr lang="en-GB" dirty="0" smtClean="0"/>
              <a:t> is a legal practice where taxpayers use provisions in the tax code, such as deductions and credits, to minimize their tax bills</a:t>
            </a:r>
          </a:p>
          <a:p>
            <a:pPr marL="342900" lvl="1" indent="-342900">
              <a:buFont typeface="Arial" panose="020B0604020202020204" pitchFamily="34" charset="0"/>
              <a:buChar char="•"/>
            </a:pPr>
            <a:r>
              <a:rPr lang="en-GB" dirty="0" smtClean="0"/>
              <a:t>Tax </a:t>
            </a:r>
            <a:r>
              <a:rPr lang="en-GB" b="1" dirty="0" smtClean="0"/>
              <a:t>evasion</a:t>
            </a:r>
            <a:r>
              <a:rPr lang="en-GB" dirty="0" smtClean="0"/>
              <a:t> is illegal and involves underreporting income or falsifying information to reduce tax liabilities </a:t>
            </a:r>
          </a:p>
          <a:p>
            <a:pPr marL="342900" lvl="1" indent="-342900">
              <a:buFont typeface="Arial" panose="020B0604020202020204" pitchFamily="34" charset="0"/>
              <a:buChar char="•"/>
            </a:pPr>
            <a:endParaRPr lang="en-GB" dirty="0" smtClean="0"/>
          </a:p>
          <a:p>
            <a:pPr marL="342900" lvl="1" indent="-342900">
              <a:buFont typeface="Arial" panose="020B0604020202020204" pitchFamily="34" charset="0"/>
              <a:buChar char="•"/>
            </a:pPr>
            <a:r>
              <a:rPr lang="en-GB" dirty="0" smtClean="0"/>
              <a:t>Tax avoidance: example </a:t>
            </a:r>
          </a:p>
          <a:p>
            <a:pPr lvl="1" defTabSz="361950"/>
            <a:r>
              <a:rPr lang="en-GB" dirty="0" smtClean="0"/>
              <a:t>	Most popular scheme - operated by companies where directors receive their income as 	directors' loans and then either do not repay such loans to the company or write them off 	at the year-end </a:t>
            </a:r>
          </a:p>
          <a:p>
            <a:pPr lvl="1" defTabSz="361950"/>
            <a:endParaRPr lang="en-GB" dirty="0" smtClean="0"/>
          </a:p>
          <a:p>
            <a:pPr marL="342900" lvl="1" indent="-342900" defTabSz="361950">
              <a:buFont typeface="Arial" panose="020B0604020202020204" pitchFamily="34" charset="0"/>
              <a:buChar char="•"/>
            </a:pPr>
            <a:r>
              <a:rPr lang="en-GB" dirty="0" smtClean="0"/>
              <a:t>Tax evasion: under-reporting business income to ministry of treasury </a:t>
            </a:r>
          </a:p>
          <a:p>
            <a:pPr marL="342900" lvl="1" indent="-342900">
              <a:buFont typeface="Arial" panose="020B0604020202020204" pitchFamily="34" charset="0"/>
              <a:buChar char="•"/>
            </a:pPr>
            <a:endParaRPr lang="en-GB" dirty="0"/>
          </a:p>
        </p:txBody>
      </p:sp>
      <p:sp>
        <p:nvSpPr>
          <p:cNvPr id="5" name="Zástupný symbol pro číslo snímku 4">
            <a:extLst>
              <a:ext uri="{FF2B5EF4-FFF2-40B4-BE49-F238E27FC236}">
                <a16:creationId xmlns:a16="http://schemas.microsoft.com/office/drawing/2014/main" xmlns="" id="{C4991FB1-AA8A-EDB9-E412-F301E2759C24}"/>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23</a:t>
            </a:fld>
            <a:endParaRPr lang="cs-CZ"/>
          </a:p>
        </p:txBody>
      </p:sp>
      <p:sp>
        <p:nvSpPr>
          <p:cNvPr id="3" name="Nadpis 2"/>
          <p:cNvSpPr>
            <a:spLocks noGrp="1"/>
          </p:cNvSpPr>
          <p:nvPr>
            <p:ph type="title"/>
          </p:nvPr>
        </p:nvSpPr>
        <p:spPr>
          <a:xfrm>
            <a:off x="812143" y="599309"/>
            <a:ext cx="10541163" cy="606753"/>
          </a:xfrm>
        </p:spPr>
        <p:txBody>
          <a:bodyPr>
            <a:normAutofit/>
          </a:bodyPr>
          <a:lstStyle/>
          <a:p>
            <a:r>
              <a:rPr lang="en-GB" dirty="0" smtClean="0"/>
              <a:t>Taxes and law</a:t>
            </a:r>
            <a:endParaRPr lang="en-GB" dirty="0"/>
          </a:p>
        </p:txBody>
      </p:sp>
      <p:sp>
        <p:nvSpPr>
          <p:cNvPr id="7" name="Zástupný symbol pro zápatí 3">
            <a:extLst>
              <a:ext uri="{FF2B5EF4-FFF2-40B4-BE49-F238E27FC236}">
                <a16:creationId xmlns:a16="http://schemas.microsoft.com/office/drawing/2014/main" xmlns="" id="{7B538591-9102-C402-870C-5B52AD5EEC79}"/>
              </a:ext>
            </a:extLst>
          </p:cNvPr>
          <p:cNvSpPr>
            <a:spLocks noGrp="1"/>
          </p:cNvSpPr>
          <p:nvPr>
            <p:ph type="ftr" sz="quarter" idx="11"/>
          </p:nvPr>
        </p:nvSpPr>
        <p:spPr>
          <a:xfrm>
            <a:off x="411162" y="6417177"/>
            <a:ext cx="10942637" cy="365125"/>
          </a:xfrm>
        </p:spPr>
        <p:txBody>
          <a:bodyPr/>
          <a:lstStyle/>
          <a:p>
            <a:r>
              <a:rPr lang="en-GB" dirty="0" smtClean="0"/>
              <a:t>Elements and Principles of Taxation</a:t>
            </a:r>
            <a:endParaRPr lang="en-GB" dirty="0"/>
          </a:p>
        </p:txBody>
      </p:sp>
    </p:spTree>
    <p:extLst>
      <p:ext uri="{BB962C8B-B14F-4D97-AF65-F5344CB8AC3E}">
        <p14:creationId xmlns:p14="http://schemas.microsoft.com/office/powerpoint/2010/main" val="36001937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3CEAFB1-E2B8-BA84-0ACB-68B3C350A40A}"/>
              </a:ext>
            </a:extLst>
          </p:cNvPr>
          <p:cNvSpPr>
            <a:spLocks noGrp="1"/>
          </p:cNvSpPr>
          <p:nvPr>
            <p:ph type="ctrTitle"/>
          </p:nvPr>
        </p:nvSpPr>
        <p:spPr/>
        <p:txBody>
          <a:bodyPr/>
          <a:lstStyle/>
          <a:p>
            <a:r>
              <a:rPr lang="en-US" dirty="0"/>
              <a:t>THANK YOU FOR</a:t>
            </a:r>
            <a:br>
              <a:rPr lang="en-US" dirty="0"/>
            </a:br>
            <a:r>
              <a:rPr lang="en-US" dirty="0"/>
              <a:t>YOUR ATTENTION</a:t>
            </a:r>
            <a:endParaRPr lang="cs-CZ" dirty="0"/>
          </a:p>
        </p:txBody>
      </p:sp>
      <p:sp>
        <p:nvSpPr>
          <p:cNvPr id="3" name="Podnadpis 2">
            <a:extLst>
              <a:ext uri="{FF2B5EF4-FFF2-40B4-BE49-F238E27FC236}">
                <a16:creationId xmlns:a16="http://schemas.microsoft.com/office/drawing/2014/main" xmlns="" id="{5115C93C-1606-C8BC-24B2-4C9D54334ADA}"/>
              </a:ext>
            </a:extLst>
          </p:cNvPr>
          <p:cNvSpPr>
            <a:spLocks noGrp="1"/>
          </p:cNvSpPr>
          <p:nvPr>
            <p:ph type="subTitle" idx="1"/>
          </p:nvPr>
        </p:nvSpPr>
        <p:spPr/>
        <p:txBody>
          <a:bodyPr/>
          <a:lstStyle/>
          <a:p>
            <a:r>
              <a:rPr lang="cs-CZ" dirty="0"/>
              <a:t>Jungmannova 17 | 110 00 Praha 1 | Česká republika</a:t>
            </a:r>
          </a:p>
        </p:txBody>
      </p:sp>
      <p:sp>
        <p:nvSpPr>
          <p:cNvPr id="5" name="Zástupný symbol pro číslo snímku 4">
            <a:extLst>
              <a:ext uri="{FF2B5EF4-FFF2-40B4-BE49-F238E27FC236}">
                <a16:creationId xmlns:a16="http://schemas.microsoft.com/office/drawing/2014/main" xmlns="" id="{53358B16-C9D6-E5F3-7FC0-84FE26E43BE5}"/>
              </a:ext>
            </a:extLst>
          </p:cNvPr>
          <p:cNvSpPr>
            <a:spLocks noGrp="1"/>
          </p:cNvSpPr>
          <p:nvPr>
            <p:ph type="sldNum" sz="quarter" idx="4294967295"/>
          </p:nvPr>
        </p:nvSpPr>
        <p:spPr>
          <a:xfrm>
            <a:off x="0" y="6416675"/>
            <a:ext cx="273050" cy="365125"/>
          </a:xfrm>
          <a:prstGeom prst="rect">
            <a:avLst/>
          </a:prstGeom>
        </p:spPr>
        <p:txBody>
          <a:bodyPr/>
          <a:lstStyle/>
          <a:p>
            <a:fld id="{5E608FB1-680A-4E9D-A95E-8C4CFA1B47E3}" type="slidenum">
              <a:rPr lang="cs-CZ" smtClean="0"/>
              <a:t>24</a:t>
            </a:fld>
            <a:endParaRPr lang="cs-CZ"/>
          </a:p>
        </p:txBody>
      </p:sp>
      <p:sp>
        <p:nvSpPr>
          <p:cNvPr id="6" name="Podnadpis 2">
            <a:extLst>
              <a:ext uri="{FF2B5EF4-FFF2-40B4-BE49-F238E27FC236}">
                <a16:creationId xmlns:a16="http://schemas.microsoft.com/office/drawing/2014/main" xmlns="" id="{E5515805-19B1-86D4-54C2-81A28FFB20B1}"/>
              </a:ext>
            </a:extLst>
          </p:cNvPr>
          <p:cNvSpPr txBox="1">
            <a:spLocks/>
          </p:cNvSpPr>
          <p:nvPr/>
        </p:nvSpPr>
        <p:spPr>
          <a:xfrm>
            <a:off x="650079" y="4211869"/>
            <a:ext cx="9422858" cy="515478"/>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1"/>
                </a:solidFill>
                <a:latin typeface="+mn-lt"/>
                <a:ea typeface="+mn-ea"/>
                <a:cs typeface="+mn-cs"/>
              </a:defRPr>
            </a:lvl1pPr>
            <a:lvl2pPr marL="457200" indent="0" algn="ctr" defTabSz="914400" rtl="0" eaLnBrk="1" latinLnBrk="0" hangingPunct="1">
              <a:lnSpc>
                <a:spcPct val="100000"/>
              </a:lnSpc>
              <a:spcBef>
                <a:spcPts val="8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10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8000"/>
              </a:lnSpc>
            </a:pPr>
            <a:r>
              <a:rPr lang="cs-CZ" dirty="0" err="1"/>
              <a:t>cevro.cz</a:t>
            </a:r>
            <a:endParaRPr lang="cs-CZ" dirty="0"/>
          </a:p>
        </p:txBody>
      </p:sp>
    </p:spTree>
    <p:extLst>
      <p:ext uri="{BB962C8B-B14F-4D97-AF65-F5344CB8AC3E}">
        <p14:creationId xmlns:p14="http://schemas.microsoft.com/office/powerpoint/2010/main" val="2743970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AD091F8-B919-5C82-7749-2530E232E10D}"/>
              </a:ext>
            </a:extLst>
          </p:cNvPr>
          <p:cNvSpPr>
            <a:spLocks noGrp="1"/>
          </p:cNvSpPr>
          <p:nvPr>
            <p:ph type="title"/>
          </p:nvPr>
        </p:nvSpPr>
        <p:spPr>
          <a:xfrm>
            <a:off x="647699" y="677917"/>
            <a:ext cx="10706099" cy="591207"/>
          </a:xfrm>
        </p:spPr>
        <p:txBody>
          <a:bodyPr>
            <a:normAutofit/>
          </a:bodyPr>
          <a:lstStyle/>
          <a:p>
            <a:r>
              <a:rPr lang="en-GB" sz="3400" dirty="0" smtClean="0">
                <a:cs typeface="Calibri" panose="020F0502020204030204" pitchFamily="34" charset="0"/>
              </a:rPr>
              <a:t>Taxation</a:t>
            </a:r>
            <a:endParaRPr lang="en-GB" sz="3400" dirty="0"/>
          </a:p>
        </p:txBody>
      </p:sp>
      <p:sp>
        <p:nvSpPr>
          <p:cNvPr id="6" name="Zástupný obsah 5">
            <a:extLst>
              <a:ext uri="{FF2B5EF4-FFF2-40B4-BE49-F238E27FC236}">
                <a16:creationId xmlns:a16="http://schemas.microsoft.com/office/drawing/2014/main" xmlns="" id="{EAD092AD-24CA-E5B8-0519-2653104CDFA5}"/>
              </a:ext>
            </a:extLst>
          </p:cNvPr>
          <p:cNvSpPr>
            <a:spLocks noGrp="1"/>
          </p:cNvSpPr>
          <p:nvPr>
            <p:ph sz="half" idx="1"/>
          </p:nvPr>
        </p:nvSpPr>
        <p:spPr>
          <a:xfrm>
            <a:off x="465083" y="1308538"/>
            <a:ext cx="11406351" cy="4974021"/>
          </a:xfrm>
        </p:spPr>
        <p:txBody>
          <a:bodyPr>
            <a:normAutofit fontScale="92500" lnSpcReduction="10000"/>
          </a:bodyPr>
          <a:lstStyle/>
          <a:p>
            <a:pPr marL="342900" lvl="1" indent="-342900">
              <a:buFont typeface="Arial" panose="020B0604020202020204" pitchFamily="34" charset="0"/>
              <a:buChar char="•"/>
            </a:pPr>
            <a:r>
              <a:rPr lang="en-GB" dirty="0" smtClean="0">
                <a:cs typeface="Calibri" panose="020F0502020204030204" pitchFamily="34" charset="0"/>
              </a:rPr>
              <a:t>Effectiveness of government depends on how well it can provide public goods that will meet the demand of citizens; thus, it must be able to collect necessary revenue, in particular tax revenue </a:t>
            </a:r>
          </a:p>
          <a:p>
            <a:pPr marL="342900" lvl="1" indent="-342900">
              <a:buFont typeface="Arial" panose="020B0604020202020204" pitchFamily="34" charset="0"/>
              <a:buChar char="•"/>
            </a:pPr>
            <a:r>
              <a:rPr lang="en-GB" dirty="0" smtClean="0">
                <a:cs typeface="Calibri" panose="020F0502020204030204" pitchFamily="34" charset="0"/>
              </a:rPr>
              <a:t>Tax = mandatory financial charge or levy imposed on an individual or legal entity by a governmental organization to support government spending and public expenditures collectively or to regulate and reduce negative externalities</a:t>
            </a:r>
          </a:p>
          <a:p>
            <a:pPr marL="342900" lvl="1" indent="-342900">
              <a:buFont typeface="Arial" panose="020B0604020202020204" pitchFamily="34" charset="0"/>
              <a:buChar char="•"/>
            </a:pPr>
            <a:r>
              <a:rPr lang="en-GB" dirty="0" smtClean="0">
                <a:cs typeface="Calibri" panose="020F0502020204030204" pitchFamily="34" charset="0"/>
              </a:rPr>
              <a:t>Old saying: </a:t>
            </a:r>
            <a:r>
              <a:rPr lang="en-GB" i="1" dirty="0" smtClean="0">
                <a:cs typeface="Calibri" panose="020F0502020204030204" pitchFamily="34" charset="0"/>
              </a:rPr>
              <a:t>„Two things are certain in life: death and taxes“</a:t>
            </a:r>
          </a:p>
          <a:p>
            <a:pPr marL="342900" lvl="1" indent="-342900">
              <a:buFont typeface="Arial" panose="020B0604020202020204" pitchFamily="34" charset="0"/>
              <a:buChar char="•"/>
            </a:pPr>
            <a:r>
              <a:rPr lang="en-GB" dirty="0" smtClean="0">
                <a:cs typeface="Calibri" panose="020F0502020204030204" pitchFamily="34" charset="0"/>
              </a:rPr>
              <a:t>Government needs to use its legal power and at times its coercive authority</a:t>
            </a:r>
          </a:p>
          <a:p>
            <a:pPr marL="342900" lvl="1" indent="-342900">
              <a:buFont typeface="Arial" panose="020B0604020202020204" pitchFamily="34" charset="0"/>
              <a:buChar char="•"/>
            </a:pPr>
            <a:r>
              <a:rPr lang="en-GB" dirty="0" smtClean="0">
                <a:cs typeface="Calibri" panose="020F0502020204030204" pitchFamily="34" charset="0"/>
              </a:rPr>
              <a:t>Tax is not a choice but rather an involuntary payment to government by a taxpayer for which there may not be a </a:t>
            </a:r>
            <a:r>
              <a:rPr lang="en-GB" i="1" dirty="0" smtClean="0">
                <a:cs typeface="Calibri" panose="020F0502020204030204" pitchFamily="34" charset="0"/>
              </a:rPr>
              <a:t>quid pro quo</a:t>
            </a:r>
            <a:r>
              <a:rPr lang="en-GB" dirty="0" smtClean="0">
                <a:cs typeface="Calibri" panose="020F0502020204030204" pitchFamily="34" charset="0"/>
              </a:rPr>
              <a:t> return or benefit (= taxpayer may not receive a good or service that is equal in value of the tax contribution) </a:t>
            </a:r>
          </a:p>
          <a:p>
            <a:pPr marL="342900" lvl="1" indent="-342900">
              <a:buFont typeface="Arial" panose="020B0604020202020204" pitchFamily="34" charset="0"/>
              <a:buChar char="•"/>
            </a:pPr>
            <a:r>
              <a:rPr lang="en-GB" dirty="0" smtClean="0">
                <a:cs typeface="Calibri" panose="020F0502020204030204" pitchFamily="34" charset="0"/>
              </a:rPr>
              <a:t>Conventional wisdom is far from being a cliché: if a government can find a way to tax, it will</a:t>
            </a:r>
          </a:p>
          <a:p>
            <a:pPr marL="342900" lvl="1" indent="-342900">
              <a:buFont typeface="Arial" panose="020B0604020202020204" pitchFamily="34" charset="0"/>
              <a:buChar char="•"/>
            </a:pPr>
            <a:r>
              <a:rPr lang="en-GB" dirty="0" smtClean="0">
                <a:cs typeface="Calibri" panose="020F0502020204030204" pitchFamily="34" charset="0"/>
              </a:rPr>
              <a:t>Central issue: in not how much revenue a tax system generates but who ultimately bears tax burden </a:t>
            </a:r>
          </a:p>
          <a:p>
            <a:pPr marL="342900" lvl="1" indent="-342900">
              <a:buFont typeface="Arial" panose="020B0604020202020204" pitchFamily="34" charset="0"/>
              <a:buChar char="•"/>
            </a:pPr>
            <a:r>
              <a:rPr lang="en-GB" dirty="0" smtClean="0">
                <a:cs typeface="Calibri" panose="020F0502020204030204" pitchFamily="34" charset="0"/>
              </a:rPr>
              <a:t>Tax incidence (tax burden): the effect of a particular tax on the distribution of economic welfare </a:t>
            </a:r>
          </a:p>
          <a:p>
            <a:pPr marL="342900" lvl="1" indent="-342900">
              <a:buFont typeface="Arial" panose="020B0604020202020204" pitchFamily="34" charset="0"/>
              <a:buChar char="•"/>
            </a:pPr>
            <a:r>
              <a:rPr lang="en-GB" dirty="0" smtClean="0">
                <a:cs typeface="Calibri" panose="020F0502020204030204" pitchFamily="34" charset="0"/>
              </a:rPr>
              <a:t>Tax compliance: policy actions and individual </a:t>
            </a:r>
            <a:r>
              <a:rPr lang="en-GB" dirty="0" err="1" smtClean="0">
                <a:cs typeface="Calibri" panose="020F0502020204030204" pitchFamily="34" charset="0"/>
              </a:rPr>
              <a:t>behavio</a:t>
            </a:r>
            <a:r>
              <a:rPr lang="cs-CZ" dirty="0" smtClean="0">
                <a:cs typeface="Calibri" panose="020F0502020204030204" pitchFamily="34" charset="0"/>
              </a:rPr>
              <a:t>u</a:t>
            </a:r>
            <a:r>
              <a:rPr lang="en-GB" dirty="0" smtClean="0">
                <a:cs typeface="Calibri" panose="020F0502020204030204" pitchFamily="34" charset="0"/>
              </a:rPr>
              <a:t>r aimed at ensuring that taxpayers are paying the right amount of tax at the right time and securing the correct tax allowances and tax relief </a:t>
            </a:r>
          </a:p>
          <a:p>
            <a:pPr marL="342900" lvl="1" indent="-342900" algn="just">
              <a:buFont typeface="Arial" panose="020B0604020202020204" pitchFamily="34" charset="0"/>
              <a:buChar char="•"/>
            </a:pPr>
            <a:endParaRPr lang="en-GB" dirty="0">
              <a:cs typeface="Calibri" panose="020F0502020204030204" pitchFamily="34" charset="0"/>
            </a:endParaRPr>
          </a:p>
        </p:txBody>
      </p:sp>
      <p:sp>
        <p:nvSpPr>
          <p:cNvPr id="5" name="Zástupný symbol pro číslo snímku 4">
            <a:extLst>
              <a:ext uri="{FF2B5EF4-FFF2-40B4-BE49-F238E27FC236}">
                <a16:creationId xmlns:a16="http://schemas.microsoft.com/office/drawing/2014/main" xmlns="" id="{C4991FB1-AA8A-EDB9-E412-F301E2759C24}"/>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3</a:t>
            </a:fld>
            <a:endParaRPr lang="cs-CZ"/>
          </a:p>
        </p:txBody>
      </p:sp>
      <p:sp>
        <p:nvSpPr>
          <p:cNvPr id="7" name="Zástupný symbol pro zápatí 3">
            <a:extLst>
              <a:ext uri="{FF2B5EF4-FFF2-40B4-BE49-F238E27FC236}">
                <a16:creationId xmlns:a16="http://schemas.microsoft.com/office/drawing/2014/main" xmlns="" id="{7B538591-9102-C402-870C-5B52AD5EEC79}"/>
              </a:ext>
            </a:extLst>
          </p:cNvPr>
          <p:cNvSpPr>
            <a:spLocks noGrp="1"/>
          </p:cNvSpPr>
          <p:nvPr>
            <p:ph type="ftr" sz="quarter" idx="11"/>
          </p:nvPr>
        </p:nvSpPr>
        <p:spPr>
          <a:xfrm>
            <a:off x="411162" y="6417177"/>
            <a:ext cx="10942637" cy="365125"/>
          </a:xfrm>
        </p:spPr>
        <p:txBody>
          <a:bodyPr/>
          <a:lstStyle/>
          <a:p>
            <a:r>
              <a:rPr lang="en-GB" dirty="0" smtClean="0"/>
              <a:t>Elements and Principles of Taxation</a:t>
            </a:r>
            <a:endParaRPr lang="en-GB" dirty="0"/>
          </a:p>
        </p:txBody>
      </p:sp>
    </p:spTree>
    <p:extLst>
      <p:ext uri="{BB962C8B-B14F-4D97-AF65-F5344CB8AC3E}">
        <p14:creationId xmlns:p14="http://schemas.microsoft.com/office/powerpoint/2010/main" val="2991922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AD091F8-B919-5C82-7749-2530E232E10D}"/>
              </a:ext>
            </a:extLst>
          </p:cNvPr>
          <p:cNvSpPr>
            <a:spLocks noGrp="1"/>
          </p:cNvSpPr>
          <p:nvPr>
            <p:ph type="title"/>
          </p:nvPr>
        </p:nvSpPr>
        <p:spPr>
          <a:xfrm>
            <a:off x="647699" y="827690"/>
            <a:ext cx="10706099" cy="757721"/>
          </a:xfrm>
        </p:spPr>
        <p:txBody>
          <a:bodyPr>
            <a:normAutofit/>
          </a:bodyPr>
          <a:lstStyle/>
          <a:p>
            <a:r>
              <a:rPr lang="en-GB" sz="3400" dirty="0" smtClean="0">
                <a:cs typeface="Calibri" panose="020F0502020204030204" pitchFamily="34" charset="0"/>
              </a:rPr>
              <a:t>Desirable characteristics of a tax system</a:t>
            </a:r>
            <a:endParaRPr lang="en-GB" sz="3400" dirty="0"/>
          </a:p>
        </p:txBody>
      </p:sp>
      <p:sp>
        <p:nvSpPr>
          <p:cNvPr id="6" name="Zástupný obsah 5">
            <a:extLst>
              <a:ext uri="{FF2B5EF4-FFF2-40B4-BE49-F238E27FC236}">
                <a16:creationId xmlns:a16="http://schemas.microsoft.com/office/drawing/2014/main" xmlns="" id="{EAD092AD-24CA-E5B8-0519-2653104CDFA5}"/>
              </a:ext>
            </a:extLst>
          </p:cNvPr>
          <p:cNvSpPr>
            <a:spLocks noGrp="1"/>
          </p:cNvSpPr>
          <p:nvPr>
            <p:ph sz="half" idx="1"/>
          </p:nvPr>
        </p:nvSpPr>
        <p:spPr>
          <a:xfrm>
            <a:off x="647698" y="1639614"/>
            <a:ext cx="10932073" cy="4209393"/>
          </a:xfrm>
        </p:spPr>
        <p:txBody>
          <a:bodyPr>
            <a:normAutofit/>
          </a:bodyPr>
          <a:lstStyle/>
          <a:p>
            <a:pPr marL="342900" lvl="1" indent="-342900">
              <a:buFont typeface="Arial" panose="020B0604020202020204" pitchFamily="34" charset="0"/>
              <a:buChar char="•"/>
            </a:pPr>
            <a:r>
              <a:rPr lang="en-GB" dirty="0" smtClean="0">
                <a:cs typeface="Calibri" panose="020F0502020204030204" pitchFamily="34" charset="0"/>
              </a:rPr>
              <a:t>All tax decisions have a direct bearing on the economic wellbeing of taxpayers as well as society at large </a:t>
            </a:r>
          </a:p>
          <a:p>
            <a:pPr marL="342900" lvl="1" indent="-342900">
              <a:buFont typeface="Arial" panose="020B0604020202020204" pitchFamily="34" charset="0"/>
              <a:buChar char="•"/>
            </a:pPr>
            <a:r>
              <a:rPr lang="en-GB" dirty="0" smtClean="0">
                <a:cs typeface="Calibri" panose="020F0502020204030204" pitchFamily="34" charset="0"/>
              </a:rPr>
              <a:t>Already Adam Smith (1776) recognised 4 cannons of taxation that serve to this day </a:t>
            </a:r>
          </a:p>
          <a:p>
            <a:pPr marL="342900" lvl="1" indent="-342900">
              <a:buFont typeface="Arial" panose="020B0604020202020204" pitchFamily="34" charset="0"/>
              <a:buChar char="•"/>
            </a:pPr>
            <a:r>
              <a:rPr lang="en-GB" dirty="0" smtClean="0">
                <a:cs typeface="Calibri" panose="020F0502020204030204" pitchFamily="34" charset="0"/>
              </a:rPr>
              <a:t>Below, we will discuss in more detail 5 „desirable characteristics“: </a:t>
            </a:r>
          </a:p>
          <a:p>
            <a:pPr marL="704850" lvl="2" indent="-342900">
              <a:buFont typeface="+mj-lt"/>
              <a:buAutoNum type="arabicPeriod"/>
            </a:pPr>
            <a:r>
              <a:rPr lang="en-GB" dirty="0" smtClean="0">
                <a:cs typeface="Calibri" panose="020F0502020204030204" pitchFamily="34" charset="0"/>
              </a:rPr>
              <a:t>Efficiency</a:t>
            </a:r>
          </a:p>
          <a:p>
            <a:pPr marL="704850" lvl="2" indent="-342900">
              <a:buFont typeface="+mj-lt"/>
              <a:buAutoNum type="arabicPeriod"/>
            </a:pPr>
            <a:r>
              <a:rPr lang="en-GB" dirty="0" smtClean="0">
                <a:cs typeface="Calibri" panose="020F0502020204030204" pitchFamily="34" charset="0"/>
              </a:rPr>
              <a:t>Equity</a:t>
            </a:r>
          </a:p>
          <a:p>
            <a:pPr marL="704850" lvl="2" indent="-342900">
              <a:buFont typeface="+mj-lt"/>
              <a:buAutoNum type="arabicPeriod"/>
            </a:pPr>
            <a:r>
              <a:rPr lang="en-GB" dirty="0" smtClean="0">
                <a:cs typeface="Calibri" panose="020F0502020204030204" pitchFamily="34" charset="0"/>
              </a:rPr>
              <a:t>Flexibility</a:t>
            </a:r>
          </a:p>
          <a:p>
            <a:pPr marL="704850" lvl="2" indent="-342900">
              <a:buFont typeface="+mj-lt"/>
              <a:buAutoNum type="arabicPeriod"/>
            </a:pPr>
            <a:r>
              <a:rPr lang="en-GB" dirty="0" smtClean="0">
                <a:cs typeface="Calibri" panose="020F0502020204030204" pitchFamily="34" charset="0"/>
              </a:rPr>
              <a:t>Simplicity</a:t>
            </a:r>
          </a:p>
          <a:p>
            <a:pPr marL="704850" lvl="2" indent="-342900">
              <a:buFont typeface="+mj-lt"/>
              <a:buAutoNum type="arabicPeriod"/>
            </a:pPr>
            <a:r>
              <a:rPr lang="en-GB" dirty="0" smtClean="0">
                <a:cs typeface="Calibri" panose="020F0502020204030204" pitchFamily="34" charset="0"/>
              </a:rPr>
              <a:t>Feasibility 	</a:t>
            </a:r>
          </a:p>
          <a:p>
            <a:pPr marL="704850" lvl="2" indent="-342900">
              <a:buFont typeface="+mj-lt"/>
              <a:buAutoNum type="arabicPeriod"/>
            </a:pPr>
            <a:r>
              <a:rPr lang="en-GB" dirty="0" smtClean="0">
                <a:solidFill>
                  <a:schemeClr val="bg1">
                    <a:lumMod val="65000"/>
                  </a:schemeClr>
                </a:solidFill>
                <a:cs typeface="Calibri" panose="020F0502020204030204" pitchFamily="34" charset="0"/>
              </a:rPr>
              <a:t>Stability </a:t>
            </a:r>
          </a:p>
          <a:p>
            <a:pPr marL="704850" lvl="2" indent="-342900">
              <a:buFont typeface="+mj-lt"/>
              <a:buAutoNum type="arabicPeriod"/>
            </a:pPr>
            <a:r>
              <a:rPr lang="en-GB" dirty="0" smtClean="0">
                <a:solidFill>
                  <a:schemeClr val="bg1">
                    <a:lumMod val="65000"/>
                  </a:schemeClr>
                </a:solidFill>
                <a:cs typeface="Calibri" panose="020F0502020204030204" pitchFamily="34" charset="0"/>
              </a:rPr>
              <a:t>Transparency </a:t>
            </a:r>
          </a:p>
          <a:p>
            <a:pPr marL="704850" lvl="2" indent="-342900">
              <a:buFont typeface="+mj-lt"/>
              <a:buAutoNum type="arabicPeriod"/>
            </a:pPr>
            <a:r>
              <a:rPr lang="en-GB" dirty="0" smtClean="0">
                <a:solidFill>
                  <a:schemeClr val="bg1">
                    <a:lumMod val="65000"/>
                  </a:schemeClr>
                </a:solidFill>
                <a:cs typeface="Calibri" panose="020F0502020204030204" pitchFamily="34" charset="0"/>
              </a:rPr>
              <a:t>Security</a:t>
            </a:r>
            <a:r>
              <a:rPr lang="en-GB" dirty="0" smtClean="0">
                <a:solidFill>
                  <a:schemeClr val="bg2">
                    <a:lumMod val="90000"/>
                  </a:schemeClr>
                </a:solidFill>
                <a:cs typeface="Calibri" panose="020F0502020204030204" pitchFamily="34" charset="0"/>
              </a:rPr>
              <a:t> </a:t>
            </a:r>
          </a:p>
          <a:p>
            <a:pPr marL="704850" lvl="2" indent="-342900">
              <a:buFont typeface="+mj-lt"/>
              <a:buAutoNum type="arabicPeriod"/>
            </a:pPr>
            <a:endParaRPr lang="en-GB" dirty="0" smtClean="0">
              <a:cs typeface="Calibri" panose="020F0502020204030204" pitchFamily="34" charset="0"/>
            </a:endParaRPr>
          </a:p>
          <a:p>
            <a:pPr marL="630238" lvl="2" indent="-268288"/>
            <a:endParaRPr lang="en-GB" dirty="0">
              <a:cs typeface="Calibri" panose="020F0502020204030204" pitchFamily="34" charset="0"/>
            </a:endParaRPr>
          </a:p>
        </p:txBody>
      </p:sp>
      <p:sp>
        <p:nvSpPr>
          <p:cNvPr id="5" name="Zástupný symbol pro číslo snímku 4">
            <a:extLst>
              <a:ext uri="{FF2B5EF4-FFF2-40B4-BE49-F238E27FC236}">
                <a16:creationId xmlns:a16="http://schemas.microsoft.com/office/drawing/2014/main" xmlns="" id="{C4991FB1-AA8A-EDB9-E412-F301E2759C24}"/>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4</a:t>
            </a:fld>
            <a:endParaRPr lang="cs-CZ"/>
          </a:p>
        </p:txBody>
      </p:sp>
      <p:sp>
        <p:nvSpPr>
          <p:cNvPr id="9" name="Zástupný obsah 5">
            <a:extLst>
              <a:ext uri="{FF2B5EF4-FFF2-40B4-BE49-F238E27FC236}">
                <a16:creationId xmlns="" xmlns:a16="http://schemas.microsoft.com/office/drawing/2014/main" id="{EAD092AD-24CA-E5B8-0519-2653104CDFA5}"/>
              </a:ext>
            </a:extLst>
          </p:cNvPr>
          <p:cNvSpPr>
            <a:spLocks noGrp="1"/>
          </p:cNvSpPr>
          <p:nvPr>
            <p:ph sz="half" idx="1"/>
          </p:nvPr>
        </p:nvSpPr>
        <p:spPr>
          <a:xfrm>
            <a:off x="436283" y="5999654"/>
            <a:ext cx="11626525" cy="444467"/>
          </a:xfrm>
        </p:spPr>
        <p:txBody>
          <a:bodyPr>
            <a:normAutofit/>
          </a:bodyPr>
          <a:lstStyle/>
          <a:p>
            <a:pPr lvl="1"/>
            <a:r>
              <a:rPr lang="en-GB" dirty="0" smtClean="0"/>
              <a:t>    </a:t>
            </a:r>
            <a:r>
              <a:rPr lang="cs-CZ" dirty="0" smtClean="0"/>
              <a:t>  Adam Smith</a:t>
            </a:r>
            <a:r>
              <a:rPr lang="en-GB" i="1" dirty="0" smtClean="0"/>
              <a:t> (1</a:t>
            </a:r>
            <a:r>
              <a:rPr lang="cs-CZ" i="1" dirty="0" smtClean="0"/>
              <a:t>723</a:t>
            </a:r>
            <a:r>
              <a:rPr lang="en-GB" i="1" dirty="0" smtClean="0"/>
              <a:t> – </a:t>
            </a:r>
            <a:r>
              <a:rPr lang="cs-CZ" i="1" dirty="0" smtClean="0"/>
              <a:t>1790</a:t>
            </a:r>
            <a:r>
              <a:rPr lang="en-GB" i="1" dirty="0" smtClean="0"/>
              <a:t>), </a:t>
            </a:r>
            <a:r>
              <a:rPr lang="cs-CZ" i="1" dirty="0" smtClean="0"/>
              <a:t>„</a:t>
            </a:r>
            <a:r>
              <a:rPr lang="cs-CZ" i="1" dirty="0" err="1" smtClean="0"/>
              <a:t>Wealth</a:t>
            </a:r>
            <a:r>
              <a:rPr lang="cs-CZ" i="1" dirty="0" smtClean="0"/>
              <a:t> </a:t>
            </a:r>
            <a:r>
              <a:rPr lang="cs-CZ" i="1" dirty="0" err="1" smtClean="0"/>
              <a:t>of</a:t>
            </a:r>
            <a:r>
              <a:rPr lang="cs-CZ" i="1" dirty="0" smtClean="0"/>
              <a:t> Nations“,1776, </a:t>
            </a:r>
            <a:r>
              <a:rPr lang="cs-CZ" i="1" dirty="0" err="1" smtClean="0"/>
              <a:t>pioneer</a:t>
            </a:r>
            <a:r>
              <a:rPr lang="cs-CZ" i="1" dirty="0" smtClean="0"/>
              <a:t> in </a:t>
            </a:r>
            <a:r>
              <a:rPr lang="cs-CZ" i="1" dirty="0" err="1" smtClean="0"/>
              <a:t>field</a:t>
            </a:r>
            <a:r>
              <a:rPr lang="cs-CZ" i="1" dirty="0" smtClean="0"/>
              <a:t> </a:t>
            </a:r>
            <a:r>
              <a:rPr lang="cs-CZ" i="1" dirty="0" err="1" smtClean="0"/>
              <a:t>of</a:t>
            </a:r>
            <a:r>
              <a:rPr lang="cs-CZ" i="1" dirty="0" smtClean="0"/>
              <a:t> </a:t>
            </a:r>
            <a:r>
              <a:rPr lang="cs-CZ" i="1" dirty="0" err="1" smtClean="0"/>
              <a:t>political</a:t>
            </a:r>
            <a:r>
              <a:rPr lang="cs-CZ" i="1" dirty="0" smtClean="0"/>
              <a:t> </a:t>
            </a:r>
            <a:r>
              <a:rPr lang="cs-CZ" i="1" dirty="0" err="1" smtClean="0"/>
              <a:t>economy</a:t>
            </a:r>
            <a:r>
              <a:rPr lang="cs-CZ" i="1" dirty="0" smtClean="0"/>
              <a:t> </a:t>
            </a:r>
            <a:endParaRPr lang="en-GB" i="1" dirty="0" smtClean="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143" y="5991334"/>
            <a:ext cx="328612"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Zástupný symbol pro zápatí 3">
            <a:extLst>
              <a:ext uri="{FF2B5EF4-FFF2-40B4-BE49-F238E27FC236}">
                <a16:creationId xmlns:a16="http://schemas.microsoft.com/office/drawing/2014/main" xmlns="" id="{7B538591-9102-C402-870C-5B52AD5EEC79}"/>
              </a:ext>
            </a:extLst>
          </p:cNvPr>
          <p:cNvSpPr>
            <a:spLocks noGrp="1"/>
          </p:cNvSpPr>
          <p:nvPr>
            <p:ph type="ftr" sz="quarter" idx="11"/>
          </p:nvPr>
        </p:nvSpPr>
        <p:spPr>
          <a:xfrm>
            <a:off x="411162" y="6417177"/>
            <a:ext cx="10942637" cy="365125"/>
          </a:xfrm>
        </p:spPr>
        <p:txBody>
          <a:bodyPr/>
          <a:lstStyle/>
          <a:p>
            <a:r>
              <a:rPr lang="en-GB" dirty="0" smtClean="0"/>
              <a:t>Elements and Principles of Taxation</a:t>
            </a:r>
            <a:endParaRPr lang="en-GB" dirty="0"/>
          </a:p>
        </p:txBody>
      </p:sp>
    </p:spTree>
    <p:extLst>
      <p:ext uri="{BB962C8B-B14F-4D97-AF65-F5344CB8AC3E}">
        <p14:creationId xmlns:p14="http://schemas.microsoft.com/office/powerpoint/2010/main" val="1619230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AD091F8-B919-5C82-7749-2530E232E10D}"/>
              </a:ext>
            </a:extLst>
          </p:cNvPr>
          <p:cNvSpPr>
            <a:spLocks noGrp="1"/>
          </p:cNvSpPr>
          <p:nvPr>
            <p:ph type="title"/>
          </p:nvPr>
        </p:nvSpPr>
        <p:spPr>
          <a:xfrm>
            <a:off x="647699" y="827690"/>
            <a:ext cx="10706099" cy="757721"/>
          </a:xfrm>
        </p:spPr>
        <p:txBody>
          <a:bodyPr>
            <a:normAutofit/>
          </a:bodyPr>
          <a:lstStyle/>
          <a:p>
            <a:r>
              <a:rPr lang="en-GB" sz="3400" dirty="0" smtClean="0">
                <a:cs typeface="Calibri" panose="020F0502020204030204" pitchFamily="34" charset="0"/>
              </a:rPr>
              <a:t>1. efficiency</a:t>
            </a:r>
            <a:endParaRPr lang="en-GB" sz="3400" dirty="0"/>
          </a:p>
        </p:txBody>
      </p:sp>
      <p:sp>
        <p:nvSpPr>
          <p:cNvPr id="6" name="Zástupný obsah 5">
            <a:extLst>
              <a:ext uri="{FF2B5EF4-FFF2-40B4-BE49-F238E27FC236}">
                <a16:creationId xmlns:a16="http://schemas.microsoft.com/office/drawing/2014/main" xmlns="" id="{EAD092AD-24CA-E5B8-0519-2653104CDFA5}"/>
              </a:ext>
            </a:extLst>
          </p:cNvPr>
          <p:cNvSpPr>
            <a:spLocks noGrp="1"/>
          </p:cNvSpPr>
          <p:nvPr>
            <p:ph sz="half" idx="1"/>
          </p:nvPr>
        </p:nvSpPr>
        <p:spPr>
          <a:xfrm>
            <a:off x="647698" y="1529256"/>
            <a:ext cx="10932073" cy="4556234"/>
          </a:xfrm>
        </p:spPr>
        <p:txBody>
          <a:bodyPr>
            <a:normAutofit/>
          </a:bodyPr>
          <a:lstStyle/>
          <a:p>
            <a:pPr marL="342900" lvl="1" indent="-342900">
              <a:buFont typeface="Arial" panose="020B0604020202020204" pitchFamily="34" charset="0"/>
              <a:buChar char="•"/>
            </a:pPr>
            <a:r>
              <a:rPr lang="en-GB" dirty="0" smtClean="0">
                <a:cs typeface="Calibri" panose="020F0502020204030204" pitchFamily="34" charset="0"/>
              </a:rPr>
              <a:t>Tax system is efficient when it does not distort or affect as little as possible the working of free-market system yet produce maximum revenue for a government without producing an excess burden for taxpayers called deadweight loss </a:t>
            </a:r>
          </a:p>
          <a:p>
            <a:pPr marL="342900" lvl="1" indent="-342900">
              <a:buFont typeface="Arial" panose="020B0604020202020204" pitchFamily="34" charset="0"/>
              <a:buChar char="•"/>
            </a:pPr>
            <a:r>
              <a:rPr lang="en-GB" dirty="0" smtClean="0">
                <a:cs typeface="Calibri" panose="020F0502020204030204" pitchFamily="34" charset="0"/>
              </a:rPr>
              <a:t>If  tax system is inefficient it will produce an welfare loss not only to the individual tax payer but also to society at large </a:t>
            </a:r>
          </a:p>
          <a:p>
            <a:pPr marL="342900" lvl="1" indent="-342900">
              <a:buFont typeface="Arial" panose="020B0604020202020204" pitchFamily="34" charset="0"/>
              <a:buChar char="•"/>
            </a:pPr>
            <a:r>
              <a:rPr lang="en-GB" dirty="0" smtClean="0">
                <a:cs typeface="Calibri" panose="020F0502020204030204" pitchFamily="34" charset="0"/>
              </a:rPr>
              <a:t>Welfare loss occurs when the tax policy of government causes a consumer vis-a-vis a taxpayer to change his behaviour by consuming less than what is socially desirable and a firm produces less to avoid the tax burden </a:t>
            </a:r>
          </a:p>
          <a:p>
            <a:pPr marL="342900" lvl="1" indent="-342900">
              <a:buFont typeface="Arial" panose="020B0604020202020204" pitchFamily="34" charset="0"/>
              <a:buChar char="•"/>
            </a:pPr>
            <a:r>
              <a:rPr lang="en-GB" dirty="0" smtClean="0">
                <a:cs typeface="Calibri" panose="020F0502020204030204" pitchFamily="34" charset="0"/>
              </a:rPr>
              <a:t>Efficiency-loss ratio (ELR) = Excess Burden/Tax Revenue </a:t>
            </a:r>
          </a:p>
          <a:p>
            <a:pPr lvl="1" defTabSz="361950"/>
            <a:r>
              <a:rPr lang="en-GB" dirty="0" smtClean="0">
                <a:cs typeface="Calibri" panose="020F0502020204030204" pitchFamily="34" charset="0"/>
              </a:rPr>
              <a:t>	Example: ELR = 0,25  </a:t>
            </a:r>
            <a:r>
              <a:rPr lang="en-GB" dirty="0" smtClean="0">
                <a:cs typeface="Calibri" panose="020F0502020204030204" pitchFamily="34" charset="0"/>
                <a:sym typeface="Symbol"/>
              </a:rPr>
              <a:t> </a:t>
            </a:r>
            <a:r>
              <a:rPr lang="en-GB" dirty="0" smtClean="0">
                <a:cs typeface="Calibri" panose="020F0502020204030204" pitchFamily="34" charset="0"/>
              </a:rPr>
              <a:t>for each $ of tax revenue an excess burden will be 25 cents </a:t>
            </a:r>
          </a:p>
          <a:p>
            <a:pPr marL="342900" lvl="1" indent="-342900">
              <a:buFont typeface="Arial" panose="020B0604020202020204" pitchFamily="34" charset="0"/>
              <a:buChar char="•"/>
            </a:pPr>
            <a:r>
              <a:rPr lang="en-GB" dirty="0" smtClean="0">
                <a:cs typeface="Calibri" panose="020F0502020204030204" pitchFamily="34" charset="0"/>
              </a:rPr>
              <a:t>Estimation the efficiency-loss ratios from various tax measures can produce useful information for </a:t>
            </a:r>
            <a:r>
              <a:rPr lang="en-GB" dirty="0" err="1" smtClean="0">
                <a:cs typeface="Calibri" panose="020F0502020204030204" pitchFamily="34" charset="0"/>
              </a:rPr>
              <a:t>gover</a:t>
            </a:r>
            <a:r>
              <a:rPr lang="cs-CZ" dirty="0" smtClean="0">
                <a:cs typeface="Calibri" panose="020F0502020204030204" pitchFamily="34" charset="0"/>
              </a:rPr>
              <a:t>n</a:t>
            </a:r>
            <a:r>
              <a:rPr lang="en-GB" dirty="0" err="1" smtClean="0">
                <a:cs typeface="Calibri" panose="020F0502020204030204" pitchFamily="34" charset="0"/>
              </a:rPr>
              <a:t>ment</a:t>
            </a:r>
            <a:r>
              <a:rPr lang="en-GB" dirty="0" smtClean="0">
                <a:cs typeface="Calibri" panose="020F0502020204030204" pitchFamily="34" charset="0"/>
              </a:rPr>
              <a:t> to help achieve that tax decisions do not create excess burden or produce excess burden as little as possible without lowering the tax revenue </a:t>
            </a:r>
          </a:p>
          <a:p>
            <a:pPr marL="630238" lvl="2" indent="-268288"/>
            <a:endParaRPr lang="en-GB" dirty="0">
              <a:cs typeface="Calibri" panose="020F0502020204030204" pitchFamily="34" charset="0"/>
            </a:endParaRPr>
          </a:p>
        </p:txBody>
      </p:sp>
      <p:sp>
        <p:nvSpPr>
          <p:cNvPr id="5" name="Zástupný symbol pro číslo snímku 4">
            <a:extLst>
              <a:ext uri="{FF2B5EF4-FFF2-40B4-BE49-F238E27FC236}">
                <a16:creationId xmlns:a16="http://schemas.microsoft.com/office/drawing/2014/main" xmlns="" id="{C4991FB1-AA8A-EDB9-E412-F301E2759C24}"/>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5</a:t>
            </a:fld>
            <a:endParaRPr lang="cs-CZ"/>
          </a:p>
        </p:txBody>
      </p:sp>
      <p:sp>
        <p:nvSpPr>
          <p:cNvPr id="10" name="Zástupný symbol pro zápatí 3">
            <a:extLst>
              <a:ext uri="{FF2B5EF4-FFF2-40B4-BE49-F238E27FC236}">
                <a16:creationId xmlns:a16="http://schemas.microsoft.com/office/drawing/2014/main" xmlns="" id="{7B538591-9102-C402-870C-5B52AD5EEC79}"/>
              </a:ext>
            </a:extLst>
          </p:cNvPr>
          <p:cNvSpPr>
            <a:spLocks noGrp="1"/>
          </p:cNvSpPr>
          <p:nvPr>
            <p:ph type="ftr" sz="quarter" idx="11"/>
          </p:nvPr>
        </p:nvSpPr>
        <p:spPr>
          <a:xfrm>
            <a:off x="411162" y="6417177"/>
            <a:ext cx="10942637" cy="365125"/>
          </a:xfrm>
        </p:spPr>
        <p:txBody>
          <a:bodyPr/>
          <a:lstStyle/>
          <a:p>
            <a:r>
              <a:rPr lang="en-GB" dirty="0" smtClean="0"/>
              <a:t>Elements and Principles of Taxation</a:t>
            </a:r>
            <a:endParaRPr lang="en-GB" dirty="0"/>
          </a:p>
        </p:txBody>
      </p:sp>
    </p:spTree>
    <p:extLst>
      <p:ext uri="{BB962C8B-B14F-4D97-AF65-F5344CB8AC3E}">
        <p14:creationId xmlns:p14="http://schemas.microsoft.com/office/powerpoint/2010/main" val="2090290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006" y="1176640"/>
            <a:ext cx="6731875" cy="5279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Nadpis 1">
            <a:extLst>
              <a:ext uri="{FF2B5EF4-FFF2-40B4-BE49-F238E27FC236}">
                <a16:creationId xmlns:a16="http://schemas.microsoft.com/office/drawing/2014/main" xmlns="" id="{3AD091F8-B919-5C82-7749-2530E232E10D}"/>
              </a:ext>
            </a:extLst>
          </p:cNvPr>
          <p:cNvSpPr>
            <a:spLocks noGrp="1"/>
          </p:cNvSpPr>
          <p:nvPr>
            <p:ph type="title"/>
          </p:nvPr>
        </p:nvSpPr>
        <p:spPr>
          <a:xfrm>
            <a:off x="647699" y="827691"/>
            <a:ext cx="10706099" cy="606972"/>
          </a:xfrm>
        </p:spPr>
        <p:txBody>
          <a:bodyPr>
            <a:normAutofit/>
          </a:bodyPr>
          <a:lstStyle/>
          <a:p>
            <a:r>
              <a:rPr lang="cs-CZ" sz="3400" dirty="0" err="1" smtClean="0">
                <a:cs typeface="Calibri" panose="020F0502020204030204" pitchFamily="34" charset="0"/>
              </a:rPr>
              <a:t>Deadweight</a:t>
            </a:r>
            <a:r>
              <a:rPr lang="cs-CZ" sz="3400" dirty="0" smtClean="0">
                <a:cs typeface="Calibri" panose="020F0502020204030204" pitchFamily="34" charset="0"/>
              </a:rPr>
              <a:t> </a:t>
            </a:r>
            <a:r>
              <a:rPr lang="cs-CZ" sz="3400" dirty="0" err="1" smtClean="0">
                <a:cs typeface="Calibri" panose="020F0502020204030204" pitchFamily="34" charset="0"/>
              </a:rPr>
              <a:t>loss</a:t>
            </a:r>
            <a:r>
              <a:rPr lang="cs-CZ" sz="3400" dirty="0" smtClean="0">
                <a:cs typeface="Calibri" panose="020F0502020204030204" pitchFamily="34" charset="0"/>
              </a:rPr>
              <a:t> </a:t>
            </a:r>
            <a:r>
              <a:rPr lang="cs-CZ" sz="3400" dirty="0" err="1" smtClean="0">
                <a:cs typeface="Calibri" panose="020F0502020204030204" pitchFamily="34" charset="0"/>
              </a:rPr>
              <a:t>of</a:t>
            </a:r>
            <a:r>
              <a:rPr lang="cs-CZ" sz="3400" dirty="0" smtClean="0">
                <a:cs typeface="Calibri" panose="020F0502020204030204" pitchFamily="34" charset="0"/>
              </a:rPr>
              <a:t> tax</a:t>
            </a:r>
            <a:endParaRPr lang="cs-CZ" sz="3400" dirty="0"/>
          </a:p>
        </p:txBody>
      </p:sp>
      <p:sp>
        <p:nvSpPr>
          <p:cNvPr id="6" name="Zástupný obsah 5">
            <a:extLst>
              <a:ext uri="{FF2B5EF4-FFF2-40B4-BE49-F238E27FC236}">
                <a16:creationId xmlns:a16="http://schemas.microsoft.com/office/drawing/2014/main" xmlns="" id="{EAD092AD-24CA-E5B8-0519-2653104CDFA5}"/>
              </a:ext>
            </a:extLst>
          </p:cNvPr>
          <p:cNvSpPr>
            <a:spLocks noGrp="1"/>
          </p:cNvSpPr>
          <p:nvPr>
            <p:ph sz="half" idx="1"/>
          </p:nvPr>
        </p:nvSpPr>
        <p:spPr>
          <a:xfrm>
            <a:off x="6569678" y="1615971"/>
            <a:ext cx="5120454" cy="4595649"/>
          </a:xfrm>
        </p:spPr>
        <p:txBody>
          <a:bodyPr>
            <a:normAutofit/>
          </a:bodyPr>
          <a:lstStyle/>
          <a:p>
            <a:pPr marL="342900" lvl="1" indent="-342900">
              <a:buFont typeface="Arial" panose="020B0604020202020204" pitchFamily="34" charset="0"/>
              <a:buChar char="•"/>
            </a:pPr>
            <a:r>
              <a:rPr lang="cs-CZ" dirty="0" smtClean="0">
                <a:cs typeface="Calibri" panose="020F0502020204030204" pitchFamily="34" charset="0"/>
              </a:rPr>
              <a:t>I</a:t>
            </a:r>
            <a:r>
              <a:rPr lang="en-US" dirty="0" err="1" smtClean="0">
                <a:cs typeface="Calibri" panose="020F0502020204030204" pitchFamily="34" charset="0"/>
              </a:rPr>
              <a:t>ntroduction</a:t>
            </a:r>
            <a:r>
              <a:rPr lang="en-US" dirty="0" smtClean="0">
                <a:cs typeface="Calibri" panose="020F0502020204030204" pitchFamily="34" charset="0"/>
              </a:rPr>
              <a:t> </a:t>
            </a:r>
            <a:r>
              <a:rPr lang="en-US" dirty="0">
                <a:cs typeface="Calibri" panose="020F0502020204030204" pitchFamily="34" charset="0"/>
              </a:rPr>
              <a:t>of taxes into a market reduces economic efficiency by causing deadweight </a:t>
            </a:r>
            <a:r>
              <a:rPr lang="en-US" dirty="0" smtClean="0">
                <a:cs typeface="Calibri" panose="020F0502020204030204" pitchFamily="34" charset="0"/>
              </a:rPr>
              <a:t>loss</a:t>
            </a:r>
            <a:endParaRPr lang="cs-CZ" dirty="0" smtClean="0">
              <a:cs typeface="Calibri" panose="020F0502020204030204" pitchFamily="34" charset="0"/>
            </a:endParaRPr>
          </a:p>
          <a:p>
            <a:pPr marL="342900" lvl="1" indent="-342900">
              <a:buFont typeface="Arial" panose="020B0604020202020204" pitchFamily="34" charset="0"/>
              <a:buChar char="•"/>
            </a:pPr>
            <a:r>
              <a:rPr lang="cs-CZ" dirty="0" smtClean="0">
                <a:cs typeface="Calibri" panose="020F0502020204030204" pitchFamily="34" charset="0"/>
              </a:rPr>
              <a:t>I</a:t>
            </a:r>
            <a:r>
              <a:rPr lang="en-US" dirty="0" err="1" smtClean="0">
                <a:cs typeface="Calibri" panose="020F0502020204030204" pitchFamily="34" charset="0"/>
              </a:rPr>
              <a:t>ntroduction</a:t>
            </a:r>
            <a:r>
              <a:rPr lang="en-US" dirty="0" smtClean="0">
                <a:cs typeface="Calibri" panose="020F0502020204030204" pitchFamily="34" charset="0"/>
              </a:rPr>
              <a:t> </a:t>
            </a:r>
            <a:r>
              <a:rPr lang="en-US" dirty="0">
                <a:cs typeface="Calibri" panose="020F0502020204030204" pitchFamily="34" charset="0"/>
              </a:rPr>
              <a:t>of a tax causes the price received by the seller to be less than the cost to the buyer by the amount of the </a:t>
            </a:r>
            <a:r>
              <a:rPr lang="en-US" dirty="0" smtClean="0">
                <a:cs typeface="Calibri" panose="020F0502020204030204" pitchFamily="34" charset="0"/>
              </a:rPr>
              <a:t>tax</a:t>
            </a:r>
            <a:endParaRPr lang="cs-CZ" dirty="0" smtClean="0">
              <a:cs typeface="Calibri" panose="020F0502020204030204" pitchFamily="34" charset="0"/>
            </a:endParaRPr>
          </a:p>
          <a:p>
            <a:pPr marL="342900" lvl="1" indent="-342900">
              <a:buFont typeface="Arial" panose="020B0604020202020204" pitchFamily="34" charset="0"/>
              <a:buChar char="•"/>
            </a:pPr>
            <a:r>
              <a:rPr lang="en-US" dirty="0" smtClean="0">
                <a:cs typeface="Calibri" panose="020F0502020204030204" pitchFamily="34" charset="0"/>
              </a:rPr>
              <a:t>This </a:t>
            </a:r>
            <a:r>
              <a:rPr lang="en-US" dirty="0">
                <a:cs typeface="Calibri" panose="020F0502020204030204" pitchFamily="34" charset="0"/>
              </a:rPr>
              <a:t>causes fewer transactions to occur, which reduces economic welfare; the individuals or businesses involved are less well off than before the </a:t>
            </a:r>
            <a:r>
              <a:rPr lang="en-US" dirty="0" smtClean="0">
                <a:cs typeface="Calibri" panose="020F0502020204030204" pitchFamily="34" charset="0"/>
              </a:rPr>
              <a:t>tax </a:t>
            </a:r>
            <a:endParaRPr lang="cs-CZ" dirty="0" smtClean="0">
              <a:cs typeface="Calibri" panose="020F0502020204030204" pitchFamily="34" charset="0"/>
            </a:endParaRPr>
          </a:p>
          <a:p>
            <a:pPr marL="342900" lvl="1" indent="-342900">
              <a:buFont typeface="Arial" panose="020B0604020202020204" pitchFamily="34" charset="0"/>
              <a:buChar char="•"/>
            </a:pPr>
            <a:r>
              <a:rPr lang="cs-CZ" dirty="0" smtClean="0">
                <a:cs typeface="Calibri" panose="020F0502020204030204" pitchFamily="34" charset="0"/>
              </a:rPr>
              <a:t>T</a:t>
            </a:r>
            <a:r>
              <a:rPr lang="en-US" dirty="0" smtClean="0">
                <a:cs typeface="Calibri" panose="020F0502020204030204" pitchFamily="34" charset="0"/>
              </a:rPr>
              <a:t>ax </a:t>
            </a:r>
            <a:r>
              <a:rPr lang="en-US" dirty="0">
                <a:cs typeface="Calibri" panose="020F0502020204030204" pitchFamily="34" charset="0"/>
              </a:rPr>
              <a:t>burden and the amount of deadweight cost is dependent on the elasticity of supply and demand for the good </a:t>
            </a:r>
            <a:r>
              <a:rPr lang="en-US" dirty="0" smtClean="0">
                <a:cs typeface="Calibri" panose="020F0502020204030204" pitchFamily="34" charset="0"/>
              </a:rPr>
              <a:t>taxed</a:t>
            </a:r>
            <a:endParaRPr lang="cs-CZ" dirty="0" smtClean="0">
              <a:cs typeface="Calibri" panose="020F0502020204030204" pitchFamily="34" charset="0"/>
            </a:endParaRPr>
          </a:p>
          <a:p>
            <a:pPr marL="342900" lvl="1" indent="-342900">
              <a:buFont typeface="Arial" panose="020B0604020202020204" pitchFamily="34" charset="0"/>
              <a:buChar char="•"/>
            </a:pPr>
            <a:endParaRPr lang="cs-CZ" dirty="0">
              <a:cs typeface="Calibri" panose="020F0502020204030204" pitchFamily="34" charset="0"/>
            </a:endParaRPr>
          </a:p>
          <a:p>
            <a:pPr marL="342900" lvl="1" indent="-342900">
              <a:buFont typeface="Arial" panose="020B0604020202020204" pitchFamily="34" charset="0"/>
              <a:buChar char="•"/>
            </a:pPr>
            <a:endParaRPr lang="cs-CZ" dirty="0" smtClean="0">
              <a:cs typeface="Calibri" panose="020F0502020204030204" pitchFamily="34" charset="0"/>
            </a:endParaRPr>
          </a:p>
          <a:p>
            <a:pPr marL="630238" lvl="2" indent="-268288"/>
            <a:endParaRPr lang="cs-CZ" dirty="0">
              <a:cs typeface="Calibri" panose="020F0502020204030204" pitchFamily="34" charset="0"/>
            </a:endParaRPr>
          </a:p>
        </p:txBody>
      </p:sp>
      <p:sp>
        <p:nvSpPr>
          <p:cNvPr id="5" name="Zástupný symbol pro číslo snímku 4">
            <a:extLst>
              <a:ext uri="{FF2B5EF4-FFF2-40B4-BE49-F238E27FC236}">
                <a16:creationId xmlns:a16="http://schemas.microsoft.com/office/drawing/2014/main" xmlns="" id="{C4991FB1-AA8A-EDB9-E412-F301E2759C24}"/>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6</a:t>
            </a:fld>
            <a:endParaRPr lang="cs-CZ"/>
          </a:p>
        </p:txBody>
      </p:sp>
      <p:sp>
        <p:nvSpPr>
          <p:cNvPr id="11" name="Zástupný symbol pro zápatí 3">
            <a:extLst>
              <a:ext uri="{FF2B5EF4-FFF2-40B4-BE49-F238E27FC236}">
                <a16:creationId xmlns:a16="http://schemas.microsoft.com/office/drawing/2014/main" xmlns="" id="{7B538591-9102-C402-870C-5B52AD5EEC79}"/>
              </a:ext>
            </a:extLst>
          </p:cNvPr>
          <p:cNvSpPr>
            <a:spLocks noGrp="1"/>
          </p:cNvSpPr>
          <p:nvPr>
            <p:ph type="ftr" sz="quarter" idx="11"/>
          </p:nvPr>
        </p:nvSpPr>
        <p:spPr>
          <a:xfrm>
            <a:off x="411162" y="6417177"/>
            <a:ext cx="10942637" cy="365125"/>
          </a:xfrm>
        </p:spPr>
        <p:txBody>
          <a:bodyPr/>
          <a:lstStyle/>
          <a:p>
            <a:r>
              <a:rPr lang="en-GB" dirty="0" smtClean="0"/>
              <a:t>Elements and Principles of Taxation</a:t>
            </a:r>
            <a:endParaRPr lang="en-GB" dirty="0"/>
          </a:p>
        </p:txBody>
      </p:sp>
    </p:spTree>
    <p:extLst>
      <p:ext uri="{BB962C8B-B14F-4D97-AF65-F5344CB8AC3E}">
        <p14:creationId xmlns:p14="http://schemas.microsoft.com/office/powerpoint/2010/main" val="3524079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AD091F8-B919-5C82-7749-2530E232E10D}"/>
              </a:ext>
            </a:extLst>
          </p:cNvPr>
          <p:cNvSpPr>
            <a:spLocks noGrp="1"/>
          </p:cNvSpPr>
          <p:nvPr>
            <p:ph type="title"/>
          </p:nvPr>
        </p:nvSpPr>
        <p:spPr>
          <a:xfrm>
            <a:off x="643374" y="772512"/>
            <a:ext cx="11389273" cy="606972"/>
          </a:xfrm>
        </p:spPr>
        <p:txBody>
          <a:bodyPr>
            <a:normAutofit fontScale="90000"/>
          </a:bodyPr>
          <a:lstStyle/>
          <a:p>
            <a:r>
              <a:rPr lang="en-GB" sz="3400" dirty="0" smtClean="0">
                <a:cs typeface="Calibri" panose="020F0502020204030204" pitchFamily="34" charset="0"/>
              </a:rPr>
              <a:t>Effects of relative elasticity on Tax incidence</a:t>
            </a:r>
            <a:endParaRPr lang="en-GB" sz="3400" dirty="0"/>
          </a:p>
        </p:txBody>
      </p:sp>
      <p:sp>
        <p:nvSpPr>
          <p:cNvPr id="6" name="Zástupný obsah 5">
            <a:extLst>
              <a:ext uri="{FF2B5EF4-FFF2-40B4-BE49-F238E27FC236}">
                <a16:creationId xmlns:a16="http://schemas.microsoft.com/office/drawing/2014/main" xmlns="" id="{EAD092AD-24CA-E5B8-0519-2653104CDFA5}"/>
              </a:ext>
            </a:extLst>
          </p:cNvPr>
          <p:cNvSpPr>
            <a:spLocks noGrp="1"/>
          </p:cNvSpPr>
          <p:nvPr>
            <p:ph sz="half" idx="1"/>
          </p:nvPr>
        </p:nvSpPr>
        <p:spPr>
          <a:xfrm>
            <a:off x="1099043" y="5403342"/>
            <a:ext cx="3417777" cy="532360"/>
          </a:xfrm>
        </p:spPr>
        <p:txBody>
          <a:bodyPr>
            <a:normAutofit/>
          </a:bodyPr>
          <a:lstStyle/>
          <a:p>
            <a:pPr lvl="1"/>
            <a:r>
              <a:rPr lang="en-GB" dirty="0" smtClean="0">
                <a:cs typeface="Calibri" panose="020F0502020204030204" pitchFamily="34" charset="0"/>
              </a:rPr>
              <a:t>… burden is on producers</a:t>
            </a:r>
            <a:endParaRPr lang="en-GB" dirty="0">
              <a:cs typeface="Calibri" panose="020F0502020204030204" pitchFamily="34" charset="0"/>
            </a:endParaRPr>
          </a:p>
        </p:txBody>
      </p:sp>
      <p:sp>
        <p:nvSpPr>
          <p:cNvPr id="5" name="Zástupný symbol pro číslo snímku 4">
            <a:extLst>
              <a:ext uri="{FF2B5EF4-FFF2-40B4-BE49-F238E27FC236}">
                <a16:creationId xmlns:a16="http://schemas.microsoft.com/office/drawing/2014/main" xmlns="" id="{C4991FB1-AA8A-EDB9-E412-F301E2759C24}"/>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7</a:t>
            </a:fld>
            <a:endParaRPr lang="cs-CZ"/>
          </a:p>
        </p:txBody>
      </p:sp>
      <p:sp>
        <p:nvSpPr>
          <p:cNvPr id="10" name="Zástupný obsah 5">
            <a:extLst>
              <a:ext uri="{FF2B5EF4-FFF2-40B4-BE49-F238E27FC236}">
                <a16:creationId xmlns:a16="http://schemas.microsoft.com/office/drawing/2014/main" xmlns="" id="{EAD092AD-24CA-E5B8-0519-2653104CDFA5}"/>
              </a:ext>
            </a:extLst>
          </p:cNvPr>
          <p:cNvSpPr>
            <a:spLocks noGrp="1"/>
          </p:cNvSpPr>
          <p:nvPr>
            <p:ph sz="half" idx="1"/>
          </p:nvPr>
        </p:nvSpPr>
        <p:spPr>
          <a:xfrm>
            <a:off x="867376" y="1390369"/>
            <a:ext cx="4545232" cy="394138"/>
          </a:xfrm>
        </p:spPr>
        <p:txBody>
          <a:bodyPr>
            <a:normAutofit/>
          </a:bodyPr>
          <a:lstStyle/>
          <a:p>
            <a:pPr lvl="1"/>
            <a:r>
              <a:rPr lang="en-GB" dirty="0" smtClean="0">
                <a:cs typeface="Calibri" panose="020F0502020204030204" pitchFamily="34" charset="0"/>
              </a:rPr>
              <a:t>Inelastic supply and elastic demand …</a:t>
            </a:r>
            <a:endParaRPr lang="en-GB" dirty="0">
              <a:cs typeface="Calibri" panose="020F050202020403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483" y="1882768"/>
            <a:ext cx="4810125"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8011" y="1827587"/>
            <a:ext cx="48006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Zástupný obsah 5">
            <a:extLst>
              <a:ext uri="{FF2B5EF4-FFF2-40B4-BE49-F238E27FC236}">
                <a16:creationId xmlns:a16="http://schemas.microsoft.com/office/drawing/2014/main" xmlns="" id="{EAD092AD-24CA-E5B8-0519-2653104CDFA5}"/>
              </a:ext>
            </a:extLst>
          </p:cNvPr>
          <p:cNvSpPr>
            <a:spLocks noGrp="1"/>
          </p:cNvSpPr>
          <p:nvPr>
            <p:ph sz="half" idx="1"/>
          </p:nvPr>
        </p:nvSpPr>
        <p:spPr>
          <a:xfrm>
            <a:off x="6700617" y="1366721"/>
            <a:ext cx="4545232" cy="394138"/>
          </a:xfrm>
        </p:spPr>
        <p:txBody>
          <a:bodyPr>
            <a:normAutofit/>
          </a:bodyPr>
          <a:lstStyle/>
          <a:p>
            <a:pPr lvl="1"/>
            <a:r>
              <a:rPr lang="en-GB" dirty="0" smtClean="0">
                <a:cs typeface="Calibri" panose="020F0502020204030204" pitchFamily="34" charset="0"/>
              </a:rPr>
              <a:t>Elastic supply and inelastic demand …</a:t>
            </a:r>
            <a:endParaRPr lang="en-GB" dirty="0">
              <a:cs typeface="Calibri" panose="020F0502020204030204" pitchFamily="34" charset="0"/>
            </a:endParaRPr>
          </a:p>
        </p:txBody>
      </p:sp>
      <p:sp>
        <p:nvSpPr>
          <p:cNvPr id="12" name="Zástupný obsah 5">
            <a:extLst>
              <a:ext uri="{FF2B5EF4-FFF2-40B4-BE49-F238E27FC236}">
                <a16:creationId xmlns:a16="http://schemas.microsoft.com/office/drawing/2014/main" xmlns="" id="{EAD092AD-24CA-E5B8-0519-2653104CDFA5}"/>
              </a:ext>
            </a:extLst>
          </p:cNvPr>
          <p:cNvSpPr>
            <a:spLocks noGrp="1"/>
          </p:cNvSpPr>
          <p:nvPr>
            <p:ph sz="half" idx="1"/>
          </p:nvPr>
        </p:nvSpPr>
        <p:spPr>
          <a:xfrm>
            <a:off x="7514511" y="5379695"/>
            <a:ext cx="3417777" cy="532360"/>
          </a:xfrm>
        </p:spPr>
        <p:txBody>
          <a:bodyPr>
            <a:normAutofit/>
          </a:bodyPr>
          <a:lstStyle/>
          <a:p>
            <a:pPr lvl="1"/>
            <a:r>
              <a:rPr lang="en-GB" dirty="0" smtClean="0">
                <a:cs typeface="Calibri" panose="020F0502020204030204" pitchFamily="34" charset="0"/>
              </a:rPr>
              <a:t>… burden is on consumers</a:t>
            </a:r>
            <a:endParaRPr lang="en-GB" dirty="0">
              <a:cs typeface="Calibri" panose="020F0502020204030204" pitchFamily="34" charset="0"/>
            </a:endParaRPr>
          </a:p>
        </p:txBody>
      </p:sp>
      <p:sp>
        <p:nvSpPr>
          <p:cNvPr id="13" name="Zástupný symbol pro zápatí 3">
            <a:extLst>
              <a:ext uri="{FF2B5EF4-FFF2-40B4-BE49-F238E27FC236}">
                <a16:creationId xmlns:a16="http://schemas.microsoft.com/office/drawing/2014/main" xmlns="" id="{7B538591-9102-C402-870C-5B52AD5EEC79}"/>
              </a:ext>
            </a:extLst>
          </p:cNvPr>
          <p:cNvSpPr>
            <a:spLocks noGrp="1"/>
          </p:cNvSpPr>
          <p:nvPr>
            <p:ph type="ftr" sz="quarter" idx="11"/>
          </p:nvPr>
        </p:nvSpPr>
        <p:spPr>
          <a:xfrm>
            <a:off x="411162" y="6417177"/>
            <a:ext cx="10942637" cy="365125"/>
          </a:xfrm>
        </p:spPr>
        <p:txBody>
          <a:bodyPr/>
          <a:lstStyle/>
          <a:p>
            <a:r>
              <a:rPr lang="en-GB" dirty="0" smtClean="0"/>
              <a:t>Elements and Principles of Taxation</a:t>
            </a:r>
            <a:endParaRPr lang="en-GB" dirty="0"/>
          </a:p>
        </p:txBody>
      </p:sp>
      <p:sp>
        <p:nvSpPr>
          <p:cNvPr id="14" name="Zástupný obsah 5">
            <a:extLst>
              <a:ext uri="{FF2B5EF4-FFF2-40B4-BE49-F238E27FC236}">
                <a16:creationId xmlns:a16="http://schemas.microsoft.com/office/drawing/2014/main" xmlns="" id="{EAD092AD-24CA-E5B8-0519-2653104CDFA5}"/>
              </a:ext>
            </a:extLst>
          </p:cNvPr>
          <p:cNvSpPr>
            <a:spLocks noGrp="1"/>
          </p:cNvSpPr>
          <p:nvPr>
            <p:ph sz="half" idx="1"/>
          </p:nvPr>
        </p:nvSpPr>
        <p:spPr>
          <a:xfrm>
            <a:off x="704905" y="5892076"/>
            <a:ext cx="11016757" cy="532360"/>
          </a:xfrm>
        </p:spPr>
        <p:txBody>
          <a:bodyPr>
            <a:normAutofit fontScale="92500" lnSpcReduction="10000"/>
          </a:bodyPr>
          <a:lstStyle/>
          <a:p>
            <a:pPr lvl="1"/>
            <a:r>
              <a:rPr lang="cs-CZ" dirty="0" smtClean="0">
                <a:cs typeface="Calibri" panose="020F0502020204030204" pitchFamily="34" charset="0"/>
              </a:rPr>
              <a:t>E</a:t>
            </a:r>
            <a:r>
              <a:rPr lang="en-US" dirty="0" err="1" smtClean="0">
                <a:cs typeface="Calibri" panose="020F0502020204030204" pitchFamily="34" charset="0"/>
              </a:rPr>
              <a:t>xample</a:t>
            </a:r>
            <a:r>
              <a:rPr lang="cs-CZ" dirty="0" smtClean="0">
                <a:cs typeface="Calibri" panose="020F0502020204030204" pitchFamily="34" charset="0"/>
              </a:rPr>
              <a:t>:</a:t>
            </a:r>
            <a:r>
              <a:rPr lang="en-US" dirty="0" smtClean="0">
                <a:cs typeface="Calibri" panose="020F0502020204030204" pitchFamily="34" charset="0"/>
              </a:rPr>
              <a:t> </a:t>
            </a:r>
            <a:r>
              <a:rPr lang="en-US" dirty="0">
                <a:cs typeface="Calibri" panose="020F0502020204030204" pitchFamily="34" charset="0"/>
              </a:rPr>
              <a:t>if a 10% tax is imposed on sellers of butter, but the market price rises 8% as a result, most of the tax burden is on buyers, not sellers</a:t>
            </a:r>
            <a:endParaRPr lang="cs-CZ" dirty="0">
              <a:cs typeface="Calibri" panose="020F0502020204030204" pitchFamily="34" charset="0"/>
            </a:endParaRPr>
          </a:p>
        </p:txBody>
      </p:sp>
    </p:spTree>
    <p:extLst>
      <p:ext uri="{BB962C8B-B14F-4D97-AF65-F5344CB8AC3E}">
        <p14:creationId xmlns:p14="http://schemas.microsoft.com/office/powerpoint/2010/main" val="2468148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obsah 5">
            <a:extLst>
              <a:ext uri="{FF2B5EF4-FFF2-40B4-BE49-F238E27FC236}">
                <a16:creationId xmlns:a16="http://schemas.microsoft.com/office/drawing/2014/main" xmlns="" id="{EAD092AD-24CA-E5B8-0519-2653104CDFA5}"/>
              </a:ext>
            </a:extLst>
          </p:cNvPr>
          <p:cNvSpPr>
            <a:spLocks noGrp="1"/>
          </p:cNvSpPr>
          <p:nvPr>
            <p:ph sz="half" idx="1"/>
          </p:nvPr>
        </p:nvSpPr>
        <p:spPr>
          <a:xfrm>
            <a:off x="701567" y="1221829"/>
            <a:ext cx="11138338" cy="5108026"/>
          </a:xfrm>
        </p:spPr>
        <p:txBody>
          <a:bodyPr>
            <a:normAutofit/>
          </a:bodyPr>
          <a:lstStyle/>
          <a:p>
            <a:pPr lvl="1"/>
            <a:r>
              <a:rPr lang="en-GB" dirty="0" smtClean="0"/>
              <a:t>Effects a tax decisions produces are often complex and numerous</a:t>
            </a:r>
          </a:p>
          <a:p>
            <a:pPr lvl="1"/>
            <a:r>
              <a:rPr lang="en-GB" dirty="0" smtClean="0"/>
              <a:t>A) </a:t>
            </a:r>
            <a:r>
              <a:rPr lang="en-GB" b="1" dirty="0" err="1" smtClean="0"/>
              <a:t>Behavioral</a:t>
            </a:r>
            <a:r>
              <a:rPr lang="en-GB" b="1" dirty="0" smtClean="0"/>
              <a:t> effects</a:t>
            </a:r>
            <a:r>
              <a:rPr lang="en-GB" dirty="0" smtClean="0"/>
              <a:t> – taxes directly affect an individual‘s ability to consume, save and invest (the more and individual pays in taxes the less will be the portion of his after –tax income that will be available for consumption, saving and investment) </a:t>
            </a:r>
          </a:p>
          <a:p>
            <a:pPr lvl="1"/>
            <a:r>
              <a:rPr lang="en-GB" dirty="0" smtClean="0"/>
              <a:t>B) </a:t>
            </a:r>
            <a:r>
              <a:rPr lang="en-GB" b="1" dirty="0" smtClean="0"/>
              <a:t>Financial effects</a:t>
            </a:r>
            <a:r>
              <a:rPr lang="en-GB" dirty="0" smtClean="0"/>
              <a:t> – e.g. it makes very little difference whether an employer contributes to an employee‘s retirement plan or pays an equivalent amount directly to the employee (as employer is concerned); but it makes a real difference on the employee‘s overall income situation (if it goes directly to employee, then it will add to his aggregate income increasing his overall tax liability) </a:t>
            </a:r>
          </a:p>
          <a:p>
            <a:pPr lvl="1"/>
            <a:r>
              <a:rPr lang="en-GB" dirty="0" smtClean="0"/>
              <a:t>C) </a:t>
            </a:r>
            <a:r>
              <a:rPr lang="en-GB" b="1" dirty="0" smtClean="0"/>
              <a:t>Organisational effects</a:t>
            </a:r>
            <a:r>
              <a:rPr lang="en-GB" dirty="0" smtClean="0"/>
              <a:t> – how business organisations make financial decisions that involve risk; decisions depend on tax structure </a:t>
            </a:r>
            <a:r>
              <a:rPr lang="en-GB" dirty="0" smtClean="0">
                <a:sym typeface="Symbol"/>
              </a:rPr>
              <a:t> higher tax burden discourage firms from taking risks </a:t>
            </a:r>
          </a:p>
          <a:p>
            <a:pPr lvl="1"/>
            <a:r>
              <a:rPr lang="en-GB" dirty="0" smtClean="0">
                <a:sym typeface="Symbol"/>
              </a:rPr>
              <a:t>D) </a:t>
            </a:r>
            <a:r>
              <a:rPr lang="en-GB" b="1" dirty="0" smtClean="0">
                <a:sym typeface="Symbol"/>
              </a:rPr>
              <a:t>Distortionary versus non-distortionary effects</a:t>
            </a:r>
            <a:r>
              <a:rPr lang="en-GB" dirty="0" smtClean="0">
                <a:sym typeface="Symbol"/>
              </a:rPr>
              <a:t> – if an </a:t>
            </a:r>
            <a:r>
              <a:rPr lang="en-GB" dirty="0" err="1" smtClean="0">
                <a:sym typeface="Symbol"/>
              </a:rPr>
              <a:t>indiv</a:t>
            </a:r>
            <a:r>
              <a:rPr lang="cs-CZ" dirty="0" smtClean="0">
                <a:sym typeface="Symbol"/>
              </a:rPr>
              <a:t>i</a:t>
            </a:r>
            <a:r>
              <a:rPr lang="en-GB" dirty="0" smtClean="0">
                <a:sym typeface="Symbol"/>
              </a:rPr>
              <a:t>dual can do nothing to alter his tax liability it is a non-distortionary tax = lump-sum tax (e.g. head tax or poll tax); if an individual can alter his tax liability in some way, it is a distortionary tax </a:t>
            </a:r>
          </a:p>
          <a:p>
            <a:pPr lvl="1"/>
            <a:r>
              <a:rPr lang="en-GB" dirty="0" smtClean="0">
                <a:sym typeface="Symbol"/>
              </a:rPr>
              <a:t>E) </a:t>
            </a:r>
            <a:r>
              <a:rPr lang="en-GB" b="1" dirty="0" smtClean="0">
                <a:sym typeface="Symbol"/>
              </a:rPr>
              <a:t>Partial versus general equilibrium effects</a:t>
            </a:r>
            <a:r>
              <a:rPr lang="en-GB" dirty="0" smtClean="0">
                <a:sym typeface="Symbol"/>
              </a:rPr>
              <a:t> – if tax decision affects only one market or more markets which are interdependent; tax decisions have effects on all other sectors of economy </a:t>
            </a:r>
            <a:endParaRPr lang="en-GB" dirty="0" smtClean="0"/>
          </a:p>
          <a:p>
            <a:pPr marL="342900" lvl="1" indent="-342900">
              <a:buFont typeface="Arial" panose="020B0604020202020204" pitchFamily="34" charset="0"/>
              <a:buChar char="•"/>
            </a:pPr>
            <a:endParaRPr lang="en-GB" dirty="0"/>
          </a:p>
        </p:txBody>
      </p:sp>
      <p:sp>
        <p:nvSpPr>
          <p:cNvPr id="5" name="Zástupný symbol pro číslo snímku 4">
            <a:extLst>
              <a:ext uri="{FF2B5EF4-FFF2-40B4-BE49-F238E27FC236}">
                <a16:creationId xmlns:a16="http://schemas.microsoft.com/office/drawing/2014/main" xmlns="" id="{C4991FB1-AA8A-EDB9-E412-F301E2759C24}"/>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8</a:t>
            </a:fld>
            <a:endParaRPr lang="cs-CZ"/>
          </a:p>
        </p:txBody>
      </p:sp>
      <p:sp>
        <p:nvSpPr>
          <p:cNvPr id="3" name="Nadpis 2"/>
          <p:cNvSpPr>
            <a:spLocks noGrp="1"/>
          </p:cNvSpPr>
          <p:nvPr>
            <p:ph type="title"/>
          </p:nvPr>
        </p:nvSpPr>
        <p:spPr>
          <a:xfrm>
            <a:off x="820026" y="599309"/>
            <a:ext cx="10541163" cy="606753"/>
          </a:xfrm>
        </p:spPr>
        <p:txBody>
          <a:bodyPr>
            <a:normAutofit/>
          </a:bodyPr>
          <a:lstStyle/>
          <a:p>
            <a:r>
              <a:rPr lang="en-GB" dirty="0" err="1" smtClean="0"/>
              <a:t>Effets</a:t>
            </a:r>
            <a:r>
              <a:rPr lang="en-GB" dirty="0" smtClean="0"/>
              <a:t> of tax decisions </a:t>
            </a:r>
            <a:endParaRPr lang="en-GB" dirty="0"/>
          </a:p>
        </p:txBody>
      </p:sp>
      <p:sp>
        <p:nvSpPr>
          <p:cNvPr id="7" name="Zástupný symbol pro zápatí 3">
            <a:extLst>
              <a:ext uri="{FF2B5EF4-FFF2-40B4-BE49-F238E27FC236}">
                <a16:creationId xmlns:a16="http://schemas.microsoft.com/office/drawing/2014/main" xmlns="" id="{7B538591-9102-C402-870C-5B52AD5EEC79}"/>
              </a:ext>
            </a:extLst>
          </p:cNvPr>
          <p:cNvSpPr>
            <a:spLocks noGrp="1"/>
          </p:cNvSpPr>
          <p:nvPr>
            <p:ph type="ftr" sz="quarter" idx="11"/>
          </p:nvPr>
        </p:nvSpPr>
        <p:spPr>
          <a:xfrm>
            <a:off x="411162" y="6417177"/>
            <a:ext cx="10942637" cy="365125"/>
          </a:xfrm>
        </p:spPr>
        <p:txBody>
          <a:bodyPr/>
          <a:lstStyle/>
          <a:p>
            <a:r>
              <a:rPr lang="en-GB" dirty="0" smtClean="0"/>
              <a:t>Elements and Principles of Taxation</a:t>
            </a:r>
            <a:endParaRPr lang="en-GB" dirty="0"/>
          </a:p>
        </p:txBody>
      </p:sp>
    </p:spTree>
    <p:extLst>
      <p:ext uri="{BB962C8B-B14F-4D97-AF65-F5344CB8AC3E}">
        <p14:creationId xmlns:p14="http://schemas.microsoft.com/office/powerpoint/2010/main" val="36669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obsah 5">
            <a:extLst>
              <a:ext uri="{FF2B5EF4-FFF2-40B4-BE49-F238E27FC236}">
                <a16:creationId xmlns:a16="http://schemas.microsoft.com/office/drawing/2014/main" xmlns="" id="{EAD092AD-24CA-E5B8-0519-2653104CDFA5}"/>
              </a:ext>
            </a:extLst>
          </p:cNvPr>
          <p:cNvSpPr>
            <a:spLocks noGrp="1"/>
          </p:cNvSpPr>
          <p:nvPr>
            <p:ph sz="half" idx="1"/>
          </p:nvPr>
        </p:nvSpPr>
        <p:spPr>
          <a:xfrm>
            <a:off x="851337" y="1340069"/>
            <a:ext cx="10988567" cy="4840014"/>
          </a:xfrm>
        </p:spPr>
        <p:txBody>
          <a:bodyPr>
            <a:normAutofit/>
          </a:bodyPr>
          <a:lstStyle/>
          <a:p>
            <a:pPr lvl="1"/>
            <a:r>
              <a:rPr lang="en-GB" dirty="0" smtClean="0"/>
              <a:t>Also called fairness is concerned with relative distribution of resources among individuals and groups according to some established notions of fairness and justice </a:t>
            </a:r>
          </a:p>
          <a:p>
            <a:pPr lvl="1"/>
            <a:endParaRPr lang="en-GB" dirty="0" smtClean="0"/>
          </a:p>
          <a:p>
            <a:pPr marL="361950" lvl="1" indent="-361950">
              <a:buAutoNum type="alphaUcParenR"/>
            </a:pPr>
            <a:r>
              <a:rPr lang="en-GB" dirty="0" smtClean="0"/>
              <a:t>Horizontal equity – tax system is considered horizontally equitable if </a:t>
            </a:r>
            <a:r>
              <a:rPr lang="en-GB" dirty="0" err="1" smtClean="0"/>
              <a:t>if</a:t>
            </a:r>
            <a:r>
              <a:rPr lang="en-GB" dirty="0" smtClean="0"/>
              <a:t> treats individuals with equal income equally (if two individuals with identical incomes pay same amount of taxes) </a:t>
            </a:r>
          </a:p>
          <a:p>
            <a:pPr lvl="1" defTabSz="361950"/>
            <a:r>
              <a:rPr lang="en-GB" dirty="0" smtClean="0"/>
              <a:t>	Horizontal equity is not a serious issue because it does not deal with real distributional 	concerns of society </a:t>
            </a:r>
          </a:p>
          <a:p>
            <a:pPr marL="457200" lvl="1" indent="-457200">
              <a:buAutoNum type="alphaUcParenR"/>
            </a:pPr>
            <a:endParaRPr lang="en-GB" dirty="0" smtClean="0"/>
          </a:p>
          <a:p>
            <a:pPr marL="361950" lvl="1" indent="-361950" defTabSz="361950"/>
            <a:r>
              <a:rPr lang="en-GB" dirty="0" smtClean="0"/>
              <a:t>B)	Vertical equity – tax system is considered vertically equitable if it treats individuals with unequal </a:t>
            </a:r>
            <a:r>
              <a:rPr lang="en-GB" dirty="0" smtClean="0"/>
              <a:t>incomes </a:t>
            </a:r>
            <a:r>
              <a:rPr lang="en-GB" dirty="0" smtClean="0"/>
              <a:t>differently </a:t>
            </a:r>
          </a:p>
          <a:p>
            <a:pPr lvl="1" defTabSz="361950"/>
            <a:r>
              <a:rPr lang="en-GB" dirty="0" smtClean="0"/>
              <a:t>	Dealing with vertical equity is much more complex because it requires the use of some scales 	by which to measure the wellbeing of individuals with different incomes </a:t>
            </a:r>
          </a:p>
          <a:p>
            <a:pPr lvl="1" defTabSz="361950"/>
            <a:r>
              <a:rPr lang="en-GB" dirty="0" smtClean="0"/>
              <a:t>	Two constructs are typically used: ability to pay principle and the benefit principle </a:t>
            </a:r>
            <a:endParaRPr lang="en-GB" dirty="0"/>
          </a:p>
        </p:txBody>
      </p:sp>
      <p:sp>
        <p:nvSpPr>
          <p:cNvPr id="5" name="Zástupný symbol pro číslo snímku 4">
            <a:extLst>
              <a:ext uri="{FF2B5EF4-FFF2-40B4-BE49-F238E27FC236}">
                <a16:creationId xmlns:a16="http://schemas.microsoft.com/office/drawing/2014/main" xmlns="" id="{C4991FB1-AA8A-EDB9-E412-F301E2759C24}"/>
              </a:ext>
            </a:extLst>
          </p:cNvPr>
          <p:cNvSpPr>
            <a:spLocks noGrp="1"/>
          </p:cNvSpPr>
          <p:nvPr>
            <p:ph type="sldNum" sz="quarter" idx="12"/>
          </p:nvPr>
        </p:nvSpPr>
        <p:spPr>
          <a:xfrm>
            <a:off x="27602" y="6417177"/>
            <a:ext cx="272435" cy="365125"/>
          </a:xfrm>
        </p:spPr>
        <p:txBody>
          <a:bodyPr/>
          <a:lstStyle/>
          <a:p>
            <a:fld id="{5E608FB1-680A-4E9D-A95E-8C4CFA1B47E3}" type="slidenum">
              <a:rPr lang="cs-CZ" smtClean="0"/>
              <a:t>9</a:t>
            </a:fld>
            <a:endParaRPr lang="cs-CZ"/>
          </a:p>
        </p:txBody>
      </p:sp>
      <p:sp>
        <p:nvSpPr>
          <p:cNvPr id="3" name="Nadpis 2"/>
          <p:cNvSpPr>
            <a:spLocks noGrp="1"/>
          </p:cNvSpPr>
          <p:nvPr>
            <p:ph type="title"/>
          </p:nvPr>
        </p:nvSpPr>
        <p:spPr>
          <a:xfrm>
            <a:off x="820026" y="599309"/>
            <a:ext cx="10541163" cy="606753"/>
          </a:xfrm>
        </p:spPr>
        <p:txBody>
          <a:bodyPr>
            <a:normAutofit/>
          </a:bodyPr>
          <a:lstStyle/>
          <a:p>
            <a:r>
              <a:rPr lang="en-GB" sz="3400" dirty="0" smtClean="0"/>
              <a:t>2. Equity</a:t>
            </a:r>
            <a:endParaRPr lang="en-GB" sz="3400" dirty="0"/>
          </a:p>
        </p:txBody>
      </p:sp>
      <p:sp>
        <p:nvSpPr>
          <p:cNvPr id="7" name="Zástupný symbol pro zápatí 3">
            <a:extLst>
              <a:ext uri="{FF2B5EF4-FFF2-40B4-BE49-F238E27FC236}">
                <a16:creationId xmlns:a16="http://schemas.microsoft.com/office/drawing/2014/main" xmlns="" id="{7B538591-9102-C402-870C-5B52AD5EEC79}"/>
              </a:ext>
            </a:extLst>
          </p:cNvPr>
          <p:cNvSpPr>
            <a:spLocks noGrp="1"/>
          </p:cNvSpPr>
          <p:nvPr>
            <p:ph type="ftr" sz="quarter" idx="11"/>
          </p:nvPr>
        </p:nvSpPr>
        <p:spPr>
          <a:xfrm>
            <a:off x="411162" y="6417177"/>
            <a:ext cx="10942637" cy="365125"/>
          </a:xfrm>
        </p:spPr>
        <p:txBody>
          <a:bodyPr/>
          <a:lstStyle/>
          <a:p>
            <a:r>
              <a:rPr lang="en-GB" dirty="0" smtClean="0"/>
              <a:t>Elements and Principles of Taxation</a:t>
            </a:r>
            <a:endParaRPr lang="en-GB" dirty="0"/>
          </a:p>
        </p:txBody>
      </p:sp>
    </p:spTree>
    <p:extLst>
      <p:ext uri="{BB962C8B-B14F-4D97-AF65-F5344CB8AC3E}">
        <p14:creationId xmlns:p14="http://schemas.microsoft.com/office/powerpoint/2010/main" val="123921425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CEVRO">
      <a:dk1>
        <a:srgbClr val="000000"/>
      </a:dk1>
      <a:lt1>
        <a:srgbClr val="FFFFFF"/>
      </a:lt1>
      <a:dk2>
        <a:srgbClr val="575756"/>
      </a:dk2>
      <a:lt2>
        <a:srgbClr val="E7E6E6"/>
      </a:lt2>
      <a:accent1>
        <a:srgbClr val="50386F"/>
      </a:accent1>
      <a:accent2>
        <a:srgbClr val="50386F"/>
      </a:accent2>
      <a:accent3>
        <a:srgbClr val="EA8B2D"/>
      </a:accent3>
      <a:accent4>
        <a:srgbClr val="EA8B2D"/>
      </a:accent4>
      <a:accent5>
        <a:srgbClr val="E9E9E9"/>
      </a:accent5>
      <a:accent6>
        <a:srgbClr val="D2D2D2"/>
      </a:accent6>
      <a:hlink>
        <a:srgbClr val="0563C1"/>
      </a:hlink>
      <a:folHlink>
        <a:srgbClr val="954F72"/>
      </a:folHlink>
    </a:clrScheme>
    <a:fontScheme name="Cev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EVRO_prezentace" id="{485F1B51-4886-4BEE-9303-EA422C81D8B6}" vid="{D8B64059-E0AD-44A6-B997-6DC8C4E55893}"/>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BAB6EA75DC9234BB8F7FC7985B6540D" ma:contentTypeVersion="17" ma:contentTypeDescription="Vytvoří nový dokument" ma:contentTypeScope="" ma:versionID="802e1200a6f1edf4a5c0acec655da554">
  <xsd:schema xmlns:xsd="http://www.w3.org/2001/XMLSchema" xmlns:xs="http://www.w3.org/2001/XMLSchema" xmlns:p="http://schemas.microsoft.com/office/2006/metadata/properties" xmlns:ns2="08506671-b2d8-4009-9f63-6b725a8908a0" xmlns:ns3="c96b063f-72a7-4d2b-b06d-4ecda669bddf" targetNamespace="http://schemas.microsoft.com/office/2006/metadata/properties" ma:root="true" ma:fieldsID="643927d2b1d20851b2bc9ade87ce8cba" ns2:_="" ns3:_="">
    <xsd:import namespace="08506671-b2d8-4009-9f63-6b725a8908a0"/>
    <xsd:import namespace="c96b063f-72a7-4d2b-b06d-4ecda669bdd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506671-b2d8-4009-9f63-6b725a8908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Značky obrázků" ma:readOnly="false" ma:fieldId="{5cf76f15-5ced-4ddc-b409-7134ff3c332f}" ma:taxonomyMulti="true" ma:sspId="b6f0447c-396c-41cb-bb8f-c4232058b8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6b063f-72a7-4d2b-b06d-4ecda669bddf" elementFormDefault="qualified">
    <xsd:import namespace="http://schemas.microsoft.com/office/2006/documentManagement/types"/>
    <xsd:import namespace="http://schemas.microsoft.com/office/infopath/2007/PartnerControls"/>
    <xsd:element name="SharedWithUsers" ma:index="1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dílené s podrobnostmi" ma:internalName="SharedWithDetails" ma:readOnly="true">
      <xsd:simpleType>
        <xsd:restriction base="dms:Note">
          <xsd:maxLength value="255"/>
        </xsd:restriction>
      </xsd:simpleType>
    </xsd:element>
    <xsd:element name="TaxCatchAll" ma:index="23" nillable="true" ma:displayName="Taxonomy Catch All Column" ma:hidden="true" ma:list="{a366da5d-a729-4ea0-a3c6-0f5c6526b4ca}" ma:internalName="TaxCatchAll" ma:showField="CatchAllData" ma:web="c96b063f-72a7-4d2b-b06d-4ecda669bd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2CE057-8B81-4FF9-B431-B5860F0462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506671-b2d8-4009-9f63-6b725a8908a0"/>
    <ds:schemaRef ds:uri="c96b063f-72a7-4d2b-b06d-4ecda669bd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F6AD68-1977-4ED0-9D33-7965F88689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39824</TotalTime>
  <Words>2354</Words>
  <Application>Microsoft Office PowerPoint</Application>
  <PresentationFormat>Vlastní</PresentationFormat>
  <Paragraphs>223</Paragraphs>
  <Slides>24</Slides>
  <Notes>0</Notes>
  <HiddenSlides>0</HiddenSlides>
  <MMClips>0</MMClips>
  <ScaleCrop>false</ScaleCrop>
  <HeadingPairs>
    <vt:vector size="4" baseType="variant">
      <vt:variant>
        <vt:lpstr>Motiv</vt:lpstr>
      </vt:variant>
      <vt:variant>
        <vt:i4>1</vt:i4>
      </vt:variant>
      <vt:variant>
        <vt:lpstr>Nadpisy snímků</vt:lpstr>
      </vt:variant>
      <vt:variant>
        <vt:i4>24</vt:i4>
      </vt:variant>
    </vt:vector>
  </HeadingPairs>
  <TitlesOfParts>
    <vt:vector size="25" baseType="lpstr">
      <vt:lpstr>Motiv Office</vt:lpstr>
      <vt:lpstr>Elements and principles of taxation and  government revenue</vt:lpstr>
      <vt:lpstr>Lecture Overview</vt:lpstr>
      <vt:lpstr>Taxation</vt:lpstr>
      <vt:lpstr>Desirable characteristics of a tax system</vt:lpstr>
      <vt:lpstr>1. efficiency</vt:lpstr>
      <vt:lpstr>Deadweight loss of tax</vt:lpstr>
      <vt:lpstr>Effects of relative elasticity on Tax incidence</vt:lpstr>
      <vt:lpstr>Effets of tax decisions </vt:lpstr>
      <vt:lpstr>2. Equity</vt:lpstr>
      <vt:lpstr>Ability to pay principle</vt:lpstr>
      <vt:lpstr>Benefit principle </vt:lpstr>
      <vt:lpstr>Efficiency-equity tradeoff</vt:lpstr>
      <vt:lpstr>3. Flexibility</vt:lpstr>
      <vt:lpstr>Laffer curve </vt:lpstr>
      <vt:lpstr>Laffer curve napkin</vt:lpstr>
      <vt:lpstr>4. simplicity</vt:lpstr>
      <vt:lpstr>5. feasibility</vt:lpstr>
      <vt:lpstr>Tax rate progression </vt:lpstr>
      <vt:lpstr>Tax rate progression: numerical example </vt:lpstr>
      <vt:lpstr>Overview of Government revenues</vt:lpstr>
      <vt:lpstr>Types of revenues - 1</vt:lpstr>
      <vt:lpstr>Types of revenues - 2</vt:lpstr>
      <vt:lpstr>Taxes and law</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TITLE,  MAXIMUM FIVE LINES,   LIGNED BOTTOM LEFT,  NO HYPHENATION</dc:title>
  <dc:creator>OBROVÁ Michaela</dc:creator>
  <cp:lastModifiedBy>Admin</cp:lastModifiedBy>
  <cp:revision>358</cp:revision>
  <cp:lastPrinted>2025-09-30T10:00:44Z</cp:lastPrinted>
  <dcterms:created xsi:type="dcterms:W3CDTF">2025-01-18T09:44:04Z</dcterms:created>
  <dcterms:modified xsi:type="dcterms:W3CDTF">2025-10-17T14:39:11Z</dcterms:modified>
</cp:coreProperties>
</file>